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994" r:id="rId2"/>
  </p:sldMasterIdLst>
  <p:notesMasterIdLst>
    <p:notesMasterId r:id="rId78"/>
  </p:notesMasterIdLst>
  <p:sldIdLst>
    <p:sldId id="256" r:id="rId3"/>
    <p:sldId id="768" r:id="rId4"/>
    <p:sldId id="482" r:id="rId5"/>
    <p:sldId id="488" r:id="rId6"/>
    <p:sldId id="462" r:id="rId7"/>
    <p:sldId id="506" r:id="rId8"/>
    <p:sldId id="268" r:id="rId9"/>
    <p:sldId id="734" r:id="rId10"/>
    <p:sldId id="718" r:id="rId11"/>
    <p:sldId id="713" r:id="rId12"/>
    <p:sldId id="267" r:id="rId13"/>
    <p:sldId id="271" r:id="rId14"/>
    <p:sldId id="273" r:id="rId15"/>
    <p:sldId id="269" r:id="rId16"/>
    <p:sldId id="270" r:id="rId17"/>
    <p:sldId id="739" r:id="rId18"/>
    <p:sldId id="708" r:id="rId19"/>
    <p:sldId id="710" r:id="rId20"/>
    <p:sldId id="711" r:id="rId21"/>
    <p:sldId id="749" r:id="rId22"/>
    <p:sldId id="712" r:id="rId23"/>
    <p:sldId id="707" r:id="rId24"/>
    <p:sldId id="716" r:id="rId25"/>
    <p:sldId id="763" r:id="rId26"/>
    <p:sldId id="706" r:id="rId27"/>
    <p:sldId id="720" r:id="rId28"/>
    <p:sldId id="719" r:id="rId29"/>
    <p:sldId id="737" r:id="rId30"/>
    <p:sldId id="742" r:id="rId31"/>
    <p:sldId id="738" r:id="rId32"/>
    <p:sldId id="750" r:id="rId33"/>
    <p:sldId id="723" r:id="rId34"/>
    <p:sldId id="731" r:id="rId35"/>
    <p:sldId id="724" r:id="rId36"/>
    <p:sldId id="715" r:id="rId37"/>
    <p:sldId id="278" r:id="rId38"/>
    <p:sldId id="279" r:id="rId39"/>
    <p:sldId id="767" r:id="rId40"/>
    <p:sldId id="637" r:id="rId41"/>
    <p:sldId id="740" r:id="rId42"/>
    <p:sldId id="741" r:id="rId43"/>
    <p:sldId id="638" r:id="rId44"/>
    <p:sldId id="765" r:id="rId45"/>
    <p:sldId id="743" r:id="rId46"/>
    <p:sldId id="776" r:id="rId47"/>
    <p:sldId id="753" r:id="rId48"/>
    <p:sldId id="759" r:id="rId49"/>
    <p:sldId id="760" r:id="rId50"/>
    <p:sldId id="370" r:id="rId51"/>
    <p:sldId id="403" r:id="rId52"/>
    <p:sldId id="405" r:id="rId53"/>
    <p:sldId id="375" r:id="rId54"/>
    <p:sldId id="764" r:id="rId55"/>
    <p:sldId id="758" r:id="rId56"/>
    <p:sldId id="378" r:id="rId57"/>
    <p:sldId id="761" r:id="rId58"/>
    <p:sldId id="762" r:id="rId59"/>
    <p:sldId id="757" r:id="rId60"/>
    <p:sldId id="364" r:id="rId61"/>
    <p:sldId id="365" r:id="rId62"/>
    <p:sldId id="367" r:id="rId63"/>
    <p:sldId id="388" r:id="rId64"/>
    <p:sldId id="385" r:id="rId65"/>
    <p:sldId id="387" r:id="rId66"/>
    <p:sldId id="398" r:id="rId67"/>
    <p:sldId id="751" r:id="rId68"/>
    <p:sldId id="769" r:id="rId69"/>
    <p:sldId id="774" r:id="rId70"/>
    <p:sldId id="775" r:id="rId71"/>
    <p:sldId id="770" r:id="rId72"/>
    <p:sldId id="773" r:id="rId73"/>
    <p:sldId id="771" r:id="rId74"/>
    <p:sldId id="772" r:id="rId75"/>
    <p:sldId id="397" r:id="rId76"/>
    <p:sldId id="399" r:id="rId7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234"/>
    <a:srgbClr val="FD200F"/>
    <a:srgbClr val="CC6600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5078" autoAdjust="0"/>
  </p:normalViewPr>
  <p:slideViewPr>
    <p:cSldViewPr>
      <p:cViewPr varScale="1">
        <p:scale>
          <a:sx n="75" d="100"/>
          <a:sy n="75" d="100"/>
        </p:scale>
        <p:origin x="48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E1074A5-E215-45EC-A11C-FFDADD705CA5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0402C24-68A0-4725-8B44-67611A6B12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3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2C24-68A0-4725-8B44-67611A6B12C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1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2C24-68A0-4725-8B44-67611A6B12C0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8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A05D30E-0BDE-42A6-83F2-6159137C1D2E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04694CC-DDE6-4F05-9872-11C2C060F0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4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95A588A-30A5-409A-8B41-46F07E8EBEF3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F2C216B-62D7-4ACC-84E7-EE75CB4BAD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4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CA50F4-A202-4D6F-BD45-E30A71A3B834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8EB094A-B2A6-4104-A427-6586D3F8F1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7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E5C6FF1-B3D4-47BF-967B-6C7CEC386084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3EFAC6A-20BA-49DF-98CE-B13025AA5D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FB3E6B4-D7A3-4BB7-91C1-A4B09FC08A85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5E31F6E-34DA-42E0-9256-5E1E3353D4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0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4051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b="0">
                <a:solidFill>
                  <a:schemeClr val="tx1"/>
                </a:solidFill>
              </a:defRPr>
            </a:lvl1pPr>
            <a:lvl2pPr marL="457242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733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E7C8CF5-BB60-4703-9E92-8D6EF2493890}" type="datetimeFigureOut">
              <a:rPr lang="zh-CN" altLang="en-US" smtClean="0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F0101F8-BDE0-4629-8786-4FDA5F6AC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9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rtlCol="0" anchor="t">
            <a:normAutofit/>
          </a:bodyPr>
          <a:lstStyle>
            <a:lvl1pPr algn="l" rtl="0">
              <a:defRPr sz="4051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5257800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>
                <a:solidFill>
                  <a:schemeClr val="tx1"/>
                </a:solidFill>
              </a:defRPr>
            </a:lvl1pPr>
            <a:lvl2pPr marL="457242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l" rtl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9200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500"/>
            </a:lvl2pPr>
            <a:lvl3pPr algn="l" rtl="0">
              <a:defRPr sz="1350"/>
            </a:lvl3pPr>
            <a:lvl4pPr algn="l" rtl="0">
              <a:defRPr sz="1350"/>
            </a:lvl4pPr>
            <a:lvl5pPr marL="1508898" algn="l" rtl="0">
              <a:defRPr sz="1350"/>
            </a:lvl5pPr>
            <a:lvl6pPr marL="1508898" algn="l" rtl="0">
              <a:defRPr sz="1350"/>
            </a:lvl6pPr>
            <a:lvl7pPr marL="1508898" algn="l" rtl="0">
              <a:defRPr sz="1350"/>
            </a:lvl7pPr>
            <a:lvl8pPr marL="1508898" algn="l" rtl="0">
              <a:defRPr sz="1350"/>
            </a:lvl8pPr>
            <a:lvl9pPr marL="1508898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500"/>
            </a:lvl2pPr>
            <a:lvl3pPr algn="l" rtl="0">
              <a:defRPr sz="1350"/>
            </a:lvl3pPr>
            <a:lvl4pPr algn="l" rtl="0">
              <a:defRPr sz="1350"/>
            </a:lvl4pPr>
            <a:lvl5pPr marL="1508898" algn="l" rtl="0">
              <a:defRPr sz="1350"/>
            </a:lvl5pPr>
            <a:lvl6pPr marL="1508898" algn="l" rtl="0">
              <a:defRPr sz="1350"/>
            </a:lvl6pPr>
            <a:lvl7pPr marL="1508898" algn="l" rtl="0">
              <a:defRPr sz="1350"/>
            </a:lvl7pPr>
            <a:lvl8pPr marL="1508898" algn="l" rtl="0">
              <a:defRPr sz="1350"/>
            </a:lvl8pPr>
            <a:lvl9pPr marL="1508898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034B3C-310D-4D2F-9356-A0572745FC37}" type="datetimeFigureOut">
              <a:rPr lang="zh-CN" altLang="en-US" smtClean="0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ABE310-B9C4-4AC8-BCDF-BBB9642CA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457242" indent="0" algn="l" rtl="0">
              <a:buNone/>
              <a:defRPr sz="2026" b="1"/>
            </a:lvl2pPr>
            <a:lvl3pPr marL="914484" indent="0" algn="l" rtl="0">
              <a:buNone/>
              <a:defRPr sz="1800" b="1"/>
            </a:lvl3pPr>
            <a:lvl4pPr marL="1371726" indent="0" algn="l" rtl="0">
              <a:buNone/>
              <a:defRPr sz="1575" b="1"/>
            </a:lvl4pPr>
            <a:lvl5pPr marL="1828967" indent="0" algn="l" rtl="0">
              <a:buNone/>
              <a:defRPr sz="1575" b="1"/>
            </a:lvl5pPr>
            <a:lvl6pPr marL="2286210" indent="0" algn="l" rtl="0">
              <a:buNone/>
              <a:defRPr sz="1575" b="1"/>
            </a:lvl6pPr>
            <a:lvl7pPr marL="2743451" indent="0" algn="l" rtl="0">
              <a:buNone/>
              <a:defRPr sz="1575" b="1"/>
            </a:lvl7pPr>
            <a:lvl8pPr marL="3200693" indent="0" algn="l" rtl="0">
              <a:buNone/>
              <a:defRPr sz="1575" b="1"/>
            </a:lvl8pPr>
            <a:lvl9pPr marL="3657935" indent="0" algn="l" rtl="0">
              <a:buNone/>
              <a:defRPr sz="1575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350"/>
            </a:lvl2pPr>
            <a:lvl3pPr algn="l" rtl="0">
              <a:defRPr sz="1350"/>
            </a:lvl3pPr>
            <a:lvl4pPr algn="l" rtl="0">
              <a:defRPr sz="1350"/>
            </a:lvl4pPr>
            <a:lvl5pPr marL="1508898" algn="l" rtl="0">
              <a:defRPr sz="1350"/>
            </a:lvl5pPr>
            <a:lvl6pPr marL="1508898" algn="l" rtl="0">
              <a:defRPr sz="1350"/>
            </a:lvl6pPr>
            <a:lvl7pPr marL="1508898" algn="l" rtl="0">
              <a:defRPr sz="1350"/>
            </a:lvl7pPr>
            <a:lvl8pPr marL="1508898" algn="l" rtl="0">
              <a:defRPr sz="1350"/>
            </a:lvl8pPr>
            <a:lvl9pPr marL="1508898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457242" indent="0" algn="l" rtl="0">
              <a:buNone/>
              <a:defRPr sz="2026" b="1"/>
            </a:lvl2pPr>
            <a:lvl3pPr marL="914484" indent="0" algn="l" rtl="0">
              <a:buNone/>
              <a:defRPr sz="1800" b="1"/>
            </a:lvl3pPr>
            <a:lvl4pPr marL="1371726" indent="0" algn="l" rtl="0">
              <a:buNone/>
              <a:defRPr sz="1575" b="1"/>
            </a:lvl4pPr>
            <a:lvl5pPr marL="1828967" indent="0" algn="l" rtl="0">
              <a:buNone/>
              <a:defRPr sz="1575" b="1"/>
            </a:lvl5pPr>
            <a:lvl6pPr marL="2286210" indent="0" algn="l" rtl="0">
              <a:buNone/>
              <a:defRPr sz="1575" b="1"/>
            </a:lvl6pPr>
            <a:lvl7pPr marL="2743451" indent="0" algn="l" rtl="0">
              <a:buNone/>
              <a:defRPr sz="1575" b="1"/>
            </a:lvl7pPr>
            <a:lvl8pPr marL="3200693" indent="0" algn="l" rtl="0">
              <a:buNone/>
              <a:defRPr sz="1575" b="1"/>
            </a:lvl8pPr>
            <a:lvl9pPr marL="3657935" indent="0" algn="l" rtl="0">
              <a:buNone/>
              <a:defRPr sz="1575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350"/>
            </a:lvl2pPr>
            <a:lvl3pPr algn="l" rtl="0">
              <a:defRPr sz="1350"/>
            </a:lvl3pPr>
            <a:lvl4pPr algn="l" rtl="0">
              <a:defRPr sz="1350"/>
            </a:lvl4pPr>
            <a:lvl5pPr marL="1508898" algn="l" rtl="0">
              <a:defRPr sz="1350"/>
            </a:lvl5pPr>
            <a:lvl6pPr marL="1508898" algn="l" rtl="0">
              <a:defRPr sz="1350"/>
            </a:lvl6pPr>
            <a:lvl7pPr marL="1508898" algn="l" rtl="0">
              <a:defRPr sz="1350"/>
            </a:lvl7pPr>
            <a:lvl8pPr marL="1508898" algn="l" rtl="0">
              <a:defRPr sz="1350"/>
            </a:lvl8pPr>
            <a:lvl9pPr marL="1508898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972202-A054-41B1-BBAB-A2711D9E9CA1}" type="datetimeFigureOut">
              <a:rPr lang="zh-CN" altLang="en-US" smtClean="0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9BB57AC-3BD3-495A-9EC8-CB747D328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9C431AE-A1CC-4D39-857F-CBADD3D9A5C5}" type="datetimeFigureOut">
              <a:rPr lang="zh-CN" altLang="en-US" smtClean="0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C3F355D-A77E-4AF6-BC7A-D1D1B85F32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3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E7C8CF5-BB60-4703-9E92-8D6EF2493890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F0101F8-BDE0-4629-8786-4FDA5F6AC0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3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63F3C3-2912-4537-AF96-286DDB4356FC}" type="datetime1">
              <a:rPr lang="zh-CN" altLang="en-US" smtClean="0"/>
              <a:pPr/>
              <a:t>2022/5/25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09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rtlCol="0" anchor="b">
            <a:normAutofit/>
          </a:bodyPr>
          <a:lstStyle>
            <a:lvl1pPr algn="l" rtl="0">
              <a:defRPr sz="1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 rtlCol="0">
            <a:normAutofit/>
          </a:bodyPr>
          <a:lstStyle>
            <a:lvl1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350"/>
            </a:lvl6pPr>
            <a:lvl7pPr algn="l" rtl="0">
              <a:defRPr sz="1350"/>
            </a:lvl7pPr>
            <a:lvl8pPr algn="l" rtl="0">
              <a:defRPr sz="1350"/>
            </a:lvl8pPr>
            <a:lvl9pPr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42" indent="0" algn="l" rtl="0">
              <a:buNone/>
              <a:defRPr sz="1200"/>
            </a:lvl2pPr>
            <a:lvl3pPr marL="914484" indent="0" algn="l" rtl="0">
              <a:buNone/>
              <a:defRPr sz="975"/>
            </a:lvl3pPr>
            <a:lvl4pPr marL="1371726" indent="0" algn="l" rtl="0">
              <a:buNone/>
              <a:defRPr sz="900"/>
            </a:lvl4pPr>
            <a:lvl5pPr marL="1828967" indent="0" algn="l" rtl="0">
              <a:buNone/>
              <a:defRPr sz="900"/>
            </a:lvl5pPr>
            <a:lvl6pPr marL="2286210" indent="0" algn="l" rtl="0">
              <a:buNone/>
              <a:defRPr sz="900"/>
            </a:lvl6pPr>
            <a:lvl7pPr marL="2743451" indent="0" algn="l" rtl="0">
              <a:buNone/>
              <a:defRPr sz="900"/>
            </a:lvl7pPr>
            <a:lvl8pPr marL="3200693" indent="0" algn="l" rtl="0">
              <a:buNone/>
              <a:defRPr sz="900"/>
            </a:lvl8pPr>
            <a:lvl9pPr marL="3657935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7B3E930-C3B3-4585-8A26-00F140A7FB77}" type="datetime1">
              <a:rPr lang="zh-CN" altLang="en-US" smtClean="0"/>
              <a:pPr/>
              <a:t>2022/5/25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203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rtlCol="0" anchor="b">
            <a:normAutofit/>
          </a:bodyPr>
          <a:lstStyle>
            <a:lvl1pPr algn="l" rtl="0">
              <a:defRPr sz="1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10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42" indent="0" algn="l" rtl="0">
              <a:buNone/>
              <a:defRPr sz="2776"/>
            </a:lvl2pPr>
            <a:lvl3pPr marL="914484" indent="0" algn="l" rtl="0">
              <a:buNone/>
              <a:defRPr sz="2401"/>
            </a:lvl3pPr>
            <a:lvl4pPr marL="1371726" indent="0" algn="l" rtl="0">
              <a:buNone/>
              <a:defRPr sz="2026"/>
            </a:lvl4pPr>
            <a:lvl5pPr marL="1828967" indent="0" algn="l" rtl="0">
              <a:buNone/>
              <a:defRPr sz="2026"/>
            </a:lvl5pPr>
            <a:lvl6pPr marL="2286210" indent="0" algn="l" rtl="0">
              <a:buNone/>
              <a:defRPr sz="2026"/>
            </a:lvl6pPr>
            <a:lvl7pPr marL="2743451" indent="0" algn="l" rtl="0">
              <a:buNone/>
              <a:defRPr sz="2026"/>
            </a:lvl7pPr>
            <a:lvl8pPr marL="3200693" indent="0" algn="l" rtl="0">
              <a:buNone/>
              <a:defRPr sz="2026"/>
            </a:lvl8pPr>
            <a:lvl9pPr marL="3657935" indent="0" algn="l" rtl="0">
              <a:buNone/>
              <a:defRPr sz="2026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42" indent="0" algn="l" rtl="0">
              <a:buNone/>
              <a:defRPr sz="1200"/>
            </a:lvl2pPr>
            <a:lvl3pPr marL="914484" indent="0" algn="l" rtl="0">
              <a:buNone/>
              <a:defRPr sz="975"/>
            </a:lvl3pPr>
            <a:lvl4pPr marL="1371726" indent="0" algn="l" rtl="0">
              <a:buNone/>
              <a:defRPr sz="900"/>
            </a:lvl4pPr>
            <a:lvl5pPr marL="1828967" indent="0" algn="l" rtl="0">
              <a:buNone/>
              <a:defRPr sz="900"/>
            </a:lvl5pPr>
            <a:lvl6pPr marL="2286210" indent="0" algn="l" rtl="0">
              <a:buNone/>
              <a:defRPr sz="900"/>
            </a:lvl6pPr>
            <a:lvl7pPr marL="2743451" indent="0" algn="l" rtl="0">
              <a:buNone/>
              <a:defRPr sz="900"/>
            </a:lvl7pPr>
            <a:lvl8pPr marL="3200693" indent="0" algn="l" rtl="0">
              <a:buNone/>
              <a:defRPr sz="900"/>
            </a:lvl8pPr>
            <a:lvl9pPr marL="3657935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46EF46F-E0E0-460C-B765-9380271A0BA1}" type="datetime1">
              <a:rPr lang="zh-CN" altLang="en-US" smtClean="0"/>
              <a:pPr/>
              <a:t>2022/5/25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8737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2022/5/25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9899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E5C6FF1-B3D4-47BF-967B-6C7CEC386084}" type="datetimeFigureOut">
              <a:rPr lang="zh-CN" altLang="en-US" smtClean="0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EFAC6A-20BA-49DF-98CE-B13025AA5D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49B1C2-115C-4607-8434-E705E2532D15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BEE5A6E-5617-466E-8A78-BBC5E43158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0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A5E019-7935-452F-88A4-1F8BA258A634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D7D626B-0BBE-40D2-BBC6-3AA1B68737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3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034B3C-310D-4D2F-9356-A0572745FC37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8ABE310-B9C4-4AC8-BCDF-BBB9642CAB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8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972202-A054-41B1-BBAB-A2711D9E9CA1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9BB57AC-3BD3-495A-9EC8-CB747D328F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9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9C431AE-A1CC-4D39-857F-CBADD3D9A5C5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C3F355D-A77E-4AF6-BC7A-D1D1B85F32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6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B83CC2-7AA6-49EC-81E8-76E5AB1BE6CB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D43E3D5-F5FC-4632-A679-EAB37B101E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4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89A6DA8-DACF-42CE-B573-8C86A2B19C02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9E6836B-31D7-49C6-AB96-24BBC551C9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3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7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296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9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2022/5/25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9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9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42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sz="3301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rnel.org/" TargetMode="Externa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ctrTitle"/>
          </p:nvPr>
        </p:nvSpPr>
        <p:spPr>
          <a:xfrm>
            <a:off x="3267406" y="2060848"/>
            <a:ext cx="5616624" cy="1080120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6000" b="1" dirty="0">
                <a:solidFill>
                  <a:srgbClr val="C00000"/>
                </a:solidFill>
              </a:rPr>
              <a:t>国产化操作系统的配置与使用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26230" y="4365104"/>
            <a:ext cx="5257800" cy="1244600"/>
          </a:xfrm>
        </p:spPr>
        <p:txBody>
          <a:bodyPr rtlCol="0">
            <a:noAutofit/>
          </a:bodyPr>
          <a:lstStyle/>
          <a:p>
            <a:pPr algn="r">
              <a:defRPr/>
            </a:pPr>
            <a:r>
              <a:rPr lang="zh-CN" altLang="en-US" sz="2800" dirty="0"/>
              <a:t>授课教师：  丁哲</a:t>
            </a:r>
            <a:endParaRPr lang="en-US" altLang="zh-CN" sz="2800" dirty="0"/>
          </a:p>
          <a:p>
            <a:pPr algn="r">
              <a:defRPr/>
            </a:pPr>
            <a:endParaRPr lang="en-US" altLang="zh-CN" sz="2800" dirty="0"/>
          </a:p>
          <a:p>
            <a:pPr algn="r">
              <a:defRPr/>
            </a:pPr>
            <a:r>
              <a:rPr lang="zh-CN" altLang="en-US" sz="2800" dirty="0"/>
              <a:t>邮箱：</a:t>
            </a:r>
            <a:r>
              <a:rPr lang="en-US" altLang="zh-CN" sz="2800" dirty="0"/>
              <a:t>dingzhe@cuit.edu.cn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5685649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D6859-009B-4F66-A04A-F96261CF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/>
              <a:t>文件操作命令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01FE112-0288-41D1-84A6-FFEEC304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2" y="685800"/>
            <a:ext cx="9036496" cy="5846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cat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命令所在路径：</a:t>
            </a:r>
            <a:r>
              <a:rPr lang="en-US" altLang="zh-CN" sz="2400" dirty="0"/>
              <a:t>/bin/cat</a:t>
            </a: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执行权限：所有用户</a:t>
            </a:r>
            <a:endParaRPr lang="en-US" altLang="zh-CN" sz="2400" dirty="0"/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功能：</a:t>
            </a:r>
            <a:r>
              <a:rPr lang="zh-CN" altLang="en-US" sz="2400" dirty="0">
                <a:highlight>
                  <a:srgbClr val="FFFF00"/>
                </a:highlight>
              </a:rPr>
              <a:t>打开一个文件</a:t>
            </a:r>
            <a:r>
              <a:rPr lang="zh-CN" altLang="en-US" sz="2400" dirty="0"/>
              <a:t>；对</a:t>
            </a:r>
            <a:r>
              <a:rPr lang="zh-CN" altLang="en-US" sz="2400" dirty="0">
                <a:highlight>
                  <a:srgbClr val="FFFF00"/>
                </a:highlight>
              </a:rPr>
              <a:t>文件进行合并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语法</a:t>
            </a:r>
            <a:r>
              <a:rPr lang="zh-CN" altLang="zh-CN" sz="2400" dirty="0"/>
              <a:t>：</a:t>
            </a:r>
            <a:endParaRPr lang="en-US" altLang="zh-CN" sz="2400" dirty="0"/>
          </a:p>
          <a:p>
            <a:pPr marL="981075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cat </a:t>
            </a:r>
            <a:r>
              <a:rPr lang="zh-CN" altLang="zh-CN" sz="2400" dirty="0"/>
              <a:t>文件</a:t>
            </a:r>
            <a:r>
              <a:rPr lang="zh-CN" altLang="en-US" sz="2400" dirty="0"/>
              <a:t>名</a:t>
            </a:r>
            <a:endParaRPr lang="en-US" altLang="zh-CN" sz="2400" dirty="0"/>
          </a:p>
          <a:p>
            <a:pPr marL="981075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cat </a:t>
            </a:r>
            <a:r>
              <a:rPr lang="zh-CN" altLang="zh-CN" sz="2400" dirty="0"/>
              <a:t>待合并的文件</a:t>
            </a:r>
            <a:r>
              <a:rPr lang="en-US" altLang="zh-CN" sz="2400" dirty="0"/>
              <a:t>1 </a:t>
            </a:r>
            <a:r>
              <a:rPr lang="zh-CN" altLang="zh-CN" sz="2400" dirty="0"/>
              <a:t>待合并的文件</a:t>
            </a:r>
            <a:r>
              <a:rPr lang="en-US" altLang="zh-CN" sz="2400" dirty="0"/>
              <a:t>2 </a:t>
            </a:r>
            <a:r>
              <a:rPr lang="en-US" altLang="zh-CN" sz="2400" dirty="0">
                <a:highlight>
                  <a:srgbClr val="FFFF00"/>
                </a:highlight>
              </a:rPr>
              <a:t>&gt;</a:t>
            </a:r>
            <a:r>
              <a:rPr lang="en-US" altLang="zh-CN" sz="2400" dirty="0"/>
              <a:t> </a:t>
            </a:r>
            <a:r>
              <a:rPr lang="zh-CN" altLang="zh-CN" sz="2400" dirty="0"/>
              <a:t>合并文件</a:t>
            </a:r>
            <a:r>
              <a:rPr lang="zh-CN" altLang="en-US" sz="2400" dirty="0"/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407909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8D492-3106-4D69-B8FD-3C1BF4B53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76672"/>
            <a:ext cx="8568952" cy="61206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cat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命令常用选项：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-b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--number-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noblank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开始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对所有</a:t>
            </a:r>
            <a:r>
              <a:rPr lang="zh-CN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非空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输出行进行</a:t>
            </a:r>
            <a:r>
              <a:rPr lang="zh-CN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编号。</a:t>
            </a:r>
            <a:endParaRPr lang="en-US" altLang="zh-CN" sz="240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en-US" altLang="zh-CN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-n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--number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开始对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所有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输出行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编号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en-US" altLang="zh-CN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-s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--squeeze-blank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将多个相邻的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空行合并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成一个空行。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en-US" altLang="zh-CN" sz="2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--help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打印该命令用法，并退出，其返回码表示成功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1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4E5F6-1E3A-4BF3-AAE2-12CC7153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60648"/>
            <a:ext cx="8350696" cy="64087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命令所在路径：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/bin/head</a:t>
            </a: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执行权限：所有用户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功能描述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：查看一个文件的前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行，如果不指定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，则默认显示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文件路径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常用选项：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：显示前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：始终显示给定文件的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标题</a:t>
            </a:r>
            <a:endParaRPr lang="zh-CN" altLang="zh-C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74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42EF3-A884-447D-ADCF-7E912AD7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664"/>
            <a:ext cx="7620000" cy="5767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执行权限：所有用户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作用：修改文件的时间标签；创建文件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常用选项：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：仅修改指定文件的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存取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：仅修改指定文件的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不创建任何文件</a:t>
            </a:r>
            <a:endParaRPr lang="en-US" altLang="zh-C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2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09A53-7D9E-4393-AA5E-25ABD594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60648"/>
            <a:ext cx="8928992" cy="63367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命令所在路径：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/bin/more</a:t>
            </a:r>
          </a:p>
          <a:p>
            <a:pPr marL="534988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功能：分屏显示文件的内容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3175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键：显示文本的下一屏内容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3175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键：只显示文本的下一行内容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3175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”键：接着输入一个模式，可以在文本中寻找下一个匹配的地方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3175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键或“？”键：显示帮助信息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3175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键：退出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D0758-F5F6-4323-B479-659AC05CF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672"/>
            <a:ext cx="7620000" cy="5695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命令的常用选项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（一个整数）：表示一屏显示多少行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：在每屏下显示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友好信息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不滚屏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，在显示下一屏时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先清屏</a:t>
            </a:r>
            <a:endParaRPr lang="en-US" altLang="zh-C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：将文件中，连续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空白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行，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压缩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成一行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+num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：从行号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488" indent="0">
              <a:lnSpc>
                <a:spcPct val="150000"/>
              </a:lnSpc>
              <a:buNone/>
            </a:pP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F5D5B-BC70-4503-9445-7589FEBE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656"/>
            <a:ext cx="7620000" cy="5839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命令所在路径：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/bin/less</a:t>
            </a: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执行权限：所有用户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功能描述：分屏显示文件内容（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可向上翻页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4601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2CD74-1BA2-4011-891E-29286EA5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63367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cp</a:t>
            </a:r>
            <a:r>
              <a:rPr lang="zh-CN" altLang="zh-CN" sz="2200" dirty="0"/>
              <a:t>指令</a:t>
            </a:r>
            <a:endParaRPr lang="en-US" altLang="zh-CN" sz="2200" dirty="0"/>
          </a:p>
          <a:p>
            <a:pPr marL="446088" indent="-2286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功能：</a:t>
            </a:r>
            <a:r>
              <a:rPr lang="zh-CN" altLang="zh-CN" sz="2200" dirty="0">
                <a:highlight>
                  <a:srgbClr val="FFFF00"/>
                </a:highlight>
              </a:rPr>
              <a:t>复制文件</a:t>
            </a:r>
            <a:r>
              <a:rPr lang="en-US" altLang="zh-CN" sz="2200" dirty="0"/>
              <a:t>/</a:t>
            </a:r>
            <a:r>
              <a:rPr lang="zh-CN" altLang="zh-CN" sz="2200" dirty="0">
                <a:highlight>
                  <a:srgbClr val="FFFF00"/>
                </a:highlight>
              </a:rPr>
              <a:t>文件夹到指定的位置</a:t>
            </a:r>
            <a:endParaRPr lang="en-US" altLang="zh-CN" sz="2200" dirty="0">
              <a:highlight>
                <a:srgbClr val="FFFF00"/>
              </a:highlight>
            </a:endParaRPr>
          </a:p>
          <a:p>
            <a:pPr marL="446088" indent="-2286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语法：</a:t>
            </a:r>
            <a:r>
              <a:rPr lang="en-US" altLang="zh-CN" sz="2200" dirty="0"/>
              <a:t> cp [</a:t>
            </a:r>
            <a:r>
              <a:rPr lang="zh-CN" altLang="en-US" sz="2200" dirty="0"/>
              <a:t>选项</a:t>
            </a:r>
            <a:r>
              <a:rPr lang="en-US" altLang="zh-CN" sz="2200" dirty="0"/>
              <a:t>] </a:t>
            </a:r>
            <a:r>
              <a:rPr lang="zh-CN" altLang="zh-CN" sz="2200" dirty="0"/>
              <a:t>被复制的文档路径 文档被复制到的路径</a:t>
            </a:r>
            <a:endParaRPr lang="en-US" altLang="zh-CN" sz="2200" dirty="0"/>
          </a:p>
          <a:p>
            <a:pPr marL="446088" indent="-2286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选项：</a:t>
            </a:r>
            <a:endParaRPr lang="en-US" altLang="zh-CN" sz="2400" dirty="0"/>
          </a:p>
          <a:p>
            <a:pPr marL="892175" indent="-45720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400" dirty="0"/>
              <a:t>-a：递归地将源目录下的</a:t>
            </a:r>
            <a:r>
              <a:rPr lang="zh-CN" altLang="en-US" sz="2400" dirty="0">
                <a:highlight>
                  <a:srgbClr val="FFFF00"/>
                </a:highlight>
              </a:rPr>
              <a:t>所有子目录及其文件</a:t>
            </a:r>
            <a:r>
              <a:rPr lang="zh-CN" altLang="en-US" sz="2400" dirty="0"/>
              <a:t>都</a:t>
            </a:r>
            <a:r>
              <a:rPr lang="zh-CN" altLang="en-US" sz="2400" dirty="0">
                <a:highlight>
                  <a:srgbClr val="FFFF00"/>
                </a:highlight>
              </a:rPr>
              <a:t>复制</a:t>
            </a:r>
            <a:r>
              <a:rPr lang="zh-CN" altLang="en-US" sz="2400" dirty="0"/>
              <a:t>到</a:t>
            </a:r>
            <a:r>
              <a:rPr lang="zh-CN" altLang="en-US" sz="2400" dirty="0">
                <a:highlight>
                  <a:srgbClr val="FFFF00"/>
                </a:highlight>
              </a:rPr>
              <a:t>目标目录中</a:t>
            </a:r>
            <a:r>
              <a:rPr lang="zh-CN" altLang="en-US" sz="2400" dirty="0"/>
              <a:t>，并且</a:t>
            </a:r>
            <a:r>
              <a:rPr lang="zh-CN" altLang="en-US" sz="2400" dirty="0">
                <a:highlight>
                  <a:srgbClr val="FFFF00"/>
                </a:highlight>
              </a:rPr>
              <a:t>保留文件链接和文件属性不变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892175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sz="2400" dirty="0"/>
              <a:t>-d</a:t>
            </a:r>
            <a:r>
              <a:rPr lang="zh-CN" altLang="en-US" sz="2400" dirty="0"/>
              <a:t>：复制时</a:t>
            </a:r>
            <a:r>
              <a:rPr lang="zh-CN" altLang="en-US" sz="2400" dirty="0">
                <a:highlight>
                  <a:srgbClr val="FFFF00"/>
                </a:highlight>
              </a:rPr>
              <a:t>保留文件链接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892175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sz="2400" dirty="0"/>
              <a:t>-f</a:t>
            </a:r>
            <a:r>
              <a:rPr lang="zh-CN" altLang="en-US" sz="2400" dirty="0"/>
              <a:t>：</a:t>
            </a:r>
            <a:r>
              <a:rPr lang="zh-CN" altLang="en-US" sz="2400" dirty="0">
                <a:highlight>
                  <a:srgbClr val="FFFF00"/>
                </a:highlight>
              </a:rPr>
              <a:t>覆盖</a:t>
            </a:r>
            <a:r>
              <a:rPr lang="zh-CN" altLang="en-US" sz="2400" dirty="0"/>
              <a:t>已经</a:t>
            </a:r>
            <a:r>
              <a:rPr lang="zh-CN" altLang="en-US" sz="2400" dirty="0">
                <a:highlight>
                  <a:srgbClr val="FFFF00"/>
                </a:highlight>
              </a:rPr>
              <a:t>存在</a:t>
            </a:r>
            <a:r>
              <a:rPr lang="zh-CN" altLang="en-US" sz="2400" dirty="0"/>
              <a:t>的目标</a:t>
            </a:r>
            <a:r>
              <a:rPr lang="zh-CN" altLang="en-US" sz="2400" dirty="0">
                <a:highlight>
                  <a:srgbClr val="FFFF00"/>
                </a:highlight>
              </a:rPr>
              <a:t>文件</a:t>
            </a:r>
            <a:r>
              <a:rPr lang="zh-CN" altLang="en-US" sz="2400" dirty="0"/>
              <a:t>，并且</a:t>
            </a:r>
            <a:r>
              <a:rPr lang="zh-CN" altLang="en-US" sz="2400" dirty="0">
                <a:highlight>
                  <a:srgbClr val="FFFF00"/>
                </a:highlight>
              </a:rPr>
              <a:t>不</a:t>
            </a:r>
            <a:r>
              <a:rPr lang="zh-CN" altLang="en-US" sz="2400" dirty="0"/>
              <a:t>给出</a:t>
            </a:r>
            <a:r>
              <a:rPr lang="zh-CN" altLang="en-US" sz="2400" dirty="0">
                <a:highlight>
                  <a:srgbClr val="FFFF00"/>
                </a:highlight>
              </a:rPr>
              <a:t>提示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892175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sz="2400" dirty="0"/>
              <a:t>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 </a:t>
            </a:r>
            <a:r>
              <a:rPr lang="zh-CN" altLang="en-US" sz="2400" dirty="0"/>
              <a:t>与 </a:t>
            </a:r>
            <a:r>
              <a:rPr lang="en-US" altLang="zh-CN" sz="2400" dirty="0"/>
              <a:t>-f </a:t>
            </a:r>
            <a:r>
              <a:rPr lang="zh-CN" altLang="en-US" sz="2400" dirty="0"/>
              <a:t>选项不同，在覆盖目标文件之前先</a:t>
            </a:r>
            <a:r>
              <a:rPr lang="zh-CN" altLang="en-US" sz="2400" dirty="0">
                <a:highlight>
                  <a:srgbClr val="FFFF00"/>
                </a:highlight>
              </a:rPr>
              <a:t>给出提示</a:t>
            </a:r>
            <a:r>
              <a:rPr lang="zh-CN" altLang="en-US" sz="2400" dirty="0"/>
              <a:t>，要求用户予以确认。回答</a:t>
            </a:r>
            <a:r>
              <a:rPr lang="en-US" altLang="zh-CN" sz="2400" dirty="0"/>
              <a:t>y</a:t>
            </a:r>
            <a:r>
              <a:rPr lang="zh-CN" altLang="en-US" sz="2400" dirty="0"/>
              <a:t>，将覆盖目标文件。这是交互式复制。</a:t>
            </a:r>
            <a:endParaRPr lang="en-US" altLang="zh-CN" sz="2400" dirty="0"/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703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BEC23-94ED-45B7-972D-60F5FC825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58395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，移动，剪切）</a:t>
            </a: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作用：</a:t>
            </a:r>
            <a:r>
              <a:rPr lang="zh-CN" altLang="zh-C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移动文档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到新的位置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，也可以用作文件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更名</a:t>
            </a:r>
            <a:endParaRPr lang="en-US" altLang="zh-CN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需要移动的文档路径 需要保存的位置路径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327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交互式操作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。如果源文件与目标文件或目标目录中的文件同名，则询问用户是否覆盖目标文件。用户输入“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，表示将覆盖目标文件；输入“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，表示取消对源文件的移动。这样可以避免误将文件覆盖。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327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相反，它禁止交互式操作。在覆盖已有的目标文件时，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不给任何提示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4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9786C-CA83-4842-BC22-CFF8D833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648"/>
            <a:ext cx="7620000" cy="5911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200" dirty="0"/>
              <a:t>指令：</a:t>
            </a:r>
            <a:r>
              <a:rPr lang="en-US" altLang="zh-CN" sz="2200" dirty="0"/>
              <a:t>rm </a:t>
            </a:r>
            <a:r>
              <a:rPr lang="zh-CN" altLang="zh-CN" sz="2200" dirty="0"/>
              <a:t>（</a:t>
            </a:r>
            <a:r>
              <a:rPr lang="en-US" altLang="zh-CN" sz="2200" dirty="0"/>
              <a:t>remove</a:t>
            </a:r>
            <a:r>
              <a:rPr lang="zh-CN" altLang="zh-CN" sz="2200" dirty="0"/>
              <a:t>，移除、删除）</a:t>
            </a: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200" dirty="0"/>
              <a:t>作用：移除</a:t>
            </a:r>
            <a:r>
              <a:rPr lang="en-US" altLang="zh-CN" sz="2200" dirty="0"/>
              <a:t>/</a:t>
            </a:r>
            <a:r>
              <a:rPr lang="zh-CN" altLang="zh-CN" sz="2200" dirty="0"/>
              <a:t>删除文档</a:t>
            </a:r>
            <a:endParaRPr lang="en-US" altLang="zh-CN" sz="2200" dirty="0"/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200" dirty="0"/>
              <a:t>语法：</a:t>
            </a:r>
            <a:r>
              <a:rPr lang="en-US" altLang="zh-CN" sz="2200" dirty="0"/>
              <a:t>rm [</a:t>
            </a:r>
            <a:r>
              <a:rPr lang="zh-CN" altLang="zh-CN" sz="2200" dirty="0"/>
              <a:t>选项</a:t>
            </a:r>
            <a:r>
              <a:rPr lang="en-US" altLang="zh-CN" sz="2200" dirty="0"/>
              <a:t>]</a:t>
            </a:r>
            <a:r>
              <a:rPr lang="zh-CN" altLang="zh-CN" sz="2200" dirty="0"/>
              <a:t> 需要移除的文档路径</a:t>
            </a:r>
            <a:endParaRPr lang="en-US" altLang="zh-CN" sz="2200" dirty="0"/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200" dirty="0"/>
              <a:t>选项：</a:t>
            </a:r>
            <a:endParaRPr lang="en-US" altLang="zh-CN" sz="2200" dirty="0"/>
          </a:p>
          <a:p>
            <a:pPr marL="8921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/>
              <a:t>-f</a:t>
            </a:r>
            <a:r>
              <a:rPr lang="zh-CN" altLang="zh-CN" sz="2200" dirty="0"/>
              <a:t>：</a:t>
            </a:r>
            <a:r>
              <a:rPr lang="en-US" altLang="zh-CN" sz="2200" dirty="0"/>
              <a:t>force</a:t>
            </a:r>
            <a:r>
              <a:rPr lang="zh-CN" altLang="zh-CN" sz="2200" dirty="0"/>
              <a:t>，</a:t>
            </a:r>
            <a:r>
              <a:rPr lang="zh-CN" altLang="zh-CN" sz="2200" dirty="0">
                <a:highlight>
                  <a:srgbClr val="FFFF00"/>
                </a:highlight>
              </a:rPr>
              <a:t>强制</a:t>
            </a:r>
            <a:r>
              <a:rPr lang="zh-CN" altLang="zh-CN" sz="2200" dirty="0"/>
              <a:t>删除，不提示是否删除</a:t>
            </a:r>
            <a:endParaRPr lang="en-US" altLang="zh-CN" sz="2200" dirty="0"/>
          </a:p>
          <a:p>
            <a:pPr marL="8921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/>
              <a:t>-r</a:t>
            </a:r>
            <a:r>
              <a:rPr lang="zh-CN" altLang="zh-CN" sz="2200" dirty="0"/>
              <a:t>：表示</a:t>
            </a:r>
            <a:r>
              <a:rPr lang="zh-CN" altLang="zh-CN" sz="2200" dirty="0">
                <a:highlight>
                  <a:srgbClr val="FFFF00"/>
                </a:highlight>
              </a:rPr>
              <a:t>递归</a:t>
            </a:r>
            <a:r>
              <a:rPr lang="zh-CN" altLang="en-US" sz="2200" dirty="0"/>
              <a:t>（</a:t>
            </a:r>
            <a:r>
              <a:rPr lang="zh-CN" altLang="en-US" sz="2200" dirty="0">
                <a:highlight>
                  <a:srgbClr val="FFFF00"/>
                </a:highlight>
              </a:rPr>
              <a:t>非空目录</a:t>
            </a:r>
            <a:r>
              <a:rPr lang="zh-CN" altLang="en-US" sz="2200" dirty="0"/>
              <a:t>）</a:t>
            </a:r>
            <a:endParaRPr lang="zh-CN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67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5CC6E-A419-4B5B-A642-C661A54B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976536"/>
          </a:xfrm>
        </p:spPr>
        <p:txBody>
          <a:bodyPr/>
          <a:lstStyle/>
          <a:p>
            <a:pPr algn="ctr"/>
            <a:r>
              <a:rPr lang="zh-CN" altLang="en-US" dirty="0"/>
              <a:t>问卷调查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B9196E-8475-4501-B428-06CE17861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24744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264094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2F415-745C-49BF-8B22-B10FBB155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688"/>
            <a:ext cx="7620000" cy="555151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chgrp</a:t>
            </a:r>
            <a:r>
              <a:rPr lang="zh-CN" altLang="en-US" dirty="0"/>
              <a:t>命令</a:t>
            </a:r>
          </a:p>
          <a:p>
            <a:pPr marL="534988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一般格式： </a:t>
            </a:r>
            <a:r>
              <a:rPr lang="en-US" altLang="zh-CN" dirty="0" err="1"/>
              <a:t>chgrp</a:t>
            </a:r>
            <a:r>
              <a:rPr lang="en-US" altLang="zh-CN" dirty="0"/>
              <a:t>  [</a:t>
            </a:r>
            <a:r>
              <a:rPr lang="zh-CN" altLang="en-US" dirty="0"/>
              <a:t>选项</a:t>
            </a:r>
            <a:r>
              <a:rPr lang="en-US" altLang="zh-CN" dirty="0"/>
              <a:t>]  </a:t>
            </a:r>
            <a:r>
              <a:rPr lang="zh-CN" altLang="en-US" dirty="0"/>
              <a:t>组名  文件名</a:t>
            </a:r>
            <a:endParaRPr lang="en-US" altLang="zh-CN" dirty="0"/>
          </a:p>
          <a:p>
            <a:pPr marL="534988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说明：该命令用来</a:t>
            </a:r>
            <a:r>
              <a:rPr lang="zh-CN" altLang="en-US" dirty="0">
                <a:highlight>
                  <a:srgbClr val="FFFF00"/>
                </a:highlight>
              </a:rPr>
              <a:t>改变</a:t>
            </a:r>
            <a:r>
              <a:rPr lang="zh-CN" altLang="en-US" dirty="0"/>
              <a:t>指定</a:t>
            </a:r>
            <a:r>
              <a:rPr lang="zh-CN" altLang="en-US" dirty="0">
                <a:highlight>
                  <a:srgbClr val="FFFF00"/>
                </a:highlight>
              </a:rPr>
              <a:t>文件</a:t>
            </a:r>
            <a:r>
              <a:rPr lang="zh-CN" altLang="en-US" dirty="0"/>
              <a:t>所属的</a:t>
            </a:r>
            <a:r>
              <a:rPr lang="zh-CN" altLang="en-US" dirty="0">
                <a:highlight>
                  <a:srgbClr val="FFFF00"/>
                </a:highlight>
              </a:rPr>
              <a:t>用户组 </a:t>
            </a:r>
            <a:endParaRPr lang="en-US" altLang="zh-CN" dirty="0">
              <a:highlight>
                <a:srgbClr val="FFFF00"/>
              </a:highlight>
            </a:endParaRPr>
          </a:p>
          <a:p>
            <a:pPr marL="534988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常用选项：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-</a:t>
            </a:r>
            <a:r>
              <a:rPr lang="en-US" altLang="zh-CN" dirty="0">
                <a:highlight>
                  <a:srgbClr val="FFFF00"/>
                </a:highlight>
              </a:rPr>
              <a:t>R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FFFF00"/>
                </a:highlight>
              </a:rPr>
              <a:t>递归</a:t>
            </a:r>
            <a:r>
              <a:rPr lang="zh-CN" altLang="en-US" dirty="0"/>
              <a:t>式地改变指定目录及其下面的所有子目录和文件的用户组。</a:t>
            </a:r>
            <a:endParaRPr lang="en-US" altLang="zh-CN" dirty="0"/>
          </a:p>
          <a:p>
            <a:r>
              <a:rPr lang="en-US" altLang="zh-CN" dirty="0" err="1"/>
              <a:t>chown</a:t>
            </a:r>
            <a:r>
              <a:rPr lang="zh-CN" altLang="en-US" dirty="0"/>
              <a:t>命令</a:t>
            </a:r>
          </a:p>
          <a:p>
            <a:pPr marL="446088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一般格式： </a:t>
            </a:r>
            <a:r>
              <a:rPr lang="en-US" altLang="zh-CN" dirty="0" err="1"/>
              <a:t>chown</a:t>
            </a:r>
            <a:r>
              <a:rPr lang="en-US" altLang="zh-CN" dirty="0"/>
              <a:t>  [</a:t>
            </a:r>
            <a:r>
              <a:rPr lang="zh-CN" altLang="en-US" dirty="0"/>
              <a:t>选项</a:t>
            </a:r>
            <a:r>
              <a:rPr lang="en-US" altLang="zh-CN" dirty="0"/>
              <a:t>]  </a:t>
            </a:r>
            <a:r>
              <a:rPr lang="zh-CN" altLang="en-US" dirty="0"/>
              <a:t>用户  文件名</a:t>
            </a:r>
            <a:endParaRPr lang="en-US" altLang="zh-CN" dirty="0"/>
          </a:p>
          <a:p>
            <a:pPr marL="446088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说明：</a:t>
            </a:r>
            <a:r>
              <a:rPr lang="zh-CN" altLang="en-US" dirty="0">
                <a:highlight>
                  <a:srgbClr val="FFFF00"/>
                </a:highlight>
              </a:rPr>
              <a:t>改变</a:t>
            </a:r>
            <a:r>
              <a:rPr lang="zh-CN" altLang="en-US" dirty="0"/>
              <a:t>某个</a:t>
            </a:r>
            <a:r>
              <a:rPr lang="zh-CN" altLang="en-US" dirty="0">
                <a:highlight>
                  <a:srgbClr val="FFFF00"/>
                </a:highlight>
              </a:rPr>
              <a:t>文件</a:t>
            </a:r>
            <a:r>
              <a:rPr lang="zh-CN" altLang="en-US" dirty="0"/>
              <a:t>或目录的</a:t>
            </a:r>
            <a:r>
              <a:rPr lang="zh-CN" altLang="en-US" dirty="0">
                <a:highlight>
                  <a:srgbClr val="FFFF00"/>
                </a:highlight>
              </a:rPr>
              <a:t>所有者</a:t>
            </a:r>
            <a:endParaRPr lang="en-US" altLang="zh-CN" dirty="0">
              <a:highlight>
                <a:srgbClr val="FFFF00"/>
              </a:highlight>
            </a:endParaRPr>
          </a:p>
          <a:p>
            <a:pPr marL="446088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选项：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-</a:t>
            </a:r>
            <a:r>
              <a:rPr lang="en-US" altLang="zh-CN" dirty="0">
                <a:highlight>
                  <a:srgbClr val="FFFF00"/>
                </a:highlight>
              </a:rPr>
              <a:t>R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FFFF00"/>
                </a:highlight>
              </a:rPr>
              <a:t>递归</a:t>
            </a:r>
            <a:r>
              <a:rPr lang="zh-CN" altLang="en-US" dirty="0"/>
              <a:t>式地改变指定目录及其所有子目录、文件的文件主。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-v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FFFF00"/>
                </a:highlight>
              </a:rPr>
              <a:t>详细列</a:t>
            </a:r>
            <a:r>
              <a:rPr lang="zh-CN" altLang="en-US" dirty="0"/>
              <a:t>出该命令所做的</a:t>
            </a:r>
            <a:r>
              <a:rPr lang="zh-CN" altLang="en-US" dirty="0">
                <a:highlight>
                  <a:srgbClr val="FFFF00"/>
                </a:highlight>
              </a:rPr>
              <a:t>工作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3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2AAF3-121F-4E4E-B2C3-B407A7845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04664"/>
            <a:ext cx="8206680" cy="5767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  <a:p>
            <a:pPr marL="5349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作用：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统计文件内容信息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（包含行数、单词数、字节数）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需要统计的文件路径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行数</a:t>
            </a:r>
            <a:endParaRPr lang="en-US" altLang="zh-C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单词数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依照空格来判断单词数量</a:t>
            </a:r>
            <a:endParaRPr lang="en-US" altLang="zh-C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字节数</a:t>
            </a:r>
            <a:endParaRPr lang="zh-CN" alt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39160-EF25-4ED2-91CC-3D1A70E2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/>
              <a:t>创建和删除目录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4845A-F9E3-4E1F-ADA2-EE289A07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685800"/>
            <a:ext cx="7990656" cy="59835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指令：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ectory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534988" indent="-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创建目录</a:t>
            </a:r>
            <a:endParaRPr lang="en-US" altLang="zh-CN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执行权限：所有用户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命令所在路径：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 【路径，可以是文件夹名称也可以是包含名称的一个完整路径】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</a:t>
            </a:r>
            <a:r>
              <a:rPr lang="zh-CN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zh-CN" sz="28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一次性创建多层不存在的目录</a:t>
            </a:r>
            <a:r>
              <a:rPr lang="zh-CN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的时候，添加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zh-CN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参数，否则会报错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….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【表示一次性创建多个目录】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（数字） 路径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对新建目录设置存取</a:t>
            </a:r>
            <a:r>
              <a:rPr lang="zh-CN" altLang="en-US" sz="28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权限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，存取权限用给定的八进制数字表示。</a:t>
            </a:r>
          </a:p>
          <a:p>
            <a:pPr marL="714375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0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9AC38-BC03-41EE-BCB5-EE1CA9E0E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692696"/>
            <a:ext cx="8424936" cy="5479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200" dirty="0" err="1"/>
              <a:t>rmdir</a:t>
            </a:r>
            <a:r>
              <a:rPr lang="zh-CN" altLang="en-US" sz="2200" dirty="0"/>
              <a:t>命令</a:t>
            </a:r>
            <a:endParaRPr lang="en-US" altLang="zh-CN" sz="2200" dirty="0"/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功能：该命令从一个目录中删除一个或多个子目录</a:t>
            </a:r>
            <a:endParaRPr lang="en-US" altLang="zh-CN" sz="2200" dirty="0"/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格式：rmdir  [选项]  dirname</a:t>
            </a:r>
            <a:endParaRPr lang="en-US" altLang="zh-CN" sz="2200" dirty="0"/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选项：</a:t>
            </a:r>
            <a:endParaRPr lang="en-US" altLang="zh-CN" sz="2200" dirty="0"/>
          </a:p>
          <a:p>
            <a:pPr marL="217488" indent="0">
              <a:lnSpc>
                <a:spcPct val="150000"/>
              </a:lnSpc>
              <a:buNone/>
            </a:pPr>
            <a:r>
              <a:rPr lang="zh-CN" altLang="en-US" sz="2200" dirty="0"/>
              <a:t>-p：递归删除目录dirname，当子目录删除后其父目录为空时，也一同被删除。如果有非空的目录，则该目录保留下来</a:t>
            </a:r>
            <a:endParaRPr lang="en-US" altLang="zh-CN" sz="2200" dirty="0"/>
          </a:p>
          <a:p>
            <a:pPr marL="446088" indent="-22860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6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A6635-496A-42BC-BDFC-4305A279E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206680" cy="561662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sz="2400" dirty="0"/>
              <a:t>路径</a:t>
            </a:r>
            <a:r>
              <a:rPr lang="zh-CN" altLang="en-US" sz="2400" dirty="0"/>
              <a:t>可以</a:t>
            </a:r>
            <a:r>
              <a:rPr lang="zh-CN" altLang="zh-CN" sz="2400" dirty="0"/>
              <a:t>分为两种：相对路径、绝对路径。</a:t>
            </a:r>
          </a:p>
          <a:p>
            <a:pPr marL="534988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/>
              <a:t>绝对路径：绝对路径不需要参照物，直接从根</a:t>
            </a:r>
            <a:r>
              <a:rPr lang="en-US" altLang="zh-CN" sz="2400" dirty="0"/>
              <a:t>“/”</a:t>
            </a:r>
            <a:r>
              <a:rPr lang="zh-CN" altLang="zh-CN" sz="2400" dirty="0"/>
              <a:t>开始寻找对应路径</a:t>
            </a:r>
            <a:endParaRPr lang="zh-CN" altLang="en-US" sz="2400" dirty="0"/>
          </a:p>
          <a:p>
            <a:pPr marL="534988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/>
              <a:t>相对路径：相对首先得有一个参照物（一般就是当前的工作路径）；</a:t>
            </a:r>
            <a:endParaRPr lang="en-US" altLang="zh-CN" sz="2400" dirty="0"/>
          </a:p>
          <a:p>
            <a:pPr marL="306388" indent="0" algn="just">
              <a:lnSpc>
                <a:spcPct val="150000"/>
              </a:lnSpc>
              <a:buNone/>
            </a:pPr>
            <a:r>
              <a:rPr lang="zh-CN" altLang="zh-CN" sz="2400" dirty="0"/>
              <a:t>相对路径的写法：在相对路径中通常会用到</a:t>
            </a:r>
            <a:r>
              <a:rPr lang="en-US" altLang="zh-CN" sz="2400" dirty="0"/>
              <a:t>2</a:t>
            </a:r>
            <a:r>
              <a:rPr lang="zh-CN" altLang="zh-CN" sz="2400" dirty="0"/>
              <a:t>个符号</a:t>
            </a:r>
            <a:r>
              <a:rPr lang="en-US" altLang="zh-CN" sz="2400" dirty="0"/>
              <a:t>“./”</a:t>
            </a:r>
            <a:r>
              <a:rPr lang="zh-CN" altLang="zh-CN" sz="2400" dirty="0"/>
              <a:t>【表示当前目录下】、</a:t>
            </a:r>
            <a:r>
              <a:rPr lang="en-US" altLang="zh-CN" sz="2400" dirty="0"/>
              <a:t>“../”</a:t>
            </a:r>
            <a:r>
              <a:rPr lang="zh-CN" altLang="zh-CN" sz="2400" dirty="0"/>
              <a:t>【上一级目录下】。</a:t>
            </a:r>
            <a:endParaRPr lang="en-US" altLang="zh-CN" sz="2400" dirty="0"/>
          </a:p>
          <a:p>
            <a:pPr marL="306388" indent="0" algn="just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./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CBE5246-5719-4BC9-AECD-56B7F65E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832520"/>
          </a:xfrm>
        </p:spPr>
        <p:txBody>
          <a:bodyPr/>
          <a:lstStyle/>
          <a:p>
            <a:pPr algn="ctr"/>
            <a:r>
              <a:rPr lang="zh-CN" altLang="en-US" sz="3600" dirty="0"/>
              <a:t>复制、删除和移动文件的命令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9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A8E9B-31AE-4B7A-ADAF-32B1D663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04664"/>
            <a:ext cx="8640960" cy="5767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例如：当前目录为</a:t>
            </a:r>
            <a:r>
              <a:rPr lang="en-US" altLang="zh-CN" sz="2200" dirty="0"/>
              <a:t>/</a:t>
            </a:r>
            <a:r>
              <a:rPr lang="en-US" altLang="zh-CN" sz="2200" dirty="0" err="1"/>
              <a:t>usr</a:t>
            </a:r>
            <a:r>
              <a:rPr lang="en-US" altLang="zh-CN" sz="2200" dirty="0"/>
              <a:t>/</a:t>
            </a:r>
            <a:r>
              <a:rPr lang="en-US" altLang="zh-CN" sz="2200" dirty="0" err="1"/>
              <a:t>meng</a:t>
            </a:r>
            <a:r>
              <a:rPr lang="zh-CN" altLang="en-US" sz="2200" dirty="0"/>
              <a:t>，则如何利用相对路径</a:t>
            </a:r>
            <a:r>
              <a:rPr lang="en-US" altLang="zh-CN" sz="2200" dirty="0"/>
              <a:t>cat</a:t>
            </a:r>
            <a:r>
              <a:rPr lang="zh-CN" altLang="en-US" sz="2200" dirty="0"/>
              <a:t>文件</a:t>
            </a:r>
            <a:r>
              <a:rPr lang="en-US" altLang="zh-CN" sz="2200" dirty="0" err="1"/>
              <a:t>cf.d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答：</a:t>
            </a:r>
            <a:r>
              <a:rPr lang="en-US" altLang="zh-CN" sz="2200" dirty="0"/>
              <a:t>cat ../../</a:t>
            </a:r>
            <a:r>
              <a:rPr lang="en-US" altLang="zh-CN" sz="2200" dirty="0" err="1"/>
              <a:t>etc</a:t>
            </a:r>
            <a:r>
              <a:rPr lang="en-US" altLang="zh-CN" sz="2200" dirty="0"/>
              <a:t>/conf/</a:t>
            </a:r>
            <a:r>
              <a:rPr lang="en-US" altLang="zh-CN" sz="2200" dirty="0" err="1"/>
              <a:t>cf.d</a:t>
            </a:r>
            <a:endParaRPr lang="zh-CN" altLang="en-US" sz="2200" dirty="0"/>
          </a:p>
        </p:txBody>
      </p:sp>
      <p:pic>
        <p:nvPicPr>
          <p:cNvPr id="4" name="Pictur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46CE378-4453-48CF-9813-96F8AF3E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672" y="1772278"/>
            <a:ext cx="5495047" cy="4710237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0B08B-F29A-4602-87DA-18DC520B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104"/>
            <a:ext cx="7620000" cy="609600"/>
          </a:xfrm>
        </p:spPr>
        <p:txBody>
          <a:bodyPr/>
          <a:lstStyle/>
          <a:p>
            <a:pPr algn="ctr"/>
            <a:r>
              <a:rPr lang="zh-CN" altLang="en-US" dirty="0"/>
              <a:t>链接文件的命令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2EDA3-A144-459A-A062-09DF1EFB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8720"/>
            <a:ext cx="7620000" cy="526348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/>
              <a:t>链接：</a:t>
            </a:r>
            <a:r>
              <a:rPr lang="en-US" altLang="zh-CN" sz="2200" dirty="0"/>
              <a:t>Linux</a:t>
            </a:r>
            <a:r>
              <a:rPr lang="zh-CN" altLang="en-US" sz="2200" dirty="0"/>
              <a:t>具有</a:t>
            </a:r>
            <a:r>
              <a:rPr lang="zh-CN" altLang="en-US" sz="2200" dirty="0">
                <a:highlight>
                  <a:srgbClr val="FFFF00"/>
                </a:highlight>
              </a:rPr>
              <a:t>为一个文件起多个名字的功能</a:t>
            </a:r>
            <a:r>
              <a:rPr lang="zh-CN" altLang="en-US" sz="2200" dirty="0"/>
              <a:t>。分为软链接（符号链接）和硬链接</a:t>
            </a:r>
            <a:endParaRPr lang="en-US" altLang="zh-CN" sz="2200" dirty="0"/>
          </a:p>
          <a:p>
            <a:pPr marL="534988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highlight>
                  <a:srgbClr val="FF0000"/>
                </a:highlight>
              </a:rPr>
              <a:t>软链接</a:t>
            </a:r>
            <a:r>
              <a:rPr lang="zh-CN" altLang="en-US" sz="2200" dirty="0"/>
              <a:t>：软链接也称为符号链接，是将一个路径名链接到一个文件（一种特别类型的文件）</a:t>
            </a:r>
            <a:endParaRPr lang="en-US" altLang="zh-CN" sz="2200" dirty="0"/>
          </a:p>
          <a:p>
            <a:pPr marL="534988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与</a:t>
            </a:r>
            <a:r>
              <a:rPr lang="zh-CN" altLang="en-US" sz="2200" dirty="0">
                <a:highlight>
                  <a:srgbClr val="FF0000"/>
                </a:highlight>
              </a:rPr>
              <a:t>硬链接</a:t>
            </a:r>
            <a:r>
              <a:rPr lang="zh-CN" altLang="en-US" sz="2200" dirty="0"/>
              <a:t>的不同：         </a:t>
            </a:r>
          </a:p>
          <a:p>
            <a:pPr marL="714375" indent="-2286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>
                <a:highlight>
                  <a:srgbClr val="7EC234"/>
                </a:highlight>
              </a:rPr>
              <a:t>符号链接确实是一个新文件，它有不同的</a:t>
            </a:r>
            <a:r>
              <a:rPr lang="en-US" altLang="zh-CN" sz="2200" dirty="0">
                <a:highlight>
                  <a:srgbClr val="7EC234"/>
                </a:highlight>
              </a:rPr>
              <a:t>I</a:t>
            </a:r>
            <a:r>
              <a:rPr lang="zh-CN" altLang="en-US" sz="2200" dirty="0">
                <a:highlight>
                  <a:srgbClr val="7EC234"/>
                </a:highlight>
              </a:rPr>
              <a:t>节点号；而硬链接并没有建立新文件。 </a:t>
            </a:r>
            <a:endParaRPr lang="en-US" altLang="zh-CN" sz="2200" dirty="0">
              <a:highlight>
                <a:srgbClr val="7EC234"/>
              </a:highlight>
            </a:endParaRPr>
          </a:p>
          <a:p>
            <a:pPr marL="714375" indent="-2286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>
                <a:highlight>
                  <a:srgbClr val="7EC234"/>
                </a:highlight>
              </a:rPr>
              <a:t>符号链接没有硬链接的限制，可以对目录文件做符号链接，也可以在不同文件系统之间做符号链接</a:t>
            </a:r>
            <a:r>
              <a:rPr lang="zh-CN" altLang="en-US" sz="2200" dirty="0"/>
              <a:t>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8870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743D5-7340-41FC-B32C-AAB52DDF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80"/>
            <a:ext cx="7620000" cy="5623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ln</a:t>
            </a:r>
            <a:r>
              <a:rPr lang="zh-CN" altLang="en-US" sz="2200" dirty="0"/>
              <a:t>命令</a:t>
            </a:r>
            <a:endParaRPr lang="en-US" altLang="zh-CN" sz="2200" dirty="0"/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功能：用来创建链接 </a:t>
            </a:r>
            <a:endParaRPr lang="en-US" altLang="zh-CN" sz="2200" dirty="0"/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格式：</a:t>
            </a:r>
            <a:r>
              <a:rPr lang="en-US" altLang="zh-CN" sz="2200" dirty="0"/>
              <a:t>ln  [</a:t>
            </a:r>
            <a:r>
              <a:rPr lang="zh-CN" altLang="en-US" sz="2200" dirty="0"/>
              <a:t>选项</a:t>
            </a:r>
            <a:r>
              <a:rPr lang="en-US" altLang="zh-CN" sz="2200" dirty="0"/>
              <a:t>]  </a:t>
            </a:r>
            <a:r>
              <a:rPr lang="zh-CN" altLang="en-US" sz="2200" dirty="0"/>
              <a:t>源文件  </a:t>
            </a:r>
            <a:r>
              <a:rPr lang="en-US" altLang="zh-CN" sz="2200" dirty="0"/>
              <a:t>[</a:t>
            </a:r>
            <a:r>
              <a:rPr lang="zh-CN" altLang="en-US" sz="2200" dirty="0"/>
              <a:t>目标文件</a:t>
            </a:r>
            <a:r>
              <a:rPr lang="en-US" altLang="zh-CN" sz="2200" dirty="0"/>
              <a:t>]</a:t>
            </a: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选项：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-s</a:t>
            </a:r>
            <a:r>
              <a:rPr lang="zh-CN" altLang="en-US" sz="2200" dirty="0"/>
              <a:t>：建立符号链接，而不是硬链接。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注意：符号链接文件不是一个独立的文件，它的许多属性依赖于源文件，所以给符号链接文件设置存取权限是没有意义的。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80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9D327-4DED-4DCB-9B6B-FBEA0620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672"/>
            <a:ext cx="7620000" cy="5695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范例：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 –s 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/issue 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issue.soft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938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（创建文件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/issue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的软连接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issue.soft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ln 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/issue 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issue.hard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938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（创建文件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/issue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的软连接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issue.hard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938" indent="0">
              <a:lnSpc>
                <a:spcPct val="15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938" indent="0">
              <a:lnSpc>
                <a:spcPct val="150000"/>
              </a:lnSpc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707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6D2C8-8DC2-4D05-A3A9-362EB9C5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80"/>
            <a:ext cx="7620000" cy="5623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软链接</a:t>
            </a:r>
            <a:r>
              <a:rPr lang="zh-CN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（与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源文件或目录之间的区别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>
                <a:highlight>
                  <a:srgbClr val="FFFF00"/>
                </a:highlight>
              </a:rPr>
              <a:t>删除源文件或目录，只删除数据，不会删除链接</a:t>
            </a:r>
            <a:r>
              <a:rPr lang="zh-CN" altLang="zh-CN" sz="2400" dirty="0"/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在</a:t>
            </a:r>
            <a:r>
              <a:rPr lang="zh-CN" altLang="zh-CN" sz="2400" dirty="0">
                <a:highlight>
                  <a:srgbClr val="FFFF00"/>
                </a:highlight>
              </a:rPr>
              <a:t>目录长列表</a:t>
            </a:r>
            <a:r>
              <a:rPr lang="zh-CN" altLang="zh-CN" sz="2400" dirty="0"/>
              <a:t>中，符号链接以一种特殊的文件类型显示出来，其第一个字母是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2400" dirty="0"/>
              <a:t>。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lrwxrwxrwx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表示：软链接）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符号链接的</a:t>
            </a:r>
            <a:r>
              <a:rPr lang="zh-CN" altLang="zh-CN" sz="2400" dirty="0">
                <a:highlight>
                  <a:srgbClr val="FFFF00"/>
                </a:highlight>
              </a:rPr>
              <a:t>大小</a:t>
            </a:r>
            <a:r>
              <a:rPr lang="zh-CN" altLang="zh-CN" sz="2400" dirty="0"/>
              <a:t>是其链接文件的</a:t>
            </a:r>
            <a:r>
              <a:rPr lang="zh-CN" altLang="zh-CN" sz="2400" dirty="0">
                <a:highlight>
                  <a:srgbClr val="FFFF00"/>
                </a:highlight>
              </a:rPr>
              <a:t>路径名的字节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5397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当用</a:t>
            </a:r>
            <a:r>
              <a:rPr lang="en-US" altLang="zh-CN" sz="2400" dirty="0"/>
              <a:t>ls –l</a:t>
            </a:r>
            <a:r>
              <a:rPr lang="zh-CN" altLang="zh-CN" sz="2400" dirty="0"/>
              <a:t>命令列出文件时，可以看到符号链接名后有一个</a:t>
            </a:r>
            <a:r>
              <a:rPr lang="zh-CN" altLang="zh-CN" sz="2400" dirty="0">
                <a:highlight>
                  <a:srgbClr val="FFFF00"/>
                </a:highlight>
              </a:rPr>
              <a:t>箭头指向源文件或目录</a:t>
            </a:r>
            <a:endParaRPr lang="zh-CN" alt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8FE56-AFED-47D6-B1F8-84D82B4A6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688"/>
            <a:ext cx="7620000" cy="5551512"/>
          </a:xfrm>
        </p:spPr>
        <p:txBody>
          <a:bodyPr>
            <a:normAutofit/>
          </a:bodyPr>
          <a:lstStyle/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分区类型</a:t>
            </a:r>
            <a:endParaRPr lang="en-US" altLang="zh-CN" sz="2400" dirty="0"/>
          </a:p>
          <a:p>
            <a:pPr marL="7143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highlight>
                  <a:srgbClr val="FF0000"/>
                </a:highlight>
              </a:rPr>
              <a:t>主分区</a:t>
            </a:r>
            <a:r>
              <a:rPr lang="zh-CN" altLang="en-US" sz="2400" dirty="0"/>
              <a:t>：最多只能有</a:t>
            </a:r>
            <a:r>
              <a:rPr lang="en-US" altLang="zh-CN" sz="2400" dirty="0">
                <a:highlight>
                  <a:srgbClr val="FFFF00"/>
                </a:highlight>
              </a:rPr>
              <a:t>4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 marL="7143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highlight>
                  <a:srgbClr val="FF0000"/>
                </a:highlight>
              </a:rPr>
              <a:t>扩展分区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981075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最多只能有</a:t>
            </a:r>
            <a:r>
              <a:rPr lang="en-US" altLang="zh-CN" sz="2400" dirty="0">
                <a:highlight>
                  <a:srgbClr val="FFFF00"/>
                </a:highlight>
              </a:rPr>
              <a:t>1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 marL="981075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主分区加扩展分区最多有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 marL="981075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highlight>
                  <a:srgbClr val="FFFF00"/>
                </a:highlight>
              </a:rPr>
              <a:t>不能写入数据</a:t>
            </a:r>
            <a:r>
              <a:rPr lang="zh-CN" altLang="en-US" sz="2400" dirty="0"/>
              <a:t>，</a:t>
            </a:r>
            <a:r>
              <a:rPr lang="zh-CN" altLang="en-US" sz="2400" dirty="0">
                <a:highlight>
                  <a:srgbClr val="FFFF00"/>
                </a:highlight>
              </a:rPr>
              <a:t>只能包含逻辑分区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8032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highlight>
                  <a:srgbClr val="FF0000"/>
                </a:highlight>
              </a:rPr>
              <a:t>逻辑分区</a:t>
            </a:r>
          </a:p>
        </p:txBody>
      </p:sp>
    </p:spTree>
    <p:extLst>
      <p:ext uri="{BB962C8B-B14F-4D97-AF65-F5344CB8AC3E}">
        <p14:creationId xmlns:p14="http://schemas.microsoft.com/office/powerpoint/2010/main" val="331783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F8A9D-4D51-4D3A-95B1-6EA5FB4D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672"/>
            <a:ext cx="7620000" cy="5695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硬链接</a:t>
            </a:r>
            <a:r>
              <a:rPr lang="zh-CN" altLang="en-US" sz="22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拷贝</a:t>
            </a:r>
            <a:r>
              <a:rPr lang="en-US" altLang="zh-C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 –p+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同步更新</a:t>
            </a:r>
            <a:endParaRPr lang="en-US" altLang="zh-CN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850" indent="0">
              <a:lnSpc>
                <a:spcPct val="150000"/>
              </a:lnSpc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“Hello World” &gt;&gt; /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/issue</a:t>
            </a:r>
          </a:p>
          <a:p>
            <a:pPr marL="539750" indent="-342900">
              <a:lnSpc>
                <a:spcPct val="150000"/>
              </a:lnSpc>
              <a:buAutoNum type="arabicPeriod" startAt="2"/>
            </a:pP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节点识别</a:t>
            </a:r>
            <a:endParaRPr lang="en-US" altLang="zh-CN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342900">
              <a:lnSpc>
                <a:spcPct val="150000"/>
              </a:lnSpc>
              <a:buAutoNum type="arabicPeriod" startAt="2"/>
            </a:pP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不能跨分区</a:t>
            </a:r>
            <a:endParaRPr lang="en-US" altLang="zh-CN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342900">
              <a:lnSpc>
                <a:spcPct val="150000"/>
              </a:lnSpc>
              <a:buAutoNum type="arabicPeriod" startAt="2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不能针对目录使用</a:t>
            </a:r>
            <a:endParaRPr lang="en-US" altLang="zh-CN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342900">
              <a:lnSpc>
                <a:spcPct val="150000"/>
              </a:lnSpc>
              <a:buAutoNum type="arabicPeriod" startAt="2"/>
            </a:pPr>
            <a:r>
              <a:rPr lang="zh-CN" altLang="zh-C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在不同</a:t>
            </a:r>
            <a:r>
              <a:rPr lang="zh-CN" altLang="zh-C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zh-C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创建硬链接</a:t>
            </a:r>
            <a:endParaRPr lang="zh-CN" altLang="en-US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EFB28-7E58-4FC6-9E7B-1D292D6A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84" y="1340768"/>
            <a:ext cx="8892480" cy="4975448"/>
          </a:xfrm>
        </p:spPr>
        <p:txBody>
          <a:bodyPr/>
          <a:lstStyle/>
          <a:p>
            <a:pPr lvl="0"/>
            <a:r>
              <a:rPr lang="zh-CN" altLang="zh-CN" dirty="0"/>
              <a:t>执行一个</a:t>
            </a:r>
            <a:r>
              <a:rPr lang="x-none" altLang="zh-CN" dirty="0"/>
              <a:t>shell </a:t>
            </a:r>
            <a:r>
              <a:rPr lang="zh-CN" altLang="zh-CN" dirty="0"/>
              <a:t>时，通常会自动打开三个标准文件</a:t>
            </a:r>
            <a:r>
              <a:rPr lang="zh-CN" altLang="en-US" dirty="0"/>
              <a:t>，即</a:t>
            </a:r>
            <a:endParaRPr lang="en-US" altLang="zh-CN" dirty="0"/>
          </a:p>
          <a:p>
            <a:pPr lvl="0"/>
            <a:r>
              <a:rPr lang="zh-CN" altLang="zh-CN" dirty="0"/>
              <a:t>标准</a:t>
            </a:r>
            <a:r>
              <a:rPr lang="zh-CN" altLang="zh-CN" dirty="0">
                <a:highlight>
                  <a:srgbClr val="FFFF00"/>
                </a:highlight>
              </a:rPr>
              <a:t>输入</a:t>
            </a:r>
            <a:r>
              <a:rPr lang="zh-CN" altLang="zh-CN" dirty="0"/>
              <a:t>文件、标准</a:t>
            </a:r>
            <a:r>
              <a:rPr lang="zh-CN" altLang="zh-CN" dirty="0">
                <a:highlight>
                  <a:srgbClr val="FFFF00"/>
                </a:highlight>
              </a:rPr>
              <a:t>输出</a:t>
            </a:r>
            <a:r>
              <a:rPr lang="zh-CN" altLang="zh-CN" dirty="0"/>
              <a:t>文件、标准</a:t>
            </a:r>
            <a:r>
              <a:rPr lang="zh-CN" altLang="zh-CN" dirty="0">
                <a:highlight>
                  <a:srgbClr val="FFFF00"/>
                </a:highlight>
              </a:rPr>
              <a:t>出错输出</a:t>
            </a:r>
            <a:r>
              <a:rPr lang="zh-CN" altLang="zh-CN" dirty="0"/>
              <a:t>文件</a:t>
            </a:r>
          </a:p>
          <a:p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>
                <a:highlight>
                  <a:srgbClr val="FFFF00"/>
                </a:highlight>
              </a:rPr>
              <a:t>严格区分大小写</a:t>
            </a:r>
            <a:endParaRPr lang="zh-CN" altLang="zh-CN" dirty="0">
              <a:highlight>
                <a:srgbClr val="FFFF00"/>
              </a:highlight>
            </a:endParaRPr>
          </a:p>
          <a:p>
            <a:pPr lvl="0"/>
            <a:r>
              <a:rPr lang="zh-CN" altLang="zh-CN" dirty="0"/>
              <a:t>在</a:t>
            </a:r>
            <a:r>
              <a:rPr lang="x-none" altLang="zh-CN" dirty="0"/>
              <a:t>bash</a:t>
            </a:r>
            <a:r>
              <a:rPr lang="zh-CN" altLang="zh-CN" dirty="0"/>
              <a:t>中，变量的</a:t>
            </a:r>
            <a:r>
              <a:rPr lang="zh-CN" altLang="zh-CN" dirty="0">
                <a:highlight>
                  <a:srgbClr val="FFFF00"/>
                </a:highlight>
              </a:rPr>
              <a:t>默认类型都是字符串型</a:t>
            </a:r>
            <a:r>
              <a:rPr lang="zh-CN" altLang="zh-CN" dirty="0"/>
              <a:t>。 </a:t>
            </a:r>
          </a:p>
          <a:p>
            <a:pPr lvl="0"/>
            <a:r>
              <a:rPr lang="zh-CN" altLang="zh-CN" dirty="0"/>
              <a:t>在</a:t>
            </a:r>
            <a:r>
              <a:rPr lang="x-none" altLang="zh-CN" dirty="0"/>
              <a:t>bash</a:t>
            </a:r>
            <a:r>
              <a:rPr lang="zh-CN" altLang="zh-CN" dirty="0"/>
              <a:t>中，变量名</a:t>
            </a:r>
            <a:r>
              <a:rPr lang="zh-CN" altLang="zh-CN" dirty="0">
                <a:highlight>
                  <a:srgbClr val="FFFF00"/>
                </a:highlight>
              </a:rPr>
              <a:t>不能以数字开头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1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B9F5-0154-440E-9886-56636276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sz="3600" dirty="0"/>
              <a:t>改变文件或目录存取权限的命令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6F065-8BF1-48E7-B4A6-37E5915E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036496" cy="5911552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chmod命令</a:t>
            </a:r>
            <a:endParaRPr lang="en-US" altLang="zh-CN" sz="2100" dirty="0"/>
          </a:p>
          <a:p>
            <a:pPr marL="446088" indent="-228600">
              <a:buFont typeface="Wingdings" panose="05000000000000000000" pitchFamily="2" charset="2"/>
              <a:buChar char="Ø"/>
            </a:pPr>
            <a:r>
              <a:rPr lang="zh-CN" altLang="en-US" sz="2100" dirty="0"/>
              <a:t>功能：用于</a:t>
            </a:r>
            <a:r>
              <a:rPr lang="zh-CN" altLang="en-US" sz="2100" dirty="0">
                <a:highlight>
                  <a:srgbClr val="FFFF00"/>
                </a:highlight>
              </a:rPr>
              <a:t>改变</a:t>
            </a:r>
            <a:r>
              <a:rPr lang="zh-CN" altLang="en-US" sz="2100" dirty="0"/>
              <a:t>或</a:t>
            </a:r>
            <a:r>
              <a:rPr lang="zh-CN" altLang="en-US" sz="2100" dirty="0">
                <a:highlight>
                  <a:srgbClr val="FFFF00"/>
                </a:highlight>
              </a:rPr>
              <a:t>设置</a:t>
            </a:r>
            <a:r>
              <a:rPr lang="zh-CN" altLang="en-US" sz="2100" dirty="0"/>
              <a:t>文件或目录的</a:t>
            </a:r>
            <a:r>
              <a:rPr lang="zh-CN" altLang="en-US" sz="2100" dirty="0">
                <a:highlight>
                  <a:srgbClr val="FFFF00"/>
                </a:highlight>
              </a:rPr>
              <a:t>存取</a:t>
            </a:r>
            <a:r>
              <a:rPr lang="zh-CN" altLang="en-US" sz="2100" dirty="0">
                <a:highlight>
                  <a:srgbClr val="FF0000"/>
                </a:highlight>
              </a:rPr>
              <a:t>权限</a:t>
            </a:r>
            <a:r>
              <a:rPr lang="zh-CN" altLang="en-US" sz="2100" dirty="0"/>
              <a:t> </a:t>
            </a:r>
            <a:endParaRPr lang="en-US" altLang="zh-CN" sz="2100" dirty="0"/>
          </a:p>
          <a:p>
            <a:pPr marL="446088" indent="-228600">
              <a:buFont typeface="Wingdings" panose="05000000000000000000" pitchFamily="2" charset="2"/>
              <a:buChar char="Ø"/>
            </a:pPr>
            <a:r>
              <a:rPr lang="zh-CN" altLang="en-US" sz="2100" dirty="0"/>
              <a:t>语法：</a:t>
            </a:r>
            <a:endParaRPr lang="en-US" altLang="zh-CN" sz="2100" dirty="0"/>
          </a:p>
          <a:p>
            <a:pPr marL="803275" indent="-285750">
              <a:buFont typeface="Wingdings" panose="05000000000000000000" pitchFamily="2" charset="2"/>
              <a:buChar char="ü"/>
            </a:pPr>
            <a:r>
              <a:rPr lang="zh-CN" altLang="en-US" sz="2000" dirty="0"/>
              <a:t>以符号模式改变权限 </a:t>
            </a:r>
            <a:endParaRPr lang="en-US" altLang="zh-CN" sz="2000" dirty="0"/>
          </a:p>
          <a:p>
            <a:pPr marL="981075" indent="-285750" defTabSz="981075">
              <a:buFont typeface="Wingdings" panose="05000000000000000000" pitchFamily="2" charset="2"/>
              <a:buChar char="u"/>
            </a:pPr>
            <a:r>
              <a:rPr lang="zh-CN" altLang="en-US" sz="2000" dirty="0"/>
              <a:t>格式： chmod  key  文件名</a:t>
            </a:r>
            <a:endParaRPr lang="en-US" altLang="zh-CN" sz="2000" dirty="0"/>
          </a:p>
          <a:p>
            <a:pPr marL="981075" indent="-285750" defTabSz="981075">
              <a:buFont typeface="Wingdings" panose="05000000000000000000" pitchFamily="2" charset="2"/>
              <a:buChar char="u"/>
            </a:pPr>
            <a:r>
              <a:rPr lang="zh-CN" altLang="en-US" sz="2000" dirty="0"/>
              <a:t>说明： key 由以下各项组成：[who]   [操作符号]  [mode]</a:t>
            </a:r>
            <a:endParaRPr lang="en-US" altLang="zh-CN" sz="2000" dirty="0"/>
          </a:p>
          <a:p>
            <a:pPr marL="981075" indent="-285750" defTabSz="981075">
              <a:buFont typeface="Wingdings" panose="05000000000000000000" pitchFamily="2" charset="2"/>
              <a:buChar char="u"/>
            </a:pPr>
            <a:r>
              <a:rPr lang="zh-CN" altLang="en-US" sz="2000" dirty="0"/>
              <a:t>操作对象who可以是下述字母中的任一个或者它们的组合：u，g，o 和a。</a:t>
            </a:r>
            <a:endParaRPr lang="en-US" altLang="zh-CN" sz="2000" dirty="0"/>
          </a:p>
          <a:p>
            <a:pPr marL="981075" indent="-285750" defTabSz="981075">
              <a:buFont typeface="Wingdings" panose="05000000000000000000" pitchFamily="2" charset="2"/>
              <a:buChar char="u"/>
            </a:pPr>
            <a:r>
              <a:rPr lang="zh-CN" altLang="en-US" sz="2000" dirty="0"/>
              <a:t>操作符号可以是：+      -        =</a:t>
            </a:r>
            <a:endParaRPr lang="en-US" altLang="zh-CN" sz="2000" dirty="0"/>
          </a:p>
          <a:p>
            <a:pPr marL="981075" indent="-285750" defTabSz="981075">
              <a:buFont typeface="Wingdings" panose="05000000000000000000" pitchFamily="2" charset="2"/>
              <a:buChar char="u"/>
            </a:pPr>
            <a:r>
              <a:rPr lang="zh-CN" altLang="en-US" sz="2000" dirty="0"/>
              <a:t>mode所表示的权限可用下述字母的任意组合：r     w    x     X      s      t    </a:t>
            </a:r>
            <a:endParaRPr lang="en-US" altLang="zh-CN" sz="2000" dirty="0"/>
          </a:p>
          <a:p>
            <a:pPr marL="695325" indent="0" defTabSz="981075">
              <a:buNone/>
            </a:pPr>
            <a:r>
              <a:rPr lang="zh-CN" altLang="en-US" sz="2000" dirty="0"/>
              <a:t>范例：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g+w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testfile</a:t>
            </a:r>
            <a:endParaRPr lang="en-US" altLang="zh-CN" sz="2000" dirty="0"/>
          </a:p>
          <a:p>
            <a:pPr marL="803275" indent="-285750"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FF0000"/>
              </a:solidFill>
            </a:endParaRPr>
          </a:p>
          <a:p>
            <a:pPr marL="860425" indent="-285750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50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31D29-1204-4781-91AB-494F2F5E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656"/>
            <a:ext cx="7620000" cy="6408712"/>
          </a:xfrm>
        </p:spPr>
        <p:txBody>
          <a:bodyPr>
            <a:normAutofit fontScale="92500" lnSpcReduction="10000"/>
          </a:bodyPr>
          <a:lstStyle/>
          <a:p>
            <a:pPr marL="8032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以绝对方式改变权限</a:t>
            </a:r>
            <a:endParaRPr lang="en-US" altLang="zh-CN" sz="2200" dirty="0"/>
          </a:p>
          <a:p>
            <a:pPr marL="892175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dirty="0"/>
              <a:t>一般格式： </a:t>
            </a:r>
            <a:r>
              <a:rPr lang="en-US" altLang="zh-CN" sz="2200" dirty="0" err="1"/>
              <a:t>chmod</a:t>
            </a:r>
            <a:r>
              <a:rPr lang="en-US" altLang="zh-CN" sz="2200" dirty="0"/>
              <a:t>  mode  </a:t>
            </a:r>
            <a:r>
              <a:rPr lang="zh-CN" altLang="en-US" sz="2200" dirty="0"/>
              <a:t>文件名</a:t>
            </a:r>
            <a:endParaRPr lang="en-US" altLang="zh-CN" sz="2200" dirty="0"/>
          </a:p>
          <a:p>
            <a:pPr marL="892175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/>
              <a:t>mode</a:t>
            </a:r>
            <a:r>
              <a:rPr lang="zh-CN" altLang="en-US" sz="2200" dirty="0"/>
              <a:t>是以</a:t>
            </a:r>
            <a:r>
              <a:rPr lang="en-US" altLang="zh-CN" sz="2200" dirty="0"/>
              <a:t>3</a:t>
            </a:r>
            <a:r>
              <a:rPr lang="zh-CN" altLang="en-US" sz="2200" dirty="0"/>
              <a:t>位数字出现的，第一位表示文件主权限，第二位表示组用户权限，第三位表示其他用户权限 </a:t>
            </a:r>
            <a:endParaRPr lang="en-US" altLang="zh-CN" sz="2200" dirty="0"/>
          </a:p>
          <a:p>
            <a:pPr marL="892175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/>
              <a:t>-R</a:t>
            </a:r>
            <a:r>
              <a:rPr lang="zh-CN" altLang="en-US" sz="2200" dirty="0"/>
              <a:t>：目录以及目录中的东西进行递归修改</a:t>
            </a:r>
            <a:endParaRPr lang="en-US" altLang="zh-CN" sz="2200" dirty="0"/>
          </a:p>
          <a:p>
            <a:pPr marL="892175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dirty="0"/>
              <a:t>权限的数字表示：</a:t>
            </a:r>
            <a:endParaRPr lang="en-US" altLang="zh-CN" sz="2200" dirty="0"/>
          </a:p>
          <a:p>
            <a:pPr marL="1077913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highlight>
                  <a:srgbClr val="FF0000"/>
                </a:highlight>
              </a:rPr>
              <a:t>r</a:t>
            </a:r>
            <a:r>
              <a:rPr lang="zh-CN" altLang="en-US" sz="2200" dirty="0">
                <a:highlight>
                  <a:srgbClr val="FF0000"/>
                </a:highlight>
              </a:rPr>
              <a:t>：</a:t>
            </a:r>
            <a:r>
              <a:rPr lang="en-US" altLang="zh-CN" sz="2200" dirty="0">
                <a:highlight>
                  <a:srgbClr val="FF0000"/>
                </a:highlight>
              </a:rPr>
              <a:t>4</a:t>
            </a:r>
          </a:p>
          <a:p>
            <a:pPr marL="1077913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highlight>
                  <a:srgbClr val="FF0000"/>
                </a:highlight>
              </a:rPr>
              <a:t>w</a:t>
            </a:r>
            <a:r>
              <a:rPr lang="zh-CN" altLang="en-US" sz="2200" dirty="0">
                <a:highlight>
                  <a:srgbClr val="FF0000"/>
                </a:highlight>
              </a:rPr>
              <a:t>：</a:t>
            </a:r>
            <a:r>
              <a:rPr lang="en-US" altLang="zh-CN" sz="2200" dirty="0">
                <a:highlight>
                  <a:srgbClr val="FF0000"/>
                </a:highlight>
              </a:rPr>
              <a:t>2</a:t>
            </a:r>
          </a:p>
          <a:p>
            <a:pPr marL="1077913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highlight>
                  <a:srgbClr val="FF0000"/>
                </a:highlight>
              </a:rPr>
              <a:t>x</a:t>
            </a:r>
            <a:r>
              <a:rPr lang="zh-CN" altLang="en-US" sz="2200" dirty="0">
                <a:highlight>
                  <a:srgbClr val="FF0000"/>
                </a:highlight>
              </a:rPr>
              <a:t>：</a:t>
            </a:r>
            <a:r>
              <a:rPr lang="en-US" altLang="zh-CN" sz="2200" dirty="0">
                <a:highlight>
                  <a:srgbClr val="FF0000"/>
                </a:highlight>
              </a:rPr>
              <a:t>1</a:t>
            </a:r>
          </a:p>
          <a:p>
            <a:pPr marL="792163" indent="0">
              <a:lnSpc>
                <a:spcPct val="150000"/>
              </a:lnSpc>
              <a:buNone/>
            </a:pPr>
            <a:r>
              <a:rPr lang="en-US" altLang="zh-CN" sz="2200" dirty="0" err="1"/>
              <a:t>rwxrw</a:t>
            </a:r>
            <a:r>
              <a:rPr lang="en-US" altLang="zh-CN" sz="2200" dirty="0"/>
              <a:t>-r--</a:t>
            </a:r>
            <a:r>
              <a:rPr lang="zh-CN" altLang="en-US" sz="2200" dirty="0"/>
              <a:t>：</a:t>
            </a:r>
            <a:r>
              <a:rPr lang="en-US" altLang="zh-CN" sz="2200" dirty="0"/>
              <a:t>764</a:t>
            </a:r>
          </a:p>
          <a:p>
            <a:pPr marL="792163" indent="0">
              <a:lnSpc>
                <a:spcPct val="150000"/>
              </a:lnSpc>
              <a:buNone/>
            </a:pPr>
            <a:r>
              <a:rPr lang="zh-CN" altLang="en-US" sz="2200" dirty="0"/>
              <a:t>范例：</a:t>
            </a:r>
            <a:r>
              <a:rPr lang="en-US" altLang="zh-CN" sz="2200" dirty="0" err="1"/>
              <a:t>chmod</a:t>
            </a:r>
            <a:r>
              <a:rPr lang="en-US" altLang="zh-CN" sz="2200" dirty="0"/>
              <a:t> –R 777 </a:t>
            </a:r>
            <a:r>
              <a:rPr lang="en-US" altLang="zh-CN" sz="2200" dirty="0" err="1"/>
              <a:t>testfile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4833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DF7C9-B0A5-4AB7-AD4A-B6D6606D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664"/>
            <a:ext cx="7620000" cy="633670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umask命令</a:t>
            </a:r>
            <a:endParaRPr lang="en-US" altLang="zh-CN" sz="2000" dirty="0"/>
          </a:p>
          <a:p>
            <a:pPr marL="446088" indent="-228600">
              <a:buFont typeface="Wingdings" panose="05000000000000000000" pitchFamily="2" charset="2"/>
              <a:buChar char="Ø"/>
            </a:pPr>
            <a:r>
              <a:rPr lang="zh-CN" altLang="en-US" sz="2000" dirty="0"/>
              <a:t>一般格式： umask   mode</a:t>
            </a:r>
            <a:endParaRPr lang="en-US" altLang="zh-CN" sz="2000" dirty="0"/>
          </a:p>
          <a:p>
            <a:pPr marL="446088" indent="-228600">
              <a:buFont typeface="Wingdings" panose="05000000000000000000" pitchFamily="2" charset="2"/>
              <a:buChar char="Ø"/>
            </a:pPr>
            <a:r>
              <a:rPr lang="zh-CN" altLang="en-US" sz="2000" dirty="0"/>
              <a:t>说明：用来设置限制</a:t>
            </a:r>
            <a:r>
              <a:rPr lang="zh-CN" altLang="en-US" sz="2000" dirty="0">
                <a:highlight>
                  <a:srgbClr val="FFFF00"/>
                </a:highlight>
              </a:rPr>
              <a:t>新建文件权限的掩码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46088" indent="-228600">
              <a:buFont typeface="Wingdings" panose="05000000000000000000" pitchFamily="2" charset="2"/>
              <a:buChar char="Ø"/>
            </a:pPr>
            <a:r>
              <a:rPr lang="zh-CN" altLang="en-US" sz="2000" dirty="0"/>
              <a:t>可以指定那些权限将在新文件的默认权限中删除</a:t>
            </a:r>
            <a:endParaRPr lang="en-US" altLang="zh-CN" sz="2000" dirty="0"/>
          </a:p>
          <a:p>
            <a:pPr marL="446088" indent="-228600">
              <a:buFont typeface="Wingdings" panose="05000000000000000000" pitchFamily="2" charset="2"/>
              <a:buChar char="Ø"/>
            </a:pPr>
            <a:r>
              <a:rPr lang="zh-CN" altLang="en-US" sz="2000" dirty="0">
                <a:highlight>
                  <a:srgbClr val="FF0000"/>
                </a:highlight>
              </a:rPr>
              <a:t>操作符“=”在umask命令和chmod命令中的作用相反</a:t>
            </a:r>
            <a:endParaRPr lang="en-US" altLang="zh-CN" sz="2000" dirty="0">
              <a:highlight>
                <a:srgbClr val="FF0000"/>
              </a:highlight>
            </a:endParaRPr>
          </a:p>
          <a:p>
            <a:pPr marL="446088" indent="-228600">
              <a:buFont typeface="Wingdings" panose="05000000000000000000" pitchFamily="2" charset="2"/>
              <a:buChar char="Ø"/>
            </a:pPr>
            <a:r>
              <a:rPr lang="en-US" altLang="zh-CN" sz="2000" dirty="0"/>
              <a:t>-S</a:t>
            </a:r>
            <a:r>
              <a:rPr lang="zh-CN" altLang="en-US" sz="2000" dirty="0"/>
              <a:t>：以</a:t>
            </a:r>
            <a:r>
              <a:rPr lang="en-US" altLang="zh-CN" sz="2000" dirty="0" err="1"/>
              <a:t>rwx</a:t>
            </a:r>
            <a:r>
              <a:rPr lang="zh-CN" altLang="en-US" sz="2000" dirty="0"/>
              <a:t>的形式显示新建文件的缺省权限</a:t>
            </a:r>
            <a:endParaRPr lang="en-US" altLang="zh-CN" sz="2000" dirty="0"/>
          </a:p>
          <a:p>
            <a:pPr marL="217488" indent="0">
              <a:buNone/>
            </a:pPr>
            <a:r>
              <a:rPr lang="en-US" altLang="zh-CN" sz="2000" dirty="0" err="1"/>
              <a:t>umask</a:t>
            </a:r>
            <a:r>
              <a:rPr lang="en-US" altLang="zh-CN" sz="2000" dirty="0"/>
              <a:t> </a:t>
            </a:r>
          </a:p>
          <a:p>
            <a:pPr marL="217488" indent="0">
              <a:buNone/>
            </a:pPr>
            <a:r>
              <a:rPr lang="en-US" altLang="zh-CN" sz="2000" dirty="0"/>
              <a:t>0022</a:t>
            </a:r>
          </a:p>
          <a:p>
            <a:pPr marL="217488" indent="0">
              <a:buNone/>
            </a:pPr>
            <a:r>
              <a:rPr lang="en-US" altLang="zh-CN" sz="2000" dirty="0"/>
              <a:t>777-022=755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79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92B5D-EF54-4AEF-BA3B-DB62CE22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/>
              <a:t>查找和比较文件的命令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AD851E2-B23D-4E63-9CAF-58E622E9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688"/>
            <a:ext cx="7620000" cy="55515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/>
              <a:t>comm</a:t>
            </a:r>
            <a:r>
              <a:rPr lang="zh-CN" altLang="en-US" sz="2200" dirty="0"/>
              <a:t>命令</a:t>
            </a: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一般格式：</a:t>
            </a:r>
            <a:r>
              <a:rPr lang="en-US" altLang="zh-CN" sz="2200" dirty="0"/>
              <a:t>comm  [-123]  file1  file2</a:t>
            </a: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说明：</a:t>
            </a:r>
            <a:r>
              <a:rPr lang="en-US" altLang="zh-CN" sz="2200" dirty="0"/>
              <a:t>comm</a:t>
            </a:r>
            <a:r>
              <a:rPr lang="zh-CN" altLang="en-US" sz="2200" dirty="0"/>
              <a:t>命令对两个</a:t>
            </a:r>
            <a:r>
              <a:rPr lang="zh-CN" altLang="en-US" sz="2200" dirty="0">
                <a:highlight>
                  <a:srgbClr val="FFFF00"/>
                </a:highlight>
              </a:rPr>
              <a:t>已经排好序的文件进行比较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显示：</a:t>
            </a:r>
            <a:endParaRPr lang="en-US" altLang="zh-CN" sz="2200" dirty="0"/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第一列只属于</a:t>
            </a:r>
            <a:r>
              <a:rPr lang="en-US" altLang="zh-CN" sz="2200" dirty="0"/>
              <a:t>file1</a:t>
            </a:r>
            <a:r>
              <a:rPr lang="zh-CN" altLang="en-US" sz="2200" dirty="0"/>
              <a:t>，第二列只属于</a:t>
            </a:r>
            <a:r>
              <a:rPr lang="en-US" altLang="zh-CN" sz="2200" dirty="0"/>
              <a:t>file2</a:t>
            </a:r>
            <a:r>
              <a:rPr lang="zh-CN" altLang="en-US" sz="2200" dirty="0"/>
              <a:t>，第三列同时属于两个文件</a:t>
            </a:r>
            <a:endParaRPr lang="en-US" altLang="zh-CN" sz="2200" dirty="0"/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选项：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-123    </a:t>
            </a:r>
            <a:r>
              <a:rPr lang="zh-CN" altLang="en-US" sz="2200" dirty="0"/>
              <a:t>选项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2</a:t>
            </a:r>
            <a:r>
              <a:rPr lang="zh-CN" altLang="en-US" sz="2200" dirty="0"/>
              <a:t>和</a:t>
            </a:r>
            <a:r>
              <a:rPr lang="en-US" altLang="zh-CN" sz="2200" dirty="0"/>
              <a:t>3</a:t>
            </a:r>
            <a:r>
              <a:rPr lang="zh-CN" altLang="en-US" sz="2200" dirty="0"/>
              <a:t>分别表示不显示</a:t>
            </a:r>
            <a:r>
              <a:rPr lang="en-US" altLang="zh-CN" sz="2200" dirty="0"/>
              <a:t>comm</a:t>
            </a:r>
            <a:r>
              <a:rPr lang="zh-CN" altLang="en-US" sz="2200" dirty="0"/>
              <a:t>输出中的第一列、第二列和第三列。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7EC58-BF71-4854-B879-2B776C4C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688"/>
            <a:ext cx="7620000" cy="555151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</a:p>
          <a:p>
            <a:pPr marL="446088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一般格式：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  [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file1  file2</a:t>
            </a:r>
          </a:p>
          <a:p>
            <a:pPr marL="446088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功能：比较两个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文本文件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找出它们的不同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该命令输出的一般形式如下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:</a:t>
            </a:r>
          </a:p>
          <a:p>
            <a:pPr marL="803275" indent="-2286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n1 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n3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n4	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（把文件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n1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行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附加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到文件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n3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～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n4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行后，则二者相同）</a:t>
            </a:r>
            <a:endParaRPr lang="en-US" altLang="zh-CN" sz="2200" dirty="0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803275" indent="-2286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n1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n2  </a:t>
            </a:r>
            <a:r>
              <a:rPr lang="en-US" altLang="zh-CN" sz="22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d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n3	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zh-CN" altLang="en-US" sz="22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删除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文件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n1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～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n2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行及文件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n3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行，则二者相同）</a:t>
            </a:r>
            <a:endParaRPr lang="en-US" altLang="zh-CN" sz="2200" dirty="0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803275" indent="-2286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n1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n2 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n3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n4 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（把文件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n1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～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n2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行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改为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文件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n3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～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n4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行，则二者相同）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4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D9327-063F-43A5-A1CD-080498CB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40"/>
            <a:ext cx="7620000" cy="5983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忽略空格造成的差别。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忽略字母大小写的区别。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当文件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file1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和文件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都是目录时，递归比较找到的各子目录。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36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BA2DD-71A5-497A-9CBE-B60733CE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404664"/>
            <a:ext cx="8134672" cy="62646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功能：对两个文件进行比较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file1 file2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说明：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对文件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两个文件逐字进行比较，若二者完全相同，则执行结果不显示任何信息。若发现区别，则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会标出第一个不同之处是第几个字节和第几行</a:t>
            </a:r>
          </a:p>
        </p:txBody>
      </p:sp>
    </p:spTree>
    <p:extLst>
      <p:ext uri="{BB962C8B-B14F-4D97-AF65-F5344CB8AC3E}">
        <p14:creationId xmlns:p14="http://schemas.microsoft.com/office/powerpoint/2010/main" val="314366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36E28-F9CF-4FB2-B727-89C063CC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6632"/>
            <a:ext cx="8062664" cy="66247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功能：在指定的范围下查找相应的文件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[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搜索范围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匹配条件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常用选项：</a:t>
            </a:r>
          </a:p>
          <a:p>
            <a:pPr marL="623888" indent="-22860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8900" algn="l"/>
              </a:tabLst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查找文件名：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/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-name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  <a:p>
            <a:pPr marL="623888" indent="-22860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8900" algn="l"/>
              </a:tabLst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iname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不区分大小写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 indent="-22860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8900" algn="l"/>
              </a:tabLst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-size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文件大小：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/ -size +204800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大于；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小于；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95288" indent="0">
              <a:lnSpc>
                <a:spcPct val="150000"/>
              </a:lnSpc>
              <a:buNone/>
              <a:tabLst>
                <a:tab pos="88900" algn="l"/>
              </a:tabLst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代表数据块（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0.5K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5288" indent="0">
              <a:lnSpc>
                <a:spcPct val="150000"/>
              </a:lnSpc>
              <a:buNone/>
              <a:tabLst>
                <a:tab pos="88900" algn="l"/>
              </a:tabLst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100MB=102400KB=204800</a:t>
            </a:r>
          </a:p>
        </p:txBody>
      </p:sp>
    </p:spTree>
    <p:extLst>
      <p:ext uri="{BB962C8B-B14F-4D97-AF65-F5344CB8AC3E}">
        <p14:creationId xmlns:p14="http://schemas.microsoft.com/office/powerpoint/2010/main" val="30970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FA6DA-9138-4375-AB5A-5C15EEC52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688"/>
            <a:ext cx="7620000" cy="5551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挂载</a:t>
            </a:r>
            <a:endParaRPr lang="en-US" altLang="zh-CN" sz="2400" dirty="0"/>
          </a:p>
          <a:p>
            <a:pPr marL="5349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必须分区</a:t>
            </a:r>
            <a:endParaRPr lang="en-US" altLang="zh-CN" sz="2400" dirty="0"/>
          </a:p>
          <a:p>
            <a:pPr marL="714375" indent="-2286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highlight>
                  <a:srgbClr val="FF0000"/>
                </a:highlight>
              </a:rPr>
              <a:t>/</a:t>
            </a:r>
            <a:r>
              <a:rPr lang="zh-CN" altLang="en-US" sz="2400" dirty="0">
                <a:highlight>
                  <a:srgbClr val="FF0000"/>
                </a:highlight>
              </a:rPr>
              <a:t>（根分区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714375" indent="-2286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highlight>
                  <a:srgbClr val="FF0000"/>
                </a:highlight>
              </a:rPr>
              <a:t>swap</a:t>
            </a:r>
            <a:r>
              <a:rPr lang="zh-CN" altLang="en-US" sz="2400" dirty="0">
                <a:highlight>
                  <a:srgbClr val="FF0000"/>
                </a:highlight>
              </a:rPr>
              <a:t>分区</a:t>
            </a:r>
            <a:r>
              <a:rPr lang="zh-CN" altLang="en-US" sz="2400" dirty="0"/>
              <a:t>（交换分区，内存</a:t>
            </a:r>
            <a:r>
              <a:rPr lang="en-US" altLang="zh-CN" sz="2400" dirty="0"/>
              <a:t>2</a:t>
            </a:r>
            <a:r>
              <a:rPr lang="zh-CN" altLang="en-US" sz="2400" dirty="0"/>
              <a:t>倍，不超过</a:t>
            </a:r>
            <a:r>
              <a:rPr lang="en-US" altLang="zh-CN" sz="2400" dirty="0"/>
              <a:t>2GB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349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推荐分区</a:t>
            </a:r>
            <a:endParaRPr lang="en-US" altLang="zh-CN" sz="2400" dirty="0"/>
          </a:p>
          <a:p>
            <a:pPr marL="803275" indent="-2286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highlight>
                  <a:srgbClr val="FF0000"/>
                </a:highlight>
              </a:rPr>
              <a:t>/boot</a:t>
            </a:r>
            <a:r>
              <a:rPr lang="zh-CN" altLang="en-US" sz="2400" dirty="0"/>
              <a:t>（启动分区，</a:t>
            </a:r>
            <a:r>
              <a:rPr lang="en-US" altLang="zh-CN" sz="2400" dirty="0"/>
              <a:t>200M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82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FC433-ECF7-4801-8A43-9380E7A31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476672"/>
            <a:ext cx="7918648" cy="56955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cmin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-5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下查找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分钟内被修改过属性的文章或目录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：访问时间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cmin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：文件属性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（属性信息可以通过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–l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命令查询）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mmin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：文件内容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1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83ABE-2BFD-447F-9D72-068BEDA7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656"/>
            <a:ext cx="7620000" cy="58395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–size +163840 –a –size -204800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下查找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的文件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：两个条件同时满足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：两个条件满足一个即可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938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find 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–name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inittab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–exec ls –l {}\;</a:t>
            </a:r>
          </a:p>
          <a:p>
            <a:pPr marL="134938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下查找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inittab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文件，并显示其详细信息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–exec /-ok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、对搜索结果执行的操作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071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文件类型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：文件；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：目录；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：软链接文件）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071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inum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</a:t>
            </a:r>
            <a:r>
              <a:rPr lang="en-US" altLang="zh-CN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</a:p>
        </p:txBody>
      </p:sp>
    </p:spTree>
    <p:extLst>
      <p:ext uri="{BB962C8B-B14F-4D97-AF65-F5344CB8AC3E}">
        <p14:creationId xmlns:p14="http://schemas.microsoft.com/office/powerpoint/2010/main" val="33275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5D52E-39C5-43CF-830D-C35F95C7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4074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-user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在根目录下查找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所有者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的文件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-exec command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找到的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结果进行操作</a:t>
            </a:r>
            <a:endParaRPr lang="en-US" altLang="zh-C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-name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inittab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-exec ls -l {} \;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下查找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inittab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文件并显示其详细信息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-exec/-ok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 \;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对搜索结果执行操作 </a:t>
            </a:r>
          </a:p>
        </p:txBody>
      </p:sp>
    </p:spTree>
    <p:extLst>
      <p:ext uri="{BB962C8B-B14F-4D97-AF65-F5344CB8AC3E}">
        <p14:creationId xmlns:p14="http://schemas.microsoft.com/office/powerpoint/2010/main" val="29249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88FD8-A09D-4583-878B-0FF6FA27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696"/>
            <a:ext cx="7620000" cy="547950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Picture 4" descr="t41">
            <a:extLst>
              <a:ext uri="{FF2B5EF4-FFF2-40B4-BE49-F238E27FC236}">
                <a16:creationId xmlns:a16="http://schemas.microsoft.com/office/drawing/2014/main" id="{FE0DAC85-FF7D-43A3-B775-96D6D700A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6056" y="620688"/>
            <a:ext cx="777974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68F54-F298-410E-8CB7-0ACF75F0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760512"/>
          </a:xfrm>
        </p:spPr>
        <p:txBody>
          <a:bodyPr/>
          <a:lstStyle/>
          <a:p>
            <a:pPr algn="ctr"/>
            <a:r>
              <a:rPr lang="zh-CN" altLang="en-US" dirty="0"/>
              <a:t>进入、退出</a:t>
            </a:r>
            <a:r>
              <a:rPr lang="en-US" altLang="zh-CN" dirty="0"/>
              <a:t>vi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DE8F8-3911-444B-A368-09713E91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836712"/>
            <a:ext cx="7918648" cy="5760640"/>
          </a:xfrm>
        </p:spPr>
        <p:txBody>
          <a:bodyPr/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：在系统提示符（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）下输入命令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和想要编辑（建立）的文件名，便可进入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通过一个例子来完成常用操作，编辑文件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（1）进入编辑环境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root@server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root]# vi     file  ［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回车］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（2）编辑完后需保存、退出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Esc］:w [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回车］ 表示保存不退出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Esc］: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wq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回车］表示保存同时退出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Esc］:q![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回车] 表示不保存强行退出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Esc］: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wq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回车] 表示保存成文件名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，并退出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93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25FCF-7ED1-4629-9231-E0723A80F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664"/>
            <a:ext cx="7620000" cy="5767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简述</a:t>
            </a:r>
            <a:r>
              <a:rPr lang="en-US" altLang="zh-CN" sz="2000" dirty="0">
                <a:highlight>
                  <a:srgbClr val="FF0000"/>
                </a:highlight>
              </a:rPr>
              <a:t>shell</a:t>
            </a:r>
            <a:r>
              <a:rPr lang="zh-CN" altLang="zh-CN" sz="2000" dirty="0">
                <a:highlight>
                  <a:srgbClr val="FF0000"/>
                </a:highlight>
              </a:rPr>
              <a:t>脚本执行的</a:t>
            </a:r>
            <a:r>
              <a:rPr lang="en-US" altLang="zh-CN" sz="2000" dirty="0">
                <a:highlight>
                  <a:srgbClr val="FF0000"/>
                </a:highlight>
              </a:rPr>
              <a:t>3</a:t>
            </a:r>
            <a:r>
              <a:rPr lang="zh-CN" altLang="zh-CN" sz="2000" dirty="0">
                <a:highlight>
                  <a:srgbClr val="FF0000"/>
                </a:highlight>
              </a:rPr>
              <a:t>种方式</a:t>
            </a:r>
            <a:r>
              <a:rPr lang="en-US" altLang="zh-CN" sz="2000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>
                <a:highlight>
                  <a:srgbClr val="FFFF00"/>
                </a:highlight>
              </a:rPr>
              <a:t>输入定向</a:t>
            </a:r>
            <a:r>
              <a:rPr lang="zh-CN" altLang="zh-CN" sz="2000" dirty="0"/>
              <a:t>到</a:t>
            </a:r>
            <a:r>
              <a:rPr lang="en-US" altLang="zh-CN" sz="2000" dirty="0"/>
              <a:t>shell</a:t>
            </a:r>
            <a:r>
              <a:rPr lang="zh-CN" altLang="zh-CN" sz="2000" dirty="0"/>
              <a:t>脚本</a:t>
            </a:r>
            <a:r>
              <a:rPr lang="en-US" altLang="zh-CN" sz="2000" dirty="0"/>
              <a:t>  	bash &lt; </a:t>
            </a:r>
            <a:r>
              <a:rPr lang="zh-CN" altLang="zh-CN" sz="2000" dirty="0"/>
              <a:t>脚本名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/>
              <a:t>以</a:t>
            </a:r>
            <a:r>
              <a:rPr lang="zh-CN" altLang="zh-CN" sz="2000" dirty="0">
                <a:highlight>
                  <a:srgbClr val="FFFF00"/>
                </a:highlight>
              </a:rPr>
              <a:t>脚本名作</a:t>
            </a:r>
            <a:r>
              <a:rPr lang="zh-CN" altLang="zh-CN" sz="2000" dirty="0"/>
              <a:t>为</a:t>
            </a:r>
            <a:r>
              <a:rPr lang="en-US" altLang="zh-CN" sz="2000" dirty="0"/>
              <a:t>bash</a:t>
            </a:r>
            <a:r>
              <a:rPr lang="zh-CN" altLang="zh-CN" sz="2000" dirty="0"/>
              <a:t>的</a:t>
            </a:r>
            <a:r>
              <a:rPr lang="zh-CN" altLang="zh-CN" sz="2000" dirty="0">
                <a:highlight>
                  <a:srgbClr val="FFFF00"/>
                </a:highlight>
              </a:rPr>
              <a:t>参数</a:t>
            </a:r>
            <a:r>
              <a:rPr lang="en-US" altLang="zh-CN" sz="2000" dirty="0"/>
              <a:t>   	bash </a:t>
            </a:r>
            <a:r>
              <a:rPr lang="zh-CN" altLang="zh-CN" sz="2000" dirty="0"/>
              <a:t>脚本名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/>
              <a:t>将</a:t>
            </a:r>
            <a:r>
              <a:rPr lang="en-US" altLang="zh-CN" sz="2000" dirty="0"/>
              <a:t>shell</a:t>
            </a:r>
            <a:r>
              <a:rPr lang="zh-CN" altLang="zh-CN" sz="2000" dirty="0"/>
              <a:t>脚本的</a:t>
            </a:r>
            <a:r>
              <a:rPr lang="zh-CN" altLang="zh-CN" sz="2000" dirty="0">
                <a:highlight>
                  <a:srgbClr val="FFFF00"/>
                </a:highlight>
              </a:rPr>
              <a:t>权限</a:t>
            </a:r>
            <a:r>
              <a:rPr lang="zh-CN" altLang="zh-CN" sz="2000" dirty="0"/>
              <a:t>设置为</a:t>
            </a:r>
            <a:r>
              <a:rPr lang="zh-CN" altLang="zh-CN" sz="2000" dirty="0">
                <a:highlight>
                  <a:srgbClr val="FFFF00"/>
                </a:highlight>
              </a:rPr>
              <a:t>可执行</a:t>
            </a:r>
            <a:r>
              <a:rPr lang="zh-CN" altLang="zh-CN" sz="2000" dirty="0"/>
              <a:t>，然后在提示符下直接执行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777 </a:t>
            </a:r>
            <a:r>
              <a:rPr lang="zh-CN" altLang="en-US" sz="2000" dirty="0"/>
              <a:t>脚本名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./</a:t>
            </a:r>
            <a:r>
              <a:rPr lang="zh-CN" altLang="en-US" sz="2000" dirty="0"/>
              <a:t>脚本名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07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5F82A7-A592-46F7-80ED-53EA1A4D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64704"/>
            <a:ext cx="876612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0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C57A2-0523-4E4B-8E37-56089300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32"/>
            <a:ext cx="8134672" cy="655272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highlight>
                  <a:srgbClr val="FF0000"/>
                </a:highlight>
              </a:rPr>
              <a:t>一般通配符</a:t>
            </a:r>
            <a:endParaRPr lang="en-US" altLang="zh-CN" sz="2400" dirty="0">
              <a:highlight>
                <a:srgbClr val="FF0000"/>
              </a:highlight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AF81D0-1AD2-415B-B9CC-5F5E566B2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74731"/>
              </p:ext>
            </p:extLst>
          </p:nvPr>
        </p:nvGraphicFramePr>
        <p:xfrm>
          <a:off x="323528" y="548680"/>
          <a:ext cx="8496944" cy="612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4018015727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4120790023"/>
                    </a:ext>
                  </a:extLst>
                </a:gridCol>
              </a:tblGrid>
              <a:tr h="550259">
                <a:tc>
                  <a:txBody>
                    <a:bodyPr/>
                    <a:lstStyle/>
                    <a:p>
                      <a:r>
                        <a:rPr lang="zh-CN" altLang="en-US" dirty="0"/>
                        <a:t>通配符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3216"/>
                  </a:ext>
                </a:extLst>
              </a:tr>
              <a:tr h="5502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一个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任意字符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19984"/>
                  </a:ext>
                </a:extLst>
              </a:tr>
              <a:tr h="949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或任意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多个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任意字符，即匹配任何内容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7581"/>
                  </a:ext>
                </a:extLst>
              </a:tr>
              <a:tr h="1356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]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中括号中任意一个字符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。例如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代表一个匹配字符，或是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，或是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，或是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91405"/>
                  </a:ext>
                </a:extLst>
              </a:tr>
              <a:tr h="1356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- ]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匹配中括号中任意一个字符，其中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代表一个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范围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。例如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[a-z]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匹配一个小写字符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62432"/>
                  </a:ext>
                </a:extLst>
              </a:tr>
              <a:tr h="1356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^ ]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! ]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表示匹配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不是中括号中的一个字符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，例如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a[^0-9]b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a[!0-9]b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可以匹配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axb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6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98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841A8-4D99-47EA-A988-31D6C350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1743"/>
            <a:ext cx="8134672" cy="5990457"/>
          </a:xfrm>
        </p:spPr>
        <p:txBody>
          <a:bodyPr/>
          <a:lstStyle/>
          <a:p>
            <a:r>
              <a:rPr lang="zh-CN" altLang="en-US" sz="2400" dirty="0">
                <a:highlight>
                  <a:srgbClr val="FF0000"/>
                </a:highlight>
              </a:rPr>
              <a:t>模式表达式</a:t>
            </a:r>
            <a:endParaRPr lang="en-US" altLang="zh-CN" sz="2400" dirty="0">
              <a:highlight>
                <a:srgbClr val="FF0000"/>
              </a:highlight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F58545-3ADE-4688-96FD-663D3D778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74450"/>
              </p:ext>
            </p:extLst>
          </p:nvPr>
        </p:nvGraphicFramePr>
        <p:xfrm>
          <a:off x="314129" y="572050"/>
          <a:ext cx="8134672" cy="596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71">
                  <a:extLst>
                    <a:ext uri="{9D8B030D-6E8A-4147-A177-3AD203B41FA5}">
                      <a16:colId xmlns:a16="http://schemas.microsoft.com/office/drawing/2014/main" val="3541226082"/>
                    </a:ext>
                  </a:extLst>
                </a:gridCol>
                <a:gridCol w="5677001">
                  <a:extLst>
                    <a:ext uri="{9D8B030D-6E8A-4147-A177-3AD203B41FA5}">
                      <a16:colId xmlns:a16="http://schemas.microsoft.com/office/drawing/2014/main" val="3730465047"/>
                    </a:ext>
                  </a:extLst>
                </a:gridCol>
              </a:tblGrid>
              <a:tr h="476847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47105"/>
                  </a:ext>
                </a:extLst>
              </a:tr>
              <a:tr h="122797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*(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模式表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匹配给定模式表中</a:t>
                      </a:r>
                      <a:r>
                        <a:rPr lang="en-US" altLang="zh-CN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多次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出现的“模式”，各模式之间以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”分开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。例如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file*(.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c|.o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file.c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file.c.o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file.c.c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14404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模式表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匹配给定模式表中</a:t>
                      </a:r>
                      <a:r>
                        <a:rPr lang="en-US" altLang="zh-CN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出现的“模式”，各模式之间以“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”分开。但不匹配多个模式或模式重复出现。例如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file?(.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c|.o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file.c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file.c.o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file.o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66360"/>
                  </a:ext>
                </a:extLst>
              </a:tr>
              <a:tr h="476847"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+(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模式表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匹配给定模式表中</a:t>
                      </a:r>
                      <a:r>
                        <a:rPr lang="en-US" altLang="zh-CN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多次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出现的“模式”，各模式之间以“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”分开。例如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file+(.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c|.o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file.c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file.c.o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file.c.c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87590"/>
                  </a:ext>
                </a:extLst>
              </a:tr>
              <a:tr h="889853"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@(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模式表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匹配给定模式表中</a:t>
                      </a:r>
                      <a:r>
                        <a:rPr lang="en-US" altLang="zh-CN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出现的“模式”，各模式之间以“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”分开，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file@(.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c|.o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file.o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88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548B7-2C38-464C-8221-6316E99A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620688"/>
            <a:ext cx="7918648" cy="597666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highlight>
                  <a:srgbClr val="FF0000"/>
                </a:highlight>
              </a:rPr>
              <a:t>变量的分类</a:t>
            </a:r>
            <a:endParaRPr lang="en-US" altLang="zh-CN" sz="2400" dirty="0">
              <a:highlight>
                <a:srgbClr val="FF0000"/>
              </a:highlight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highlight>
                  <a:srgbClr val="FFFF00"/>
                </a:highlight>
              </a:rPr>
              <a:t>环境变量</a:t>
            </a:r>
            <a:r>
              <a:rPr lang="zh-CN" altLang="en-US" sz="2400" dirty="0"/>
              <a:t>：这种变量中主要保存的是和系统操作环境相关的数据。 </a:t>
            </a:r>
            <a:endParaRPr lang="en-US" altLang="zh-CN" sz="2400" dirty="0"/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highlight>
                  <a:srgbClr val="FFFF00"/>
                </a:highlight>
              </a:rPr>
              <a:t>临时变量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808038" indent="-342900" algn="just">
              <a:lnSpc>
                <a:spcPct val="150000"/>
              </a:lnSpc>
            </a:pPr>
            <a:r>
              <a:rPr lang="zh-CN" altLang="en-US" sz="2400" dirty="0">
                <a:highlight>
                  <a:srgbClr val="FFFF00"/>
                </a:highlight>
              </a:rPr>
              <a:t>用户自定义变量 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808038" indent="-342900" algn="just">
              <a:lnSpc>
                <a:spcPct val="150000"/>
              </a:lnSpc>
            </a:pPr>
            <a:r>
              <a:rPr lang="zh-CN" altLang="en-US" sz="2400" dirty="0">
                <a:highlight>
                  <a:srgbClr val="FFFF00"/>
                </a:highlight>
              </a:rPr>
              <a:t>位置参数变量</a:t>
            </a:r>
            <a:r>
              <a:rPr lang="zh-CN" altLang="en-US" sz="2400" dirty="0"/>
              <a:t>：这种变量主要是用来向脚本当中传递参数或数据的，变量名不能自定义，变量作用是固定的。 </a:t>
            </a:r>
            <a:endParaRPr lang="en-US" altLang="zh-CN" sz="2400" dirty="0"/>
          </a:p>
          <a:p>
            <a:pPr marL="808038" indent="-342900" algn="just">
              <a:lnSpc>
                <a:spcPct val="150000"/>
              </a:lnSpc>
            </a:pPr>
            <a:r>
              <a:rPr lang="zh-CN" altLang="en-US" sz="2400" dirty="0">
                <a:highlight>
                  <a:srgbClr val="FFFF00"/>
                </a:highlight>
              </a:rPr>
              <a:t>预定义变量</a:t>
            </a:r>
            <a:r>
              <a:rPr lang="zh-CN" altLang="en-US" sz="2400" dirty="0"/>
              <a:t>：</a:t>
            </a:r>
            <a:r>
              <a:rPr lang="zh-CN" altLang="en-US" sz="2400" dirty="0">
                <a:highlight>
                  <a:srgbClr val="FFFF00"/>
                </a:highlight>
              </a:rPr>
              <a:t>是</a:t>
            </a:r>
            <a:r>
              <a:rPr lang="en-US" altLang="zh-CN" sz="2400" dirty="0">
                <a:highlight>
                  <a:srgbClr val="FFFF00"/>
                </a:highlight>
              </a:rPr>
              <a:t>Bash</a:t>
            </a:r>
            <a:r>
              <a:rPr lang="zh-CN" altLang="en-US" sz="2400" dirty="0">
                <a:highlight>
                  <a:srgbClr val="FFFF00"/>
                </a:highlight>
              </a:rPr>
              <a:t>中已经定义好的变量，变量名不能自定义，变量作用也是固定的</a:t>
            </a:r>
            <a:r>
              <a:rPr lang="zh-CN" altLang="en-US" sz="2400" dirty="0"/>
              <a:t>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9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6C4F5-2809-4EE4-BBA1-CD6934E40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80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Linux</a:t>
            </a:r>
            <a:r>
              <a:rPr lang="zh-CN" altLang="en-US" sz="2400" dirty="0"/>
              <a:t>的</a:t>
            </a:r>
            <a:r>
              <a:rPr lang="zh-CN" altLang="en-US" sz="2400" dirty="0">
                <a:highlight>
                  <a:srgbClr val="FF0000"/>
                </a:highlight>
              </a:rPr>
              <a:t>特点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23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由众多软件</a:t>
            </a:r>
            <a:r>
              <a:rPr lang="zh-CN" altLang="en-US" sz="2400" dirty="0">
                <a:highlight>
                  <a:srgbClr val="FFFF00"/>
                </a:highlight>
              </a:rPr>
              <a:t>高手共同开发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723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可以运行于</a:t>
            </a:r>
            <a:r>
              <a:rPr lang="zh-CN" altLang="en-US" sz="2400" dirty="0">
                <a:highlight>
                  <a:srgbClr val="FFFF00"/>
                </a:highlight>
              </a:rPr>
              <a:t>多种平台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723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highlight>
                  <a:srgbClr val="FFFF00"/>
                </a:highlight>
              </a:rPr>
              <a:t>源</a:t>
            </a:r>
            <a:r>
              <a:rPr lang="zh-CN" altLang="en-US" sz="2400" dirty="0"/>
              <a:t>代码公</a:t>
            </a:r>
            <a:r>
              <a:rPr lang="zh-CN" altLang="en-US" sz="2400" dirty="0">
                <a:highlight>
                  <a:srgbClr val="FFFF00"/>
                </a:highlight>
              </a:rPr>
              <a:t>开</a:t>
            </a:r>
            <a:r>
              <a:rPr lang="zh-CN" altLang="en-US" sz="2400" dirty="0"/>
              <a:t>，</a:t>
            </a:r>
            <a:r>
              <a:rPr lang="zh-CN" altLang="en-US" sz="2400" dirty="0">
                <a:highlight>
                  <a:srgbClr val="FFFF00"/>
                </a:highlight>
              </a:rPr>
              <a:t>免费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723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highlight>
                  <a:srgbClr val="FFFF00"/>
                </a:highlight>
              </a:rPr>
              <a:t>功能强大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723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与</a:t>
            </a:r>
            <a:r>
              <a:rPr lang="en-US" altLang="zh-CN" sz="2400" dirty="0">
                <a:highlight>
                  <a:srgbClr val="FFFF00"/>
                </a:highlight>
              </a:rPr>
              <a:t>Unix</a:t>
            </a:r>
            <a:r>
              <a:rPr lang="zh-CN" altLang="en-US" sz="2400" dirty="0">
                <a:highlight>
                  <a:srgbClr val="FFFF00"/>
                </a:highlight>
              </a:rPr>
              <a:t>兼容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723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highlight>
                  <a:srgbClr val="FFFF00"/>
                </a:highlight>
              </a:rPr>
              <a:t>多用户多任务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0F5A7B2-B11B-466A-91CC-E03F5AF1BB8E}"/>
              </a:ext>
            </a:extLst>
          </p:cNvPr>
          <p:cNvSpPr txBox="1">
            <a:spLocks/>
          </p:cNvSpPr>
          <p:nvPr/>
        </p:nvSpPr>
        <p:spPr>
          <a:xfrm>
            <a:off x="3851920" y="1700808"/>
            <a:ext cx="4680520" cy="4752528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228621" indent="-228621" algn="l" defTabSz="914484" rtl="0" eaLnBrk="1" latinLnBrk="0" hangingPunct="1">
              <a:lnSpc>
                <a:spcPct val="95000"/>
              </a:lnSpc>
              <a:spcBef>
                <a:spcPts val="14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90" indent="-228621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68759" indent="-228621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829" indent="-228621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08898" indent="-228621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967" indent="-228621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49037" indent="-228621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69106" indent="-228621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900" indent="-228621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Char char="–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200" dirty="0"/>
              <a:t>单用户：一个用户，在登录计算机（操作系统），只能允许</a:t>
            </a:r>
            <a:r>
              <a:rPr lang="zh-CN" altLang="zh-CN" sz="2200" b="1" dirty="0"/>
              <a:t>同时</a:t>
            </a:r>
            <a:r>
              <a:rPr lang="zh-CN" altLang="zh-CN" sz="2200" dirty="0"/>
              <a:t>登录一个用户；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200" dirty="0"/>
              <a:t>单任务：一个任务，允许用户</a:t>
            </a:r>
            <a:r>
              <a:rPr lang="zh-CN" altLang="zh-CN" sz="2200" b="1" dirty="0"/>
              <a:t>同时</a:t>
            </a:r>
            <a:r>
              <a:rPr lang="zh-CN" altLang="zh-CN" sz="2200" dirty="0"/>
              <a:t>进行的操作任务数量；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200" dirty="0"/>
              <a:t>多用户：多个用户，在登录计算机（操作系统），允许</a:t>
            </a:r>
            <a:r>
              <a:rPr lang="zh-CN" altLang="zh-CN" sz="2200" b="1" dirty="0"/>
              <a:t>同时</a:t>
            </a:r>
            <a:r>
              <a:rPr lang="zh-CN" altLang="zh-CN" sz="2200" dirty="0"/>
              <a:t>登录多个用户进行操作；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200" dirty="0"/>
              <a:t>多任务：多个任务，允许用户</a:t>
            </a:r>
            <a:r>
              <a:rPr lang="zh-CN" altLang="zh-CN" sz="2200" b="1" dirty="0"/>
              <a:t>同时</a:t>
            </a:r>
            <a:r>
              <a:rPr lang="zh-CN" altLang="zh-CN" sz="2200" dirty="0"/>
              <a:t>进行多个操作任务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5506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C1D2E-49AC-4AD7-8D51-0608150A6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332656"/>
            <a:ext cx="8062664" cy="62646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位置参数变量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4F7A381-3F2A-41E4-9CFE-5D1F7863C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58380"/>
              </p:ext>
            </p:extLst>
          </p:nvPr>
        </p:nvGraphicFramePr>
        <p:xfrm>
          <a:off x="107504" y="1052736"/>
          <a:ext cx="8856984" cy="497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13">
                  <a:extLst>
                    <a:ext uri="{9D8B030D-6E8A-4147-A177-3AD203B41FA5}">
                      <a16:colId xmlns:a16="http://schemas.microsoft.com/office/drawing/2014/main" val="3006884023"/>
                    </a:ext>
                  </a:extLst>
                </a:gridCol>
                <a:gridCol w="8038271">
                  <a:extLst>
                    <a:ext uri="{9D8B030D-6E8A-4147-A177-3AD203B41FA5}">
                      <a16:colId xmlns:a16="http://schemas.microsoft.com/office/drawing/2014/main" val="504473933"/>
                    </a:ext>
                  </a:extLst>
                </a:gridCol>
              </a:tblGrid>
              <a:tr h="402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位置参数变量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72308"/>
                  </a:ext>
                </a:extLst>
              </a:tr>
              <a:tr h="1290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$n</a:t>
                      </a:r>
                      <a:endParaRPr lang="zh-CN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为数字，</a:t>
                      </a:r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</a:t>
                      </a: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代表命令本身，</a:t>
                      </a:r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</a:t>
                      </a: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</a:t>
                      </a: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代表第一个到第九个参数，十个以上的参数需要用大括号包含，例如</a:t>
                      </a:r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${10}</a:t>
                      </a:r>
                      <a:endParaRPr lang="zh-CN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62901"/>
                  </a:ext>
                </a:extLst>
              </a:tr>
              <a:tr h="992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$*</a:t>
                      </a:r>
                      <a:endParaRPr lang="zh-CN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这个变量代表命令行中</a:t>
                      </a:r>
                      <a:r>
                        <a:rPr lang="zh-CN" altLang="en-US" sz="22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所有的参数</a:t>
                      </a: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$*</a:t>
                      </a: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把所有参数看成一个</a:t>
                      </a:r>
                      <a:r>
                        <a:rPr lang="zh-CN" altLang="en-US" sz="22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整体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17154"/>
                  </a:ext>
                </a:extLst>
              </a:tr>
              <a:tr h="992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$@</a:t>
                      </a:r>
                      <a:endParaRPr lang="zh-CN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这个变量代表命令行中</a:t>
                      </a:r>
                      <a:r>
                        <a:rPr lang="zh-CN" altLang="en-US" sz="22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所有的参数</a:t>
                      </a: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，但每个参数</a:t>
                      </a:r>
                      <a:r>
                        <a:rPr lang="zh-CN" altLang="en-US" sz="22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区分</a:t>
                      </a: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64112"/>
                  </a:ext>
                </a:extLst>
              </a:tr>
              <a:tr h="786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$#</a:t>
                      </a:r>
                      <a:endParaRPr lang="zh-CN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这个变量代表命令行中，所有</a:t>
                      </a:r>
                      <a:r>
                        <a:rPr lang="zh-CN" altLang="en-US" sz="2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参数的个数</a:t>
                      </a:r>
                      <a:r>
                        <a:rPr lang="zh-CN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altLang="zh-CN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但不包含</a:t>
                      </a:r>
                      <a:r>
                        <a:rPr lang="en-US" altLang="zh-CN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shell</a:t>
                      </a:r>
                      <a:r>
                        <a:rPr lang="zh-CN" altLang="zh-CN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脚本名本身</a:t>
                      </a:r>
                      <a:endParaRPr lang="zh-CN" altLang="en-US" sz="2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7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5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FD254-AAF8-444B-A713-922B44C9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预先定义的特殊变量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A7D937-6BD7-4730-9D1A-FB965507E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09611"/>
              </p:ext>
            </p:extLst>
          </p:nvPr>
        </p:nvGraphicFramePr>
        <p:xfrm>
          <a:off x="251520" y="980728"/>
          <a:ext cx="8496944" cy="429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440169394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983439293"/>
                    </a:ext>
                  </a:extLst>
                </a:gridCol>
              </a:tblGrid>
              <a:tr h="6690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预定义变量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39796"/>
                  </a:ext>
                </a:extLst>
              </a:tr>
              <a:tr h="20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zh-CN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最后一次执行的命令的</a:t>
                      </a: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返回状态</a:t>
                      </a: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。如果这个变量的值为</a:t>
                      </a:r>
                      <a:r>
                        <a:rPr lang="en-US" altLang="zh-CN" sz="22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，证明上一个命令</a:t>
                      </a: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正确</a:t>
                      </a: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执行；如果这个变量的值为非</a:t>
                      </a:r>
                      <a:r>
                        <a:rPr lang="en-US" altLang="zh-CN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（具体是哪个数，由命令自己来决定），则证明上一个命令执行不正确</a:t>
                      </a:r>
                      <a:endParaRPr lang="zh-CN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89838"/>
                  </a:ext>
                </a:extLst>
              </a:tr>
              <a:tr h="789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$$</a:t>
                      </a:r>
                      <a:endParaRPr lang="zh-CN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当前进程的</a:t>
                      </a: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进程号</a:t>
                      </a: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82369"/>
                  </a:ext>
                </a:extLst>
              </a:tr>
              <a:tr h="762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$!</a:t>
                      </a:r>
                      <a:endParaRPr lang="zh-CN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后台运行的</a:t>
                      </a: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最后一个进程的进程号</a:t>
                      </a: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zh-CN" altLang="en-US" sz="2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7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71468-C84D-4CBF-987F-4ED5A05EC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60648"/>
            <a:ext cx="9036496" cy="6480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数组</a:t>
            </a:r>
            <a:endParaRPr lang="en-US" altLang="zh-CN" sz="2400" dirty="0"/>
          </a:p>
          <a:p>
            <a:pPr marL="273050" indent="0">
              <a:lnSpc>
                <a:spcPct val="100000"/>
              </a:lnSpc>
              <a:buNone/>
            </a:pPr>
            <a:r>
              <a:rPr lang="en-US" altLang="zh-CN" sz="2400" dirty="0"/>
              <a:t>bash</a:t>
            </a:r>
            <a:r>
              <a:rPr lang="zh-CN" altLang="en-US" sz="2400" dirty="0"/>
              <a:t>只提供一维数组，并且没有限定数组的大小。类似与</a:t>
            </a:r>
            <a:r>
              <a:rPr lang="en-US" altLang="zh-CN" sz="2400" dirty="0"/>
              <a:t>C</a:t>
            </a:r>
            <a:r>
              <a:rPr lang="zh-CN" altLang="en-US" sz="2400" dirty="0"/>
              <a:t>语言，利用下标存取数组中的元素，</a:t>
            </a:r>
            <a:r>
              <a:rPr lang="zh-CN" altLang="en-US" sz="2400" dirty="0">
                <a:solidFill>
                  <a:srgbClr val="FF0000"/>
                </a:solidFill>
              </a:rPr>
              <a:t>数组元素的下标由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开始编号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085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定义一个数组并为其赋初值的一般形式是：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            </a:t>
            </a:r>
            <a:r>
              <a:rPr lang="zh-CN" altLang="en-US" sz="2400" dirty="0">
                <a:highlight>
                  <a:srgbClr val="FFFF00"/>
                </a:highlight>
              </a:rPr>
              <a:t>数组名</a:t>
            </a:r>
            <a:r>
              <a:rPr lang="en-US" altLang="zh-CN" sz="2400" dirty="0">
                <a:highlight>
                  <a:srgbClr val="FFFF00"/>
                </a:highlight>
              </a:rPr>
              <a:t>=(</a:t>
            </a:r>
            <a:r>
              <a:rPr lang="zh-CN" altLang="en-US" sz="2400" dirty="0">
                <a:highlight>
                  <a:srgbClr val="FFFF00"/>
                </a:highlight>
              </a:rPr>
              <a:t>值</a:t>
            </a:r>
            <a:r>
              <a:rPr lang="en-US" altLang="zh-CN" sz="2400" dirty="0">
                <a:highlight>
                  <a:srgbClr val="FFFF00"/>
                </a:highlight>
              </a:rPr>
              <a:t>1  </a:t>
            </a:r>
            <a:r>
              <a:rPr lang="zh-CN" altLang="en-US" sz="2400" dirty="0">
                <a:highlight>
                  <a:srgbClr val="FFFF00"/>
                </a:highlight>
              </a:rPr>
              <a:t>值</a:t>
            </a:r>
            <a:r>
              <a:rPr lang="en-US" altLang="zh-CN" sz="2400" dirty="0">
                <a:highlight>
                  <a:srgbClr val="FFFF00"/>
                </a:highlight>
              </a:rPr>
              <a:t>2  </a:t>
            </a:r>
            <a:r>
              <a:rPr lang="en-US" altLang="zh-CN" sz="2400" dirty="0">
                <a:highlight>
                  <a:srgbClr val="FFFF00"/>
                </a:highlight>
                <a:latin typeface="Arial" panose="020B0604020202020204" pitchFamily="34" charset="0"/>
              </a:rPr>
              <a:t>…</a:t>
            </a:r>
            <a:r>
              <a:rPr lang="en-US" altLang="zh-CN" sz="2400" dirty="0">
                <a:highlight>
                  <a:srgbClr val="FFFF00"/>
                </a:highlight>
              </a:rPr>
              <a:t>  </a:t>
            </a:r>
            <a:r>
              <a:rPr lang="zh-CN" altLang="en-US" sz="2400" dirty="0">
                <a:highlight>
                  <a:srgbClr val="FFFF00"/>
                </a:highlight>
              </a:rPr>
              <a:t>值</a:t>
            </a:r>
            <a:r>
              <a:rPr lang="en-US" altLang="zh-CN" sz="2400" dirty="0">
                <a:highlight>
                  <a:srgbClr val="FFFF00"/>
                </a:highlight>
              </a:rPr>
              <a:t>n)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其中，各个值之间以空格分开。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     如：</a:t>
            </a:r>
            <a:r>
              <a:rPr lang="en-US" altLang="zh-CN" sz="2400" dirty="0"/>
              <a:t>A=</a:t>
            </a:r>
            <a:r>
              <a:rPr lang="zh-CN" altLang="en-US" sz="2400" dirty="0"/>
              <a:t>（</a:t>
            </a:r>
            <a:r>
              <a:rPr lang="en-US" altLang="zh-CN" sz="2400" dirty="0"/>
              <a:t>this is an example of shell script</a:t>
            </a:r>
            <a:r>
              <a:rPr lang="zh-CN" altLang="en-US" sz="2400" dirty="0"/>
              <a:t>）</a:t>
            </a:r>
          </a:p>
          <a:p>
            <a:pPr marL="450850" indent="-2286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对数组元素赋值的一般形式是：数组名</a:t>
            </a:r>
            <a:r>
              <a:rPr lang="en-US" altLang="zh-CN" sz="2400" dirty="0"/>
              <a:t>[</a:t>
            </a:r>
            <a:r>
              <a:rPr lang="zh-CN" altLang="en-US" sz="2400" dirty="0"/>
              <a:t>下标</a:t>
            </a:r>
            <a:r>
              <a:rPr lang="en-US" altLang="zh-CN" sz="2400" dirty="0"/>
              <a:t>]</a:t>
            </a:r>
            <a:r>
              <a:rPr lang="zh-CN" altLang="en-US" sz="2400" dirty="0"/>
              <a:t>＝值</a:t>
            </a:r>
            <a:endParaRPr lang="en-US" altLang="zh-CN" sz="2400" dirty="0"/>
          </a:p>
          <a:p>
            <a:pPr marL="450850" indent="-2286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可以用</a:t>
            </a:r>
            <a:r>
              <a:rPr lang="en-US" altLang="zh-CN" sz="2400" dirty="0"/>
              <a:t>declare</a:t>
            </a:r>
            <a:r>
              <a:rPr lang="zh-CN" altLang="en-US" sz="2400" dirty="0"/>
              <a:t>命令显式声明一个数组，一般形式是：</a:t>
            </a:r>
            <a:endParaRPr lang="en-US" altLang="zh-CN" sz="2400" dirty="0"/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zh-CN" sz="2400" dirty="0">
                <a:highlight>
                  <a:srgbClr val="FFFF00"/>
                </a:highlight>
              </a:rPr>
              <a:t>declare  -a</a:t>
            </a:r>
            <a:r>
              <a:rPr lang="en-US" altLang="zh-CN" sz="2400" dirty="0"/>
              <a:t>  </a:t>
            </a:r>
            <a:r>
              <a:rPr lang="zh-CN" altLang="en-US" sz="2400" dirty="0">
                <a:highlight>
                  <a:srgbClr val="FFFF00"/>
                </a:highlight>
              </a:rPr>
              <a:t>数组名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450850" indent="-2286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读取数组元素值的一般格式是：</a:t>
            </a:r>
            <a:endParaRPr lang="en-US" altLang="zh-CN" sz="2400" dirty="0"/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zh-CN" sz="2400" dirty="0">
                <a:highlight>
                  <a:srgbClr val="FFFF00"/>
                </a:highlight>
              </a:rPr>
              <a:t>${</a:t>
            </a:r>
            <a:r>
              <a:rPr lang="zh-CN" altLang="en-US" sz="2400" dirty="0">
                <a:highlight>
                  <a:srgbClr val="FFFF00"/>
                </a:highlight>
              </a:rPr>
              <a:t>数组名</a:t>
            </a:r>
            <a:r>
              <a:rPr lang="en-US" altLang="zh-CN" sz="2400" dirty="0">
                <a:highlight>
                  <a:srgbClr val="FFFF00"/>
                </a:highlight>
              </a:rPr>
              <a:t>[</a:t>
            </a:r>
            <a:r>
              <a:rPr lang="zh-CN" altLang="en-US" sz="2400" dirty="0">
                <a:highlight>
                  <a:srgbClr val="FFFF00"/>
                </a:highlight>
              </a:rPr>
              <a:t>下标</a:t>
            </a:r>
            <a:r>
              <a:rPr lang="en-US" altLang="zh-CN" sz="2400" dirty="0">
                <a:highlight>
                  <a:srgbClr val="FFFF00"/>
                </a:highlight>
              </a:rPr>
              <a:t>]}</a:t>
            </a:r>
            <a:endParaRPr lang="zh-CN" altLang="en-US" sz="2400" dirty="0">
              <a:highlight>
                <a:srgbClr val="FFFF00"/>
              </a:highlight>
            </a:endParaRPr>
          </a:p>
          <a:p>
            <a:pPr marL="450850" indent="-2286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2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D4933-9828-4AD9-A472-4232EA37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404664"/>
            <a:ext cx="7918648" cy="57675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指令的功能：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显示迄今为止所定义的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全部变量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局部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变量和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公用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设定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位置参数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（就不用手动给参数）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脚本时的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选项设定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，可使用户改变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功能。</a:t>
            </a:r>
            <a:endParaRPr lang="zh-CN" alt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9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76AD5-02FF-43E4-8FE3-DD208CD1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76051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ea typeface="华文新魏" panose="02010800040101010101" pitchFamily="2" charset="-122"/>
              </a:rPr>
              <a:t>成组命令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34147-5C0D-4263-8620-E8596CA9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47950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zh-CN" sz="2200" dirty="0"/>
              <a:t>1</a:t>
            </a:r>
            <a:r>
              <a:rPr lang="zh-CN" altLang="en-US" sz="2200" dirty="0"/>
              <a:t>．</a:t>
            </a:r>
            <a:r>
              <a:rPr lang="en-US" altLang="zh-CN" sz="2200" dirty="0">
                <a:highlight>
                  <a:srgbClr val="FF0000"/>
                </a:highlight>
              </a:rPr>
              <a:t>{ }</a:t>
            </a:r>
            <a:r>
              <a:rPr lang="zh-CN" altLang="en-US" sz="2200" dirty="0">
                <a:highlight>
                  <a:srgbClr val="FF0000"/>
                </a:highlight>
              </a:rPr>
              <a:t>形式    </a:t>
            </a:r>
            <a:r>
              <a:rPr lang="zh-CN" altLang="en-US" sz="2200" dirty="0"/>
              <a:t>：</a:t>
            </a:r>
            <a:r>
              <a:rPr lang="zh-CN" altLang="en-US" sz="2200" dirty="0">
                <a:highlight>
                  <a:srgbClr val="7EC234"/>
                </a:highlight>
              </a:rPr>
              <a:t>本</a:t>
            </a:r>
            <a:r>
              <a:rPr lang="en-US" altLang="zh-CN" sz="2200" dirty="0">
                <a:highlight>
                  <a:srgbClr val="7EC234"/>
                </a:highlight>
              </a:rPr>
              <a:t>shell</a:t>
            </a:r>
            <a:endParaRPr lang="zh-CN" altLang="en-US" sz="2200" dirty="0">
              <a:highlight>
                <a:srgbClr val="7EC234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/>
              <a:t>以花括号括起来的全部命令可视为</a:t>
            </a:r>
            <a:r>
              <a:rPr lang="zh-CN" altLang="en-US" sz="2200" dirty="0">
                <a:highlight>
                  <a:srgbClr val="FFFF00"/>
                </a:highlight>
              </a:rPr>
              <a:t>语法上的一条命令</a:t>
            </a:r>
            <a:r>
              <a:rPr lang="zh-CN" altLang="en-US" sz="2200" dirty="0"/>
              <a:t>，出现在</a:t>
            </a:r>
            <a:r>
              <a:rPr lang="zh-CN" altLang="en-US" sz="2200" dirty="0">
                <a:highlight>
                  <a:srgbClr val="FFFF00"/>
                </a:highlight>
              </a:rPr>
              <a:t>管道符的一边</a:t>
            </a:r>
            <a:r>
              <a:rPr lang="zh-CN" altLang="en-US" sz="2200" dirty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$ { echo  “Current  directory  is  ` </a:t>
            </a:r>
            <a:r>
              <a:rPr lang="en-US" altLang="zh-CN" sz="2200" dirty="0" err="1"/>
              <a:t>pwd</a:t>
            </a:r>
            <a:r>
              <a:rPr lang="en-US" altLang="zh-CN" sz="2200" dirty="0"/>
              <a:t> ` . “; cd  /home ;  ls -l ; } 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200" dirty="0"/>
              <a:t>    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使用花括号时在格式上应注意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左括号 </a:t>
            </a:r>
            <a:r>
              <a:rPr lang="zh-CN" altLang="en-US" sz="2200" dirty="0">
                <a:latin typeface="Arial" panose="020B0604020202020204" pitchFamily="34" charset="0"/>
                <a:ea typeface="楷体_GB2312" pitchFamily="1" charset="-122"/>
              </a:rPr>
              <a:t>“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{ </a:t>
            </a:r>
            <a:r>
              <a:rPr lang="en-US" altLang="zh-CN" sz="2200" dirty="0">
                <a:latin typeface="Arial" panose="020B0604020202020204" pitchFamily="34" charset="0"/>
                <a:ea typeface="楷体_GB2312" pitchFamily="1" charset="-122"/>
              </a:rPr>
              <a:t>”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后面应有一个</a:t>
            </a:r>
            <a:r>
              <a:rPr lang="zh-CN" altLang="en-US" sz="2200" dirty="0">
                <a:highlight>
                  <a:srgbClr val="FFFF00"/>
                </a:highlight>
                <a:latin typeface="楷体_GB2312" pitchFamily="1" charset="-122"/>
                <a:ea typeface="楷体_GB2312" pitchFamily="1" charset="-122"/>
              </a:rPr>
              <a:t>空格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;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右括号</a:t>
            </a:r>
            <a:r>
              <a:rPr lang="zh-CN" altLang="en-US" sz="2200" dirty="0">
                <a:latin typeface="Arial" panose="020B0604020202020204" pitchFamily="34" charset="0"/>
                <a:ea typeface="楷体_GB2312" pitchFamily="1" charset="-122"/>
              </a:rPr>
              <a:t>“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}</a:t>
            </a:r>
            <a:r>
              <a:rPr lang="en-US" altLang="zh-CN" sz="2200" dirty="0">
                <a:latin typeface="Arial" panose="020B0604020202020204" pitchFamily="34" charset="0"/>
                <a:ea typeface="楷体_GB2312" pitchFamily="1" charset="-122"/>
              </a:rPr>
              <a:t>”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之前应有一个</a:t>
            </a:r>
            <a:r>
              <a:rPr lang="zh-CN" altLang="en-US" sz="2200" dirty="0">
                <a:highlight>
                  <a:srgbClr val="FFFF00"/>
                </a:highlight>
                <a:latin typeface="楷体_GB2312" pitchFamily="1" charset="-122"/>
                <a:ea typeface="楷体_GB2312" pitchFamily="1" charset="-122"/>
              </a:rPr>
              <a:t>分号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（ 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;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．</a:t>
            </a:r>
            <a:r>
              <a:rPr lang="en-US" altLang="zh-CN" sz="2200" dirty="0">
                <a:highlight>
                  <a:srgbClr val="FF0000"/>
                </a:highlight>
              </a:rPr>
              <a:t>( )</a:t>
            </a:r>
            <a:r>
              <a:rPr lang="zh-CN" altLang="en-US" sz="2200" dirty="0">
                <a:highlight>
                  <a:srgbClr val="FF0000"/>
                </a:highlight>
              </a:rPr>
              <a:t>形式  </a:t>
            </a:r>
            <a:r>
              <a:rPr lang="zh-CN" altLang="en-US" sz="2200" dirty="0"/>
              <a:t>：</a:t>
            </a:r>
            <a:r>
              <a:rPr lang="zh-CN" altLang="en-US" sz="2200" dirty="0">
                <a:highlight>
                  <a:srgbClr val="7EC234"/>
                </a:highlight>
              </a:rPr>
              <a:t>新的子</a:t>
            </a:r>
            <a:r>
              <a:rPr lang="en-US" altLang="zh-CN" sz="2200" dirty="0">
                <a:highlight>
                  <a:srgbClr val="7EC234"/>
                </a:highlight>
              </a:rPr>
              <a:t>shell</a:t>
            </a:r>
            <a:endParaRPr lang="zh-CN" altLang="en-US" sz="2200" dirty="0">
              <a:highlight>
                <a:srgbClr val="7EC234"/>
              </a:highlight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(echo  “Current  directory  is  ` </a:t>
            </a:r>
            <a:r>
              <a:rPr lang="en-US" altLang="zh-CN" sz="2200" dirty="0" err="1"/>
              <a:t>pwd</a:t>
            </a:r>
            <a:r>
              <a:rPr lang="en-US" altLang="zh-CN" sz="2200" dirty="0"/>
              <a:t> ` . “</a:t>
            </a:r>
            <a:r>
              <a:rPr lang="zh-CN" altLang="en-US" sz="2200" dirty="0"/>
              <a:t>；</a:t>
            </a:r>
            <a:r>
              <a:rPr lang="en-US" altLang="zh-CN" sz="2200" dirty="0"/>
              <a:t>cd  /home;  ls -l )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200" dirty="0"/>
              <a:t>二者存在重要区别：用</a:t>
            </a:r>
            <a:r>
              <a:rPr lang="zh-CN" altLang="en-US" sz="2200" dirty="0">
                <a:highlight>
                  <a:srgbClr val="FFFF00"/>
                </a:highlight>
              </a:rPr>
              <a:t>花括号</a:t>
            </a:r>
            <a:r>
              <a:rPr lang="zh-CN" altLang="en-US" sz="2200" dirty="0"/>
              <a:t>括起来的成组命令只是在</a:t>
            </a:r>
            <a:r>
              <a:rPr lang="zh-CN" altLang="en-US" sz="2200" dirty="0">
                <a:highlight>
                  <a:srgbClr val="FFFF00"/>
                </a:highlight>
              </a:rPr>
              <a:t>本</a:t>
            </a:r>
            <a:r>
              <a:rPr lang="en-US" altLang="zh-CN" sz="2200" dirty="0">
                <a:highlight>
                  <a:srgbClr val="FFFF00"/>
                </a:highlight>
              </a:rPr>
              <a:t>shell</a:t>
            </a:r>
            <a:r>
              <a:rPr lang="zh-CN" altLang="en-US" sz="2200" dirty="0"/>
              <a:t>内执行命令表，不产生新的进程；而用</a:t>
            </a:r>
            <a:r>
              <a:rPr lang="zh-CN" altLang="en-US" sz="2200" dirty="0">
                <a:highlight>
                  <a:srgbClr val="FFFF00"/>
                </a:highlight>
              </a:rPr>
              <a:t>圆括号</a:t>
            </a:r>
            <a:r>
              <a:rPr lang="zh-CN" altLang="en-US" sz="2200" dirty="0"/>
              <a:t>括起来的成组命令是在</a:t>
            </a:r>
            <a:r>
              <a:rPr lang="zh-CN" altLang="en-US" sz="2200" dirty="0">
                <a:highlight>
                  <a:srgbClr val="FFFF00"/>
                </a:highlight>
              </a:rPr>
              <a:t>新的子</a:t>
            </a:r>
            <a:r>
              <a:rPr lang="en-US" altLang="zh-CN" sz="2200" dirty="0">
                <a:highlight>
                  <a:srgbClr val="FFFF00"/>
                </a:highlight>
              </a:rPr>
              <a:t>shell</a:t>
            </a:r>
            <a:r>
              <a:rPr lang="zh-CN" altLang="en-US" sz="2200" dirty="0"/>
              <a:t>内执行，要建立新的子进程。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89756-AFC0-4448-A75F-912011BA4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32656"/>
            <a:ext cx="8568952" cy="626469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变量引用：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表示变量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的值，若变量未定义，则用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空值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相同。用“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”括起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目的在于把变量与后面的字符分隔开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Shell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默认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变量为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字符串</a:t>
            </a:r>
            <a:endParaRPr lang="en-US" altLang="zh-C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${name[n]}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表示数组变量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中第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个元素的值。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${name[*]}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${name[@]}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都表示数组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中所有非空元素的值，每个元素的值用空格分开。如果用双引号把它们都括起来，那么二者的含义就有区别：对于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"${name[*]}",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它被扩展成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一个词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即字符串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，这个词由以空格分开的各个数组元素组成；对于</a:t>
            </a:r>
            <a:r>
              <a:rPr lang="zh-CN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"${name[@]}"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它被扩展成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多个词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，每个数组元素是一个词。如果数组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中没有元素，则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${name[@]}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被扩展为空串</a:t>
            </a:r>
            <a:r>
              <a:rPr lang="zh-CN" altLang="en-US" sz="2400" dirty="0"/>
              <a:t>。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8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D069C-91A8-4F78-BD58-9B8CE6F9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8" y="188640"/>
            <a:ext cx="8964488" cy="59835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name#pattern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${name##pattern}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模式）与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值的开头匹配，那么把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值去掉匹配部分后的结果就是该表达式的值，否则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的值就是该表达式的值。其中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name#pattern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值去掉的部分是与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匹配最少的部分；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${name##pattern}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值去掉的部分是与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匹配最多的部分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557F10-5715-4CCF-B355-42481FD2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40" y="3573016"/>
            <a:ext cx="7794319" cy="27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6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919FF-E9E8-4B75-9526-402E5409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05556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name%pattern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${name%%pattern}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模式）与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值的末尾匹配，那么把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值去掉匹配部分后的结果就是该表达式的值，否则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的值就是该表达式的值。其中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name%pattern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值去掉的部分是与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匹配最少的部分；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${name%%pattern}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值去掉的部分是与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匹配最多的部分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0DA207-C2FE-4C10-8C1F-A299FD19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48" y="3645024"/>
            <a:ext cx="819490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E17CB-917C-419B-BDE2-BBA5B172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cs typeface="+mn-cs"/>
              </a:rPr>
              <a:t>命令执行操作符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B416224-8CB9-4263-875C-BF2E4AC58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908720"/>
            <a:ext cx="886856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D0891-66DA-487B-B8BB-B7F2BB94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/>
              <a:t>条件测试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E6E56-161B-4726-B1F1-2B338643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880" y="548680"/>
            <a:ext cx="8856984" cy="640871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条件测试有三种常用形式：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一种是用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，如上所示。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另一种是用一对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方括号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将测试条件括起来。这两种形式是完全等价的。例如，测试位置参数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是否是已存在的普通文件，可写为：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 -f  "$1"</a:t>
            </a:r>
          </a:p>
          <a:p>
            <a:pPr marL="177800" indent="0" algn="just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也完全可写成：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 -f  "$1"  ]</a:t>
            </a:r>
          </a:p>
          <a:p>
            <a:pPr marL="17780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命令可以和多种系统运算符一起使用。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 algn="just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这些运算符可以分为四类：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 algn="just">
              <a:lnSpc>
                <a:spcPct val="150000"/>
              </a:lnSpc>
              <a:buNone/>
            </a:pPr>
            <a:r>
              <a:rPr lang="zh-CN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测试运算符、</a:t>
            </a:r>
            <a:r>
              <a:rPr lang="zh-CN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测试运算符、</a:t>
            </a:r>
            <a:r>
              <a:rPr lang="zh-CN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数值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测试运算符和</a:t>
            </a:r>
            <a:r>
              <a:rPr lang="zh-CN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50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397C6-3A1A-4957-8610-3CFC9806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664"/>
            <a:ext cx="7620000" cy="57675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内核官网：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www.kernel.org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内核版本说明：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.18</a:t>
            </a:r>
          </a:p>
          <a:p>
            <a:pPr marL="5349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.10</a:t>
            </a:r>
          </a:p>
          <a:p>
            <a:pPr marL="306388" indent="0">
              <a:lnSpc>
                <a:spcPct val="15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主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版本号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版本号，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前版本的</a:t>
            </a:r>
            <a:r>
              <a:rPr lang="zh-CN" altLang="zh-CN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修订次数</a:t>
            </a:r>
            <a:endParaRPr lang="en-US" altLang="zh-CN" sz="2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6388" indent="0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次版本号是奇数，则为</a:t>
            </a:r>
            <a:r>
              <a:rPr lang="zh-CN" altLang="en-US" sz="26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测试版</a:t>
            </a:r>
            <a:endParaRPr lang="en-US" altLang="zh-CN" sz="26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6388" indent="0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次版本号位偶数，则为</a:t>
            </a:r>
            <a:r>
              <a:rPr lang="zh-CN" altLang="en-US" sz="26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稳定版</a:t>
            </a:r>
            <a:endParaRPr lang="zh-CN" altLang="zh-CN" sz="26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6388" indent="0">
              <a:lnSpc>
                <a:spcPct val="150000"/>
              </a:lnSpc>
              <a:buNone/>
            </a:pPr>
            <a:endParaRPr lang="en-US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68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0359B-1E88-4631-81EB-ED219B0B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664"/>
            <a:ext cx="7620000" cy="576753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有关</a:t>
            </a:r>
            <a:r>
              <a:rPr lang="zh-CN" altLang="en-US" sz="2400" dirty="0">
                <a:highlight>
                  <a:srgbClr val="FF0000"/>
                </a:highlight>
              </a:rPr>
              <a:t>文件</a:t>
            </a:r>
            <a:r>
              <a:rPr lang="zh-CN" altLang="en-US" sz="2400" dirty="0"/>
              <a:t>方面的测试</a:t>
            </a:r>
          </a:p>
        </p:txBody>
      </p:sp>
      <p:graphicFrame>
        <p:nvGraphicFramePr>
          <p:cNvPr id="4" name="Group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7F0609E-2153-47D6-8CA5-1E72EEFD5D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43728"/>
              </p:ext>
            </p:extLst>
          </p:nvPr>
        </p:nvGraphicFramePr>
        <p:xfrm>
          <a:off x="611560" y="1057275"/>
          <a:ext cx="8075240" cy="5100640"/>
        </p:xfrm>
        <a:graphic>
          <a:graphicData uri="http://schemas.openxmlformats.org/drawingml/2006/table">
            <a:tbl>
              <a:tblPr/>
              <a:tblGrid>
                <a:gridCol w="182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    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参    数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                        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功    能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-r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文件名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若文件存在并且是用户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宋体" pitchFamily="2" charset="-122"/>
                        </a:rPr>
                        <a:t>可读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的，则测试条件为真 </a:t>
                      </a:r>
                      <a:endParaRPr kumimoji="0" 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-w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文件名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若文件存在并且是用户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宋体" pitchFamily="2" charset="-122"/>
                        </a:rPr>
                        <a:t>可写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的，则测试条件为真 </a:t>
                      </a:r>
                      <a:endParaRPr kumimoji="0" 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-x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文件名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若文件存在并且是用户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宋体" pitchFamily="2" charset="-122"/>
                        </a:rPr>
                        <a:t>可执行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的，则测试条件为真</a:t>
                      </a:r>
                      <a:endParaRPr kumimoji="0" 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-f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文件名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若文件存在并且是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宋体" pitchFamily="2" charset="-122"/>
                        </a:rPr>
                        <a:t>普通文件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，则测试条件为真 </a:t>
                      </a:r>
                      <a:endParaRPr kumimoji="0" 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-d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文件名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若文件存在并且是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宋体" pitchFamily="2" charset="-122"/>
                        </a:rPr>
                        <a:t>目录文件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，则测试条件为真 </a:t>
                      </a:r>
                      <a:endParaRPr kumimoji="0" 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-p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文件名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若文件存在并且是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宋体" pitchFamily="2" charset="-122"/>
                        </a:rPr>
                        <a:t>命名的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宋体" pitchFamily="2" charset="-122"/>
                        </a:rPr>
                        <a:t>FIFO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宋体" pitchFamily="2" charset="-122"/>
                        </a:rPr>
                        <a:t>文件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，则测试条件为真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-b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文件名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若文件存在并且是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宋体" pitchFamily="2" charset="-122"/>
                        </a:rPr>
                        <a:t>块设备文件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，则测试条件为真 </a:t>
                      </a:r>
                      <a:endParaRPr kumimoji="0" 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-c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文件名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若文件存在并且是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宋体" pitchFamily="2" charset="-122"/>
                        </a:rPr>
                        <a:t>字符设备文件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，则测试条件为真 </a:t>
                      </a:r>
                      <a:endParaRPr kumimoji="0" 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-s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文件名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若文件存在并且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宋体" pitchFamily="2" charset="-122"/>
                        </a:rPr>
                        <a:t>文件的长度大于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，则测试条件为真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01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e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文件名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判断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宋体" pitchFamily="2" charset="-122"/>
                        </a:rPr>
                        <a:t>文件是否存在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highlight>
                          <a:srgbClr val="FFFF00"/>
                        </a:highlight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6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6A06B-8586-45E0-B80A-2F7E4A2C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6712"/>
            <a:ext cx="7620000" cy="54074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有关</a:t>
            </a:r>
            <a:r>
              <a:rPr lang="zh-CN" altLang="en-US" sz="2400" dirty="0">
                <a:highlight>
                  <a:srgbClr val="FF0000"/>
                </a:highlight>
              </a:rPr>
              <a:t>数值</a:t>
            </a:r>
            <a:r>
              <a:rPr lang="zh-CN" altLang="en-US" sz="2400" dirty="0"/>
              <a:t>方面的测试</a:t>
            </a:r>
          </a:p>
        </p:txBody>
      </p:sp>
      <p:graphicFrame>
        <p:nvGraphicFramePr>
          <p:cNvPr id="4" name="Group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59D5090-DAF8-46DA-835E-45EA0E5CAA50}"/>
              </a:ext>
            </a:extLst>
          </p:cNvPr>
          <p:cNvGraphicFramePr>
            <a:graphicFrameLocks/>
          </p:cNvGraphicFramePr>
          <p:nvPr/>
        </p:nvGraphicFramePr>
        <p:xfrm>
          <a:off x="837164" y="1700808"/>
          <a:ext cx="7092950" cy="2973388"/>
        </p:xfrm>
        <a:graphic>
          <a:graphicData uri="http://schemas.openxmlformats.org/drawingml/2006/table">
            <a:tbl>
              <a:tblPr/>
              <a:tblGrid>
                <a:gridCol w="1969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参    数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                         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功    能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  <a:cs typeface="Times New Roman" pitchFamily="18" charset="0"/>
                        </a:rPr>
                        <a:t>  n1 -eq  n2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  <a:cs typeface="Times New Roman" pitchFamily="18" charset="0"/>
                        </a:rPr>
                        <a:t>如果整数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  <a:cs typeface="Times New Roman" pitchFamily="18" charset="0"/>
                        </a:rPr>
                        <a:t>n1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  <a:cs typeface="Times New Roman" pitchFamily="18" charset="0"/>
                        </a:rPr>
                        <a:t>等于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  <a:cs typeface="Times New Roman" pitchFamily="18" charset="0"/>
                        </a:rPr>
                        <a:t>n2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  <a:cs typeface="Times New Roman" pitchFamily="18" charset="0"/>
                        </a:rPr>
                        <a:t>，则测试条件为真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 n1 -ne  n2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如果整数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n1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不等于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n2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，则测试条件为真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 n1 -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lt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  n2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如果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n1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小于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n2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，则测试条件为真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 n1 -le  n2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如果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n1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小于或等于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n2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，则测试条件为真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 n1 -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gt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  n2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如果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n1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大于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n2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，则测试条件为真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 n1 -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ge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  n2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如果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n1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大于或等于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n2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itchFamily="2" charset="-122"/>
                        </a:rPr>
                        <a:t>，则测试条件为真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300C8-19DF-44DF-BAC7-238ABDEA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4664"/>
            <a:ext cx="9036496" cy="57675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使用文件系统</a:t>
            </a:r>
          </a:p>
          <a:p>
            <a:pPr marL="354013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mount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[-L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卷标名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[-o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特殊选项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设备文件名 挂载点</a:t>
            </a:r>
            <a:endParaRPr lang="en-US" altLang="zh-CN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选项：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825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文件系统：加入文件系统类型来指定挂载的类型，可以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ext3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ext4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iso9660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等文件系统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825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卷标名： 挂载指定卷标的分区，而不是安装设备文件名挂载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825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特殊选项：可以指定挂载的额外选项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卸载文件系统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通常在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fstab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文件中定义的文件系统都能够自动卸载。</a:t>
            </a:r>
          </a:p>
          <a:p>
            <a:pPr marL="354013" indent="-2286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手工卸载文件系统必须使用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命令将分区名或分区的安装点作为参数，格式如下：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分区名或分区的安装点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50825" indent="0">
              <a:buNone/>
            </a:pPr>
            <a:endParaRPr lang="en-US" altLang="zh-CN" sz="20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273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6AAFA-1EC1-46EA-B4A1-1744C7F5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err="1"/>
              <a:t>fdisk</a:t>
            </a:r>
            <a:r>
              <a:rPr lang="zh-CN" altLang="en-US" sz="2800" dirty="0"/>
              <a:t>分区工具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A4A88-3D54-4C4C-B178-BB1F5F5E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查看新硬盘信息：</a:t>
            </a:r>
            <a:r>
              <a:rPr lang="en-US" altLang="zh-CN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分区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/dev/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（未完）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0CA2C8-9CD8-4BB7-9E0D-AA481AD3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56792"/>
            <a:ext cx="7912816" cy="49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F20D7-CC62-41A4-8A6F-3E2E40C9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404664"/>
            <a:ext cx="7630616" cy="626469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建立文件系统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mkfs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命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mkfs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[-cv] [-t </a:t>
            </a:r>
            <a:r>
              <a:rPr lang="en-US" altLang="zh-CN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fstype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460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查找设备中的坏块，并初始化坏块表</a:t>
            </a:r>
            <a:endParaRPr lang="en-US" altLang="zh-CN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：生成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冗余输出</a:t>
            </a:r>
            <a:endParaRPr lang="en-US" altLang="zh-CN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-t </a:t>
            </a:r>
            <a:r>
              <a:rPr lang="en-US" altLang="zh-CN" sz="2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fstype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：指定创建的文件系统类型</a:t>
            </a:r>
            <a:endParaRPr lang="en-US" altLang="zh-CN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：设备名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：文件系统所使用的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块数</a:t>
            </a:r>
            <a:endParaRPr lang="en-US" altLang="zh-CN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fr-F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mkfs -t ext4 /dev/sdb1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8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02CB1-BB37-412B-AE13-8994434E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-139824"/>
            <a:ext cx="7620000" cy="760512"/>
          </a:xfrm>
        </p:spPr>
        <p:txBody>
          <a:bodyPr/>
          <a:lstStyle/>
          <a:p>
            <a:pPr algn="ctr"/>
            <a:r>
              <a:rPr lang="zh-CN" altLang="en-US" sz="3600" dirty="0"/>
              <a:t>网络配置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23139-929D-4AC4-A9A1-1376B9C8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48444"/>
            <a:ext cx="8352928" cy="63929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sz="2000" dirty="0"/>
              <a:t>ifconfig</a:t>
            </a:r>
            <a:r>
              <a:rPr lang="zh-CN" altLang="en-US" sz="2000" dirty="0"/>
              <a:t>配置网卡：</a:t>
            </a:r>
            <a:endParaRPr lang="en-US" altLang="zh-CN" sz="2000" dirty="0"/>
          </a:p>
          <a:p>
            <a:pPr marL="446088" indent="-2286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使用图像界面，修改以后，保存退出</a:t>
            </a:r>
            <a:endParaRPr lang="en-US" altLang="zh-CN" sz="2000" dirty="0"/>
          </a:p>
          <a:p>
            <a:pPr marL="446088" indent="-2286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</a:t>
            </a:r>
            <a:r>
              <a:rPr lang="en-US" altLang="zh-CN" sz="2000" dirty="0"/>
              <a:t>vi</a:t>
            </a:r>
            <a:r>
              <a:rPr lang="zh-CN" altLang="en-US" sz="2000" dirty="0"/>
              <a:t>命令修改配置文件，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sysconfig</a:t>
            </a:r>
            <a:r>
              <a:rPr lang="en-US" altLang="zh-CN" sz="2000" dirty="0"/>
              <a:t>/network-scripts</a:t>
            </a:r>
            <a:r>
              <a:rPr lang="zh-CN" altLang="en-US" sz="2000" dirty="0"/>
              <a:t>目录下的</a:t>
            </a:r>
            <a:r>
              <a:rPr lang="en-US" altLang="zh-CN" sz="2000" dirty="0"/>
              <a:t>ifcfg-eth0</a:t>
            </a:r>
            <a:r>
              <a:rPr lang="zh-CN" altLang="en-US" sz="2000" dirty="0"/>
              <a:t>文件内容，比如修改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地址，网关，修改完以后，</a:t>
            </a:r>
            <a:endParaRPr lang="en-US" altLang="zh-CN" sz="2000" dirty="0"/>
          </a:p>
          <a:p>
            <a:pPr marL="217488" indent="0">
              <a:lnSpc>
                <a:spcPct val="160000"/>
              </a:lnSpc>
              <a:buNone/>
            </a:pPr>
            <a:r>
              <a:rPr lang="zh-CN" altLang="en-US" sz="2000" dirty="0"/>
              <a:t>以上两种方法都需要使用</a:t>
            </a:r>
            <a:r>
              <a:rPr lang="en-US" altLang="zh-CN" sz="2000" dirty="0"/>
              <a:t>service network restart </a:t>
            </a:r>
            <a:r>
              <a:rPr lang="zh-CN" altLang="en-US" sz="2000" dirty="0"/>
              <a:t>命令重新启动网卡信息，使得地址信息生效</a:t>
            </a:r>
            <a:endParaRPr lang="en-US" altLang="zh-CN" sz="2000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直接使用命令</a:t>
            </a:r>
            <a:r>
              <a:rPr lang="en-US" altLang="zh-CN" sz="2000" dirty="0"/>
              <a:t>ifconfig</a:t>
            </a:r>
            <a:r>
              <a:rPr lang="zh-CN" altLang="en-US" sz="2000" dirty="0"/>
              <a:t>修改网卡地址，或给网卡绑定多个地址，但是该命令的操作是直接对内存数据修改，即当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操作系统重新启动后，这些地址信息会自动消失。操作方法如下</a:t>
            </a:r>
            <a:r>
              <a:rPr lang="en-US" altLang="zh-CN" sz="2000" dirty="0">
                <a:highlight>
                  <a:srgbClr val="FFFF00"/>
                </a:highlight>
              </a:rPr>
              <a:t>ifconfig eth0 172.16.10.2 </a:t>
            </a:r>
            <a:r>
              <a:rPr lang="en-US" altLang="zh-CN" sz="2000" dirty="0"/>
              <a:t>[</a:t>
            </a:r>
            <a:r>
              <a:rPr lang="zh-CN" altLang="en-US" sz="2000" dirty="0"/>
              <a:t>回车</a:t>
            </a:r>
            <a:r>
              <a:rPr lang="en-US" altLang="zh-CN" sz="2000" dirty="0"/>
              <a:t>] </a:t>
            </a:r>
            <a:r>
              <a:rPr lang="zh-CN" altLang="en-US" sz="2000" dirty="0"/>
              <a:t>表示修改网卡</a:t>
            </a:r>
            <a:r>
              <a:rPr lang="en-US" altLang="zh-CN" sz="2000" dirty="0"/>
              <a:t>eth0</a:t>
            </a:r>
            <a:r>
              <a:rPr lang="zh-CN" altLang="en-US" sz="2000" dirty="0"/>
              <a:t>地址为</a:t>
            </a:r>
            <a:r>
              <a:rPr lang="en-US" altLang="zh-CN" sz="2000" dirty="0"/>
              <a:t>172.16.10.2</a:t>
            </a:r>
            <a:r>
              <a:rPr lang="zh-CN" altLang="en-US" sz="2000" dirty="0"/>
              <a:t>，覆盖了原有地址。</a:t>
            </a:r>
            <a:endParaRPr lang="en-US" altLang="zh-CN" sz="2000" dirty="0"/>
          </a:p>
          <a:p>
            <a:pPr>
              <a:lnSpc>
                <a:spcPct val="160000"/>
              </a:lnSpc>
            </a:pPr>
            <a:r>
              <a:rPr lang="en-US" altLang="zh-CN" sz="2000" dirty="0">
                <a:highlight>
                  <a:srgbClr val="FFFF00"/>
                </a:highlight>
              </a:rPr>
              <a:t>ping</a:t>
            </a:r>
            <a:r>
              <a:rPr lang="zh-CN" altLang="en-US" sz="2000" dirty="0">
                <a:highlight>
                  <a:srgbClr val="FFFF00"/>
                </a:highlight>
              </a:rPr>
              <a:t>命令测试对方主机是否可达</a:t>
            </a:r>
            <a:r>
              <a:rPr lang="zh-CN" altLang="en-US" sz="2000" dirty="0"/>
              <a:t>：</a:t>
            </a:r>
            <a:r>
              <a:rPr lang="en-US" altLang="zh-CN" sz="2000" dirty="0"/>
              <a:t>ping 172.16.10.2 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highlight>
                  <a:srgbClr val="FFFF00"/>
                </a:highlight>
              </a:rPr>
              <a:t>netstat</a:t>
            </a:r>
            <a:r>
              <a:rPr lang="zh-CN" altLang="en-US" sz="2000" dirty="0">
                <a:highlight>
                  <a:srgbClr val="FFFF00"/>
                </a:highlight>
              </a:rPr>
              <a:t>命令对</a:t>
            </a:r>
            <a:r>
              <a:rPr lang="en-US" altLang="zh-CN" sz="2000" dirty="0">
                <a:highlight>
                  <a:srgbClr val="FFFF00"/>
                </a:highlight>
              </a:rPr>
              <a:t>TCP/IP</a:t>
            </a:r>
            <a:r>
              <a:rPr lang="zh-CN" altLang="en-US" sz="2000" dirty="0">
                <a:highlight>
                  <a:srgbClr val="FFFF00"/>
                </a:highlight>
              </a:rPr>
              <a:t>网络协议和连接进行统计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60000"/>
              </a:lnSpc>
            </a:pPr>
            <a:r>
              <a:rPr lang="en-US" altLang="zh-CN" sz="2000" dirty="0">
                <a:highlight>
                  <a:srgbClr val="FFFF00"/>
                </a:highlight>
              </a:rPr>
              <a:t>route</a:t>
            </a:r>
            <a:r>
              <a:rPr lang="zh-CN" altLang="en-US" sz="2000" dirty="0">
                <a:highlight>
                  <a:srgbClr val="FFFF00"/>
                </a:highlight>
              </a:rPr>
              <a:t>命令配置网络连接的路由信息</a:t>
            </a:r>
            <a:endParaRPr lang="en-US" altLang="zh-CN" sz="2000" dirty="0"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9CDBB-C26F-416A-A518-58516051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332656"/>
            <a:ext cx="7990656" cy="5839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FFFF00"/>
                </a:highlight>
              </a:rPr>
              <a:t>NFS</a:t>
            </a:r>
            <a:r>
              <a:rPr lang="zh-CN" altLang="zh-CN" sz="2000" dirty="0"/>
              <a:t>是网络文件系统，实际上是一种</a:t>
            </a:r>
            <a:r>
              <a:rPr lang="zh-CN" altLang="zh-CN" sz="2000" dirty="0">
                <a:highlight>
                  <a:srgbClr val="FFFF00"/>
                </a:highlight>
              </a:rPr>
              <a:t>文件共享协议</a:t>
            </a:r>
            <a:r>
              <a:rPr lang="zh-CN" altLang="en-US" sz="2000" dirty="0"/>
              <a:t>，</a:t>
            </a:r>
            <a:r>
              <a:rPr lang="zh-CN" altLang="zh-CN" sz="2000" dirty="0"/>
              <a:t>其</a:t>
            </a:r>
            <a:r>
              <a:rPr lang="zh-CN" altLang="zh-CN" sz="2000" dirty="0">
                <a:highlight>
                  <a:srgbClr val="FF0000"/>
                </a:highlight>
              </a:rPr>
              <a:t>特点</a:t>
            </a:r>
            <a:r>
              <a:rPr lang="zh-CN" altLang="zh-CN" sz="2000" dirty="0"/>
              <a:t>包括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/>
              <a:t>访问远程文件和本地文件的操作完全相同，提高了</a:t>
            </a:r>
            <a:r>
              <a:rPr lang="zh-CN" altLang="zh-CN" sz="2000" dirty="0">
                <a:highlight>
                  <a:srgbClr val="FFFF00"/>
                </a:highlight>
              </a:rPr>
              <a:t>信息访问的透明性。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/>
              <a:t>一套数据在网络中只需要存储一个副本，就可以提供给网络中的每个用户使用，从而有效</a:t>
            </a:r>
            <a:r>
              <a:rPr lang="zh-CN" altLang="zh-CN" sz="2000" dirty="0">
                <a:highlight>
                  <a:srgbClr val="FFFF00"/>
                </a:highlight>
              </a:rPr>
              <a:t>节省了磁盘存储空间</a:t>
            </a:r>
            <a:r>
              <a:rPr lang="zh-CN" altLang="zh-CN" sz="2000" dirty="0"/>
              <a:t>，</a:t>
            </a:r>
            <a:r>
              <a:rPr lang="zh-CN" altLang="zh-CN" sz="2000" dirty="0">
                <a:highlight>
                  <a:srgbClr val="FFFF00"/>
                </a:highlight>
              </a:rPr>
              <a:t>简化了数据维护和管理。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/>
              <a:t>可以方便地集成新的软件技术，具有良好的</a:t>
            </a:r>
            <a:r>
              <a:rPr lang="zh-CN" altLang="zh-CN" sz="2000" dirty="0">
                <a:highlight>
                  <a:srgbClr val="FFFF00"/>
                </a:highlight>
              </a:rPr>
              <a:t>可扩展性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/>
              <a:t>当服务器系统崩溃或重新启动时，客户机能继续完成操作，具有</a:t>
            </a:r>
            <a:r>
              <a:rPr lang="zh-CN" altLang="zh-CN" sz="2000" dirty="0">
                <a:highlight>
                  <a:srgbClr val="FFFF00"/>
                </a:highlight>
              </a:rPr>
              <a:t>可靠性。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/>
              <a:t>允许用户使用自己熟悉的</a:t>
            </a:r>
            <a:r>
              <a:rPr lang="en-US" altLang="zh-CN" sz="2000" dirty="0"/>
              <a:t>UNIX</a:t>
            </a:r>
            <a:r>
              <a:rPr lang="zh-CN" altLang="zh-CN" sz="2000" dirty="0"/>
              <a:t>命令</a:t>
            </a:r>
            <a:r>
              <a:rPr lang="zh-CN" altLang="zh-CN" sz="2000" dirty="0">
                <a:highlight>
                  <a:srgbClr val="FFFF00"/>
                </a:highlight>
              </a:rPr>
              <a:t>操作远程文件，简单易用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08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DA74A7-7A9D-497F-A587-FBF403BD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40668"/>
            <a:ext cx="7790162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5627E-BAE4-4147-A6BD-026406BB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2374B-FF03-4CB6-BC54-8FD381FB0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664C8F-F5AF-4896-B050-89D7B492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85" y="312440"/>
            <a:ext cx="7970574" cy="62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B74D1-6AF2-40B5-AE04-361D7142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4BC18-0773-4BBB-84C8-8D9F1503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1EB404-69EE-4B0C-BC72-98C67353B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50" y="357846"/>
            <a:ext cx="5945899" cy="61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0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A59D0-0609-4E88-8EC5-A17A06F9A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32656"/>
            <a:ext cx="8712968" cy="63367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：全称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，含义是二进制。该目录中存储的都是一些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二进制文件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，文件都是可以被运行的。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：该目录中主要存放的是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外接设备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，例如盘、其他的光盘等。在其中的外接设备是不能直接被使用的，需要挂载（类似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下的分配盘符）。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：该目录主要存储一些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配置文件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：表示“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家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”，表示除了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用户以外其他用户的家目录，类似于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User/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用户目录。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，该目录中存储的是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运行时候的进程。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：该目录是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用户自己的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家目录。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：全称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binary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，该目录也是存储一些可以被执行的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二进制文件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，但是必须得有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权限的用户才能执行。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：表示“临时”的，当系统运行时候产生的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临时文件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会在这个目录存着。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：存放的是用户自己安装的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。类似于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files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：存放的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系统的日志文件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的目录。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：当外接设备需要挂载的时候，就需要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挂载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目录下。</a:t>
            </a:r>
          </a:p>
        </p:txBody>
      </p:sp>
    </p:spTree>
    <p:extLst>
      <p:ext uri="{BB962C8B-B14F-4D97-AF65-F5344CB8AC3E}">
        <p14:creationId xmlns:p14="http://schemas.microsoft.com/office/powerpoint/2010/main" val="16459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D27CA-320F-4715-A644-D62A6A54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48119-E0DA-4C6C-9632-931A4342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DE6653-BF9C-4E67-962A-58B3D08B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74700"/>
            <a:ext cx="8491618" cy="475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D4FC6-78CC-4B09-9D59-E5C96A1F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92AEE-C040-4A5C-A765-7653B409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290526-61E9-49AE-94BF-298CB458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57" y="908720"/>
            <a:ext cx="5791485" cy="47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E95A1C-690E-438C-9A8A-E8BF1B96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7874513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9F04-B6FD-4DFF-89D6-DFBF0D7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CB0C5-C28C-44DB-9D76-52EB7EA4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0CCCAE-7F5C-42F6-AD53-98FDB637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8693929" cy="56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3A72B-BFB3-4F59-A137-5F1F7392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80"/>
            <a:ext cx="7620000" cy="562352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注意：执行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命令时，会列出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（上例中为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）标记的菜单，序号与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给定的字对应，然后给出提示（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PS3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的值），并接收用户的选项。</a:t>
            </a:r>
          </a:p>
        </p:txBody>
      </p:sp>
    </p:spTree>
    <p:extLst>
      <p:ext uri="{BB962C8B-B14F-4D97-AF65-F5344CB8AC3E}">
        <p14:creationId xmlns:p14="http://schemas.microsoft.com/office/powerpoint/2010/main" val="14283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55332-EEA7-43F0-99DF-64A3211D3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656"/>
            <a:ext cx="7620000" cy="5839544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范例：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45EF15-9C62-4D2D-A295-F3909730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97" y="1059632"/>
            <a:ext cx="651220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7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B3D32-0EA4-4797-BBAF-D90F3257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/>
              <a:t>简单命令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F71CE-709B-4E2D-AD12-3529DD52F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85800"/>
            <a:ext cx="8134672" cy="6096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ea typeface="楷体_GB2312" pitchFamily="1" charset="-122"/>
              </a:rPr>
              <a:t>w</a:t>
            </a:r>
            <a:r>
              <a:rPr lang="zh-CN" altLang="en-US" sz="2200" dirty="0">
                <a:ea typeface="楷体_GB2312" pitchFamily="1" charset="-122"/>
              </a:rPr>
              <a:t>ho：列出</a:t>
            </a:r>
            <a:r>
              <a:rPr lang="zh-CN" altLang="en-US" sz="2200" dirty="0">
                <a:highlight>
                  <a:srgbClr val="FFFF00"/>
                </a:highlight>
                <a:ea typeface="楷体_GB2312" pitchFamily="1" charset="-122"/>
              </a:rPr>
              <a:t>所有</a:t>
            </a:r>
            <a:r>
              <a:rPr lang="zh-CN" altLang="en-US" sz="2200" dirty="0">
                <a:ea typeface="楷体_GB2312" pitchFamily="1" charset="-122"/>
              </a:rPr>
              <a:t>正在使用系统的</a:t>
            </a:r>
            <a:r>
              <a:rPr lang="zh-CN" altLang="en-US" sz="2200" dirty="0">
                <a:highlight>
                  <a:srgbClr val="FFFF00"/>
                </a:highlight>
                <a:ea typeface="楷体_GB2312" pitchFamily="1" charset="-122"/>
              </a:rPr>
              <a:t>用户</a:t>
            </a:r>
            <a:r>
              <a:rPr lang="zh-CN" altLang="en-US" sz="2200" dirty="0">
                <a:ea typeface="楷体_GB2312" pitchFamily="1" charset="-122"/>
              </a:rPr>
              <a:t>、所用</a:t>
            </a:r>
            <a:r>
              <a:rPr lang="zh-CN" altLang="en-US" sz="2200" dirty="0">
                <a:highlight>
                  <a:srgbClr val="FFFF00"/>
                </a:highlight>
                <a:ea typeface="楷体_GB2312" pitchFamily="1" charset="-122"/>
              </a:rPr>
              <a:t>终端名</a:t>
            </a:r>
            <a:r>
              <a:rPr lang="zh-CN" altLang="en-US" sz="2200" dirty="0">
                <a:ea typeface="楷体_GB2312" pitchFamily="1" charset="-122"/>
              </a:rPr>
              <a:t>和</a:t>
            </a:r>
            <a:r>
              <a:rPr lang="zh-CN" altLang="en-US" sz="2200" dirty="0">
                <a:highlight>
                  <a:srgbClr val="FFFF00"/>
                </a:highlight>
                <a:ea typeface="楷体_GB2312" pitchFamily="1" charset="-122"/>
              </a:rPr>
              <a:t>注册</a:t>
            </a:r>
            <a:r>
              <a:rPr lang="zh-CN" altLang="en-US" sz="2200" dirty="0">
                <a:ea typeface="楷体_GB2312" pitchFamily="1" charset="-122"/>
              </a:rPr>
              <a:t>到系统的</a:t>
            </a:r>
            <a:r>
              <a:rPr lang="zh-CN" altLang="en-US" sz="2200" dirty="0">
                <a:highlight>
                  <a:srgbClr val="FFFF00"/>
                </a:highlight>
                <a:ea typeface="楷体_GB2312" pitchFamily="1" charset="-122"/>
              </a:rPr>
              <a:t>时间</a:t>
            </a:r>
            <a:r>
              <a:rPr lang="zh-CN" altLang="en-US" sz="2200" dirty="0">
                <a:ea typeface="楷体_GB2312" pitchFamily="1" charset="-122"/>
              </a:rPr>
              <a:t>。</a:t>
            </a:r>
            <a:endParaRPr lang="en-US" altLang="zh-CN" sz="2200" dirty="0"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ea typeface="楷体_GB2312" pitchFamily="1" charset="-122"/>
              </a:rPr>
              <a:t>e</a:t>
            </a:r>
            <a:r>
              <a:rPr lang="zh-CN" altLang="en-US" sz="2200" dirty="0">
                <a:ea typeface="楷体_GB2312" pitchFamily="1" charset="-122"/>
              </a:rPr>
              <a:t>cho：将命令行中的参数显示到标准</a:t>
            </a:r>
            <a:r>
              <a:rPr lang="zh-CN" altLang="en-US" sz="2200" dirty="0">
                <a:highlight>
                  <a:srgbClr val="FFFF00"/>
                </a:highlight>
                <a:ea typeface="楷体_GB2312" pitchFamily="1" charset="-122"/>
              </a:rPr>
              <a:t>输出</a:t>
            </a:r>
            <a:r>
              <a:rPr lang="zh-CN" altLang="en-US" sz="2200" dirty="0">
                <a:ea typeface="楷体_GB2312" pitchFamily="1" charset="-122"/>
              </a:rPr>
              <a:t>（即屏幕）上。</a:t>
            </a:r>
            <a:endParaRPr lang="en-US" altLang="zh-CN" sz="2200" dirty="0">
              <a:ea typeface="楷体_GB2312" pitchFamily="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ea typeface="楷体_GB2312" pitchFamily="1" charset="-122"/>
              </a:rPr>
              <a:t>d</a:t>
            </a:r>
            <a:r>
              <a:rPr lang="zh-CN" altLang="en-US" sz="2200" dirty="0">
                <a:ea typeface="楷体_GB2312" pitchFamily="1" charset="-122"/>
              </a:rPr>
              <a:t>ate：在屏幕上</a:t>
            </a:r>
            <a:r>
              <a:rPr lang="zh-CN" altLang="en-US" sz="2200" dirty="0">
                <a:highlight>
                  <a:srgbClr val="FFFF00"/>
                </a:highlight>
                <a:ea typeface="楷体_GB2312" pitchFamily="1" charset="-122"/>
              </a:rPr>
              <a:t>显示或设置</a:t>
            </a:r>
            <a:r>
              <a:rPr lang="zh-CN" altLang="en-US" sz="2200" dirty="0">
                <a:ea typeface="楷体_GB2312" pitchFamily="1" charset="-122"/>
              </a:rPr>
              <a:t>系统的</a:t>
            </a:r>
            <a:r>
              <a:rPr lang="zh-CN" altLang="en-US" sz="2200" dirty="0">
                <a:highlight>
                  <a:srgbClr val="FFFF00"/>
                </a:highlight>
                <a:ea typeface="楷体_GB2312" pitchFamily="1" charset="-122"/>
              </a:rPr>
              <a:t>日期和时间</a:t>
            </a:r>
            <a:endParaRPr lang="en-US" altLang="zh-CN" sz="2200" dirty="0">
              <a:highlight>
                <a:srgbClr val="FFFF00"/>
              </a:highlight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ea typeface="楷体_GB2312" pitchFamily="1" charset="-122"/>
              </a:rPr>
              <a:t>cal</a:t>
            </a:r>
            <a:r>
              <a:rPr lang="zh-CN" altLang="en-US" sz="2200" dirty="0">
                <a:ea typeface="楷体_GB2312" pitchFamily="1" charset="-122"/>
              </a:rPr>
              <a:t>：显示公元</a:t>
            </a:r>
            <a:r>
              <a:rPr lang="en-US" altLang="zh-CN" sz="2200" dirty="0">
                <a:ea typeface="楷体_GB2312" pitchFamily="1" charset="-122"/>
              </a:rPr>
              <a:t>1</a:t>
            </a:r>
            <a:r>
              <a:rPr lang="zh-CN" altLang="en-US" sz="2200" dirty="0">
                <a:ea typeface="楷体_GB2312" pitchFamily="1" charset="-122"/>
              </a:rPr>
              <a:t>～</a:t>
            </a:r>
            <a:r>
              <a:rPr lang="en-US" altLang="zh-CN" sz="2200" dirty="0">
                <a:ea typeface="楷体_GB2312" pitchFamily="1" charset="-122"/>
              </a:rPr>
              <a:t>9999</a:t>
            </a:r>
            <a:r>
              <a:rPr lang="zh-CN" altLang="en-US" sz="2200" dirty="0">
                <a:ea typeface="楷体_GB2312" pitchFamily="1" charset="-122"/>
              </a:rPr>
              <a:t>年中任意一年或者任意一个月的</a:t>
            </a:r>
            <a:r>
              <a:rPr lang="zh-CN" altLang="en-US" sz="2200" dirty="0">
                <a:highlight>
                  <a:srgbClr val="FFFF00"/>
                </a:highlight>
                <a:ea typeface="楷体_GB2312" pitchFamily="1" charset="-122"/>
              </a:rPr>
              <a:t>日历 </a:t>
            </a:r>
            <a:r>
              <a:rPr lang="zh-CN" altLang="en-US" sz="2200" dirty="0">
                <a:ea typeface="楷体_GB2312" pitchFamily="1" charset="-122"/>
                <a:sym typeface="Arial" panose="020B0604020202020204" pitchFamily="34" charset="0"/>
              </a:rPr>
              <a:t>。如果只有一个参数，则被解释为年份，如果有两个参数，则第一个参数表示月份，第二个参数表示年份。</a:t>
            </a:r>
            <a:endParaRPr lang="en-US" altLang="zh-CN" sz="2200" dirty="0">
              <a:ea typeface="楷体_GB2312" pitchFamily="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ea typeface="楷体_GB2312" pitchFamily="1" charset="-122"/>
              </a:rPr>
              <a:t>clear</a:t>
            </a:r>
            <a:r>
              <a:rPr lang="zh-CN" altLang="en-US" sz="2200" dirty="0">
                <a:ea typeface="楷体_GB2312" pitchFamily="1" charset="-122"/>
              </a:rPr>
              <a:t>：清除屏幕上的信息 </a:t>
            </a:r>
            <a:endParaRPr lang="en-US" altLang="zh-CN" sz="2200" dirty="0"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ea typeface="楷体_GB2312" pitchFamily="1" charset="-122"/>
              </a:rPr>
              <a:t>passwd</a:t>
            </a:r>
            <a:r>
              <a:rPr lang="zh-CN" altLang="en-US" sz="2200" dirty="0">
                <a:ea typeface="楷体_GB2312" pitchFamily="1" charset="-122"/>
              </a:rPr>
              <a:t>：修改用户密码</a:t>
            </a:r>
          </a:p>
          <a:p>
            <a:pPr>
              <a:lnSpc>
                <a:spcPct val="100000"/>
              </a:lnSpc>
            </a:pP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437B9-13E2-4862-BD62-230EF6C1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60" y="224644"/>
            <a:ext cx="8892480" cy="64087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功能：如果给出的参数是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，该命令将列出其中所有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子目录与文件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的信息；如果给出的参数是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文件，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将列出有关该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文件属性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的一些信息。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 [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[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目录或文件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34988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选项：</a:t>
            </a:r>
          </a:p>
          <a:p>
            <a:pPr marL="803275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-a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：显示指定目录下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所有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子目录和文件，包括以“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开头的隐藏文件（如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cshrc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3275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如果参数是目录，则只显示它的名字（不显示其内容）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3275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：输出的第一列显示文件的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节点号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3275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：以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长格式显示文件的详细信息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。输出的信息依次是：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4675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-r--r--  2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mengqc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group  198  Jul  30  2001  csh1</a:t>
            </a:r>
          </a:p>
          <a:p>
            <a:pPr marL="803275" indent="-228600"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220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算法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主题2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5E1585C8-4DBF-471C-B6D9-C9B9F4A454ED}" vid="{3F770EA5-BB05-4CB2-B72C-3BA0563EDE08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4484</TotalTime>
  <Words>5618</Words>
  <Application>Microsoft Office PowerPoint</Application>
  <PresentationFormat>全屏显示(4:3)</PresentationFormat>
  <Paragraphs>477</Paragraphs>
  <Slides>75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楷体_GB2312</vt:lpstr>
      <vt:lpstr>微软雅黑</vt:lpstr>
      <vt:lpstr>微软雅黑 Light</vt:lpstr>
      <vt:lpstr>Arial</vt:lpstr>
      <vt:lpstr>Calibri</vt:lpstr>
      <vt:lpstr>Century Gothic</vt:lpstr>
      <vt:lpstr>Times New Roman</vt:lpstr>
      <vt:lpstr>Wingdings</vt:lpstr>
      <vt:lpstr>算法</vt:lpstr>
      <vt:lpstr>主题2</vt:lpstr>
      <vt:lpstr>国产化操作系统的配置与使用</vt:lpstr>
      <vt:lpstr>问卷调查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简单命令</vt:lpstr>
      <vt:lpstr>PowerPoint 演示文稿</vt:lpstr>
      <vt:lpstr>文件操作命令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创建和删除目录</vt:lpstr>
      <vt:lpstr>PowerPoint 演示文稿</vt:lpstr>
      <vt:lpstr>复制、删除和移动文件的命令</vt:lpstr>
      <vt:lpstr>PowerPoint 演示文稿</vt:lpstr>
      <vt:lpstr>链接文件的命令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改变文件或目录存取权限的命令</vt:lpstr>
      <vt:lpstr>PowerPoint 演示文稿</vt:lpstr>
      <vt:lpstr>PowerPoint 演示文稿</vt:lpstr>
      <vt:lpstr>查找和比较文件的命令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进入、退出vi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预先定义的特殊变量</vt:lpstr>
      <vt:lpstr>PowerPoint 演示文稿</vt:lpstr>
      <vt:lpstr>PowerPoint 演示文稿</vt:lpstr>
      <vt:lpstr>成组命令</vt:lpstr>
      <vt:lpstr>PowerPoint 演示文稿</vt:lpstr>
      <vt:lpstr>PowerPoint 演示文稿</vt:lpstr>
      <vt:lpstr>PowerPoint 演示文稿</vt:lpstr>
      <vt:lpstr>命令执行操作符</vt:lpstr>
      <vt:lpstr>条件测试</vt:lpstr>
      <vt:lpstr>PowerPoint 演示文稿</vt:lpstr>
      <vt:lpstr>PowerPoint 演示文稿</vt:lpstr>
      <vt:lpstr>PowerPoint 演示文稿</vt:lpstr>
      <vt:lpstr>fdisk分区工具</vt:lpstr>
      <vt:lpstr>PowerPoint 演示文稿</vt:lpstr>
      <vt:lpstr>网络配置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User</dc:creator>
  <cp:lastModifiedBy>曾 静</cp:lastModifiedBy>
  <cp:revision>568</cp:revision>
  <dcterms:created xsi:type="dcterms:W3CDTF">2010-12-07T00:33:41Z</dcterms:created>
  <dcterms:modified xsi:type="dcterms:W3CDTF">2022-05-25T12:53:49Z</dcterms:modified>
</cp:coreProperties>
</file>