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994" r:id="rId2"/>
  </p:sldMasterIdLst>
  <p:notesMasterIdLst>
    <p:notesMasterId r:id="rId67"/>
  </p:notesMasterIdLst>
  <p:sldIdLst>
    <p:sldId id="256" r:id="rId3"/>
    <p:sldId id="257" r:id="rId4"/>
    <p:sldId id="259" r:id="rId5"/>
    <p:sldId id="260" r:id="rId6"/>
    <p:sldId id="258" r:id="rId7"/>
    <p:sldId id="761" r:id="rId8"/>
    <p:sldId id="734" r:id="rId9"/>
    <p:sldId id="263" r:id="rId10"/>
    <p:sldId id="264" r:id="rId11"/>
    <p:sldId id="419" r:id="rId12"/>
    <p:sldId id="421" r:id="rId13"/>
    <p:sldId id="374" r:id="rId14"/>
    <p:sldId id="336" r:id="rId15"/>
    <p:sldId id="458" r:id="rId16"/>
    <p:sldId id="461" r:id="rId17"/>
    <p:sldId id="464" r:id="rId18"/>
    <p:sldId id="735" r:id="rId19"/>
    <p:sldId id="759" r:id="rId20"/>
    <p:sldId id="736" r:id="rId21"/>
    <p:sldId id="737" r:id="rId22"/>
    <p:sldId id="738" r:id="rId23"/>
    <p:sldId id="739" r:id="rId24"/>
    <p:sldId id="740" r:id="rId25"/>
    <p:sldId id="741" r:id="rId26"/>
    <p:sldId id="742" r:id="rId27"/>
    <p:sldId id="743" r:id="rId28"/>
    <p:sldId id="744" r:id="rId29"/>
    <p:sldId id="745" r:id="rId30"/>
    <p:sldId id="760" r:id="rId31"/>
    <p:sldId id="747" r:id="rId32"/>
    <p:sldId id="748" r:id="rId33"/>
    <p:sldId id="749" r:id="rId34"/>
    <p:sldId id="762" r:id="rId35"/>
    <p:sldId id="763" r:id="rId36"/>
    <p:sldId id="756" r:id="rId37"/>
    <p:sldId id="750" r:id="rId38"/>
    <p:sldId id="751" r:id="rId39"/>
    <p:sldId id="752" r:id="rId40"/>
    <p:sldId id="753" r:id="rId41"/>
    <p:sldId id="754" r:id="rId42"/>
    <p:sldId id="755" r:id="rId43"/>
    <p:sldId id="713" r:id="rId44"/>
    <p:sldId id="267" r:id="rId45"/>
    <p:sldId id="269" r:id="rId46"/>
    <p:sldId id="270" r:id="rId47"/>
    <p:sldId id="271" r:id="rId48"/>
    <p:sldId id="272" r:id="rId49"/>
    <p:sldId id="273" r:id="rId50"/>
    <p:sldId id="714" r:id="rId51"/>
    <p:sldId id="275" r:id="rId52"/>
    <p:sldId id="276" r:id="rId53"/>
    <p:sldId id="715" r:id="rId54"/>
    <p:sldId id="278" r:id="rId55"/>
    <p:sldId id="279" r:id="rId56"/>
    <p:sldId id="637" r:id="rId57"/>
    <p:sldId id="638" r:id="rId58"/>
    <p:sldId id="725" r:id="rId59"/>
    <p:sldId id="728" r:id="rId60"/>
    <p:sldId id="729" r:id="rId61"/>
    <p:sldId id="730" r:id="rId62"/>
    <p:sldId id="699" r:id="rId63"/>
    <p:sldId id="726" r:id="rId64"/>
    <p:sldId id="727" r:id="rId65"/>
    <p:sldId id="702"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200F"/>
    <a:srgbClr val="CC6600"/>
    <a:srgbClr val="7EC234"/>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1321" autoAdjust="0"/>
  </p:normalViewPr>
  <p:slideViewPr>
    <p:cSldViewPr>
      <p:cViewPr varScale="1">
        <p:scale>
          <a:sx n="74" d="100"/>
          <a:sy n="74" d="100"/>
        </p:scale>
        <p:origin x="9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E1074A5-E215-45EC-A11C-FFDADD705CA5}" type="datetimeFigureOut">
              <a:rPr lang="zh-CN" altLang="en-US"/>
              <a:pPr>
                <a:defRPr/>
              </a:pPr>
              <a:t>2022/5/25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0402C24-68A0-4725-8B44-67611A6B12C0}" type="slidenum">
              <a:rPr lang="zh-CN" altLang="en-US"/>
              <a:pPr/>
              <a:t>‹#›</a:t>
            </a:fld>
            <a:endParaRPr lang="zh-CN" altLang="en-US"/>
          </a:p>
        </p:txBody>
      </p:sp>
    </p:spTree>
    <p:extLst>
      <p:ext uri="{BB962C8B-B14F-4D97-AF65-F5344CB8AC3E}">
        <p14:creationId xmlns:p14="http://schemas.microsoft.com/office/powerpoint/2010/main" val="125683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402C24-68A0-4725-8B44-67611A6B12C0}" type="slidenum">
              <a:rPr lang="zh-CN" altLang="en-US" smtClean="0"/>
              <a:pPr/>
              <a:t>1</a:t>
            </a:fld>
            <a:endParaRPr lang="zh-CN" altLang="en-US"/>
          </a:p>
        </p:txBody>
      </p:sp>
    </p:spTree>
    <p:extLst>
      <p:ext uri="{BB962C8B-B14F-4D97-AF65-F5344CB8AC3E}">
        <p14:creationId xmlns:p14="http://schemas.microsoft.com/office/powerpoint/2010/main" val="295461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402C24-68A0-4725-8B44-67611A6B12C0}" type="slidenum">
              <a:rPr lang="zh-CN" altLang="en-US" smtClean="0"/>
              <a:pPr/>
              <a:t>4</a:t>
            </a:fld>
            <a:endParaRPr lang="zh-CN" altLang="en-US"/>
          </a:p>
        </p:txBody>
      </p:sp>
    </p:spTree>
    <p:extLst>
      <p:ext uri="{BB962C8B-B14F-4D97-AF65-F5344CB8AC3E}">
        <p14:creationId xmlns:p14="http://schemas.microsoft.com/office/powerpoint/2010/main" val="283426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402C24-68A0-4725-8B44-67611A6B12C0}" type="slidenum">
              <a:rPr lang="zh-CN" altLang="en-US" smtClean="0"/>
              <a:pPr/>
              <a:t>5</a:t>
            </a:fld>
            <a:endParaRPr lang="zh-CN" altLang="en-US"/>
          </a:p>
        </p:txBody>
      </p:sp>
    </p:spTree>
    <p:extLst>
      <p:ext uri="{BB962C8B-B14F-4D97-AF65-F5344CB8AC3E}">
        <p14:creationId xmlns:p14="http://schemas.microsoft.com/office/powerpoint/2010/main" val="273460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A05D30E-0BDE-42A6-83F2-6159137C1D2E}" type="datetimeFigureOut">
              <a:rPr lang="zh-CN" altLang="en-US"/>
              <a:pPr>
                <a:defRPr/>
              </a:pPr>
              <a:t>2022/5/25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C04694CC-DDE6-4F05-9872-11C2C060F0FC}" type="slidenum">
              <a:rPr lang="zh-CN" altLang="en-US"/>
              <a:pPr/>
              <a:t>‹#›</a:t>
            </a:fld>
            <a:endParaRPr lang="zh-CN" altLang="en-US"/>
          </a:p>
        </p:txBody>
      </p:sp>
    </p:spTree>
    <p:extLst>
      <p:ext uri="{BB962C8B-B14F-4D97-AF65-F5344CB8AC3E}">
        <p14:creationId xmlns:p14="http://schemas.microsoft.com/office/powerpoint/2010/main" val="322444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95A588A-30A5-409A-8B41-46F07E8EBEF3}" type="datetimeFigureOut">
              <a:rPr lang="zh-CN" altLang="en-US"/>
              <a:pPr>
                <a:defRPr/>
              </a:pPr>
              <a:t>2022/5/25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4F2C216B-62D7-4ACC-84E7-EE75CB4BAD13}" type="slidenum">
              <a:rPr lang="zh-CN" altLang="en-US"/>
              <a:pPr/>
              <a:t>‹#›</a:t>
            </a:fld>
            <a:endParaRPr lang="zh-CN" altLang="en-US"/>
          </a:p>
        </p:txBody>
      </p:sp>
    </p:spTree>
    <p:extLst>
      <p:ext uri="{BB962C8B-B14F-4D97-AF65-F5344CB8AC3E}">
        <p14:creationId xmlns:p14="http://schemas.microsoft.com/office/powerpoint/2010/main" val="101364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31CA50F4-A202-4D6F-BD45-E30A71A3B834}" type="datetimeFigureOut">
              <a:rPr lang="zh-CN" altLang="en-US"/>
              <a:pPr>
                <a:defRPr/>
              </a:pPr>
              <a:t>2022/5/25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B8EB094A-B2A6-4104-A427-6586D3F8F1D8}" type="slidenum">
              <a:rPr lang="zh-CN" altLang="en-US"/>
              <a:pPr/>
              <a:t>‹#›</a:t>
            </a:fld>
            <a:endParaRPr lang="zh-CN" altLang="en-US"/>
          </a:p>
        </p:txBody>
      </p:sp>
    </p:spTree>
    <p:extLst>
      <p:ext uri="{BB962C8B-B14F-4D97-AF65-F5344CB8AC3E}">
        <p14:creationId xmlns:p14="http://schemas.microsoft.com/office/powerpoint/2010/main" val="293097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E5C6FF1-B3D4-47BF-967B-6C7CEC386084}" type="datetimeFigureOut">
              <a:rPr lang="zh-CN" altLang="en-US"/>
              <a:pPr>
                <a:defRPr/>
              </a:pPr>
              <a:t>2022/5/25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E3EFAC6A-20BA-49DF-98CE-B13025AA5D8E}" type="slidenum">
              <a:rPr lang="zh-CN" altLang="en-US"/>
              <a:pPr/>
              <a:t>‹#›</a:t>
            </a:fld>
            <a:endParaRPr lang="zh-CN" altLang="en-US"/>
          </a:p>
        </p:txBody>
      </p:sp>
    </p:spTree>
    <p:extLst>
      <p:ext uri="{BB962C8B-B14F-4D97-AF65-F5344CB8AC3E}">
        <p14:creationId xmlns:p14="http://schemas.microsoft.com/office/powerpoint/2010/main" val="378979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1FB3E6B4-D7A3-4BB7-91C1-A4B09FC08A85}" type="datetimeFigureOut">
              <a:rPr lang="zh-CN" altLang="en-US"/>
              <a:pPr>
                <a:defRPr/>
              </a:pPr>
              <a:t>2022/5/25</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E5E31F6E-34DA-42E0-9256-5E1E3353D4A4}" type="slidenum">
              <a:rPr lang="zh-CN" altLang="en-US"/>
              <a:pPr/>
              <a:t>‹#›</a:t>
            </a:fld>
            <a:endParaRPr lang="zh-CN" altLang="en-US"/>
          </a:p>
        </p:txBody>
      </p:sp>
    </p:spTree>
    <p:extLst>
      <p:ext uri="{BB962C8B-B14F-4D97-AF65-F5344CB8AC3E}">
        <p14:creationId xmlns:p14="http://schemas.microsoft.com/office/powerpoint/2010/main" val="677705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505200" y="1498602"/>
            <a:ext cx="5257800" cy="3298825"/>
          </a:xfrm>
        </p:spPr>
        <p:txBody>
          <a:bodyPr rtlCol="0">
            <a:normAutofit/>
          </a:bodyPr>
          <a:lstStyle>
            <a:lvl1pPr algn="l" rtl="0">
              <a:lnSpc>
                <a:spcPct val="90000"/>
              </a:lnSpc>
              <a:defRPr sz="4051" cap="none"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3505200" y="4927600"/>
            <a:ext cx="5257800" cy="1244600"/>
          </a:xfrm>
        </p:spPr>
        <p:txBody>
          <a:bodyPr rtlCol="0">
            <a:normAutofit/>
          </a:bodyPr>
          <a:lstStyle>
            <a:lvl1pPr marL="0" indent="0" algn="l" rtl="0">
              <a:spcBef>
                <a:spcPts val="0"/>
              </a:spcBef>
              <a:buNone/>
              <a:defRPr sz="2101" b="0">
                <a:solidFill>
                  <a:schemeClr val="tx1"/>
                </a:solidFill>
              </a:defRPr>
            </a:lvl1pPr>
            <a:lvl2pPr marL="457242" indent="0" algn="ctr" rtl="0">
              <a:buNone/>
              <a:defRPr>
                <a:solidFill>
                  <a:schemeClr val="tx1">
                    <a:tint val="75000"/>
                  </a:schemeClr>
                </a:solidFill>
              </a:defRPr>
            </a:lvl2pPr>
            <a:lvl3pPr marL="914484" indent="0" algn="ctr" rtl="0">
              <a:buNone/>
              <a:defRPr>
                <a:solidFill>
                  <a:schemeClr val="tx1">
                    <a:tint val="75000"/>
                  </a:schemeClr>
                </a:solidFill>
              </a:defRPr>
            </a:lvl3pPr>
            <a:lvl4pPr marL="1371726" indent="0" algn="ctr" rtl="0">
              <a:buNone/>
              <a:defRPr>
                <a:solidFill>
                  <a:schemeClr val="tx1">
                    <a:tint val="75000"/>
                  </a:schemeClr>
                </a:solidFill>
              </a:defRPr>
            </a:lvl4pPr>
            <a:lvl5pPr marL="1828967" indent="0" algn="ctr" rtl="0">
              <a:buNone/>
              <a:defRPr>
                <a:solidFill>
                  <a:schemeClr val="tx1">
                    <a:tint val="75000"/>
                  </a:schemeClr>
                </a:solidFill>
              </a:defRPr>
            </a:lvl5pPr>
            <a:lvl6pPr marL="2286210" indent="0" algn="ctr" rtl="0">
              <a:buNone/>
              <a:defRPr>
                <a:solidFill>
                  <a:schemeClr val="tx1">
                    <a:tint val="75000"/>
                  </a:schemeClr>
                </a:solidFill>
              </a:defRPr>
            </a:lvl6pPr>
            <a:lvl7pPr marL="2743451" indent="0" algn="ctr" rtl="0">
              <a:buNone/>
              <a:defRPr>
                <a:solidFill>
                  <a:schemeClr val="tx1">
                    <a:tint val="75000"/>
                  </a:schemeClr>
                </a:solidFill>
              </a:defRPr>
            </a:lvl7pPr>
            <a:lvl8pPr marL="3200693" indent="0" algn="ctr" rtl="0">
              <a:buNone/>
              <a:defRPr>
                <a:solidFill>
                  <a:schemeClr val="tx1">
                    <a:tint val="75000"/>
                  </a:schemeClr>
                </a:solidFill>
              </a:defRPr>
            </a:lvl8pPr>
            <a:lvl9pPr marL="3657935"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5873319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pPr>
              <a:defRPr/>
            </a:pPr>
            <a:fld id="{5E7C8CF5-BB60-4703-9E92-8D6EF2493890}" type="datetimeFigureOut">
              <a:rPr lang="zh-CN" altLang="en-US" smtClean="0"/>
              <a:pPr>
                <a:defRPr/>
              </a:pPr>
              <a:t>2022/5/25</a:t>
            </a:fld>
            <a:endParaRPr lang="zh-CN" altLang="en-US"/>
          </a:p>
        </p:txBody>
      </p:sp>
      <p:sp>
        <p:nvSpPr>
          <p:cNvPr id="5" name="页脚占位符 4"/>
          <p:cNvSpPr>
            <a:spLocks noGrp="1"/>
          </p:cNvSpPr>
          <p:nvPr>
            <p:ph type="ftr" sz="quarter" idx="11"/>
          </p:nvPr>
        </p:nvSpPr>
        <p:spPr/>
        <p:txBody>
          <a:bodyPr rtlCol="0"/>
          <a:lstStyle/>
          <a:p>
            <a:pPr>
              <a:defRPr/>
            </a:pPr>
            <a:endParaRPr lang="zh-CN" altLang="en-US"/>
          </a:p>
        </p:txBody>
      </p:sp>
      <p:sp>
        <p:nvSpPr>
          <p:cNvPr id="6" name="灯片编号占位符 5"/>
          <p:cNvSpPr>
            <a:spLocks noGrp="1"/>
          </p:cNvSpPr>
          <p:nvPr>
            <p:ph type="sldNum" sz="quarter" idx="12"/>
          </p:nvPr>
        </p:nvSpPr>
        <p:spPr/>
        <p:txBody>
          <a:bodyPr rtlCol="0"/>
          <a:lstStyle/>
          <a:p>
            <a:fld id="{7F0101F8-BDE0-4629-8786-4FDA5F6AC005}" type="slidenum">
              <a:rPr lang="zh-CN" altLang="en-US" smtClean="0"/>
              <a:pPr/>
              <a:t>‹#›</a:t>
            </a:fld>
            <a:endParaRPr lang="zh-CN" altLang="en-US"/>
          </a:p>
        </p:txBody>
      </p:sp>
    </p:spTree>
    <p:extLst>
      <p:ext uri="{BB962C8B-B14F-4D97-AF65-F5344CB8AC3E}">
        <p14:creationId xmlns:p14="http://schemas.microsoft.com/office/powerpoint/2010/main" val="132793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000"/>
            <a:ext cx="5257800" cy="1930400"/>
          </a:xfrm>
        </p:spPr>
        <p:txBody>
          <a:bodyPr rtlCol="0" anchor="t">
            <a:normAutofit/>
          </a:bodyPr>
          <a:lstStyle>
            <a:lvl1pPr algn="l" rtl="0">
              <a:defRPr sz="4051"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609600" y="3124201"/>
            <a:ext cx="5257800" cy="1296987"/>
          </a:xfrm>
        </p:spPr>
        <p:txBody>
          <a:bodyPr rtlCol="0" anchor="b">
            <a:normAutofit/>
          </a:bodyPr>
          <a:lstStyle>
            <a:lvl1pPr marL="0" indent="0" algn="l" rtl="0">
              <a:spcBef>
                <a:spcPts val="0"/>
              </a:spcBef>
              <a:buNone/>
              <a:defRPr sz="2101">
                <a:solidFill>
                  <a:schemeClr val="tx1"/>
                </a:solidFill>
              </a:defRPr>
            </a:lvl1pPr>
            <a:lvl2pPr marL="457242" indent="0" algn="l" rtl="0">
              <a:buNone/>
              <a:defRPr sz="1800">
                <a:solidFill>
                  <a:schemeClr val="tx1">
                    <a:tint val="75000"/>
                  </a:schemeClr>
                </a:solidFill>
              </a:defRPr>
            </a:lvl2pPr>
            <a:lvl3pPr marL="914484" indent="0" algn="l" rtl="0">
              <a:buNone/>
              <a:defRPr sz="1575">
                <a:solidFill>
                  <a:schemeClr val="tx1">
                    <a:tint val="75000"/>
                  </a:schemeClr>
                </a:solidFill>
              </a:defRPr>
            </a:lvl3pPr>
            <a:lvl4pPr marL="1371726" indent="0" algn="l" rtl="0">
              <a:buNone/>
              <a:defRPr sz="1425">
                <a:solidFill>
                  <a:schemeClr val="tx1">
                    <a:tint val="75000"/>
                  </a:schemeClr>
                </a:solidFill>
              </a:defRPr>
            </a:lvl4pPr>
            <a:lvl5pPr marL="1828967" indent="0" algn="l" rtl="0">
              <a:buNone/>
              <a:defRPr sz="1425">
                <a:solidFill>
                  <a:schemeClr val="tx1">
                    <a:tint val="75000"/>
                  </a:schemeClr>
                </a:solidFill>
              </a:defRPr>
            </a:lvl5pPr>
            <a:lvl6pPr marL="2286210" indent="0" algn="l" rtl="0">
              <a:buNone/>
              <a:defRPr sz="1425">
                <a:solidFill>
                  <a:schemeClr val="tx1">
                    <a:tint val="75000"/>
                  </a:schemeClr>
                </a:solidFill>
              </a:defRPr>
            </a:lvl6pPr>
            <a:lvl7pPr marL="2743451" indent="0" algn="l" rtl="0">
              <a:buNone/>
              <a:defRPr sz="1425">
                <a:solidFill>
                  <a:schemeClr val="tx1">
                    <a:tint val="75000"/>
                  </a:schemeClr>
                </a:solidFill>
              </a:defRPr>
            </a:lvl7pPr>
            <a:lvl8pPr marL="3200693" indent="0" algn="l" rtl="0">
              <a:buNone/>
              <a:defRPr sz="1425">
                <a:solidFill>
                  <a:schemeClr val="tx1">
                    <a:tint val="75000"/>
                  </a:schemeClr>
                </a:solidFill>
              </a:defRPr>
            </a:lvl8pPr>
            <a:lvl9pPr marL="3657935" indent="0" algn="l" rtl="0">
              <a:buNone/>
              <a:defRPr sz="1425">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959200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38200" y="1701800"/>
            <a:ext cx="3733800" cy="4470400"/>
          </a:xfrm>
        </p:spPr>
        <p:txBody>
          <a:bodyPr rtlCol="0">
            <a:normAutofit/>
          </a:bodyPr>
          <a:lstStyle>
            <a:lvl1pPr algn="l" rtl="0">
              <a:defRPr sz="1800"/>
            </a:lvl1pPr>
            <a:lvl2pPr algn="l" rtl="0">
              <a:defRPr sz="150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724400" y="1701800"/>
            <a:ext cx="3733800" cy="4470400"/>
          </a:xfrm>
        </p:spPr>
        <p:txBody>
          <a:bodyPr rtlCol="0">
            <a:normAutofit/>
          </a:bodyPr>
          <a:lstStyle>
            <a:lvl1pPr algn="l" rtl="0">
              <a:defRPr sz="1800"/>
            </a:lvl1pPr>
            <a:lvl2pPr algn="l" rtl="0">
              <a:defRPr sz="150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pPr>
              <a:defRPr/>
            </a:pPr>
            <a:fld id="{46034B3C-310D-4D2F-9356-A0572745FC37}" type="datetimeFigureOut">
              <a:rPr lang="zh-CN" altLang="en-US" smtClean="0"/>
              <a:pPr>
                <a:defRPr/>
              </a:pPr>
              <a:t>2022/5/25</a:t>
            </a:fld>
            <a:endParaRPr lang="zh-CN" altLang="en-US"/>
          </a:p>
        </p:txBody>
      </p:sp>
      <p:sp>
        <p:nvSpPr>
          <p:cNvPr id="6" name="页脚占位符 5"/>
          <p:cNvSpPr>
            <a:spLocks noGrp="1"/>
          </p:cNvSpPr>
          <p:nvPr>
            <p:ph type="ftr" sz="quarter" idx="11"/>
          </p:nvPr>
        </p:nvSpPr>
        <p:spPr/>
        <p:txBody>
          <a:bodyPr rtlCol="0"/>
          <a:lstStyle/>
          <a:p>
            <a:pPr>
              <a:defRPr/>
            </a:pPr>
            <a:endParaRPr lang="zh-CN" altLang="en-US"/>
          </a:p>
        </p:txBody>
      </p:sp>
      <p:sp>
        <p:nvSpPr>
          <p:cNvPr id="7" name="灯片编号占位符 6"/>
          <p:cNvSpPr>
            <a:spLocks noGrp="1"/>
          </p:cNvSpPr>
          <p:nvPr>
            <p:ph type="sldNum" sz="quarter" idx="12"/>
          </p:nvPr>
        </p:nvSpPr>
        <p:spPr/>
        <p:txBody>
          <a:bodyPr rtlCol="0"/>
          <a:lstStyle/>
          <a:p>
            <a:fld id="{68ABE310-B9C4-4AC8-BCDF-BBB9642CAB9B}" type="slidenum">
              <a:rPr lang="zh-CN" altLang="en-US" smtClean="0"/>
              <a:pPr/>
              <a:t>‹#›</a:t>
            </a:fld>
            <a:endParaRPr lang="zh-CN" altLang="en-US"/>
          </a:p>
        </p:txBody>
      </p:sp>
    </p:spTree>
    <p:extLst>
      <p:ext uri="{BB962C8B-B14F-4D97-AF65-F5344CB8AC3E}">
        <p14:creationId xmlns:p14="http://schemas.microsoft.com/office/powerpoint/2010/main" val="12702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41249" y="1608836"/>
            <a:ext cx="3730752" cy="512064"/>
          </a:xfrm>
        </p:spPr>
        <p:txBody>
          <a:bodyPr rtlCol="0" anchor="b">
            <a:noAutofit/>
          </a:bodyPr>
          <a:lstStyle>
            <a:lvl1pPr marL="0" indent="0" algn="l" rtl="0">
              <a:spcBef>
                <a:spcPts val="0"/>
              </a:spcBef>
              <a:buNone/>
              <a:defRPr sz="1800" b="1"/>
            </a:lvl1pPr>
            <a:lvl2pPr marL="457242" indent="0" algn="l" rtl="0">
              <a:buNone/>
              <a:defRPr sz="2026" b="1"/>
            </a:lvl2pPr>
            <a:lvl3pPr marL="914484" indent="0" algn="l" rtl="0">
              <a:buNone/>
              <a:defRPr sz="1800" b="1"/>
            </a:lvl3pPr>
            <a:lvl4pPr marL="1371726" indent="0" algn="l" rtl="0">
              <a:buNone/>
              <a:defRPr sz="1575" b="1"/>
            </a:lvl4pPr>
            <a:lvl5pPr marL="1828967" indent="0" algn="l" rtl="0">
              <a:buNone/>
              <a:defRPr sz="1575" b="1"/>
            </a:lvl5pPr>
            <a:lvl6pPr marL="2286210" indent="0" algn="l" rtl="0">
              <a:buNone/>
              <a:defRPr sz="1575" b="1"/>
            </a:lvl6pPr>
            <a:lvl7pPr marL="2743451" indent="0" algn="l" rtl="0">
              <a:buNone/>
              <a:defRPr sz="1575" b="1"/>
            </a:lvl7pPr>
            <a:lvl8pPr marL="3200693" indent="0" algn="l" rtl="0">
              <a:buNone/>
              <a:defRPr sz="1575" b="1"/>
            </a:lvl8pPr>
            <a:lvl9pPr marL="3657935" indent="0" algn="l" rtl="0">
              <a:buNone/>
              <a:defRPr sz="1575" b="1"/>
            </a:lvl9pPr>
          </a:lstStyle>
          <a:p>
            <a:pPr lvl="0" rtl="0"/>
            <a:r>
              <a:rPr lang="zh-CN" altLang="en-US" noProof="0"/>
              <a:t>单击此处编辑母版文本样式</a:t>
            </a:r>
          </a:p>
        </p:txBody>
      </p:sp>
      <p:sp>
        <p:nvSpPr>
          <p:cNvPr id="4" name="内容占位符 3"/>
          <p:cNvSpPr>
            <a:spLocks noGrp="1"/>
          </p:cNvSpPr>
          <p:nvPr>
            <p:ph sz="half" idx="2"/>
          </p:nvPr>
        </p:nvSpPr>
        <p:spPr>
          <a:xfrm>
            <a:off x="838200" y="2209800"/>
            <a:ext cx="3733800" cy="3962400"/>
          </a:xfrm>
        </p:spPr>
        <p:txBody>
          <a:bodyPr rtlCol="0">
            <a:normAutofit/>
          </a:bodyPr>
          <a:lstStyle>
            <a:lvl1pPr algn="l" rtl="0">
              <a:defRPr sz="1500"/>
            </a:lvl1pPr>
            <a:lvl2pPr algn="l" rtl="0">
              <a:defRPr sz="135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727448" y="1608836"/>
            <a:ext cx="3730752" cy="512064"/>
          </a:xfrm>
        </p:spPr>
        <p:txBody>
          <a:bodyPr rtlCol="0" anchor="b">
            <a:noAutofit/>
          </a:bodyPr>
          <a:lstStyle>
            <a:lvl1pPr marL="0" indent="0" algn="l" rtl="0">
              <a:spcBef>
                <a:spcPts val="0"/>
              </a:spcBef>
              <a:buNone/>
              <a:defRPr sz="1800" b="1"/>
            </a:lvl1pPr>
            <a:lvl2pPr marL="457242" indent="0" algn="l" rtl="0">
              <a:buNone/>
              <a:defRPr sz="2026" b="1"/>
            </a:lvl2pPr>
            <a:lvl3pPr marL="914484" indent="0" algn="l" rtl="0">
              <a:buNone/>
              <a:defRPr sz="1800" b="1"/>
            </a:lvl3pPr>
            <a:lvl4pPr marL="1371726" indent="0" algn="l" rtl="0">
              <a:buNone/>
              <a:defRPr sz="1575" b="1"/>
            </a:lvl4pPr>
            <a:lvl5pPr marL="1828967" indent="0" algn="l" rtl="0">
              <a:buNone/>
              <a:defRPr sz="1575" b="1"/>
            </a:lvl5pPr>
            <a:lvl6pPr marL="2286210" indent="0" algn="l" rtl="0">
              <a:buNone/>
              <a:defRPr sz="1575" b="1"/>
            </a:lvl6pPr>
            <a:lvl7pPr marL="2743451" indent="0" algn="l" rtl="0">
              <a:buNone/>
              <a:defRPr sz="1575" b="1"/>
            </a:lvl7pPr>
            <a:lvl8pPr marL="3200693" indent="0" algn="l" rtl="0">
              <a:buNone/>
              <a:defRPr sz="1575" b="1"/>
            </a:lvl8pPr>
            <a:lvl9pPr marL="3657935" indent="0" algn="l" rtl="0">
              <a:buNone/>
              <a:defRPr sz="1575" b="1"/>
            </a:lvl9pPr>
          </a:lstStyle>
          <a:p>
            <a:pPr lvl="0" rtl="0"/>
            <a:r>
              <a:rPr lang="zh-CN" altLang="en-US" noProof="0"/>
              <a:t>单击此处编辑母版文本样式</a:t>
            </a:r>
          </a:p>
        </p:txBody>
      </p:sp>
      <p:sp>
        <p:nvSpPr>
          <p:cNvPr id="6" name="内容占位符 5"/>
          <p:cNvSpPr>
            <a:spLocks noGrp="1"/>
          </p:cNvSpPr>
          <p:nvPr>
            <p:ph sz="quarter" idx="4"/>
          </p:nvPr>
        </p:nvSpPr>
        <p:spPr>
          <a:xfrm>
            <a:off x="4724400" y="2209800"/>
            <a:ext cx="3733800" cy="3962400"/>
          </a:xfrm>
        </p:spPr>
        <p:txBody>
          <a:bodyPr rtlCol="0">
            <a:normAutofit/>
          </a:bodyPr>
          <a:lstStyle>
            <a:lvl1pPr algn="l" rtl="0">
              <a:defRPr sz="1500"/>
            </a:lvl1pPr>
            <a:lvl2pPr algn="l" rtl="0">
              <a:defRPr sz="135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pPr>
              <a:defRPr/>
            </a:pPr>
            <a:fld id="{B3972202-A054-41B1-BBAB-A2711D9E9CA1}" type="datetimeFigureOut">
              <a:rPr lang="zh-CN" altLang="en-US" smtClean="0"/>
              <a:pPr>
                <a:defRPr/>
              </a:pPr>
              <a:t>2022/5/25</a:t>
            </a:fld>
            <a:endParaRPr lang="zh-CN" altLang="en-US"/>
          </a:p>
        </p:txBody>
      </p:sp>
      <p:sp>
        <p:nvSpPr>
          <p:cNvPr id="8" name="页脚占位符 7"/>
          <p:cNvSpPr>
            <a:spLocks noGrp="1"/>
          </p:cNvSpPr>
          <p:nvPr>
            <p:ph type="ftr" sz="quarter" idx="11"/>
          </p:nvPr>
        </p:nvSpPr>
        <p:spPr/>
        <p:txBody>
          <a:bodyPr rtlCol="0"/>
          <a:lstStyle/>
          <a:p>
            <a:pPr>
              <a:defRPr/>
            </a:pPr>
            <a:endParaRPr lang="zh-CN" altLang="en-US"/>
          </a:p>
        </p:txBody>
      </p:sp>
      <p:sp>
        <p:nvSpPr>
          <p:cNvPr id="9" name="灯片编号占位符 8"/>
          <p:cNvSpPr>
            <a:spLocks noGrp="1"/>
          </p:cNvSpPr>
          <p:nvPr>
            <p:ph type="sldNum" sz="quarter" idx="12"/>
          </p:nvPr>
        </p:nvSpPr>
        <p:spPr/>
        <p:txBody>
          <a:bodyPr rtlCol="0"/>
          <a:lstStyle/>
          <a:p>
            <a:fld id="{E9BB57AC-3BD3-495A-9EC8-CB747D328FA5}" type="slidenum">
              <a:rPr lang="zh-CN" altLang="en-US" smtClean="0"/>
              <a:pPr/>
              <a:t>‹#›</a:t>
            </a:fld>
            <a:endParaRPr lang="zh-CN" altLang="en-US"/>
          </a:p>
        </p:txBody>
      </p:sp>
    </p:spTree>
    <p:extLst>
      <p:ext uri="{BB962C8B-B14F-4D97-AF65-F5344CB8AC3E}">
        <p14:creationId xmlns:p14="http://schemas.microsoft.com/office/powerpoint/2010/main" val="112466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pPr>
              <a:defRPr/>
            </a:pPr>
            <a:fld id="{99C431AE-A1CC-4D39-857F-CBADD3D9A5C5}" type="datetimeFigureOut">
              <a:rPr lang="zh-CN" altLang="en-US" smtClean="0"/>
              <a:pPr>
                <a:defRPr/>
              </a:pPr>
              <a:t>2022/5/25</a:t>
            </a:fld>
            <a:endParaRPr lang="zh-CN" altLang="en-US"/>
          </a:p>
        </p:txBody>
      </p:sp>
      <p:sp>
        <p:nvSpPr>
          <p:cNvPr id="4" name="页脚占位符 3"/>
          <p:cNvSpPr>
            <a:spLocks noGrp="1"/>
          </p:cNvSpPr>
          <p:nvPr>
            <p:ph type="ftr" sz="quarter" idx="11"/>
          </p:nvPr>
        </p:nvSpPr>
        <p:spPr/>
        <p:txBody>
          <a:bodyPr rtlCol="0"/>
          <a:lstStyle/>
          <a:p>
            <a:pPr>
              <a:defRPr/>
            </a:pPr>
            <a:endParaRPr lang="zh-CN" altLang="en-US"/>
          </a:p>
        </p:txBody>
      </p:sp>
      <p:sp>
        <p:nvSpPr>
          <p:cNvPr id="5" name="灯片编号占位符 4"/>
          <p:cNvSpPr>
            <a:spLocks noGrp="1"/>
          </p:cNvSpPr>
          <p:nvPr>
            <p:ph type="sldNum" sz="quarter" idx="12"/>
          </p:nvPr>
        </p:nvSpPr>
        <p:spPr/>
        <p:txBody>
          <a:bodyPr rtlCol="0"/>
          <a:lstStyle/>
          <a:p>
            <a:fld id="{FC3F355D-A77E-4AF6-BC7A-D1D1B85F327E}" type="slidenum">
              <a:rPr lang="zh-CN" altLang="en-US" smtClean="0"/>
              <a:pPr/>
              <a:t>‹#›</a:t>
            </a:fld>
            <a:endParaRPr lang="zh-CN" altLang="en-US"/>
          </a:p>
        </p:txBody>
      </p:sp>
    </p:spTree>
    <p:extLst>
      <p:ext uri="{BB962C8B-B14F-4D97-AF65-F5344CB8AC3E}">
        <p14:creationId xmlns:p14="http://schemas.microsoft.com/office/powerpoint/2010/main" val="272603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E7C8CF5-BB60-4703-9E92-8D6EF2493890}" type="datetimeFigureOut">
              <a:rPr lang="zh-CN" altLang="en-US"/>
              <a:pPr>
                <a:defRPr/>
              </a:pPr>
              <a:t>2022/5/25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7F0101F8-BDE0-4629-8786-4FDA5F6AC005}" type="slidenum">
              <a:rPr lang="zh-CN" altLang="en-US"/>
              <a:pPr/>
              <a:t>‹#›</a:t>
            </a:fld>
            <a:endParaRPr lang="zh-CN" altLang="en-US"/>
          </a:p>
        </p:txBody>
      </p:sp>
    </p:spTree>
    <p:extLst>
      <p:ext uri="{BB962C8B-B14F-4D97-AF65-F5344CB8AC3E}">
        <p14:creationId xmlns:p14="http://schemas.microsoft.com/office/powerpoint/2010/main" val="220083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C63F3C3-2912-4537-AF96-286DDB4356FC}" type="datetime1">
              <a:rPr lang="zh-CN" altLang="en-US" smtClean="0"/>
              <a:pPr/>
              <a:t>2022/5/25</a:t>
            </a:fld>
            <a:endParaRPr lang="zh-CN" altLang="en-US" dirty="0"/>
          </a:p>
        </p:txBody>
      </p:sp>
      <p:sp>
        <p:nvSpPr>
          <p:cNvPr id="3" name="页脚占位符 2"/>
          <p:cNvSpPr>
            <a:spLocks noGrp="1"/>
          </p:cNvSpPr>
          <p:nvPr>
            <p:ph type="ftr" sz="quarter" idx="11"/>
          </p:nvPr>
        </p:nvSpPr>
        <p:spPr/>
        <p:txBody>
          <a:bodyPr rtlCol="0"/>
          <a:lstStyle/>
          <a:p>
            <a:endParaRPr lang="zh-CN" altLang="en-US" noProof="0" dirty="0"/>
          </a:p>
        </p:txBody>
      </p:sp>
      <p:sp>
        <p:nvSpPr>
          <p:cNvPr id="4" name="灯片编号占位符 3"/>
          <p:cNvSpPr>
            <a:spLocks noGrp="1"/>
          </p:cNvSpPr>
          <p:nvPr>
            <p:ph type="sldNum" sz="quarter" idx="12"/>
          </p:nvPr>
        </p:nvSpPr>
        <p:spPr/>
        <p:txBody>
          <a:bodyPr rtlCol="0"/>
          <a:lstStyle/>
          <a:p>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98809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2971800" y="0"/>
            <a:ext cx="59436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28601" y="1701800"/>
            <a:ext cx="2514600" cy="2844800"/>
          </a:xfrm>
        </p:spPr>
        <p:txBody>
          <a:bodyPr rtlCol="0" anchor="b">
            <a:normAutofit/>
          </a:bodyPr>
          <a:lstStyle>
            <a:lvl1pPr algn="l" rtl="0">
              <a:defRPr sz="15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3352800" y="482600"/>
            <a:ext cx="5105400" cy="5892800"/>
          </a:xfrm>
        </p:spPr>
        <p:txBody>
          <a:bodyPr rtlCol="0">
            <a:normAutofit/>
          </a:bodyPr>
          <a:lstStyle>
            <a:lvl1pPr algn="l" rtl="0">
              <a:defRPr sz="1800">
                <a:latin typeface="微软雅黑" panose="020B0503020204020204" pitchFamily="34" charset="-122"/>
                <a:ea typeface="微软雅黑" panose="020B0503020204020204" pitchFamily="34" charset="-122"/>
              </a:defRPr>
            </a:lvl1pPr>
            <a:lvl2pPr algn="l" rtl="0">
              <a:defRPr sz="1500">
                <a:latin typeface="微软雅黑" panose="020B0503020204020204" pitchFamily="34" charset="-122"/>
                <a:ea typeface="微软雅黑" panose="020B0503020204020204" pitchFamily="34" charset="-122"/>
              </a:defRPr>
            </a:lvl2pPr>
            <a:lvl3pPr algn="l" rtl="0">
              <a:defRPr sz="1350">
                <a:latin typeface="微软雅黑" panose="020B0503020204020204" pitchFamily="34" charset="-122"/>
                <a:ea typeface="微软雅黑" panose="020B0503020204020204" pitchFamily="34" charset="-122"/>
              </a:defRPr>
            </a:lvl3pPr>
            <a:lvl4pPr algn="l" rtl="0">
              <a:defRPr sz="1350">
                <a:latin typeface="微软雅黑" panose="020B0503020204020204" pitchFamily="34" charset="-122"/>
                <a:ea typeface="微软雅黑" panose="020B0503020204020204" pitchFamily="34" charset="-122"/>
              </a:defRPr>
            </a:lvl4pPr>
            <a:lvl5pPr algn="l" rtl="0">
              <a:defRPr sz="1350">
                <a:latin typeface="微软雅黑" panose="020B0503020204020204" pitchFamily="34" charset="-122"/>
                <a:ea typeface="微软雅黑" panose="020B0503020204020204" pitchFamily="34" charset="-122"/>
              </a:defRPr>
            </a:lvl5pPr>
            <a:lvl6pPr algn="l" rtl="0">
              <a:defRPr sz="1350"/>
            </a:lvl6pPr>
            <a:lvl7pPr algn="l" rtl="0">
              <a:defRPr sz="1350"/>
            </a:lvl7pPr>
            <a:lvl8pPr algn="l" rtl="0">
              <a:defRPr sz="1350"/>
            </a:lvl8pPr>
            <a:lvl9pPr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228601" y="4648200"/>
            <a:ext cx="2514600" cy="1727200"/>
          </a:xfrm>
        </p:spPr>
        <p:txBody>
          <a:bodyPr rtlCol="0">
            <a:normAutofit/>
          </a:bodyPr>
          <a:lstStyle>
            <a:lvl1pPr marL="0" indent="0" algn="l" rtl="0">
              <a:spcBef>
                <a:spcPts val="900"/>
              </a:spcBef>
              <a:buNone/>
              <a:defRPr sz="1200">
                <a:latin typeface="微软雅黑" panose="020B0503020204020204" pitchFamily="34" charset="-122"/>
                <a:ea typeface="微软雅黑" panose="020B0503020204020204" pitchFamily="34" charset="-122"/>
              </a:defRPr>
            </a:lvl1pPr>
            <a:lvl2pPr marL="457242" indent="0" algn="l" rtl="0">
              <a:buNone/>
              <a:defRPr sz="1200"/>
            </a:lvl2pPr>
            <a:lvl3pPr marL="914484" indent="0" algn="l" rtl="0">
              <a:buNone/>
              <a:defRPr sz="975"/>
            </a:lvl3pPr>
            <a:lvl4pPr marL="1371726" indent="0" algn="l" rtl="0">
              <a:buNone/>
              <a:defRPr sz="900"/>
            </a:lvl4pPr>
            <a:lvl5pPr marL="1828967" indent="0" algn="l" rtl="0">
              <a:buNone/>
              <a:defRPr sz="900"/>
            </a:lvl5pPr>
            <a:lvl6pPr marL="2286210" indent="0" algn="l" rtl="0">
              <a:buNone/>
              <a:defRPr sz="900"/>
            </a:lvl6pPr>
            <a:lvl7pPr marL="2743451" indent="0" algn="l" rtl="0">
              <a:buNone/>
              <a:defRPr sz="900"/>
            </a:lvl7pPr>
            <a:lvl8pPr marL="3200693" indent="0" algn="l" rtl="0">
              <a:buNone/>
              <a:defRPr sz="900"/>
            </a:lvl8pPr>
            <a:lvl9pPr marL="3657935"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D7B3E930-C3B3-4585-8A26-00F140A7FB77}" type="datetime1">
              <a:rPr lang="zh-CN" altLang="en-US" smtClean="0"/>
              <a:pPr/>
              <a:t>2022/5/25</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pPr rtl="0"/>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342033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1562100" y="0"/>
            <a:ext cx="6019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828800" y="4800600"/>
            <a:ext cx="5486400" cy="762000"/>
          </a:xfrm>
        </p:spPr>
        <p:txBody>
          <a:bodyPr rtlCol="0" anchor="b">
            <a:normAutofit/>
          </a:bodyPr>
          <a:lstStyle>
            <a:lvl1pPr algn="l" rtl="0">
              <a:defRPr sz="15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1828800" y="279402"/>
            <a:ext cx="5486400" cy="4448175"/>
          </a:xfrm>
        </p:spPr>
        <p:txBody>
          <a:bodyPr rtlCol="0">
            <a:normAutofit/>
          </a:bodyPr>
          <a:lstStyle>
            <a:lvl1pPr marL="0" indent="0" algn="l" rtl="0">
              <a:buNone/>
              <a:defRPr sz="2101">
                <a:latin typeface="微软雅黑" panose="020B0503020204020204" pitchFamily="34" charset="-122"/>
                <a:ea typeface="微软雅黑" panose="020B0503020204020204" pitchFamily="34" charset="-122"/>
              </a:defRPr>
            </a:lvl1pPr>
            <a:lvl2pPr marL="457242" indent="0" algn="l" rtl="0">
              <a:buNone/>
              <a:defRPr sz="2776"/>
            </a:lvl2pPr>
            <a:lvl3pPr marL="914484" indent="0" algn="l" rtl="0">
              <a:buNone/>
              <a:defRPr sz="2401"/>
            </a:lvl3pPr>
            <a:lvl4pPr marL="1371726" indent="0" algn="l" rtl="0">
              <a:buNone/>
              <a:defRPr sz="2026"/>
            </a:lvl4pPr>
            <a:lvl5pPr marL="1828967" indent="0" algn="l" rtl="0">
              <a:buNone/>
              <a:defRPr sz="2026"/>
            </a:lvl5pPr>
            <a:lvl6pPr marL="2286210" indent="0" algn="l" rtl="0">
              <a:buNone/>
              <a:defRPr sz="2026"/>
            </a:lvl6pPr>
            <a:lvl7pPr marL="2743451" indent="0" algn="l" rtl="0">
              <a:buNone/>
              <a:defRPr sz="2026"/>
            </a:lvl7pPr>
            <a:lvl8pPr marL="3200693" indent="0" algn="l" rtl="0">
              <a:buNone/>
              <a:defRPr sz="2026"/>
            </a:lvl8pPr>
            <a:lvl9pPr marL="3657935" indent="0" algn="l" rtl="0">
              <a:buNone/>
              <a:defRPr sz="2026"/>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828800" y="5562600"/>
            <a:ext cx="5486400" cy="812800"/>
          </a:xfrm>
        </p:spPr>
        <p:txBody>
          <a:bodyPr rtlCol="0">
            <a:normAutofit/>
          </a:bodyPr>
          <a:lstStyle>
            <a:lvl1pPr marL="0" indent="0" algn="l" rtl="0">
              <a:spcBef>
                <a:spcPts val="0"/>
              </a:spcBef>
              <a:buNone/>
              <a:defRPr sz="1200">
                <a:latin typeface="微软雅黑" panose="020B0503020204020204" pitchFamily="34" charset="-122"/>
                <a:ea typeface="微软雅黑" panose="020B0503020204020204" pitchFamily="34" charset="-122"/>
              </a:defRPr>
            </a:lvl1pPr>
            <a:lvl2pPr marL="457242" indent="0" algn="l" rtl="0">
              <a:buNone/>
              <a:defRPr sz="1200"/>
            </a:lvl2pPr>
            <a:lvl3pPr marL="914484" indent="0" algn="l" rtl="0">
              <a:buNone/>
              <a:defRPr sz="975"/>
            </a:lvl3pPr>
            <a:lvl4pPr marL="1371726" indent="0" algn="l" rtl="0">
              <a:buNone/>
              <a:defRPr sz="900"/>
            </a:lvl4pPr>
            <a:lvl5pPr marL="1828967" indent="0" algn="l" rtl="0">
              <a:buNone/>
              <a:defRPr sz="900"/>
            </a:lvl5pPr>
            <a:lvl6pPr marL="2286210" indent="0" algn="l" rtl="0">
              <a:buNone/>
              <a:defRPr sz="900"/>
            </a:lvl6pPr>
            <a:lvl7pPr marL="2743451" indent="0" algn="l" rtl="0">
              <a:buNone/>
              <a:defRPr sz="900"/>
            </a:lvl7pPr>
            <a:lvl8pPr marL="3200693" indent="0" algn="l" rtl="0">
              <a:buNone/>
              <a:defRPr sz="900"/>
            </a:lvl8pPr>
            <a:lvl9pPr marL="3657935"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E46EF46F-E0E0-460C-B765-9380271A0BA1}" type="datetime1">
              <a:rPr lang="zh-CN" altLang="en-US" smtClean="0"/>
              <a:pPr/>
              <a:t>2022/5/25</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pPr rtl="0"/>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pPr rtl="0"/>
            <a:fld id="{2A013F82-EE5E-44EE-A61D-E31C6657F26F}" type="slidenum">
              <a:rPr lang="en-US" altLang="zh-CN" noProof="0" smtClean="0"/>
              <a:pPr/>
              <a:t>‹#›</a:t>
            </a:fld>
            <a:endParaRPr lang="en-US" altLang="zh-CN" noProof="0" dirty="0"/>
          </a:p>
        </p:txBody>
      </p:sp>
    </p:spTree>
    <p:extLst>
      <p:ext uri="{BB962C8B-B14F-4D97-AF65-F5344CB8AC3E}">
        <p14:creationId xmlns:p14="http://schemas.microsoft.com/office/powerpoint/2010/main" val="378737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CCC847F5-93BF-420F-8B65-846E937E9C1A}" type="datetime1">
              <a:rPr lang="zh-CN" altLang="en-US" smtClean="0"/>
              <a:pPr/>
              <a:t>2022/5/25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extLst>
      <p:ext uri="{BB962C8B-B14F-4D97-AF65-F5344CB8AC3E}">
        <p14:creationId xmlns:p14="http://schemas.microsoft.com/office/powerpoint/2010/main" val="59899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391400" y="274639"/>
            <a:ext cx="1066800" cy="5897561"/>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38200" y="274639"/>
            <a:ext cx="6400800" cy="5897561"/>
          </a:xfrm>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pPr>
              <a:defRPr/>
            </a:pPr>
            <a:fld id="{2E5C6FF1-B3D4-47BF-967B-6C7CEC386084}" type="datetimeFigureOut">
              <a:rPr lang="zh-CN" altLang="en-US" smtClean="0"/>
              <a:pPr>
                <a:defRPr/>
              </a:pPr>
              <a:t>2022/5/25</a:t>
            </a:fld>
            <a:endParaRPr lang="zh-CN" altLang="en-US"/>
          </a:p>
        </p:txBody>
      </p:sp>
      <p:sp>
        <p:nvSpPr>
          <p:cNvPr id="5" name="页脚占位符 4"/>
          <p:cNvSpPr>
            <a:spLocks noGrp="1"/>
          </p:cNvSpPr>
          <p:nvPr>
            <p:ph type="ftr" sz="quarter" idx="11"/>
          </p:nvPr>
        </p:nvSpPr>
        <p:spPr/>
        <p:txBody>
          <a:bodyPr rtlCol="0"/>
          <a:lstStyle/>
          <a:p>
            <a:pPr>
              <a:defRPr/>
            </a:pPr>
            <a:endParaRPr lang="zh-CN" altLang="en-US"/>
          </a:p>
        </p:txBody>
      </p:sp>
      <p:sp>
        <p:nvSpPr>
          <p:cNvPr id="6" name="灯片编号占位符 5"/>
          <p:cNvSpPr>
            <a:spLocks noGrp="1"/>
          </p:cNvSpPr>
          <p:nvPr>
            <p:ph type="sldNum" sz="quarter" idx="12"/>
          </p:nvPr>
        </p:nvSpPr>
        <p:spPr/>
        <p:txBody>
          <a:bodyPr rtlCol="0"/>
          <a:lstStyle/>
          <a:p>
            <a:fld id="{E3EFAC6A-20BA-49DF-98CE-B13025AA5D8E}" type="slidenum">
              <a:rPr lang="zh-CN" altLang="en-US" smtClean="0"/>
              <a:pPr/>
              <a:t>‹#›</a:t>
            </a:fld>
            <a:endParaRPr lang="zh-CN" altLang="en-US"/>
          </a:p>
        </p:txBody>
      </p:sp>
    </p:spTree>
    <p:extLst>
      <p:ext uri="{BB962C8B-B14F-4D97-AF65-F5344CB8AC3E}">
        <p14:creationId xmlns:p14="http://schemas.microsoft.com/office/powerpoint/2010/main" val="389422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720000"/>
          </a:xfrm>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049B1C2-115C-4607-8434-E705E2532D15}" type="datetimeFigureOut">
              <a:rPr lang="zh-CN" altLang="en-US"/>
              <a:pPr>
                <a:defRPr/>
              </a:pPr>
              <a:t>2022/5/25</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BBEE5A6E-5617-466E-8A78-BBC5E4315897}" type="slidenum">
              <a:rPr lang="zh-CN" altLang="en-US"/>
              <a:pPr/>
              <a:t>‹#›</a:t>
            </a:fld>
            <a:endParaRPr lang="zh-CN" altLang="en-US"/>
          </a:p>
        </p:txBody>
      </p:sp>
    </p:spTree>
    <p:extLst>
      <p:ext uri="{BB962C8B-B14F-4D97-AF65-F5344CB8AC3E}">
        <p14:creationId xmlns:p14="http://schemas.microsoft.com/office/powerpoint/2010/main" val="377460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D7A5E019-7935-452F-88A4-1F8BA258A634}" type="datetimeFigureOut">
              <a:rPr lang="zh-CN" altLang="en-US"/>
              <a:pPr>
                <a:defRPr/>
              </a:pPr>
              <a:t>2022/5/25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5D7D626B-0BBE-40D2-BBC6-3AA1B68737F6}" type="slidenum">
              <a:rPr lang="zh-CN" altLang="en-US"/>
              <a:pPr/>
              <a:t>‹#›</a:t>
            </a:fld>
            <a:endParaRPr lang="zh-CN" altLang="en-US"/>
          </a:p>
        </p:txBody>
      </p:sp>
    </p:spTree>
    <p:extLst>
      <p:ext uri="{BB962C8B-B14F-4D97-AF65-F5344CB8AC3E}">
        <p14:creationId xmlns:p14="http://schemas.microsoft.com/office/powerpoint/2010/main" val="280293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6034B3C-310D-4D2F-9356-A0572745FC37}" type="datetimeFigureOut">
              <a:rPr lang="zh-CN" altLang="en-US"/>
              <a:pPr>
                <a:defRPr/>
              </a:pPr>
              <a:t>2022/5/25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68ABE310-B9C4-4AC8-BCDF-BBB9642CAB9B}" type="slidenum">
              <a:rPr lang="zh-CN" altLang="en-US"/>
              <a:pPr/>
              <a:t>‹#›</a:t>
            </a:fld>
            <a:endParaRPr lang="zh-CN" altLang="en-US"/>
          </a:p>
        </p:txBody>
      </p:sp>
    </p:spTree>
    <p:extLst>
      <p:ext uri="{BB962C8B-B14F-4D97-AF65-F5344CB8AC3E}">
        <p14:creationId xmlns:p14="http://schemas.microsoft.com/office/powerpoint/2010/main" val="402848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B3972202-A054-41B1-BBAB-A2711D9E9CA1}" type="datetimeFigureOut">
              <a:rPr lang="zh-CN" altLang="en-US"/>
              <a:pPr>
                <a:defRPr/>
              </a:pPr>
              <a:t>2022/5/25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E9BB57AC-3BD3-495A-9EC8-CB747D328FA5}" type="slidenum">
              <a:rPr lang="zh-CN" altLang="en-US"/>
              <a:pPr/>
              <a:t>‹#›</a:t>
            </a:fld>
            <a:endParaRPr lang="zh-CN" altLang="en-US"/>
          </a:p>
        </p:txBody>
      </p:sp>
    </p:spTree>
    <p:extLst>
      <p:ext uri="{BB962C8B-B14F-4D97-AF65-F5344CB8AC3E}">
        <p14:creationId xmlns:p14="http://schemas.microsoft.com/office/powerpoint/2010/main" val="387509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99C431AE-A1CC-4D39-857F-CBADD3D9A5C5}" type="datetimeFigureOut">
              <a:rPr lang="zh-CN" altLang="en-US"/>
              <a:pPr>
                <a:defRPr/>
              </a:pPr>
              <a:t>2022/5/25</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FC3F355D-A77E-4AF6-BC7A-D1D1B85F327E}" type="slidenum">
              <a:rPr lang="zh-CN" altLang="en-US"/>
              <a:pPr/>
              <a:t>‹#›</a:t>
            </a:fld>
            <a:endParaRPr lang="zh-CN" altLang="en-US"/>
          </a:p>
        </p:txBody>
      </p:sp>
    </p:spTree>
    <p:extLst>
      <p:ext uri="{BB962C8B-B14F-4D97-AF65-F5344CB8AC3E}">
        <p14:creationId xmlns:p14="http://schemas.microsoft.com/office/powerpoint/2010/main" val="182326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单击此处编辑母版标题样式</a:t>
            </a:r>
          </a:p>
        </p:txBody>
      </p:sp>
      <p:sp>
        <p:nvSpPr>
          <p:cNvPr id="3"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AB83CC2-7AA6-49EC-81E8-76E5AB1BE6CB}" type="datetimeFigureOut">
              <a:rPr lang="zh-CN" altLang="en-US"/>
              <a:pPr>
                <a:defRPr/>
              </a:pPr>
              <a:t>2022/5/25</a:t>
            </a:fld>
            <a:endParaRPr lang="zh-CN" altLang="en-US"/>
          </a:p>
        </p:txBody>
      </p:sp>
      <p:sp>
        <p:nvSpPr>
          <p:cNvPr id="4"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BD43E3D5-F5FC-4632-A679-EAB37B101E44}" type="slidenum">
              <a:rPr lang="zh-CN" altLang="en-US"/>
              <a:pPr/>
              <a:t>‹#›</a:t>
            </a:fld>
            <a:endParaRPr lang="zh-CN" altLang="en-US"/>
          </a:p>
        </p:txBody>
      </p:sp>
    </p:spTree>
    <p:extLst>
      <p:ext uri="{BB962C8B-B14F-4D97-AF65-F5344CB8AC3E}">
        <p14:creationId xmlns:p14="http://schemas.microsoft.com/office/powerpoint/2010/main" val="162084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89A6DA8-DACF-42CE-B573-8C86A2B19C02}" type="datetimeFigureOut">
              <a:rPr lang="zh-CN" altLang="en-US"/>
              <a:pPr>
                <a:defRPr/>
              </a:pPr>
              <a:t>2022/5/25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09E6836B-31D7-49C6-AB96-24BBC551C902}" type="slidenum">
              <a:rPr lang="zh-CN" altLang="en-US"/>
              <a:pPr/>
              <a:t>‹#›</a:t>
            </a:fld>
            <a:endParaRPr lang="zh-CN" altLang="en-US"/>
          </a:p>
        </p:txBody>
      </p:sp>
    </p:spTree>
    <p:extLst>
      <p:ext uri="{BB962C8B-B14F-4D97-AF65-F5344CB8AC3E}">
        <p14:creationId xmlns:p14="http://schemas.microsoft.com/office/powerpoint/2010/main" val="60763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标题占位符 1"/>
          <p:cNvSpPr>
            <a:spLocks noGrp="1"/>
          </p:cNvSpPr>
          <p:nvPr>
            <p:ph type="title"/>
          </p:nvPr>
        </p:nvSpPr>
        <p:spPr bwMode="auto">
          <a:xfrm>
            <a:off x="457200" y="274638"/>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1747" name="文本占位符 2"/>
          <p:cNvSpPr>
            <a:spLocks noGrp="1"/>
          </p:cNvSpPr>
          <p:nvPr>
            <p:ph type="body" idx="1"/>
          </p:nvPr>
        </p:nvSpPr>
        <p:spPr bwMode="auto">
          <a:xfrm>
            <a:off x="457200" y="1052513"/>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28600" y="0"/>
            <a:ext cx="8686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838200" y="76200"/>
            <a:ext cx="7620000"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701800"/>
            <a:ext cx="7620000"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400802"/>
            <a:ext cx="2057400" cy="320675"/>
          </a:xfrm>
          <a:prstGeom prst="rect">
            <a:avLst/>
          </a:prstGeom>
        </p:spPr>
        <p:txBody>
          <a:bodyPr vert="horz" lIns="121899" tIns="60949" rIns="121899" bIns="60949" rtlCol="0" anchor="b"/>
          <a:lstStyle>
            <a:lvl1pPr algn="l" rtl="0">
              <a:defRPr sz="9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2022/5/25</a:t>
            </a:fld>
            <a:endParaRPr lang="zh-CN" altLang="en-US" dirty="0"/>
          </a:p>
        </p:txBody>
      </p:sp>
      <p:sp>
        <p:nvSpPr>
          <p:cNvPr id="5" name="页脚占位符 4"/>
          <p:cNvSpPr>
            <a:spLocks noGrp="1"/>
          </p:cNvSpPr>
          <p:nvPr>
            <p:ph type="ftr" sz="quarter" idx="3"/>
          </p:nvPr>
        </p:nvSpPr>
        <p:spPr>
          <a:xfrm>
            <a:off x="2931645" y="6400802"/>
            <a:ext cx="4663440" cy="320675"/>
          </a:xfrm>
          <a:prstGeom prst="rect">
            <a:avLst/>
          </a:prstGeom>
        </p:spPr>
        <p:txBody>
          <a:bodyPr vert="horz" lIns="121899" tIns="60949" rIns="121899" bIns="60949" rtlCol="0" anchor="b"/>
          <a:lstStyle>
            <a:lvl1pPr algn="ctr" rtl="0">
              <a:defRPr sz="9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7627346" y="6400802"/>
            <a:ext cx="830855" cy="320675"/>
          </a:xfrm>
          <a:prstGeom prst="rect">
            <a:avLst/>
          </a:prstGeom>
        </p:spPr>
        <p:txBody>
          <a:bodyPr vert="horz" lIns="121899" tIns="60949" rIns="121899" bIns="60949" rtlCol="0" anchor="b"/>
          <a:lstStyle>
            <a:lvl1pPr algn="r" rtl="0">
              <a:defRPr sz="9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4058426836"/>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84" rtl="0" eaLnBrk="1" latinLnBrk="0" hangingPunct="1">
        <a:lnSpc>
          <a:spcPct val="85000"/>
        </a:lnSpc>
        <a:spcBef>
          <a:spcPct val="0"/>
        </a:spcBef>
        <a:buNone/>
        <a:tabLst/>
        <a:defRPr sz="3301"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8621" indent="-228621" algn="l" defTabSz="914484" rtl="0" eaLnBrk="1" latinLnBrk="0" hangingPunct="1">
        <a:lnSpc>
          <a:spcPct val="95000"/>
        </a:lnSpc>
        <a:spcBef>
          <a:spcPts val="1400"/>
        </a:spcBef>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1pPr>
      <a:lvl2pPr marL="548690" indent="-228621" algn="l" defTabSz="914484" rtl="0" eaLnBrk="1" latinLnBrk="0" hangingPunct="1">
        <a:lnSpc>
          <a:spcPct val="95000"/>
        </a:lnSpc>
        <a:spcBef>
          <a:spcPts val="800"/>
        </a:spcBef>
        <a:buSzPct val="100000"/>
        <a:buFont typeface="Century Gothic"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2pPr>
      <a:lvl3pPr marL="868759" indent="-228621" algn="l" defTabSz="914484" rtl="0" eaLnBrk="1" latinLnBrk="0" hangingPunct="1">
        <a:lnSpc>
          <a:spcPct val="95000"/>
        </a:lnSpc>
        <a:spcBef>
          <a:spcPts val="800"/>
        </a:spcBef>
        <a:buSzPct val="100000"/>
        <a:buFont typeface="Century Gothic"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3pPr>
      <a:lvl4pPr marL="1188829" indent="-228621" algn="l" defTabSz="914484" rtl="0" eaLnBrk="1" latinLnBrk="0" hangingPunct="1">
        <a:lnSpc>
          <a:spcPct val="95000"/>
        </a:lnSpc>
        <a:spcBef>
          <a:spcPts val="800"/>
        </a:spcBef>
        <a:buSzPct val="100000"/>
        <a:buFont typeface="Century Gothic"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08898" indent="-228621" algn="l" defTabSz="914484" rtl="0" eaLnBrk="1" latinLnBrk="0" hangingPunct="1">
        <a:lnSpc>
          <a:spcPct val="95000"/>
        </a:lnSpc>
        <a:spcBef>
          <a:spcPts val="800"/>
        </a:spcBef>
        <a:buSzPct val="100000"/>
        <a:buFont typeface="Century Gothic"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28967"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6pPr>
      <a:lvl7pPr marL="2149037"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7pPr>
      <a:lvl8pPr marL="2469106"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8pPr>
      <a:lvl9pPr marL="2834900"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9pPr>
    </p:bodyStyle>
    <p:otherStyle>
      <a:defPPr>
        <a:defRPr/>
      </a:defPPr>
      <a:lvl1pPr marL="0" algn="l" defTabSz="914484" rtl="0" eaLnBrk="1" latinLnBrk="0" hangingPunct="1">
        <a:defRPr sz="1800" kern="1200">
          <a:solidFill>
            <a:schemeClr val="tx1"/>
          </a:solidFill>
          <a:latin typeface="+mn-lt"/>
          <a:ea typeface="+mn-ea"/>
          <a:cs typeface="+mn-cs"/>
        </a:defRPr>
      </a:lvl1pPr>
      <a:lvl2pPr marL="457242" algn="l" defTabSz="914484" rtl="0" eaLnBrk="1" latinLnBrk="0" hangingPunct="1">
        <a:defRPr sz="1800" kern="1200">
          <a:solidFill>
            <a:schemeClr val="tx1"/>
          </a:solidFill>
          <a:latin typeface="+mn-lt"/>
          <a:ea typeface="+mn-ea"/>
          <a:cs typeface="+mn-cs"/>
        </a:defRPr>
      </a:lvl2pPr>
      <a:lvl3pPr marL="914484" algn="l" defTabSz="914484" rtl="0" eaLnBrk="1" latinLnBrk="0" hangingPunct="1">
        <a:defRPr sz="1800" kern="1200">
          <a:solidFill>
            <a:schemeClr val="tx1"/>
          </a:solidFill>
          <a:latin typeface="+mn-lt"/>
          <a:ea typeface="+mn-ea"/>
          <a:cs typeface="+mn-cs"/>
        </a:defRPr>
      </a:lvl3pPr>
      <a:lvl4pPr marL="1371726" algn="l" defTabSz="914484" rtl="0" eaLnBrk="1" latinLnBrk="0" hangingPunct="1">
        <a:defRPr sz="1800" kern="1200">
          <a:solidFill>
            <a:schemeClr val="tx1"/>
          </a:solidFill>
          <a:latin typeface="+mn-lt"/>
          <a:ea typeface="+mn-ea"/>
          <a:cs typeface="+mn-cs"/>
        </a:defRPr>
      </a:lvl4pPr>
      <a:lvl5pPr marL="1828967" algn="l" defTabSz="914484" rtl="0" eaLnBrk="1" latinLnBrk="0" hangingPunct="1">
        <a:defRPr sz="1800" kern="1200">
          <a:solidFill>
            <a:schemeClr val="tx1"/>
          </a:solidFill>
          <a:latin typeface="+mn-lt"/>
          <a:ea typeface="+mn-ea"/>
          <a:cs typeface="+mn-cs"/>
        </a:defRPr>
      </a:lvl5pPr>
      <a:lvl6pPr marL="2286210" algn="l" defTabSz="914484" rtl="0" eaLnBrk="1" latinLnBrk="0" hangingPunct="1">
        <a:defRPr sz="1800" kern="1200">
          <a:solidFill>
            <a:schemeClr val="tx1"/>
          </a:solidFill>
          <a:latin typeface="+mn-lt"/>
          <a:ea typeface="+mn-ea"/>
          <a:cs typeface="+mn-cs"/>
        </a:defRPr>
      </a:lvl6pPr>
      <a:lvl7pPr marL="2743451" algn="l" defTabSz="914484" rtl="0" eaLnBrk="1" latinLnBrk="0" hangingPunct="1">
        <a:defRPr sz="1800" kern="1200">
          <a:solidFill>
            <a:schemeClr val="tx1"/>
          </a:solidFill>
          <a:latin typeface="+mn-lt"/>
          <a:ea typeface="+mn-ea"/>
          <a:cs typeface="+mn-cs"/>
        </a:defRPr>
      </a:lvl7pPr>
      <a:lvl8pPr marL="3200693" algn="l" defTabSz="914484" rtl="0" eaLnBrk="1" latinLnBrk="0" hangingPunct="1">
        <a:defRPr sz="1800" kern="1200">
          <a:solidFill>
            <a:schemeClr val="tx1"/>
          </a:solidFill>
          <a:latin typeface="+mn-lt"/>
          <a:ea typeface="+mn-ea"/>
          <a:cs typeface="+mn-cs"/>
        </a:defRPr>
      </a:lvl8pPr>
      <a:lvl9pPr marL="3657935" algn="l" defTabSz="9144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ol.com/"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hyperlink" Target="https://www.bilibili.com/video/BV114411J7Z8?from=search&amp;seid=807601682550321471" TargetMode="External"/><Relationship Id="rId2" Type="http://schemas.openxmlformats.org/officeDocument/2006/relationships/hyperlink" Target="https://www.bilibili.com/video/BV1ah411R7W6?from=search&amp;seid=11081072328945702573"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ctrTitle"/>
          </p:nvPr>
        </p:nvSpPr>
        <p:spPr>
          <a:xfrm>
            <a:off x="3267406" y="2060848"/>
            <a:ext cx="5616624" cy="1080120"/>
          </a:xfrm>
        </p:spPr>
        <p:txBody>
          <a:bodyPr>
            <a:noAutofit/>
          </a:bodyPr>
          <a:lstStyle/>
          <a:p>
            <a:pPr algn="ctr" eaLnBrk="1" hangingPunct="1"/>
            <a:r>
              <a:rPr lang="zh-CN" altLang="en-US" sz="6000" b="1" dirty="0">
                <a:solidFill>
                  <a:srgbClr val="C00000"/>
                </a:solidFill>
              </a:rPr>
              <a:t>国产化操作系统的配置与使用</a:t>
            </a:r>
          </a:p>
        </p:txBody>
      </p:sp>
      <p:sp>
        <p:nvSpPr>
          <p:cNvPr id="2" name="文本框 1"/>
          <p:cNvSpPr txBox="1"/>
          <p:nvPr/>
        </p:nvSpPr>
        <p:spPr>
          <a:xfrm>
            <a:off x="5685649" y="0"/>
            <a:ext cx="349188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网络空间安全学院</a:t>
            </a:r>
          </a:p>
        </p:txBody>
      </p:sp>
      <p:sp>
        <p:nvSpPr>
          <p:cNvPr id="4" name="副标题 3"/>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descr="Rectangle: Click to edit Master text styles&#10;Second level&#10;Third level&#10;Fourth level&#10;Fifth level">
            <a:extLst>
              <a:ext uri="{FF2B5EF4-FFF2-40B4-BE49-F238E27FC236}">
                <a16:creationId xmlns:a16="http://schemas.microsoft.com/office/drawing/2014/main" id="{9B79C030-BB48-4EE8-87BC-0434D51B8CCD}"/>
              </a:ext>
            </a:extLst>
          </p:cNvPr>
          <p:cNvSpPr>
            <a:spLocks noGrp="1" noChangeArrowheads="1"/>
          </p:cNvSpPr>
          <p:nvPr>
            <p:ph type="body" idx="1"/>
          </p:nvPr>
        </p:nvSpPr>
        <p:spPr>
          <a:xfrm>
            <a:off x="467544" y="761256"/>
            <a:ext cx="7620000" cy="5335488"/>
          </a:xfrm>
        </p:spPr>
        <p:txBody>
          <a:bodyPr>
            <a:normAutofit/>
          </a:bodyPr>
          <a:lstStyle/>
          <a:p>
            <a:pPr algn="just">
              <a:lnSpc>
                <a:spcPct val="150000"/>
              </a:lnSpc>
            </a:pPr>
            <a:r>
              <a:rPr lang="zh-CN" altLang="en-US" sz="2200" dirty="0"/>
              <a:t>磁盘上的文件系统是层次结构的，由若干目录和其子目录组成，最上层的目录称为根目录（root）。用“/”表示。</a:t>
            </a:r>
          </a:p>
          <a:p>
            <a:pPr algn="just">
              <a:lnSpc>
                <a:spcPct val="150000"/>
              </a:lnSpc>
            </a:pPr>
            <a:r>
              <a:rPr lang="zh-CN" altLang="en-US" sz="2200" dirty="0"/>
              <a:t>文件系统 ：它是磁盘上有特定格式的一片区域，操作系统通过文件系统可以方便地查询和访问其中所包含的磁盘块</a:t>
            </a:r>
          </a:p>
        </p:txBody>
      </p:sp>
      <p:sp>
        <p:nvSpPr>
          <p:cNvPr id="3" name="标题 2">
            <a:extLst>
              <a:ext uri="{FF2B5EF4-FFF2-40B4-BE49-F238E27FC236}">
                <a16:creationId xmlns:a16="http://schemas.microsoft.com/office/drawing/2014/main" id="{EE504D96-F5BB-4662-8900-9493555BEF8A}"/>
              </a:ext>
            </a:extLst>
          </p:cNvPr>
          <p:cNvSpPr>
            <a:spLocks noGrp="1"/>
          </p:cNvSpPr>
          <p:nvPr>
            <p:ph type="title"/>
          </p:nvPr>
        </p:nvSpPr>
        <p:spPr>
          <a:xfrm>
            <a:off x="838200" y="76200"/>
            <a:ext cx="7620000" cy="609600"/>
          </a:xfrm>
        </p:spPr>
        <p:txBody>
          <a:bodyPr/>
          <a:lstStyle/>
          <a:p>
            <a:pPr algn="ctr"/>
            <a:r>
              <a:rPr lang="zh-CN" altLang="en-US" dirty="0"/>
              <a:t>文件概念和类型</a:t>
            </a:r>
          </a:p>
        </p:txBody>
      </p:sp>
      <p:pic>
        <p:nvPicPr>
          <p:cNvPr id="6" name="图片 5">
            <a:extLst>
              <a:ext uri="{FF2B5EF4-FFF2-40B4-BE49-F238E27FC236}">
                <a16:creationId xmlns:a16="http://schemas.microsoft.com/office/drawing/2014/main" id="{36BDCFFF-44C6-4E84-A324-7D70EDBE139E}"/>
              </a:ext>
            </a:extLst>
          </p:cNvPr>
          <p:cNvPicPr>
            <a:picLocks noChangeAspect="1"/>
          </p:cNvPicPr>
          <p:nvPr/>
        </p:nvPicPr>
        <p:blipFill>
          <a:blip r:embed="rId2"/>
          <a:stretch>
            <a:fillRect/>
          </a:stretch>
        </p:blipFill>
        <p:spPr>
          <a:xfrm>
            <a:off x="537182" y="3326160"/>
            <a:ext cx="8069636" cy="2996952"/>
          </a:xfrm>
          <a:prstGeom prst="rect">
            <a:avLst/>
          </a:prstGeom>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descr="Rectangle: Click to edit Master text styles&#10;Second level&#10;Third level&#10;Fourth level&#10;Fifth level">
            <a:extLst>
              <a:ext uri="{FF2B5EF4-FFF2-40B4-BE49-F238E27FC236}">
                <a16:creationId xmlns:a16="http://schemas.microsoft.com/office/drawing/2014/main" id="{3709C928-622B-4E7E-A6ED-1174E0D2FE9E}"/>
              </a:ext>
            </a:extLst>
          </p:cNvPr>
          <p:cNvSpPr>
            <a:spLocks noGrp="1" noChangeArrowheads="1"/>
          </p:cNvSpPr>
          <p:nvPr>
            <p:ph type="body" idx="1"/>
          </p:nvPr>
        </p:nvSpPr>
        <p:spPr>
          <a:xfrm>
            <a:off x="323528" y="548680"/>
            <a:ext cx="8134672" cy="5623520"/>
          </a:xfrm>
        </p:spPr>
        <p:txBody>
          <a:bodyPr>
            <a:normAutofit lnSpcReduction="10000"/>
          </a:bodyPr>
          <a:lstStyle/>
          <a:p>
            <a:pPr marL="395288" lvl="1" indent="-342900" algn="just">
              <a:lnSpc>
                <a:spcPct val="150000"/>
              </a:lnSpc>
              <a:buFont typeface="Arial" panose="020B0604020202020204" pitchFamily="34" charset="0"/>
              <a:buChar char="•"/>
            </a:pPr>
            <a:r>
              <a:rPr lang="zh-CN" altLang="en-US" sz="2400" dirty="0"/>
              <a:t>文件与目录的定义</a:t>
            </a:r>
            <a:endParaRPr lang="en-US" altLang="zh-CN" sz="2200" dirty="0"/>
          </a:p>
          <a:p>
            <a:pPr lvl="1" algn="just" eaLnBrk="1" hangingPunct="1">
              <a:lnSpc>
                <a:spcPct val="150000"/>
              </a:lnSpc>
              <a:buFont typeface="Wingdings" panose="05000000000000000000" pitchFamily="2" charset="2"/>
              <a:buChar char="Ø"/>
            </a:pPr>
            <a:r>
              <a:rPr lang="zh-CN" altLang="en-US" sz="2200" dirty="0"/>
              <a:t>文件：文件系统中存储数据的一个命名的对象</a:t>
            </a:r>
            <a:endParaRPr lang="en-US" altLang="zh-CN" sz="2200" dirty="0"/>
          </a:p>
          <a:p>
            <a:pPr lvl="1" algn="just" eaLnBrk="1" hangingPunct="1">
              <a:lnSpc>
                <a:spcPct val="150000"/>
              </a:lnSpc>
              <a:buFont typeface="Wingdings" panose="05000000000000000000" pitchFamily="2" charset="2"/>
              <a:buChar char="Ø"/>
            </a:pPr>
            <a:r>
              <a:rPr lang="zh-CN" altLang="en-US" sz="2200" dirty="0"/>
              <a:t>目录：其中包含许多文件项目的一类特殊文件，目录支持文件系统的层次结构</a:t>
            </a:r>
            <a:endParaRPr lang="en-US" altLang="zh-CN" sz="2200" dirty="0"/>
          </a:p>
          <a:p>
            <a:pPr lvl="1" algn="just" eaLnBrk="1" hangingPunct="1">
              <a:lnSpc>
                <a:spcPct val="150000"/>
              </a:lnSpc>
              <a:buFont typeface="Wingdings" panose="05000000000000000000" pitchFamily="2" charset="2"/>
              <a:buChar char="Ø"/>
            </a:pPr>
            <a:r>
              <a:rPr lang="zh-CN" altLang="en-US" sz="2200" dirty="0">
                <a:sym typeface="Arial" panose="020B0604020202020204" pitchFamily="34" charset="0"/>
              </a:rPr>
              <a:t>子目录：被包含在另一个目录中的目录</a:t>
            </a:r>
            <a:endParaRPr lang="en-US" altLang="zh-CN" sz="2200" dirty="0">
              <a:sym typeface="Arial" panose="020B0604020202020204" pitchFamily="34" charset="0"/>
            </a:endParaRPr>
          </a:p>
          <a:p>
            <a:pPr lvl="1" algn="just" eaLnBrk="1" hangingPunct="1">
              <a:lnSpc>
                <a:spcPct val="150000"/>
              </a:lnSpc>
              <a:buFont typeface="Wingdings" panose="05000000000000000000" pitchFamily="2" charset="2"/>
              <a:buChar char="Ø"/>
            </a:pPr>
            <a:r>
              <a:rPr lang="zh-CN" altLang="en-US" sz="2000" dirty="0"/>
              <a:t>文件名：用来标志文件的字符串</a:t>
            </a:r>
            <a:endParaRPr lang="en-US" altLang="zh-CN" sz="2000" dirty="0"/>
          </a:p>
          <a:p>
            <a:pPr lvl="1" algn="just" eaLnBrk="1" hangingPunct="1">
              <a:lnSpc>
                <a:spcPct val="150000"/>
              </a:lnSpc>
              <a:buFont typeface="Wingdings" panose="05000000000000000000" pitchFamily="2" charset="2"/>
              <a:buChar char="Ø"/>
            </a:pPr>
            <a:r>
              <a:rPr lang="zh-CN" altLang="en-US" sz="2000" dirty="0"/>
              <a:t>路径名：由斜线（</a:t>
            </a:r>
            <a:r>
              <a:rPr lang="en-US" altLang="zh-CN" sz="2000" dirty="0"/>
              <a:t>/</a:t>
            </a:r>
            <a:r>
              <a:rPr lang="zh-CN" altLang="en-US" sz="2000" dirty="0"/>
              <a:t>）字符结合在一起的一个或多个文件名的集合。指定一个文件在分层树形结构中的位置。</a:t>
            </a:r>
            <a:endParaRPr lang="en-US" altLang="zh-CN" sz="2000" dirty="0"/>
          </a:p>
          <a:p>
            <a:pPr lvl="1" algn="just" eaLnBrk="1" hangingPunct="1">
              <a:lnSpc>
                <a:spcPct val="150000"/>
              </a:lnSpc>
              <a:buFont typeface="Wingdings" panose="05000000000000000000" pitchFamily="2" charset="2"/>
              <a:buChar char="Ø"/>
            </a:pPr>
            <a:r>
              <a:rPr lang="zh-CN" altLang="en-US" sz="2000" dirty="0"/>
              <a:t>当前工作目录：查看文件系统要使用一个参考点目录</a:t>
            </a:r>
            <a:endParaRPr lang="en-US" altLang="zh-CN" sz="2000" dirty="0"/>
          </a:p>
          <a:p>
            <a:pPr lvl="1" algn="just" eaLnBrk="1" hangingPunct="1">
              <a:lnSpc>
                <a:spcPct val="150000"/>
              </a:lnSpc>
              <a:buFont typeface="Wingdings" panose="05000000000000000000" pitchFamily="2" charset="2"/>
              <a:buChar char="Ø"/>
            </a:pPr>
            <a:r>
              <a:rPr lang="zh-CN" altLang="en-US" sz="2000" dirty="0"/>
              <a:t>文件名按照</a:t>
            </a:r>
            <a:r>
              <a:rPr lang="en-US" altLang="zh-CN" sz="2000" dirty="0"/>
              <a:t>ASCII</a:t>
            </a:r>
            <a:r>
              <a:rPr lang="zh-CN" altLang="en-US" sz="2000" dirty="0"/>
              <a:t>编码顺序显示。</a:t>
            </a:r>
            <a:endParaRPr lang="en-US" altLang="zh-CN" sz="2000" dirty="0"/>
          </a:p>
          <a:p>
            <a:pPr lvl="1" algn="just" eaLnBrk="1" hangingPunct="1">
              <a:lnSpc>
                <a:spcPct val="150000"/>
              </a:lnSpc>
              <a:buFont typeface="Wingdings" panose="05000000000000000000" pitchFamily="2" charset="2"/>
              <a:buNone/>
            </a:pPr>
            <a:endParaRPr lang="zh-CN" altLang="en-US" sz="2200" dirty="0">
              <a:sym typeface="Arial" panose="020B0604020202020204" pitchFamily="34" charset="0"/>
            </a:endParaRPr>
          </a:p>
          <a:p>
            <a:pPr lvl="1" eaLnBrk="1" hangingPunct="1">
              <a:buFont typeface="Wingdings" panose="05000000000000000000" pitchFamily="2" charset="2"/>
              <a:buNone/>
            </a:pPr>
            <a:endParaRPr lang="en-US" altLang="zh-CN" dirty="0">
              <a:solidFill>
                <a:srgbClr val="000000"/>
              </a:solidFill>
              <a:latin typeface="华文行楷" panose="02010800040101010101" pitchFamily="2" charset="-122"/>
              <a:ea typeface="华文行楷" panose="02010800040101010101" pitchFamily="2" charset="-122"/>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descr="Rectangle: Click to edit Master text styles&#10;Second level&#10;Third level&#10;Fourth level&#10;Fifth level">
            <a:extLst>
              <a:ext uri="{FF2B5EF4-FFF2-40B4-BE49-F238E27FC236}">
                <a16:creationId xmlns:a16="http://schemas.microsoft.com/office/drawing/2014/main" id="{2811ED7F-BD68-4D69-873A-C90039918AB7}"/>
              </a:ext>
            </a:extLst>
          </p:cNvPr>
          <p:cNvSpPr>
            <a:spLocks noGrp="1" noChangeArrowheads="1"/>
          </p:cNvSpPr>
          <p:nvPr>
            <p:ph type="body" idx="4294967295"/>
          </p:nvPr>
        </p:nvSpPr>
        <p:spPr>
          <a:xfrm>
            <a:off x="266700" y="44624"/>
            <a:ext cx="8610600" cy="6624736"/>
          </a:xfrm>
        </p:spPr>
        <p:txBody>
          <a:bodyPr>
            <a:normAutofit fontScale="77500" lnSpcReduction="20000"/>
          </a:bodyPr>
          <a:lstStyle/>
          <a:p>
            <a:pPr algn="just">
              <a:lnSpc>
                <a:spcPct val="160000"/>
              </a:lnSpc>
            </a:pPr>
            <a:r>
              <a:rPr lang="zh-CN" altLang="en-US" sz="2400" dirty="0"/>
              <a:t>文件的成分</a:t>
            </a:r>
            <a:r>
              <a:rPr lang="en-US" altLang="zh-CN" sz="2400" dirty="0"/>
              <a:t>——</a:t>
            </a:r>
            <a:r>
              <a:rPr lang="zh-CN" altLang="en-US" sz="2400" dirty="0"/>
              <a:t>索引节点和数据</a:t>
            </a:r>
          </a:p>
          <a:p>
            <a:pPr lvl="1">
              <a:lnSpc>
                <a:spcPct val="160000"/>
              </a:lnSpc>
              <a:buFont typeface="Wingdings" panose="05000000000000000000" pitchFamily="2" charset="2"/>
              <a:buChar char="Ø"/>
            </a:pPr>
            <a:r>
              <a:rPr lang="zh-CN" altLang="en-US" sz="2400" dirty="0"/>
              <a:t>索引节点（</a:t>
            </a:r>
            <a:r>
              <a:rPr lang="en-US" altLang="zh-CN" sz="2400" dirty="0"/>
              <a:t>I</a:t>
            </a:r>
            <a:r>
              <a:rPr lang="zh-CN" altLang="en-US" sz="2400" dirty="0"/>
              <a:t>节点）：是在文件系统结构中，包含相应文件信息（文件权限、文件主、文件大小等</a:t>
            </a:r>
            <a:r>
              <a:rPr lang="en-US" altLang="zh-CN" sz="2400" dirty="0"/>
              <a:t>)</a:t>
            </a:r>
            <a:r>
              <a:rPr lang="zh-CN" altLang="en-US" sz="2400" dirty="0"/>
              <a:t>的一个记录</a:t>
            </a:r>
            <a:endParaRPr lang="en-US" altLang="zh-CN" sz="2400" dirty="0"/>
          </a:p>
          <a:p>
            <a:pPr lvl="1">
              <a:lnSpc>
                <a:spcPct val="160000"/>
              </a:lnSpc>
              <a:buFont typeface="Wingdings" panose="05000000000000000000" pitchFamily="2" charset="2"/>
              <a:buChar char="Ø"/>
            </a:pPr>
            <a:r>
              <a:rPr lang="zh-CN" altLang="en-US" sz="2400" dirty="0"/>
              <a:t>数据：文件的实际内容</a:t>
            </a:r>
            <a:endParaRPr lang="en-US" altLang="zh-CN" sz="2400" dirty="0"/>
          </a:p>
          <a:p>
            <a:pPr>
              <a:lnSpc>
                <a:spcPct val="160000"/>
              </a:lnSpc>
            </a:pPr>
            <a:r>
              <a:rPr lang="zh-CN" altLang="en-US" sz="2400" dirty="0"/>
              <a:t>命名文件</a:t>
            </a:r>
            <a:r>
              <a:rPr lang="en-US" altLang="zh-CN" sz="2400" dirty="0"/>
              <a:t>——</a:t>
            </a:r>
            <a:r>
              <a:rPr lang="zh-CN" altLang="en-US" sz="2400" dirty="0"/>
              <a:t>使用文件名时应注意：</a:t>
            </a:r>
          </a:p>
          <a:p>
            <a:pPr lvl="1">
              <a:lnSpc>
                <a:spcPct val="160000"/>
              </a:lnSpc>
              <a:buFont typeface="Wingdings" panose="05000000000000000000" pitchFamily="2" charset="2"/>
              <a:buChar char="Ø"/>
            </a:pPr>
            <a:r>
              <a:rPr lang="zh-CN" altLang="en-US" sz="2400" dirty="0"/>
              <a:t>尽量简捷有效</a:t>
            </a:r>
            <a:endParaRPr lang="en-US" altLang="zh-CN" sz="2400" dirty="0"/>
          </a:p>
          <a:p>
            <a:pPr lvl="1">
              <a:lnSpc>
                <a:spcPct val="160000"/>
              </a:lnSpc>
              <a:buFont typeface="Wingdings" panose="05000000000000000000" pitchFamily="2" charset="2"/>
              <a:buChar char="Ø"/>
            </a:pPr>
            <a:r>
              <a:rPr lang="zh-CN" altLang="en-US" sz="2400" dirty="0"/>
              <a:t>不要用斜线（</a:t>
            </a:r>
            <a:r>
              <a:rPr lang="en-US" altLang="zh-CN" sz="2400" dirty="0"/>
              <a:t>/</a:t>
            </a:r>
            <a:r>
              <a:rPr lang="zh-CN" altLang="en-US" sz="2400" dirty="0"/>
              <a:t>）和空字符（</a:t>
            </a:r>
            <a:r>
              <a:rPr lang="en-US" altLang="zh-CN" sz="2400" dirty="0"/>
              <a:t>ASCII</a:t>
            </a:r>
            <a:r>
              <a:rPr lang="zh-CN" altLang="en-US" sz="2400" dirty="0"/>
              <a:t>字符</a:t>
            </a:r>
            <a:r>
              <a:rPr lang="en-US" altLang="zh-CN" sz="2400" dirty="0"/>
              <a:t>\0</a:t>
            </a:r>
            <a:r>
              <a:rPr lang="zh-CN" altLang="en-US" sz="2400" dirty="0"/>
              <a:t>）</a:t>
            </a:r>
            <a:endParaRPr lang="en-US" altLang="zh-CN" sz="2400" dirty="0"/>
          </a:p>
          <a:p>
            <a:pPr lvl="1">
              <a:lnSpc>
                <a:spcPct val="160000"/>
              </a:lnSpc>
              <a:buFont typeface="Wingdings" panose="05000000000000000000" pitchFamily="2" charset="2"/>
              <a:buChar char="Ø"/>
            </a:pPr>
            <a:r>
              <a:rPr lang="zh-CN" altLang="en-US" sz="2400" dirty="0"/>
              <a:t>习惯上允许使用下线符（</a:t>
            </a:r>
            <a:r>
              <a:rPr lang="en-US" altLang="zh-CN" sz="2400" dirty="0"/>
              <a:t>_</a:t>
            </a:r>
            <a:r>
              <a:rPr lang="zh-CN" altLang="en-US" sz="2400" dirty="0"/>
              <a:t>）和句点（</a:t>
            </a:r>
            <a:r>
              <a:rPr lang="en-US" altLang="zh-CN" sz="2400" dirty="0"/>
              <a:t>.</a:t>
            </a:r>
            <a:r>
              <a:rPr lang="zh-CN" altLang="en-US" sz="2400" dirty="0"/>
              <a:t>）来区别文件的类型 ，但是应避免使用以下有特殊含义的字符： </a:t>
            </a:r>
            <a:r>
              <a:rPr lang="en-US" altLang="zh-CN" sz="2400" dirty="0"/>
              <a:t>;   |   &lt;  &gt;   ˋ   ″   ′  $    </a:t>
            </a:r>
            <a:r>
              <a:rPr lang="zh-CN" altLang="en-US" sz="2400" dirty="0"/>
              <a:t>！  </a:t>
            </a:r>
            <a:r>
              <a:rPr lang="en-US" altLang="zh-CN" sz="2400" dirty="0"/>
              <a:t>%   &amp;   *   ?   \   (   )   [   ]</a:t>
            </a:r>
          </a:p>
          <a:p>
            <a:pPr lvl="1">
              <a:lnSpc>
                <a:spcPct val="160000"/>
              </a:lnSpc>
              <a:buFont typeface="Wingdings" panose="05000000000000000000" pitchFamily="2" charset="2"/>
              <a:buChar char="Ø"/>
            </a:pPr>
            <a:r>
              <a:rPr lang="zh-CN" altLang="en-US" sz="2400" dirty="0"/>
              <a:t>同类文件应使用同样的后缀或扩展名 </a:t>
            </a:r>
            <a:endParaRPr lang="en-US" altLang="zh-CN" sz="2400" dirty="0"/>
          </a:p>
          <a:p>
            <a:pPr lvl="1">
              <a:lnSpc>
                <a:spcPct val="160000"/>
              </a:lnSpc>
              <a:buFont typeface="Wingdings" panose="05000000000000000000" pitchFamily="2" charset="2"/>
              <a:buChar char="Ø"/>
            </a:pPr>
            <a:r>
              <a:rPr lang="en-US" altLang="zh-CN" sz="2400" dirty="0"/>
              <a:t>Linux</a:t>
            </a:r>
            <a:r>
              <a:rPr lang="zh-CN" altLang="en-US" sz="2400" dirty="0"/>
              <a:t>系统区分文件名的大小写 </a:t>
            </a:r>
            <a:endParaRPr lang="en-US" altLang="zh-CN" sz="2400" dirty="0"/>
          </a:p>
          <a:p>
            <a:pPr lvl="1">
              <a:lnSpc>
                <a:spcPct val="160000"/>
              </a:lnSpc>
              <a:buFont typeface="Wingdings" panose="05000000000000000000" pitchFamily="2" charset="2"/>
              <a:buChar char="Ø"/>
            </a:pPr>
            <a:r>
              <a:rPr lang="zh-CN" altLang="en-US" sz="2400" dirty="0"/>
              <a:t>以圆点（</a:t>
            </a:r>
            <a:r>
              <a:rPr lang="en-US" altLang="zh-CN" sz="2400" dirty="0"/>
              <a:t>.</a:t>
            </a:r>
            <a:r>
              <a:rPr lang="zh-CN" altLang="en-US" sz="2400" dirty="0"/>
              <a:t>）开头的文件名是隐含文件 </a:t>
            </a:r>
          </a:p>
          <a:p>
            <a:pPr lvl="1">
              <a:lnSpc>
                <a:spcPct val="150000"/>
              </a:lnSpc>
              <a:buFont typeface="Wingdings" panose="05000000000000000000" pitchFamily="2" charset="2"/>
              <a:buChar char="Ø"/>
            </a:pPr>
            <a:endParaRPr lang="zh-CN" altLang="en-US" sz="2400" dirty="0"/>
          </a:p>
          <a:p>
            <a:pPr lvl="1" algn="just">
              <a:lnSpc>
                <a:spcPct val="150000"/>
              </a:lnSpc>
              <a:buFont typeface="Wingdings" panose="05000000000000000000" pitchFamily="2" charset="2"/>
              <a:buChar char="l"/>
            </a:pPr>
            <a:endParaRPr lang="zh-CN" altLang="en-US" sz="2400" dirty="0"/>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descr="Rectangle: Click to edit Master text styles&#10;Second level&#10;Third level&#10;Fourth level&#10;Fifth level">
            <a:extLst>
              <a:ext uri="{FF2B5EF4-FFF2-40B4-BE49-F238E27FC236}">
                <a16:creationId xmlns:a16="http://schemas.microsoft.com/office/drawing/2014/main" id="{9BFBE87D-6FE6-47AA-AD9F-2C06A357AECA}"/>
              </a:ext>
            </a:extLst>
          </p:cNvPr>
          <p:cNvSpPr>
            <a:spLocks noGrp="1" noChangeArrowheads="1"/>
          </p:cNvSpPr>
          <p:nvPr>
            <p:ph type="body" idx="4294967295"/>
          </p:nvPr>
        </p:nvSpPr>
        <p:spPr>
          <a:xfrm>
            <a:off x="838200" y="476672"/>
            <a:ext cx="8054280" cy="6192688"/>
          </a:xfrm>
        </p:spPr>
        <p:txBody>
          <a:bodyPr>
            <a:normAutofit fontScale="92500" lnSpcReduction="20000"/>
          </a:bodyPr>
          <a:lstStyle/>
          <a:p>
            <a:pPr>
              <a:lnSpc>
                <a:spcPct val="150000"/>
              </a:lnSpc>
            </a:pPr>
            <a:r>
              <a:rPr lang="zh-CN" altLang="en-US" sz="2400" dirty="0"/>
              <a:t>文件类型</a:t>
            </a:r>
            <a:endParaRPr lang="en-US" altLang="zh-CN" sz="2400" dirty="0"/>
          </a:p>
          <a:p>
            <a:pPr marL="446088" indent="-228600" eaLnBrk="1" hangingPunct="1">
              <a:lnSpc>
                <a:spcPct val="150000"/>
              </a:lnSpc>
              <a:buFont typeface="Wingdings" panose="05000000000000000000" pitchFamily="2" charset="2"/>
              <a:buChar char="Ø"/>
            </a:pPr>
            <a:r>
              <a:rPr lang="zh-CN" altLang="en-US" sz="2400" dirty="0"/>
              <a:t>普通文件</a:t>
            </a:r>
            <a:endParaRPr lang="en-US" altLang="zh-CN" sz="2400" dirty="0"/>
          </a:p>
          <a:p>
            <a:pPr marL="446088" indent="-228600" eaLnBrk="1" hangingPunct="1">
              <a:lnSpc>
                <a:spcPct val="150000"/>
              </a:lnSpc>
              <a:buFont typeface="Wingdings" panose="05000000000000000000" pitchFamily="2" charset="2"/>
              <a:buChar char="Ø"/>
            </a:pPr>
            <a:r>
              <a:rPr lang="zh-CN" altLang="en-US" sz="2400" dirty="0"/>
              <a:t>目录文件</a:t>
            </a:r>
            <a:endParaRPr lang="en-US" altLang="zh-CN" sz="2400" dirty="0"/>
          </a:p>
          <a:p>
            <a:pPr marL="446088" indent="-228600" eaLnBrk="1" hangingPunct="1">
              <a:lnSpc>
                <a:spcPct val="150000"/>
              </a:lnSpc>
              <a:buFont typeface="Wingdings" panose="05000000000000000000" pitchFamily="2" charset="2"/>
              <a:buChar char="Ø"/>
            </a:pPr>
            <a:r>
              <a:rPr lang="zh-CN" altLang="en-US" sz="2400" dirty="0"/>
              <a:t>设备文件</a:t>
            </a:r>
            <a:endParaRPr lang="en-US" altLang="zh-CN" sz="2400" dirty="0"/>
          </a:p>
          <a:p>
            <a:pPr marL="446088" indent="-228600" eaLnBrk="1" hangingPunct="1">
              <a:lnSpc>
                <a:spcPct val="150000"/>
              </a:lnSpc>
              <a:buFont typeface="Wingdings" panose="05000000000000000000" pitchFamily="2" charset="2"/>
              <a:buChar char="Ø"/>
            </a:pPr>
            <a:r>
              <a:rPr lang="zh-CN" altLang="en-US" sz="2400" dirty="0"/>
              <a:t>符号链接文件</a:t>
            </a:r>
            <a:endParaRPr lang="en-US" altLang="zh-CN" sz="2400" dirty="0"/>
          </a:p>
          <a:p>
            <a:r>
              <a:rPr lang="en-US" altLang="zh-CN" sz="2400" dirty="0"/>
              <a:t>- </a:t>
            </a:r>
            <a:r>
              <a:rPr lang="zh-CN" altLang="en-US" sz="2400" dirty="0"/>
              <a:t>普通文件</a:t>
            </a:r>
          </a:p>
          <a:p>
            <a:r>
              <a:rPr lang="en-US" altLang="zh-CN" sz="2400" dirty="0"/>
              <a:t>d </a:t>
            </a:r>
            <a:r>
              <a:rPr lang="zh-CN" altLang="en-US" sz="2400" dirty="0"/>
              <a:t>目录</a:t>
            </a:r>
          </a:p>
          <a:p>
            <a:r>
              <a:rPr lang="en-US" altLang="zh-CN" sz="2400" dirty="0"/>
              <a:t>l </a:t>
            </a:r>
            <a:r>
              <a:rPr lang="zh-CN" altLang="en-US" sz="2400" dirty="0"/>
              <a:t>符号链接</a:t>
            </a:r>
          </a:p>
          <a:p>
            <a:r>
              <a:rPr lang="en-US" altLang="zh-CN" sz="2400" dirty="0"/>
              <a:t>s </a:t>
            </a:r>
            <a:r>
              <a:rPr lang="zh-CN" altLang="en-US" sz="2400" dirty="0"/>
              <a:t>套接字</a:t>
            </a:r>
          </a:p>
          <a:p>
            <a:r>
              <a:rPr lang="en-US" altLang="zh-CN" sz="2400" dirty="0"/>
              <a:t>b </a:t>
            </a:r>
            <a:r>
              <a:rPr lang="zh-CN" altLang="en-US" sz="2400" dirty="0"/>
              <a:t>块设备</a:t>
            </a:r>
          </a:p>
          <a:p>
            <a:r>
              <a:rPr lang="en-US" altLang="zh-CN" sz="2400" dirty="0"/>
              <a:t>c </a:t>
            </a:r>
            <a:r>
              <a:rPr lang="zh-CN" altLang="en-US" sz="2400" dirty="0"/>
              <a:t>字符设备</a:t>
            </a:r>
          </a:p>
          <a:p>
            <a:r>
              <a:rPr lang="en-US" altLang="zh-CN" sz="2400" dirty="0"/>
              <a:t>p </a:t>
            </a:r>
            <a:r>
              <a:rPr lang="zh-CN" altLang="en-US" sz="2400" dirty="0"/>
              <a:t>管道</a:t>
            </a:r>
          </a:p>
          <a:p>
            <a:pPr marL="446088" indent="-228600" eaLnBrk="1" hangingPunct="1">
              <a:lnSpc>
                <a:spcPct val="150000"/>
              </a:lnSpc>
              <a:buFont typeface="Wingdings" panose="05000000000000000000" pitchFamily="2" charset="2"/>
              <a:buChar char="Ø"/>
            </a:pPr>
            <a:endParaRPr lang="zh-CN" altLang="en-US" sz="2400" dirty="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descr="Rectangle: Click to edit Master text styles&#10;Second level&#10;Third level&#10;Fourth level&#10;Fifth level">
            <a:extLst>
              <a:ext uri="{FF2B5EF4-FFF2-40B4-BE49-F238E27FC236}">
                <a16:creationId xmlns:a16="http://schemas.microsoft.com/office/drawing/2014/main" id="{C3AD7E70-87E3-429F-94C9-0B1BD1782327}"/>
              </a:ext>
            </a:extLst>
          </p:cNvPr>
          <p:cNvSpPr>
            <a:spLocks noGrp="1" noChangeArrowheads="1"/>
          </p:cNvSpPr>
          <p:nvPr>
            <p:ph type="body" idx="1"/>
          </p:nvPr>
        </p:nvSpPr>
        <p:spPr>
          <a:xfrm>
            <a:off x="838200" y="548680"/>
            <a:ext cx="7620000" cy="5623520"/>
          </a:xfrm>
        </p:spPr>
        <p:txBody>
          <a:bodyPr/>
          <a:lstStyle/>
          <a:p>
            <a:pPr algn="just">
              <a:lnSpc>
                <a:spcPct val="150000"/>
              </a:lnSpc>
            </a:pPr>
            <a:r>
              <a:rPr lang="zh-CN" altLang="en-US" sz="2400" dirty="0">
                <a:latin typeface="Times New Roman" panose="02020603050405020304" pitchFamily="18" charset="0"/>
                <a:cs typeface="Times New Roman" panose="02020603050405020304" pitchFamily="18" charset="0"/>
              </a:rPr>
              <a:t>普通文件</a:t>
            </a:r>
          </a:p>
          <a:p>
            <a:pPr marL="446088" indent="-228600" algn="just">
              <a:lnSpc>
                <a:spcPct val="150000"/>
              </a:lnSpc>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一般意义上的文件，它们作为数据存储在系统磁盘中，可以随机访问文件的内容。</a:t>
            </a:r>
            <a:endParaRPr lang="en-US" altLang="zh-CN" sz="2400" dirty="0">
              <a:latin typeface="Times New Roman" panose="02020603050405020304" pitchFamily="18" charset="0"/>
              <a:cs typeface="Times New Roman" panose="02020603050405020304" pitchFamily="18" charset="0"/>
            </a:endParaRPr>
          </a:p>
          <a:p>
            <a:pPr marL="446088" indent="-228600" algn="just">
              <a:lnSpc>
                <a:spcPct val="150000"/>
              </a:lnSpc>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面向字节的，文件的内容以字节为单位进行存储与访问。</a:t>
            </a:r>
            <a:endParaRPr lang="en-US" altLang="zh-CN" sz="2400" b="0" dirty="0">
              <a:latin typeface="Times New Roman" panose="02020603050405020304" pitchFamily="18" charset="0"/>
              <a:cs typeface="Times New Roman" panose="02020603050405020304" pitchFamily="18" charset="0"/>
            </a:endParaRPr>
          </a:p>
          <a:p>
            <a:pPr marL="446088" indent="-228600" algn="just">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我们用 </a:t>
            </a:r>
            <a:r>
              <a:rPr lang="en-US" altLang="zh-CN" sz="2400" dirty="0">
                <a:latin typeface="Times New Roman" panose="02020603050405020304" pitchFamily="18" charset="0"/>
                <a:cs typeface="Times New Roman" panose="02020603050405020304" pitchFamily="18" charset="0"/>
              </a:rPr>
              <a:t>ls -l</a:t>
            </a:r>
            <a:r>
              <a:rPr lang="zh-CN" altLang="en-US" sz="2400" dirty="0">
                <a:latin typeface="Times New Roman" panose="02020603050405020304" pitchFamily="18" charset="0"/>
                <a:cs typeface="Times New Roman" panose="02020603050405020304" pitchFamily="18" charset="0"/>
              </a:rPr>
              <a:t>来查看某个文件的属性，可以看到有类似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rw</a:t>
            </a:r>
            <a:r>
              <a:rPr lang="en-US" altLang="zh-CN" sz="2400" dirty="0">
                <a:latin typeface="Times New Roman" panose="02020603050405020304" pitchFamily="18" charset="0"/>
                <a:cs typeface="Times New Roman" panose="02020603050405020304" pitchFamily="18" charset="0"/>
              </a:rPr>
              <a:t>-r--r-- </a:t>
            </a:r>
            <a:r>
              <a:rPr lang="zh-CN" altLang="en-US" sz="2400" dirty="0">
                <a:latin typeface="Times New Roman" panose="02020603050405020304" pitchFamily="18" charset="0"/>
                <a:cs typeface="Times New Roman" panose="02020603050405020304" pitchFamily="18" charset="0"/>
              </a:rPr>
              <a:t>，值得注意的是第一个符号是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，这样的文件在</a:t>
            </a:r>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中就是普通文件。</a:t>
            </a:r>
          </a:p>
          <a:p>
            <a:pPr marL="446088" indent="-228600">
              <a:buFont typeface="Wingdings" panose="05000000000000000000" pitchFamily="2" charset="2"/>
              <a:buChar char="Ø"/>
            </a:pPr>
            <a:endParaRPr lang="zh-CN" altLang="en-US" b="0" dirty="0"/>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descr="Rectangle: Click to edit Master text styles&#10;Second level&#10;Third level&#10;Fourth level&#10;Fifth level">
            <a:extLst>
              <a:ext uri="{FF2B5EF4-FFF2-40B4-BE49-F238E27FC236}">
                <a16:creationId xmlns:a16="http://schemas.microsoft.com/office/drawing/2014/main" id="{F286D510-1CDC-46B2-983F-04ADC4170440}"/>
              </a:ext>
            </a:extLst>
          </p:cNvPr>
          <p:cNvSpPr>
            <a:spLocks noGrp="1" noChangeArrowheads="1"/>
          </p:cNvSpPr>
          <p:nvPr>
            <p:ph type="body" idx="1"/>
          </p:nvPr>
        </p:nvSpPr>
        <p:spPr>
          <a:xfrm>
            <a:off x="838200" y="476672"/>
            <a:ext cx="7620000" cy="5695528"/>
          </a:xfrm>
        </p:spPr>
        <p:txBody>
          <a:bodyPr>
            <a:normAutofit fontScale="92500" lnSpcReduction="20000"/>
          </a:bodyPr>
          <a:lstStyle/>
          <a:p>
            <a:pPr algn="just">
              <a:lnSpc>
                <a:spcPct val="150000"/>
              </a:lnSpc>
            </a:pPr>
            <a:r>
              <a:rPr lang="zh-CN" altLang="en-US" sz="2400" dirty="0"/>
              <a:t>目录文件</a:t>
            </a:r>
          </a:p>
          <a:p>
            <a:pPr marL="534988" indent="-228600" algn="just">
              <a:lnSpc>
                <a:spcPct val="150000"/>
              </a:lnSpc>
              <a:buFont typeface="Wingdings" panose="05000000000000000000" pitchFamily="2" charset="2"/>
              <a:buChar char="Ø"/>
            </a:pPr>
            <a:r>
              <a:rPr lang="zh-CN" altLang="en-US" sz="2400" dirty="0"/>
              <a:t>是一种特别文件，</a:t>
            </a:r>
            <a:r>
              <a:rPr lang="zh-CN" altLang="en-US" sz="2400" dirty="0">
                <a:solidFill>
                  <a:srgbClr val="FF0000"/>
                </a:solidFill>
              </a:rPr>
              <a:t>利用它可以构成文件系统的分层树形结构</a:t>
            </a:r>
            <a:r>
              <a:rPr lang="zh-CN" altLang="en-US" sz="2400" dirty="0"/>
              <a:t>。</a:t>
            </a:r>
            <a:endParaRPr lang="en-US" altLang="zh-CN" sz="2400" dirty="0"/>
          </a:p>
          <a:p>
            <a:pPr marL="534988" indent="-228600" algn="just">
              <a:lnSpc>
                <a:spcPct val="150000"/>
              </a:lnSpc>
              <a:buFont typeface="Wingdings" panose="05000000000000000000" pitchFamily="2" charset="2"/>
              <a:buChar char="Ø"/>
            </a:pPr>
            <a:r>
              <a:rPr lang="zh-CN" altLang="en-US" sz="2400" dirty="0"/>
              <a:t>与普通文件的区别：核心对这些数据进行结构化处理，它是由成对的“I节点号/文件名”构成的列表。</a:t>
            </a:r>
            <a:endParaRPr lang="en-US" altLang="zh-CN" sz="2400" dirty="0"/>
          </a:p>
          <a:p>
            <a:pPr marL="534988" indent="-228600" algn="just">
              <a:lnSpc>
                <a:spcPct val="150000"/>
              </a:lnSpc>
              <a:buFont typeface="Wingdings" panose="05000000000000000000" pitchFamily="2" charset="2"/>
              <a:buChar char="Ø"/>
            </a:pPr>
            <a:r>
              <a:rPr lang="zh-CN" altLang="en-US" sz="2400" dirty="0"/>
              <a:t>“</a:t>
            </a:r>
            <a:r>
              <a:rPr lang="zh-CN" altLang="en-US" sz="2400" dirty="0">
                <a:solidFill>
                  <a:srgbClr val="FF0000"/>
                </a:solidFill>
              </a:rPr>
              <a:t>.</a:t>
            </a:r>
            <a:r>
              <a:rPr lang="zh-CN" altLang="en-US" sz="2400" dirty="0"/>
              <a:t>”表示目录本身</a:t>
            </a:r>
            <a:endParaRPr lang="en-US" altLang="zh-CN" sz="2400" dirty="0"/>
          </a:p>
          <a:p>
            <a:pPr marL="534988" indent="-228600" algn="just">
              <a:lnSpc>
                <a:spcPct val="150000"/>
              </a:lnSpc>
              <a:buFont typeface="Wingdings" panose="05000000000000000000" pitchFamily="2" charset="2"/>
              <a:buChar char="Ø"/>
            </a:pPr>
            <a:r>
              <a:rPr lang="zh-CN" altLang="en-US" sz="2400" dirty="0"/>
              <a:t>“</a:t>
            </a:r>
            <a:r>
              <a:rPr lang="zh-CN" altLang="en-US" sz="2400" dirty="0">
                <a:solidFill>
                  <a:srgbClr val="FF0000"/>
                </a:solidFill>
              </a:rPr>
              <a:t>..</a:t>
            </a:r>
            <a:r>
              <a:rPr lang="zh-CN" altLang="en-US" sz="2400" dirty="0"/>
              <a:t>”表示该目录的父目录</a:t>
            </a:r>
            <a:endParaRPr lang="en-US" altLang="zh-CN" sz="2400" dirty="0"/>
          </a:p>
          <a:p>
            <a:pPr marL="534988" indent="-228600" algn="just">
              <a:lnSpc>
                <a:spcPct val="150000"/>
              </a:lnSpc>
              <a:buFont typeface="Wingdings" panose="05000000000000000000" pitchFamily="2" charset="2"/>
              <a:buChar char="Ø"/>
            </a:pPr>
            <a:r>
              <a:rPr lang="zh-CN" altLang="en-US" sz="2400" dirty="0"/>
              <a:t>我们用 </a:t>
            </a:r>
            <a:r>
              <a:rPr lang="en-US" altLang="zh-CN" sz="2400" dirty="0"/>
              <a:t>ls -l</a:t>
            </a:r>
            <a:r>
              <a:rPr lang="zh-CN" altLang="en-US" sz="2400" dirty="0"/>
              <a:t>来查看某个文件的属性，</a:t>
            </a:r>
            <a:r>
              <a:rPr lang="en-US" altLang="zh-CN" sz="2400" dirty="0" err="1"/>
              <a:t>drwxr</a:t>
            </a:r>
            <a:r>
              <a:rPr lang="en-US" altLang="zh-CN" sz="2400" dirty="0"/>
              <a:t>-</a:t>
            </a:r>
            <a:r>
              <a:rPr lang="en-US" altLang="zh-CN" sz="2400" dirty="0" err="1"/>
              <a:t>xr</a:t>
            </a:r>
            <a:r>
              <a:rPr lang="en-US" altLang="zh-CN" sz="2400" dirty="0"/>
              <a:t>-x </a:t>
            </a:r>
            <a:r>
              <a:rPr lang="zh-CN" altLang="en-US" sz="2400" dirty="0"/>
              <a:t>，这样的文件就是目录，目录在</a:t>
            </a:r>
            <a:r>
              <a:rPr lang="en-US" altLang="zh-CN" sz="2400" dirty="0"/>
              <a:t>Linux</a:t>
            </a:r>
            <a:r>
              <a:rPr lang="zh-CN" altLang="en-US" sz="2400" dirty="0"/>
              <a:t>是一个比较特殊的文件。注意它的第一个字符是</a:t>
            </a:r>
            <a:r>
              <a:rPr lang="en-US" altLang="zh-CN" sz="2400" dirty="0"/>
              <a:t>d</a:t>
            </a:r>
            <a:r>
              <a:rPr lang="zh-CN" altLang="en-US" sz="2400" dirty="0"/>
              <a:t>。 </a:t>
            </a:r>
          </a:p>
          <a:p>
            <a:pPr marL="534988" indent="-228600">
              <a:buFont typeface="Wingdings" panose="05000000000000000000" pitchFamily="2" charset="2"/>
              <a:buChar char="Ø"/>
            </a:pP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949280"/>
            <a:ext cx="9144000" cy="692727"/>
          </a:xfrm>
          <a:prstGeom prst="rect">
            <a:avLst/>
          </a:prstGeom>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descr="Rectangle: Click to edit Master text styles&#10;Second level&#10;Third level&#10;Fourth level&#10;Fifth level">
            <a:extLst>
              <a:ext uri="{FF2B5EF4-FFF2-40B4-BE49-F238E27FC236}">
                <a16:creationId xmlns:a16="http://schemas.microsoft.com/office/drawing/2014/main" id="{3B7780CE-8F53-4F59-A4B9-F7064183D7F9}"/>
              </a:ext>
            </a:extLst>
          </p:cNvPr>
          <p:cNvSpPr>
            <a:spLocks noGrp="1" noChangeArrowheads="1"/>
          </p:cNvSpPr>
          <p:nvPr>
            <p:ph type="body" idx="1"/>
          </p:nvPr>
        </p:nvSpPr>
        <p:spPr>
          <a:xfrm>
            <a:off x="838200" y="404664"/>
            <a:ext cx="7620000" cy="5767536"/>
          </a:xfrm>
        </p:spPr>
        <p:txBody>
          <a:bodyPr>
            <a:normAutofit fontScale="92500" lnSpcReduction="20000"/>
          </a:bodyPr>
          <a:lstStyle/>
          <a:p>
            <a:pPr algn="just">
              <a:lnSpc>
                <a:spcPct val="160000"/>
              </a:lnSpc>
            </a:pPr>
            <a:r>
              <a:rPr lang="zh-CN" altLang="en-US" sz="2200" dirty="0"/>
              <a:t>设备文件：是一种特别文件。除了在其文件I节点中存放属性信息外，不包含任何数据。</a:t>
            </a:r>
            <a:endParaRPr lang="en-US" altLang="zh-CN" sz="2200" dirty="0"/>
          </a:p>
          <a:p>
            <a:pPr marL="534988" indent="-228600" algn="just">
              <a:lnSpc>
                <a:spcPct val="160000"/>
              </a:lnSpc>
              <a:buFont typeface="Wingdings" panose="05000000000000000000" pitchFamily="2" charset="2"/>
              <a:buChar char="Ø"/>
            </a:pPr>
            <a:r>
              <a:rPr lang="zh-CN" altLang="en-US" sz="2200" dirty="0"/>
              <a:t>系统利用它们</a:t>
            </a:r>
            <a:r>
              <a:rPr lang="zh-CN" altLang="en-US" sz="2200" dirty="0">
                <a:solidFill>
                  <a:srgbClr val="FF0000"/>
                </a:solidFill>
              </a:rPr>
              <a:t>来标记各个设备驱动器，与硬件通信</a:t>
            </a:r>
            <a:endParaRPr lang="en-US" altLang="zh-CN" sz="2200" dirty="0">
              <a:solidFill>
                <a:srgbClr val="FF0000"/>
              </a:solidFill>
            </a:endParaRPr>
          </a:p>
          <a:p>
            <a:pPr marL="534988" indent="-228600" algn="just">
              <a:lnSpc>
                <a:spcPct val="160000"/>
              </a:lnSpc>
              <a:buFont typeface="Wingdings" panose="05000000000000000000" pitchFamily="2" charset="2"/>
              <a:buChar char="Ø"/>
            </a:pPr>
            <a:r>
              <a:rPr lang="zh-CN" altLang="en-US" sz="2200" dirty="0"/>
              <a:t>字符设备：终端、打印机、鼠标</a:t>
            </a:r>
            <a:endParaRPr lang="en-US" altLang="zh-CN" sz="2200" dirty="0"/>
          </a:p>
          <a:p>
            <a:pPr marL="534988" indent="-228600" algn="just">
              <a:lnSpc>
                <a:spcPct val="160000"/>
              </a:lnSpc>
              <a:buFont typeface="Wingdings" panose="05000000000000000000" pitchFamily="2" charset="2"/>
              <a:buChar char="Ø"/>
            </a:pPr>
            <a:r>
              <a:rPr lang="zh-CN" altLang="en-US" sz="2200" dirty="0"/>
              <a:t>块设备：硬盘、软盘、RAM盘</a:t>
            </a:r>
            <a:endParaRPr lang="en-US" altLang="zh-CN" sz="2200" dirty="0"/>
          </a:p>
          <a:p>
            <a:pPr>
              <a:lnSpc>
                <a:spcPct val="160000"/>
              </a:lnSpc>
            </a:pPr>
            <a:r>
              <a:rPr lang="zh-CN" altLang="en-US" sz="2200" dirty="0"/>
              <a:t>符号链接文件：</a:t>
            </a:r>
            <a:r>
              <a:rPr lang="zh-CN" altLang="en-US" sz="2400" dirty="0"/>
              <a:t>也是一种特殊文件，提供对其他文件的参照。</a:t>
            </a:r>
          </a:p>
          <a:p>
            <a:pPr marL="534988" indent="-228600">
              <a:lnSpc>
                <a:spcPct val="160000"/>
              </a:lnSpc>
              <a:buFont typeface="Wingdings" panose="05000000000000000000" pitchFamily="2" charset="2"/>
              <a:buChar char="Ø"/>
            </a:pPr>
            <a:r>
              <a:rPr lang="zh-CN" altLang="en-US" sz="2400" dirty="0"/>
              <a:t>存放的数据是文件系统中通向文件的路径。当使用符号链接文件时，核心自动访问所保存的这个路径。</a:t>
            </a:r>
            <a:endParaRPr lang="en-US" altLang="zh-CN" sz="2400" dirty="0"/>
          </a:p>
          <a:p>
            <a:pPr marL="534988" indent="-228600">
              <a:lnSpc>
                <a:spcPct val="160000"/>
              </a:lnSpc>
              <a:buFont typeface="Wingdings" panose="05000000000000000000" pitchFamily="2" charset="2"/>
              <a:buChar char="Ø"/>
            </a:pPr>
            <a:r>
              <a:rPr lang="zh-CN" altLang="en-US" sz="2400" dirty="0">
                <a:sym typeface="Arial" panose="020B0604020202020204" pitchFamily="34" charset="0"/>
              </a:rPr>
              <a:t>查看文件属性时，会看到有类似 </a:t>
            </a:r>
            <a:r>
              <a:rPr lang="en-US" altLang="zh-CN" sz="2400" dirty="0" err="1">
                <a:sym typeface="Arial" panose="020B0604020202020204" pitchFamily="34" charset="0"/>
              </a:rPr>
              <a:t>lrwxrwxrwx</a:t>
            </a:r>
            <a:r>
              <a:rPr lang="en-US" altLang="zh-CN" sz="2400" dirty="0">
                <a:sym typeface="Arial" panose="020B0604020202020204" pitchFamily="34" charset="0"/>
              </a:rPr>
              <a:t>,</a:t>
            </a:r>
            <a:r>
              <a:rPr lang="zh-CN" altLang="en-US" sz="2400" dirty="0">
                <a:sym typeface="Arial" panose="020B0604020202020204" pitchFamily="34" charset="0"/>
              </a:rPr>
              <a:t>注意第一个字符是</a:t>
            </a:r>
            <a:r>
              <a:rPr lang="en-US" altLang="zh-CN" sz="2400" dirty="0">
                <a:sym typeface="Arial" panose="020B0604020202020204" pitchFamily="34" charset="0"/>
              </a:rPr>
              <a:t>l</a:t>
            </a:r>
            <a:r>
              <a:rPr lang="zh-CN" altLang="en-US" sz="2400" dirty="0">
                <a:sym typeface="Arial" panose="020B0604020202020204" pitchFamily="34" charset="0"/>
              </a:rPr>
              <a:t>，这类文件是链接文件。</a:t>
            </a:r>
          </a:p>
          <a:p>
            <a:pPr marL="534988" indent="-228600" algn="just">
              <a:lnSpc>
                <a:spcPct val="150000"/>
              </a:lnSpc>
              <a:buFont typeface="Wingdings" panose="05000000000000000000" pitchFamily="2" charset="2"/>
              <a:buChar char="Ø"/>
            </a:pPr>
            <a:endParaRPr lang="zh-CN" altLang="en-US" sz="2200" dirty="0"/>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C1D5EE-3110-4C83-B4EB-E857B6D41748}"/>
              </a:ext>
            </a:extLst>
          </p:cNvPr>
          <p:cNvSpPr>
            <a:spLocks noGrp="1"/>
          </p:cNvSpPr>
          <p:nvPr>
            <p:ph idx="1"/>
          </p:nvPr>
        </p:nvSpPr>
        <p:spPr>
          <a:xfrm>
            <a:off x="838200" y="332656"/>
            <a:ext cx="7620000" cy="5839544"/>
          </a:xfrm>
        </p:spPr>
        <p:txBody>
          <a:bodyPr>
            <a:normAutofit/>
          </a:bodyPr>
          <a:lstStyle/>
          <a:p>
            <a:r>
              <a:rPr lang="en-US" altLang="zh-CN" sz="2400" dirty="0"/>
              <a:t>Linux</a:t>
            </a:r>
            <a:r>
              <a:rPr lang="zh-CN" altLang="en-US" sz="2400" dirty="0"/>
              <a:t>的目录结构</a:t>
            </a:r>
          </a:p>
        </p:txBody>
      </p:sp>
      <p:pic>
        <p:nvPicPr>
          <p:cNvPr id="4" name="Picture 4" descr="文件系统树型结构">
            <a:extLst>
              <a:ext uri="{FF2B5EF4-FFF2-40B4-BE49-F238E27FC236}">
                <a16:creationId xmlns:a16="http://schemas.microsoft.com/office/drawing/2014/main" id="{38B3BD2A-8D40-4206-B48D-57870D9CD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18" y="764704"/>
            <a:ext cx="8208963"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33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4A59D0-0609-4E88-8EC5-A17A06F9A416}"/>
              </a:ext>
            </a:extLst>
          </p:cNvPr>
          <p:cNvSpPr>
            <a:spLocks noGrp="1"/>
          </p:cNvSpPr>
          <p:nvPr>
            <p:ph idx="1"/>
          </p:nvPr>
        </p:nvSpPr>
        <p:spPr>
          <a:xfrm>
            <a:off x="179512" y="332656"/>
            <a:ext cx="8712968" cy="6336704"/>
          </a:xfrm>
        </p:spPr>
        <p:txBody>
          <a:bodyPr>
            <a:normAutofit/>
          </a:bodyPr>
          <a:lstStyle/>
          <a:p>
            <a:r>
              <a:rPr lang="en-US" altLang="zh-CN" dirty="0">
                <a:latin typeface="Times New Roman" panose="02020603050405020304" pitchFamily="18" charset="0"/>
                <a:cs typeface="Times New Roman" panose="02020603050405020304" pitchFamily="18" charset="0"/>
              </a:rPr>
              <a:t>bin</a:t>
            </a:r>
            <a:r>
              <a:rPr lang="zh-CN" altLang="zh-CN" dirty="0">
                <a:latin typeface="Times New Roman" panose="02020603050405020304" pitchFamily="18" charset="0"/>
                <a:cs typeface="Times New Roman" panose="02020603050405020304" pitchFamily="18" charset="0"/>
              </a:rPr>
              <a:t>：全称</a:t>
            </a:r>
            <a:r>
              <a:rPr lang="en-US" altLang="zh-CN" dirty="0">
                <a:latin typeface="Times New Roman" panose="02020603050405020304" pitchFamily="18" charset="0"/>
                <a:cs typeface="Times New Roman" panose="02020603050405020304" pitchFamily="18" charset="0"/>
              </a:rPr>
              <a:t>binary</a:t>
            </a:r>
            <a:r>
              <a:rPr lang="zh-CN" altLang="zh-CN" dirty="0">
                <a:latin typeface="Times New Roman" panose="02020603050405020304" pitchFamily="18" charset="0"/>
                <a:cs typeface="Times New Roman" panose="02020603050405020304" pitchFamily="18" charset="0"/>
              </a:rPr>
              <a:t>，含义是二进制。该目录中存储的都是一些二进制文件，文件都是可以被运行的。</a:t>
            </a:r>
          </a:p>
          <a:p>
            <a:r>
              <a:rPr lang="en-US" altLang="zh-CN" dirty="0">
                <a:latin typeface="Times New Roman" panose="02020603050405020304" pitchFamily="18" charset="0"/>
                <a:cs typeface="Times New Roman" panose="02020603050405020304" pitchFamily="18" charset="0"/>
              </a:rPr>
              <a:t>dev</a:t>
            </a:r>
            <a:r>
              <a:rPr lang="zh-CN" altLang="zh-CN" dirty="0">
                <a:latin typeface="Times New Roman" panose="02020603050405020304" pitchFamily="18" charset="0"/>
                <a:cs typeface="Times New Roman" panose="02020603050405020304" pitchFamily="18" charset="0"/>
              </a:rPr>
              <a:t>：该目录中主要存放的是外接设备，例如盘、其他的光盘等。在其中的外接设备是不能直接被使用的，需要挂载（类似</a:t>
            </a:r>
            <a:r>
              <a:rPr lang="en-US" altLang="zh-CN" dirty="0">
                <a:latin typeface="Times New Roman" panose="02020603050405020304" pitchFamily="18" charset="0"/>
                <a:cs typeface="Times New Roman" panose="02020603050405020304" pitchFamily="18" charset="0"/>
              </a:rPr>
              <a:t>windows</a:t>
            </a:r>
            <a:r>
              <a:rPr lang="zh-CN" altLang="zh-CN" dirty="0">
                <a:latin typeface="Times New Roman" panose="02020603050405020304" pitchFamily="18" charset="0"/>
                <a:cs typeface="Times New Roman" panose="02020603050405020304" pitchFamily="18" charset="0"/>
              </a:rPr>
              <a:t>下的分配盘符）。</a:t>
            </a:r>
          </a:p>
          <a:p>
            <a:r>
              <a:rPr lang="en-US" altLang="zh-CN" dirty="0" err="1">
                <a:latin typeface="Times New Roman" panose="02020603050405020304" pitchFamily="18" charset="0"/>
                <a:cs typeface="Times New Roman" panose="02020603050405020304" pitchFamily="18" charset="0"/>
              </a:rPr>
              <a:t>etc</a:t>
            </a:r>
            <a:r>
              <a:rPr lang="zh-CN" altLang="zh-CN" dirty="0">
                <a:latin typeface="Times New Roman" panose="02020603050405020304" pitchFamily="18" charset="0"/>
                <a:cs typeface="Times New Roman" panose="02020603050405020304" pitchFamily="18" charset="0"/>
              </a:rPr>
              <a:t>：该目录主要存储一些配置文件。</a:t>
            </a:r>
          </a:p>
          <a:p>
            <a:r>
              <a:rPr lang="en-US" altLang="zh-CN" dirty="0">
                <a:latin typeface="Times New Roman" panose="02020603050405020304" pitchFamily="18" charset="0"/>
                <a:cs typeface="Times New Roman" panose="02020603050405020304" pitchFamily="18" charset="0"/>
              </a:rPr>
              <a:t>home</a:t>
            </a:r>
            <a:r>
              <a:rPr lang="zh-CN" altLang="zh-CN" dirty="0">
                <a:latin typeface="Times New Roman" panose="02020603050405020304" pitchFamily="18" charset="0"/>
                <a:cs typeface="Times New Roman" panose="02020603050405020304" pitchFamily="18" charset="0"/>
              </a:rPr>
              <a:t>：表示“家”，表示除了</a:t>
            </a:r>
            <a:r>
              <a:rPr lang="en-US" altLang="zh-CN" dirty="0">
                <a:latin typeface="Times New Roman" panose="02020603050405020304" pitchFamily="18" charset="0"/>
                <a:cs typeface="Times New Roman" panose="02020603050405020304" pitchFamily="18" charset="0"/>
              </a:rPr>
              <a:t>root</a:t>
            </a:r>
            <a:r>
              <a:rPr lang="zh-CN" altLang="zh-CN" dirty="0">
                <a:latin typeface="Times New Roman" panose="02020603050405020304" pitchFamily="18" charset="0"/>
                <a:cs typeface="Times New Roman" panose="02020603050405020304" pitchFamily="18" charset="0"/>
              </a:rPr>
              <a:t>用户以外其他用户的家目录，类似于</a:t>
            </a:r>
            <a:r>
              <a:rPr lang="en-US" altLang="zh-CN" dirty="0">
                <a:latin typeface="Times New Roman" panose="02020603050405020304" pitchFamily="18" charset="0"/>
                <a:cs typeface="Times New Roman" panose="02020603050405020304" pitchFamily="18" charset="0"/>
              </a:rPr>
              <a:t>windows</a:t>
            </a:r>
            <a:r>
              <a:rPr lang="zh-CN" altLang="zh-CN" dirty="0">
                <a:latin typeface="Times New Roman" panose="02020603050405020304" pitchFamily="18" charset="0"/>
                <a:cs typeface="Times New Roman" panose="02020603050405020304" pitchFamily="18" charset="0"/>
              </a:rPr>
              <a:t>下的</a:t>
            </a:r>
            <a:r>
              <a:rPr lang="en-US" altLang="zh-CN" dirty="0">
                <a:latin typeface="Times New Roman" panose="02020603050405020304" pitchFamily="18" charset="0"/>
                <a:cs typeface="Times New Roman" panose="02020603050405020304" pitchFamily="18" charset="0"/>
              </a:rPr>
              <a:t>User/</a:t>
            </a:r>
            <a:r>
              <a:rPr lang="zh-CN" altLang="zh-CN" dirty="0">
                <a:latin typeface="Times New Roman" panose="02020603050405020304" pitchFamily="18" charset="0"/>
                <a:cs typeface="Times New Roman" panose="02020603050405020304" pitchFamily="18" charset="0"/>
              </a:rPr>
              <a:t>用户目录。</a:t>
            </a:r>
          </a:p>
          <a:p>
            <a:r>
              <a:rPr lang="en-US" altLang="zh-CN" dirty="0">
                <a:latin typeface="Times New Roman" panose="02020603050405020304" pitchFamily="18" charset="0"/>
                <a:cs typeface="Times New Roman" panose="02020603050405020304" pitchFamily="18" charset="0"/>
              </a:rPr>
              <a:t>proc</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process</a:t>
            </a:r>
            <a:r>
              <a:rPr lang="zh-CN" altLang="zh-CN" dirty="0">
                <a:latin typeface="Times New Roman" panose="02020603050405020304" pitchFamily="18" charset="0"/>
                <a:cs typeface="Times New Roman" panose="02020603050405020304" pitchFamily="18" charset="0"/>
              </a:rPr>
              <a:t>，表示进程，该目录中存储的是</a:t>
            </a:r>
            <a:r>
              <a:rPr lang="en-US" altLang="zh-CN" dirty="0">
                <a:latin typeface="Times New Roman" panose="02020603050405020304" pitchFamily="18" charset="0"/>
                <a:cs typeface="Times New Roman" panose="02020603050405020304" pitchFamily="18" charset="0"/>
              </a:rPr>
              <a:t>Linux</a:t>
            </a:r>
            <a:r>
              <a:rPr lang="zh-CN" altLang="zh-CN" dirty="0">
                <a:latin typeface="Times New Roman" panose="02020603050405020304" pitchFamily="18" charset="0"/>
                <a:cs typeface="Times New Roman" panose="02020603050405020304" pitchFamily="18" charset="0"/>
              </a:rPr>
              <a:t>运行时候的进程。</a:t>
            </a:r>
          </a:p>
          <a:p>
            <a:r>
              <a:rPr lang="en-US" altLang="zh-CN" dirty="0">
                <a:latin typeface="Times New Roman" panose="02020603050405020304" pitchFamily="18" charset="0"/>
                <a:cs typeface="Times New Roman" panose="02020603050405020304" pitchFamily="18" charset="0"/>
              </a:rPr>
              <a:t>root</a:t>
            </a:r>
            <a:r>
              <a:rPr lang="zh-CN" altLang="zh-CN" dirty="0">
                <a:latin typeface="Times New Roman" panose="02020603050405020304" pitchFamily="18" charset="0"/>
                <a:cs typeface="Times New Roman" panose="02020603050405020304" pitchFamily="18" charset="0"/>
              </a:rPr>
              <a:t>：该目录是</a:t>
            </a:r>
            <a:r>
              <a:rPr lang="en-US" altLang="zh-CN" dirty="0">
                <a:latin typeface="Times New Roman" panose="02020603050405020304" pitchFamily="18" charset="0"/>
                <a:cs typeface="Times New Roman" panose="02020603050405020304" pitchFamily="18" charset="0"/>
              </a:rPr>
              <a:t>root</a:t>
            </a:r>
            <a:r>
              <a:rPr lang="zh-CN" altLang="zh-CN" dirty="0">
                <a:latin typeface="Times New Roman" panose="02020603050405020304" pitchFamily="18" charset="0"/>
                <a:cs typeface="Times New Roman" panose="02020603050405020304" pitchFamily="18" charset="0"/>
              </a:rPr>
              <a:t>用户自己的家目录。</a:t>
            </a:r>
          </a:p>
          <a:p>
            <a:r>
              <a:rPr lang="en-US" altLang="zh-CN" dirty="0" err="1">
                <a:latin typeface="Times New Roman" panose="02020603050405020304" pitchFamily="18" charset="0"/>
                <a:cs typeface="Times New Roman" panose="02020603050405020304" pitchFamily="18" charset="0"/>
              </a:rPr>
              <a:t>sbin</a:t>
            </a:r>
            <a:r>
              <a:rPr lang="zh-CN" altLang="zh-CN" dirty="0">
                <a:latin typeface="Times New Roman" panose="02020603050405020304" pitchFamily="18" charset="0"/>
                <a:cs typeface="Times New Roman" panose="02020603050405020304" pitchFamily="18" charset="0"/>
              </a:rPr>
              <a:t>：全称</a:t>
            </a:r>
            <a:r>
              <a:rPr lang="en-US" altLang="zh-CN" dirty="0">
                <a:latin typeface="Times New Roman" panose="02020603050405020304" pitchFamily="18" charset="0"/>
                <a:cs typeface="Times New Roman" panose="02020603050405020304" pitchFamily="18" charset="0"/>
              </a:rPr>
              <a:t>super binary</a:t>
            </a:r>
            <a:r>
              <a:rPr lang="zh-CN" altLang="zh-CN" dirty="0">
                <a:latin typeface="Times New Roman" panose="02020603050405020304" pitchFamily="18" charset="0"/>
                <a:cs typeface="Times New Roman" panose="02020603050405020304" pitchFamily="18" charset="0"/>
              </a:rPr>
              <a:t>，该目录也是存储一些可以被执行的二进制文件，但是必须得有</a:t>
            </a:r>
            <a:r>
              <a:rPr lang="en-US" altLang="zh-CN" dirty="0">
                <a:latin typeface="Times New Roman" panose="02020603050405020304" pitchFamily="18" charset="0"/>
                <a:cs typeface="Times New Roman" panose="02020603050405020304" pitchFamily="18" charset="0"/>
              </a:rPr>
              <a:t>super</a:t>
            </a:r>
            <a:r>
              <a:rPr lang="zh-CN" altLang="zh-CN" dirty="0">
                <a:latin typeface="Times New Roman" panose="02020603050405020304" pitchFamily="18" charset="0"/>
                <a:cs typeface="Times New Roman" panose="02020603050405020304" pitchFamily="18" charset="0"/>
              </a:rPr>
              <a:t>权限的用户才能执行。</a:t>
            </a:r>
          </a:p>
          <a:p>
            <a:r>
              <a:rPr lang="en-US" altLang="zh-CN" dirty="0" err="1">
                <a:latin typeface="Times New Roman" panose="02020603050405020304" pitchFamily="18" charset="0"/>
                <a:cs typeface="Times New Roman" panose="02020603050405020304" pitchFamily="18" charset="0"/>
              </a:rPr>
              <a:t>tmp</a:t>
            </a:r>
            <a:r>
              <a:rPr lang="zh-CN" altLang="zh-CN" dirty="0">
                <a:latin typeface="Times New Roman" panose="02020603050405020304" pitchFamily="18" charset="0"/>
                <a:cs typeface="Times New Roman" panose="02020603050405020304" pitchFamily="18" charset="0"/>
              </a:rPr>
              <a:t>：表示“临时”的，当系统运行时候产生的临时文件会在这个目录存着。</a:t>
            </a:r>
          </a:p>
          <a:p>
            <a:r>
              <a:rPr lang="en-US" altLang="zh-CN" dirty="0" err="1">
                <a:latin typeface="Times New Roman" panose="02020603050405020304" pitchFamily="18" charset="0"/>
                <a:cs typeface="Times New Roman" panose="02020603050405020304" pitchFamily="18" charset="0"/>
              </a:rPr>
              <a:t>usr</a:t>
            </a:r>
            <a:r>
              <a:rPr lang="zh-CN" altLang="zh-CN" dirty="0">
                <a:latin typeface="Times New Roman" panose="02020603050405020304" pitchFamily="18" charset="0"/>
                <a:cs typeface="Times New Roman" panose="02020603050405020304" pitchFamily="18" charset="0"/>
              </a:rPr>
              <a:t>：存放的是用户自己安装的软件。类似于</a:t>
            </a:r>
            <a:r>
              <a:rPr lang="en-US" altLang="zh-CN" dirty="0">
                <a:latin typeface="Times New Roman" panose="02020603050405020304" pitchFamily="18" charset="0"/>
                <a:cs typeface="Times New Roman" panose="02020603050405020304" pitchFamily="18" charset="0"/>
              </a:rPr>
              <a:t>windows</a:t>
            </a:r>
            <a:r>
              <a:rPr lang="zh-CN" altLang="zh-CN" dirty="0">
                <a:latin typeface="Times New Roman" panose="02020603050405020304" pitchFamily="18" charset="0"/>
                <a:cs typeface="Times New Roman" panose="02020603050405020304" pitchFamily="18" charset="0"/>
              </a:rPr>
              <a:t>下的</a:t>
            </a:r>
            <a:r>
              <a:rPr lang="en-US" altLang="zh-CN" dirty="0">
                <a:latin typeface="Times New Roman" panose="02020603050405020304" pitchFamily="18" charset="0"/>
                <a:cs typeface="Times New Roman" panose="02020603050405020304" pitchFamily="18" charset="0"/>
              </a:rPr>
              <a:t>program files</a:t>
            </a:r>
            <a:r>
              <a:rPr lang="zh-CN"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var</a:t>
            </a:r>
            <a:r>
              <a:rPr lang="zh-CN" altLang="zh-CN" dirty="0">
                <a:latin typeface="Times New Roman" panose="02020603050405020304" pitchFamily="18" charset="0"/>
                <a:cs typeface="Times New Roman" panose="02020603050405020304" pitchFamily="18" charset="0"/>
              </a:rPr>
              <a:t>：存放的程序</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系统的日志文件的目录。</a:t>
            </a:r>
          </a:p>
          <a:p>
            <a:r>
              <a:rPr lang="en-US" altLang="zh-CN" dirty="0" err="1">
                <a:latin typeface="Times New Roman" panose="02020603050405020304" pitchFamily="18" charset="0"/>
                <a:cs typeface="Times New Roman" panose="02020603050405020304" pitchFamily="18" charset="0"/>
              </a:rPr>
              <a:t>mnt</a:t>
            </a:r>
            <a:r>
              <a:rPr lang="zh-CN" altLang="zh-CN" dirty="0">
                <a:latin typeface="Times New Roman" panose="02020603050405020304" pitchFamily="18" charset="0"/>
                <a:cs typeface="Times New Roman" panose="02020603050405020304" pitchFamily="18" charset="0"/>
              </a:rPr>
              <a:t>：当外接设备需要挂载的时候，就需要挂载到</a:t>
            </a:r>
            <a:r>
              <a:rPr lang="en-US" altLang="zh-CN" dirty="0" err="1">
                <a:latin typeface="Times New Roman" panose="02020603050405020304" pitchFamily="18" charset="0"/>
                <a:cs typeface="Times New Roman" panose="02020603050405020304" pitchFamily="18" charset="0"/>
              </a:rPr>
              <a:t>mnt</a:t>
            </a:r>
            <a:r>
              <a:rPr lang="zh-CN" altLang="zh-CN" dirty="0">
                <a:latin typeface="Times New Roman" panose="02020603050405020304" pitchFamily="18" charset="0"/>
                <a:cs typeface="Times New Roman" panose="02020603050405020304" pitchFamily="18" charset="0"/>
              </a:rPr>
              <a:t>目录下。</a:t>
            </a:r>
          </a:p>
        </p:txBody>
      </p:sp>
    </p:spTree>
    <p:extLst>
      <p:ext uri="{BB962C8B-B14F-4D97-AF65-F5344CB8AC3E}">
        <p14:creationId xmlns:p14="http://schemas.microsoft.com/office/powerpoint/2010/main" val="359890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E92BA9-C779-49F8-9265-854582A7DF0B}"/>
              </a:ext>
            </a:extLst>
          </p:cNvPr>
          <p:cNvSpPr>
            <a:spLocks noGrp="1"/>
          </p:cNvSpPr>
          <p:nvPr>
            <p:ph idx="1"/>
          </p:nvPr>
        </p:nvSpPr>
        <p:spPr>
          <a:xfrm>
            <a:off x="323528" y="332656"/>
            <a:ext cx="8352928" cy="5839544"/>
          </a:xfrm>
        </p:spPr>
        <p:txBody>
          <a:bodyPr>
            <a:normAutofit lnSpcReduction="10000"/>
          </a:bodyPr>
          <a:lstStyle/>
          <a:p>
            <a:pPr algn="just">
              <a:lnSpc>
                <a:spcPct val="150000"/>
              </a:lnSpc>
            </a:pPr>
            <a:r>
              <a:rPr lang="zh-CN" altLang="zh-CN" sz="2400" dirty="0"/>
              <a:t>路径</a:t>
            </a:r>
            <a:r>
              <a:rPr lang="zh-CN" altLang="en-US" sz="2400" dirty="0"/>
              <a:t>可以</a:t>
            </a:r>
            <a:r>
              <a:rPr lang="zh-CN" altLang="zh-CN" sz="2400" dirty="0"/>
              <a:t>分为两种：相对路径、绝对路径。</a:t>
            </a:r>
          </a:p>
          <a:p>
            <a:pPr marL="534988" indent="-228600" algn="just">
              <a:lnSpc>
                <a:spcPct val="150000"/>
              </a:lnSpc>
              <a:buFont typeface="Wingdings" panose="05000000000000000000" pitchFamily="2" charset="2"/>
              <a:buChar char="Ø"/>
            </a:pPr>
            <a:r>
              <a:rPr lang="zh-CN" altLang="zh-CN" sz="2400" dirty="0"/>
              <a:t>绝对路径：绝对路径不需要参照物，直接从根</a:t>
            </a:r>
            <a:r>
              <a:rPr lang="en-US" altLang="zh-CN" sz="2400" dirty="0"/>
              <a:t>“/”</a:t>
            </a:r>
            <a:r>
              <a:rPr lang="zh-CN" altLang="zh-CN" sz="2400" dirty="0"/>
              <a:t>开始寻找对应路径</a:t>
            </a:r>
            <a:endParaRPr lang="zh-CN" altLang="en-US" sz="2400" dirty="0"/>
          </a:p>
          <a:p>
            <a:pPr marL="534988" indent="-228600" algn="just">
              <a:lnSpc>
                <a:spcPct val="150000"/>
              </a:lnSpc>
              <a:buFont typeface="Wingdings" panose="05000000000000000000" pitchFamily="2" charset="2"/>
              <a:buChar char="Ø"/>
            </a:pPr>
            <a:r>
              <a:rPr lang="zh-CN" altLang="zh-CN" sz="2400" dirty="0"/>
              <a:t>相对路径：相对首先得有一个参照物（一般就是当前的工作路径）；</a:t>
            </a:r>
            <a:endParaRPr lang="en-US" altLang="zh-CN" sz="2400" dirty="0"/>
          </a:p>
          <a:p>
            <a:pPr marL="306388" indent="0" algn="just">
              <a:lnSpc>
                <a:spcPct val="150000"/>
              </a:lnSpc>
              <a:buNone/>
            </a:pPr>
            <a:r>
              <a:rPr lang="zh-CN" altLang="zh-CN" sz="2400" dirty="0"/>
              <a:t>相对路径的写法：在相对路径中通常会用到</a:t>
            </a:r>
            <a:r>
              <a:rPr lang="en-US" altLang="zh-CN" sz="2400" dirty="0"/>
              <a:t>2</a:t>
            </a:r>
            <a:r>
              <a:rPr lang="zh-CN" altLang="zh-CN" sz="2400" dirty="0"/>
              <a:t>个符号</a:t>
            </a:r>
            <a:r>
              <a:rPr lang="en-US" altLang="zh-CN" sz="2400" dirty="0"/>
              <a:t>“./”</a:t>
            </a:r>
            <a:r>
              <a:rPr lang="zh-CN" altLang="zh-CN" sz="2400" dirty="0"/>
              <a:t>【表示当前目录下】、</a:t>
            </a:r>
            <a:r>
              <a:rPr lang="en-US" altLang="zh-CN" sz="2400" dirty="0"/>
              <a:t>“../”</a:t>
            </a:r>
            <a:r>
              <a:rPr lang="zh-CN" altLang="zh-CN" sz="2400" dirty="0"/>
              <a:t>【上一级目录下】。</a:t>
            </a:r>
            <a:endParaRPr lang="en-US" altLang="zh-CN" sz="2400" dirty="0"/>
          </a:p>
          <a:p>
            <a:pPr marL="306388" indent="0" algn="just">
              <a:lnSpc>
                <a:spcPct val="150000"/>
              </a:lnSpc>
              <a:buNone/>
            </a:pPr>
            <a:r>
              <a:rPr lang="zh-CN" altLang="en-US" sz="2400" dirty="0">
                <a:latin typeface="Times New Roman" panose="02020603050405020304" pitchFamily="18" charset="0"/>
                <a:cs typeface="Times New Roman" panose="02020603050405020304" pitchFamily="18" charset="0"/>
              </a:rPr>
              <a:t>注意：</a:t>
            </a:r>
            <a:r>
              <a:rPr lang="en-US" altLang="zh-CN" sz="2400" dirty="0">
                <a:latin typeface="Times New Roman" panose="02020603050405020304" pitchFamily="18" charset="0"/>
                <a:cs typeface="Times New Roman" panose="02020603050405020304" pitchFamily="18" charset="0"/>
              </a:rPr>
              <a:t>cat ./</a:t>
            </a:r>
            <a:r>
              <a:rPr lang="en-US" altLang="zh-CN" sz="2400" dirty="0" err="1">
                <a:latin typeface="Times New Roman" panose="02020603050405020304" pitchFamily="18" charset="0"/>
                <a:cs typeface="Times New Roman" panose="02020603050405020304" pitchFamily="18" charset="0"/>
              </a:rPr>
              <a:t>abc</a:t>
            </a:r>
            <a:r>
              <a:rPr lang="zh-CN" altLang="en-US" sz="2400" dirty="0">
                <a:latin typeface="Times New Roman" panose="02020603050405020304" pitchFamily="18" charset="0"/>
                <a:cs typeface="Times New Roman" panose="02020603050405020304" pitchFamily="18" charset="0"/>
              </a:rPr>
              <a:t>等价于</a:t>
            </a:r>
            <a:r>
              <a:rPr lang="en-US" altLang="zh-CN" sz="2400" dirty="0">
                <a:latin typeface="Times New Roman" panose="02020603050405020304" pitchFamily="18" charset="0"/>
                <a:cs typeface="Times New Roman" panose="02020603050405020304" pitchFamily="18" charset="0"/>
              </a:rPr>
              <a:t>cat </a:t>
            </a:r>
            <a:r>
              <a:rPr lang="en-US" altLang="zh-CN" sz="2400" dirty="0" err="1">
                <a:latin typeface="Times New Roman" panose="02020603050405020304" pitchFamily="18" charset="0"/>
                <a:cs typeface="Times New Roman" panose="02020603050405020304" pitchFamily="18" charset="0"/>
              </a:rPr>
              <a:t>abc</a:t>
            </a:r>
            <a:endParaRPr lang="en-US" altLang="zh-CN" sz="2400" dirty="0">
              <a:latin typeface="Times New Roman" panose="02020603050405020304" pitchFamily="18" charset="0"/>
              <a:cs typeface="Times New Roman" panose="02020603050405020304" pitchFamily="18" charset="0"/>
            </a:endParaRPr>
          </a:p>
          <a:p>
            <a:pPr marL="306388" indent="0" algn="just">
              <a:lnSpc>
                <a:spcPct val="150000"/>
              </a:lnSpc>
              <a:buNone/>
            </a:pPr>
            <a:r>
              <a:rPr lang="en-US" altLang="zh-CN" sz="2400" dirty="0" err="1">
                <a:solidFill>
                  <a:srgbClr val="FF0000"/>
                </a:solidFill>
                <a:latin typeface="Times New Roman" panose="02020603050405020304" pitchFamily="18" charset="0"/>
                <a:cs typeface="Times New Roman" panose="02020603050405020304" pitchFamily="18" charset="0"/>
              </a:rPr>
              <a:t>pwd</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查看当前工作目录的绝对路径</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08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8DC27-FA06-4E79-8538-83A603D6E693}"/>
              </a:ext>
            </a:extLst>
          </p:cNvPr>
          <p:cNvSpPr>
            <a:spLocks noGrp="1"/>
          </p:cNvSpPr>
          <p:nvPr>
            <p:ph type="title"/>
          </p:nvPr>
        </p:nvSpPr>
        <p:spPr>
          <a:xfrm>
            <a:off x="838200" y="76200"/>
            <a:ext cx="7620000" cy="609600"/>
          </a:xfrm>
        </p:spPr>
        <p:txBody>
          <a:bodyPr/>
          <a:lstStyle/>
          <a:p>
            <a:pPr algn="ctr"/>
            <a:r>
              <a:rPr lang="zh-CN" altLang="en-US" dirty="0"/>
              <a:t>第二讲 </a:t>
            </a:r>
            <a:r>
              <a:rPr lang="en-US" altLang="zh-CN" dirty="0"/>
              <a:t>Linux</a:t>
            </a:r>
            <a:r>
              <a:rPr lang="zh-CN" altLang="en-US" dirty="0"/>
              <a:t>常用命令</a:t>
            </a:r>
          </a:p>
        </p:txBody>
      </p:sp>
      <p:sp>
        <p:nvSpPr>
          <p:cNvPr id="3" name="内容占位符 2">
            <a:extLst>
              <a:ext uri="{FF2B5EF4-FFF2-40B4-BE49-F238E27FC236}">
                <a16:creationId xmlns:a16="http://schemas.microsoft.com/office/drawing/2014/main" id="{5CA704C5-566B-4C23-8374-B17FC2BD3099}"/>
              </a:ext>
            </a:extLst>
          </p:cNvPr>
          <p:cNvSpPr>
            <a:spLocks noGrp="1"/>
          </p:cNvSpPr>
          <p:nvPr>
            <p:ph idx="1"/>
          </p:nvPr>
        </p:nvSpPr>
        <p:spPr>
          <a:xfrm>
            <a:off x="838200" y="1052736"/>
            <a:ext cx="7620000" cy="5119464"/>
          </a:xfrm>
        </p:spPr>
        <p:txBody>
          <a:bodyPr/>
          <a:lstStyle/>
          <a:p>
            <a:pPr>
              <a:lnSpc>
                <a:spcPct val="150000"/>
              </a:lnSpc>
            </a:pPr>
            <a:r>
              <a:rPr lang="zh-CN" altLang="en-US" sz="2400" dirty="0">
                <a:latin typeface="宋体" panose="02010600030101010101" pitchFamily="2" charset="-122"/>
              </a:rPr>
              <a:t>安全使用计算机的方式</a:t>
            </a:r>
          </a:p>
          <a:p>
            <a:pPr>
              <a:lnSpc>
                <a:spcPct val="150000"/>
              </a:lnSpc>
            </a:pPr>
            <a:r>
              <a:rPr lang="zh-CN" altLang="en-US" sz="2400" dirty="0">
                <a:latin typeface="宋体" panose="02010600030101010101" pitchFamily="2" charset="-122"/>
              </a:rPr>
              <a:t>输入正确的命令以完成简单的任务</a:t>
            </a:r>
          </a:p>
          <a:p>
            <a:pPr>
              <a:lnSpc>
                <a:spcPct val="150000"/>
              </a:lnSpc>
            </a:pPr>
            <a:r>
              <a:rPr lang="zh-CN" altLang="en-US" sz="2400" dirty="0">
                <a:latin typeface="宋体" panose="02010600030101010101" pitchFamily="2" charset="-122"/>
              </a:rPr>
              <a:t>文件、目录、文件系统、进程等概念</a:t>
            </a:r>
          </a:p>
          <a:p>
            <a:pPr>
              <a:lnSpc>
                <a:spcPct val="150000"/>
              </a:lnSpc>
            </a:pPr>
            <a:r>
              <a:rPr lang="zh-CN" altLang="en-US" sz="2400" dirty="0">
                <a:latin typeface="宋体" panose="02010600030101010101" pitchFamily="2" charset="-122"/>
              </a:rPr>
              <a:t>使用相应命令对文件、目录、进程及软盘进行管理</a:t>
            </a:r>
          </a:p>
          <a:p>
            <a:pPr>
              <a:lnSpc>
                <a:spcPct val="150000"/>
              </a:lnSpc>
            </a:pPr>
            <a:r>
              <a:rPr lang="zh-CN" altLang="en-US" sz="2400" dirty="0">
                <a:latin typeface="宋体" panose="02010600030101010101" pitchFamily="2" charset="-122"/>
              </a:rPr>
              <a:t>遇到问题时如何找到帮助信息</a:t>
            </a:r>
          </a:p>
          <a:p>
            <a:endParaRPr lang="zh-CN" altLang="en-US" dirty="0"/>
          </a:p>
        </p:txBody>
      </p:sp>
    </p:spTree>
    <p:extLst>
      <p:ext uri="{BB962C8B-B14F-4D97-AF65-F5344CB8AC3E}">
        <p14:creationId xmlns:p14="http://schemas.microsoft.com/office/powerpoint/2010/main" val="5600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BA8E9B-31AE-4B7A-ADAF-32B1D663A9C1}"/>
              </a:ext>
            </a:extLst>
          </p:cNvPr>
          <p:cNvSpPr>
            <a:spLocks noGrp="1"/>
          </p:cNvSpPr>
          <p:nvPr>
            <p:ph idx="1"/>
          </p:nvPr>
        </p:nvSpPr>
        <p:spPr>
          <a:xfrm>
            <a:off x="179512" y="404664"/>
            <a:ext cx="8640960" cy="5767536"/>
          </a:xfrm>
        </p:spPr>
        <p:txBody>
          <a:bodyPr>
            <a:normAutofit/>
          </a:bodyPr>
          <a:lstStyle/>
          <a:p>
            <a:pPr>
              <a:lnSpc>
                <a:spcPct val="150000"/>
              </a:lnSpc>
            </a:pPr>
            <a:r>
              <a:rPr lang="zh-CN" altLang="en-US" sz="2200" dirty="0"/>
              <a:t>例如：当前目录为</a:t>
            </a:r>
            <a:r>
              <a:rPr lang="en-US" altLang="zh-CN" sz="2200" dirty="0"/>
              <a:t>/</a:t>
            </a:r>
            <a:r>
              <a:rPr lang="en-US" altLang="zh-CN" sz="2200" dirty="0" err="1"/>
              <a:t>usr</a:t>
            </a:r>
            <a:r>
              <a:rPr lang="en-US" altLang="zh-CN" sz="2200" dirty="0"/>
              <a:t>/</a:t>
            </a:r>
            <a:r>
              <a:rPr lang="en-US" altLang="zh-CN" sz="2200" dirty="0" err="1"/>
              <a:t>meng</a:t>
            </a:r>
            <a:r>
              <a:rPr lang="zh-CN" altLang="en-US" sz="2200" dirty="0"/>
              <a:t>，则如何利用相对路径</a:t>
            </a:r>
            <a:r>
              <a:rPr lang="en-US" altLang="zh-CN" sz="2200" dirty="0"/>
              <a:t>cat</a:t>
            </a:r>
            <a:r>
              <a:rPr lang="zh-CN" altLang="en-US" sz="2200" dirty="0"/>
              <a:t>文件</a:t>
            </a:r>
            <a:r>
              <a:rPr lang="en-US" altLang="zh-CN" sz="2200" dirty="0" err="1"/>
              <a:t>cf.d</a:t>
            </a:r>
            <a:endParaRPr lang="en-US" altLang="zh-CN" sz="2200" dirty="0"/>
          </a:p>
          <a:p>
            <a:pPr>
              <a:lnSpc>
                <a:spcPct val="150000"/>
              </a:lnSpc>
            </a:pPr>
            <a:r>
              <a:rPr lang="zh-CN" altLang="en-US" sz="2200" dirty="0"/>
              <a:t>答：</a:t>
            </a:r>
            <a:r>
              <a:rPr lang="en-US" altLang="zh-CN" sz="2200" dirty="0"/>
              <a:t>cat ../../</a:t>
            </a:r>
            <a:r>
              <a:rPr lang="en-US" altLang="zh-CN" sz="2200" dirty="0" err="1"/>
              <a:t>etc</a:t>
            </a:r>
            <a:r>
              <a:rPr lang="en-US" altLang="zh-CN" sz="2200" dirty="0"/>
              <a:t>/conf/</a:t>
            </a:r>
            <a:r>
              <a:rPr lang="en-US" altLang="zh-CN" sz="2200" dirty="0" err="1"/>
              <a:t>cf.d</a:t>
            </a:r>
            <a:endParaRPr lang="zh-CN" altLang="en-US" sz="2200" dirty="0"/>
          </a:p>
        </p:txBody>
      </p:sp>
      <p:pic>
        <p:nvPicPr>
          <p:cNvPr id="4" name="Picture 4" descr="Rectangle: Click to edit Master text styles&#10;Second level&#10;Third level&#10;Fourth level&#10;Fifth level">
            <a:extLst>
              <a:ext uri="{FF2B5EF4-FFF2-40B4-BE49-F238E27FC236}">
                <a16:creationId xmlns:a16="http://schemas.microsoft.com/office/drawing/2014/main" id="{446CE378-4453-48CF-9813-96F8AF3EF3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043608" y="1700808"/>
            <a:ext cx="6287135" cy="5029158"/>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5568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EB0F7-390A-4794-9980-8FA12022207B}"/>
              </a:ext>
            </a:extLst>
          </p:cNvPr>
          <p:cNvSpPr>
            <a:spLocks noGrp="1"/>
          </p:cNvSpPr>
          <p:nvPr>
            <p:ph type="title"/>
          </p:nvPr>
        </p:nvSpPr>
        <p:spPr>
          <a:xfrm>
            <a:off x="838200" y="76200"/>
            <a:ext cx="7620000" cy="609600"/>
          </a:xfrm>
        </p:spPr>
        <p:txBody>
          <a:bodyPr/>
          <a:lstStyle/>
          <a:p>
            <a:pPr algn="ctr"/>
            <a:r>
              <a:rPr lang="zh-CN" altLang="en-US" sz="3600" dirty="0"/>
              <a:t>复制、删除和移动文件的命令</a:t>
            </a:r>
            <a:endParaRPr lang="zh-CN" altLang="en-US" dirty="0"/>
          </a:p>
        </p:txBody>
      </p:sp>
      <p:sp>
        <p:nvSpPr>
          <p:cNvPr id="3" name="内容占位符 2">
            <a:extLst>
              <a:ext uri="{FF2B5EF4-FFF2-40B4-BE49-F238E27FC236}">
                <a16:creationId xmlns:a16="http://schemas.microsoft.com/office/drawing/2014/main" id="{1722CD74-1BA2-4011-891E-29286EA54C7D}"/>
              </a:ext>
            </a:extLst>
          </p:cNvPr>
          <p:cNvSpPr>
            <a:spLocks noGrp="1"/>
          </p:cNvSpPr>
          <p:nvPr>
            <p:ph idx="1"/>
          </p:nvPr>
        </p:nvSpPr>
        <p:spPr>
          <a:xfrm>
            <a:off x="107504" y="836712"/>
            <a:ext cx="8856984" cy="5832648"/>
          </a:xfrm>
        </p:spPr>
        <p:txBody>
          <a:bodyPr>
            <a:normAutofit fontScale="85000" lnSpcReduction="20000"/>
          </a:bodyPr>
          <a:lstStyle/>
          <a:p>
            <a:pPr>
              <a:lnSpc>
                <a:spcPct val="160000"/>
              </a:lnSpc>
            </a:pPr>
            <a:r>
              <a:rPr lang="en-US" altLang="zh-CN" sz="2200" dirty="0"/>
              <a:t>cp</a:t>
            </a:r>
            <a:r>
              <a:rPr lang="zh-CN" altLang="zh-CN" sz="2200" dirty="0"/>
              <a:t>指令</a:t>
            </a:r>
            <a:endParaRPr lang="en-US" altLang="zh-CN" sz="2200" dirty="0"/>
          </a:p>
          <a:p>
            <a:pPr marL="446088" indent="-228600">
              <a:lnSpc>
                <a:spcPct val="160000"/>
              </a:lnSpc>
              <a:buFont typeface="Wingdings" panose="05000000000000000000" pitchFamily="2" charset="2"/>
              <a:buChar char="Ø"/>
            </a:pPr>
            <a:r>
              <a:rPr lang="zh-CN" altLang="en-US" sz="2200" dirty="0"/>
              <a:t>功能：</a:t>
            </a:r>
            <a:r>
              <a:rPr lang="zh-CN" altLang="zh-CN" sz="2200" dirty="0"/>
              <a:t>复制文件</a:t>
            </a:r>
            <a:r>
              <a:rPr lang="en-US" altLang="zh-CN" sz="2200" dirty="0"/>
              <a:t>/</a:t>
            </a:r>
            <a:r>
              <a:rPr lang="zh-CN" altLang="zh-CN" sz="2200" dirty="0"/>
              <a:t>文件夹到指定的位置</a:t>
            </a:r>
            <a:endParaRPr lang="en-US" altLang="zh-CN" sz="2200" dirty="0"/>
          </a:p>
          <a:p>
            <a:pPr marL="446088" indent="-228600">
              <a:lnSpc>
                <a:spcPct val="160000"/>
              </a:lnSpc>
              <a:buFont typeface="Wingdings" panose="05000000000000000000" pitchFamily="2" charset="2"/>
              <a:buChar char="Ø"/>
            </a:pPr>
            <a:r>
              <a:rPr lang="zh-CN" altLang="en-US" sz="2200" dirty="0"/>
              <a:t>语法：</a:t>
            </a:r>
            <a:r>
              <a:rPr lang="en-US" altLang="zh-CN" sz="2200" dirty="0"/>
              <a:t> cp [</a:t>
            </a:r>
            <a:r>
              <a:rPr lang="zh-CN" altLang="en-US" sz="2200" dirty="0"/>
              <a:t>选项</a:t>
            </a:r>
            <a:r>
              <a:rPr lang="en-US" altLang="zh-CN" sz="2200" dirty="0"/>
              <a:t>] </a:t>
            </a:r>
            <a:r>
              <a:rPr lang="zh-CN" altLang="zh-CN" sz="2200" dirty="0"/>
              <a:t>被复制的文档路径 文档被复制到的路径</a:t>
            </a:r>
            <a:endParaRPr lang="en-US" altLang="zh-CN" sz="2200" dirty="0"/>
          </a:p>
          <a:p>
            <a:pPr marL="446088" indent="-228600">
              <a:lnSpc>
                <a:spcPct val="160000"/>
              </a:lnSpc>
              <a:buFont typeface="Wingdings" panose="05000000000000000000" pitchFamily="2" charset="2"/>
              <a:buChar char="Ø"/>
            </a:pPr>
            <a:r>
              <a:rPr lang="zh-CN" altLang="en-US" sz="2400" dirty="0"/>
              <a:t>选项：</a:t>
            </a:r>
            <a:endParaRPr lang="en-US" altLang="zh-CN" sz="2400" dirty="0"/>
          </a:p>
          <a:p>
            <a:pPr marL="892175" indent="-457200">
              <a:lnSpc>
                <a:spcPct val="160000"/>
              </a:lnSpc>
              <a:buFont typeface="+mj-lt"/>
              <a:buAutoNum type="arabicPeriod"/>
            </a:pPr>
            <a:r>
              <a:rPr lang="zh-CN" altLang="en-US" sz="2400" dirty="0"/>
              <a:t>-a：递归地将源目录下的所有子目录及其文件都复制到目标目录中，并且保留文件链接和文件属性不变</a:t>
            </a:r>
            <a:endParaRPr lang="en-US" altLang="zh-CN" sz="2400" dirty="0"/>
          </a:p>
          <a:p>
            <a:pPr marL="892175" indent="-457200">
              <a:lnSpc>
                <a:spcPct val="160000"/>
              </a:lnSpc>
              <a:buFont typeface="+mj-lt"/>
              <a:buAutoNum type="arabicPeriod"/>
            </a:pPr>
            <a:r>
              <a:rPr lang="en-US" altLang="zh-CN" sz="2400" dirty="0"/>
              <a:t>-d</a:t>
            </a:r>
            <a:r>
              <a:rPr lang="zh-CN" altLang="en-US" sz="2400" dirty="0"/>
              <a:t>：复制时保留文件链接。</a:t>
            </a:r>
            <a:endParaRPr lang="en-US" altLang="zh-CN" sz="2400" dirty="0"/>
          </a:p>
          <a:p>
            <a:pPr marL="892175" indent="-457200">
              <a:lnSpc>
                <a:spcPct val="160000"/>
              </a:lnSpc>
              <a:buFont typeface="+mj-lt"/>
              <a:buAutoNum type="arabicPeriod"/>
            </a:pPr>
            <a:r>
              <a:rPr lang="en-US" altLang="zh-CN" sz="2400" dirty="0"/>
              <a:t>-f</a:t>
            </a:r>
            <a:r>
              <a:rPr lang="zh-CN" altLang="en-US" sz="2400" dirty="0"/>
              <a:t>：覆盖已经存在的目标文件，并且不给出提示。</a:t>
            </a:r>
            <a:endParaRPr lang="en-US" altLang="zh-CN" sz="2400" dirty="0"/>
          </a:p>
          <a:p>
            <a:pPr marL="892175" indent="-457200">
              <a:lnSpc>
                <a:spcPct val="160000"/>
              </a:lnSpc>
              <a:buFont typeface="+mj-lt"/>
              <a:buAutoNum type="arabicPeriod"/>
            </a:pPr>
            <a:r>
              <a:rPr lang="en-US" altLang="zh-CN" sz="2400" dirty="0"/>
              <a:t>-</a:t>
            </a:r>
            <a:r>
              <a:rPr lang="en-US" altLang="zh-CN" sz="2400" dirty="0" err="1"/>
              <a:t>i</a:t>
            </a:r>
            <a:r>
              <a:rPr lang="en-US" altLang="zh-CN" sz="2400" dirty="0"/>
              <a:t>  </a:t>
            </a:r>
            <a:r>
              <a:rPr lang="zh-CN" altLang="en-US" sz="2400" dirty="0"/>
              <a:t>与</a:t>
            </a:r>
            <a:r>
              <a:rPr lang="en-US" altLang="zh-CN" sz="2400" dirty="0"/>
              <a:t>-f</a:t>
            </a:r>
            <a:r>
              <a:rPr lang="zh-CN" altLang="en-US" sz="2400" dirty="0"/>
              <a:t>选项不同，在覆盖目标文件之前先给出提示，要求用户予以确认。回答</a:t>
            </a:r>
            <a:r>
              <a:rPr lang="en-US" altLang="zh-CN" sz="2400" dirty="0"/>
              <a:t>y</a:t>
            </a:r>
            <a:r>
              <a:rPr lang="zh-CN" altLang="en-US" sz="2400" dirty="0"/>
              <a:t>，将覆盖目标文件。这是交互式复制。</a:t>
            </a:r>
            <a:endParaRPr lang="en-US" altLang="zh-CN" sz="2400" dirty="0"/>
          </a:p>
          <a:p>
            <a:pPr marL="446088" indent="-228600">
              <a:lnSpc>
                <a:spcPct val="150000"/>
              </a:lnSpc>
              <a:buFont typeface="Wingdings" panose="05000000000000000000" pitchFamily="2" charset="2"/>
              <a:buChar char="Ø"/>
            </a:pPr>
            <a:endParaRPr lang="zh-CN" altLang="en-US" sz="2200" dirty="0"/>
          </a:p>
        </p:txBody>
      </p:sp>
    </p:spTree>
    <p:extLst>
      <p:ext uri="{BB962C8B-B14F-4D97-AF65-F5344CB8AC3E}">
        <p14:creationId xmlns:p14="http://schemas.microsoft.com/office/powerpoint/2010/main" val="417033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BA9EDF-3D09-4ECF-B799-AE13E1E34398}"/>
              </a:ext>
            </a:extLst>
          </p:cNvPr>
          <p:cNvSpPr>
            <a:spLocks noGrp="1"/>
          </p:cNvSpPr>
          <p:nvPr>
            <p:ph idx="1"/>
          </p:nvPr>
        </p:nvSpPr>
        <p:spPr>
          <a:xfrm>
            <a:off x="395536" y="653244"/>
            <a:ext cx="8280920" cy="5551512"/>
          </a:xfrm>
        </p:spPr>
        <p:txBody>
          <a:bodyPr>
            <a:normAutofit/>
          </a:bodyPr>
          <a:lstStyle/>
          <a:p>
            <a:pPr marL="534988" indent="-228600">
              <a:lnSpc>
                <a:spcPct val="15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：除复制源文件的内容外，还将其修改时间和存取权限也复制到新文件中。</a:t>
            </a:r>
            <a:endParaRPr lang="en-US" altLang="zh-CN" sz="28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：递归复制目录，即将源目录下的所有文件及其各级子目录都复制到目标位置。</a:t>
            </a:r>
            <a:endParaRPr lang="en-US" altLang="zh-CN" sz="28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7</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-l</a:t>
            </a:r>
            <a:r>
              <a:rPr lang="zh-CN" altLang="en-US" sz="2800" dirty="0">
                <a:latin typeface="Times New Roman" panose="02020603050405020304" pitchFamily="18" charset="0"/>
                <a:cs typeface="Times New Roman" panose="02020603050405020304" pitchFamily="18" charset="0"/>
              </a:rPr>
              <a:t>：不复制，而是创建指向源文件的链接文件，链接文件名由目标文件给出</a:t>
            </a:r>
            <a:endParaRPr lang="en-US" altLang="zh-CN" sz="28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None/>
            </a:pPr>
            <a:r>
              <a:rPr lang="en-US" altLang="zh-CN" sz="2800" dirty="0" err="1">
                <a:solidFill>
                  <a:srgbClr val="FF0000"/>
                </a:solidFill>
                <a:latin typeface="Times New Roman" panose="02020603050405020304" pitchFamily="18" charset="0"/>
                <a:cs typeface="Times New Roman" panose="02020603050405020304" pitchFamily="18" charset="0"/>
              </a:rPr>
              <a:t>cp</a:t>
            </a:r>
            <a:r>
              <a:rPr lang="en-US" altLang="zh-CN" sz="2800" dirty="0">
                <a:solidFill>
                  <a:srgbClr val="FF0000"/>
                </a:solidFill>
                <a:latin typeface="Times New Roman" panose="02020603050405020304" pitchFamily="18" charset="0"/>
                <a:cs typeface="Times New Roman" panose="02020603050405020304" pitchFamily="18" charset="0"/>
              </a:rPr>
              <a:t> –r /home/test   /home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7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99786C-CA83-4842-BC22-CFF8D8331ADB}"/>
              </a:ext>
            </a:extLst>
          </p:cNvPr>
          <p:cNvSpPr>
            <a:spLocks noGrp="1"/>
          </p:cNvSpPr>
          <p:nvPr>
            <p:ph idx="1"/>
          </p:nvPr>
        </p:nvSpPr>
        <p:spPr>
          <a:xfrm>
            <a:off x="838200" y="260648"/>
            <a:ext cx="7620000" cy="5911552"/>
          </a:xfrm>
        </p:spPr>
        <p:txBody>
          <a:bodyPr/>
          <a:lstStyle/>
          <a:p>
            <a:pPr>
              <a:lnSpc>
                <a:spcPct val="150000"/>
              </a:lnSpc>
            </a:pPr>
            <a:r>
              <a:rPr lang="zh-CN" altLang="zh-CN" sz="2200" dirty="0"/>
              <a:t>指令：</a:t>
            </a:r>
            <a:r>
              <a:rPr lang="en-US" altLang="zh-CN" sz="2200" dirty="0"/>
              <a:t>rm </a:t>
            </a:r>
            <a:r>
              <a:rPr lang="zh-CN" altLang="zh-CN" sz="2200" dirty="0"/>
              <a:t>（</a:t>
            </a:r>
            <a:r>
              <a:rPr lang="en-US" altLang="zh-CN" sz="2200" dirty="0"/>
              <a:t>remove</a:t>
            </a:r>
            <a:r>
              <a:rPr lang="zh-CN" altLang="zh-CN" sz="2200" dirty="0"/>
              <a:t>，移除、删除）</a:t>
            </a:r>
          </a:p>
          <a:p>
            <a:pPr marL="446088" indent="-228600">
              <a:lnSpc>
                <a:spcPct val="150000"/>
              </a:lnSpc>
              <a:buFont typeface="Wingdings" panose="05000000000000000000" pitchFamily="2" charset="2"/>
              <a:buChar char="Ø"/>
            </a:pPr>
            <a:r>
              <a:rPr lang="zh-CN" altLang="zh-CN" sz="2200" dirty="0"/>
              <a:t>作用：移除</a:t>
            </a:r>
            <a:r>
              <a:rPr lang="en-US" altLang="zh-CN" sz="2200" dirty="0"/>
              <a:t>/</a:t>
            </a:r>
            <a:r>
              <a:rPr lang="zh-CN" altLang="zh-CN" sz="2200" dirty="0"/>
              <a:t>删除文档</a:t>
            </a:r>
            <a:endParaRPr lang="en-US" altLang="zh-CN" sz="2200" dirty="0"/>
          </a:p>
          <a:p>
            <a:pPr marL="446088" indent="-228600">
              <a:lnSpc>
                <a:spcPct val="150000"/>
              </a:lnSpc>
              <a:buFont typeface="Wingdings" panose="05000000000000000000" pitchFamily="2" charset="2"/>
              <a:buChar char="Ø"/>
            </a:pPr>
            <a:r>
              <a:rPr lang="zh-CN" altLang="zh-CN" sz="2200" dirty="0"/>
              <a:t>语法：</a:t>
            </a:r>
            <a:r>
              <a:rPr lang="en-US" altLang="zh-CN" sz="2200" dirty="0"/>
              <a:t>rm [</a:t>
            </a:r>
            <a:r>
              <a:rPr lang="zh-CN" altLang="zh-CN" sz="2200" dirty="0"/>
              <a:t>选项</a:t>
            </a:r>
            <a:r>
              <a:rPr lang="en-US" altLang="zh-CN" sz="2200" dirty="0"/>
              <a:t>]</a:t>
            </a:r>
            <a:r>
              <a:rPr lang="zh-CN" altLang="zh-CN" sz="2200" dirty="0"/>
              <a:t> 需要移除的文档路径</a:t>
            </a:r>
            <a:endParaRPr lang="en-US" altLang="zh-CN" sz="2200" dirty="0"/>
          </a:p>
          <a:p>
            <a:pPr marL="446088" indent="-228600">
              <a:lnSpc>
                <a:spcPct val="150000"/>
              </a:lnSpc>
              <a:buFont typeface="Wingdings" panose="05000000000000000000" pitchFamily="2" charset="2"/>
              <a:buChar char="Ø"/>
            </a:pPr>
            <a:r>
              <a:rPr lang="zh-CN" altLang="zh-CN" sz="2200" dirty="0"/>
              <a:t>选项：</a:t>
            </a:r>
            <a:endParaRPr lang="en-US" altLang="zh-CN" sz="2200" dirty="0"/>
          </a:p>
          <a:p>
            <a:pPr marL="892175" indent="-285750">
              <a:lnSpc>
                <a:spcPct val="150000"/>
              </a:lnSpc>
              <a:buFont typeface="Wingdings" panose="05000000000000000000" pitchFamily="2" charset="2"/>
              <a:buChar char="ü"/>
            </a:pPr>
            <a:r>
              <a:rPr lang="en-US" altLang="zh-CN" sz="2200" dirty="0"/>
              <a:t>-f</a:t>
            </a:r>
            <a:r>
              <a:rPr lang="zh-CN" altLang="zh-CN" sz="2200" dirty="0"/>
              <a:t>：</a:t>
            </a:r>
            <a:r>
              <a:rPr lang="en-US" altLang="zh-CN" sz="2200" dirty="0"/>
              <a:t>force</a:t>
            </a:r>
            <a:r>
              <a:rPr lang="zh-CN" altLang="zh-CN" sz="2200" dirty="0"/>
              <a:t>，强制删除，不提示是否删除</a:t>
            </a:r>
            <a:endParaRPr lang="en-US" altLang="zh-CN" sz="2200" dirty="0"/>
          </a:p>
          <a:p>
            <a:pPr marL="892175" indent="-285750">
              <a:lnSpc>
                <a:spcPct val="150000"/>
              </a:lnSpc>
              <a:buFont typeface="Wingdings" panose="05000000000000000000" pitchFamily="2" charset="2"/>
              <a:buChar char="ü"/>
            </a:pPr>
            <a:r>
              <a:rPr lang="en-US" altLang="zh-CN" sz="2200" dirty="0"/>
              <a:t>-r</a:t>
            </a:r>
            <a:r>
              <a:rPr lang="zh-CN" altLang="zh-CN" sz="2200" dirty="0"/>
              <a:t>：表示递归</a:t>
            </a:r>
            <a:r>
              <a:rPr lang="en-US" altLang="zh-CN" sz="2200" dirty="0"/>
              <a:t> </a:t>
            </a:r>
            <a:r>
              <a:rPr lang="zh-CN" altLang="en-US" sz="2200" dirty="0"/>
              <a:t>可用于删除非空目录 </a:t>
            </a:r>
            <a:endParaRPr lang="en-US" altLang="zh-CN" sz="2200" dirty="0"/>
          </a:p>
          <a:p>
            <a:pPr marL="892175" indent="-285750">
              <a:lnSpc>
                <a:spcPct val="150000"/>
              </a:lnSpc>
              <a:buFont typeface="Wingdings" panose="05000000000000000000" pitchFamily="2" charset="2"/>
              <a:buChar char="ü"/>
            </a:pPr>
            <a:r>
              <a:rPr lang="en-US" altLang="zh-CN" sz="2200" dirty="0"/>
              <a:t>-d</a:t>
            </a:r>
            <a:r>
              <a:rPr lang="zh-CN" altLang="en-US" sz="2200" dirty="0"/>
              <a:t>：删除空目录</a:t>
            </a:r>
            <a:endParaRPr lang="en-US" altLang="zh-CN" sz="2200" dirty="0"/>
          </a:p>
          <a:p>
            <a:endParaRPr lang="zh-CN" altLang="en-US" dirty="0"/>
          </a:p>
        </p:txBody>
      </p:sp>
    </p:spTree>
    <p:extLst>
      <p:ext uri="{BB962C8B-B14F-4D97-AF65-F5344CB8AC3E}">
        <p14:creationId xmlns:p14="http://schemas.microsoft.com/office/powerpoint/2010/main" val="140996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BBEC23-94ED-45B7-972D-60F5FC825F13}"/>
              </a:ext>
            </a:extLst>
          </p:cNvPr>
          <p:cNvSpPr>
            <a:spLocks noGrp="1"/>
          </p:cNvSpPr>
          <p:nvPr>
            <p:ph idx="1"/>
          </p:nvPr>
        </p:nvSpPr>
        <p:spPr>
          <a:xfrm>
            <a:off x="323528" y="332656"/>
            <a:ext cx="8568952" cy="6525344"/>
          </a:xfrm>
        </p:spPr>
        <p:txBody>
          <a:bodyPr/>
          <a:lstStyle/>
          <a:p>
            <a:pPr>
              <a:lnSpc>
                <a:spcPct val="150000"/>
              </a:lnSpc>
            </a:pPr>
            <a:r>
              <a:rPr lang="zh-CN" altLang="zh-CN" sz="2200" dirty="0">
                <a:latin typeface="Times New Roman" panose="02020603050405020304" pitchFamily="18" charset="0"/>
                <a:cs typeface="Times New Roman" panose="02020603050405020304" pitchFamily="18" charset="0"/>
              </a:rPr>
              <a:t>指令：</a:t>
            </a:r>
            <a:r>
              <a:rPr lang="en-US" altLang="zh-CN" sz="2200" dirty="0">
                <a:latin typeface="Times New Roman" panose="02020603050405020304" pitchFamily="18" charset="0"/>
                <a:cs typeface="Times New Roman" panose="02020603050405020304" pitchFamily="18" charset="0"/>
              </a:rPr>
              <a:t>mv</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move</a:t>
            </a:r>
            <a:r>
              <a:rPr lang="zh-CN" altLang="zh-CN" sz="2200" dirty="0">
                <a:latin typeface="Times New Roman" panose="02020603050405020304" pitchFamily="18" charset="0"/>
                <a:cs typeface="Times New Roman" panose="02020603050405020304" pitchFamily="18" charset="0"/>
              </a:rPr>
              <a:t>，移动，剪切）</a:t>
            </a:r>
          </a:p>
          <a:p>
            <a:pPr marL="446088" indent="-228600">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作用：移动文档到新的位置</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语法：</a:t>
            </a:r>
            <a:r>
              <a:rPr lang="en-US" altLang="zh-CN" sz="2200" dirty="0">
                <a:latin typeface="Times New Roman" panose="02020603050405020304" pitchFamily="18" charset="0"/>
                <a:cs typeface="Times New Roman" panose="02020603050405020304" pitchFamily="18" charset="0"/>
              </a:rPr>
              <a:t>mv </a:t>
            </a:r>
            <a:r>
              <a:rPr lang="zh-CN" altLang="zh-CN" sz="2200" dirty="0">
                <a:latin typeface="Times New Roman" panose="02020603050405020304" pitchFamily="18" charset="0"/>
                <a:cs typeface="Times New Roman" panose="02020603050405020304" pitchFamily="18" charset="0"/>
              </a:rPr>
              <a:t>需要移动的文档路径 需要保存的位置路径</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选项：</a:t>
            </a:r>
            <a:endParaRPr lang="en-US" altLang="zh-CN" sz="2200" dirty="0">
              <a:latin typeface="Times New Roman" panose="02020603050405020304" pitchFamily="18" charset="0"/>
              <a:cs typeface="Times New Roman" panose="02020603050405020304" pitchFamily="18" charset="0"/>
            </a:endParaRPr>
          </a:p>
          <a:p>
            <a:pPr marL="803275" indent="-342900">
              <a:lnSpc>
                <a:spcPct val="15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：交互式操作。如果源文件与目标文件或目标目录中的文件同名，则询问用户是否覆盖目标文件。用户输入“</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，表示将覆盖目标文件；输入“</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，表示取消对源文件的移动。这样可以避免误将文件覆盖。</a:t>
            </a:r>
            <a:endParaRPr lang="en-US" altLang="zh-CN" sz="2000" dirty="0">
              <a:latin typeface="Times New Roman" panose="02020603050405020304" pitchFamily="18" charset="0"/>
              <a:cs typeface="Times New Roman" panose="02020603050405020304" pitchFamily="18" charset="0"/>
            </a:endParaRPr>
          </a:p>
          <a:p>
            <a:pPr marL="803275" indent="-342900">
              <a:lnSpc>
                <a:spcPct val="15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-f    </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相反，它禁止交互式操作。在覆盖已有的目标文件时，不给任何提示。</a:t>
            </a:r>
            <a:endParaRPr lang="en-US" altLang="zh-CN" sz="2000" dirty="0">
              <a:latin typeface="Times New Roman" panose="02020603050405020304" pitchFamily="18" charset="0"/>
              <a:cs typeface="Times New Roman" panose="02020603050405020304" pitchFamily="18" charset="0"/>
            </a:endParaRPr>
          </a:p>
          <a:p>
            <a:pPr marL="460375" indent="0">
              <a:lnSpc>
                <a:spcPct val="150000"/>
              </a:lnSpc>
              <a:buNone/>
            </a:pPr>
            <a:r>
              <a:rPr lang="en-US" altLang="zh-CN" sz="2000" dirty="0">
                <a:solidFill>
                  <a:srgbClr val="FF0000"/>
                </a:solidFill>
                <a:latin typeface="Times New Roman" panose="02020603050405020304" pitchFamily="18" charset="0"/>
                <a:cs typeface="Times New Roman" panose="02020603050405020304" pitchFamily="18" charset="0"/>
              </a:rPr>
              <a:t>mv file1.c file2.c  (</a:t>
            </a:r>
            <a:r>
              <a:rPr lang="zh-CN" altLang="en-US" sz="2000" dirty="0">
                <a:solidFill>
                  <a:srgbClr val="FF0000"/>
                </a:solidFill>
                <a:latin typeface="Times New Roman" panose="02020603050405020304" pitchFamily="18" charset="0"/>
                <a:cs typeface="Times New Roman" panose="02020603050405020304" pitchFamily="18" charset="0"/>
              </a:rPr>
              <a:t>改名</a:t>
            </a:r>
            <a:r>
              <a:rPr lang="en-US" altLang="zh-CN" sz="2000" dirty="0">
                <a:solidFill>
                  <a:srgbClr val="FF0000"/>
                </a:solidFill>
                <a:latin typeface="Times New Roman" panose="02020603050405020304" pitchFamily="18" charset="0"/>
                <a:cs typeface="Times New Roman" panose="02020603050405020304" pitchFamily="18" charset="0"/>
              </a:rPr>
              <a:t>)                     mv /home/test .</a:t>
            </a:r>
          </a:p>
          <a:p>
            <a:pPr marL="460375" indent="0">
              <a:lnSpc>
                <a:spcPct val="150000"/>
              </a:lnSpc>
              <a:buNone/>
            </a:pPr>
            <a:endParaRPr lang="zh-CN" altLang="en-US" sz="20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Ø"/>
            </a:pPr>
            <a:endParaRPr lang="zh-CN" altLang="zh-CN" sz="2200" dirty="0"/>
          </a:p>
          <a:p>
            <a:endParaRPr lang="zh-CN" altLang="en-US" dirty="0"/>
          </a:p>
        </p:txBody>
      </p:sp>
    </p:spTree>
    <p:extLst>
      <p:ext uri="{BB962C8B-B14F-4D97-AF65-F5344CB8AC3E}">
        <p14:creationId xmlns:p14="http://schemas.microsoft.com/office/powerpoint/2010/main" val="348330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C2AAF3-121F-4E4E-B2C3-B407A7845312}"/>
              </a:ext>
            </a:extLst>
          </p:cNvPr>
          <p:cNvSpPr>
            <a:spLocks noGrp="1"/>
          </p:cNvSpPr>
          <p:nvPr>
            <p:ph idx="1"/>
          </p:nvPr>
        </p:nvSpPr>
        <p:spPr>
          <a:xfrm>
            <a:off x="251520" y="404664"/>
            <a:ext cx="8206680" cy="5767536"/>
          </a:xfrm>
        </p:spPr>
        <p:txBody>
          <a:bodyPr>
            <a:normAutofit/>
          </a:bodyPr>
          <a:lstStyle/>
          <a:p>
            <a:pPr>
              <a:lnSpc>
                <a:spcPct val="150000"/>
              </a:lnSpc>
            </a:pPr>
            <a:r>
              <a:rPr lang="en-US" altLang="zh-CN" sz="2400" dirty="0" err="1">
                <a:latin typeface="Times New Roman" panose="02020603050405020304" pitchFamily="18" charset="0"/>
                <a:cs typeface="Times New Roman" panose="02020603050405020304" pitchFamily="18" charset="0"/>
              </a:rPr>
              <a:t>wc</a:t>
            </a:r>
            <a:r>
              <a:rPr lang="zh-CN" altLang="zh-CN" sz="2400" dirty="0">
                <a:latin typeface="Times New Roman" panose="02020603050405020304" pitchFamily="18" charset="0"/>
                <a:cs typeface="Times New Roman" panose="02020603050405020304" pitchFamily="18" charset="0"/>
              </a:rPr>
              <a:t>指令</a:t>
            </a:r>
          </a:p>
          <a:p>
            <a:pPr marL="534988" indent="-228600">
              <a:lnSpc>
                <a:spcPct val="150000"/>
              </a:lnSpc>
              <a:buFont typeface="Wingdings" panose="05000000000000000000" pitchFamily="2" charset="2"/>
              <a:buChar char="Ø"/>
            </a:pPr>
            <a:r>
              <a:rPr lang="zh-CN" altLang="zh-CN" sz="2400" dirty="0">
                <a:latin typeface="Times New Roman" panose="02020603050405020304" pitchFamily="18" charset="0"/>
                <a:cs typeface="Times New Roman" panose="02020603050405020304" pitchFamily="18" charset="0"/>
              </a:rPr>
              <a:t>作用：统计文件内容信息（包含行数、单词数、字节数</a:t>
            </a:r>
            <a:r>
              <a:rPr lang="zh-CN" altLang="en-US" sz="2400" dirty="0">
                <a:latin typeface="Times New Roman" panose="02020603050405020304" pitchFamily="18" charset="0"/>
                <a:cs typeface="Times New Roman" panose="02020603050405020304" pitchFamily="18" charset="0"/>
              </a:rPr>
              <a:t>、文件名</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Ø"/>
            </a:pPr>
            <a:r>
              <a:rPr lang="zh-CN" altLang="zh-CN" sz="2400" dirty="0">
                <a:latin typeface="Times New Roman" panose="02020603050405020304" pitchFamily="18" charset="0"/>
                <a:cs typeface="Times New Roman" panose="02020603050405020304" pitchFamily="18" charset="0"/>
              </a:rPr>
              <a:t>语法：</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wc</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选项</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需要统计的文件路径</a:t>
            </a:r>
            <a:endParaRPr lang="en-US" altLang="zh-CN" sz="2400" dirty="0">
              <a:latin typeface="Times New Roman" panose="02020603050405020304" pitchFamily="18" charset="0"/>
              <a:cs typeface="Times New Roman" panose="02020603050405020304" pitchFamily="18" charset="0"/>
            </a:endParaRPr>
          </a:p>
          <a:p>
            <a:pPr marL="892175" indent="-28575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：表示</a:t>
            </a:r>
            <a:r>
              <a:rPr lang="en-US" altLang="zh-CN" sz="2400" dirty="0">
                <a:latin typeface="Times New Roman" panose="02020603050405020304" pitchFamily="18" charset="0"/>
                <a:cs typeface="Times New Roman" panose="02020603050405020304" pitchFamily="18" charset="0"/>
              </a:rPr>
              <a:t>lines</a:t>
            </a:r>
            <a:r>
              <a:rPr lang="zh-CN" altLang="zh-CN" sz="2400" dirty="0">
                <a:latin typeface="Times New Roman" panose="02020603050405020304" pitchFamily="18" charset="0"/>
                <a:cs typeface="Times New Roman" panose="02020603050405020304" pitchFamily="18" charset="0"/>
              </a:rPr>
              <a:t>，行数</a:t>
            </a:r>
            <a:endParaRPr lang="en-US" altLang="zh-CN" sz="2400" dirty="0">
              <a:latin typeface="Times New Roman" panose="02020603050405020304" pitchFamily="18" charset="0"/>
              <a:cs typeface="Times New Roman" panose="02020603050405020304" pitchFamily="18" charset="0"/>
            </a:endParaRPr>
          </a:p>
          <a:p>
            <a:pPr marL="892175" indent="-28575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-w</a:t>
            </a:r>
            <a:r>
              <a:rPr lang="zh-CN" altLang="zh-CN" sz="2400" dirty="0">
                <a:latin typeface="Times New Roman" panose="02020603050405020304" pitchFamily="18" charset="0"/>
                <a:cs typeface="Times New Roman" panose="02020603050405020304" pitchFamily="18" charset="0"/>
              </a:rPr>
              <a:t>：表示</a:t>
            </a:r>
            <a:r>
              <a:rPr lang="en-US" altLang="zh-CN" sz="2400" dirty="0">
                <a:latin typeface="Times New Roman" panose="02020603050405020304" pitchFamily="18" charset="0"/>
                <a:cs typeface="Times New Roman" panose="02020603050405020304" pitchFamily="18" charset="0"/>
              </a:rPr>
              <a:t>words</a:t>
            </a:r>
            <a:r>
              <a:rPr lang="zh-CN" altLang="zh-CN" sz="2400" dirty="0">
                <a:latin typeface="Times New Roman" panose="02020603050405020304" pitchFamily="18" charset="0"/>
                <a:cs typeface="Times New Roman" panose="02020603050405020304" pitchFamily="18" charset="0"/>
              </a:rPr>
              <a:t>，单词数 </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依照空格来判断单词数量</a:t>
            </a:r>
            <a:endParaRPr lang="en-US" altLang="zh-CN" sz="2400" dirty="0">
              <a:latin typeface="Times New Roman" panose="02020603050405020304" pitchFamily="18" charset="0"/>
              <a:cs typeface="Times New Roman" panose="02020603050405020304" pitchFamily="18" charset="0"/>
            </a:endParaRPr>
          </a:p>
          <a:p>
            <a:pPr marL="892175" indent="-28575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-c</a:t>
            </a:r>
            <a:r>
              <a:rPr lang="zh-CN" altLang="zh-CN" sz="2400" dirty="0">
                <a:latin typeface="Times New Roman" panose="02020603050405020304" pitchFamily="18" charset="0"/>
                <a:cs typeface="Times New Roman" panose="02020603050405020304" pitchFamily="18" charset="0"/>
              </a:rPr>
              <a:t>：表示</a:t>
            </a:r>
            <a:r>
              <a:rPr lang="en-US" altLang="zh-CN" sz="2400" dirty="0">
                <a:latin typeface="Times New Roman" panose="02020603050405020304" pitchFamily="18" charset="0"/>
                <a:cs typeface="Times New Roman" panose="02020603050405020304" pitchFamily="18" charset="0"/>
              </a:rPr>
              <a:t>bytes</a:t>
            </a:r>
            <a:r>
              <a:rPr lang="zh-CN" altLang="zh-CN" sz="2400" dirty="0">
                <a:latin typeface="Times New Roman" panose="02020603050405020304" pitchFamily="18" charset="0"/>
                <a:cs typeface="Times New Roman" panose="02020603050405020304" pitchFamily="18" charset="0"/>
              </a:rPr>
              <a:t>，字节数</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23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39160-EF25-4ED2-91CC-3D1A70E21D85}"/>
              </a:ext>
            </a:extLst>
          </p:cNvPr>
          <p:cNvSpPr>
            <a:spLocks noGrp="1"/>
          </p:cNvSpPr>
          <p:nvPr>
            <p:ph type="title"/>
          </p:nvPr>
        </p:nvSpPr>
        <p:spPr>
          <a:xfrm>
            <a:off x="838200" y="76200"/>
            <a:ext cx="7620000" cy="609600"/>
          </a:xfrm>
        </p:spPr>
        <p:txBody>
          <a:bodyPr/>
          <a:lstStyle/>
          <a:p>
            <a:pPr algn="ctr"/>
            <a:r>
              <a:rPr lang="zh-CN" altLang="en-US" dirty="0"/>
              <a:t>创建和删除目录</a:t>
            </a:r>
          </a:p>
        </p:txBody>
      </p:sp>
      <p:sp>
        <p:nvSpPr>
          <p:cNvPr id="3" name="内容占位符 2">
            <a:extLst>
              <a:ext uri="{FF2B5EF4-FFF2-40B4-BE49-F238E27FC236}">
                <a16:creationId xmlns:a16="http://schemas.microsoft.com/office/drawing/2014/main" id="{4D34845A-F9E3-4E1F-ADA2-EE289A07A8BF}"/>
              </a:ext>
            </a:extLst>
          </p:cNvPr>
          <p:cNvSpPr>
            <a:spLocks noGrp="1"/>
          </p:cNvSpPr>
          <p:nvPr>
            <p:ph idx="1"/>
          </p:nvPr>
        </p:nvSpPr>
        <p:spPr>
          <a:xfrm>
            <a:off x="467544" y="685800"/>
            <a:ext cx="7990656" cy="5983560"/>
          </a:xfrm>
        </p:spPr>
        <p:txBody>
          <a:bodyPr>
            <a:normAutofit lnSpcReduction="10000"/>
          </a:bodyPr>
          <a:lstStyle/>
          <a:p>
            <a:pPr>
              <a:lnSpc>
                <a:spcPct val="150000"/>
              </a:lnSpc>
            </a:pPr>
            <a:r>
              <a:rPr lang="zh-CN" altLang="zh-CN" sz="2200" dirty="0">
                <a:latin typeface="Times New Roman" panose="02020603050405020304" pitchFamily="18" charset="0"/>
                <a:cs typeface="Times New Roman" panose="02020603050405020304" pitchFamily="18" charset="0"/>
              </a:rPr>
              <a:t>指令：</a:t>
            </a:r>
            <a:r>
              <a:rPr lang="en-US" altLang="zh-CN" sz="2200" dirty="0" err="1">
                <a:latin typeface="Times New Roman" panose="02020603050405020304" pitchFamily="18" charset="0"/>
                <a:cs typeface="Times New Roman" panose="02020603050405020304" pitchFamily="18" charset="0"/>
              </a:rPr>
              <a:t>mkdir</a:t>
            </a:r>
            <a:r>
              <a:rPr lang="en-US" altLang="zh-CN" sz="2200" dirty="0">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make directory</a:t>
            </a:r>
            <a:r>
              <a:rPr lang="zh-CN" altLang="zh-CN" sz="2200" dirty="0">
                <a:latin typeface="Times New Roman" panose="02020603050405020304" pitchFamily="18" charset="0"/>
                <a:cs typeface="Times New Roman" panose="02020603050405020304" pitchFamily="18" charset="0"/>
              </a:rPr>
              <a:t>）</a:t>
            </a:r>
          </a:p>
          <a:p>
            <a:pPr marL="534988" indent="-228600">
              <a:lnSpc>
                <a:spcPct val="150000"/>
              </a:lnSpc>
              <a:buFont typeface="Wingdings" panose="05000000000000000000" pitchFamily="2" charset="2"/>
              <a:buChar char="ü"/>
            </a:pPr>
            <a:r>
              <a:rPr lang="zh-CN" altLang="en-US" sz="2200" dirty="0">
                <a:latin typeface="Times New Roman" panose="02020603050405020304" pitchFamily="18" charset="0"/>
                <a:cs typeface="Times New Roman" panose="02020603050405020304" pitchFamily="18" charset="0"/>
              </a:rPr>
              <a:t>功能：</a:t>
            </a:r>
            <a:r>
              <a:rPr lang="zh-CN" altLang="zh-CN" sz="2200" dirty="0">
                <a:latin typeface="Times New Roman" panose="02020603050405020304" pitchFamily="18" charset="0"/>
                <a:cs typeface="Times New Roman" panose="02020603050405020304" pitchFamily="18" charset="0"/>
              </a:rPr>
              <a:t> 创建目录</a:t>
            </a:r>
            <a:endParaRPr lang="en-US" altLang="zh-CN" sz="22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ü"/>
            </a:pPr>
            <a:r>
              <a:rPr lang="zh-CN" altLang="zh-CN" sz="2200" dirty="0">
                <a:latin typeface="Times New Roman" panose="02020603050405020304" pitchFamily="18" charset="0"/>
                <a:cs typeface="Times New Roman" panose="02020603050405020304" pitchFamily="18" charset="0"/>
              </a:rPr>
              <a:t>语法：</a:t>
            </a:r>
            <a:endParaRPr lang="en-US" altLang="zh-CN" sz="2200" dirty="0">
              <a:latin typeface="Times New Roman" panose="02020603050405020304" pitchFamily="18" charset="0"/>
              <a:cs typeface="Times New Roman" panose="02020603050405020304" pitchFamily="18" charset="0"/>
            </a:endParaRPr>
          </a:p>
          <a:p>
            <a:pPr marL="714375" indent="-342900">
              <a:lnSpc>
                <a:spcPct val="150000"/>
              </a:lnSpc>
              <a:buFont typeface="+mj-lt"/>
              <a:buAutoNum type="arabicPeriod"/>
            </a:pPr>
            <a:r>
              <a:rPr lang="en-US" altLang="zh-CN" sz="2200" dirty="0" err="1">
                <a:latin typeface="Times New Roman" panose="02020603050405020304" pitchFamily="18" charset="0"/>
                <a:cs typeface="Times New Roman" panose="02020603050405020304" pitchFamily="18" charset="0"/>
              </a:rPr>
              <a:t>mkdir</a:t>
            </a:r>
            <a:r>
              <a:rPr lang="en-US" altLang="zh-CN" sz="2200" dirty="0">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cs typeface="Times New Roman" panose="02020603050405020304" pitchFamily="18" charset="0"/>
              </a:rPr>
              <a:t>路径 【路径，可以是文件夹名称也可以是包含名称的一个完整路径】</a:t>
            </a:r>
            <a:endParaRPr lang="en-US" altLang="zh-CN" sz="2200" dirty="0">
              <a:latin typeface="Times New Roman" panose="02020603050405020304" pitchFamily="18" charset="0"/>
              <a:cs typeface="Times New Roman" panose="02020603050405020304" pitchFamily="18" charset="0"/>
            </a:endParaRPr>
          </a:p>
          <a:p>
            <a:pPr marL="714375" indent="-342900">
              <a:lnSpc>
                <a:spcPct val="150000"/>
              </a:lnSpc>
              <a:buFont typeface="+mj-lt"/>
              <a:buAutoNum type="arabicPeriod"/>
            </a:pPr>
            <a:r>
              <a:rPr lang="en-US" altLang="zh-CN" sz="2200" dirty="0" err="1">
                <a:latin typeface="Times New Roman" panose="02020603050405020304" pitchFamily="18" charset="0"/>
                <a:cs typeface="Times New Roman" panose="02020603050405020304" pitchFamily="18" charset="0"/>
              </a:rPr>
              <a:t>mkdir</a:t>
            </a:r>
            <a:r>
              <a:rPr lang="en-US" altLang="zh-CN" sz="2200" dirty="0">
                <a:latin typeface="Times New Roman" panose="02020603050405020304" pitchFamily="18" charset="0"/>
                <a:cs typeface="Times New Roman" panose="02020603050405020304" pitchFamily="18" charset="0"/>
              </a:rPr>
              <a:t> -p </a:t>
            </a:r>
            <a:r>
              <a:rPr lang="zh-CN" altLang="zh-CN" sz="2200" dirty="0">
                <a:latin typeface="Times New Roman" panose="02020603050405020304" pitchFamily="18" charset="0"/>
                <a:cs typeface="Times New Roman" panose="02020603050405020304" pitchFamily="18" charset="0"/>
              </a:rPr>
              <a:t>路径</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含义：当一次性创建多层不存在的目录的时候，添加</a:t>
            </a:r>
            <a:r>
              <a:rPr lang="en-US" altLang="zh-CN" sz="2200" dirty="0">
                <a:latin typeface="Times New Roman" panose="02020603050405020304" pitchFamily="18" charset="0"/>
                <a:cs typeface="Times New Roman" panose="02020603050405020304" pitchFamily="18" charset="0"/>
              </a:rPr>
              <a:t>-p</a:t>
            </a:r>
            <a:r>
              <a:rPr lang="zh-CN" altLang="zh-CN" sz="2200" dirty="0">
                <a:latin typeface="Times New Roman" panose="02020603050405020304" pitchFamily="18" charset="0"/>
                <a:cs typeface="Times New Roman" panose="02020603050405020304" pitchFamily="18" charset="0"/>
              </a:rPr>
              <a:t>参数，否则会报错</a:t>
            </a:r>
            <a:r>
              <a:rPr lang="zh-CN" altLang="en-US"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marL="714375" indent="-342900">
              <a:lnSpc>
                <a:spcPct val="150000"/>
              </a:lnSpc>
              <a:buFont typeface="+mj-lt"/>
              <a:buAutoNum type="arabicPeriod"/>
            </a:pPr>
            <a:r>
              <a:rPr lang="en-US" altLang="zh-CN" sz="2200" dirty="0" err="1">
                <a:latin typeface="Times New Roman" panose="02020603050405020304" pitchFamily="18" charset="0"/>
                <a:cs typeface="Times New Roman" panose="02020603050405020304" pitchFamily="18" charset="0"/>
              </a:rPr>
              <a:t>mkdir</a:t>
            </a:r>
            <a:r>
              <a:rPr lang="en-US" altLang="zh-CN" sz="2200" dirty="0">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cs typeface="Times New Roman" panose="02020603050405020304" pitchFamily="18" charset="0"/>
              </a:rPr>
              <a:t>路径</a:t>
            </a:r>
            <a:r>
              <a:rPr lang="en-US" altLang="zh-CN" sz="2200" dirty="0">
                <a:latin typeface="Times New Roman" panose="02020603050405020304" pitchFamily="18" charset="0"/>
                <a:cs typeface="Times New Roman" panose="02020603050405020304" pitchFamily="18" charset="0"/>
              </a:rPr>
              <a:t>1 </a:t>
            </a:r>
            <a:r>
              <a:rPr lang="zh-CN" altLang="zh-CN" sz="2200" dirty="0">
                <a:latin typeface="Times New Roman" panose="02020603050405020304" pitchFamily="18" charset="0"/>
                <a:cs typeface="Times New Roman" panose="02020603050405020304" pitchFamily="18" charset="0"/>
              </a:rPr>
              <a:t>路径</a:t>
            </a:r>
            <a:r>
              <a:rPr lang="en-US" altLang="zh-CN" sz="2200" dirty="0">
                <a:latin typeface="Times New Roman" panose="02020603050405020304" pitchFamily="18" charset="0"/>
                <a:cs typeface="Times New Roman" panose="02020603050405020304" pitchFamily="18" charset="0"/>
              </a:rPr>
              <a:t>2 </a:t>
            </a:r>
            <a:r>
              <a:rPr lang="zh-CN" altLang="zh-CN" sz="2200" dirty="0">
                <a:latin typeface="Times New Roman" panose="02020603050405020304" pitchFamily="18" charset="0"/>
                <a:cs typeface="Times New Roman" panose="02020603050405020304" pitchFamily="18" charset="0"/>
              </a:rPr>
              <a:t>路径</a:t>
            </a:r>
            <a:r>
              <a:rPr lang="en-US" altLang="zh-CN" sz="2200" dirty="0">
                <a:latin typeface="Times New Roman" panose="02020603050405020304" pitchFamily="18" charset="0"/>
                <a:cs typeface="Times New Roman" panose="02020603050405020304" pitchFamily="18" charset="0"/>
              </a:rPr>
              <a:t>3 ….  </a:t>
            </a:r>
            <a:r>
              <a:rPr lang="zh-CN" altLang="zh-CN" sz="2200" dirty="0">
                <a:latin typeface="Times New Roman" panose="02020603050405020304" pitchFamily="18" charset="0"/>
                <a:cs typeface="Times New Roman" panose="02020603050405020304" pitchFamily="18" charset="0"/>
              </a:rPr>
              <a:t>【表示一次性创建多个目录】</a:t>
            </a:r>
            <a:endParaRPr lang="en-US" altLang="zh-CN" sz="2200" dirty="0">
              <a:latin typeface="Times New Roman" panose="02020603050405020304" pitchFamily="18" charset="0"/>
              <a:cs typeface="Times New Roman" panose="02020603050405020304" pitchFamily="18" charset="0"/>
            </a:endParaRPr>
          </a:p>
          <a:p>
            <a:pPr marL="714375" indent="-342900">
              <a:lnSpc>
                <a:spcPct val="150000"/>
              </a:lnSpc>
              <a:buFont typeface="+mj-lt"/>
              <a:buAutoNum type="arabicPeriod"/>
            </a:pPr>
            <a:r>
              <a:rPr lang="en-US" altLang="zh-CN" sz="2200" dirty="0" err="1">
                <a:latin typeface="Times New Roman" panose="02020603050405020304" pitchFamily="18" charset="0"/>
                <a:cs typeface="Times New Roman" panose="02020603050405020304" pitchFamily="18" charset="0"/>
              </a:rPr>
              <a:t>mkdir</a:t>
            </a:r>
            <a:r>
              <a:rPr lang="en-US" altLang="zh-CN" sz="2200" dirty="0">
                <a:latin typeface="Times New Roman" panose="02020603050405020304" pitchFamily="18" charset="0"/>
                <a:cs typeface="Times New Roman" panose="02020603050405020304" pitchFamily="18" charset="0"/>
              </a:rPr>
              <a:t> –m</a:t>
            </a:r>
            <a:r>
              <a:rPr lang="zh-CN" altLang="en-US" sz="2200" dirty="0">
                <a:latin typeface="Times New Roman" panose="02020603050405020304" pitchFamily="18" charset="0"/>
                <a:cs typeface="Times New Roman" panose="02020603050405020304" pitchFamily="18" charset="0"/>
              </a:rPr>
              <a:t>（数字） 路径</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    对新建目录设置存取权限，存取权限用给定的八进制数字表示。</a:t>
            </a:r>
          </a:p>
          <a:p>
            <a:pPr marL="714375" indent="-342900">
              <a:lnSpc>
                <a:spcPct val="150000"/>
              </a:lnSpc>
              <a:buFont typeface="+mj-lt"/>
              <a:buAutoNum type="arabicPeriod"/>
            </a:pP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44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99AC38-BC03-41EE-BCB5-EE1CA9E0E488}"/>
              </a:ext>
            </a:extLst>
          </p:cNvPr>
          <p:cNvSpPr>
            <a:spLocks noGrp="1"/>
          </p:cNvSpPr>
          <p:nvPr>
            <p:ph idx="1"/>
          </p:nvPr>
        </p:nvSpPr>
        <p:spPr>
          <a:xfrm>
            <a:off x="539552" y="692696"/>
            <a:ext cx="8424936" cy="5479504"/>
          </a:xfrm>
        </p:spPr>
        <p:txBody>
          <a:bodyPr/>
          <a:lstStyle/>
          <a:p>
            <a:pPr>
              <a:lnSpc>
                <a:spcPct val="150000"/>
              </a:lnSpc>
            </a:pPr>
            <a:r>
              <a:rPr lang="en-US" altLang="zh-CN" sz="2200" dirty="0" err="1"/>
              <a:t>rmdir</a:t>
            </a:r>
            <a:r>
              <a:rPr lang="zh-CN" altLang="en-US" sz="2200" dirty="0"/>
              <a:t>命令</a:t>
            </a:r>
            <a:endParaRPr lang="en-US" altLang="zh-CN" sz="2200" dirty="0"/>
          </a:p>
          <a:p>
            <a:pPr marL="446088" indent="-228600">
              <a:lnSpc>
                <a:spcPct val="150000"/>
              </a:lnSpc>
              <a:buFont typeface="Wingdings" panose="05000000000000000000" pitchFamily="2" charset="2"/>
              <a:buChar char="Ø"/>
            </a:pPr>
            <a:r>
              <a:rPr lang="zh-CN" altLang="en-US" sz="2200" dirty="0"/>
              <a:t>功能：该命令从一个目录中删除一个或多个子目录</a:t>
            </a:r>
            <a:endParaRPr lang="en-US" altLang="zh-CN" sz="2200" dirty="0"/>
          </a:p>
          <a:p>
            <a:pPr marL="446088" indent="-228600">
              <a:lnSpc>
                <a:spcPct val="150000"/>
              </a:lnSpc>
              <a:buFont typeface="Wingdings" panose="05000000000000000000" pitchFamily="2" charset="2"/>
              <a:buChar char="Ø"/>
            </a:pPr>
            <a:r>
              <a:rPr lang="zh-CN" altLang="en-US" sz="2200" dirty="0"/>
              <a:t>格式：rmdir  [选项]  dirname</a:t>
            </a:r>
            <a:endParaRPr lang="en-US" altLang="zh-CN" sz="2200" dirty="0"/>
          </a:p>
          <a:p>
            <a:pPr marL="446088" indent="-228600">
              <a:lnSpc>
                <a:spcPct val="150000"/>
              </a:lnSpc>
              <a:buFont typeface="Wingdings" panose="05000000000000000000" pitchFamily="2" charset="2"/>
              <a:buChar char="Ø"/>
            </a:pPr>
            <a:r>
              <a:rPr lang="zh-CN" altLang="en-US" sz="2200" dirty="0"/>
              <a:t>选项：</a:t>
            </a:r>
            <a:endParaRPr lang="en-US" altLang="zh-CN" sz="2200" dirty="0"/>
          </a:p>
          <a:p>
            <a:pPr marL="217488" indent="0">
              <a:lnSpc>
                <a:spcPct val="150000"/>
              </a:lnSpc>
              <a:buNone/>
            </a:pPr>
            <a:r>
              <a:rPr lang="zh-CN" altLang="en-US" sz="2200" dirty="0"/>
              <a:t>-p：递归删除目录dirname，当子目录删除后其父目录为空时，也一同被删除。如果有非空的目录，则该目录保留下来</a:t>
            </a:r>
            <a:endParaRPr lang="en-US" altLang="zh-CN" sz="2200" dirty="0"/>
          </a:p>
          <a:p>
            <a:pPr marL="217488" indent="0">
              <a:lnSpc>
                <a:spcPct val="150000"/>
              </a:lnSpc>
              <a:buNone/>
            </a:pPr>
            <a:r>
              <a:rPr lang="en-US" altLang="zh-CN" sz="2200" dirty="0" err="1"/>
              <a:t>rmdir</a:t>
            </a:r>
            <a:r>
              <a:rPr lang="zh-CN" altLang="en-US" sz="2200" dirty="0"/>
              <a:t>只能删除空目录</a:t>
            </a:r>
            <a:endParaRPr lang="en-US" altLang="zh-CN" sz="2200" dirty="0"/>
          </a:p>
          <a:p>
            <a:pPr marL="446088" indent="-22860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153199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43087-5FDC-4FE7-9E82-4B4971120C63}"/>
              </a:ext>
            </a:extLst>
          </p:cNvPr>
          <p:cNvSpPr>
            <a:spLocks noGrp="1"/>
          </p:cNvSpPr>
          <p:nvPr>
            <p:ph type="title"/>
          </p:nvPr>
        </p:nvSpPr>
        <p:spPr>
          <a:xfrm>
            <a:off x="838200" y="76200"/>
            <a:ext cx="7620000" cy="609600"/>
          </a:xfrm>
        </p:spPr>
        <p:txBody>
          <a:bodyPr/>
          <a:lstStyle/>
          <a:p>
            <a:r>
              <a:rPr lang="zh-CN" altLang="en-US" sz="3600" dirty="0"/>
              <a:t>改变工作目录和显示目录内容的命令</a:t>
            </a:r>
            <a:endParaRPr lang="zh-CN" altLang="en-US" dirty="0"/>
          </a:p>
        </p:txBody>
      </p:sp>
      <p:sp>
        <p:nvSpPr>
          <p:cNvPr id="3" name="内容占位符 2">
            <a:extLst>
              <a:ext uri="{FF2B5EF4-FFF2-40B4-BE49-F238E27FC236}">
                <a16:creationId xmlns:a16="http://schemas.microsoft.com/office/drawing/2014/main" id="{4D934F09-352B-4C47-A5BB-A66BBC3433B6}"/>
              </a:ext>
            </a:extLst>
          </p:cNvPr>
          <p:cNvSpPr>
            <a:spLocks noGrp="1"/>
          </p:cNvSpPr>
          <p:nvPr>
            <p:ph idx="1"/>
          </p:nvPr>
        </p:nvSpPr>
        <p:spPr>
          <a:xfrm>
            <a:off x="395536" y="836712"/>
            <a:ext cx="8062664" cy="5335488"/>
          </a:xfrm>
        </p:spPr>
        <p:txBody>
          <a:bodyPr/>
          <a:lstStyle/>
          <a:p>
            <a:pPr>
              <a:lnSpc>
                <a:spcPct val="150000"/>
              </a:lnSpc>
            </a:pPr>
            <a:r>
              <a:rPr lang="en-US" altLang="zh-CN" sz="2200" dirty="0">
                <a:latin typeface="Times New Roman" panose="02020603050405020304" pitchFamily="18" charset="0"/>
                <a:cs typeface="Times New Roman" panose="02020603050405020304" pitchFamily="18" charset="0"/>
              </a:rPr>
              <a:t>cd</a:t>
            </a:r>
            <a:r>
              <a:rPr lang="zh-CN" altLang="en-US" sz="2200" dirty="0">
                <a:latin typeface="Times New Roman" panose="02020603050405020304" pitchFamily="18" charset="0"/>
                <a:cs typeface="Times New Roman" panose="02020603050405020304" pitchFamily="18" charset="0"/>
              </a:rPr>
              <a:t>命令</a:t>
            </a:r>
          </a:p>
          <a:p>
            <a:pPr marL="4460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一般格式：</a:t>
            </a:r>
            <a:r>
              <a:rPr lang="en-US" altLang="zh-CN" sz="2200" dirty="0">
                <a:latin typeface="Times New Roman" panose="02020603050405020304" pitchFamily="18" charset="0"/>
                <a:cs typeface="Times New Roman" panose="02020603050405020304" pitchFamily="18" charset="0"/>
              </a:rPr>
              <a:t>cd  [</a:t>
            </a:r>
            <a:r>
              <a:rPr lang="en-US" altLang="zh-CN" sz="2200" dirty="0" err="1">
                <a:latin typeface="Times New Roman" panose="02020603050405020304" pitchFamily="18" charset="0"/>
                <a:cs typeface="Times New Roman" panose="02020603050405020304" pitchFamily="18" charset="0"/>
              </a:rPr>
              <a:t>dirname</a:t>
            </a:r>
            <a:r>
              <a:rPr lang="en-US" altLang="zh-CN" sz="2200" dirty="0">
                <a:latin typeface="Times New Roman" panose="02020603050405020304" pitchFamily="18" charset="0"/>
                <a:cs typeface="Times New Roman" panose="02020603050405020304" pitchFamily="18" charset="0"/>
              </a:rPr>
              <a:t>]</a:t>
            </a:r>
          </a:p>
          <a:p>
            <a:pPr marL="4460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说明：改变当前工作目录 ，它带有唯一的一个参数，即表示目标目录的路径名（相对路径名或绝对路径名）如：</a:t>
            </a:r>
            <a:r>
              <a:rPr lang="en-US" altLang="zh-CN" sz="2200" dirty="0">
                <a:latin typeface="Times New Roman" panose="02020603050405020304" pitchFamily="18" charset="0"/>
                <a:cs typeface="Times New Roman" panose="02020603050405020304" pitchFamily="18" charset="0"/>
              </a:rPr>
              <a:t>cd  ../..</a:t>
            </a:r>
          </a:p>
          <a:p>
            <a:pPr>
              <a:lnSpc>
                <a:spcPct val="150000"/>
              </a:lnSpc>
            </a:pPr>
            <a:r>
              <a:rPr lang="en-US" altLang="zh-CN" sz="2200" dirty="0" err="1">
                <a:latin typeface="Times New Roman" panose="02020603050405020304" pitchFamily="18" charset="0"/>
                <a:cs typeface="Times New Roman" panose="02020603050405020304" pitchFamily="18" charset="0"/>
              </a:rPr>
              <a:t>pwd</a:t>
            </a:r>
            <a:r>
              <a:rPr lang="zh-CN" altLang="en-US" sz="2200" dirty="0">
                <a:latin typeface="Times New Roman" panose="02020603050405020304" pitchFamily="18" charset="0"/>
                <a:cs typeface="Times New Roman" panose="02020603050405020304" pitchFamily="18" charset="0"/>
              </a:rPr>
              <a:t>命令：显示出当前工作目录的绝对路径 </a:t>
            </a:r>
          </a:p>
          <a:p>
            <a:endParaRPr lang="zh-CN" altLang="en-US" dirty="0"/>
          </a:p>
        </p:txBody>
      </p:sp>
    </p:spTree>
    <p:extLst>
      <p:ext uri="{BB962C8B-B14F-4D97-AF65-F5344CB8AC3E}">
        <p14:creationId xmlns:p14="http://schemas.microsoft.com/office/powerpoint/2010/main" val="405485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7354B-0DC4-44C5-9EA5-96F1CF8DFEF8}"/>
              </a:ext>
            </a:extLst>
          </p:cNvPr>
          <p:cNvSpPr>
            <a:spLocks noGrp="1"/>
          </p:cNvSpPr>
          <p:nvPr>
            <p:ph type="title"/>
          </p:nvPr>
        </p:nvSpPr>
        <p:spPr>
          <a:xfrm>
            <a:off x="838200" y="76200"/>
            <a:ext cx="7620000" cy="609600"/>
          </a:xfrm>
        </p:spPr>
        <p:txBody>
          <a:bodyPr/>
          <a:lstStyle/>
          <a:p>
            <a:pPr algn="ctr"/>
            <a:r>
              <a:rPr lang="zh-CN" altLang="en-US" dirty="0"/>
              <a:t>文件显示命令</a:t>
            </a:r>
          </a:p>
        </p:txBody>
      </p:sp>
      <p:sp>
        <p:nvSpPr>
          <p:cNvPr id="3" name="内容占位符 2">
            <a:extLst>
              <a:ext uri="{FF2B5EF4-FFF2-40B4-BE49-F238E27FC236}">
                <a16:creationId xmlns:a16="http://schemas.microsoft.com/office/drawing/2014/main" id="{CD02093E-D6D4-49C0-8928-3FDB47ADE17E}"/>
              </a:ext>
            </a:extLst>
          </p:cNvPr>
          <p:cNvSpPr>
            <a:spLocks noGrp="1"/>
          </p:cNvSpPr>
          <p:nvPr>
            <p:ph idx="1"/>
          </p:nvPr>
        </p:nvSpPr>
        <p:spPr>
          <a:xfrm>
            <a:off x="838200" y="980728"/>
            <a:ext cx="7620000" cy="5191472"/>
          </a:xfrm>
        </p:spPr>
        <p:txBody>
          <a:bodyPr>
            <a:normAutofit fontScale="92500" lnSpcReduction="20000"/>
          </a:bodyPr>
          <a:lstStyle/>
          <a:p>
            <a:pPr>
              <a:lnSpc>
                <a:spcPct val="150000"/>
              </a:lnSpc>
            </a:pPr>
            <a:r>
              <a:rPr lang="zh-CN" altLang="en-US" sz="2400" dirty="0"/>
              <a:t>输出重定向</a:t>
            </a:r>
            <a:endParaRPr lang="en-US" altLang="zh-CN" sz="2400" dirty="0"/>
          </a:p>
          <a:p>
            <a:pPr marL="357188" indent="-228600">
              <a:lnSpc>
                <a:spcPct val="150000"/>
              </a:lnSpc>
              <a:buFont typeface="Wingdings" panose="05000000000000000000" pitchFamily="2" charset="2"/>
              <a:buChar char="Ø"/>
            </a:pPr>
            <a:r>
              <a:rPr lang="zh-CN" altLang="zh-CN" sz="2400" dirty="0"/>
              <a:t>一般命令的输出都会显示在终端中，有些时候需要将一些命令的执行结果想要保存到文件中进行后续的分析</a:t>
            </a:r>
            <a:r>
              <a:rPr lang="en-US" altLang="zh-CN" sz="2400" dirty="0"/>
              <a:t>/</a:t>
            </a:r>
            <a:r>
              <a:rPr lang="zh-CN" altLang="zh-CN" sz="2400" dirty="0"/>
              <a:t>统计，则这时候需要使用到的输出重定向技术</a:t>
            </a:r>
            <a:endParaRPr lang="en-US" altLang="zh-CN" sz="2400" dirty="0"/>
          </a:p>
          <a:p>
            <a:pPr marL="714375" indent="-342900">
              <a:lnSpc>
                <a:spcPct val="150000"/>
              </a:lnSpc>
              <a:buFont typeface="+mj-lt"/>
              <a:buAutoNum type="arabicPeriod"/>
            </a:pPr>
            <a:r>
              <a:rPr lang="en-US" altLang="zh-CN" sz="2400" dirty="0"/>
              <a:t>&gt;</a:t>
            </a:r>
            <a:r>
              <a:rPr lang="zh-CN" altLang="zh-CN" sz="2400" dirty="0"/>
              <a:t>：覆盖输出，会覆盖掉原先的文件内容</a:t>
            </a:r>
            <a:endParaRPr lang="en-US" altLang="zh-CN" sz="2400" dirty="0"/>
          </a:p>
          <a:p>
            <a:pPr marL="714375" indent="-342900">
              <a:lnSpc>
                <a:spcPct val="150000"/>
              </a:lnSpc>
              <a:buFont typeface="+mj-lt"/>
              <a:buAutoNum type="arabicPeriod"/>
            </a:pPr>
            <a:r>
              <a:rPr lang="en-US" altLang="zh-CN" sz="2400" dirty="0"/>
              <a:t>&gt;&gt;</a:t>
            </a:r>
            <a:r>
              <a:rPr lang="zh-CN" altLang="zh-CN" sz="2400" dirty="0"/>
              <a:t>：追加输出，不会覆盖原始文件内容，会在原始内容末尾继续添加</a:t>
            </a:r>
            <a:endParaRPr lang="en-US" altLang="zh-CN" sz="2400" dirty="0"/>
          </a:p>
          <a:p>
            <a:pPr marL="357188" indent="-228600">
              <a:lnSpc>
                <a:spcPct val="150000"/>
              </a:lnSpc>
              <a:buFont typeface="Wingdings" panose="05000000000000000000" pitchFamily="2" charset="2"/>
              <a:buChar char="Ø"/>
            </a:pPr>
            <a:r>
              <a:rPr lang="zh-CN" altLang="zh-CN" sz="2400" dirty="0"/>
              <a:t>语法：</a:t>
            </a:r>
            <a:r>
              <a:rPr lang="en-US" altLang="zh-CN" sz="2400" dirty="0"/>
              <a:t>#</a:t>
            </a:r>
            <a:r>
              <a:rPr lang="zh-CN" altLang="zh-CN" sz="2400" dirty="0"/>
              <a:t>正常执行的指令 </a:t>
            </a:r>
            <a:r>
              <a:rPr lang="en-US" altLang="zh-CN" sz="2400" dirty="0"/>
              <a:t>&gt; / &gt;&gt; </a:t>
            </a:r>
            <a:r>
              <a:rPr lang="zh-CN" altLang="zh-CN" sz="2400" dirty="0"/>
              <a:t>文件的路径</a:t>
            </a:r>
            <a:endParaRPr lang="en-US" altLang="zh-CN" sz="2400" dirty="0"/>
          </a:p>
          <a:p>
            <a:pPr marL="357188" indent="-228600">
              <a:lnSpc>
                <a:spcPct val="150000"/>
              </a:lnSpc>
              <a:buFont typeface="Wingdings" panose="05000000000000000000" pitchFamily="2" charset="2"/>
              <a:buChar char="Ø"/>
            </a:pPr>
            <a:r>
              <a:rPr lang="zh-CN" altLang="zh-CN" sz="2400" dirty="0"/>
              <a:t>注意：文件可以不存在，不存在则新建</a:t>
            </a:r>
          </a:p>
          <a:p>
            <a:pPr marL="357188" indent="-228600">
              <a:buFont typeface="Wingdings" panose="05000000000000000000" pitchFamily="2" charset="2"/>
              <a:buChar char="Ø"/>
            </a:pPr>
            <a:endParaRPr lang="zh-CN" altLang="zh-CN" dirty="0"/>
          </a:p>
          <a:p>
            <a:pPr marL="357188" indent="-2286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721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3F094-8261-4BD8-BC1C-23ED04FB1A1E}"/>
              </a:ext>
            </a:extLst>
          </p:cNvPr>
          <p:cNvSpPr>
            <a:spLocks noGrp="1"/>
          </p:cNvSpPr>
          <p:nvPr>
            <p:ph type="title"/>
          </p:nvPr>
        </p:nvSpPr>
        <p:spPr>
          <a:xfrm>
            <a:off x="838200" y="76200"/>
            <a:ext cx="7620000" cy="760512"/>
          </a:xfrm>
        </p:spPr>
        <p:txBody>
          <a:bodyPr/>
          <a:lstStyle/>
          <a:p>
            <a:pPr algn="ctr"/>
            <a:r>
              <a:rPr lang="zh-CN" altLang="en-US" dirty="0"/>
              <a:t>使用命令</a:t>
            </a:r>
          </a:p>
        </p:txBody>
      </p:sp>
      <p:sp>
        <p:nvSpPr>
          <p:cNvPr id="3" name="内容占位符 2">
            <a:extLst>
              <a:ext uri="{FF2B5EF4-FFF2-40B4-BE49-F238E27FC236}">
                <a16:creationId xmlns:a16="http://schemas.microsoft.com/office/drawing/2014/main" id="{0DEDF67E-5D0C-4833-87A6-505B44A38938}"/>
              </a:ext>
            </a:extLst>
          </p:cNvPr>
          <p:cNvSpPr>
            <a:spLocks noGrp="1"/>
          </p:cNvSpPr>
          <p:nvPr>
            <p:ph idx="1"/>
          </p:nvPr>
        </p:nvSpPr>
        <p:spPr>
          <a:xfrm>
            <a:off x="179512" y="980728"/>
            <a:ext cx="8784976" cy="5191472"/>
          </a:xfrm>
        </p:spPr>
        <p:txBody>
          <a:bodyPr/>
          <a:lstStyle/>
          <a:p>
            <a:pPr>
              <a:lnSpc>
                <a:spcPct val="150000"/>
              </a:lnSpc>
            </a:pPr>
            <a:r>
              <a:rPr lang="zh-CN" altLang="en-US" sz="2400" dirty="0">
                <a:latin typeface="Times New Roman" panose="02020603050405020304" pitchFamily="18" charset="0"/>
                <a:cs typeface="Times New Roman" panose="02020603050405020304" pitchFamily="18" charset="0"/>
              </a:rPr>
              <a:t>Linux系统提供的命令需要在shell环境下运行。为此，要从图形界面进入shell界面，即命令行界面。</a:t>
            </a:r>
          </a:p>
          <a:p>
            <a:pPr>
              <a:lnSpc>
                <a:spcPct val="150000"/>
              </a:lnSpc>
            </a:pP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s</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hell</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本身是一个用</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C</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语言编写的程序</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它是用户使用</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Linux</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的桥梁。在</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Linux</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下比较流行的</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shell</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有几百个，一般的</a:t>
            </a:r>
            <a:r>
              <a:rPr lang="en-US" altLang="zh-CN" sz="2400" dirty="0" err="1">
                <a:latin typeface="Times New Roman" panose="02020603050405020304" pitchFamily="18" charset="0"/>
                <a:cs typeface="Times New Roman" panose="02020603050405020304" pitchFamily="18" charset="0"/>
                <a:sym typeface="Arial" panose="020B0604020202020204" pitchFamily="34" charset="0"/>
              </a:rPr>
              <a:t>linux</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都把</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bash</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作为默认的</a:t>
            </a:r>
            <a:r>
              <a:rPr lang="en-US" altLang="zh-CN" sz="2400" dirty="0">
                <a:latin typeface="Times New Roman" panose="02020603050405020304" pitchFamily="18" charset="0"/>
                <a:cs typeface="Times New Roman" panose="02020603050405020304" pitchFamily="18" charset="0"/>
                <a:sym typeface="Arial" panose="020B0604020202020204" pitchFamily="34" charset="0"/>
              </a:rPr>
              <a:t>shell</a:t>
            </a:r>
            <a:r>
              <a:rPr lang="zh-CN" altLang="en-US" sz="2400" dirty="0">
                <a:latin typeface="Times New Roman" panose="02020603050405020304" pitchFamily="18" charset="0"/>
                <a:cs typeface="Times New Roman" panose="02020603050405020304" pitchFamily="18" charset="0"/>
                <a:sym typeface="Arial" panose="020B0604020202020204" pitchFamily="34" charset="0"/>
              </a:rPr>
              <a:t>。</a:t>
            </a:r>
            <a:br>
              <a:rPr lang="zh-CN" altLang="en-US" sz="2400" dirty="0"/>
            </a:br>
            <a:endParaRPr lang="zh-CN" altLang="en-US" sz="2400" dirty="0"/>
          </a:p>
          <a:p>
            <a:endParaRPr lang="zh-CN" altLang="en-US" dirty="0"/>
          </a:p>
        </p:txBody>
      </p:sp>
    </p:spTree>
    <p:extLst>
      <p:ext uri="{BB962C8B-B14F-4D97-AF65-F5344CB8AC3E}">
        <p14:creationId xmlns:p14="http://schemas.microsoft.com/office/powerpoint/2010/main" val="370161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AFDBE-C1FC-40BB-8EAB-606DF6EF1E55}"/>
              </a:ext>
            </a:extLst>
          </p:cNvPr>
          <p:cNvSpPr>
            <a:spLocks noGrp="1"/>
          </p:cNvSpPr>
          <p:nvPr>
            <p:ph type="title"/>
          </p:nvPr>
        </p:nvSpPr>
        <p:spPr>
          <a:xfrm>
            <a:off x="838200" y="76200"/>
            <a:ext cx="7620000" cy="609600"/>
          </a:xfrm>
        </p:spPr>
        <p:txBody>
          <a:bodyPr/>
          <a:lstStyle/>
          <a:p>
            <a:pPr algn="ctr"/>
            <a:r>
              <a:rPr lang="zh-CN" altLang="en-US" dirty="0"/>
              <a:t>文件安全和权限</a:t>
            </a:r>
          </a:p>
        </p:txBody>
      </p:sp>
      <p:sp>
        <p:nvSpPr>
          <p:cNvPr id="3" name="内容占位符 2">
            <a:extLst>
              <a:ext uri="{FF2B5EF4-FFF2-40B4-BE49-F238E27FC236}">
                <a16:creationId xmlns:a16="http://schemas.microsoft.com/office/drawing/2014/main" id="{8F050535-255C-4A3E-B1B6-9A533ECD0230}"/>
              </a:ext>
            </a:extLst>
          </p:cNvPr>
          <p:cNvSpPr>
            <a:spLocks noGrp="1"/>
          </p:cNvSpPr>
          <p:nvPr>
            <p:ph idx="1"/>
          </p:nvPr>
        </p:nvSpPr>
        <p:spPr>
          <a:xfrm>
            <a:off x="838200" y="685800"/>
            <a:ext cx="7620000" cy="5486400"/>
          </a:xfrm>
        </p:spPr>
        <p:txBody>
          <a:bodyPr/>
          <a:lstStyle/>
          <a:p>
            <a:r>
              <a:rPr lang="zh-CN" altLang="en-US" sz="2200" dirty="0"/>
              <a:t>文件：当你创建一个文件的时候，系统保存了有关该文件的全部信息，包括：</a:t>
            </a:r>
            <a:endParaRPr lang="en-US" altLang="zh-CN" sz="2200" dirty="0"/>
          </a:p>
          <a:p>
            <a:pPr lvl="1">
              <a:lnSpc>
                <a:spcPct val="90000"/>
              </a:lnSpc>
              <a:buFont typeface="Wingdings" panose="05000000000000000000" pitchFamily="2" charset="2"/>
              <a:buChar char="Ø"/>
            </a:pPr>
            <a:r>
              <a:rPr lang="zh-CN" altLang="en-US" sz="2200" dirty="0"/>
              <a:t>文件的位置。</a:t>
            </a:r>
            <a:endParaRPr lang="en-US" altLang="zh-CN" sz="2200" dirty="0"/>
          </a:p>
          <a:p>
            <a:pPr lvl="1">
              <a:lnSpc>
                <a:spcPct val="90000"/>
              </a:lnSpc>
              <a:buFont typeface="Wingdings" panose="05000000000000000000" pitchFamily="2" charset="2"/>
              <a:buChar char="Ø"/>
            </a:pPr>
            <a:r>
              <a:rPr lang="zh-CN" altLang="en-US" sz="2200" dirty="0"/>
              <a:t>文件类型。</a:t>
            </a:r>
            <a:endParaRPr lang="en-US" altLang="zh-CN" sz="2200" dirty="0"/>
          </a:p>
          <a:p>
            <a:pPr lvl="1">
              <a:lnSpc>
                <a:spcPct val="90000"/>
              </a:lnSpc>
              <a:buFont typeface="Wingdings" panose="05000000000000000000" pitchFamily="2" charset="2"/>
              <a:buChar char="Ø"/>
            </a:pPr>
            <a:r>
              <a:rPr lang="zh-CN" altLang="en-US" sz="2200" dirty="0"/>
              <a:t>文件长度。</a:t>
            </a:r>
            <a:endParaRPr lang="en-US" altLang="zh-CN" sz="2200" dirty="0"/>
          </a:p>
          <a:p>
            <a:pPr lvl="1">
              <a:lnSpc>
                <a:spcPct val="90000"/>
              </a:lnSpc>
              <a:buFont typeface="Wingdings" panose="05000000000000000000" pitchFamily="2" charset="2"/>
              <a:buChar char="Ø"/>
            </a:pPr>
            <a:r>
              <a:rPr lang="zh-CN" altLang="en-US" sz="2200" dirty="0"/>
              <a:t>哪位用户拥有该文件，哪些用户可以访问该文件。</a:t>
            </a:r>
            <a:endParaRPr lang="en-US" altLang="zh-CN" sz="2200" dirty="0"/>
          </a:p>
          <a:p>
            <a:pPr lvl="1">
              <a:lnSpc>
                <a:spcPct val="90000"/>
              </a:lnSpc>
              <a:buFont typeface="Wingdings" panose="05000000000000000000" pitchFamily="2" charset="2"/>
              <a:buChar char="Ø"/>
            </a:pPr>
            <a:r>
              <a:rPr lang="en-US" altLang="zh-CN" sz="2200" dirty="0" err="1"/>
              <a:t>i</a:t>
            </a:r>
            <a:r>
              <a:rPr lang="zh-CN" altLang="en-US" sz="2200" dirty="0"/>
              <a:t>节点。</a:t>
            </a:r>
            <a:endParaRPr lang="en-US" altLang="zh-CN" sz="2200" dirty="0"/>
          </a:p>
          <a:p>
            <a:pPr lvl="1">
              <a:lnSpc>
                <a:spcPct val="90000"/>
              </a:lnSpc>
              <a:buFont typeface="Wingdings" panose="05000000000000000000" pitchFamily="2" charset="2"/>
              <a:buChar char="Ø"/>
            </a:pPr>
            <a:r>
              <a:rPr lang="zh-CN" altLang="en-US" sz="2200" dirty="0"/>
              <a:t>文件的修改时间。</a:t>
            </a:r>
            <a:endParaRPr lang="en-US" altLang="zh-CN" sz="2200" dirty="0"/>
          </a:p>
          <a:p>
            <a:pPr lvl="1">
              <a:lnSpc>
                <a:spcPct val="90000"/>
              </a:lnSpc>
              <a:buFont typeface="Wingdings" panose="05000000000000000000" pitchFamily="2" charset="2"/>
              <a:buChar char="Ø"/>
            </a:pPr>
            <a:r>
              <a:rPr lang="zh-CN" altLang="en-US" sz="2200" dirty="0"/>
              <a:t>文件的权限位。</a:t>
            </a:r>
            <a:endParaRPr lang="en-US" altLang="zh-CN" sz="2200" dirty="0"/>
          </a:p>
          <a:p>
            <a:pPr marL="320069" lvl="1" indent="0">
              <a:lnSpc>
                <a:spcPct val="90000"/>
              </a:lnSpc>
              <a:buNone/>
            </a:pPr>
            <a:r>
              <a:rPr lang="en-US" altLang="zh-CN" sz="2200" dirty="0"/>
              <a:t>-</a:t>
            </a:r>
            <a:r>
              <a:rPr lang="en-US" altLang="zh-CN" sz="2200" dirty="0" err="1"/>
              <a:t>rwxr</a:t>
            </a:r>
            <a:r>
              <a:rPr lang="en-US" altLang="zh-CN" sz="2200" dirty="0"/>
              <a:t>-</a:t>
            </a:r>
            <a:r>
              <a:rPr lang="en-US" altLang="zh-CN" sz="2200" dirty="0" err="1"/>
              <a:t>xr</a:t>
            </a:r>
            <a:r>
              <a:rPr lang="en-US" altLang="zh-CN" sz="2200" dirty="0"/>
              <a:t>-x  1  root  </a:t>
            </a:r>
            <a:r>
              <a:rPr lang="en-US" altLang="zh-CN" sz="2200" dirty="0" err="1"/>
              <a:t>root</a:t>
            </a:r>
            <a:r>
              <a:rPr lang="en-US" altLang="zh-CN" sz="2200" dirty="0"/>
              <a:t>   3756  Oct 14 04:44 </a:t>
            </a:r>
            <a:r>
              <a:rPr lang="en-US" altLang="zh-CN" sz="2200" dirty="0" err="1"/>
              <a:t>dmesg</a:t>
            </a:r>
            <a:endParaRPr lang="en-US" altLang="zh-CN" sz="2200" dirty="0"/>
          </a:p>
          <a:p>
            <a:pPr marL="320069" lvl="1" indent="0">
              <a:lnSpc>
                <a:spcPct val="90000"/>
              </a:lnSpc>
              <a:buNone/>
            </a:pPr>
            <a:endParaRPr lang="zh-CN" altLang="en-US" sz="2000" dirty="0"/>
          </a:p>
          <a:p>
            <a:pPr marL="0" indent="0">
              <a:buNone/>
            </a:pPr>
            <a:endParaRPr lang="zh-CN" altLang="en-US" dirty="0"/>
          </a:p>
        </p:txBody>
      </p:sp>
      <p:sp>
        <p:nvSpPr>
          <p:cNvPr id="5" name="AutoShape 4">
            <a:extLst>
              <a:ext uri="{FF2B5EF4-FFF2-40B4-BE49-F238E27FC236}">
                <a16:creationId xmlns:a16="http://schemas.microsoft.com/office/drawing/2014/main" id="{CB28FBCC-0E2F-4751-8578-41787E17827D}"/>
              </a:ext>
            </a:extLst>
          </p:cNvPr>
          <p:cNvSpPr>
            <a:spLocks noChangeArrowheads="1"/>
          </p:cNvSpPr>
          <p:nvPr/>
        </p:nvSpPr>
        <p:spPr bwMode="auto">
          <a:xfrm>
            <a:off x="108744" y="4510088"/>
            <a:ext cx="1438275" cy="1512887"/>
          </a:xfrm>
          <a:prstGeom prst="wedgeEllipseCallout">
            <a:avLst>
              <a:gd name="adj1" fmla="val 88823"/>
              <a:gd name="adj2" fmla="val -46443"/>
            </a:avLst>
          </a:prstGeom>
          <a:solidFill>
            <a:schemeClr val="bg2"/>
          </a:solidFill>
          <a:ln w="9525">
            <a:solidFill>
              <a:schemeClr val="bg1"/>
            </a:solidFill>
            <a:miter lim="800000"/>
            <a:headEnd/>
            <a:tailEnd/>
          </a:ln>
        </p:spPr>
        <p:txBody>
          <a:bodyPr/>
          <a:lstStyle>
            <a:lvl1pPr eaLnBrk="0" hangingPunct="0">
              <a:spcBef>
                <a:spcPct val="30000"/>
              </a:spcBef>
              <a:buClr>
                <a:schemeClr val="tx1"/>
              </a:buClr>
              <a:buFont typeface="Wingdings" panose="05000000000000000000" pitchFamily="2" charset="2"/>
              <a:buChar char="u"/>
              <a:defRPr sz="32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30000"/>
              </a:spcBef>
              <a:buClr>
                <a:srgbClr val="FF0000"/>
              </a:buClr>
              <a:buFont typeface="Wingdings" panose="05000000000000000000" pitchFamily="2" charset="2"/>
              <a:buChar char="Ø"/>
              <a:defRPr sz="28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30000"/>
              </a:spcBef>
              <a:buClr>
                <a:schemeClr val="tx2"/>
              </a:buClr>
              <a:buFont typeface="Wingdings" panose="05000000000000000000" pitchFamily="2" charset="2"/>
              <a:buChar char="ü"/>
              <a:defRPr sz="2400" b="1">
                <a:solidFill>
                  <a:schemeClr val="tx1"/>
                </a:solidFill>
                <a:latin typeface="Tahoma" panose="020B0604030504040204" pitchFamily="34" charset="0"/>
                <a:ea typeface="宋体" panose="02010600030101010101" pitchFamily="2" charset="-122"/>
              </a:defRPr>
            </a:lvl3pPr>
            <a:lvl4pPr marL="1600200" indent="-228600" eaLnBrk="0" hangingPunct="0">
              <a:spcBef>
                <a:spcPct val="30000"/>
              </a:spcBef>
              <a:buClr>
                <a:srgbClr val="0000FF"/>
              </a:buClr>
              <a:buChar char="•"/>
              <a:defRPr sz="2000" b="1">
                <a:solidFill>
                  <a:schemeClr val="tx1"/>
                </a:solidFill>
                <a:latin typeface="Tahoma" panose="020B0604030504040204" pitchFamily="34" charset="0"/>
                <a:ea typeface="宋体" panose="02010600030101010101" pitchFamily="2" charset="-122"/>
              </a:defRPr>
            </a:lvl4pPr>
            <a:lvl5pPr marL="2057400" indent="-228600" eaLnBrk="0" hangingPunct="0">
              <a:spcBef>
                <a:spcPct val="30000"/>
              </a:spcBef>
              <a:buChar char="•"/>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t>该文件的权限位</a:t>
            </a:r>
          </a:p>
        </p:txBody>
      </p:sp>
      <p:sp>
        <p:nvSpPr>
          <p:cNvPr id="6" name="AutoShape 5">
            <a:extLst>
              <a:ext uri="{FF2B5EF4-FFF2-40B4-BE49-F238E27FC236}">
                <a16:creationId xmlns:a16="http://schemas.microsoft.com/office/drawing/2014/main" id="{41845DA0-387B-4BCA-BB61-BD3A95E48F67}"/>
              </a:ext>
            </a:extLst>
          </p:cNvPr>
          <p:cNvSpPr>
            <a:spLocks noChangeArrowheads="1"/>
          </p:cNvSpPr>
          <p:nvPr/>
        </p:nvSpPr>
        <p:spPr bwMode="auto">
          <a:xfrm>
            <a:off x="3748087" y="4690269"/>
            <a:ext cx="1438275" cy="1042988"/>
          </a:xfrm>
          <a:prstGeom prst="wedgeEllipseCallout">
            <a:avLst>
              <a:gd name="adj1" fmla="val -115641"/>
              <a:gd name="adj2" fmla="val -68192"/>
            </a:avLst>
          </a:prstGeom>
          <a:solidFill>
            <a:schemeClr val="bg2"/>
          </a:solidFill>
          <a:ln w="9525">
            <a:solidFill>
              <a:schemeClr val="tx1"/>
            </a:solidFill>
            <a:miter lim="800000"/>
            <a:headEnd/>
            <a:tailEnd/>
          </a:ln>
        </p:spPr>
        <p:txBody>
          <a:bodyPr/>
          <a:lstStyle>
            <a:lvl1pPr eaLnBrk="0" hangingPunct="0">
              <a:spcBef>
                <a:spcPct val="30000"/>
              </a:spcBef>
              <a:buClr>
                <a:schemeClr val="tx1"/>
              </a:buClr>
              <a:buFont typeface="Wingdings" panose="05000000000000000000" pitchFamily="2" charset="2"/>
              <a:buChar char="u"/>
              <a:defRPr sz="32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30000"/>
              </a:spcBef>
              <a:buClr>
                <a:srgbClr val="FF0000"/>
              </a:buClr>
              <a:buFont typeface="Wingdings" panose="05000000000000000000" pitchFamily="2" charset="2"/>
              <a:buChar char="Ø"/>
              <a:defRPr sz="28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30000"/>
              </a:spcBef>
              <a:buClr>
                <a:schemeClr val="tx2"/>
              </a:buClr>
              <a:buFont typeface="Wingdings" panose="05000000000000000000" pitchFamily="2" charset="2"/>
              <a:buChar char="ü"/>
              <a:defRPr sz="2400" b="1">
                <a:solidFill>
                  <a:schemeClr val="tx1"/>
                </a:solidFill>
                <a:latin typeface="Tahoma" panose="020B0604030504040204" pitchFamily="34" charset="0"/>
                <a:ea typeface="宋体" panose="02010600030101010101" pitchFamily="2" charset="-122"/>
              </a:defRPr>
            </a:lvl3pPr>
            <a:lvl4pPr marL="1600200" indent="-228600" eaLnBrk="0" hangingPunct="0">
              <a:spcBef>
                <a:spcPct val="30000"/>
              </a:spcBef>
              <a:buClr>
                <a:srgbClr val="0000FF"/>
              </a:buClr>
              <a:buChar char="•"/>
              <a:defRPr sz="2000" b="1">
                <a:solidFill>
                  <a:schemeClr val="tx1"/>
                </a:solidFill>
                <a:latin typeface="Tahoma" panose="020B0604030504040204" pitchFamily="34" charset="0"/>
                <a:ea typeface="宋体" panose="02010600030101010101" pitchFamily="2" charset="-122"/>
              </a:defRPr>
            </a:lvl4pPr>
            <a:lvl5pPr marL="2057400" indent="-228600" eaLnBrk="0" hangingPunct="0">
              <a:spcBef>
                <a:spcPct val="30000"/>
              </a:spcBef>
              <a:buChar char="•"/>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t>该文件硬链接的数目</a:t>
            </a:r>
          </a:p>
        </p:txBody>
      </p:sp>
      <p:sp>
        <p:nvSpPr>
          <p:cNvPr id="7" name="AutoShape 6">
            <a:extLst>
              <a:ext uri="{FF2B5EF4-FFF2-40B4-BE49-F238E27FC236}">
                <a16:creationId xmlns:a16="http://schemas.microsoft.com/office/drawing/2014/main" id="{77DF3AAD-A774-44F1-AE93-3A0909ED385C}"/>
              </a:ext>
            </a:extLst>
          </p:cNvPr>
          <p:cNvSpPr>
            <a:spLocks noChangeArrowheads="1"/>
          </p:cNvSpPr>
          <p:nvPr/>
        </p:nvSpPr>
        <p:spPr bwMode="auto">
          <a:xfrm>
            <a:off x="4467224" y="3068960"/>
            <a:ext cx="1439862" cy="1152525"/>
          </a:xfrm>
          <a:prstGeom prst="wedgeEllipseCallout">
            <a:avLst>
              <a:gd name="adj1" fmla="val -105681"/>
              <a:gd name="adj2" fmla="val 62918"/>
            </a:avLst>
          </a:prstGeom>
          <a:solidFill>
            <a:schemeClr val="bg2"/>
          </a:solidFill>
          <a:ln w="9525">
            <a:solidFill>
              <a:schemeClr val="tx1"/>
            </a:solidFill>
            <a:miter lim="800000"/>
            <a:headEnd/>
            <a:tailEnd/>
          </a:ln>
        </p:spPr>
        <p:txBody>
          <a:bodyPr/>
          <a:lstStyle>
            <a:lvl1pPr eaLnBrk="0" hangingPunct="0">
              <a:spcBef>
                <a:spcPct val="30000"/>
              </a:spcBef>
              <a:buClr>
                <a:schemeClr val="tx1"/>
              </a:buClr>
              <a:buFont typeface="Wingdings" panose="05000000000000000000" pitchFamily="2" charset="2"/>
              <a:buChar char="u"/>
              <a:defRPr sz="32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30000"/>
              </a:spcBef>
              <a:buClr>
                <a:srgbClr val="FF0000"/>
              </a:buClr>
              <a:buFont typeface="Wingdings" panose="05000000000000000000" pitchFamily="2" charset="2"/>
              <a:buChar char="Ø"/>
              <a:defRPr sz="28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30000"/>
              </a:spcBef>
              <a:buClr>
                <a:schemeClr val="tx2"/>
              </a:buClr>
              <a:buFont typeface="Wingdings" panose="05000000000000000000" pitchFamily="2" charset="2"/>
              <a:buChar char="ü"/>
              <a:defRPr sz="2400" b="1">
                <a:solidFill>
                  <a:schemeClr val="tx1"/>
                </a:solidFill>
                <a:latin typeface="Tahoma" panose="020B0604030504040204" pitchFamily="34" charset="0"/>
                <a:ea typeface="宋体" panose="02010600030101010101" pitchFamily="2" charset="-122"/>
              </a:defRPr>
            </a:lvl3pPr>
            <a:lvl4pPr marL="1600200" indent="-228600" eaLnBrk="0" hangingPunct="0">
              <a:spcBef>
                <a:spcPct val="30000"/>
              </a:spcBef>
              <a:buClr>
                <a:srgbClr val="0000FF"/>
              </a:buClr>
              <a:buChar char="•"/>
              <a:defRPr sz="2000" b="1">
                <a:solidFill>
                  <a:schemeClr val="tx1"/>
                </a:solidFill>
                <a:latin typeface="Tahoma" panose="020B0604030504040204" pitchFamily="34" charset="0"/>
                <a:ea typeface="宋体" panose="02010600030101010101" pitchFamily="2" charset="-122"/>
              </a:defRPr>
            </a:lvl4pPr>
            <a:lvl5pPr marL="2057400" indent="-228600" eaLnBrk="0" hangingPunct="0">
              <a:spcBef>
                <a:spcPct val="30000"/>
              </a:spcBef>
              <a:buChar char="•"/>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t>文件的属主</a:t>
            </a:r>
          </a:p>
        </p:txBody>
      </p:sp>
      <p:sp>
        <p:nvSpPr>
          <p:cNvPr id="8" name="AutoShape 7">
            <a:extLst>
              <a:ext uri="{FF2B5EF4-FFF2-40B4-BE49-F238E27FC236}">
                <a16:creationId xmlns:a16="http://schemas.microsoft.com/office/drawing/2014/main" id="{707E9974-C9FB-47FC-8EF3-AB3E8EBCBF03}"/>
              </a:ext>
            </a:extLst>
          </p:cNvPr>
          <p:cNvSpPr>
            <a:spLocks noChangeArrowheads="1"/>
          </p:cNvSpPr>
          <p:nvPr/>
        </p:nvSpPr>
        <p:spPr bwMode="auto">
          <a:xfrm>
            <a:off x="6013167" y="3099667"/>
            <a:ext cx="1152525" cy="1152525"/>
          </a:xfrm>
          <a:prstGeom prst="wedgeEllipseCallout">
            <a:avLst>
              <a:gd name="adj1" fmla="val -125483"/>
              <a:gd name="adj2" fmla="val 58181"/>
            </a:avLst>
          </a:prstGeom>
          <a:solidFill>
            <a:schemeClr val="bg2"/>
          </a:solidFill>
          <a:ln w="9525">
            <a:solidFill>
              <a:schemeClr val="tx1"/>
            </a:solidFill>
            <a:miter lim="800000"/>
            <a:headEnd/>
            <a:tailEnd/>
          </a:ln>
        </p:spPr>
        <p:txBody>
          <a:bodyPr/>
          <a:lstStyle>
            <a:lvl1pPr eaLnBrk="0" hangingPunct="0">
              <a:spcBef>
                <a:spcPct val="30000"/>
              </a:spcBef>
              <a:buClr>
                <a:schemeClr val="tx1"/>
              </a:buClr>
              <a:buFont typeface="Wingdings" panose="05000000000000000000" pitchFamily="2" charset="2"/>
              <a:buChar char="u"/>
              <a:defRPr sz="32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30000"/>
              </a:spcBef>
              <a:buClr>
                <a:srgbClr val="FF0000"/>
              </a:buClr>
              <a:buFont typeface="Wingdings" panose="05000000000000000000" pitchFamily="2" charset="2"/>
              <a:buChar char="Ø"/>
              <a:defRPr sz="28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30000"/>
              </a:spcBef>
              <a:buClr>
                <a:schemeClr val="tx2"/>
              </a:buClr>
              <a:buFont typeface="Wingdings" panose="05000000000000000000" pitchFamily="2" charset="2"/>
              <a:buChar char="ü"/>
              <a:defRPr sz="2400" b="1">
                <a:solidFill>
                  <a:schemeClr val="tx1"/>
                </a:solidFill>
                <a:latin typeface="Tahoma" panose="020B0604030504040204" pitchFamily="34" charset="0"/>
                <a:ea typeface="宋体" panose="02010600030101010101" pitchFamily="2" charset="-122"/>
              </a:defRPr>
            </a:lvl3pPr>
            <a:lvl4pPr marL="1600200" indent="-228600" eaLnBrk="0" hangingPunct="0">
              <a:spcBef>
                <a:spcPct val="30000"/>
              </a:spcBef>
              <a:buClr>
                <a:srgbClr val="0000FF"/>
              </a:buClr>
              <a:buChar char="•"/>
              <a:defRPr sz="2000" b="1">
                <a:solidFill>
                  <a:schemeClr val="tx1"/>
                </a:solidFill>
                <a:latin typeface="Tahoma" panose="020B0604030504040204" pitchFamily="34" charset="0"/>
                <a:ea typeface="宋体" panose="02010600030101010101" pitchFamily="2" charset="-122"/>
              </a:defRPr>
            </a:lvl4pPr>
            <a:lvl5pPr marL="2057400" indent="-228600" eaLnBrk="0" hangingPunct="0">
              <a:spcBef>
                <a:spcPct val="30000"/>
              </a:spcBef>
              <a:buChar char="•"/>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dirty="0"/>
              <a:t>文件长度</a:t>
            </a:r>
          </a:p>
        </p:txBody>
      </p:sp>
      <p:sp>
        <p:nvSpPr>
          <p:cNvPr id="9" name="AutoShape 8">
            <a:extLst>
              <a:ext uri="{FF2B5EF4-FFF2-40B4-BE49-F238E27FC236}">
                <a16:creationId xmlns:a16="http://schemas.microsoft.com/office/drawing/2014/main" id="{D6077419-D432-4B6B-BACA-E76291BBDA3D}"/>
              </a:ext>
            </a:extLst>
          </p:cNvPr>
          <p:cNvSpPr>
            <a:spLocks noChangeArrowheads="1"/>
          </p:cNvSpPr>
          <p:nvPr/>
        </p:nvSpPr>
        <p:spPr bwMode="auto">
          <a:xfrm>
            <a:off x="7020272" y="4690269"/>
            <a:ext cx="1763712" cy="1152525"/>
          </a:xfrm>
          <a:prstGeom prst="wedgeEllipseCallout">
            <a:avLst>
              <a:gd name="adj1" fmla="val -71155"/>
              <a:gd name="adj2" fmla="val -54330"/>
            </a:avLst>
          </a:prstGeom>
          <a:solidFill>
            <a:schemeClr val="bg2"/>
          </a:solidFill>
          <a:ln w="9525">
            <a:solidFill>
              <a:schemeClr val="tx1"/>
            </a:solidFill>
            <a:miter lim="800000"/>
            <a:headEnd/>
            <a:tailEnd/>
          </a:ln>
        </p:spPr>
        <p:txBody>
          <a:bodyPr/>
          <a:lstStyle>
            <a:lvl1pPr eaLnBrk="0" hangingPunct="0">
              <a:spcBef>
                <a:spcPct val="30000"/>
              </a:spcBef>
              <a:buClr>
                <a:schemeClr val="tx1"/>
              </a:buClr>
              <a:buFont typeface="Wingdings" panose="05000000000000000000" pitchFamily="2" charset="2"/>
              <a:buChar char="u"/>
              <a:defRPr sz="32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30000"/>
              </a:spcBef>
              <a:buClr>
                <a:srgbClr val="FF0000"/>
              </a:buClr>
              <a:buFont typeface="Wingdings" panose="05000000000000000000" pitchFamily="2" charset="2"/>
              <a:buChar char="Ø"/>
              <a:defRPr sz="28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30000"/>
              </a:spcBef>
              <a:buClr>
                <a:schemeClr val="tx2"/>
              </a:buClr>
              <a:buFont typeface="Wingdings" panose="05000000000000000000" pitchFamily="2" charset="2"/>
              <a:buChar char="ü"/>
              <a:defRPr sz="2400" b="1">
                <a:solidFill>
                  <a:schemeClr val="tx1"/>
                </a:solidFill>
                <a:latin typeface="Tahoma" panose="020B0604030504040204" pitchFamily="34" charset="0"/>
                <a:ea typeface="宋体" panose="02010600030101010101" pitchFamily="2" charset="-122"/>
              </a:defRPr>
            </a:lvl3pPr>
            <a:lvl4pPr marL="1600200" indent="-228600" eaLnBrk="0" hangingPunct="0">
              <a:spcBef>
                <a:spcPct val="30000"/>
              </a:spcBef>
              <a:buClr>
                <a:srgbClr val="0000FF"/>
              </a:buClr>
              <a:buChar char="•"/>
              <a:defRPr sz="2000" b="1">
                <a:solidFill>
                  <a:schemeClr val="tx1"/>
                </a:solidFill>
                <a:latin typeface="Tahoma" panose="020B0604030504040204" pitchFamily="34" charset="0"/>
                <a:ea typeface="宋体" panose="02010600030101010101" pitchFamily="2" charset="-122"/>
              </a:defRPr>
            </a:lvl4pPr>
            <a:lvl5pPr marL="2057400" indent="-228600" eaLnBrk="0" hangingPunct="0">
              <a:spcBef>
                <a:spcPct val="30000"/>
              </a:spcBef>
              <a:buChar char="•"/>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t>文件的更新时间。</a:t>
            </a:r>
          </a:p>
        </p:txBody>
      </p:sp>
      <p:sp>
        <p:nvSpPr>
          <p:cNvPr id="10" name="AutoShape 10">
            <a:extLst>
              <a:ext uri="{FF2B5EF4-FFF2-40B4-BE49-F238E27FC236}">
                <a16:creationId xmlns:a16="http://schemas.microsoft.com/office/drawing/2014/main" id="{C9B1DBF6-4E28-460F-B910-8A47B85ED97D}"/>
              </a:ext>
            </a:extLst>
          </p:cNvPr>
          <p:cNvSpPr>
            <a:spLocks noChangeArrowheads="1"/>
          </p:cNvSpPr>
          <p:nvPr/>
        </p:nvSpPr>
        <p:spPr bwMode="auto">
          <a:xfrm rot="10800000">
            <a:off x="1980917" y="5983286"/>
            <a:ext cx="5184775" cy="765175"/>
          </a:xfrm>
          <a:prstGeom prst="wedgeRectCallout">
            <a:avLst>
              <a:gd name="adj1" fmla="val 44060"/>
              <a:gd name="adj2" fmla="val 227131"/>
            </a:avLst>
          </a:prstGeom>
          <a:solidFill>
            <a:schemeClr val="bg2"/>
          </a:solidFill>
          <a:ln w="9525">
            <a:solidFill>
              <a:schemeClr val="tx1"/>
            </a:solidFill>
            <a:miter lim="800000"/>
            <a:headEnd/>
            <a:tailEnd/>
          </a:ln>
        </p:spPr>
        <p:txBody>
          <a:bodyPr rot="10800000"/>
          <a:lstStyle>
            <a:lvl1pPr eaLnBrk="0" hangingPunct="0">
              <a:spcBef>
                <a:spcPct val="30000"/>
              </a:spcBef>
              <a:buClr>
                <a:schemeClr val="tx1"/>
              </a:buClr>
              <a:buFont typeface="Wingdings" panose="05000000000000000000" pitchFamily="2" charset="2"/>
              <a:buChar char="u"/>
              <a:defRPr sz="32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30000"/>
              </a:spcBef>
              <a:buClr>
                <a:srgbClr val="FF0000"/>
              </a:buClr>
              <a:buFont typeface="Wingdings" panose="05000000000000000000" pitchFamily="2" charset="2"/>
              <a:buChar char="Ø"/>
              <a:defRPr sz="28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30000"/>
              </a:spcBef>
              <a:buClr>
                <a:schemeClr val="tx2"/>
              </a:buClr>
              <a:buFont typeface="Wingdings" panose="05000000000000000000" pitchFamily="2" charset="2"/>
              <a:buChar char="ü"/>
              <a:defRPr sz="2400" b="1">
                <a:solidFill>
                  <a:schemeClr val="tx1"/>
                </a:solidFill>
                <a:latin typeface="Tahoma" panose="020B0604030504040204" pitchFamily="34" charset="0"/>
                <a:ea typeface="宋体" panose="02010600030101010101" pitchFamily="2" charset="-122"/>
              </a:defRPr>
            </a:lvl3pPr>
            <a:lvl4pPr marL="1600200" indent="-228600" eaLnBrk="0" hangingPunct="0">
              <a:spcBef>
                <a:spcPct val="30000"/>
              </a:spcBef>
              <a:buClr>
                <a:srgbClr val="0000FF"/>
              </a:buClr>
              <a:buChar char="•"/>
              <a:defRPr sz="2000" b="1">
                <a:solidFill>
                  <a:schemeClr val="tx1"/>
                </a:solidFill>
                <a:latin typeface="Tahoma" panose="020B0604030504040204" pitchFamily="34" charset="0"/>
                <a:ea typeface="宋体" panose="02010600030101010101" pitchFamily="2" charset="-122"/>
              </a:defRPr>
            </a:lvl4pPr>
            <a:lvl5pPr marL="2057400" indent="-228600" eaLnBrk="0" hangingPunct="0">
              <a:spcBef>
                <a:spcPct val="30000"/>
              </a:spcBef>
              <a:buChar char="•"/>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30000"/>
              </a:spcBef>
              <a:spcAft>
                <a:spcPct val="0"/>
              </a:spcAft>
              <a:buChar char="•"/>
              <a:defRPr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r </a:t>
            </a:r>
            <a:r>
              <a:rPr lang="zh-CN" altLang="en-US" sz="2000" dirty="0"/>
              <a:t>读权限；</a:t>
            </a:r>
            <a:r>
              <a:rPr lang="en-US" altLang="zh-CN" sz="2000" dirty="0"/>
              <a:t>w </a:t>
            </a:r>
            <a:r>
              <a:rPr lang="zh-CN" altLang="en-US" sz="2000" dirty="0"/>
              <a:t>写</a:t>
            </a:r>
            <a:r>
              <a:rPr lang="en-US" altLang="zh-CN" sz="2000" dirty="0"/>
              <a:t>/</a:t>
            </a:r>
            <a:r>
              <a:rPr lang="zh-CN" altLang="en-US" sz="2000" dirty="0"/>
              <a:t>更改权限，</a:t>
            </a:r>
            <a:r>
              <a:rPr lang="en-US" altLang="zh-CN" sz="2000" dirty="0"/>
              <a:t>x </a:t>
            </a:r>
            <a:r>
              <a:rPr lang="zh-CN" altLang="en-US" sz="2000" dirty="0"/>
              <a:t>执行该脚本或程序的权限</a:t>
            </a:r>
          </a:p>
        </p:txBody>
      </p:sp>
    </p:spTree>
    <p:extLst>
      <p:ext uri="{BB962C8B-B14F-4D97-AF65-F5344CB8AC3E}">
        <p14:creationId xmlns:p14="http://schemas.microsoft.com/office/powerpoint/2010/main" val="49128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79DC7-99E2-4616-B13B-CC02AD3F6C20}"/>
              </a:ext>
            </a:extLst>
          </p:cNvPr>
          <p:cNvSpPr>
            <a:spLocks noGrp="1"/>
          </p:cNvSpPr>
          <p:nvPr>
            <p:ph idx="1"/>
          </p:nvPr>
        </p:nvSpPr>
        <p:spPr>
          <a:xfrm>
            <a:off x="467544" y="404664"/>
            <a:ext cx="7990656" cy="5767536"/>
          </a:xfrm>
        </p:spPr>
        <p:txBody>
          <a:bodyPr>
            <a:normAutofit fontScale="92500" lnSpcReduction="10000"/>
          </a:bodyPr>
          <a:lstStyle/>
          <a:p>
            <a:pPr algn="just">
              <a:lnSpc>
                <a:spcPct val="150000"/>
              </a:lnSpc>
            </a:pPr>
            <a:r>
              <a:rPr lang="zh-CN" altLang="en-US" sz="2400" dirty="0"/>
              <a:t>文件类型：文件类型有七种，它可以从</a:t>
            </a:r>
            <a:r>
              <a:rPr lang="en-US" altLang="zh-CN" sz="2400" dirty="0"/>
              <a:t>ls -l</a:t>
            </a:r>
            <a:r>
              <a:rPr lang="zh-CN" altLang="en-US" sz="2400" dirty="0"/>
              <a:t>命令所列出的结果的第一位看出，这七种类型是：</a:t>
            </a:r>
            <a:endParaRPr lang="en-US" altLang="zh-CN" sz="2400" dirty="0"/>
          </a:p>
          <a:p>
            <a:pPr marL="531813" indent="-228600" algn="just">
              <a:lnSpc>
                <a:spcPct val="150000"/>
              </a:lnSpc>
              <a:buFont typeface="Wingdings" panose="05000000000000000000" pitchFamily="2" charset="2"/>
              <a:buChar char="Ø"/>
            </a:pPr>
            <a:r>
              <a:rPr lang="en-US" altLang="zh-CN" sz="2400" dirty="0"/>
              <a:t>d </a:t>
            </a:r>
            <a:r>
              <a:rPr lang="zh-CN" altLang="en-US" sz="2400" dirty="0"/>
              <a:t>目录。</a:t>
            </a:r>
            <a:endParaRPr lang="en-US" altLang="zh-CN" sz="2400" dirty="0"/>
          </a:p>
          <a:p>
            <a:pPr marL="531813" indent="-228600" algn="just">
              <a:lnSpc>
                <a:spcPct val="150000"/>
              </a:lnSpc>
              <a:buFont typeface="Wingdings" panose="05000000000000000000" pitchFamily="2" charset="2"/>
              <a:buChar char="Ø"/>
            </a:pPr>
            <a:r>
              <a:rPr lang="en-US" altLang="zh-CN" sz="2400" dirty="0"/>
              <a:t>l </a:t>
            </a:r>
            <a:r>
              <a:rPr lang="zh-CN" altLang="en-US" sz="2400" dirty="0"/>
              <a:t>符号链接</a:t>
            </a:r>
            <a:r>
              <a:rPr lang="en-US" altLang="zh-CN" sz="2400" dirty="0"/>
              <a:t>(</a:t>
            </a:r>
            <a:r>
              <a:rPr lang="zh-CN" altLang="en-US" sz="2400" dirty="0"/>
              <a:t>指向另一个文件</a:t>
            </a:r>
            <a:r>
              <a:rPr lang="en-US" altLang="zh-CN" sz="2400" dirty="0"/>
              <a:t>)</a:t>
            </a:r>
            <a:r>
              <a:rPr lang="zh-CN" altLang="en-US" sz="2400" dirty="0"/>
              <a:t>。</a:t>
            </a:r>
            <a:endParaRPr lang="en-US" altLang="zh-CN" sz="2400" dirty="0"/>
          </a:p>
          <a:p>
            <a:pPr marL="531813" indent="-228600" algn="just">
              <a:lnSpc>
                <a:spcPct val="150000"/>
              </a:lnSpc>
              <a:buFont typeface="Wingdings" panose="05000000000000000000" pitchFamily="2" charset="2"/>
              <a:buChar char="Ø"/>
            </a:pPr>
            <a:r>
              <a:rPr lang="en-US" altLang="zh-CN" sz="2400" dirty="0"/>
              <a:t>s </a:t>
            </a:r>
            <a:r>
              <a:rPr lang="zh-CN" altLang="en-US" sz="2400" dirty="0"/>
              <a:t>套接字文件。</a:t>
            </a:r>
            <a:endParaRPr lang="en-US" altLang="zh-CN" sz="2400" dirty="0"/>
          </a:p>
          <a:p>
            <a:pPr marL="531813" indent="-228600" algn="just">
              <a:lnSpc>
                <a:spcPct val="150000"/>
              </a:lnSpc>
              <a:buFont typeface="Wingdings" panose="05000000000000000000" pitchFamily="2" charset="2"/>
              <a:buChar char="Ø"/>
            </a:pPr>
            <a:r>
              <a:rPr lang="en-US" altLang="zh-CN" sz="2400" dirty="0"/>
              <a:t>b </a:t>
            </a:r>
            <a:r>
              <a:rPr lang="zh-CN" altLang="en-US" sz="2400" dirty="0"/>
              <a:t>块设备文件。</a:t>
            </a:r>
            <a:endParaRPr lang="en-US" altLang="zh-CN" sz="2400" dirty="0"/>
          </a:p>
          <a:p>
            <a:pPr marL="531813" indent="-228600" algn="just">
              <a:lnSpc>
                <a:spcPct val="150000"/>
              </a:lnSpc>
              <a:buFont typeface="Wingdings" panose="05000000000000000000" pitchFamily="2" charset="2"/>
              <a:buChar char="Ø"/>
            </a:pPr>
            <a:r>
              <a:rPr lang="en-US" altLang="zh-CN" sz="2400" dirty="0"/>
              <a:t>c </a:t>
            </a:r>
            <a:r>
              <a:rPr lang="zh-CN" altLang="en-US" sz="2400" dirty="0"/>
              <a:t>字符设备文件。</a:t>
            </a:r>
            <a:endParaRPr lang="en-US" altLang="zh-CN" sz="2400" dirty="0"/>
          </a:p>
          <a:p>
            <a:pPr marL="531813" indent="-228600" algn="just">
              <a:lnSpc>
                <a:spcPct val="150000"/>
              </a:lnSpc>
              <a:buFont typeface="Wingdings" panose="05000000000000000000" pitchFamily="2" charset="2"/>
              <a:buChar char="Ø"/>
            </a:pPr>
            <a:r>
              <a:rPr lang="en-US" altLang="zh-CN" sz="2400" dirty="0"/>
              <a:t>p </a:t>
            </a:r>
            <a:r>
              <a:rPr lang="zh-CN" altLang="en-US" sz="2400" dirty="0"/>
              <a:t>命名管道文件。</a:t>
            </a:r>
            <a:endParaRPr lang="en-US" altLang="zh-CN" sz="2400" dirty="0"/>
          </a:p>
          <a:p>
            <a:pPr marL="531813" indent="-228600" algn="just">
              <a:lnSpc>
                <a:spcPct val="150000"/>
              </a:lnSpc>
              <a:buFont typeface="Wingdings" panose="05000000000000000000" pitchFamily="2" charset="2"/>
              <a:buChar char="Ø"/>
            </a:pPr>
            <a:r>
              <a:rPr lang="en-US" altLang="zh-CN" sz="2400" dirty="0"/>
              <a:t>- </a:t>
            </a:r>
            <a:r>
              <a:rPr lang="zh-CN" altLang="en-US" sz="2400" dirty="0"/>
              <a:t>普通文件，或者更准确地说，不属于以上几种类型的文件。</a:t>
            </a:r>
          </a:p>
          <a:p>
            <a:endParaRPr lang="zh-CN" altLang="en-US" dirty="0"/>
          </a:p>
        </p:txBody>
      </p:sp>
    </p:spTree>
    <p:extLst>
      <p:ext uri="{BB962C8B-B14F-4D97-AF65-F5344CB8AC3E}">
        <p14:creationId xmlns:p14="http://schemas.microsoft.com/office/powerpoint/2010/main" val="272326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0B08B-F29A-4602-87DA-18DC520B8CFA}"/>
              </a:ext>
            </a:extLst>
          </p:cNvPr>
          <p:cNvSpPr>
            <a:spLocks noGrp="1"/>
          </p:cNvSpPr>
          <p:nvPr>
            <p:ph type="title"/>
          </p:nvPr>
        </p:nvSpPr>
        <p:spPr>
          <a:xfrm>
            <a:off x="838200" y="155104"/>
            <a:ext cx="7620000" cy="609600"/>
          </a:xfrm>
        </p:spPr>
        <p:txBody>
          <a:bodyPr/>
          <a:lstStyle/>
          <a:p>
            <a:pPr algn="ctr"/>
            <a:r>
              <a:rPr lang="zh-CN" altLang="en-US" dirty="0"/>
              <a:t>链接文件的命令</a:t>
            </a:r>
          </a:p>
        </p:txBody>
      </p:sp>
      <p:sp>
        <p:nvSpPr>
          <p:cNvPr id="3" name="内容占位符 2">
            <a:extLst>
              <a:ext uri="{FF2B5EF4-FFF2-40B4-BE49-F238E27FC236}">
                <a16:creationId xmlns:a16="http://schemas.microsoft.com/office/drawing/2014/main" id="{7252EDA3-A144-459A-A062-09DF1EFB6A09}"/>
              </a:ext>
            </a:extLst>
          </p:cNvPr>
          <p:cNvSpPr>
            <a:spLocks noGrp="1"/>
          </p:cNvSpPr>
          <p:nvPr>
            <p:ph idx="1"/>
          </p:nvPr>
        </p:nvSpPr>
        <p:spPr>
          <a:xfrm>
            <a:off x="838200" y="908720"/>
            <a:ext cx="7620000" cy="5949280"/>
          </a:xfrm>
        </p:spPr>
        <p:txBody>
          <a:bodyPr>
            <a:normAutofit/>
          </a:bodyPr>
          <a:lstStyle/>
          <a:p>
            <a:pPr algn="just">
              <a:lnSpc>
                <a:spcPct val="150000"/>
              </a:lnSpc>
            </a:pPr>
            <a:r>
              <a:rPr lang="zh-CN" altLang="en-US" sz="2200" dirty="0"/>
              <a:t>链接：</a:t>
            </a:r>
            <a:r>
              <a:rPr lang="en-US" altLang="zh-CN" sz="2200" dirty="0"/>
              <a:t>Linux</a:t>
            </a:r>
            <a:r>
              <a:rPr lang="zh-CN" altLang="en-US" sz="2200" dirty="0"/>
              <a:t>具有为一个文件起多个名字的功能。分为软链接（符号链接）和硬链接</a:t>
            </a:r>
            <a:endParaRPr lang="en-US" altLang="zh-CN" sz="2200" dirty="0"/>
          </a:p>
          <a:p>
            <a:pPr marL="534988" lvl="1" indent="-228600" algn="just">
              <a:lnSpc>
                <a:spcPct val="150000"/>
              </a:lnSpc>
              <a:spcBef>
                <a:spcPts val="1400"/>
              </a:spcBef>
              <a:buFont typeface="Wingdings" panose="05000000000000000000" pitchFamily="2" charset="2"/>
              <a:buChar char="Ø"/>
            </a:pPr>
            <a:r>
              <a:rPr lang="zh-CN" altLang="en-US" sz="2200" dirty="0"/>
              <a:t>硬链接：</a:t>
            </a:r>
            <a:r>
              <a:rPr lang="zh-CN" altLang="en-US" sz="2200" dirty="0">
                <a:solidFill>
                  <a:srgbClr val="FF0000"/>
                </a:solidFill>
              </a:rPr>
              <a:t>不能对目录文件创建硬链接、不能在不同的文件系统之间创建硬链接。</a:t>
            </a:r>
            <a:endParaRPr lang="en-US" altLang="zh-CN" sz="2200" dirty="0">
              <a:solidFill>
                <a:srgbClr val="FF0000"/>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573016"/>
            <a:ext cx="7555466" cy="1440160"/>
          </a:xfrm>
          <a:prstGeom prst="rect">
            <a:avLst/>
          </a:prstGeom>
        </p:spPr>
      </p:pic>
    </p:spTree>
    <p:extLst>
      <p:ext uri="{BB962C8B-B14F-4D97-AF65-F5344CB8AC3E}">
        <p14:creationId xmlns:p14="http://schemas.microsoft.com/office/powerpoint/2010/main" val="335038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231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04" y="1124744"/>
            <a:ext cx="7186306" cy="470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78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0B08B-F29A-4602-87DA-18DC520B8CFA}"/>
              </a:ext>
            </a:extLst>
          </p:cNvPr>
          <p:cNvSpPr>
            <a:spLocks noGrp="1"/>
          </p:cNvSpPr>
          <p:nvPr>
            <p:ph type="title"/>
          </p:nvPr>
        </p:nvSpPr>
        <p:spPr>
          <a:xfrm>
            <a:off x="838200" y="155104"/>
            <a:ext cx="7620000" cy="609600"/>
          </a:xfrm>
        </p:spPr>
        <p:txBody>
          <a:bodyPr/>
          <a:lstStyle/>
          <a:p>
            <a:pPr algn="ctr"/>
            <a:r>
              <a:rPr lang="zh-CN" altLang="en-US" dirty="0"/>
              <a:t>链接文件的命令</a:t>
            </a:r>
          </a:p>
        </p:txBody>
      </p:sp>
      <p:sp>
        <p:nvSpPr>
          <p:cNvPr id="3" name="内容占位符 2">
            <a:extLst>
              <a:ext uri="{FF2B5EF4-FFF2-40B4-BE49-F238E27FC236}">
                <a16:creationId xmlns:a16="http://schemas.microsoft.com/office/drawing/2014/main" id="{7252EDA3-A144-459A-A062-09DF1EFB6A09}"/>
              </a:ext>
            </a:extLst>
          </p:cNvPr>
          <p:cNvSpPr>
            <a:spLocks noGrp="1"/>
          </p:cNvSpPr>
          <p:nvPr>
            <p:ph idx="1"/>
          </p:nvPr>
        </p:nvSpPr>
        <p:spPr>
          <a:xfrm>
            <a:off x="838200" y="908720"/>
            <a:ext cx="7620000" cy="5949280"/>
          </a:xfrm>
        </p:spPr>
        <p:txBody>
          <a:bodyPr>
            <a:normAutofit/>
          </a:bodyPr>
          <a:lstStyle/>
          <a:p>
            <a:pPr marL="534988" indent="-228600" algn="just">
              <a:lnSpc>
                <a:spcPct val="150000"/>
              </a:lnSpc>
              <a:buFont typeface="Wingdings" panose="05000000000000000000" pitchFamily="2" charset="2"/>
              <a:buChar char="Ø"/>
            </a:pPr>
            <a:r>
              <a:rPr lang="zh-CN" altLang="en-US" sz="2200" dirty="0"/>
              <a:t>软链接：软链接也称为符号链接，是将一个路径名链接到一个文件（一种特别类型的文件）</a:t>
            </a:r>
            <a:endParaRPr lang="en-US" altLang="zh-CN" sz="2200" dirty="0"/>
          </a:p>
          <a:p>
            <a:pPr marL="534988" indent="-228600" algn="just">
              <a:lnSpc>
                <a:spcPct val="150000"/>
              </a:lnSpc>
              <a:buFont typeface="Wingdings" panose="05000000000000000000" pitchFamily="2" charset="2"/>
              <a:buChar char="Ø"/>
            </a:pPr>
            <a:r>
              <a:rPr lang="zh-CN" altLang="en-US" sz="2200" dirty="0"/>
              <a:t>与硬链接的不同：         </a:t>
            </a:r>
          </a:p>
          <a:p>
            <a:pPr marL="714375" indent="-228600" algn="just">
              <a:lnSpc>
                <a:spcPct val="150000"/>
              </a:lnSpc>
              <a:buFont typeface="Wingdings" panose="05000000000000000000" pitchFamily="2" charset="2"/>
              <a:buChar char="ü"/>
            </a:pPr>
            <a:r>
              <a:rPr lang="zh-CN" altLang="en-US" sz="2200" dirty="0"/>
              <a:t>符号链接确实是一个新文件，它有不同的</a:t>
            </a:r>
            <a:r>
              <a:rPr lang="en-US" altLang="zh-CN" sz="2200" dirty="0"/>
              <a:t>I</a:t>
            </a:r>
            <a:r>
              <a:rPr lang="zh-CN" altLang="en-US" sz="2200" dirty="0"/>
              <a:t>节点号；而硬链接并没有建立新文件。 </a:t>
            </a:r>
            <a:endParaRPr lang="en-US" altLang="zh-CN" sz="2200" dirty="0"/>
          </a:p>
          <a:p>
            <a:pPr marL="714375" indent="-228600" algn="just">
              <a:lnSpc>
                <a:spcPct val="150000"/>
              </a:lnSpc>
              <a:buFont typeface="Wingdings" panose="05000000000000000000" pitchFamily="2" charset="2"/>
              <a:buChar char="ü"/>
            </a:pPr>
            <a:r>
              <a:rPr lang="zh-CN" altLang="en-US" sz="2200" dirty="0"/>
              <a:t>符号链接没有硬链接的限制，可以对目录文件做符号链接，也可以在不同文件系统之间做符号链接。</a:t>
            </a:r>
            <a:endParaRPr lang="en-US" altLang="zh-CN" sz="2200" dirty="0"/>
          </a:p>
        </p:txBody>
      </p:sp>
    </p:spTree>
    <p:extLst>
      <p:ext uri="{BB962C8B-B14F-4D97-AF65-F5344CB8AC3E}">
        <p14:creationId xmlns:p14="http://schemas.microsoft.com/office/powerpoint/2010/main" val="31301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符号链接保持了链接和源文件或目录之间的区别</a:t>
            </a:r>
          </a:p>
        </p:txBody>
      </p:sp>
      <p:sp>
        <p:nvSpPr>
          <p:cNvPr id="3" name="内容占位符 2"/>
          <p:cNvSpPr>
            <a:spLocks noGrp="1"/>
          </p:cNvSpPr>
          <p:nvPr>
            <p:ph idx="1"/>
          </p:nvPr>
        </p:nvSpPr>
        <p:spPr/>
        <p:txBody>
          <a:bodyPr>
            <a:normAutofit/>
          </a:bodyPr>
          <a:lstStyle/>
          <a:p>
            <a:r>
              <a:rPr lang="zh-CN" altLang="en-US" sz="2800" dirty="0"/>
              <a:t>删除源文件或目录，只删除数据，不会删除链接</a:t>
            </a:r>
            <a:endParaRPr lang="en-US" altLang="zh-CN" sz="2800" dirty="0"/>
          </a:p>
          <a:p>
            <a:r>
              <a:rPr lang="zh-CN" altLang="en-US" sz="2800" dirty="0"/>
              <a:t>在目录长列表中，符号链接以一种特殊的文件类型显示出来，其第一个字母是</a:t>
            </a:r>
            <a:r>
              <a:rPr lang="en-US" altLang="zh-CN" sz="2800" dirty="0"/>
              <a:t>l</a:t>
            </a:r>
          </a:p>
          <a:p>
            <a:r>
              <a:rPr lang="zh-CN" altLang="en-US" sz="2800" dirty="0"/>
              <a:t>符号链接的大小是其链接文件的路径名的字节数</a:t>
            </a:r>
            <a:endParaRPr lang="en-US" altLang="zh-CN" sz="2800" dirty="0"/>
          </a:p>
          <a:p>
            <a:r>
              <a:rPr lang="zh-CN" altLang="en-US" sz="2800" dirty="0"/>
              <a:t>当用</a:t>
            </a:r>
            <a:r>
              <a:rPr lang="en-US" altLang="zh-CN" sz="2800" dirty="0"/>
              <a:t>ls –l</a:t>
            </a:r>
            <a:r>
              <a:rPr lang="zh-CN" altLang="en-US" sz="2800" dirty="0"/>
              <a:t>命令列出文件时，可以看到符号链接名后有一个箭头指向源文件或目录。</a:t>
            </a:r>
          </a:p>
        </p:txBody>
      </p:sp>
    </p:spTree>
    <p:extLst>
      <p:ext uri="{BB962C8B-B14F-4D97-AF65-F5344CB8AC3E}">
        <p14:creationId xmlns:p14="http://schemas.microsoft.com/office/powerpoint/2010/main" val="173020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3743D5-7340-41FC-B32C-AAB52DDF463A}"/>
              </a:ext>
            </a:extLst>
          </p:cNvPr>
          <p:cNvSpPr>
            <a:spLocks noGrp="1"/>
          </p:cNvSpPr>
          <p:nvPr>
            <p:ph idx="1"/>
          </p:nvPr>
        </p:nvSpPr>
        <p:spPr>
          <a:xfrm>
            <a:off x="838200" y="548680"/>
            <a:ext cx="7620000" cy="5623520"/>
          </a:xfrm>
        </p:spPr>
        <p:txBody>
          <a:bodyPr/>
          <a:lstStyle/>
          <a:p>
            <a:pPr>
              <a:lnSpc>
                <a:spcPct val="150000"/>
              </a:lnSpc>
            </a:pPr>
            <a:r>
              <a:rPr lang="en-US" altLang="zh-CN" sz="2200" dirty="0"/>
              <a:t>ln</a:t>
            </a:r>
            <a:r>
              <a:rPr lang="zh-CN" altLang="en-US" sz="2200" dirty="0"/>
              <a:t>命令</a:t>
            </a:r>
            <a:endParaRPr lang="en-US" altLang="zh-CN" sz="2200" dirty="0"/>
          </a:p>
          <a:p>
            <a:pPr marL="446088" indent="-228600">
              <a:lnSpc>
                <a:spcPct val="150000"/>
              </a:lnSpc>
              <a:buFont typeface="Wingdings" panose="05000000000000000000" pitchFamily="2" charset="2"/>
              <a:buChar char="Ø"/>
            </a:pPr>
            <a:r>
              <a:rPr lang="zh-CN" altLang="en-US" sz="2200" dirty="0"/>
              <a:t>功能：用来创建链接 </a:t>
            </a:r>
            <a:endParaRPr lang="en-US" altLang="zh-CN" sz="2200" dirty="0"/>
          </a:p>
          <a:p>
            <a:pPr marL="446088" indent="-228600">
              <a:lnSpc>
                <a:spcPct val="150000"/>
              </a:lnSpc>
              <a:buFont typeface="Wingdings" panose="05000000000000000000" pitchFamily="2" charset="2"/>
              <a:buChar char="Ø"/>
            </a:pPr>
            <a:r>
              <a:rPr lang="zh-CN" altLang="en-US" sz="2200" dirty="0"/>
              <a:t>格式：</a:t>
            </a:r>
            <a:r>
              <a:rPr lang="en-US" altLang="zh-CN" sz="2200" dirty="0"/>
              <a:t>ln  [</a:t>
            </a:r>
            <a:r>
              <a:rPr lang="zh-CN" altLang="en-US" sz="2200" dirty="0"/>
              <a:t>选项</a:t>
            </a:r>
            <a:r>
              <a:rPr lang="en-US" altLang="zh-CN" sz="2200" dirty="0"/>
              <a:t>]  </a:t>
            </a:r>
            <a:r>
              <a:rPr lang="zh-CN" altLang="en-US" sz="2200" dirty="0"/>
              <a:t>源文件  </a:t>
            </a:r>
            <a:r>
              <a:rPr lang="en-US" altLang="zh-CN" sz="2200" dirty="0"/>
              <a:t>[</a:t>
            </a:r>
            <a:r>
              <a:rPr lang="zh-CN" altLang="en-US" sz="2200" dirty="0"/>
              <a:t>目标文件</a:t>
            </a:r>
            <a:r>
              <a:rPr lang="en-US" altLang="zh-CN" sz="2200" dirty="0"/>
              <a:t>]</a:t>
            </a:r>
          </a:p>
          <a:p>
            <a:pPr marL="446088" indent="-228600">
              <a:lnSpc>
                <a:spcPct val="150000"/>
              </a:lnSpc>
              <a:buFont typeface="Wingdings" panose="05000000000000000000" pitchFamily="2" charset="2"/>
              <a:buChar char="Ø"/>
            </a:pPr>
            <a:r>
              <a:rPr lang="zh-CN" altLang="en-US" sz="2200" dirty="0"/>
              <a:t>选项：</a:t>
            </a:r>
          </a:p>
          <a:p>
            <a:pPr>
              <a:lnSpc>
                <a:spcPct val="150000"/>
              </a:lnSpc>
              <a:buFont typeface="Wingdings" panose="05000000000000000000" pitchFamily="2" charset="2"/>
              <a:buNone/>
            </a:pPr>
            <a:r>
              <a:rPr lang="zh-CN" altLang="en-US" sz="2200" dirty="0"/>
              <a:t>    </a:t>
            </a:r>
            <a:r>
              <a:rPr lang="en-US" altLang="zh-CN" sz="2200" dirty="0"/>
              <a:t>-s</a:t>
            </a:r>
            <a:r>
              <a:rPr lang="zh-CN" altLang="en-US" sz="2200" dirty="0"/>
              <a:t>：建立符号链接，而不是硬链接。</a:t>
            </a:r>
          </a:p>
          <a:p>
            <a:pPr>
              <a:lnSpc>
                <a:spcPct val="150000"/>
              </a:lnSpc>
            </a:pPr>
            <a:r>
              <a:rPr lang="zh-CN" altLang="en-US" sz="2200" dirty="0"/>
              <a:t>注意：符号链接文件不是一个独立的文件，它的许多属性依赖于源文件，所以给符号链接文件设置存取权限是没有意义的。 </a:t>
            </a:r>
          </a:p>
          <a:p>
            <a:endParaRPr lang="zh-CN" altLang="en-US" dirty="0"/>
          </a:p>
        </p:txBody>
      </p:sp>
    </p:spTree>
    <p:extLst>
      <p:ext uri="{BB962C8B-B14F-4D97-AF65-F5344CB8AC3E}">
        <p14:creationId xmlns:p14="http://schemas.microsoft.com/office/powerpoint/2010/main" val="133676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32CB4-81AD-49AA-A7B9-BA024F72E12C}"/>
              </a:ext>
            </a:extLst>
          </p:cNvPr>
          <p:cNvSpPr>
            <a:spLocks noGrp="1"/>
          </p:cNvSpPr>
          <p:nvPr>
            <p:ph type="title"/>
          </p:nvPr>
        </p:nvSpPr>
        <p:spPr>
          <a:xfrm>
            <a:off x="838200" y="76200"/>
            <a:ext cx="7620000" cy="760512"/>
          </a:xfrm>
        </p:spPr>
        <p:txBody>
          <a:bodyPr/>
          <a:lstStyle/>
          <a:p>
            <a:pPr algn="ctr"/>
            <a:r>
              <a:rPr lang="zh-CN" altLang="en-US" sz="3600" dirty="0"/>
              <a:t>改变文件或目录存取权限的命令</a:t>
            </a:r>
            <a:endParaRPr lang="zh-CN" altLang="en-US" dirty="0"/>
          </a:p>
        </p:txBody>
      </p:sp>
      <p:sp>
        <p:nvSpPr>
          <p:cNvPr id="3" name="内容占位符 2">
            <a:extLst>
              <a:ext uri="{FF2B5EF4-FFF2-40B4-BE49-F238E27FC236}">
                <a16:creationId xmlns:a16="http://schemas.microsoft.com/office/drawing/2014/main" id="{A6D00FD6-4B72-4348-BF6E-828D80ACCFF2}"/>
              </a:ext>
            </a:extLst>
          </p:cNvPr>
          <p:cNvSpPr>
            <a:spLocks noGrp="1"/>
          </p:cNvSpPr>
          <p:nvPr>
            <p:ph idx="1"/>
          </p:nvPr>
        </p:nvSpPr>
        <p:spPr>
          <a:xfrm>
            <a:off x="838200" y="980728"/>
            <a:ext cx="7620000" cy="5877272"/>
          </a:xfrm>
        </p:spPr>
        <p:txBody>
          <a:bodyPr>
            <a:normAutofit lnSpcReduction="10000"/>
          </a:bodyPr>
          <a:lstStyle/>
          <a:p>
            <a:pPr>
              <a:lnSpc>
                <a:spcPct val="150000"/>
              </a:lnSpc>
            </a:pPr>
            <a:r>
              <a:rPr lang="zh-CN" altLang="en-US" sz="2200" dirty="0"/>
              <a:t>Linux系统中规定了4种不同类型的用户：</a:t>
            </a:r>
          </a:p>
          <a:p>
            <a:pPr marL="534988" indent="-228600">
              <a:lnSpc>
                <a:spcPct val="150000"/>
              </a:lnSpc>
              <a:buFont typeface="Wingdings" panose="05000000000000000000" pitchFamily="2" charset="2"/>
              <a:buChar char="Ø"/>
            </a:pPr>
            <a:r>
              <a:rPr lang="zh-CN" altLang="en-US" sz="2200" dirty="0"/>
              <a:t>文件主（owner）；文件所有者</a:t>
            </a:r>
            <a:endParaRPr lang="en-US" altLang="zh-CN" sz="2200" dirty="0"/>
          </a:p>
          <a:p>
            <a:pPr marL="534988" indent="-228600">
              <a:lnSpc>
                <a:spcPct val="150000"/>
              </a:lnSpc>
              <a:buFont typeface="Wingdings" panose="05000000000000000000" pitchFamily="2" charset="2"/>
              <a:buChar char="Ø"/>
            </a:pPr>
            <a:r>
              <a:rPr lang="zh-CN" altLang="en-US" sz="2200" dirty="0"/>
              <a:t>同组用户（group）；</a:t>
            </a:r>
            <a:endParaRPr lang="en-US" altLang="zh-CN" sz="2200" dirty="0"/>
          </a:p>
          <a:p>
            <a:pPr marL="534988" indent="-228600">
              <a:lnSpc>
                <a:spcPct val="150000"/>
              </a:lnSpc>
              <a:buFont typeface="Wingdings" panose="05000000000000000000" pitchFamily="2" charset="2"/>
              <a:buChar char="Ø"/>
            </a:pPr>
            <a:r>
              <a:rPr lang="zh-CN" altLang="en-US" sz="2200" dirty="0"/>
              <a:t>可以访问系统的其他用户（others）；</a:t>
            </a:r>
            <a:endParaRPr lang="en-US" altLang="zh-CN" sz="2200" dirty="0"/>
          </a:p>
          <a:p>
            <a:pPr marL="534988" indent="-228600">
              <a:lnSpc>
                <a:spcPct val="150000"/>
              </a:lnSpc>
              <a:buFont typeface="Wingdings" panose="05000000000000000000" pitchFamily="2" charset="2"/>
              <a:buChar char="Ø"/>
            </a:pPr>
            <a:r>
              <a:rPr lang="zh-CN" altLang="en-US" sz="2200" dirty="0"/>
              <a:t>超级用户（root），具有管理系统的特权。</a:t>
            </a:r>
            <a:endParaRPr lang="en-US" altLang="zh-CN" sz="2200" dirty="0"/>
          </a:p>
          <a:p>
            <a:pPr marL="306388" indent="0">
              <a:lnSpc>
                <a:spcPct val="150000"/>
              </a:lnSpc>
              <a:buNone/>
            </a:pPr>
            <a:r>
              <a:rPr lang="zh-CN" altLang="en-US" sz="2200" dirty="0">
                <a:solidFill>
                  <a:srgbClr val="FF0000"/>
                </a:solidFill>
              </a:rPr>
              <a:t>更改文件的拥有者    </a:t>
            </a:r>
            <a:r>
              <a:rPr lang="en-US" altLang="zh-CN" sz="2200" dirty="0" err="1">
                <a:solidFill>
                  <a:srgbClr val="FF0000"/>
                </a:solidFill>
              </a:rPr>
              <a:t>chown</a:t>
            </a:r>
            <a:r>
              <a:rPr lang="en-US" altLang="zh-CN" sz="2200" dirty="0">
                <a:solidFill>
                  <a:srgbClr val="FF0000"/>
                </a:solidFill>
              </a:rPr>
              <a:t> </a:t>
            </a:r>
            <a:r>
              <a:rPr lang="zh-CN" altLang="en-US" sz="2200" dirty="0">
                <a:solidFill>
                  <a:srgbClr val="FF0000"/>
                </a:solidFill>
              </a:rPr>
              <a:t>用户 文件名</a:t>
            </a:r>
            <a:endParaRPr lang="en-US" altLang="zh-CN" sz="2200" dirty="0">
              <a:solidFill>
                <a:srgbClr val="FF0000"/>
              </a:solidFill>
            </a:endParaRPr>
          </a:p>
          <a:p>
            <a:pPr marL="763588" indent="-457200">
              <a:lnSpc>
                <a:spcPct val="150000"/>
              </a:lnSpc>
              <a:buFont typeface="+mj-lt"/>
              <a:buAutoNum type="arabicPeriod"/>
            </a:pPr>
            <a:r>
              <a:rPr lang="en-US" altLang="zh-CN" sz="2200" dirty="0" err="1">
                <a:solidFill>
                  <a:srgbClr val="FF0000"/>
                </a:solidFill>
              </a:rPr>
              <a:t>chown</a:t>
            </a:r>
            <a:r>
              <a:rPr lang="zh-CN" altLang="en-US" sz="2200" dirty="0">
                <a:solidFill>
                  <a:srgbClr val="FF0000"/>
                </a:solidFill>
              </a:rPr>
              <a:t>命令可以更改某个文件或目录的所有权</a:t>
            </a:r>
            <a:endParaRPr lang="en-US" altLang="zh-CN" sz="2200" dirty="0">
              <a:solidFill>
                <a:srgbClr val="FF0000"/>
              </a:solidFill>
            </a:endParaRPr>
          </a:p>
          <a:p>
            <a:pPr marL="763588" indent="-457200">
              <a:lnSpc>
                <a:spcPct val="150000"/>
              </a:lnSpc>
              <a:buFont typeface="+mj-lt"/>
              <a:buAutoNum type="arabicPeriod"/>
            </a:pPr>
            <a:r>
              <a:rPr lang="zh-CN" altLang="en-US" sz="2200" dirty="0">
                <a:solidFill>
                  <a:srgbClr val="FF0000"/>
                </a:solidFill>
              </a:rPr>
              <a:t>如果改变了文件或目录的所有权，原文件主将不再拥有该文件或目录的权限。</a:t>
            </a:r>
          </a:p>
          <a:p>
            <a:endParaRPr lang="zh-CN" altLang="en-US" dirty="0"/>
          </a:p>
        </p:txBody>
      </p:sp>
    </p:spTree>
    <p:extLst>
      <p:ext uri="{BB962C8B-B14F-4D97-AF65-F5344CB8AC3E}">
        <p14:creationId xmlns:p14="http://schemas.microsoft.com/office/powerpoint/2010/main" val="307183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D17F02-DB44-457F-8AA8-A9401D5BC76C}"/>
              </a:ext>
            </a:extLst>
          </p:cNvPr>
          <p:cNvSpPr>
            <a:spLocks noGrp="1"/>
          </p:cNvSpPr>
          <p:nvPr>
            <p:ph idx="1"/>
          </p:nvPr>
        </p:nvSpPr>
        <p:spPr>
          <a:xfrm>
            <a:off x="838200" y="764704"/>
            <a:ext cx="7620000" cy="5407496"/>
          </a:xfrm>
        </p:spPr>
        <p:txBody>
          <a:bodyPr>
            <a:normAutofit/>
          </a:bodyPr>
          <a:lstStyle/>
          <a:p>
            <a:r>
              <a:rPr lang="zh-CN" altLang="en-US" sz="2200" dirty="0"/>
              <a:t>存取权限规定</a:t>
            </a:r>
            <a:r>
              <a:rPr lang="en-US" altLang="zh-CN" sz="2200" dirty="0"/>
              <a:t>3</a:t>
            </a:r>
            <a:r>
              <a:rPr lang="zh-CN" altLang="en-US" sz="2200" dirty="0"/>
              <a:t>种访问文件或目录的方式：</a:t>
            </a:r>
            <a:endParaRPr lang="en-US" altLang="zh-CN" sz="2200" dirty="0"/>
          </a:p>
          <a:p>
            <a:pPr marL="446088" indent="-228600">
              <a:buFont typeface="Wingdings" panose="05000000000000000000" pitchFamily="2" charset="2"/>
              <a:buChar char="Ø"/>
            </a:pPr>
            <a:r>
              <a:rPr lang="zh-CN" altLang="en-US" sz="2200" dirty="0"/>
              <a:t>读（</a:t>
            </a:r>
            <a:r>
              <a:rPr lang="en-US" altLang="zh-CN" sz="2200" dirty="0"/>
              <a:t>r</a:t>
            </a:r>
            <a:r>
              <a:rPr lang="zh-CN" altLang="en-US" sz="2200" dirty="0"/>
              <a:t>）；</a:t>
            </a:r>
            <a:endParaRPr lang="en-US" altLang="zh-CN" sz="2200" dirty="0"/>
          </a:p>
          <a:p>
            <a:pPr marL="446088" indent="-228600">
              <a:buFont typeface="Wingdings" panose="05000000000000000000" pitchFamily="2" charset="2"/>
              <a:buChar char="Ø"/>
            </a:pPr>
            <a:r>
              <a:rPr lang="zh-CN" altLang="en-US" sz="2200" dirty="0"/>
              <a:t>写（</a:t>
            </a:r>
            <a:r>
              <a:rPr lang="en-US" altLang="zh-CN" sz="2200" dirty="0"/>
              <a:t>w</a:t>
            </a:r>
            <a:r>
              <a:rPr lang="zh-CN" altLang="en-US" sz="2200" dirty="0"/>
              <a:t>）；</a:t>
            </a:r>
            <a:endParaRPr lang="en-US" altLang="zh-CN" sz="2200" dirty="0"/>
          </a:p>
          <a:p>
            <a:pPr marL="446088" indent="-228600">
              <a:buFont typeface="Wingdings" panose="05000000000000000000" pitchFamily="2" charset="2"/>
              <a:buChar char="Ø"/>
            </a:pPr>
            <a:r>
              <a:rPr lang="zh-CN" altLang="en-US" sz="2200" dirty="0"/>
              <a:t>可执行或查找（</a:t>
            </a:r>
            <a:r>
              <a:rPr lang="en-US" altLang="zh-CN" sz="2200" dirty="0"/>
              <a:t>x</a:t>
            </a:r>
            <a:r>
              <a:rPr lang="zh-CN" altLang="en-US" sz="2200" dirty="0"/>
              <a:t>）</a:t>
            </a:r>
          </a:p>
        </p:txBody>
      </p:sp>
      <p:pic>
        <p:nvPicPr>
          <p:cNvPr id="4" name="Picture 3" descr="Rectangle: Click to edit Master text styles&#10;Second level&#10;Third level&#10;Fourth level&#10;Fifth level">
            <a:extLst>
              <a:ext uri="{FF2B5EF4-FFF2-40B4-BE49-F238E27FC236}">
                <a16:creationId xmlns:a16="http://schemas.microsoft.com/office/drawing/2014/main" id="{91672357-4147-429E-A7E2-E7E71F9BE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31639" y="2924944"/>
            <a:ext cx="6543395" cy="3247256"/>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510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EB9F5-0154-440E-9886-56636276C41B}"/>
              </a:ext>
            </a:extLst>
          </p:cNvPr>
          <p:cNvSpPr>
            <a:spLocks noGrp="1"/>
          </p:cNvSpPr>
          <p:nvPr>
            <p:ph type="title"/>
          </p:nvPr>
        </p:nvSpPr>
        <p:spPr>
          <a:xfrm>
            <a:off x="838200" y="76200"/>
            <a:ext cx="7620000" cy="609600"/>
          </a:xfrm>
        </p:spPr>
        <p:txBody>
          <a:bodyPr/>
          <a:lstStyle/>
          <a:p>
            <a:pPr algn="ctr"/>
            <a:r>
              <a:rPr lang="zh-CN" altLang="en-US" sz="3600" dirty="0"/>
              <a:t>改变文件或目录存取权限的命令</a:t>
            </a:r>
            <a:endParaRPr lang="zh-CN" altLang="en-US" dirty="0"/>
          </a:p>
        </p:txBody>
      </p:sp>
      <p:sp>
        <p:nvSpPr>
          <p:cNvPr id="3" name="内容占位符 2">
            <a:extLst>
              <a:ext uri="{FF2B5EF4-FFF2-40B4-BE49-F238E27FC236}">
                <a16:creationId xmlns:a16="http://schemas.microsoft.com/office/drawing/2014/main" id="{2B06F065-8BF1-48E7-B4A6-37E5915E08BA}"/>
              </a:ext>
            </a:extLst>
          </p:cNvPr>
          <p:cNvSpPr>
            <a:spLocks noGrp="1"/>
          </p:cNvSpPr>
          <p:nvPr>
            <p:ph idx="1"/>
          </p:nvPr>
        </p:nvSpPr>
        <p:spPr>
          <a:xfrm>
            <a:off x="0" y="685800"/>
            <a:ext cx="9036496" cy="5911552"/>
          </a:xfrm>
        </p:spPr>
        <p:txBody>
          <a:bodyPr>
            <a:normAutofit/>
          </a:bodyPr>
          <a:lstStyle/>
          <a:p>
            <a:r>
              <a:rPr lang="zh-CN" altLang="en-US" sz="2100" dirty="0"/>
              <a:t>chmod命令</a:t>
            </a:r>
            <a:endParaRPr lang="en-US" altLang="zh-CN" sz="2100" dirty="0"/>
          </a:p>
          <a:p>
            <a:pPr marL="446088" indent="-228600">
              <a:buFont typeface="Wingdings" panose="05000000000000000000" pitchFamily="2" charset="2"/>
              <a:buChar char="Ø"/>
            </a:pPr>
            <a:r>
              <a:rPr lang="zh-CN" altLang="en-US" sz="2100" dirty="0"/>
              <a:t>功能：用于改变或设置文件或目录的</a:t>
            </a:r>
            <a:r>
              <a:rPr lang="zh-CN" altLang="en-US" sz="2100"/>
              <a:t>存取权限，只有文件主和超级用户执行</a:t>
            </a:r>
            <a:endParaRPr lang="en-US" altLang="zh-CN" sz="2100" dirty="0"/>
          </a:p>
          <a:p>
            <a:pPr marL="446088" indent="-228600">
              <a:buFont typeface="Wingdings" panose="05000000000000000000" pitchFamily="2" charset="2"/>
              <a:buChar char="Ø"/>
            </a:pPr>
            <a:r>
              <a:rPr lang="zh-CN" altLang="en-US" sz="2100" dirty="0"/>
              <a:t>语法：</a:t>
            </a:r>
            <a:endParaRPr lang="en-US" altLang="zh-CN" sz="2100" dirty="0"/>
          </a:p>
          <a:p>
            <a:pPr marL="803275" indent="-285750">
              <a:buFont typeface="Wingdings" panose="05000000000000000000" pitchFamily="2" charset="2"/>
              <a:buChar char="ü"/>
            </a:pPr>
            <a:r>
              <a:rPr lang="zh-CN" altLang="en-US" sz="2000" dirty="0"/>
              <a:t>以符号模式改变权限 </a:t>
            </a:r>
            <a:endParaRPr lang="en-US" altLang="zh-CN" sz="2000" dirty="0"/>
          </a:p>
          <a:p>
            <a:pPr marL="981075" indent="-285750" defTabSz="981075">
              <a:buFont typeface="Wingdings" panose="05000000000000000000" pitchFamily="2" charset="2"/>
              <a:buChar char="u"/>
            </a:pPr>
            <a:r>
              <a:rPr lang="zh-CN" altLang="en-US" sz="2000" dirty="0"/>
              <a:t>格式： chmod  key  文件名</a:t>
            </a:r>
            <a:endParaRPr lang="en-US" altLang="zh-CN" sz="2000" dirty="0"/>
          </a:p>
          <a:p>
            <a:pPr marL="981075" indent="-285750" defTabSz="981075">
              <a:buFont typeface="Wingdings" panose="05000000000000000000" pitchFamily="2" charset="2"/>
              <a:buChar char="u"/>
            </a:pPr>
            <a:r>
              <a:rPr lang="zh-CN" altLang="en-US" sz="2000" dirty="0"/>
              <a:t>说明： key 由以下各项组成：[who]   [操作符号]  [mode]</a:t>
            </a:r>
            <a:endParaRPr lang="en-US" altLang="zh-CN" sz="2000" dirty="0"/>
          </a:p>
          <a:p>
            <a:pPr marL="981075" indent="-285750" defTabSz="981075">
              <a:buFont typeface="Wingdings" panose="05000000000000000000" pitchFamily="2" charset="2"/>
              <a:buChar char="u"/>
            </a:pPr>
            <a:r>
              <a:rPr lang="zh-CN" altLang="en-US" sz="2000" dirty="0"/>
              <a:t>操作对象who可以是下述字母中的任一个或者它们的组合：u，g，o 和a。</a:t>
            </a:r>
            <a:endParaRPr lang="en-US" altLang="zh-CN" sz="2000" dirty="0"/>
          </a:p>
          <a:p>
            <a:pPr marL="981075" indent="-285750" defTabSz="981075">
              <a:buFont typeface="Wingdings" panose="05000000000000000000" pitchFamily="2" charset="2"/>
              <a:buChar char="u"/>
            </a:pPr>
            <a:r>
              <a:rPr lang="zh-CN" altLang="en-US" sz="2000" dirty="0"/>
              <a:t>操作符号可以是：+      -        =</a:t>
            </a:r>
            <a:endParaRPr lang="en-US" altLang="zh-CN" sz="2000" dirty="0"/>
          </a:p>
          <a:p>
            <a:pPr marL="981075" indent="-285750" defTabSz="981075">
              <a:buFont typeface="Wingdings" panose="05000000000000000000" pitchFamily="2" charset="2"/>
              <a:buChar char="u"/>
            </a:pPr>
            <a:r>
              <a:rPr lang="zh-CN" altLang="en-US" sz="2000" dirty="0"/>
              <a:t>mode所表示的权限可用下述字母的任意组合：r     w    x     X      s      t    </a:t>
            </a:r>
            <a:endParaRPr lang="en-US" altLang="zh-CN" sz="2000" dirty="0"/>
          </a:p>
          <a:p>
            <a:pPr marL="695325" indent="0" defTabSz="981075">
              <a:buNone/>
            </a:pPr>
            <a:r>
              <a:rPr lang="zh-CN" altLang="en-US" sz="2000" dirty="0"/>
              <a:t>范例：</a:t>
            </a:r>
            <a:r>
              <a:rPr lang="en-US" altLang="zh-CN" sz="2000" dirty="0" err="1"/>
              <a:t>chmod</a:t>
            </a:r>
            <a:r>
              <a:rPr lang="en-US" altLang="zh-CN" sz="2000" dirty="0"/>
              <a:t> </a:t>
            </a:r>
            <a:r>
              <a:rPr lang="en-US" altLang="zh-CN" sz="2000" dirty="0" err="1"/>
              <a:t>g+w</a:t>
            </a:r>
            <a:r>
              <a:rPr lang="en-US" altLang="zh-CN" sz="2000" dirty="0"/>
              <a:t> </a:t>
            </a:r>
            <a:r>
              <a:rPr lang="en-US" altLang="zh-CN" sz="2000" dirty="0" err="1"/>
              <a:t>testfile</a:t>
            </a:r>
            <a:endParaRPr lang="en-US" altLang="zh-CN" sz="2000" dirty="0"/>
          </a:p>
          <a:p>
            <a:pPr marL="803275" indent="-285750">
              <a:buFont typeface="Wingdings" panose="05000000000000000000" pitchFamily="2" charset="2"/>
              <a:buChar char="ü"/>
            </a:pPr>
            <a:endParaRPr lang="en-US" altLang="zh-CN" dirty="0">
              <a:solidFill>
                <a:srgbClr val="FF0000"/>
              </a:solidFill>
            </a:endParaRPr>
          </a:p>
          <a:p>
            <a:pPr marL="860425" indent="-285750">
              <a:buFont typeface="Wingdings" panose="05000000000000000000" pitchFamily="2" charset="2"/>
              <a:buChar char="ü"/>
            </a:pPr>
            <a:endParaRPr lang="zh-CN" altLang="en-US" dirty="0"/>
          </a:p>
        </p:txBody>
      </p:sp>
    </p:spTree>
    <p:extLst>
      <p:ext uri="{BB962C8B-B14F-4D97-AF65-F5344CB8AC3E}">
        <p14:creationId xmlns:p14="http://schemas.microsoft.com/office/powerpoint/2010/main" val="101989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0ABDF0-E3A7-458B-84B7-9E8487E7D7FB}"/>
              </a:ext>
            </a:extLst>
          </p:cNvPr>
          <p:cNvSpPr>
            <a:spLocks noGrp="1"/>
          </p:cNvSpPr>
          <p:nvPr>
            <p:ph idx="1"/>
          </p:nvPr>
        </p:nvSpPr>
        <p:spPr>
          <a:xfrm>
            <a:off x="179512" y="0"/>
            <a:ext cx="8964488" cy="6858000"/>
          </a:xfrm>
        </p:spPr>
        <p:txBody>
          <a:bodyPr>
            <a:normAutofit/>
          </a:bodyPr>
          <a:lstStyle/>
          <a:p>
            <a:pPr>
              <a:lnSpc>
                <a:spcPct val="150000"/>
              </a:lnSpc>
            </a:pPr>
            <a:r>
              <a:rPr lang="zh-CN" altLang="zh-CN" sz="2400" dirty="0"/>
              <a:t>一个完整的指令的标准格式：</a:t>
            </a:r>
            <a:r>
              <a:rPr lang="en-US" altLang="zh-CN" sz="2400" dirty="0"/>
              <a:t>Linux</a:t>
            </a:r>
            <a:r>
              <a:rPr lang="zh-CN" altLang="zh-CN" sz="2400" dirty="0"/>
              <a:t>通用的格式</a:t>
            </a:r>
          </a:p>
          <a:p>
            <a:pPr marL="0" indent="0" algn="ctr">
              <a:lnSpc>
                <a:spcPct val="150000"/>
              </a:lnSpc>
              <a:buNone/>
            </a:pPr>
            <a:r>
              <a:rPr lang="zh-CN" altLang="en-US" sz="2400" dirty="0">
                <a:latin typeface="Times New Roman" panose="02020603050405020304" pitchFamily="18" charset="0"/>
                <a:cs typeface="Times New Roman" panose="02020603050405020304" pitchFamily="18" charset="0"/>
              </a:rPr>
              <a:t>命令名</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选项</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参数</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参数</a:t>
            </a:r>
            <a:r>
              <a:rPr lang="en-US" altLang="zh-CN" sz="2400" dirty="0">
                <a:latin typeface="Times New Roman" panose="02020603050405020304" pitchFamily="18" charset="0"/>
                <a:cs typeface="Times New Roman" panose="02020603050405020304" pitchFamily="18" charset="0"/>
              </a:rPr>
              <a:t>2]</a:t>
            </a:r>
          </a:p>
          <a:p>
            <a:pPr marL="0" indent="0" algn="ctr">
              <a:lnSpc>
                <a:spcPct val="150000"/>
              </a:lnSpc>
              <a:buNone/>
            </a:pPr>
            <a:r>
              <a:rPr lang="en-US" altLang="zh-CN" sz="2400" dirty="0" err="1">
                <a:latin typeface="Times New Roman" panose="02020603050405020304" pitchFamily="18" charset="0"/>
                <a:cs typeface="Times New Roman" panose="02020603050405020304" pitchFamily="18" charset="0"/>
              </a:rPr>
              <a:t>cp</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file1.c file2.c</a:t>
            </a:r>
          </a:p>
          <a:p>
            <a:pPr marL="0" indent="0" algn="ctr">
              <a:lnSpc>
                <a:spcPct val="150000"/>
              </a:lnSpc>
              <a:buNone/>
            </a:pPr>
            <a:r>
              <a:rPr lang="zh-CN" altLang="zh-CN" sz="2400" dirty="0">
                <a:latin typeface="Times New Roman" panose="02020603050405020304" pitchFamily="18" charset="0"/>
                <a:cs typeface="Times New Roman" panose="02020603050405020304" pitchFamily="18" charset="0"/>
              </a:rPr>
              <a:t>指令主体（空格）</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选项</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（空格） </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操作对象</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357188" indent="-228600">
              <a:lnSpc>
                <a:spcPct val="150000"/>
              </a:lnSpc>
              <a:buFont typeface="Wingdings" panose="05000000000000000000" pitchFamily="2" charset="2"/>
              <a:buChar char="Ø"/>
            </a:pPr>
            <a:r>
              <a:rPr lang="zh-CN" altLang="zh-CN" sz="2400" dirty="0"/>
              <a:t>一个指令可以包含多个选项</a:t>
            </a:r>
            <a:endParaRPr lang="en-US" altLang="zh-CN" sz="2400" dirty="0"/>
          </a:p>
          <a:p>
            <a:pPr marL="357188" indent="-228600">
              <a:lnSpc>
                <a:spcPct val="150000"/>
              </a:lnSpc>
              <a:buFont typeface="Wingdings" panose="05000000000000000000" pitchFamily="2" charset="2"/>
              <a:buChar char="Ø"/>
            </a:pPr>
            <a:r>
              <a:rPr lang="zh-CN" altLang="zh-CN" sz="2400" dirty="0"/>
              <a:t>操作对象也可以是多个</a:t>
            </a:r>
            <a:endParaRPr lang="en-US" altLang="zh-CN" sz="2400" dirty="0"/>
          </a:p>
          <a:p>
            <a:pPr marL="357188" indent="-228600">
              <a:lnSpc>
                <a:spcPct val="150000"/>
              </a:lnSpc>
              <a:buFont typeface="Wingdings" panose="05000000000000000000" pitchFamily="2" charset="2"/>
              <a:buChar char="Ø"/>
            </a:pPr>
            <a:r>
              <a:rPr lang="zh-CN" altLang="en-US" sz="2400" dirty="0"/>
              <a:t>例如：</a:t>
            </a:r>
            <a:r>
              <a:rPr lang="zh-CN" altLang="zh-CN" sz="2400" dirty="0"/>
              <a:t>需要让张三同学帮忙去楼下小卖铺买一瓶农夫山泉水和清风餐巾纸，在这个指令中</a:t>
            </a:r>
            <a:r>
              <a:rPr lang="en-US" altLang="zh-CN" sz="2400" dirty="0"/>
              <a:t>“</a:t>
            </a:r>
            <a:r>
              <a:rPr lang="zh-CN" altLang="zh-CN" sz="2400" dirty="0"/>
              <a:t>买东西</a:t>
            </a:r>
            <a:r>
              <a:rPr lang="en-US" altLang="zh-CN" sz="2400" dirty="0"/>
              <a:t>”</a:t>
            </a:r>
            <a:r>
              <a:rPr lang="zh-CN" altLang="zh-CN" sz="2400" dirty="0"/>
              <a:t>是指令的主体，买的水和餐巾纸是操作的对象，农夫山泉、清风是操作的选项</a:t>
            </a:r>
            <a:endParaRPr lang="en-US" altLang="zh-CN" sz="2400" dirty="0"/>
          </a:p>
          <a:p>
            <a:pPr marL="357188" indent="-228600">
              <a:lnSpc>
                <a:spcPct val="150000"/>
              </a:lnSpc>
              <a:buFont typeface="Wingdings" panose="05000000000000000000" pitchFamily="2" charset="2"/>
              <a:buChar char="Ø"/>
            </a:pPr>
            <a:r>
              <a:rPr lang="en-US" altLang="zh-CN" sz="2400" dirty="0">
                <a:hlinkClick r:id="rId3"/>
              </a:rPr>
              <a:t>https://www.linuxcool.com/</a:t>
            </a:r>
            <a:r>
              <a:rPr lang="en-US" altLang="zh-CN" sz="2400" dirty="0"/>
              <a:t>    man</a:t>
            </a:r>
            <a:endParaRPr lang="zh-CN" altLang="en-US" sz="2400" dirty="0"/>
          </a:p>
        </p:txBody>
      </p:sp>
    </p:spTree>
    <p:extLst>
      <p:ext uri="{BB962C8B-B14F-4D97-AF65-F5344CB8AC3E}">
        <p14:creationId xmlns:p14="http://schemas.microsoft.com/office/powerpoint/2010/main" val="177455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431D29-1204-4781-91AB-494F2F5EDC01}"/>
              </a:ext>
            </a:extLst>
          </p:cNvPr>
          <p:cNvSpPr>
            <a:spLocks noGrp="1"/>
          </p:cNvSpPr>
          <p:nvPr>
            <p:ph idx="1"/>
          </p:nvPr>
        </p:nvSpPr>
        <p:spPr>
          <a:xfrm>
            <a:off x="838200" y="332656"/>
            <a:ext cx="7620000" cy="6408712"/>
          </a:xfrm>
        </p:spPr>
        <p:txBody>
          <a:bodyPr>
            <a:normAutofit fontScale="92500" lnSpcReduction="10000"/>
          </a:bodyPr>
          <a:lstStyle/>
          <a:p>
            <a:pPr marL="803275" indent="-285750">
              <a:lnSpc>
                <a:spcPct val="150000"/>
              </a:lnSpc>
              <a:buFont typeface="Wingdings" panose="05000000000000000000" pitchFamily="2" charset="2"/>
              <a:buChar char="ü"/>
            </a:pPr>
            <a:r>
              <a:rPr lang="zh-CN" altLang="en-US" sz="2200" dirty="0"/>
              <a:t>以绝对方式改变权限</a:t>
            </a:r>
            <a:endParaRPr lang="en-US" altLang="zh-CN" sz="2200" dirty="0"/>
          </a:p>
          <a:p>
            <a:pPr marL="892175" indent="-228600">
              <a:lnSpc>
                <a:spcPct val="150000"/>
              </a:lnSpc>
              <a:buFont typeface="Wingdings" panose="05000000000000000000" pitchFamily="2" charset="2"/>
              <a:buChar char="u"/>
            </a:pPr>
            <a:r>
              <a:rPr lang="zh-CN" altLang="en-US" sz="2200" dirty="0"/>
              <a:t>一般格式： </a:t>
            </a:r>
            <a:r>
              <a:rPr lang="en-US" altLang="zh-CN" sz="2200" dirty="0" err="1"/>
              <a:t>chmod</a:t>
            </a:r>
            <a:r>
              <a:rPr lang="en-US" altLang="zh-CN" sz="2200" dirty="0"/>
              <a:t>  mode  </a:t>
            </a:r>
            <a:r>
              <a:rPr lang="zh-CN" altLang="en-US" sz="2200" dirty="0"/>
              <a:t>文件名</a:t>
            </a:r>
            <a:endParaRPr lang="en-US" altLang="zh-CN" sz="2200" dirty="0"/>
          </a:p>
          <a:p>
            <a:pPr marL="892175" indent="-228600">
              <a:lnSpc>
                <a:spcPct val="150000"/>
              </a:lnSpc>
              <a:buFont typeface="Wingdings" panose="05000000000000000000" pitchFamily="2" charset="2"/>
              <a:buChar char="u"/>
            </a:pPr>
            <a:r>
              <a:rPr lang="en-US" altLang="zh-CN" sz="2200" dirty="0"/>
              <a:t>mode</a:t>
            </a:r>
            <a:r>
              <a:rPr lang="zh-CN" altLang="en-US" sz="2200" dirty="0"/>
              <a:t>是以</a:t>
            </a:r>
            <a:r>
              <a:rPr lang="en-US" altLang="zh-CN" sz="2200" dirty="0"/>
              <a:t>3</a:t>
            </a:r>
            <a:r>
              <a:rPr lang="zh-CN" altLang="en-US" sz="2200" dirty="0"/>
              <a:t>位数字出现的，第一位表示文件主权限，第二位表示组用户权限，第三位表示其他用户权限 </a:t>
            </a:r>
            <a:endParaRPr lang="en-US" altLang="zh-CN" sz="2200" dirty="0"/>
          </a:p>
          <a:p>
            <a:pPr marL="892175" indent="-228600">
              <a:lnSpc>
                <a:spcPct val="150000"/>
              </a:lnSpc>
              <a:buFont typeface="Wingdings" panose="05000000000000000000" pitchFamily="2" charset="2"/>
              <a:buChar char="u"/>
            </a:pPr>
            <a:r>
              <a:rPr lang="zh-CN" altLang="en-US" sz="2200" dirty="0"/>
              <a:t>权限的数字表示：</a:t>
            </a:r>
            <a:endParaRPr lang="en-US" altLang="zh-CN" sz="2200" dirty="0"/>
          </a:p>
          <a:p>
            <a:pPr marL="1077913" indent="-285750">
              <a:lnSpc>
                <a:spcPct val="150000"/>
              </a:lnSpc>
              <a:buFont typeface="Wingdings" panose="05000000000000000000" pitchFamily="2" charset="2"/>
              <a:buChar char="p"/>
            </a:pPr>
            <a:r>
              <a:rPr lang="en-US" altLang="zh-CN" sz="2200" dirty="0"/>
              <a:t>r</a:t>
            </a:r>
            <a:r>
              <a:rPr lang="zh-CN" altLang="en-US" sz="2200" dirty="0"/>
              <a:t>：</a:t>
            </a:r>
            <a:r>
              <a:rPr lang="en-US" altLang="zh-CN" sz="2200" dirty="0"/>
              <a:t>4</a:t>
            </a:r>
          </a:p>
          <a:p>
            <a:pPr marL="1077913" indent="-285750">
              <a:lnSpc>
                <a:spcPct val="150000"/>
              </a:lnSpc>
              <a:buFont typeface="Wingdings" panose="05000000000000000000" pitchFamily="2" charset="2"/>
              <a:buChar char="p"/>
            </a:pPr>
            <a:r>
              <a:rPr lang="en-US" altLang="zh-CN" sz="2200" dirty="0"/>
              <a:t>w</a:t>
            </a:r>
            <a:r>
              <a:rPr lang="zh-CN" altLang="en-US" sz="2200" dirty="0"/>
              <a:t>：</a:t>
            </a:r>
            <a:r>
              <a:rPr lang="en-US" altLang="zh-CN" sz="2200" dirty="0"/>
              <a:t>2</a:t>
            </a:r>
          </a:p>
          <a:p>
            <a:pPr marL="1077913" indent="-285750">
              <a:lnSpc>
                <a:spcPct val="150000"/>
              </a:lnSpc>
              <a:buFont typeface="Wingdings" panose="05000000000000000000" pitchFamily="2" charset="2"/>
              <a:buChar char="p"/>
            </a:pPr>
            <a:r>
              <a:rPr lang="en-US" altLang="zh-CN" sz="2200" dirty="0"/>
              <a:t>x</a:t>
            </a:r>
            <a:r>
              <a:rPr lang="zh-CN" altLang="en-US" sz="2200" dirty="0"/>
              <a:t>：</a:t>
            </a:r>
            <a:r>
              <a:rPr lang="en-US" altLang="zh-CN" sz="2200" dirty="0"/>
              <a:t>1</a:t>
            </a:r>
          </a:p>
          <a:p>
            <a:pPr marL="792163" indent="0">
              <a:lnSpc>
                <a:spcPct val="150000"/>
              </a:lnSpc>
              <a:buNone/>
            </a:pPr>
            <a:r>
              <a:rPr lang="en-US" altLang="zh-CN" sz="2200" dirty="0" err="1"/>
              <a:t>rwxrw</a:t>
            </a:r>
            <a:r>
              <a:rPr lang="en-US" altLang="zh-CN" sz="2200" dirty="0"/>
              <a:t>-r--</a:t>
            </a:r>
            <a:r>
              <a:rPr lang="zh-CN" altLang="en-US" sz="2200" dirty="0"/>
              <a:t>：</a:t>
            </a:r>
            <a:r>
              <a:rPr lang="en-US" altLang="zh-CN" sz="2200" dirty="0"/>
              <a:t>764</a:t>
            </a:r>
          </a:p>
          <a:p>
            <a:pPr marL="792163" indent="0">
              <a:lnSpc>
                <a:spcPct val="150000"/>
              </a:lnSpc>
              <a:buNone/>
            </a:pPr>
            <a:r>
              <a:rPr lang="zh-CN" altLang="en-US" sz="2200" dirty="0">
                <a:solidFill>
                  <a:srgbClr val="FF0000"/>
                </a:solidFill>
              </a:rPr>
              <a:t>范例：</a:t>
            </a:r>
            <a:r>
              <a:rPr lang="en-US" altLang="zh-CN" sz="2200" dirty="0" err="1">
                <a:solidFill>
                  <a:srgbClr val="FF0000"/>
                </a:solidFill>
              </a:rPr>
              <a:t>chmod</a:t>
            </a:r>
            <a:r>
              <a:rPr lang="en-US" altLang="zh-CN" sz="2200" dirty="0">
                <a:solidFill>
                  <a:srgbClr val="FF0000"/>
                </a:solidFill>
              </a:rPr>
              <a:t> –R 777 </a:t>
            </a:r>
            <a:r>
              <a:rPr lang="en-US" altLang="zh-CN" sz="2200" dirty="0" err="1">
                <a:solidFill>
                  <a:srgbClr val="FF0000"/>
                </a:solidFill>
              </a:rPr>
              <a:t>testfile</a:t>
            </a:r>
            <a:r>
              <a:rPr lang="en-US" altLang="zh-CN" sz="2200" dirty="0">
                <a:solidFill>
                  <a:srgbClr val="FF0000"/>
                </a:solidFill>
              </a:rPr>
              <a:t>   </a:t>
            </a:r>
            <a:r>
              <a:rPr lang="zh-CN" altLang="en-US" sz="2200" dirty="0">
                <a:solidFill>
                  <a:srgbClr val="FF0000"/>
                </a:solidFill>
              </a:rPr>
              <a:t>（</a:t>
            </a:r>
            <a:r>
              <a:rPr lang="en-US" altLang="zh-CN" sz="2200" dirty="0">
                <a:solidFill>
                  <a:srgbClr val="FF0000"/>
                </a:solidFill>
              </a:rPr>
              <a:t>-R </a:t>
            </a:r>
            <a:r>
              <a:rPr lang="zh-CN" altLang="en-US" sz="2200" dirty="0">
                <a:solidFill>
                  <a:srgbClr val="FF0000"/>
                </a:solidFill>
              </a:rPr>
              <a:t>以递归的方式改变</a:t>
            </a:r>
            <a:r>
              <a:rPr lang="en-US" altLang="zh-CN" sz="2200" dirty="0" err="1">
                <a:solidFill>
                  <a:srgbClr val="FF0000"/>
                </a:solidFill>
              </a:rPr>
              <a:t>testfile</a:t>
            </a:r>
            <a:r>
              <a:rPr lang="zh-CN" altLang="en-US" sz="2200" dirty="0">
                <a:solidFill>
                  <a:srgbClr val="FF0000"/>
                </a:solidFill>
              </a:rPr>
              <a:t>目录下的所有文件权限）</a:t>
            </a:r>
          </a:p>
        </p:txBody>
      </p:sp>
    </p:spTree>
    <p:extLst>
      <p:ext uri="{BB962C8B-B14F-4D97-AF65-F5344CB8AC3E}">
        <p14:creationId xmlns:p14="http://schemas.microsoft.com/office/powerpoint/2010/main" val="158412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0FDF7C9-B0A5-4AB7-AD4A-B6D6606D54C5}"/>
              </a:ext>
            </a:extLst>
          </p:cNvPr>
          <p:cNvSpPr>
            <a:spLocks noGrp="1"/>
          </p:cNvSpPr>
          <p:nvPr>
            <p:ph idx="1"/>
          </p:nvPr>
        </p:nvSpPr>
        <p:spPr>
          <a:xfrm>
            <a:off x="838200" y="404664"/>
            <a:ext cx="7620000" cy="6336704"/>
          </a:xfrm>
        </p:spPr>
        <p:txBody>
          <a:bodyPr>
            <a:normAutofit fontScale="70000" lnSpcReduction="20000"/>
          </a:bodyPr>
          <a:lstStyle/>
          <a:p>
            <a:r>
              <a:rPr lang="zh-CN" altLang="en-US" sz="2600" dirty="0"/>
              <a:t>umask命令</a:t>
            </a:r>
            <a:endParaRPr lang="en-US" altLang="zh-CN" sz="2600" dirty="0"/>
          </a:p>
          <a:p>
            <a:pPr marL="446088" indent="-228600">
              <a:buFont typeface="Wingdings" panose="05000000000000000000" pitchFamily="2" charset="2"/>
              <a:buChar char="Ø"/>
            </a:pPr>
            <a:r>
              <a:rPr lang="zh-CN" altLang="en-US" sz="2600" dirty="0"/>
              <a:t>一般格式： umask   mode</a:t>
            </a:r>
            <a:endParaRPr lang="en-US" altLang="zh-CN" sz="2600" dirty="0"/>
          </a:p>
          <a:p>
            <a:pPr marL="446088" indent="-228600">
              <a:buFont typeface="Wingdings" panose="05000000000000000000" pitchFamily="2" charset="2"/>
              <a:buChar char="Ø"/>
            </a:pPr>
            <a:r>
              <a:rPr lang="zh-CN" altLang="en-US" sz="2600" dirty="0"/>
              <a:t>说明：用来设置限制新建文件权限的掩码。</a:t>
            </a:r>
            <a:endParaRPr lang="en-US" altLang="zh-CN" sz="2600" dirty="0"/>
          </a:p>
          <a:p>
            <a:pPr marL="446088" indent="-228600">
              <a:buFont typeface="Wingdings" panose="05000000000000000000" pitchFamily="2" charset="2"/>
              <a:buChar char="Ø"/>
            </a:pPr>
            <a:r>
              <a:rPr lang="zh-CN" altLang="en-US" sz="2600" dirty="0"/>
              <a:t>可以指定那些权限将在新文件的默认权限中删除</a:t>
            </a:r>
            <a:endParaRPr lang="en-US" altLang="zh-CN" sz="2600" dirty="0"/>
          </a:p>
          <a:p>
            <a:pPr marL="446088" indent="-228600">
              <a:buFont typeface="Wingdings" panose="05000000000000000000" pitchFamily="2" charset="2"/>
              <a:buChar char="Ø"/>
            </a:pPr>
            <a:r>
              <a:rPr lang="zh-CN" altLang="en-US" sz="2600" dirty="0"/>
              <a:t>操作符“=”在umask命令和chmod命令中的作用相反</a:t>
            </a:r>
          </a:p>
          <a:p>
            <a:r>
              <a:rPr lang="en-US" altLang="zh-CN" sz="2600" dirty="0" err="1"/>
              <a:t>chgrp</a:t>
            </a:r>
            <a:r>
              <a:rPr lang="zh-CN" altLang="en-US" sz="2600" dirty="0"/>
              <a:t>命令</a:t>
            </a:r>
          </a:p>
          <a:p>
            <a:pPr marL="534988" indent="-228600">
              <a:lnSpc>
                <a:spcPct val="90000"/>
              </a:lnSpc>
              <a:buFont typeface="Wingdings" panose="05000000000000000000" pitchFamily="2" charset="2"/>
              <a:buChar char="Ø"/>
            </a:pPr>
            <a:r>
              <a:rPr lang="zh-CN" altLang="en-US" sz="2600" dirty="0"/>
              <a:t>一般格式： </a:t>
            </a:r>
            <a:r>
              <a:rPr lang="en-US" altLang="zh-CN" sz="2600" dirty="0" err="1"/>
              <a:t>chgrp</a:t>
            </a:r>
            <a:r>
              <a:rPr lang="en-US" altLang="zh-CN" sz="2600" dirty="0"/>
              <a:t>  [</a:t>
            </a:r>
            <a:r>
              <a:rPr lang="zh-CN" altLang="en-US" sz="2600" dirty="0"/>
              <a:t>选项</a:t>
            </a:r>
            <a:r>
              <a:rPr lang="en-US" altLang="zh-CN" sz="2600" dirty="0"/>
              <a:t>]  </a:t>
            </a:r>
            <a:r>
              <a:rPr lang="zh-CN" altLang="en-US" sz="2600" dirty="0"/>
              <a:t>组名  文件名</a:t>
            </a:r>
            <a:endParaRPr lang="en-US" altLang="zh-CN" sz="2600" dirty="0"/>
          </a:p>
          <a:p>
            <a:pPr marL="534988" indent="-228600">
              <a:lnSpc>
                <a:spcPct val="90000"/>
              </a:lnSpc>
              <a:buFont typeface="Wingdings" panose="05000000000000000000" pitchFamily="2" charset="2"/>
              <a:buChar char="Ø"/>
            </a:pPr>
            <a:r>
              <a:rPr lang="zh-CN" altLang="en-US" sz="2600" dirty="0"/>
              <a:t>说明：该命令用来改变指定文件所属的用户组 </a:t>
            </a:r>
            <a:endParaRPr lang="en-US" altLang="zh-CN" sz="2600" dirty="0"/>
          </a:p>
          <a:p>
            <a:pPr marL="534988" indent="-228600">
              <a:lnSpc>
                <a:spcPct val="90000"/>
              </a:lnSpc>
              <a:buFont typeface="Wingdings" panose="05000000000000000000" pitchFamily="2" charset="2"/>
              <a:buChar char="Ø"/>
            </a:pPr>
            <a:r>
              <a:rPr lang="zh-CN" altLang="en-US" sz="2600" dirty="0"/>
              <a:t>常用选项：</a:t>
            </a:r>
          </a:p>
          <a:p>
            <a:pPr>
              <a:lnSpc>
                <a:spcPct val="90000"/>
              </a:lnSpc>
              <a:buNone/>
            </a:pPr>
            <a:r>
              <a:rPr lang="zh-CN" altLang="en-US" sz="2600" dirty="0"/>
              <a:t>    </a:t>
            </a:r>
            <a:r>
              <a:rPr lang="en-US" altLang="zh-CN" sz="2600" dirty="0"/>
              <a:t>-R</a:t>
            </a:r>
            <a:r>
              <a:rPr lang="zh-CN" altLang="en-US" sz="2600" dirty="0"/>
              <a:t>：递归式地改变指定目录及其下面的所有子目录和文件的用户组。</a:t>
            </a:r>
            <a:endParaRPr lang="en-US" altLang="zh-CN" sz="2600" dirty="0"/>
          </a:p>
          <a:p>
            <a:r>
              <a:rPr lang="en-US" altLang="zh-CN" sz="2600" dirty="0" err="1"/>
              <a:t>chown</a:t>
            </a:r>
            <a:r>
              <a:rPr lang="zh-CN" altLang="en-US" sz="2600" dirty="0"/>
              <a:t>命令</a:t>
            </a:r>
          </a:p>
          <a:p>
            <a:pPr marL="446088" indent="-228600">
              <a:lnSpc>
                <a:spcPct val="90000"/>
              </a:lnSpc>
              <a:buFont typeface="Wingdings" panose="05000000000000000000" pitchFamily="2" charset="2"/>
              <a:buChar char="Ø"/>
            </a:pPr>
            <a:r>
              <a:rPr lang="zh-CN" altLang="en-US" sz="2600" dirty="0"/>
              <a:t>一般格式： </a:t>
            </a:r>
            <a:r>
              <a:rPr lang="en-US" altLang="zh-CN" sz="2600" dirty="0" err="1"/>
              <a:t>chown</a:t>
            </a:r>
            <a:r>
              <a:rPr lang="en-US" altLang="zh-CN" sz="2600" dirty="0"/>
              <a:t>  [</a:t>
            </a:r>
            <a:r>
              <a:rPr lang="zh-CN" altLang="en-US" sz="2600" dirty="0"/>
              <a:t>选项</a:t>
            </a:r>
            <a:r>
              <a:rPr lang="en-US" altLang="zh-CN" sz="2600" dirty="0"/>
              <a:t>]  </a:t>
            </a:r>
            <a:r>
              <a:rPr lang="zh-CN" altLang="en-US" sz="2600" dirty="0"/>
              <a:t>用户或组  文件名</a:t>
            </a:r>
            <a:endParaRPr lang="en-US" altLang="zh-CN" sz="2600" dirty="0"/>
          </a:p>
          <a:p>
            <a:pPr marL="446088" indent="-228600">
              <a:lnSpc>
                <a:spcPct val="90000"/>
              </a:lnSpc>
              <a:buFont typeface="Wingdings" panose="05000000000000000000" pitchFamily="2" charset="2"/>
              <a:buChar char="Ø"/>
            </a:pPr>
            <a:r>
              <a:rPr lang="zh-CN" altLang="en-US" sz="2600" dirty="0"/>
              <a:t>说明：改变某个文件或目录的所有者和所属的组 </a:t>
            </a:r>
            <a:endParaRPr lang="en-US" altLang="zh-CN" sz="2600" dirty="0"/>
          </a:p>
          <a:p>
            <a:pPr marL="446088" indent="-228600">
              <a:lnSpc>
                <a:spcPct val="90000"/>
              </a:lnSpc>
              <a:buFont typeface="Wingdings" panose="05000000000000000000" pitchFamily="2" charset="2"/>
              <a:buChar char="Ø"/>
            </a:pPr>
            <a:r>
              <a:rPr lang="zh-CN" altLang="en-US" sz="2600" dirty="0"/>
              <a:t>选项：</a:t>
            </a:r>
          </a:p>
          <a:p>
            <a:pPr>
              <a:lnSpc>
                <a:spcPct val="90000"/>
              </a:lnSpc>
              <a:buNone/>
            </a:pPr>
            <a:r>
              <a:rPr lang="zh-CN" altLang="en-US" sz="2600" dirty="0"/>
              <a:t>    </a:t>
            </a:r>
            <a:r>
              <a:rPr lang="en-US" altLang="zh-CN" sz="2600" dirty="0"/>
              <a:t>-R</a:t>
            </a:r>
            <a:r>
              <a:rPr lang="zh-CN" altLang="en-US" sz="2600" dirty="0"/>
              <a:t>：递归式地改变指定目录及其所有子目录、文件的文件主。</a:t>
            </a:r>
          </a:p>
          <a:p>
            <a:pPr>
              <a:lnSpc>
                <a:spcPct val="90000"/>
              </a:lnSpc>
              <a:buNone/>
            </a:pPr>
            <a:r>
              <a:rPr lang="zh-CN" altLang="en-US" sz="2600" dirty="0"/>
              <a:t>    </a:t>
            </a:r>
            <a:r>
              <a:rPr lang="en-US" altLang="zh-CN" sz="2600" dirty="0"/>
              <a:t>-v</a:t>
            </a:r>
            <a:r>
              <a:rPr lang="zh-CN" altLang="en-US" sz="2600" dirty="0"/>
              <a:t>：详细列出该命令所做的工作。</a:t>
            </a:r>
          </a:p>
          <a:p>
            <a:pPr>
              <a:lnSpc>
                <a:spcPct val="90000"/>
              </a:lnSpc>
              <a:buNone/>
            </a:pPr>
            <a:endParaRPr lang="zh-CN" altLang="en-US" dirty="0"/>
          </a:p>
          <a:p>
            <a:endParaRPr lang="zh-CN" altLang="en-US" dirty="0"/>
          </a:p>
        </p:txBody>
      </p:sp>
    </p:spTree>
    <p:extLst>
      <p:ext uri="{BB962C8B-B14F-4D97-AF65-F5344CB8AC3E}">
        <p14:creationId xmlns:p14="http://schemas.microsoft.com/office/powerpoint/2010/main" val="238781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D6859-009B-4F66-A04A-F96261CFC74E}"/>
              </a:ext>
            </a:extLst>
          </p:cNvPr>
          <p:cNvSpPr>
            <a:spLocks noGrp="1"/>
          </p:cNvSpPr>
          <p:nvPr>
            <p:ph type="title"/>
          </p:nvPr>
        </p:nvSpPr>
        <p:spPr>
          <a:xfrm>
            <a:off x="838200" y="76200"/>
            <a:ext cx="7620000" cy="609600"/>
          </a:xfrm>
        </p:spPr>
        <p:txBody>
          <a:bodyPr/>
          <a:lstStyle/>
          <a:p>
            <a:pPr algn="ctr"/>
            <a:r>
              <a:rPr lang="zh-CN" altLang="en-US" dirty="0"/>
              <a:t>文件操作命令</a:t>
            </a:r>
          </a:p>
        </p:txBody>
      </p:sp>
      <p:sp>
        <p:nvSpPr>
          <p:cNvPr id="4" name="内容占位符 2">
            <a:extLst>
              <a:ext uri="{FF2B5EF4-FFF2-40B4-BE49-F238E27FC236}">
                <a16:creationId xmlns:a16="http://schemas.microsoft.com/office/drawing/2014/main" id="{001FE112-0288-41D1-84A6-FFEEC30494BD}"/>
              </a:ext>
            </a:extLst>
          </p:cNvPr>
          <p:cNvSpPr>
            <a:spLocks noGrp="1"/>
          </p:cNvSpPr>
          <p:nvPr>
            <p:ph idx="1"/>
          </p:nvPr>
        </p:nvSpPr>
        <p:spPr>
          <a:xfrm>
            <a:off x="53752" y="836712"/>
            <a:ext cx="9036496" cy="5695528"/>
          </a:xfrm>
        </p:spPr>
        <p:txBody>
          <a:bodyPr/>
          <a:lstStyle/>
          <a:p>
            <a:pPr>
              <a:lnSpc>
                <a:spcPct val="150000"/>
              </a:lnSpc>
            </a:pPr>
            <a:r>
              <a:rPr lang="en-US" altLang="zh-CN" sz="2200" dirty="0"/>
              <a:t>cat</a:t>
            </a:r>
            <a:r>
              <a:rPr lang="zh-CN" altLang="en-US" sz="2200" dirty="0"/>
              <a:t>命令</a:t>
            </a:r>
            <a:endParaRPr lang="en-US" altLang="zh-CN" sz="2200" dirty="0"/>
          </a:p>
          <a:p>
            <a:pPr marL="446088" indent="-228600">
              <a:lnSpc>
                <a:spcPct val="150000"/>
              </a:lnSpc>
              <a:buFont typeface="Wingdings" panose="05000000000000000000" pitchFamily="2" charset="2"/>
              <a:buChar char="Ø"/>
            </a:pPr>
            <a:r>
              <a:rPr lang="zh-CN" altLang="en-US" sz="2200" dirty="0"/>
              <a:t>功能：打开一个文件；对文件进行合并</a:t>
            </a:r>
            <a:endParaRPr lang="en-US" altLang="zh-CN" sz="2200" dirty="0"/>
          </a:p>
          <a:p>
            <a:pPr marL="446088" indent="-228600">
              <a:lnSpc>
                <a:spcPct val="150000"/>
              </a:lnSpc>
              <a:buFont typeface="Wingdings" panose="05000000000000000000" pitchFamily="2" charset="2"/>
              <a:buChar char="Ø"/>
            </a:pPr>
            <a:r>
              <a:rPr lang="zh-CN" altLang="en-US" sz="2200" dirty="0"/>
              <a:t>语法</a:t>
            </a:r>
            <a:r>
              <a:rPr lang="zh-CN" altLang="zh-CN" sz="2200" dirty="0"/>
              <a:t>：</a:t>
            </a:r>
            <a:endParaRPr lang="en-US" altLang="zh-CN" sz="2200" dirty="0"/>
          </a:p>
          <a:p>
            <a:pPr marL="981075" indent="-457200">
              <a:lnSpc>
                <a:spcPct val="150000"/>
              </a:lnSpc>
              <a:buFont typeface="Wingdings" panose="05000000000000000000" pitchFamily="2" charset="2"/>
              <a:buChar char="ü"/>
            </a:pPr>
            <a:r>
              <a:rPr lang="en-US" altLang="zh-CN" sz="2200" dirty="0"/>
              <a:t>cat </a:t>
            </a:r>
            <a:r>
              <a:rPr lang="zh-CN" altLang="zh-CN" sz="2200" dirty="0"/>
              <a:t>文件</a:t>
            </a:r>
            <a:r>
              <a:rPr lang="zh-CN" altLang="en-US" sz="2200" dirty="0"/>
              <a:t>名</a:t>
            </a:r>
            <a:endParaRPr lang="en-US" altLang="zh-CN" sz="2200" dirty="0"/>
          </a:p>
          <a:p>
            <a:pPr marL="981075" indent="-457200">
              <a:lnSpc>
                <a:spcPct val="150000"/>
              </a:lnSpc>
              <a:buFont typeface="Wingdings" panose="05000000000000000000" pitchFamily="2" charset="2"/>
              <a:buChar char="ü"/>
            </a:pPr>
            <a:r>
              <a:rPr lang="en-US" altLang="zh-CN" sz="2200" dirty="0"/>
              <a:t>cat </a:t>
            </a:r>
            <a:r>
              <a:rPr lang="zh-CN" altLang="zh-CN" sz="2200" dirty="0"/>
              <a:t>待合并的文件</a:t>
            </a:r>
            <a:r>
              <a:rPr lang="en-US" altLang="zh-CN" sz="2200" dirty="0"/>
              <a:t>1 </a:t>
            </a:r>
            <a:r>
              <a:rPr lang="zh-CN" altLang="zh-CN" sz="2200" dirty="0"/>
              <a:t>待合并的文件</a:t>
            </a:r>
            <a:r>
              <a:rPr lang="en-US" altLang="zh-CN" sz="2200" dirty="0"/>
              <a:t>2 &gt; </a:t>
            </a:r>
            <a:r>
              <a:rPr lang="zh-CN" altLang="zh-CN" sz="2200" dirty="0"/>
              <a:t>合并文件</a:t>
            </a:r>
            <a:r>
              <a:rPr lang="zh-CN" altLang="en-US" sz="2200" dirty="0"/>
              <a:t>名</a:t>
            </a:r>
            <a:endParaRPr lang="zh-CN" altLang="en-US" dirty="0"/>
          </a:p>
        </p:txBody>
      </p:sp>
    </p:spTree>
    <p:extLst>
      <p:ext uri="{BB962C8B-B14F-4D97-AF65-F5344CB8AC3E}">
        <p14:creationId xmlns:p14="http://schemas.microsoft.com/office/powerpoint/2010/main" val="407909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68D492-3106-4D69-B8FD-3C1BF4B5382A}"/>
              </a:ext>
            </a:extLst>
          </p:cNvPr>
          <p:cNvSpPr>
            <a:spLocks noGrp="1"/>
          </p:cNvSpPr>
          <p:nvPr>
            <p:ph idx="1"/>
          </p:nvPr>
        </p:nvSpPr>
        <p:spPr>
          <a:xfrm>
            <a:off x="467544" y="476672"/>
            <a:ext cx="7990656" cy="6120680"/>
          </a:xfrm>
        </p:spPr>
        <p:txBody>
          <a:bodyPr/>
          <a:lstStyle/>
          <a:p>
            <a:pPr>
              <a:lnSpc>
                <a:spcPct val="150000"/>
              </a:lnSpc>
            </a:pPr>
            <a:r>
              <a:rPr lang="zh-CN" altLang="en-US" sz="2200" dirty="0">
                <a:sym typeface="Arial" panose="020B0604020202020204" pitchFamily="34" charset="0"/>
              </a:rPr>
              <a:t>常用选项：</a:t>
            </a:r>
          </a:p>
          <a:p>
            <a:pPr>
              <a:lnSpc>
                <a:spcPct val="150000"/>
              </a:lnSpc>
              <a:buFont typeface="Wingdings" panose="05000000000000000000" pitchFamily="2" charset="2"/>
              <a:buNone/>
            </a:pPr>
            <a:r>
              <a:rPr lang="zh-CN" altLang="en-US" sz="2200" dirty="0">
                <a:sym typeface="Arial" panose="020B0604020202020204" pitchFamily="34" charset="0"/>
              </a:rPr>
              <a:t>    </a:t>
            </a:r>
            <a:r>
              <a:rPr lang="en-US" altLang="zh-CN" sz="2200" dirty="0">
                <a:sym typeface="Arial" panose="020B0604020202020204" pitchFamily="34" charset="0"/>
              </a:rPr>
              <a:t>-b</a:t>
            </a:r>
            <a:r>
              <a:rPr lang="zh-CN" altLang="en-US" sz="2200" dirty="0">
                <a:sym typeface="Arial" panose="020B0604020202020204" pitchFamily="34" charset="0"/>
              </a:rPr>
              <a:t>，</a:t>
            </a:r>
            <a:r>
              <a:rPr lang="en-US" altLang="zh-CN" sz="2200" dirty="0">
                <a:sym typeface="Arial" panose="020B0604020202020204" pitchFamily="34" charset="0"/>
              </a:rPr>
              <a:t>--number-</a:t>
            </a:r>
            <a:r>
              <a:rPr lang="en-US" altLang="zh-CN" sz="2200" dirty="0" err="1">
                <a:sym typeface="Arial" panose="020B0604020202020204" pitchFamily="34" charset="0"/>
              </a:rPr>
              <a:t>noblank</a:t>
            </a:r>
            <a:r>
              <a:rPr lang="en-US" altLang="zh-CN" sz="2200" dirty="0">
                <a:sym typeface="Arial" panose="020B0604020202020204" pitchFamily="34" charset="0"/>
              </a:rPr>
              <a:t>  </a:t>
            </a:r>
            <a:r>
              <a:rPr lang="zh-CN" altLang="en-US" sz="2200" dirty="0">
                <a:sym typeface="Arial" panose="020B0604020202020204" pitchFamily="34" charset="0"/>
              </a:rPr>
              <a:t>从</a:t>
            </a:r>
            <a:r>
              <a:rPr lang="en-US" altLang="zh-CN" sz="2200" dirty="0">
                <a:sym typeface="Arial" panose="020B0604020202020204" pitchFamily="34" charset="0"/>
              </a:rPr>
              <a:t>1</a:t>
            </a:r>
            <a:r>
              <a:rPr lang="zh-CN" altLang="en-US" sz="2200" dirty="0">
                <a:sym typeface="Arial" panose="020B0604020202020204" pitchFamily="34" charset="0"/>
              </a:rPr>
              <a:t>开始对所有非空输出行进行编号。</a:t>
            </a:r>
          </a:p>
          <a:p>
            <a:pPr>
              <a:lnSpc>
                <a:spcPct val="150000"/>
              </a:lnSpc>
              <a:buFont typeface="Wingdings" panose="05000000000000000000" pitchFamily="2" charset="2"/>
              <a:buNone/>
            </a:pPr>
            <a:r>
              <a:rPr lang="zh-CN" altLang="en-US" sz="2200" dirty="0">
                <a:sym typeface="Arial" panose="020B0604020202020204" pitchFamily="34" charset="0"/>
              </a:rPr>
              <a:t>    </a:t>
            </a:r>
            <a:r>
              <a:rPr lang="en-US" altLang="zh-CN" sz="2200" dirty="0">
                <a:sym typeface="Arial" panose="020B0604020202020204" pitchFamily="34" charset="0"/>
              </a:rPr>
              <a:t>-n</a:t>
            </a:r>
            <a:r>
              <a:rPr lang="zh-CN" altLang="en-US" sz="2200" dirty="0">
                <a:sym typeface="Arial" panose="020B0604020202020204" pitchFamily="34" charset="0"/>
              </a:rPr>
              <a:t>，</a:t>
            </a:r>
            <a:r>
              <a:rPr lang="en-US" altLang="zh-CN" sz="2200" dirty="0">
                <a:sym typeface="Arial" panose="020B0604020202020204" pitchFamily="34" charset="0"/>
              </a:rPr>
              <a:t>--number  </a:t>
            </a:r>
            <a:r>
              <a:rPr lang="zh-CN" altLang="en-US" sz="2200" dirty="0">
                <a:sym typeface="Arial" panose="020B0604020202020204" pitchFamily="34" charset="0"/>
              </a:rPr>
              <a:t>从</a:t>
            </a:r>
            <a:r>
              <a:rPr lang="en-US" altLang="zh-CN" sz="2200" dirty="0">
                <a:sym typeface="Arial" panose="020B0604020202020204" pitchFamily="34" charset="0"/>
              </a:rPr>
              <a:t>1</a:t>
            </a:r>
            <a:r>
              <a:rPr lang="zh-CN" altLang="en-US" sz="2200" dirty="0">
                <a:sym typeface="Arial" panose="020B0604020202020204" pitchFamily="34" charset="0"/>
              </a:rPr>
              <a:t>开始对所有输出行编号。</a:t>
            </a:r>
          </a:p>
          <a:p>
            <a:pPr>
              <a:lnSpc>
                <a:spcPct val="150000"/>
              </a:lnSpc>
              <a:buFont typeface="Wingdings" panose="05000000000000000000" pitchFamily="2" charset="2"/>
              <a:buNone/>
            </a:pPr>
            <a:r>
              <a:rPr lang="zh-CN" altLang="en-US" sz="2200" dirty="0">
                <a:sym typeface="Arial" panose="020B0604020202020204" pitchFamily="34" charset="0"/>
              </a:rPr>
              <a:t>    </a:t>
            </a:r>
            <a:r>
              <a:rPr lang="en-US" altLang="zh-CN" sz="2200" dirty="0">
                <a:sym typeface="Arial" panose="020B0604020202020204" pitchFamily="34" charset="0"/>
              </a:rPr>
              <a:t>-s</a:t>
            </a:r>
            <a:r>
              <a:rPr lang="zh-CN" altLang="en-US" sz="2200" dirty="0">
                <a:sym typeface="Arial" panose="020B0604020202020204" pitchFamily="34" charset="0"/>
              </a:rPr>
              <a:t>，</a:t>
            </a:r>
            <a:r>
              <a:rPr lang="en-US" altLang="zh-CN" sz="2200" dirty="0">
                <a:sym typeface="Arial" panose="020B0604020202020204" pitchFamily="34" charset="0"/>
              </a:rPr>
              <a:t>--squeeze-blank  </a:t>
            </a:r>
            <a:r>
              <a:rPr lang="zh-CN" altLang="en-US" sz="2200" dirty="0">
                <a:sym typeface="Arial" panose="020B0604020202020204" pitchFamily="34" charset="0"/>
              </a:rPr>
              <a:t>将多个相邻的空行合并成一个空行。</a:t>
            </a:r>
          </a:p>
          <a:p>
            <a:pPr>
              <a:lnSpc>
                <a:spcPct val="150000"/>
              </a:lnSpc>
              <a:buFont typeface="Wingdings" panose="05000000000000000000" pitchFamily="2" charset="2"/>
              <a:buNone/>
            </a:pPr>
            <a:r>
              <a:rPr lang="zh-CN" altLang="en-US" sz="2200" dirty="0">
                <a:sym typeface="Arial" panose="020B0604020202020204" pitchFamily="34" charset="0"/>
              </a:rPr>
              <a:t>    </a:t>
            </a:r>
            <a:r>
              <a:rPr lang="en-US" altLang="zh-CN" sz="2200" dirty="0">
                <a:sym typeface="Arial" panose="020B0604020202020204" pitchFamily="34" charset="0"/>
              </a:rPr>
              <a:t>--help  </a:t>
            </a:r>
            <a:r>
              <a:rPr lang="zh-CN" altLang="en-US" sz="2200" dirty="0">
                <a:sym typeface="Arial" panose="020B0604020202020204" pitchFamily="34" charset="0"/>
              </a:rPr>
              <a:t>打印该命令用法，并退出，其返回码表示成功</a:t>
            </a:r>
            <a:endParaRPr lang="zh-CN" altLang="en-US" sz="2200" dirty="0"/>
          </a:p>
        </p:txBody>
      </p:sp>
    </p:spTree>
    <p:extLst>
      <p:ext uri="{BB962C8B-B14F-4D97-AF65-F5344CB8AC3E}">
        <p14:creationId xmlns:p14="http://schemas.microsoft.com/office/powerpoint/2010/main" val="407051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609A53-7D9E-4393-AA5E-25ABD594A2E0}"/>
              </a:ext>
            </a:extLst>
          </p:cNvPr>
          <p:cNvSpPr>
            <a:spLocks noGrp="1"/>
          </p:cNvSpPr>
          <p:nvPr>
            <p:ph idx="1"/>
          </p:nvPr>
        </p:nvSpPr>
        <p:spPr>
          <a:xfrm>
            <a:off x="107504" y="260648"/>
            <a:ext cx="8928992" cy="6336704"/>
          </a:xfrm>
        </p:spPr>
        <p:txBody>
          <a:bodyPr>
            <a:normAutofit lnSpcReduction="10000"/>
          </a:bodyPr>
          <a:lstStyle/>
          <a:p>
            <a:pPr>
              <a:lnSpc>
                <a:spcPct val="150000"/>
              </a:lnSpc>
            </a:pPr>
            <a:r>
              <a:rPr lang="en-US" altLang="zh-CN" sz="2200" dirty="0">
                <a:latin typeface="Times New Roman" panose="02020603050405020304" pitchFamily="18" charset="0"/>
                <a:cs typeface="Times New Roman" panose="02020603050405020304" pitchFamily="18" charset="0"/>
              </a:rPr>
              <a:t>more</a:t>
            </a:r>
            <a:r>
              <a:rPr lang="zh-CN" altLang="en-US" sz="2200" dirty="0">
                <a:latin typeface="Times New Roman" panose="02020603050405020304" pitchFamily="18" charset="0"/>
                <a:cs typeface="Times New Roman" panose="02020603050405020304" pitchFamily="18" charset="0"/>
              </a:rPr>
              <a:t>命令</a:t>
            </a:r>
            <a:endParaRPr lang="en-US" altLang="zh-CN" sz="22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功能：分页显示文件的内容</a:t>
            </a:r>
            <a:endParaRPr lang="en-US" altLang="zh-CN" sz="22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语法：</a:t>
            </a:r>
            <a:r>
              <a:rPr lang="en-US" altLang="zh-CN" sz="2200" dirty="0">
                <a:latin typeface="Times New Roman" panose="02020603050405020304" pitchFamily="18" charset="0"/>
                <a:cs typeface="Times New Roman" panose="02020603050405020304" pitchFamily="18" charset="0"/>
              </a:rPr>
              <a:t>more [</a:t>
            </a:r>
            <a:r>
              <a:rPr lang="zh-CN" altLang="en-US" sz="2200" dirty="0">
                <a:latin typeface="Times New Roman" panose="02020603050405020304" pitchFamily="18" charset="0"/>
                <a:cs typeface="Times New Roman" panose="02020603050405020304" pitchFamily="18" charset="0"/>
              </a:rPr>
              <a:t>选项</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文件</a:t>
            </a:r>
            <a:endParaRPr lang="en-US" altLang="zh-CN" sz="22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说明：</a:t>
            </a:r>
            <a:endParaRPr lang="en-US" altLang="zh-CN" sz="2200" dirty="0">
              <a:latin typeface="Times New Roman" panose="02020603050405020304" pitchFamily="18" charset="0"/>
              <a:cs typeface="Times New Roman" panose="02020603050405020304" pitchFamily="18" charset="0"/>
            </a:endParaRPr>
          </a:p>
          <a:p>
            <a:pPr marL="892175" indent="-317500">
              <a:lnSpc>
                <a:spcPct val="150000"/>
              </a:lnSpc>
              <a:buFont typeface="Wingdings" panose="05000000000000000000" pitchFamily="2" charset="2"/>
              <a:buChar char="ü"/>
            </a:pPr>
            <a:r>
              <a:rPr lang="zh-CN" altLang="en-US" sz="2200" dirty="0">
                <a:latin typeface="Times New Roman" panose="02020603050405020304" pitchFamily="18" charset="0"/>
                <a:cs typeface="Times New Roman" panose="02020603050405020304" pitchFamily="18" charset="0"/>
              </a:rPr>
              <a:t>按</a:t>
            </a:r>
            <a:r>
              <a:rPr lang="en-US" altLang="zh-CN" sz="2200" dirty="0">
                <a:latin typeface="Times New Roman" panose="02020603050405020304" pitchFamily="18" charset="0"/>
                <a:cs typeface="Times New Roman" panose="02020603050405020304" pitchFamily="18" charset="0"/>
              </a:rPr>
              <a:t>Space</a:t>
            </a:r>
            <a:r>
              <a:rPr lang="zh-CN" altLang="en-US" sz="2200" dirty="0">
                <a:latin typeface="Times New Roman" panose="02020603050405020304" pitchFamily="18" charset="0"/>
                <a:cs typeface="Times New Roman" panose="02020603050405020304" pitchFamily="18" charset="0"/>
              </a:rPr>
              <a:t>键：显示文本的下一屏内容</a:t>
            </a:r>
            <a:endParaRPr lang="en-US" altLang="zh-CN" sz="2200" dirty="0">
              <a:latin typeface="Times New Roman" panose="02020603050405020304" pitchFamily="18" charset="0"/>
              <a:cs typeface="Times New Roman" panose="02020603050405020304" pitchFamily="18" charset="0"/>
            </a:endParaRPr>
          </a:p>
          <a:p>
            <a:pPr marL="892175" indent="-317500">
              <a:lnSpc>
                <a:spcPct val="150000"/>
              </a:lnSpc>
              <a:buFont typeface="Wingdings" panose="05000000000000000000" pitchFamily="2" charset="2"/>
              <a:buChar char="ü"/>
            </a:pPr>
            <a:r>
              <a:rPr lang="zh-CN" altLang="en-US" sz="2200" dirty="0">
                <a:latin typeface="Times New Roman" panose="02020603050405020304" pitchFamily="18" charset="0"/>
                <a:cs typeface="Times New Roman" panose="02020603050405020304" pitchFamily="18" charset="0"/>
              </a:rPr>
              <a:t>按</a:t>
            </a:r>
            <a:r>
              <a:rPr lang="en-US" altLang="zh-CN" sz="2200" dirty="0">
                <a:latin typeface="Times New Roman" panose="02020603050405020304" pitchFamily="18" charset="0"/>
                <a:cs typeface="Times New Roman" panose="02020603050405020304" pitchFamily="18" charset="0"/>
              </a:rPr>
              <a:t>Enter</a:t>
            </a:r>
            <a:r>
              <a:rPr lang="zh-CN" altLang="en-US" sz="2200" dirty="0">
                <a:latin typeface="Times New Roman" panose="02020603050405020304" pitchFamily="18" charset="0"/>
                <a:cs typeface="Times New Roman" panose="02020603050405020304" pitchFamily="18" charset="0"/>
              </a:rPr>
              <a:t>键：只显示文本的下一行内容</a:t>
            </a:r>
            <a:endParaRPr lang="en-US" altLang="zh-CN" sz="2200" dirty="0">
              <a:latin typeface="Times New Roman" panose="02020603050405020304" pitchFamily="18" charset="0"/>
              <a:cs typeface="Times New Roman" panose="02020603050405020304" pitchFamily="18" charset="0"/>
            </a:endParaRPr>
          </a:p>
          <a:p>
            <a:pPr marL="892175" indent="-317500">
              <a:lnSpc>
                <a:spcPct val="150000"/>
              </a:lnSpc>
              <a:buFont typeface="Wingdings" panose="05000000000000000000" pitchFamily="2" charset="2"/>
              <a:buChar char="ü"/>
            </a:pPr>
            <a:r>
              <a:rPr lang="zh-CN" altLang="en-US" sz="2200" dirty="0">
                <a:latin typeface="Times New Roman" panose="02020603050405020304" pitchFamily="18" charset="0"/>
                <a:cs typeface="Times New Roman" panose="02020603050405020304" pitchFamily="18" charset="0"/>
              </a:rPr>
              <a:t>按“</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”键：接着输入一个模式，可以在文本中寻找下一个匹配的地方</a:t>
            </a:r>
            <a:endParaRPr lang="en-US" altLang="zh-CN" sz="2200" dirty="0">
              <a:latin typeface="Times New Roman" panose="02020603050405020304" pitchFamily="18" charset="0"/>
              <a:cs typeface="Times New Roman" panose="02020603050405020304" pitchFamily="18" charset="0"/>
            </a:endParaRPr>
          </a:p>
          <a:p>
            <a:pPr marL="892175" indent="-317500">
              <a:lnSpc>
                <a:spcPct val="150000"/>
              </a:lnSpc>
              <a:buFont typeface="Wingdings" panose="05000000000000000000" pitchFamily="2" charset="2"/>
              <a:buChar char="ü"/>
            </a:pPr>
            <a:r>
              <a:rPr lang="zh-CN" altLang="en-US" sz="2200" dirty="0">
                <a:latin typeface="Times New Roman" panose="02020603050405020304" pitchFamily="18" charset="0"/>
                <a:cs typeface="Times New Roman" panose="02020603050405020304" pitchFamily="18" charset="0"/>
              </a:rPr>
              <a:t>按</a:t>
            </a:r>
            <a:r>
              <a:rPr lang="en-US" altLang="zh-CN" sz="2200" dirty="0">
                <a:latin typeface="Times New Roman" panose="02020603050405020304" pitchFamily="18" charset="0"/>
                <a:cs typeface="Times New Roman" panose="02020603050405020304" pitchFamily="18" charset="0"/>
              </a:rPr>
              <a:t>H</a:t>
            </a:r>
            <a:r>
              <a:rPr lang="zh-CN" altLang="en-US" sz="2200" dirty="0">
                <a:latin typeface="Times New Roman" panose="02020603050405020304" pitchFamily="18" charset="0"/>
                <a:cs typeface="Times New Roman" panose="02020603050405020304" pitchFamily="18" charset="0"/>
              </a:rPr>
              <a:t>键或“？”键：显示帮助信息</a:t>
            </a:r>
            <a:endParaRPr lang="en-US" altLang="zh-CN" sz="2200" dirty="0">
              <a:latin typeface="Times New Roman" panose="02020603050405020304" pitchFamily="18" charset="0"/>
              <a:cs typeface="Times New Roman" panose="02020603050405020304" pitchFamily="18" charset="0"/>
            </a:endParaRPr>
          </a:p>
          <a:p>
            <a:pPr marL="892175" indent="-317500">
              <a:lnSpc>
                <a:spcPct val="150000"/>
              </a:lnSpc>
              <a:buFont typeface="Wingdings" panose="05000000000000000000" pitchFamily="2" charset="2"/>
              <a:buChar char="ü"/>
            </a:pPr>
            <a:r>
              <a:rPr lang="zh-CN" altLang="en-US" sz="2200" dirty="0">
                <a:latin typeface="Times New Roman" panose="02020603050405020304" pitchFamily="18" charset="0"/>
                <a:cs typeface="Times New Roman" panose="02020603050405020304" pitchFamily="18" charset="0"/>
              </a:rPr>
              <a:t>按</a:t>
            </a:r>
            <a:r>
              <a:rPr lang="en-US" altLang="zh-CN" sz="2200" dirty="0">
                <a:latin typeface="Times New Roman" panose="02020603050405020304" pitchFamily="18" charset="0"/>
                <a:cs typeface="Times New Roman" panose="02020603050405020304" pitchFamily="18" charset="0"/>
              </a:rPr>
              <a:t>Q</a:t>
            </a:r>
            <a:r>
              <a:rPr lang="zh-CN" altLang="en-US" sz="2200" dirty="0">
                <a:latin typeface="Times New Roman" panose="02020603050405020304" pitchFamily="18" charset="0"/>
                <a:cs typeface="Times New Roman" panose="02020603050405020304" pitchFamily="18" charset="0"/>
              </a:rPr>
              <a:t>键：退出</a:t>
            </a:r>
            <a:r>
              <a:rPr lang="en-US" altLang="zh-CN" sz="2200" dirty="0">
                <a:latin typeface="Times New Roman" panose="02020603050405020304" pitchFamily="18" charset="0"/>
                <a:cs typeface="Times New Roman" panose="02020603050405020304" pitchFamily="18" charset="0"/>
              </a:rPr>
              <a:t>more</a:t>
            </a:r>
            <a:r>
              <a:rPr lang="zh-CN" altLang="en-US" sz="2200" dirty="0">
                <a:latin typeface="Times New Roman" panose="02020603050405020304" pitchFamily="18" charset="0"/>
                <a:cs typeface="Times New Roman" panose="02020603050405020304" pitchFamily="18" charset="0"/>
              </a:rPr>
              <a:t>命令</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14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4D0758-F5F6-4323-B479-659AC05CFAA5}"/>
              </a:ext>
            </a:extLst>
          </p:cNvPr>
          <p:cNvSpPr>
            <a:spLocks noGrp="1"/>
          </p:cNvSpPr>
          <p:nvPr>
            <p:ph idx="1"/>
          </p:nvPr>
        </p:nvSpPr>
        <p:spPr>
          <a:xfrm>
            <a:off x="838200" y="476672"/>
            <a:ext cx="7620000" cy="5695528"/>
          </a:xfrm>
        </p:spPr>
        <p:txBody>
          <a:bodyPr>
            <a:normAutofit fontScale="92500"/>
          </a:bodyPr>
          <a:lstStyle/>
          <a:p>
            <a:pPr>
              <a:lnSpc>
                <a:spcPct val="150000"/>
              </a:lnSpc>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more</a:t>
            </a:r>
            <a:r>
              <a:rPr lang="zh-CN" altLang="en-US" sz="2200" dirty="0">
                <a:latin typeface="Times New Roman" panose="02020603050405020304" pitchFamily="18" charset="0"/>
                <a:cs typeface="Times New Roman" panose="02020603050405020304" pitchFamily="18" charset="0"/>
              </a:rPr>
              <a:t>命令的常用选项</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-num</a:t>
            </a:r>
            <a:r>
              <a:rPr lang="zh-CN" altLang="en-US" sz="2200" dirty="0">
                <a:latin typeface="Times New Roman" panose="02020603050405020304" pitchFamily="18" charset="0"/>
                <a:cs typeface="Times New Roman" panose="02020603050405020304" pitchFamily="18" charset="0"/>
              </a:rPr>
              <a:t>（一个整数）：表示一屏显示多少行</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-d</a:t>
            </a:r>
            <a:r>
              <a:rPr lang="zh-CN" altLang="en-US" sz="2200" dirty="0">
                <a:latin typeface="Times New Roman" panose="02020603050405020304" pitchFamily="18" charset="0"/>
                <a:cs typeface="Times New Roman" panose="02020603050405020304" pitchFamily="18" charset="0"/>
              </a:rPr>
              <a:t>：在每屏下显示友好信息提示</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：不滚屏，在显示下一屏时先清屏</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-s</a:t>
            </a:r>
            <a:r>
              <a:rPr lang="zh-CN" altLang="en-US" sz="2200" dirty="0">
                <a:latin typeface="Times New Roman" panose="02020603050405020304" pitchFamily="18" charset="0"/>
                <a:cs typeface="Times New Roman" panose="02020603050405020304" pitchFamily="18" charset="0"/>
              </a:rPr>
              <a:t>：将文件中，连续空白行，压缩成一行</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+num</a:t>
            </a:r>
            <a:r>
              <a:rPr lang="zh-CN" altLang="en-US" sz="2200">
                <a:latin typeface="Times New Roman" panose="02020603050405020304" pitchFamily="18" charset="0"/>
                <a:cs typeface="Times New Roman" panose="02020603050405020304" pitchFamily="18" charset="0"/>
              </a:rPr>
              <a:t>：从行</a:t>
            </a:r>
            <a:r>
              <a:rPr lang="zh-CN" altLang="en-US" sz="2200" dirty="0">
                <a:latin typeface="Times New Roman" panose="02020603050405020304" pitchFamily="18" charset="0"/>
                <a:cs typeface="Times New Roman" panose="02020603050405020304" pitchFamily="18" charset="0"/>
              </a:rPr>
              <a:t>号</a:t>
            </a:r>
            <a:r>
              <a:rPr lang="en-US" altLang="zh-CN" sz="2200" dirty="0">
                <a:latin typeface="Times New Roman" panose="02020603050405020304" pitchFamily="18" charset="0"/>
                <a:cs typeface="Times New Roman" panose="02020603050405020304" pitchFamily="18" charset="0"/>
              </a:rPr>
              <a:t>num</a:t>
            </a:r>
            <a:r>
              <a:rPr lang="zh-CN" altLang="en-US" sz="2200" dirty="0">
                <a:latin typeface="Times New Roman" panose="02020603050405020304" pitchFamily="18" charset="0"/>
                <a:cs typeface="Times New Roman" panose="02020603050405020304" pitchFamily="18" charset="0"/>
              </a:rPr>
              <a:t>开始</a:t>
            </a:r>
            <a:endParaRPr lang="en-US" altLang="zh-CN" sz="2200" dirty="0">
              <a:latin typeface="Times New Roman" panose="02020603050405020304" pitchFamily="18" charset="0"/>
              <a:cs typeface="Times New Roman" panose="02020603050405020304" pitchFamily="18" charset="0"/>
            </a:endParaRPr>
          </a:p>
          <a:p>
            <a:pPr>
              <a:lnSpc>
                <a:spcPct val="150000"/>
              </a:lnSpc>
            </a:pPr>
            <a:r>
              <a:rPr lang="en-US" altLang="zh-CN" sz="2400" dirty="0"/>
              <a:t>less</a:t>
            </a:r>
            <a:r>
              <a:rPr lang="zh-CN" altLang="en-US" sz="2400" dirty="0"/>
              <a:t>命令</a:t>
            </a:r>
            <a:endParaRPr lang="en-US" altLang="zh-CN" sz="2400" dirty="0"/>
          </a:p>
          <a:p>
            <a:pPr marL="357188" indent="-228600">
              <a:lnSpc>
                <a:spcPct val="150000"/>
              </a:lnSpc>
              <a:buFont typeface="Wingdings" panose="05000000000000000000" pitchFamily="2" charset="2"/>
              <a:buChar char="Ø"/>
            </a:pPr>
            <a:r>
              <a:rPr lang="zh-CN" altLang="en-US" sz="2400" dirty="0"/>
              <a:t>功能：与</a:t>
            </a:r>
            <a:r>
              <a:rPr lang="en-US" altLang="zh-CN" sz="2400" dirty="0"/>
              <a:t>more</a:t>
            </a:r>
            <a:r>
              <a:rPr lang="zh-CN" altLang="en-US" sz="2400" dirty="0"/>
              <a:t>类似，但允许用户向前或向后浏览文件</a:t>
            </a:r>
            <a:endParaRPr lang="en-US" altLang="zh-CN" sz="2400" dirty="0"/>
          </a:p>
          <a:p>
            <a:pPr marL="217488" indent="0">
              <a:lnSpc>
                <a:spcPct val="150000"/>
              </a:lnSpc>
              <a:buNone/>
            </a:pP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38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D4E5F6-1E3A-4BF3-AAE2-12CC71537735}"/>
              </a:ext>
            </a:extLst>
          </p:cNvPr>
          <p:cNvSpPr>
            <a:spLocks noGrp="1"/>
          </p:cNvSpPr>
          <p:nvPr>
            <p:ph idx="1"/>
          </p:nvPr>
        </p:nvSpPr>
        <p:spPr>
          <a:xfrm>
            <a:off x="838200" y="620688"/>
            <a:ext cx="7620000" cy="5551512"/>
          </a:xfrm>
        </p:spPr>
        <p:txBody>
          <a:bodyPr/>
          <a:lstStyle/>
          <a:p>
            <a:pPr>
              <a:lnSpc>
                <a:spcPct val="150000"/>
              </a:lnSpc>
            </a:pPr>
            <a:r>
              <a:rPr lang="en-US" altLang="zh-CN" sz="2200" dirty="0">
                <a:latin typeface="Times New Roman" panose="02020603050405020304" pitchFamily="18" charset="0"/>
                <a:cs typeface="Times New Roman" panose="02020603050405020304" pitchFamily="18" charset="0"/>
              </a:rPr>
              <a:t>head</a:t>
            </a:r>
            <a:r>
              <a:rPr lang="zh-CN" altLang="en-US" sz="2200" dirty="0">
                <a:latin typeface="Times New Roman" panose="02020603050405020304" pitchFamily="18" charset="0"/>
                <a:cs typeface="Times New Roman" panose="02020603050405020304" pitchFamily="18" charset="0"/>
              </a:rPr>
              <a:t>命令</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作用：查看一个文件的前</a:t>
            </a:r>
            <a:r>
              <a:rPr lang="en-US" altLang="zh-CN" sz="2200" dirty="0">
                <a:latin typeface="Times New Roman" panose="02020603050405020304" pitchFamily="18" charset="0"/>
                <a:cs typeface="Times New Roman" panose="02020603050405020304" pitchFamily="18" charset="0"/>
              </a:rPr>
              <a:t>n</a:t>
            </a:r>
            <a:r>
              <a:rPr lang="zh-CN" altLang="zh-CN" sz="2200" dirty="0">
                <a:latin typeface="Times New Roman" panose="02020603050405020304" pitchFamily="18" charset="0"/>
                <a:cs typeface="Times New Roman" panose="02020603050405020304" pitchFamily="18" charset="0"/>
              </a:rPr>
              <a:t>行，如果不指定</a:t>
            </a:r>
            <a:r>
              <a:rPr lang="en-US" altLang="zh-CN" sz="2200" dirty="0">
                <a:latin typeface="Times New Roman" panose="02020603050405020304" pitchFamily="18" charset="0"/>
                <a:cs typeface="Times New Roman" panose="02020603050405020304" pitchFamily="18" charset="0"/>
              </a:rPr>
              <a:t>n</a:t>
            </a:r>
            <a:r>
              <a:rPr lang="zh-CN" altLang="zh-CN" sz="2200" dirty="0">
                <a:latin typeface="Times New Roman" panose="02020603050405020304" pitchFamily="18" charset="0"/>
                <a:cs typeface="Times New Roman" panose="02020603050405020304" pitchFamily="18" charset="0"/>
              </a:rPr>
              <a:t>，则默认显示前</a:t>
            </a:r>
            <a:r>
              <a:rPr lang="en-US" altLang="zh-CN" sz="2200" dirty="0">
                <a:latin typeface="Times New Roman" panose="02020603050405020304" pitchFamily="18" charset="0"/>
                <a:cs typeface="Times New Roman" panose="02020603050405020304" pitchFamily="18" charset="0"/>
              </a:rPr>
              <a:t>10</a:t>
            </a:r>
            <a:r>
              <a:rPr lang="zh-CN" altLang="zh-CN" sz="2200" dirty="0">
                <a:latin typeface="Times New Roman" panose="02020603050405020304" pitchFamily="18" charset="0"/>
                <a:cs typeface="Times New Roman" panose="02020603050405020304" pitchFamily="18" charset="0"/>
              </a:rPr>
              <a:t>行。</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语法：</a:t>
            </a:r>
            <a:r>
              <a:rPr lang="en-US" altLang="zh-CN" sz="2200" dirty="0">
                <a:latin typeface="Times New Roman" panose="02020603050405020304" pitchFamily="18" charset="0"/>
                <a:cs typeface="Times New Roman" panose="02020603050405020304" pitchFamily="18" charset="0"/>
              </a:rPr>
              <a:t>head [</a:t>
            </a:r>
            <a:r>
              <a:rPr lang="zh-CN" altLang="en-US" sz="2200" dirty="0">
                <a:latin typeface="Times New Roman" panose="02020603050405020304" pitchFamily="18" charset="0"/>
                <a:cs typeface="Times New Roman" panose="02020603050405020304" pitchFamily="18" charset="0"/>
              </a:rPr>
              <a:t>选项</a:t>
            </a:r>
            <a:r>
              <a:rPr lang="en-US" altLang="zh-CN" sz="2200" dirty="0">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cs typeface="Times New Roman" panose="02020603050405020304" pitchFamily="18" charset="0"/>
              </a:rPr>
              <a:t>文件路径</a:t>
            </a:r>
            <a:r>
              <a:rPr lang="en-US" altLang="zh-CN" sz="2200" dirty="0">
                <a:latin typeface="Times New Roman" panose="02020603050405020304" pitchFamily="18" charset="0"/>
                <a:cs typeface="Times New Roman" panose="02020603050405020304" pitchFamily="18" charset="0"/>
              </a:rPr>
              <a:t>  </a:t>
            </a:r>
          </a:p>
          <a:p>
            <a:pPr marL="4460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常用选项：</a:t>
            </a:r>
            <a:endParaRPr lang="en-US" altLang="zh-CN" sz="22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-num</a:t>
            </a:r>
            <a:r>
              <a:rPr lang="zh-CN" altLang="en-US" sz="2200" dirty="0">
                <a:latin typeface="Times New Roman" panose="02020603050405020304" pitchFamily="18" charset="0"/>
                <a:cs typeface="Times New Roman" panose="02020603050405020304" pitchFamily="18" charset="0"/>
              </a:rPr>
              <a:t>：显示前</a:t>
            </a:r>
            <a:r>
              <a:rPr lang="en-US" altLang="zh-CN" sz="2200" dirty="0">
                <a:latin typeface="Times New Roman" panose="02020603050405020304" pitchFamily="18" charset="0"/>
                <a:cs typeface="Times New Roman" panose="02020603050405020304" pitchFamily="18" charset="0"/>
              </a:rPr>
              <a:t>num</a:t>
            </a:r>
            <a:r>
              <a:rPr lang="zh-CN" altLang="en-US" sz="2200" dirty="0">
                <a:latin typeface="Times New Roman" panose="02020603050405020304" pitchFamily="18" charset="0"/>
                <a:cs typeface="Times New Roman" panose="02020603050405020304" pitchFamily="18" charset="0"/>
              </a:rPr>
              <a:t>行</a:t>
            </a:r>
            <a:endParaRPr lang="en-US" altLang="zh-CN" sz="22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-q</a:t>
            </a:r>
            <a:r>
              <a:rPr lang="zh-CN" altLang="en-US" sz="2200" dirty="0">
                <a:latin typeface="Times New Roman" panose="02020603050405020304" pitchFamily="18" charset="0"/>
                <a:cs typeface="Times New Roman" panose="02020603050405020304" pitchFamily="18" charset="0"/>
              </a:rPr>
              <a:t>：不显示给定文件的标题</a:t>
            </a:r>
            <a:endParaRPr lang="en-US" altLang="zh-CN" sz="2200" dirty="0">
              <a:latin typeface="Times New Roman" panose="02020603050405020304" pitchFamily="18" charset="0"/>
              <a:cs typeface="Times New Roman" panose="02020603050405020304" pitchFamily="18" charset="0"/>
            </a:endParaRPr>
          </a:p>
          <a:p>
            <a:pPr marL="534988"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-v</a:t>
            </a:r>
            <a:r>
              <a:rPr lang="zh-CN" altLang="en-US" sz="2200" dirty="0">
                <a:latin typeface="Times New Roman" panose="02020603050405020304" pitchFamily="18" charset="0"/>
                <a:cs typeface="Times New Roman" panose="02020603050405020304" pitchFamily="18" charset="0"/>
              </a:rPr>
              <a:t>：始终显示给定文件的标题</a:t>
            </a:r>
            <a:endParaRPr lang="zh-CN" altLang="zh-C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94747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3C7D3C-832F-492F-A040-A01CA5B89318}"/>
              </a:ext>
            </a:extLst>
          </p:cNvPr>
          <p:cNvSpPr>
            <a:spLocks noGrp="1"/>
          </p:cNvSpPr>
          <p:nvPr>
            <p:ph idx="1"/>
          </p:nvPr>
        </p:nvSpPr>
        <p:spPr>
          <a:xfrm>
            <a:off x="838200" y="548680"/>
            <a:ext cx="7620000" cy="5623520"/>
          </a:xfrm>
        </p:spPr>
        <p:txBody>
          <a:bodyPr>
            <a:normAutofit fontScale="92500" lnSpcReduction="10000"/>
          </a:bodyPr>
          <a:lstStyle/>
          <a:p>
            <a:pPr>
              <a:lnSpc>
                <a:spcPct val="150000"/>
              </a:lnSpc>
            </a:pPr>
            <a:r>
              <a:rPr lang="en-US" altLang="zh-CN" sz="2200" dirty="0">
                <a:latin typeface="Times New Roman" panose="02020603050405020304" pitchFamily="18" charset="0"/>
                <a:cs typeface="Times New Roman" panose="02020603050405020304" pitchFamily="18" charset="0"/>
              </a:rPr>
              <a:t>tail</a:t>
            </a:r>
            <a:r>
              <a:rPr lang="zh-CN" altLang="en-US" sz="2200" dirty="0">
                <a:latin typeface="Times New Roman" panose="02020603050405020304" pitchFamily="18" charset="0"/>
                <a:cs typeface="Times New Roman" panose="02020603050405020304" pitchFamily="18" charset="0"/>
              </a:rPr>
              <a:t>命令</a:t>
            </a:r>
            <a:endParaRPr lang="en-US" altLang="zh-CN" sz="22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作用：在屏幕上显示指定文件的末尾若干行</a:t>
            </a:r>
            <a:endParaRPr lang="en-US" altLang="zh-CN" sz="22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格式：</a:t>
            </a:r>
            <a:r>
              <a:rPr lang="en-US" altLang="zh-CN" sz="2200" dirty="0">
                <a:latin typeface="Times New Roman" panose="02020603050405020304" pitchFamily="18" charset="0"/>
                <a:cs typeface="Times New Roman" panose="02020603050405020304" pitchFamily="18" charset="0"/>
              </a:rPr>
              <a:t>tail [</a:t>
            </a:r>
            <a:r>
              <a:rPr lang="zh-CN" altLang="en-US" sz="2200" dirty="0">
                <a:latin typeface="Times New Roman" panose="02020603050405020304" pitchFamily="18" charset="0"/>
                <a:cs typeface="Times New Roman" panose="02020603050405020304" pitchFamily="18" charset="0"/>
              </a:rPr>
              <a:t>选项</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文件</a:t>
            </a:r>
            <a:endParaRPr lang="en-US" altLang="zh-CN" sz="22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常用选项：</a:t>
            </a:r>
            <a:endParaRPr lang="en-US" altLang="zh-CN" sz="2200" dirty="0">
              <a:latin typeface="Times New Roman" panose="02020603050405020304" pitchFamily="18" charset="0"/>
              <a:cs typeface="Times New Roman" panose="02020603050405020304" pitchFamily="18" charset="0"/>
            </a:endParaRPr>
          </a:p>
          <a:p>
            <a:pPr marL="714375"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-num</a:t>
            </a:r>
            <a:r>
              <a:rPr lang="zh-CN" altLang="en-US" sz="2200" dirty="0">
                <a:latin typeface="Times New Roman" panose="02020603050405020304" pitchFamily="18" charset="0"/>
                <a:cs typeface="Times New Roman" panose="02020603050405020304" pitchFamily="18" charset="0"/>
              </a:rPr>
              <a:t>：显示最后</a:t>
            </a:r>
            <a:r>
              <a:rPr lang="en-US" altLang="zh-CN" sz="2200" dirty="0">
                <a:latin typeface="Times New Roman" panose="02020603050405020304" pitchFamily="18" charset="0"/>
                <a:cs typeface="Times New Roman" panose="02020603050405020304" pitchFamily="18" charset="0"/>
              </a:rPr>
              <a:t>num</a:t>
            </a:r>
            <a:r>
              <a:rPr lang="zh-CN" altLang="en-US" sz="2200" dirty="0">
                <a:latin typeface="Times New Roman" panose="02020603050405020304" pitchFamily="18" charset="0"/>
                <a:cs typeface="Times New Roman" panose="02020603050405020304" pitchFamily="18" charset="0"/>
              </a:rPr>
              <a:t>行</a:t>
            </a:r>
            <a:endParaRPr lang="en-US" altLang="zh-CN" sz="2200" dirty="0">
              <a:latin typeface="Times New Roman" panose="02020603050405020304" pitchFamily="18" charset="0"/>
              <a:cs typeface="Times New Roman" panose="02020603050405020304" pitchFamily="18" charset="0"/>
            </a:endParaRPr>
          </a:p>
          <a:p>
            <a:pPr marL="714375"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：输出最后</a:t>
            </a:r>
            <a:r>
              <a:rPr lang="en-US" altLang="zh-CN" sz="2200" dirty="0">
                <a:latin typeface="Times New Roman" panose="02020603050405020304" pitchFamily="18" charset="0"/>
                <a:cs typeface="Times New Roman" panose="02020603050405020304" pitchFamily="18" charset="0"/>
              </a:rPr>
              <a:t>N</a:t>
            </a:r>
            <a:r>
              <a:rPr lang="zh-CN" altLang="en-US" sz="2200" dirty="0">
                <a:latin typeface="Times New Roman" panose="02020603050405020304" pitchFamily="18" charset="0"/>
                <a:cs typeface="Times New Roman" panose="02020603050405020304" pitchFamily="18" charset="0"/>
              </a:rPr>
              <a:t>个字节</a:t>
            </a:r>
            <a:endParaRPr lang="en-US" altLang="zh-CN" sz="2200" dirty="0">
              <a:latin typeface="Times New Roman" panose="02020603050405020304" pitchFamily="18" charset="0"/>
              <a:cs typeface="Times New Roman" panose="02020603050405020304" pitchFamily="18" charset="0"/>
            </a:endParaRPr>
          </a:p>
          <a:p>
            <a:pPr marL="714375"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-q</a:t>
            </a:r>
            <a:r>
              <a:rPr lang="zh-CN" altLang="en-US" sz="2200" dirty="0">
                <a:latin typeface="Times New Roman" panose="02020603050405020304" pitchFamily="18" charset="0"/>
                <a:cs typeface="Times New Roman" panose="02020603050405020304" pitchFamily="18" charset="0"/>
              </a:rPr>
              <a:t>：不输出包含给定文件的标题名</a:t>
            </a:r>
            <a:endParaRPr lang="en-US" altLang="zh-CN" sz="2200" dirty="0">
              <a:latin typeface="Times New Roman" panose="02020603050405020304" pitchFamily="18" charset="0"/>
              <a:cs typeface="Times New Roman" panose="02020603050405020304" pitchFamily="18" charset="0"/>
            </a:endParaRPr>
          </a:p>
          <a:p>
            <a:pPr marL="714375"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-v</a:t>
            </a:r>
            <a:r>
              <a:rPr lang="zh-CN" altLang="en-US" sz="2200" dirty="0">
                <a:latin typeface="Times New Roman" panose="02020603050405020304" pitchFamily="18" charset="0"/>
                <a:cs typeface="Times New Roman" panose="02020603050405020304" pitchFamily="18" charset="0"/>
              </a:rPr>
              <a:t>：始终输出包含给定文件名的标题</a:t>
            </a:r>
            <a:endParaRPr lang="en-US" altLang="zh-CN" sz="2200" dirty="0">
              <a:latin typeface="Times New Roman" panose="02020603050405020304" pitchFamily="18" charset="0"/>
              <a:cs typeface="Times New Roman" panose="02020603050405020304" pitchFamily="18" charset="0"/>
            </a:endParaRPr>
          </a:p>
          <a:p>
            <a:pPr marL="714375" indent="-228600">
              <a:lnSpc>
                <a:spcPct val="15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-f</a:t>
            </a:r>
            <a:r>
              <a:rPr lang="zh-CN" altLang="en-US" sz="2200" dirty="0">
                <a:latin typeface="Times New Roman" panose="02020603050405020304" pitchFamily="18" charset="0"/>
                <a:cs typeface="Times New Roman" panose="02020603050405020304" pitchFamily="18" charset="0"/>
              </a:rPr>
              <a:t>：当文件加长时，输出附加的数据</a:t>
            </a:r>
          </a:p>
        </p:txBody>
      </p:sp>
    </p:spTree>
    <p:extLst>
      <p:ext uri="{BB962C8B-B14F-4D97-AF65-F5344CB8AC3E}">
        <p14:creationId xmlns:p14="http://schemas.microsoft.com/office/powerpoint/2010/main" val="396477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242EF3-A884-447D-ADCF-7E912AD7D730}"/>
              </a:ext>
            </a:extLst>
          </p:cNvPr>
          <p:cNvSpPr>
            <a:spLocks noGrp="1"/>
          </p:cNvSpPr>
          <p:nvPr>
            <p:ph idx="1"/>
          </p:nvPr>
        </p:nvSpPr>
        <p:spPr>
          <a:xfrm>
            <a:off x="838200" y="404664"/>
            <a:ext cx="7620000" cy="5767536"/>
          </a:xfrm>
        </p:spPr>
        <p:txBody>
          <a:bodyPr/>
          <a:lstStyle/>
          <a:p>
            <a:pPr>
              <a:lnSpc>
                <a:spcPct val="150000"/>
              </a:lnSpc>
            </a:pPr>
            <a:r>
              <a:rPr lang="en-US" altLang="zh-CN" sz="2400" dirty="0">
                <a:latin typeface="Times New Roman" panose="02020603050405020304" pitchFamily="18" charset="0"/>
                <a:cs typeface="Times New Roman" panose="02020603050405020304" pitchFamily="18" charset="0"/>
              </a:rPr>
              <a:t>touch</a:t>
            </a:r>
            <a:r>
              <a:rPr lang="zh-CN" altLang="en-US" sz="2400" dirty="0">
                <a:latin typeface="Times New Roman" panose="02020603050405020304" pitchFamily="18" charset="0"/>
                <a:cs typeface="Times New Roman" panose="02020603050405020304" pitchFamily="18" charset="0"/>
              </a:rPr>
              <a:t>命令</a:t>
            </a:r>
            <a:endParaRPr lang="en-US" altLang="zh-CN" sz="2400" dirty="0">
              <a:latin typeface="Times New Roman" panose="02020603050405020304" pitchFamily="18" charset="0"/>
              <a:cs typeface="Times New Roman" panose="02020603050405020304" pitchFamily="18" charset="0"/>
            </a:endParaRPr>
          </a:p>
          <a:p>
            <a:pPr marL="357188" indent="-228600">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作用：修改文件的时间标签；创建文件</a:t>
            </a:r>
            <a:endParaRPr lang="en-US" altLang="zh-CN" sz="2400" dirty="0">
              <a:latin typeface="Times New Roman" panose="02020603050405020304" pitchFamily="18" charset="0"/>
              <a:cs typeface="Times New Roman" panose="02020603050405020304" pitchFamily="18" charset="0"/>
            </a:endParaRPr>
          </a:p>
          <a:p>
            <a:pPr marL="357188" indent="-228600">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语法：</a:t>
            </a:r>
            <a:r>
              <a:rPr lang="en-US" altLang="zh-CN" sz="2400" dirty="0">
                <a:latin typeface="Times New Roman" panose="02020603050405020304" pitchFamily="18" charset="0"/>
                <a:cs typeface="Times New Roman" panose="02020603050405020304" pitchFamily="18" charset="0"/>
              </a:rPr>
              <a:t>touch [</a:t>
            </a:r>
            <a:r>
              <a:rPr lang="zh-CN" altLang="en-US" sz="2400" dirty="0">
                <a:latin typeface="Times New Roman" panose="02020603050405020304" pitchFamily="18" charset="0"/>
                <a:cs typeface="Times New Roman" panose="02020603050405020304" pitchFamily="18" charset="0"/>
              </a:rPr>
              <a:t>选项</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文件</a:t>
            </a:r>
            <a:endParaRPr lang="en-US" altLang="zh-CN" sz="2400" dirty="0">
              <a:latin typeface="Times New Roman" panose="02020603050405020304" pitchFamily="18" charset="0"/>
              <a:cs typeface="Times New Roman" panose="02020603050405020304" pitchFamily="18" charset="0"/>
            </a:endParaRPr>
          </a:p>
          <a:p>
            <a:pPr marL="357188" indent="-228600">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常用选项：</a:t>
            </a:r>
            <a:endParaRPr lang="en-US" altLang="zh-CN" sz="24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：仅修改指定文件的存取时间</a:t>
            </a:r>
            <a:endParaRPr lang="en-US" altLang="zh-CN" sz="24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：仅修改指定文件的修改时间</a:t>
            </a:r>
            <a:endParaRPr lang="en-US" altLang="zh-CN" sz="24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：不创建任何文件</a:t>
            </a:r>
            <a:endParaRPr lang="en-US" altLang="zh-CN" sz="2400" dirty="0">
              <a:latin typeface="Times New Roman" panose="02020603050405020304" pitchFamily="18" charset="0"/>
              <a:cs typeface="Times New Roman" panose="02020603050405020304" pitchFamily="18" charset="0"/>
            </a:endParaRPr>
          </a:p>
          <a:p>
            <a:pPr marL="446088" indent="-228600">
              <a:buFont typeface="Wingdings" panose="05000000000000000000" pitchFamily="2" charset="2"/>
              <a:buChar char="ü"/>
            </a:pPr>
            <a:endParaRPr lang="zh-CN" altLang="en-US" dirty="0"/>
          </a:p>
        </p:txBody>
      </p:sp>
    </p:spTree>
    <p:extLst>
      <p:ext uri="{BB962C8B-B14F-4D97-AF65-F5344CB8AC3E}">
        <p14:creationId xmlns:p14="http://schemas.microsoft.com/office/powerpoint/2010/main" val="133021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F9E41-137C-4470-9B9E-5A40CBA5457B}"/>
              </a:ext>
            </a:extLst>
          </p:cNvPr>
          <p:cNvSpPr>
            <a:spLocks noGrp="1"/>
          </p:cNvSpPr>
          <p:nvPr>
            <p:ph type="title"/>
          </p:nvPr>
        </p:nvSpPr>
        <p:spPr>
          <a:xfrm>
            <a:off x="838200" y="76200"/>
            <a:ext cx="7620000" cy="609600"/>
          </a:xfrm>
        </p:spPr>
        <p:txBody>
          <a:bodyPr/>
          <a:lstStyle/>
          <a:p>
            <a:pPr algn="ctr"/>
            <a:r>
              <a:rPr lang="zh-CN" altLang="en-US" dirty="0"/>
              <a:t>匹配、排序以及显示指定内容的命令</a:t>
            </a:r>
          </a:p>
        </p:txBody>
      </p:sp>
      <p:sp>
        <p:nvSpPr>
          <p:cNvPr id="4" name="内容占位符 2">
            <a:extLst>
              <a:ext uri="{FF2B5EF4-FFF2-40B4-BE49-F238E27FC236}">
                <a16:creationId xmlns:a16="http://schemas.microsoft.com/office/drawing/2014/main" id="{2D55ADED-7A73-47CC-9080-F081F4BE6305}"/>
              </a:ext>
            </a:extLst>
          </p:cNvPr>
          <p:cNvSpPr>
            <a:spLocks noGrp="1"/>
          </p:cNvSpPr>
          <p:nvPr>
            <p:ph idx="1"/>
          </p:nvPr>
        </p:nvSpPr>
        <p:spPr>
          <a:xfrm>
            <a:off x="611560" y="548680"/>
            <a:ext cx="7846640" cy="6192688"/>
          </a:xfrm>
        </p:spPr>
        <p:txBody>
          <a:bodyPr>
            <a:normAutofit fontScale="92500" lnSpcReduction="10000"/>
          </a:bodyPr>
          <a:lstStyle/>
          <a:p>
            <a:pPr>
              <a:lnSpc>
                <a:spcPct val="120000"/>
              </a:lnSpc>
            </a:pPr>
            <a:r>
              <a:rPr lang="en-US" altLang="zh-CN" sz="2200" dirty="0">
                <a:latin typeface="Times New Roman" panose="02020603050405020304" pitchFamily="18" charset="0"/>
                <a:cs typeface="Times New Roman" panose="02020603050405020304" pitchFamily="18" charset="0"/>
              </a:rPr>
              <a:t>grep</a:t>
            </a:r>
            <a:r>
              <a:rPr lang="zh-CN" altLang="en-US" sz="2200" dirty="0">
                <a:latin typeface="Times New Roman" panose="02020603050405020304" pitchFamily="18" charset="0"/>
                <a:cs typeface="Times New Roman" panose="02020603050405020304" pitchFamily="18" charset="0"/>
              </a:rPr>
              <a:t>命令</a:t>
            </a:r>
            <a:endParaRPr lang="en-US" altLang="zh-CN" sz="2200" dirty="0">
              <a:latin typeface="Times New Roman" panose="02020603050405020304" pitchFamily="18" charset="0"/>
              <a:cs typeface="Times New Roman" panose="02020603050405020304" pitchFamily="18" charset="0"/>
            </a:endParaRPr>
          </a:p>
          <a:p>
            <a:pPr marL="446088" indent="-228600">
              <a:lnSpc>
                <a:spcPct val="12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作用：在文本文件中查找指定的词或短语，并在标准输出设备上显示包含给定字符串模式的所有行。</a:t>
            </a:r>
            <a:endParaRPr lang="en-US" altLang="zh-CN" sz="2200" dirty="0">
              <a:latin typeface="Times New Roman" panose="02020603050405020304" pitchFamily="18" charset="0"/>
              <a:cs typeface="Times New Roman" panose="02020603050405020304" pitchFamily="18" charset="0"/>
            </a:endParaRPr>
          </a:p>
          <a:p>
            <a:pPr marL="446088" indent="-228600">
              <a:lnSpc>
                <a:spcPct val="12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语法：</a:t>
            </a:r>
            <a:endParaRPr lang="en-US" altLang="zh-CN" sz="2200" dirty="0">
              <a:latin typeface="Times New Roman" panose="02020603050405020304" pitchFamily="18" charset="0"/>
              <a:cs typeface="Times New Roman" panose="02020603050405020304" pitchFamily="18" charset="0"/>
            </a:endParaRPr>
          </a:p>
          <a:p>
            <a:pPr marL="623888" indent="-228600">
              <a:lnSpc>
                <a:spcPct val="12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grep [</a:t>
            </a:r>
            <a:r>
              <a:rPr lang="zh-CN" altLang="en-US" sz="2200" dirty="0">
                <a:latin typeface="Times New Roman" panose="02020603050405020304" pitchFamily="18" charset="0"/>
                <a:cs typeface="Times New Roman" panose="02020603050405020304" pitchFamily="18" charset="0"/>
              </a:rPr>
              <a:t>选项</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查找模式 文件</a:t>
            </a: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，文件</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t>
            </a:r>
          </a:p>
          <a:p>
            <a:pPr marL="534988" indent="-228600">
              <a:lnSpc>
                <a:spcPct val="12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grep [</a:t>
            </a:r>
            <a:r>
              <a:rPr lang="zh-CN" altLang="en-US" sz="2200" dirty="0">
                <a:latin typeface="Times New Roman" panose="02020603050405020304" pitchFamily="18" charset="0"/>
                <a:cs typeface="Times New Roman" panose="02020603050405020304" pitchFamily="18" charset="0"/>
              </a:rPr>
              <a:t>选项</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查找模式</a:t>
            </a: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查找模式</a:t>
            </a:r>
            <a:r>
              <a:rPr lang="en-US" altLang="zh-CN" sz="2200" dirty="0">
                <a:latin typeface="Times New Roman" panose="02020603050405020304" pitchFamily="18" charset="0"/>
                <a:cs typeface="Times New Roman" panose="02020603050405020304" pitchFamily="18" charset="0"/>
              </a:rPr>
              <a:t>2] </a:t>
            </a:r>
            <a:r>
              <a:rPr lang="zh-CN" altLang="en-US" sz="2200" dirty="0">
                <a:latin typeface="Times New Roman" panose="02020603050405020304" pitchFamily="18" charset="0"/>
                <a:cs typeface="Times New Roman" panose="02020603050405020304" pitchFamily="18" charset="0"/>
              </a:rPr>
              <a:t>文件</a:t>
            </a: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，文件</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t>
            </a:r>
          </a:p>
          <a:p>
            <a:pPr marL="446088" indent="-228600">
              <a:lnSpc>
                <a:spcPct val="12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常用选项</a:t>
            </a:r>
            <a:endParaRPr lang="en-US" altLang="zh-CN" sz="2200" dirty="0">
              <a:latin typeface="Times New Roman" panose="02020603050405020304" pitchFamily="18" charset="0"/>
              <a:cs typeface="Times New Roman" panose="02020603050405020304" pitchFamily="18" charset="0"/>
            </a:endParaRPr>
          </a:p>
          <a:p>
            <a:pPr marL="534988" indent="-228600">
              <a:lnSpc>
                <a:spcPct val="12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-F</a:t>
            </a:r>
            <a:r>
              <a:rPr lang="zh-CN" altLang="en-US" sz="2200" dirty="0">
                <a:latin typeface="Times New Roman" panose="02020603050405020304" pitchFamily="18" charset="0"/>
                <a:cs typeface="Times New Roman" panose="02020603050405020304" pitchFamily="18" charset="0"/>
              </a:rPr>
              <a:t>：将查找模式解释为单纯字符</a:t>
            </a:r>
            <a:endParaRPr lang="en-US" altLang="zh-CN" sz="2200" dirty="0">
              <a:latin typeface="Times New Roman" panose="02020603050405020304" pitchFamily="18" charset="0"/>
              <a:cs typeface="Times New Roman" panose="02020603050405020304" pitchFamily="18" charset="0"/>
            </a:endParaRPr>
          </a:p>
          <a:p>
            <a:pPr marL="534988" indent="-228600">
              <a:lnSpc>
                <a:spcPct val="12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：只显示文件中包含匹配字符串的行的总数</a:t>
            </a:r>
            <a:endParaRPr lang="en-US" altLang="zh-CN" sz="2200" dirty="0">
              <a:latin typeface="Times New Roman" panose="02020603050405020304" pitchFamily="18" charset="0"/>
              <a:cs typeface="Times New Roman" panose="02020603050405020304" pitchFamily="18" charset="0"/>
            </a:endParaRPr>
          </a:p>
          <a:p>
            <a:pPr marL="534988" indent="-228600">
              <a:lnSpc>
                <a:spcPct val="12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-f File</a:t>
            </a:r>
            <a:r>
              <a:rPr lang="zh-CN" altLang="en-US" sz="2200" dirty="0">
                <a:latin typeface="Times New Roman" panose="02020603050405020304" pitchFamily="18" charset="0"/>
                <a:cs typeface="Times New Roman" panose="02020603050405020304" pitchFamily="18" charset="0"/>
              </a:rPr>
              <a:t>：从文件</a:t>
            </a:r>
            <a:r>
              <a:rPr lang="en-US" altLang="zh-CN" sz="2200" dirty="0">
                <a:latin typeface="Times New Roman" panose="02020603050405020304" pitchFamily="18" charset="0"/>
                <a:cs typeface="Times New Roman" panose="02020603050405020304" pitchFamily="18" charset="0"/>
              </a:rPr>
              <a:t>File</a:t>
            </a:r>
            <a:r>
              <a:rPr lang="zh-CN" altLang="en-US" sz="2200" dirty="0">
                <a:latin typeface="Times New Roman" panose="02020603050405020304" pitchFamily="18" charset="0"/>
                <a:cs typeface="Times New Roman" panose="02020603050405020304" pitchFamily="18" charset="0"/>
              </a:rPr>
              <a:t>中获取模式，每行一个</a:t>
            </a:r>
            <a:endParaRPr lang="en-US" altLang="zh-CN" sz="2200" dirty="0">
              <a:latin typeface="Times New Roman" panose="02020603050405020304" pitchFamily="18" charset="0"/>
              <a:cs typeface="Times New Roman" panose="02020603050405020304" pitchFamily="18" charset="0"/>
            </a:endParaRPr>
          </a:p>
          <a:p>
            <a:pPr marL="534988" indent="-228600">
              <a:lnSpc>
                <a:spcPct val="12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a:t>
            </a:r>
            <a:r>
              <a:rPr lang="zh-CN" altLang="en-US" sz="2200" dirty="0">
                <a:latin typeface="Times New Roman" panose="02020603050405020304" pitchFamily="18" charset="0"/>
                <a:cs typeface="Times New Roman" panose="02020603050405020304" pitchFamily="18" charset="0"/>
              </a:rPr>
              <a:t>：匹配不区分大小写</a:t>
            </a:r>
            <a:endParaRPr lang="en-US" altLang="zh-CN" sz="2200" dirty="0">
              <a:latin typeface="Times New Roman" panose="02020603050405020304" pitchFamily="18" charset="0"/>
              <a:cs typeface="Times New Roman" panose="02020603050405020304" pitchFamily="18" charset="0"/>
            </a:endParaRPr>
          </a:p>
          <a:p>
            <a:pPr marL="534988" indent="-228600">
              <a:lnSpc>
                <a:spcPct val="120000"/>
              </a:lnSpc>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-R</a:t>
            </a:r>
            <a:r>
              <a:rPr lang="zh-CN" altLang="en-US" sz="2200" dirty="0">
                <a:latin typeface="Times New Roman" panose="02020603050405020304" pitchFamily="18" charset="0"/>
                <a:cs typeface="Times New Roman" panose="02020603050405020304" pitchFamily="18" charset="0"/>
              </a:rPr>
              <a:t>：以递归的方式查询目录下所有子目录的文件</a:t>
            </a:r>
            <a:endParaRPr lang="en-US" altLang="zh-C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6804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14E4EC-ADA6-4745-A47C-9EC53363459C}"/>
              </a:ext>
            </a:extLst>
          </p:cNvPr>
          <p:cNvSpPr>
            <a:spLocks noGrp="1"/>
          </p:cNvSpPr>
          <p:nvPr>
            <p:ph idx="1"/>
          </p:nvPr>
        </p:nvSpPr>
        <p:spPr>
          <a:xfrm>
            <a:off x="179512" y="188640"/>
            <a:ext cx="8964488" cy="6768752"/>
          </a:xfrm>
        </p:spPr>
        <p:txBody>
          <a:bodyPr>
            <a:normAutofit lnSpcReduction="10000"/>
          </a:bodyPr>
          <a:lstStyle/>
          <a:p>
            <a:pPr marL="414338" indent="-285750">
              <a:lnSpc>
                <a:spcPct val="150000"/>
              </a:lnSpc>
              <a:buFont typeface="Wingdings" panose="05000000000000000000" pitchFamily="2" charset="2"/>
              <a:buChar char="l"/>
            </a:pPr>
            <a:r>
              <a:rPr lang="zh-CN" altLang="en-US" sz="2200" dirty="0">
                <a:ea typeface="楷体_GB2312" pitchFamily="1" charset="-122"/>
              </a:rPr>
              <a:t>注意：</a:t>
            </a:r>
            <a:endParaRPr lang="en-US" altLang="zh-CN" sz="2200" dirty="0">
              <a:ea typeface="楷体_GB2312" pitchFamily="1" charset="-122"/>
            </a:endParaRPr>
          </a:p>
          <a:p>
            <a:pPr marL="534988" indent="-228600">
              <a:lnSpc>
                <a:spcPct val="150000"/>
              </a:lnSpc>
              <a:buFont typeface="Wingdings" panose="05000000000000000000" pitchFamily="2" charset="2"/>
              <a:buChar char="Ø"/>
              <a:tabLst>
                <a:tab pos="446088" algn="l"/>
              </a:tabLst>
            </a:pPr>
            <a:r>
              <a:rPr lang="zh-CN" altLang="en-US" sz="2200" dirty="0">
                <a:solidFill>
                  <a:srgbClr val="FF0000"/>
                </a:solidFill>
                <a:ea typeface="楷体_GB2312" pitchFamily="1" charset="-122"/>
              </a:rPr>
              <a:t>命令名必须是小写的英文字母</a:t>
            </a:r>
            <a:r>
              <a:rPr lang="zh-CN" altLang="en-US" sz="2200" dirty="0">
                <a:ea typeface="楷体_GB2312" pitchFamily="1" charset="-122"/>
              </a:rPr>
              <a:t>，</a:t>
            </a:r>
            <a:r>
              <a:rPr lang="en-US" altLang="zh-CN" sz="2200" dirty="0">
                <a:ea typeface="楷体_GB2312" pitchFamily="1" charset="-122"/>
              </a:rPr>
              <a:t>shell</a:t>
            </a:r>
            <a:r>
              <a:rPr lang="zh-CN" altLang="en-US" sz="2200" dirty="0">
                <a:ea typeface="楷体_GB2312" pitchFamily="1" charset="-122"/>
              </a:rPr>
              <a:t>严格区别大小写</a:t>
            </a:r>
            <a:endParaRPr lang="en-US" altLang="zh-CN" sz="2200" dirty="0">
              <a:ea typeface="楷体_GB2312" pitchFamily="1" charset="-122"/>
            </a:endParaRPr>
          </a:p>
          <a:p>
            <a:pPr marL="534988" indent="-228600">
              <a:lnSpc>
                <a:spcPct val="150000"/>
              </a:lnSpc>
              <a:buFont typeface="Wingdings" panose="05000000000000000000" pitchFamily="2" charset="2"/>
              <a:buChar char="Ø"/>
              <a:tabLst>
                <a:tab pos="446088" algn="l"/>
              </a:tabLst>
            </a:pPr>
            <a:r>
              <a:rPr lang="zh-CN" altLang="en-US" sz="2200" dirty="0">
                <a:ea typeface="楷体_GB2312" pitchFamily="1" charset="-122"/>
              </a:rPr>
              <a:t>一般格式中由方括号括起来的部分是可选的</a:t>
            </a:r>
            <a:endParaRPr lang="en-US" altLang="zh-CN" sz="2200" dirty="0">
              <a:ea typeface="楷体_GB2312" pitchFamily="1" charset="-122"/>
            </a:endParaRPr>
          </a:p>
          <a:p>
            <a:pPr marL="534988" indent="-228600">
              <a:lnSpc>
                <a:spcPct val="150000"/>
              </a:lnSpc>
              <a:buFont typeface="Wingdings" panose="05000000000000000000" pitchFamily="2" charset="2"/>
              <a:buChar char="Ø"/>
              <a:tabLst>
                <a:tab pos="446088" algn="l"/>
              </a:tabLst>
            </a:pPr>
            <a:r>
              <a:rPr lang="zh-CN" altLang="en-US" sz="2200" dirty="0">
                <a:latin typeface="楷体_GB2312" pitchFamily="1" charset="-122"/>
                <a:ea typeface="楷体_GB2312" pitchFamily="1" charset="-122"/>
              </a:rPr>
              <a:t>选项以</a:t>
            </a:r>
            <a:r>
              <a:rPr lang="zh-CN" altLang="en-US" sz="2200" dirty="0">
                <a:ea typeface="楷体_GB2312" pitchFamily="1" charset="-122"/>
              </a:rPr>
              <a:t>“</a:t>
            </a:r>
            <a:r>
              <a:rPr lang="en-US" altLang="zh-CN" sz="2200" dirty="0">
                <a:latin typeface="楷体_GB2312" pitchFamily="1" charset="-122"/>
                <a:ea typeface="楷体_GB2312" pitchFamily="1" charset="-122"/>
              </a:rPr>
              <a:t>-</a:t>
            </a:r>
            <a:r>
              <a:rPr lang="en-US" altLang="zh-CN" sz="2200" dirty="0">
                <a:ea typeface="楷体_GB2312" pitchFamily="1" charset="-122"/>
              </a:rPr>
              <a:t>”</a:t>
            </a:r>
            <a:r>
              <a:rPr lang="zh-CN" altLang="en-US" sz="2200" dirty="0">
                <a:latin typeface="楷体_GB2312" pitchFamily="1" charset="-122"/>
                <a:ea typeface="楷体_GB2312" pitchFamily="1" charset="-122"/>
              </a:rPr>
              <a:t>开始，多个选项可用</a:t>
            </a:r>
            <a:r>
              <a:rPr lang="zh-CN" altLang="en-US" sz="2200" dirty="0">
                <a:ea typeface="楷体_GB2312" pitchFamily="1" charset="-122"/>
              </a:rPr>
              <a:t>“</a:t>
            </a:r>
            <a:r>
              <a:rPr lang="en-US" altLang="zh-CN" sz="2200" dirty="0">
                <a:latin typeface="楷体_GB2312" pitchFamily="1" charset="-122"/>
                <a:ea typeface="楷体_GB2312" pitchFamily="1" charset="-122"/>
              </a:rPr>
              <a:t>-</a:t>
            </a:r>
            <a:r>
              <a:rPr lang="en-US" altLang="zh-CN" sz="2200" dirty="0">
                <a:ea typeface="楷体_GB2312" pitchFamily="1" charset="-122"/>
              </a:rPr>
              <a:t>”</a:t>
            </a:r>
            <a:r>
              <a:rPr lang="zh-CN" altLang="en-US" sz="2200" dirty="0">
                <a:latin typeface="楷体_GB2312" pitchFamily="1" charset="-122"/>
                <a:ea typeface="楷体_GB2312" pitchFamily="1" charset="-122"/>
              </a:rPr>
              <a:t>连起来</a:t>
            </a:r>
            <a:endParaRPr lang="en-US" altLang="zh-CN" sz="2200" dirty="0">
              <a:latin typeface="楷体_GB2312" pitchFamily="1" charset="-122"/>
              <a:ea typeface="楷体_GB2312" pitchFamily="1" charset="-122"/>
            </a:endParaRPr>
          </a:p>
          <a:p>
            <a:pPr marL="306388" indent="0" algn="ctr">
              <a:lnSpc>
                <a:spcPct val="150000"/>
              </a:lnSpc>
              <a:buNone/>
              <a:tabLst>
                <a:tab pos="446088" algn="l"/>
              </a:tabLst>
            </a:pPr>
            <a:r>
              <a:rPr lang="en-US" altLang="zh-CN" sz="2200" dirty="0">
                <a:latin typeface="楷体_GB2312" pitchFamily="1" charset="-122"/>
                <a:ea typeface="楷体_GB2312" pitchFamily="1" charset="-122"/>
              </a:rPr>
              <a:t>ls –a -l = ls -al</a:t>
            </a:r>
          </a:p>
          <a:p>
            <a:pPr marL="534988" indent="-228600">
              <a:lnSpc>
                <a:spcPct val="150000"/>
              </a:lnSpc>
              <a:buFont typeface="Wingdings" panose="05000000000000000000" pitchFamily="2" charset="2"/>
              <a:buChar char="Ø"/>
              <a:tabLst>
                <a:tab pos="446088" algn="l"/>
              </a:tabLst>
            </a:pPr>
            <a:r>
              <a:rPr lang="zh-CN" altLang="en-US" sz="2200" dirty="0">
                <a:ea typeface="楷体_GB2312" pitchFamily="1" charset="-122"/>
              </a:rPr>
              <a:t>如果命令行中没有提供参数，则命令使用标准输入</a:t>
            </a:r>
            <a:r>
              <a:rPr lang="en-US" altLang="zh-CN" sz="2200" dirty="0">
                <a:ea typeface="楷体_GB2312" pitchFamily="1" charset="-122"/>
              </a:rPr>
              <a:t>/</a:t>
            </a:r>
            <a:r>
              <a:rPr lang="zh-CN" altLang="en-US" sz="2200" dirty="0">
                <a:ea typeface="楷体_GB2312" pitchFamily="1" charset="-122"/>
              </a:rPr>
              <a:t>输出</a:t>
            </a:r>
            <a:r>
              <a:rPr lang="en-US" altLang="zh-CN" sz="2200" dirty="0">
                <a:ea typeface="楷体_GB2312" pitchFamily="1" charset="-122"/>
              </a:rPr>
              <a:t>(</a:t>
            </a:r>
            <a:r>
              <a:rPr lang="zh-CN" altLang="en-US" sz="2200" dirty="0">
                <a:ea typeface="楷体_GB2312" pitchFamily="1" charset="-122"/>
              </a:rPr>
              <a:t>键盘</a:t>
            </a:r>
            <a:r>
              <a:rPr lang="en-US" altLang="zh-CN" sz="2200" dirty="0">
                <a:ea typeface="楷体_GB2312" pitchFamily="1" charset="-122"/>
              </a:rPr>
              <a:t>/</a:t>
            </a:r>
            <a:r>
              <a:rPr lang="zh-CN" altLang="en-US" sz="2200" dirty="0">
                <a:ea typeface="楷体_GB2312" pitchFamily="1" charset="-122"/>
              </a:rPr>
              <a:t>显示器</a:t>
            </a:r>
            <a:r>
              <a:rPr lang="en-US" altLang="zh-CN" sz="2200" dirty="0">
                <a:ea typeface="楷体_GB2312" pitchFamily="1" charset="-122"/>
              </a:rPr>
              <a:t>)</a:t>
            </a:r>
          </a:p>
          <a:p>
            <a:pPr marL="534988" indent="-228600">
              <a:lnSpc>
                <a:spcPct val="150000"/>
              </a:lnSpc>
              <a:buFont typeface="Wingdings" panose="05000000000000000000" pitchFamily="2" charset="2"/>
              <a:buChar char="Ø"/>
              <a:tabLst>
                <a:tab pos="446088" algn="l"/>
              </a:tabLst>
            </a:pPr>
            <a:r>
              <a:rPr lang="zh-CN" altLang="en-US" sz="2200" dirty="0">
                <a:latin typeface="楷体_GB2312" pitchFamily="1" charset="-122"/>
                <a:ea typeface="楷体_GB2312" pitchFamily="1" charset="-122"/>
              </a:rPr>
              <a:t>命令在正常执行后返回一个</a:t>
            </a:r>
            <a:r>
              <a:rPr lang="en-US" altLang="zh-CN" sz="2200" dirty="0">
                <a:latin typeface="楷体_GB2312" pitchFamily="1" charset="-122"/>
                <a:ea typeface="楷体_GB2312" pitchFamily="1" charset="-122"/>
              </a:rPr>
              <a:t>0</a:t>
            </a:r>
            <a:r>
              <a:rPr lang="zh-CN" altLang="en-US" sz="2200" dirty="0">
                <a:latin typeface="楷体_GB2312" pitchFamily="1" charset="-122"/>
                <a:ea typeface="楷体_GB2312" pitchFamily="1" charset="-122"/>
              </a:rPr>
              <a:t>值，表示执行成功</a:t>
            </a:r>
            <a:endParaRPr lang="en-US" altLang="zh-CN" sz="2200" dirty="0">
              <a:latin typeface="楷体_GB2312" pitchFamily="1" charset="-122"/>
              <a:ea typeface="楷体_GB2312" pitchFamily="1" charset="-122"/>
            </a:endParaRPr>
          </a:p>
          <a:p>
            <a:pPr marL="534988" indent="-228600">
              <a:lnSpc>
                <a:spcPct val="150000"/>
              </a:lnSpc>
              <a:buFont typeface="Wingdings" panose="05000000000000000000" pitchFamily="2" charset="2"/>
              <a:buChar char="Ø"/>
              <a:tabLst>
                <a:tab pos="446088" algn="l"/>
              </a:tabLst>
            </a:pPr>
            <a:r>
              <a:rPr lang="en-US" altLang="zh-CN" sz="2200" dirty="0">
                <a:ea typeface="楷体_GB2312" pitchFamily="1" charset="-122"/>
              </a:rPr>
              <a:t>ls -l</a:t>
            </a:r>
            <a:r>
              <a:rPr lang="zh-CN" altLang="en-US" sz="2200" dirty="0">
                <a:ea typeface="楷体_GB2312" pitchFamily="1" charset="-122"/>
              </a:rPr>
              <a:t>每行显示：</a:t>
            </a:r>
            <a:r>
              <a:rPr lang="zh-CN" altLang="en-US" sz="2200" dirty="0">
                <a:solidFill>
                  <a:srgbClr val="FF0000"/>
                </a:solidFill>
                <a:ea typeface="楷体_GB2312" pitchFamily="1" charset="-122"/>
              </a:rPr>
              <a:t>文件或目录权限，文件</a:t>
            </a:r>
            <a:r>
              <a:rPr lang="zh-CN" altLang="en-US" sz="2200" b="1" dirty="0">
                <a:solidFill>
                  <a:srgbClr val="C00000"/>
                </a:solidFill>
                <a:effectLst>
                  <a:outerShdw blurRad="38100" dist="38100" dir="2700000" algn="tl">
                    <a:srgbClr val="000000">
                      <a:alpha val="43137"/>
                    </a:srgbClr>
                  </a:outerShdw>
                </a:effectLst>
                <a:ea typeface="楷体_GB2312" pitchFamily="1" charset="-122"/>
              </a:rPr>
              <a:t>硬链接数目</a:t>
            </a:r>
            <a:r>
              <a:rPr lang="en-US" altLang="zh-CN" sz="2200" b="1" dirty="0">
                <a:solidFill>
                  <a:srgbClr val="C00000"/>
                </a:solidFill>
                <a:effectLst>
                  <a:outerShdw blurRad="38100" dist="38100" dir="2700000" algn="tl">
                    <a:srgbClr val="000000">
                      <a:alpha val="43137"/>
                    </a:srgbClr>
                  </a:outerShdw>
                </a:effectLst>
                <a:ea typeface="楷体_GB2312" pitchFamily="1" charset="-122"/>
              </a:rPr>
              <a:t>/</a:t>
            </a:r>
            <a:r>
              <a:rPr lang="zh-CN" altLang="en-US" sz="2200" b="1" dirty="0">
                <a:solidFill>
                  <a:srgbClr val="C00000"/>
                </a:solidFill>
                <a:effectLst>
                  <a:outerShdw blurRad="38100" dist="38100" dir="2700000" algn="tl">
                    <a:srgbClr val="000000">
                      <a:alpha val="43137"/>
                    </a:srgbClr>
                  </a:outerShdw>
                </a:effectLst>
                <a:ea typeface="楷体_GB2312" pitchFamily="1" charset="-122"/>
              </a:rPr>
              <a:t>目录中子目录的个数</a:t>
            </a:r>
            <a:r>
              <a:rPr lang="en-US" altLang="zh-CN" sz="2200" b="1" dirty="0">
                <a:solidFill>
                  <a:srgbClr val="C00000"/>
                </a:solidFill>
                <a:effectLst>
                  <a:outerShdw blurRad="38100" dist="38100" dir="2700000" algn="tl">
                    <a:srgbClr val="000000">
                      <a:alpha val="43137"/>
                    </a:srgbClr>
                  </a:outerShdw>
                </a:effectLst>
                <a:ea typeface="楷体_GB2312" pitchFamily="1" charset="-122"/>
              </a:rPr>
              <a:t>+2</a:t>
            </a:r>
            <a:r>
              <a:rPr lang="zh-CN" altLang="en-US" sz="2200" dirty="0">
                <a:solidFill>
                  <a:srgbClr val="FF0000"/>
                </a:solidFill>
                <a:ea typeface="楷体_GB2312" pitchFamily="1" charset="-122"/>
              </a:rPr>
              <a:t>，所有者和组名，文件大小，创建</a:t>
            </a:r>
            <a:r>
              <a:rPr lang="en-US" altLang="zh-CN" sz="2200" dirty="0">
                <a:solidFill>
                  <a:srgbClr val="FF0000"/>
                </a:solidFill>
                <a:ea typeface="楷体_GB2312" pitchFamily="1" charset="-122"/>
              </a:rPr>
              <a:t>/</a:t>
            </a:r>
            <a:r>
              <a:rPr lang="zh-CN" altLang="en-US" sz="2200" dirty="0">
                <a:solidFill>
                  <a:srgbClr val="FF0000"/>
                </a:solidFill>
                <a:ea typeface="楷体_GB2312" pitchFamily="1" charset="-122"/>
              </a:rPr>
              <a:t>修改日期和时间，文件</a:t>
            </a:r>
            <a:r>
              <a:rPr lang="en-US" altLang="zh-CN" sz="2200" dirty="0">
                <a:solidFill>
                  <a:srgbClr val="FF0000"/>
                </a:solidFill>
                <a:ea typeface="楷体_GB2312" pitchFamily="1" charset="-122"/>
              </a:rPr>
              <a:t>/</a:t>
            </a:r>
            <a:r>
              <a:rPr lang="zh-CN" altLang="en-US" sz="2200" dirty="0">
                <a:solidFill>
                  <a:srgbClr val="FF0000"/>
                </a:solidFill>
                <a:ea typeface="楷体_GB2312" pitchFamily="1" charset="-122"/>
              </a:rPr>
              <a:t>目录名称</a:t>
            </a:r>
            <a:endParaRPr lang="zh-CN" altLang="en-US" dirty="0">
              <a:solidFill>
                <a:srgbClr val="FF0000"/>
              </a:solidFill>
            </a:endParaRPr>
          </a:p>
        </p:txBody>
      </p:sp>
    </p:spTree>
    <p:extLst>
      <p:ext uri="{BB962C8B-B14F-4D97-AF65-F5344CB8AC3E}">
        <p14:creationId xmlns:p14="http://schemas.microsoft.com/office/powerpoint/2010/main" val="33167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2FB2D8-B3F4-4EF7-A608-412D26E9D19E}"/>
              </a:ext>
            </a:extLst>
          </p:cNvPr>
          <p:cNvSpPr>
            <a:spLocks noGrp="1"/>
          </p:cNvSpPr>
          <p:nvPr>
            <p:ph idx="1"/>
          </p:nvPr>
        </p:nvSpPr>
        <p:spPr>
          <a:xfrm>
            <a:off x="838200" y="476672"/>
            <a:ext cx="7620000" cy="5695528"/>
          </a:xfrm>
        </p:spPr>
        <p:txBody>
          <a:bodyPr/>
          <a:lstStyle/>
          <a:p>
            <a:pPr>
              <a:lnSpc>
                <a:spcPct val="150000"/>
              </a:lnSpc>
            </a:pPr>
            <a:r>
              <a:rPr lang="en-US" altLang="zh-CN" sz="2200" dirty="0"/>
              <a:t>sort</a:t>
            </a:r>
            <a:r>
              <a:rPr lang="zh-CN" altLang="en-US" sz="2200" dirty="0"/>
              <a:t>命令</a:t>
            </a:r>
            <a:endParaRPr lang="en-US" altLang="zh-CN" sz="2200" dirty="0"/>
          </a:p>
          <a:p>
            <a:pPr marL="446088" indent="-228600">
              <a:lnSpc>
                <a:spcPct val="150000"/>
              </a:lnSpc>
              <a:buFont typeface="Wingdings" panose="05000000000000000000" pitchFamily="2" charset="2"/>
              <a:buChar char="Ø"/>
            </a:pPr>
            <a:r>
              <a:rPr lang="zh-CN" altLang="en-US" sz="2200" dirty="0"/>
              <a:t>功能：对文件的各行进行排序</a:t>
            </a:r>
            <a:endParaRPr lang="en-US" altLang="zh-CN" sz="2200" dirty="0"/>
          </a:p>
          <a:p>
            <a:pPr marL="446088" indent="-228600">
              <a:lnSpc>
                <a:spcPct val="150000"/>
              </a:lnSpc>
              <a:buFont typeface="Wingdings" panose="05000000000000000000" pitchFamily="2" charset="2"/>
              <a:buChar char="Ø"/>
            </a:pPr>
            <a:r>
              <a:rPr lang="zh-CN" altLang="en-US" sz="2200" dirty="0"/>
              <a:t>格式：</a:t>
            </a:r>
            <a:r>
              <a:rPr lang="en-US" altLang="zh-CN" sz="2200" dirty="0"/>
              <a:t>sort [</a:t>
            </a:r>
            <a:r>
              <a:rPr lang="zh-CN" altLang="en-US" sz="2200" dirty="0"/>
              <a:t>选项</a:t>
            </a:r>
            <a:r>
              <a:rPr lang="en-US" altLang="zh-CN" sz="2200" dirty="0"/>
              <a:t>] </a:t>
            </a:r>
            <a:r>
              <a:rPr lang="zh-CN" altLang="en-US" sz="2200" dirty="0"/>
              <a:t>文件列表</a:t>
            </a:r>
            <a:endParaRPr lang="en-US" altLang="zh-CN" sz="2200" dirty="0"/>
          </a:p>
          <a:p>
            <a:pPr marL="446088" indent="-228600">
              <a:lnSpc>
                <a:spcPct val="150000"/>
              </a:lnSpc>
              <a:buFont typeface="Wingdings" panose="05000000000000000000" pitchFamily="2" charset="2"/>
              <a:buChar char="Ø"/>
            </a:pPr>
            <a:r>
              <a:rPr lang="zh-CN" altLang="en-US" sz="2200" dirty="0"/>
              <a:t>常用选项：</a:t>
            </a:r>
            <a:endParaRPr lang="en-US" altLang="zh-CN" sz="2200" dirty="0"/>
          </a:p>
          <a:p>
            <a:pPr marL="714375" indent="-228600">
              <a:lnSpc>
                <a:spcPct val="150000"/>
              </a:lnSpc>
              <a:buFont typeface="Wingdings" panose="05000000000000000000" pitchFamily="2" charset="2"/>
              <a:buChar char="ü"/>
            </a:pPr>
            <a:r>
              <a:rPr lang="en-US" altLang="zh-CN" sz="2200" dirty="0"/>
              <a:t>-m</a:t>
            </a:r>
            <a:r>
              <a:rPr lang="zh-CN" altLang="en-US" sz="2200" dirty="0"/>
              <a:t>：对已经拍好序的文件统一进行合并</a:t>
            </a:r>
            <a:endParaRPr lang="en-US" altLang="zh-CN" sz="2200" dirty="0"/>
          </a:p>
          <a:p>
            <a:pPr marL="714375" indent="-228600">
              <a:lnSpc>
                <a:spcPct val="150000"/>
              </a:lnSpc>
              <a:buFont typeface="Wingdings" panose="05000000000000000000" pitchFamily="2" charset="2"/>
              <a:buChar char="ü"/>
            </a:pPr>
            <a:r>
              <a:rPr lang="en-US" altLang="zh-CN" sz="2200" dirty="0"/>
              <a:t>-c</a:t>
            </a:r>
            <a:r>
              <a:rPr lang="zh-CN" altLang="en-US" sz="2200" dirty="0"/>
              <a:t>：检查给定的文件是否已经排好序</a:t>
            </a:r>
            <a:endParaRPr lang="en-US" altLang="zh-CN" sz="2200" dirty="0"/>
          </a:p>
          <a:p>
            <a:pPr marL="714375" indent="-228600">
              <a:lnSpc>
                <a:spcPct val="150000"/>
              </a:lnSpc>
              <a:buFont typeface="Wingdings" panose="05000000000000000000" pitchFamily="2" charset="2"/>
              <a:buChar char="ü"/>
            </a:pPr>
            <a:r>
              <a:rPr lang="en-US" altLang="zh-CN" sz="2200" dirty="0"/>
              <a:t>-d</a:t>
            </a:r>
            <a:r>
              <a:rPr lang="zh-CN" altLang="en-US" sz="2200" dirty="0"/>
              <a:t>：按字典顺序排序</a:t>
            </a:r>
            <a:endParaRPr lang="en-US" altLang="zh-CN" sz="2200" dirty="0"/>
          </a:p>
          <a:p>
            <a:pPr marL="714375" indent="-228600">
              <a:lnSpc>
                <a:spcPct val="150000"/>
              </a:lnSpc>
              <a:buFont typeface="Wingdings" panose="05000000000000000000" pitchFamily="2" charset="2"/>
              <a:buChar char="ü"/>
            </a:pPr>
            <a:r>
              <a:rPr lang="en-US" altLang="zh-CN" sz="2200" dirty="0"/>
              <a:t>-f</a:t>
            </a:r>
            <a:r>
              <a:rPr lang="zh-CN" altLang="en-US" sz="2200" dirty="0"/>
              <a:t>：忽略大小写</a:t>
            </a:r>
            <a:endParaRPr lang="en-US" altLang="zh-CN" sz="2200" dirty="0"/>
          </a:p>
          <a:p>
            <a:pPr marL="0" indent="0">
              <a:buNone/>
            </a:pPr>
            <a:endParaRPr lang="zh-CN" altLang="en-US" dirty="0"/>
          </a:p>
        </p:txBody>
      </p:sp>
    </p:spTree>
    <p:extLst>
      <p:ext uri="{BB962C8B-B14F-4D97-AF65-F5344CB8AC3E}">
        <p14:creationId xmlns:p14="http://schemas.microsoft.com/office/powerpoint/2010/main" val="122019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AED807-0418-464F-ACDD-4D7001807F49}"/>
              </a:ext>
            </a:extLst>
          </p:cNvPr>
          <p:cNvSpPr>
            <a:spLocks noGrp="1"/>
          </p:cNvSpPr>
          <p:nvPr>
            <p:ph idx="1"/>
          </p:nvPr>
        </p:nvSpPr>
        <p:spPr>
          <a:xfrm>
            <a:off x="467544" y="476672"/>
            <a:ext cx="7990656" cy="5695528"/>
          </a:xfrm>
        </p:spPr>
        <p:txBody>
          <a:bodyPr>
            <a:normAutofit fontScale="92500"/>
          </a:bodyPr>
          <a:lstStyle/>
          <a:p>
            <a:pPr algn="just">
              <a:lnSpc>
                <a:spcPct val="150000"/>
              </a:lnSpc>
            </a:pPr>
            <a:r>
              <a:rPr lang="zh-CN" altLang="en-US" sz="2200" dirty="0"/>
              <a:t>uniq命令</a:t>
            </a:r>
          </a:p>
          <a:p>
            <a:pPr marL="446088" indent="-228600">
              <a:lnSpc>
                <a:spcPct val="150000"/>
              </a:lnSpc>
              <a:buFont typeface="Wingdings" panose="05000000000000000000" pitchFamily="2" charset="2"/>
              <a:buChar char="Ø"/>
            </a:pPr>
            <a:r>
              <a:rPr lang="zh-CN" altLang="en-US" sz="2200" dirty="0"/>
              <a:t>一般格式： uniq  [选项]  文件</a:t>
            </a:r>
            <a:endParaRPr lang="en-US" altLang="zh-CN" sz="2200" dirty="0"/>
          </a:p>
          <a:p>
            <a:pPr marL="446088" indent="-228600">
              <a:lnSpc>
                <a:spcPct val="150000"/>
              </a:lnSpc>
              <a:buFont typeface="Wingdings" panose="05000000000000000000" pitchFamily="2" charset="2"/>
              <a:buChar char="Ø"/>
            </a:pPr>
            <a:r>
              <a:rPr lang="zh-CN" altLang="en-US" sz="2200" dirty="0"/>
              <a:t>功能：从排好序的文件中去除重复行。 </a:t>
            </a:r>
            <a:endParaRPr lang="en-US" altLang="zh-CN" sz="2200" dirty="0"/>
          </a:p>
          <a:p>
            <a:pPr marL="446088" indent="-228600">
              <a:lnSpc>
                <a:spcPct val="150000"/>
              </a:lnSpc>
              <a:buFont typeface="Wingdings" panose="05000000000000000000" pitchFamily="2" charset="2"/>
              <a:buChar char="Ø"/>
            </a:pPr>
            <a:r>
              <a:rPr lang="zh-CN" altLang="en-US" sz="2200" dirty="0">
                <a:latin typeface="宋体" panose="02010600030101010101" pitchFamily="2" charset="-122"/>
              </a:rPr>
              <a:t>选项：</a:t>
            </a:r>
          </a:p>
          <a:p>
            <a:pPr marL="534988" indent="-228600">
              <a:lnSpc>
                <a:spcPct val="150000"/>
              </a:lnSpc>
              <a:buFont typeface="Wingdings" panose="05000000000000000000" pitchFamily="2" charset="2"/>
              <a:buChar char="ü"/>
            </a:pPr>
            <a:r>
              <a:rPr lang="en-US" altLang="zh-CN" sz="2200" dirty="0">
                <a:latin typeface="宋体" panose="02010600030101010101" pitchFamily="2" charset="-122"/>
              </a:rPr>
              <a:t>-c</a:t>
            </a:r>
            <a:r>
              <a:rPr lang="zh-CN" altLang="en-US" sz="2200" dirty="0">
                <a:latin typeface="宋体" panose="02010600030101010101" pitchFamily="2" charset="-122"/>
              </a:rPr>
              <a:t>：显示输出时，在每行的行首加上该行在文件中出现的次数。</a:t>
            </a:r>
            <a:endParaRPr lang="en-US" altLang="zh-CN" sz="2200" dirty="0">
              <a:latin typeface="宋体" panose="02010600030101010101" pitchFamily="2" charset="-122"/>
            </a:endParaRPr>
          </a:p>
          <a:p>
            <a:pPr marL="534988" indent="-228600">
              <a:lnSpc>
                <a:spcPct val="150000"/>
              </a:lnSpc>
              <a:buFont typeface="Wingdings" panose="05000000000000000000" pitchFamily="2" charset="2"/>
              <a:buChar char="ü"/>
            </a:pPr>
            <a:r>
              <a:rPr lang="zh-CN" altLang="en-US" sz="2200" dirty="0">
                <a:latin typeface="宋体" panose="02010600030101010101" pitchFamily="2" charset="-122"/>
              </a:rPr>
              <a:t>-d：只显示重复行。</a:t>
            </a:r>
            <a:endParaRPr lang="en-US" altLang="zh-CN" sz="2200" dirty="0">
              <a:latin typeface="宋体" panose="02010600030101010101" pitchFamily="2" charset="-122"/>
            </a:endParaRPr>
          </a:p>
          <a:p>
            <a:pPr marL="534988" indent="-228600">
              <a:lnSpc>
                <a:spcPct val="150000"/>
              </a:lnSpc>
              <a:buFont typeface="Wingdings" panose="05000000000000000000" pitchFamily="2" charset="2"/>
              <a:buChar char="ü"/>
            </a:pPr>
            <a:r>
              <a:rPr lang="zh-CN" altLang="en-US" sz="2200" dirty="0">
                <a:latin typeface="宋体" panose="02010600030101010101" pitchFamily="2" charset="-122"/>
              </a:rPr>
              <a:t>-f, --skip-fields=</a:t>
            </a:r>
            <a:r>
              <a:rPr lang="zh-CN" altLang="en-US" sz="2200" u="sng" dirty="0">
                <a:latin typeface="宋体" panose="02010600030101010101" pitchFamily="2" charset="-122"/>
              </a:rPr>
              <a:t>N</a:t>
            </a:r>
            <a:r>
              <a:rPr lang="zh-CN" altLang="en-US" sz="2200" dirty="0">
                <a:latin typeface="宋体" panose="02010600030101010101" pitchFamily="2" charset="-122"/>
              </a:rPr>
              <a:t>：忽略比较前N个字段。</a:t>
            </a:r>
            <a:endParaRPr lang="en-US" altLang="zh-CN" sz="2200" dirty="0">
              <a:latin typeface="宋体" panose="02010600030101010101" pitchFamily="2" charset="-122"/>
            </a:endParaRPr>
          </a:p>
          <a:p>
            <a:pPr marL="534988" indent="-228600">
              <a:lnSpc>
                <a:spcPct val="150000"/>
              </a:lnSpc>
              <a:buFont typeface="Wingdings" panose="05000000000000000000" pitchFamily="2" charset="2"/>
              <a:buChar char="ü"/>
            </a:pPr>
            <a:r>
              <a:rPr lang="zh-CN" altLang="en-US" sz="2200" dirty="0">
                <a:latin typeface="宋体" panose="02010600030101010101" pitchFamily="2" charset="-122"/>
              </a:rPr>
              <a:t>-s, --skip-chars=</a:t>
            </a:r>
            <a:r>
              <a:rPr lang="zh-CN" altLang="en-US" sz="2200" u="sng" dirty="0">
                <a:latin typeface="宋体" panose="02010600030101010101" pitchFamily="2" charset="-122"/>
              </a:rPr>
              <a:t>N</a:t>
            </a:r>
            <a:r>
              <a:rPr lang="zh-CN" altLang="en-US" sz="2200" dirty="0">
                <a:latin typeface="宋体" panose="02010600030101010101" pitchFamily="2" charset="-122"/>
              </a:rPr>
              <a:t>：忽略比较前N个字符。</a:t>
            </a:r>
            <a:endParaRPr lang="en-US" altLang="zh-CN" sz="2200" dirty="0">
              <a:latin typeface="宋体" panose="02010600030101010101" pitchFamily="2" charset="-122"/>
            </a:endParaRPr>
          </a:p>
          <a:p>
            <a:pPr marL="534988" indent="-228600">
              <a:lnSpc>
                <a:spcPct val="150000"/>
              </a:lnSpc>
              <a:buFont typeface="Wingdings" panose="05000000000000000000" pitchFamily="2" charset="2"/>
              <a:buChar char="ü"/>
            </a:pPr>
            <a:r>
              <a:rPr lang="zh-CN" altLang="en-US" sz="2200">
                <a:latin typeface="宋体" panose="02010600030101010101" pitchFamily="2" charset="-122"/>
              </a:rPr>
              <a:t>-u：只</a:t>
            </a:r>
            <a:r>
              <a:rPr lang="zh-CN" altLang="en-US" sz="2200" dirty="0">
                <a:latin typeface="宋体" panose="02010600030101010101" pitchFamily="2" charset="-122"/>
              </a:rPr>
              <a:t>显示文件中不重复的行</a:t>
            </a:r>
            <a:endParaRPr lang="zh-CN" altLang="en-US" sz="2200" dirty="0"/>
          </a:p>
        </p:txBody>
      </p:sp>
    </p:spTree>
    <p:extLst>
      <p:ext uri="{BB962C8B-B14F-4D97-AF65-F5344CB8AC3E}">
        <p14:creationId xmlns:p14="http://schemas.microsoft.com/office/powerpoint/2010/main" val="102055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92B5D-EF54-4AEF-BA3B-DB62CE2255ED}"/>
              </a:ext>
            </a:extLst>
          </p:cNvPr>
          <p:cNvSpPr>
            <a:spLocks noGrp="1"/>
          </p:cNvSpPr>
          <p:nvPr>
            <p:ph type="title"/>
          </p:nvPr>
        </p:nvSpPr>
        <p:spPr>
          <a:xfrm>
            <a:off x="838200" y="76200"/>
            <a:ext cx="7620000" cy="609600"/>
          </a:xfrm>
        </p:spPr>
        <p:txBody>
          <a:bodyPr/>
          <a:lstStyle/>
          <a:p>
            <a:pPr algn="ctr"/>
            <a:r>
              <a:rPr lang="zh-CN" altLang="en-US" dirty="0"/>
              <a:t>查找和比较文件的命令</a:t>
            </a:r>
          </a:p>
        </p:txBody>
      </p:sp>
      <p:sp>
        <p:nvSpPr>
          <p:cNvPr id="4" name="内容占位符 2">
            <a:extLst>
              <a:ext uri="{FF2B5EF4-FFF2-40B4-BE49-F238E27FC236}">
                <a16:creationId xmlns:a16="http://schemas.microsoft.com/office/drawing/2014/main" id="{CAD851E2-B23D-4E63-9CAF-58E622E9DA0D}"/>
              </a:ext>
            </a:extLst>
          </p:cNvPr>
          <p:cNvSpPr>
            <a:spLocks noGrp="1"/>
          </p:cNvSpPr>
          <p:nvPr>
            <p:ph idx="1"/>
          </p:nvPr>
        </p:nvSpPr>
        <p:spPr>
          <a:xfrm>
            <a:off x="838200" y="620688"/>
            <a:ext cx="7620000" cy="5551512"/>
          </a:xfrm>
        </p:spPr>
        <p:txBody>
          <a:bodyPr/>
          <a:lstStyle/>
          <a:p>
            <a:pPr algn="just">
              <a:lnSpc>
                <a:spcPct val="150000"/>
              </a:lnSpc>
            </a:pPr>
            <a:r>
              <a:rPr lang="en-US" altLang="zh-CN" sz="2200" dirty="0"/>
              <a:t>comm</a:t>
            </a:r>
            <a:r>
              <a:rPr lang="zh-CN" altLang="en-US" sz="2200" dirty="0"/>
              <a:t>命令</a:t>
            </a:r>
          </a:p>
          <a:p>
            <a:pPr marL="446088" indent="-228600">
              <a:lnSpc>
                <a:spcPct val="150000"/>
              </a:lnSpc>
              <a:buFont typeface="Wingdings" panose="05000000000000000000" pitchFamily="2" charset="2"/>
              <a:buChar char="Ø"/>
            </a:pPr>
            <a:r>
              <a:rPr lang="zh-CN" altLang="en-US" sz="2200" dirty="0"/>
              <a:t>一般格式：</a:t>
            </a:r>
            <a:r>
              <a:rPr lang="en-US" altLang="zh-CN" sz="2200" dirty="0"/>
              <a:t>comm  [-123]  file1  file2</a:t>
            </a:r>
          </a:p>
          <a:p>
            <a:pPr marL="446088" indent="-228600">
              <a:lnSpc>
                <a:spcPct val="150000"/>
              </a:lnSpc>
              <a:buFont typeface="Wingdings" panose="05000000000000000000" pitchFamily="2" charset="2"/>
              <a:buChar char="Ø"/>
            </a:pPr>
            <a:r>
              <a:rPr lang="zh-CN" altLang="en-US" sz="2200" dirty="0"/>
              <a:t>说明：</a:t>
            </a:r>
            <a:r>
              <a:rPr lang="en-US" altLang="zh-CN" sz="2200" dirty="0"/>
              <a:t>comm</a:t>
            </a:r>
            <a:r>
              <a:rPr lang="zh-CN" altLang="en-US" sz="2200" dirty="0"/>
              <a:t>命令对两个已经排好序的文件进行比较，最后生成</a:t>
            </a:r>
            <a:r>
              <a:rPr lang="en-US" altLang="zh-CN" sz="2200" dirty="0"/>
              <a:t>3</a:t>
            </a:r>
            <a:r>
              <a:rPr lang="zh-CN" altLang="en-US" sz="2200" dirty="0"/>
              <a:t>列输出。</a:t>
            </a:r>
            <a:endParaRPr lang="en-US" altLang="zh-CN" sz="2200" dirty="0"/>
          </a:p>
          <a:p>
            <a:pPr marL="446088" indent="-228600">
              <a:lnSpc>
                <a:spcPct val="150000"/>
              </a:lnSpc>
              <a:buFont typeface="Wingdings" panose="05000000000000000000" pitchFamily="2" charset="2"/>
              <a:buChar char="Ø"/>
            </a:pPr>
            <a:r>
              <a:rPr lang="zh-CN" altLang="en-US" sz="2200" dirty="0"/>
              <a:t>选项：</a:t>
            </a:r>
          </a:p>
          <a:p>
            <a:pPr>
              <a:lnSpc>
                <a:spcPct val="150000"/>
              </a:lnSpc>
              <a:buFont typeface="Wingdings" panose="05000000000000000000" pitchFamily="2" charset="2"/>
              <a:buNone/>
            </a:pPr>
            <a:r>
              <a:rPr lang="zh-CN" altLang="en-US" sz="2200" dirty="0"/>
              <a:t>    </a:t>
            </a:r>
            <a:r>
              <a:rPr lang="en-US" altLang="zh-CN" sz="2200" dirty="0"/>
              <a:t>-123    </a:t>
            </a:r>
            <a:r>
              <a:rPr lang="zh-CN" altLang="en-US" sz="2200" dirty="0"/>
              <a:t>选项</a:t>
            </a:r>
            <a:r>
              <a:rPr lang="en-US" altLang="zh-CN" sz="2200" dirty="0"/>
              <a:t>1</a:t>
            </a:r>
            <a:r>
              <a:rPr lang="zh-CN" altLang="en-US" sz="2200" dirty="0"/>
              <a:t>，</a:t>
            </a:r>
            <a:r>
              <a:rPr lang="en-US" altLang="zh-CN" sz="2200" dirty="0"/>
              <a:t>2</a:t>
            </a:r>
            <a:r>
              <a:rPr lang="zh-CN" altLang="en-US" sz="2200" dirty="0"/>
              <a:t>和</a:t>
            </a:r>
            <a:r>
              <a:rPr lang="en-US" altLang="zh-CN" sz="2200" dirty="0"/>
              <a:t>3</a:t>
            </a:r>
            <a:r>
              <a:rPr lang="zh-CN" altLang="en-US" sz="2200" dirty="0"/>
              <a:t>分别表示不显示</a:t>
            </a:r>
            <a:r>
              <a:rPr lang="en-US" altLang="zh-CN" sz="2200" dirty="0"/>
              <a:t>comm</a:t>
            </a:r>
            <a:r>
              <a:rPr lang="zh-CN" altLang="en-US" sz="2200" dirty="0"/>
              <a:t>输出中的第一列、第二列和第三列。 </a:t>
            </a:r>
          </a:p>
          <a:p>
            <a:endParaRPr lang="zh-CN" altLang="en-US" dirty="0"/>
          </a:p>
        </p:txBody>
      </p:sp>
    </p:spTree>
    <p:extLst>
      <p:ext uri="{BB962C8B-B14F-4D97-AF65-F5344CB8AC3E}">
        <p14:creationId xmlns:p14="http://schemas.microsoft.com/office/powerpoint/2010/main" val="222848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B7EC58-BF71-4854-B879-2B776C4CA1C1}"/>
              </a:ext>
            </a:extLst>
          </p:cNvPr>
          <p:cNvSpPr>
            <a:spLocks noGrp="1"/>
          </p:cNvSpPr>
          <p:nvPr>
            <p:ph idx="1"/>
          </p:nvPr>
        </p:nvSpPr>
        <p:spPr>
          <a:xfrm>
            <a:off x="838200" y="188640"/>
            <a:ext cx="8054280" cy="6552728"/>
          </a:xfrm>
        </p:spPr>
        <p:txBody>
          <a:bodyPr>
            <a:normAutofit lnSpcReduction="10000"/>
          </a:bodyPr>
          <a:lstStyle/>
          <a:p>
            <a:pPr algn="just">
              <a:lnSpc>
                <a:spcPct val="150000"/>
              </a:lnSpc>
            </a:pPr>
            <a:r>
              <a:rPr lang="en-US" altLang="zh-CN" sz="2200" dirty="0">
                <a:latin typeface="Times New Roman" panose="02020603050405020304" pitchFamily="18" charset="0"/>
                <a:cs typeface="Times New Roman" panose="02020603050405020304" pitchFamily="18" charset="0"/>
              </a:rPr>
              <a:t>diff</a:t>
            </a:r>
            <a:r>
              <a:rPr lang="zh-CN" altLang="en-US" sz="2200" dirty="0">
                <a:latin typeface="Times New Roman" panose="02020603050405020304" pitchFamily="18" charset="0"/>
                <a:cs typeface="Times New Roman" panose="02020603050405020304" pitchFamily="18" charset="0"/>
              </a:rPr>
              <a:t>命令</a:t>
            </a:r>
          </a:p>
          <a:p>
            <a:pPr marL="446088" indent="-228600" algn="just">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一般格式： </a:t>
            </a:r>
            <a:r>
              <a:rPr lang="en-US" altLang="zh-CN" sz="2200" dirty="0">
                <a:latin typeface="Times New Roman" panose="02020603050405020304" pitchFamily="18" charset="0"/>
                <a:cs typeface="Times New Roman" panose="02020603050405020304" pitchFamily="18" charset="0"/>
              </a:rPr>
              <a:t>diff  [</a:t>
            </a:r>
            <a:r>
              <a:rPr lang="zh-CN" altLang="en-US" sz="2200" dirty="0">
                <a:latin typeface="Times New Roman" panose="02020603050405020304" pitchFamily="18" charset="0"/>
                <a:cs typeface="Times New Roman" panose="02020603050405020304" pitchFamily="18" charset="0"/>
              </a:rPr>
              <a:t>选项</a:t>
            </a:r>
            <a:r>
              <a:rPr lang="en-US" altLang="zh-CN" sz="2200" dirty="0">
                <a:latin typeface="Times New Roman" panose="02020603050405020304" pitchFamily="18" charset="0"/>
                <a:cs typeface="Times New Roman" panose="02020603050405020304" pitchFamily="18" charset="0"/>
              </a:rPr>
              <a:t>]  file1  file2</a:t>
            </a:r>
          </a:p>
          <a:p>
            <a:pPr marL="446088" indent="-228600" algn="just">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功能：比较两个文本文件，并找出它们的不同。 </a:t>
            </a:r>
            <a:endParaRPr lang="en-US" altLang="zh-CN" sz="2200" dirty="0">
              <a:latin typeface="Times New Roman" panose="02020603050405020304" pitchFamily="18" charset="0"/>
              <a:cs typeface="Times New Roman" panose="02020603050405020304" pitchFamily="18" charset="0"/>
            </a:endParaRPr>
          </a:p>
          <a:p>
            <a:pPr marL="446088" indent="-228600" algn="just">
              <a:lnSpc>
                <a:spcPct val="150000"/>
              </a:lnSpc>
              <a:buFont typeface="Wingdings" panose="05000000000000000000" pitchFamily="2" charset="2"/>
              <a:buChar char="Ø"/>
            </a:pPr>
            <a:r>
              <a:rPr lang="zh-CN" altLang="en-US" sz="2200" dirty="0">
                <a:latin typeface="Times New Roman" panose="02020603050405020304" pitchFamily="18" charset="0"/>
                <a:ea typeface="楷体_GB2312" pitchFamily="1" charset="-122"/>
                <a:cs typeface="Times New Roman" panose="02020603050405020304" pitchFamily="18" charset="0"/>
              </a:rPr>
              <a:t>该命令输出的一般形式如下</a:t>
            </a:r>
            <a:r>
              <a:rPr lang="en-US" altLang="zh-CN" sz="2200" dirty="0">
                <a:latin typeface="Times New Roman" panose="02020603050405020304" pitchFamily="18" charset="0"/>
                <a:ea typeface="楷体_GB2312" pitchFamily="1" charset="-122"/>
                <a:cs typeface="Times New Roman" panose="02020603050405020304" pitchFamily="18" charset="0"/>
              </a:rPr>
              <a:t>:</a:t>
            </a:r>
          </a:p>
          <a:p>
            <a:pPr marL="803275" indent="-228600" algn="just">
              <a:lnSpc>
                <a:spcPct val="150000"/>
              </a:lnSpc>
              <a:buFont typeface="Wingdings" panose="05000000000000000000" pitchFamily="2" charset="2"/>
              <a:buChar char="ü"/>
            </a:pPr>
            <a:r>
              <a:rPr lang="en-US" altLang="zh-CN" sz="2200" dirty="0">
                <a:latin typeface="Times New Roman" panose="02020603050405020304" pitchFamily="18" charset="0"/>
                <a:ea typeface="楷体_GB2312" pitchFamily="1" charset="-122"/>
                <a:cs typeface="Times New Roman" panose="02020603050405020304" pitchFamily="18" charset="0"/>
              </a:rPr>
              <a:t>n1  </a:t>
            </a:r>
            <a:r>
              <a:rPr lang="en-US" altLang="zh-CN" sz="2200" dirty="0">
                <a:solidFill>
                  <a:srgbClr val="FF0000"/>
                </a:solidFill>
                <a:latin typeface="Times New Roman" panose="02020603050405020304" pitchFamily="18" charset="0"/>
                <a:ea typeface="楷体_GB2312" pitchFamily="1" charset="-122"/>
                <a:cs typeface="Times New Roman" panose="02020603050405020304" pitchFamily="18" charset="0"/>
              </a:rPr>
              <a:t>a</a:t>
            </a:r>
            <a:r>
              <a:rPr lang="en-US" altLang="zh-CN" sz="2200" dirty="0">
                <a:latin typeface="Times New Roman" panose="02020603050405020304" pitchFamily="18" charset="0"/>
                <a:ea typeface="楷体_GB2312" pitchFamily="1" charset="-122"/>
                <a:cs typeface="Times New Roman" panose="02020603050405020304" pitchFamily="18" charset="0"/>
              </a:rPr>
              <a:t>  n3</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n4	</a:t>
            </a:r>
            <a:r>
              <a:rPr lang="zh-CN" altLang="en-US" sz="2200" dirty="0">
                <a:latin typeface="Times New Roman" panose="02020603050405020304" pitchFamily="18" charset="0"/>
                <a:ea typeface="楷体_GB2312" pitchFamily="1" charset="-122"/>
                <a:cs typeface="Times New Roman" panose="02020603050405020304" pitchFamily="18" charset="0"/>
              </a:rPr>
              <a:t>（把文件</a:t>
            </a:r>
            <a:r>
              <a:rPr lang="en-US" altLang="zh-CN" sz="2200" dirty="0">
                <a:latin typeface="Times New Roman" panose="02020603050405020304" pitchFamily="18" charset="0"/>
                <a:ea typeface="楷体_GB2312" pitchFamily="1" charset="-122"/>
                <a:cs typeface="Times New Roman" panose="02020603050405020304" pitchFamily="18" charset="0"/>
              </a:rPr>
              <a:t>1</a:t>
            </a:r>
            <a:r>
              <a:rPr lang="zh-CN" altLang="en-US" sz="2200" dirty="0">
                <a:latin typeface="Times New Roman" panose="02020603050405020304" pitchFamily="18" charset="0"/>
                <a:ea typeface="楷体_GB2312" pitchFamily="1" charset="-122"/>
                <a:cs typeface="Times New Roman" panose="02020603050405020304" pitchFamily="18" charset="0"/>
              </a:rPr>
              <a:t>的</a:t>
            </a:r>
            <a:r>
              <a:rPr lang="en-US" altLang="zh-CN" sz="2200" dirty="0">
                <a:latin typeface="Times New Roman" panose="02020603050405020304" pitchFamily="18" charset="0"/>
                <a:ea typeface="楷体_GB2312" pitchFamily="1" charset="-122"/>
                <a:cs typeface="Times New Roman" panose="02020603050405020304" pitchFamily="18" charset="0"/>
              </a:rPr>
              <a:t>n1</a:t>
            </a:r>
            <a:r>
              <a:rPr lang="zh-CN" altLang="en-US" sz="2200" dirty="0">
                <a:latin typeface="Times New Roman" panose="02020603050405020304" pitchFamily="18" charset="0"/>
                <a:ea typeface="楷体_GB2312" pitchFamily="1" charset="-122"/>
                <a:cs typeface="Times New Roman" panose="02020603050405020304" pitchFamily="18" charset="0"/>
              </a:rPr>
              <a:t>行</a:t>
            </a:r>
            <a:r>
              <a:rPr lang="zh-CN" altLang="en-US" sz="2200" dirty="0">
                <a:solidFill>
                  <a:srgbClr val="FF0000"/>
                </a:solidFill>
                <a:latin typeface="Times New Roman" panose="02020603050405020304" pitchFamily="18" charset="0"/>
                <a:ea typeface="楷体_GB2312" pitchFamily="1" charset="-122"/>
                <a:cs typeface="Times New Roman" panose="02020603050405020304" pitchFamily="18" charset="0"/>
              </a:rPr>
              <a:t>附加</a:t>
            </a:r>
            <a:r>
              <a:rPr lang="zh-CN" altLang="en-US" sz="2200" dirty="0">
                <a:latin typeface="Times New Roman" panose="02020603050405020304" pitchFamily="18" charset="0"/>
                <a:ea typeface="楷体_GB2312" pitchFamily="1" charset="-122"/>
                <a:cs typeface="Times New Roman" panose="02020603050405020304" pitchFamily="18" charset="0"/>
              </a:rPr>
              <a:t>到文件</a:t>
            </a:r>
            <a:r>
              <a:rPr lang="en-US" altLang="zh-CN" sz="2200" dirty="0">
                <a:latin typeface="Times New Roman" panose="02020603050405020304" pitchFamily="18" charset="0"/>
                <a:ea typeface="楷体_GB2312" pitchFamily="1" charset="-122"/>
                <a:cs typeface="Times New Roman" panose="02020603050405020304" pitchFamily="18" charset="0"/>
              </a:rPr>
              <a:t>2</a:t>
            </a:r>
            <a:r>
              <a:rPr lang="zh-CN" altLang="en-US" sz="2200" dirty="0">
                <a:latin typeface="Times New Roman" panose="02020603050405020304" pitchFamily="18" charset="0"/>
                <a:ea typeface="楷体_GB2312" pitchFamily="1" charset="-122"/>
                <a:cs typeface="Times New Roman" panose="02020603050405020304" pitchFamily="18" charset="0"/>
              </a:rPr>
              <a:t>的</a:t>
            </a:r>
            <a:r>
              <a:rPr lang="en-US" altLang="zh-CN" sz="2200" dirty="0">
                <a:latin typeface="Times New Roman" panose="02020603050405020304" pitchFamily="18" charset="0"/>
                <a:ea typeface="楷体_GB2312" pitchFamily="1" charset="-122"/>
                <a:cs typeface="Times New Roman" panose="02020603050405020304" pitchFamily="18" charset="0"/>
              </a:rPr>
              <a:t>n3</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n4</a:t>
            </a:r>
            <a:r>
              <a:rPr lang="zh-CN" altLang="en-US" sz="2200" dirty="0">
                <a:latin typeface="Times New Roman" panose="02020603050405020304" pitchFamily="18" charset="0"/>
                <a:ea typeface="楷体_GB2312" pitchFamily="1" charset="-122"/>
                <a:cs typeface="Times New Roman" panose="02020603050405020304" pitchFamily="18" charset="0"/>
              </a:rPr>
              <a:t>行后，则二者相同）</a:t>
            </a:r>
            <a:endParaRPr lang="en-US" altLang="zh-CN" sz="2200" dirty="0">
              <a:latin typeface="Times New Roman" panose="02020603050405020304" pitchFamily="18" charset="0"/>
              <a:ea typeface="楷体_GB2312" pitchFamily="1" charset="-122"/>
              <a:cs typeface="Times New Roman" panose="02020603050405020304" pitchFamily="18" charset="0"/>
            </a:endParaRPr>
          </a:p>
          <a:p>
            <a:pPr marL="803275" indent="-228600" algn="just">
              <a:lnSpc>
                <a:spcPct val="150000"/>
              </a:lnSpc>
              <a:buFont typeface="Wingdings" panose="05000000000000000000" pitchFamily="2" charset="2"/>
              <a:buChar char="ü"/>
            </a:pPr>
            <a:r>
              <a:rPr lang="en-US" altLang="zh-CN" sz="2200" dirty="0">
                <a:latin typeface="Times New Roman" panose="02020603050405020304" pitchFamily="18" charset="0"/>
                <a:ea typeface="楷体_GB2312" pitchFamily="1" charset="-122"/>
                <a:cs typeface="Times New Roman" panose="02020603050405020304" pitchFamily="18" charset="0"/>
              </a:rPr>
              <a:t>n1</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n2  </a:t>
            </a:r>
            <a:r>
              <a:rPr lang="en-US" altLang="zh-CN" sz="2200" dirty="0">
                <a:solidFill>
                  <a:schemeClr val="hlink"/>
                </a:solidFill>
                <a:latin typeface="Times New Roman" panose="02020603050405020304" pitchFamily="18" charset="0"/>
                <a:ea typeface="楷体_GB2312" pitchFamily="1" charset="-122"/>
                <a:cs typeface="Times New Roman" panose="02020603050405020304" pitchFamily="18" charset="0"/>
              </a:rPr>
              <a:t>d</a:t>
            </a:r>
            <a:r>
              <a:rPr lang="en-US" altLang="zh-CN" sz="2200" dirty="0">
                <a:latin typeface="Times New Roman" panose="02020603050405020304" pitchFamily="18" charset="0"/>
                <a:ea typeface="楷体_GB2312" pitchFamily="1" charset="-122"/>
                <a:cs typeface="Times New Roman" panose="02020603050405020304" pitchFamily="18" charset="0"/>
              </a:rPr>
              <a:t>  n3	</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zh-CN" altLang="en-US" sz="2200" dirty="0">
                <a:solidFill>
                  <a:schemeClr val="hlink"/>
                </a:solidFill>
                <a:latin typeface="Times New Roman" panose="02020603050405020304" pitchFamily="18" charset="0"/>
                <a:ea typeface="楷体_GB2312" pitchFamily="1" charset="-122"/>
                <a:cs typeface="Times New Roman" panose="02020603050405020304" pitchFamily="18" charset="0"/>
              </a:rPr>
              <a:t>删除</a:t>
            </a:r>
            <a:r>
              <a:rPr lang="zh-CN" altLang="en-US" sz="2200" dirty="0">
                <a:latin typeface="Times New Roman" panose="02020603050405020304" pitchFamily="18" charset="0"/>
                <a:ea typeface="楷体_GB2312" pitchFamily="1" charset="-122"/>
                <a:cs typeface="Times New Roman" panose="02020603050405020304" pitchFamily="18" charset="0"/>
              </a:rPr>
              <a:t>文件</a:t>
            </a:r>
            <a:r>
              <a:rPr lang="en-US" altLang="zh-CN" sz="2200" dirty="0">
                <a:latin typeface="Times New Roman" panose="02020603050405020304" pitchFamily="18" charset="0"/>
                <a:ea typeface="楷体_GB2312" pitchFamily="1" charset="-122"/>
                <a:cs typeface="Times New Roman" panose="02020603050405020304" pitchFamily="18" charset="0"/>
              </a:rPr>
              <a:t>1</a:t>
            </a:r>
            <a:r>
              <a:rPr lang="zh-CN" altLang="en-US" sz="2200" dirty="0">
                <a:latin typeface="Times New Roman" panose="02020603050405020304" pitchFamily="18" charset="0"/>
                <a:ea typeface="楷体_GB2312" pitchFamily="1" charset="-122"/>
                <a:cs typeface="Times New Roman" panose="02020603050405020304" pitchFamily="18" charset="0"/>
              </a:rPr>
              <a:t>的</a:t>
            </a:r>
            <a:r>
              <a:rPr lang="en-US" altLang="zh-CN" sz="2200" dirty="0">
                <a:latin typeface="Times New Roman" panose="02020603050405020304" pitchFamily="18" charset="0"/>
                <a:ea typeface="楷体_GB2312" pitchFamily="1" charset="-122"/>
                <a:cs typeface="Times New Roman" panose="02020603050405020304" pitchFamily="18" charset="0"/>
              </a:rPr>
              <a:t>n1</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n2</a:t>
            </a:r>
            <a:r>
              <a:rPr lang="zh-CN" altLang="en-US" sz="2200" dirty="0">
                <a:latin typeface="Times New Roman" panose="02020603050405020304" pitchFamily="18" charset="0"/>
                <a:ea typeface="楷体_GB2312" pitchFamily="1" charset="-122"/>
                <a:cs typeface="Times New Roman" panose="02020603050405020304" pitchFamily="18" charset="0"/>
              </a:rPr>
              <a:t>行及文件</a:t>
            </a:r>
            <a:r>
              <a:rPr lang="en-US" altLang="zh-CN" sz="2200" dirty="0">
                <a:latin typeface="Times New Roman" panose="02020603050405020304" pitchFamily="18" charset="0"/>
                <a:ea typeface="楷体_GB2312" pitchFamily="1" charset="-122"/>
                <a:cs typeface="Times New Roman" panose="02020603050405020304" pitchFamily="18" charset="0"/>
              </a:rPr>
              <a:t>2</a:t>
            </a:r>
            <a:r>
              <a:rPr lang="zh-CN" altLang="en-US" sz="2200" dirty="0">
                <a:latin typeface="Times New Roman" panose="02020603050405020304" pitchFamily="18" charset="0"/>
                <a:ea typeface="楷体_GB2312" pitchFamily="1" charset="-122"/>
                <a:cs typeface="Times New Roman" panose="02020603050405020304" pitchFamily="18" charset="0"/>
              </a:rPr>
              <a:t>的</a:t>
            </a:r>
            <a:r>
              <a:rPr lang="en-US" altLang="zh-CN" sz="2200" dirty="0">
                <a:latin typeface="Times New Roman" panose="02020603050405020304" pitchFamily="18" charset="0"/>
                <a:ea typeface="楷体_GB2312" pitchFamily="1" charset="-122"/>
                <a:cs typeface="Times New Roman" panose="02020603050405020304" pitchFamily="18" charset="0"/>
              </a:rPr>
              <a:t>n3</a:t>
            </a:r>
            <a:r>
              <a:rPr lang="zh-CN" altLang="en-US" sz="2200" dirty="0">
                <a:latin typeface="Times New Roman" panose="02020603050405020304" pitchFamily="18" charset="0"/>
                <a:ea typeface="楷体_GB2312" pitchFamily="1" charset="-122"/>
                <a:cs typeface="Times New Roman" panose="02020603050405020304" pitchFamily="18" charset="0"/>
              </a:rPr>
              <a:t>行，则二者相同）</a:t>
            </a:r>
            <a:endParaRPr lang="en-US" altLang="zh-CN" sz="2200" dirty="0">
              <a:latin typeface="Times New Roman" panose="02020603050405020304" pitchFamily="18" charset="0"/>
              <a:ea typeface="楷体_GB2312" pitchFamily="1" charset="-122"/>
              <a:cs typeface="Times New Roman" panose="02020603050405020304" pitchFamily="18" charset="0"/>
            </a:endParaRPr>
          </a:p>
          <a:p>
            <a:pPr marL="803275" indent="-228600" algn="just">
              <a:lnSpc>
                <a:spcPct val="150000"/>
              </a:lnSpc>
              <a:buFont typeface="Wingdings" panose="05000000000000000000" pitchFamily="2" charset="2"/>
              <a:buChar char="ü"/>
            </a:pPr>
            <a:r>
              <a:rPr lang="en-US" altLang="zh-CN" sz="2200" dirty="0">
                <a:latin typeface="Times New Roman" panose="02020603050405020304" pitchFamily="18" charset="0"/>
                <a:ea typeface="楷体_GB2312" pitchFamily="1" charset="-122"/>
                <a:cs typeface="Times New Roman" panose="02020603050405020304" pitchFamily="18" charset="0"/>
              </a:rPr>
              <a:t>n1</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n2  </a:t>
            </a:r>
            <a:r>
              <a:rPr lang="en-US" altLang="zh-CN" sz="2200" dirty="0">
                <a:solidFill>
                  <a:srgbClr val="FF0000"/>
                </a:solidFill>
                <a:latin typeface="Times New Roman" panose="02020603050405020304" pitchFamily="18" charset="0"/>
                <a:ea typeface="楷体_GB2312" pitchFamily="1" charset="-122"/>
                <a:cs typeface="Times New Roman" panose="02020603050405020304" pitchFamily="18" charset="0"/>
              </a:rPr>
              <a:t>c</a:t>
            </a:r>
            <a:r>
              <a:rPr lang="en-US" altLang="zh-CN" sz="2200" dirty="0">
                <a:latin typeface="Times New Roman" panose="02020603050405020304" pitchFamily="18" charset="0"/>
                <a:ea typeface="楷体_GB2312" pitchFamily="1" charset="-122"/>
                <a:cs typeface="Times New Roman" panose="02020603050405020304" pitchFamily="18" charset="0"/>
              </a:rPr>
              <a:t>  n3</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n4 </a:t>
            </a:r>
            <a:r>
              <a:rPr lang="zh-CN" altLang="en-US" sz="2200" dirty="0">
                <a:latin typeface="Times New Roman" panose="02020603050405020304" pitchFamily="18" charset="0"/>
                <a:ea typeface="楷体_GB2312" pitchFamily="1" charset="-122"/>
                <a:cs typeface="Times New Roman" panose="02020603050405020304" pitchFamily="18" charset="0"/>
              </a:rPr>
              <a:t>（把文件</a:t>
            </a:r>
            <a:r>
              <a:rPr lang="en-US" altLang="zh-CN" sz="2200" dirty="0">
                <a:latin typeface="Times New Roman" panose="02020603050405020304" pitchFamily="18" charset="0"/>
                <a:ea typeface="楷体_GB2312" pitchFamily="1" charset="-122"/>
                <a:cs typeface="Times New Roman" panose="02020603050405020304" pitchFamily="18" charset="0"/>
              </a:rPr>
              <a:t>1</a:t>
            </a:r>
            <a:r>
              <a:rPr lang="zh-CN" altLang="en-US" sz="2200" dirty="0">
                <a:latin typeface="Times New Roman" panose="02020603050405020304" pitchFamily="18" charset="0"/>
                <a:ea typeface="楷体_GB2312" pitchFamily="1" charset="-122"/>
                <a:cs typeface="Times New Roman" panose="02020603050405020304" pitchFamily="18" charset="0"/>
              </a:rPr>
              <a:t>的</a:t>
            </a:r>
            <a:r>
              <a:rPr lang="en-US" altLang="zh-CN" sz="2200" dirty="0">
                <a:latin typeface="Times New Roman" panose="02020603050405020304" pitchFamily="18" charset="0"/>
                <a:ea typeface="楷体_GB2312" pitchFamily="1" charset="-122"/>
                <a:cs typeface="Times New Roman" panose="02020603050405020304" pitchFamily="18" charset="0"/>
              </a:rPr>
              <a:t>n1</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n2</a:t>
            </a:r>
            <a:r>
              <a:rPr lang="zh-CN" altLang="en-US" sz="2200" dirty="0">
                <a:latin typeface="Times New Roman" panose="02020603050405020304" pitchFamily="18" charset="0"/>
                <a:ea typeface="楷体_GB2312" pitchFamily="1" charset="-122"/>
                <a:cs typeface="Times New Roman" panose="02020603050405020304" pitchFamily="18" charset="0"/>
              </a:rPr>
              <a:t>行</a:t>
            </a:r>
            <a:r>
              <a:rPr lang="zh-CN" altLang="en-US" sz="2200" dirty="0">
                <a:solidFill>
                  <a:srgbClr val="FF0000"/>
                </a:solidFill>
                <a:latin typeface="Times New Roman" panose="02020603050405020304" pitchFamily="18" charset="0"/>
                <a:ea typeface="楷体_GB2312" pitchFamily="1" charset="-122"/>
                <a:cs typeface="Times New Roman" panose="02020603050405020304" pitchFamily="18" charset="0"/>
              </a:rPr>
              <a:t>改为</a:t>
            </a:r>
            <a:r>
              <a:rPr lang="zh-CN" altLang="en-US" sz="2200" dirty="0">
                <a:latin typeface="Times New Roman" panose="02020603050405020304" pitchFamily="18" charset="0"/>
                <a:ea typeface="楷体_GB2312" pitchFamily="1" charset="-122"/>
                <a:cs typeface="Times New Roman" panose="02020603050405020304" pitchFamily="18" charset="0"/>
              </a:rPr>
              <a:t>文件</a:t>
            </a:r>
            <a:r>
              <a:rPr lang="en-US" altLang="zh-CN" sz="2200" dirty="0">
                <a:latin typeface="Times New Roman" panose="02020603050405020304" pitchFamily="18" charset="0"/>
                <a:ea typeface="楷体_GB2312" pitchFamily="1" charset="-122"/>
                <a:cs typeface="Times New Roman" panose="02020603050405020304" pitchFamily="18" charset="0"/>
              </a:rPr>
              <a:t>2</a:t>
            </a:r>
            <a:r>
              <a:rPr lang="zh-CN" altLang="en-US" sz="2200" dirty="0">
                <a:latin typeface="Times New Roman" panose="02020603050405020304" pitchFamily="18" charset="0"/>
                <a:ea typeface="楷体_GB2312" pitchFamily="1" charset="-122"/>
                <a:cs typeface="Times New Roman" panose="02020603050405020304" pitchFamily="18" charset="0"/>
              </a:rPr>
              <a:t>的</a:t>
            </a:r>
            <a:r>
              <a:rPr lang="en-US" altLang="zh-CN" sz="2200" dirty="0">
                <a:latin typeface="Times New Roman" panose="02020603050405020304" pitchFamily="18" charset="0"/>
                <a:ea typeface="楷体_GB2312" pitchFamily="1" charset="-122"/>
                <a:cs typeface="Times New Roman" panose="02020603050405020304" pitchFamily="18" charset="0"/>
              </a:rPr>
              <a:t>n3</a:t>
            </a:r>
            <a:r>
              <a:rPr lang="zh-CN" altLang="en-US" sz="2200" dirty="0">
                <a:latin typeface="Times New Roman" panose="02020603050405020304" pitchFamily="18" charset="0"/>
                <a:ea typeface="楷体_GB2312" pitchFamily="1" charset="-122"/>
                <a:cs typeface="Times New Roman" panose="02020603050405020304" pitchFamily="18" charset="0"/>
              </a:rPr>
              <a:t>～</a:t>
            </a:r>
            <a:r>
              <a:rPr lang="en-US" altLang="zh-CN" sz="2200" dirty="0">
                <a:latin typeface="Times New Roman" panose="02020603050405020304" pitchFamily="18" charset="0"/>
                <a:ea typeface="楷体_GB2312" pitchFamily="1" charset="-122"/>
                <a:cs typeface="Times New Roman" panose="02020603050405020304" pitchFamily="18" charset="0"/>
              </a:rPr>
              <a:t>n4</a:t>
            </a:r>
            <a:r>
              <a:rPr lang="zh-CN" altLang="en-US" sz="2200" dirty="0">
                <a:latin typeface="Times New Roman" panose="02020603050405020304" pitchFamily="18" charset="0"/>
                <a:ea typeface="楷体_GB2312" pitchFamily="1" charset="-122"/>
                <a:cs typeface="Times New Roman" panose="02020603050405020304" pitchFamily="18" charset="0"/>
              </a:rPr>
              <a:t>行，则二者相同）</a:t>
            </a:r>
            <a:endParaRPr lang="en-US" altLang="zh-CN" sz="2200" dirty="0">
              <a:latin typeface="Times New Roman" panose="02020603050405020304" pitchFamily="18" charset="0"/>
              <a:ea typeface="楷体_GB2312" pitchFamily="1" charset="-122"/>
              <a:cs typeface="Times New Roman" panose="02020603050405020304" pitchFamily="18" charset="0"/>
            </a:endParaRPr>
          </a:p>
          <a:p>
            <a:pPr marL="803275" indent="-228600" algn="just">
              <a:lnSpc>
                <a:spcPct val="150000"/>
              </a:lnSpc>
              <a:buFont typeface="Wingdings" panose="05000000000000000000" pitchFamily="2" charset="2"/>
              <a:buChar char="ü"/>
            </a:pPr>
            <a:r>
              <a:rPr lang="en-US" altLang="zh-CN" sz="2200" dirty="0">
                <a:latin typeface="Times New Roman" panose="02020603050405020304" pitchFamily="18" charset="0"/>
                <a:ea typeface="楷体_GB2312" pitchFamily="1" charset="-122"/>
                <a:cs typeface="Times New Roman" panose="02020603050405020304" pitchFamily="18" charset="0"/>
              </a:rPr>
              <a:t>&lt;</a:t>
            </a:r>
            <a:r>
              <a:rPr lang="zh-CN" altLang="en-US" sz="2200" dirty="0">
                <a:latin typeface="Times New Roman" panose="02020603050405020304" pitchFamily="18" charset="0"/>
                <a:ea typeface="楷体_GB2312" pitchFamily="1" charset="-122"/>
                <a:cs typeface="Times New Roman" panose="02020603050405020304" pitchFamily="18" charset="0"/>
              </a:rPr>
              <a:t>开头的行属于文件</a:t>
            </a:r>
            <a:r>
              <a:rPr lang="en-US" altLang="zh-CN" sz="2200" dirty="0">
                <a:latin typeface="Times New Roman" panose="02020603050405020304" pitchFamily="18" charset="0"/>
                <a:ea typeface="楷体_GB2312" pitchFamily="1" charset="-122"/>
                <a:cs typeface="Times New Roman" panose="02020603050405020304" pitchFamily="18" charset="0"/>
              </a:rPr>
              <a:t>1</a:t>
            </a:r>
            <a:r>
              <a:rPr lang="zh-CN" altLang="en-US" sz="2200" dirty="0">
                <a:latin typeface="Times New Roman" panose="02020603050405020304" pitchFamily="18" charset="0"/>
                <a:ea typeface="楷体_GB2312" pitchFamily="1" charset="-122"/>
                <a:cs typeface="Times New Roman" panose="02020603050405020304" pitchFamily="18" charset="0"/>
              </a:rPr>
              <a:t>，以</a:t>
            </a:r>
            <a:r>
              <a:rPr lang="en-US" altLang="zh-CN" sz="2200" dirty="0">
                <a:latin typeface="Times New Roman" panose="02020603050405020304" pitchFamily="18" charset="0"/>
                <a:ea typeface="楷体_GB2312" pitchFamily="1" charset="-122"/>
                <a:cs typeface="Times New Roman" panose="02020603050405020304" pitchFamily="18" charset="0"/>
              </a:rPr>
              <a:t>&gt;</a:t>
            </a:r>
            <a:r>
              <a:rPr lang="zh-CN" altLang="en-US" sz="2200" dirty="0">
                <a:latin typeface="Times New Roman" panose="02020603050405020304" pitchFamily="18" charset="0"/>
                <a:ea typeface="楷体_GB2312" pitchFamily="1" charset="-122"/>
                <a:cs typeface="Times New Roman" panose="02020603050405020304" pitchFamily="18" charset="0"/>
              </a:rPr>
              <a:t>开头的行属于文件</a:t>
            </a:r>
            <a:r>
              <a:rPr lang="en-US" altLang="zh-CN" sz="2200" dirty="0">
                <a:latin typeface="Times New Roman" panose="02020603050405020304" pitchFamily="18" charset="0"/>
                <a:ea typeface="楷体_GB2312" pitchFamily="1" charset="-122"/>
                <a:cs typeface="Times New Roman" panose="02020603050405020304" pitchFamily="18" charset="0"/>
              </a:rPr>
              <a:t>2</a:t>
            </a:r>
          </a:p>
          <a:p>
            <a:pPr marL="803275" indent="-228600" algn="just">
              <a:lnSpc>
                <a:spcPct val="150000"/>
              </a:lnSpc>
              <a:buFont typeface="Wingdings" panose="05000000000000000000" pitchFamily="2" charset="2"/>
              <a:buChar char="ü"/>
            </a:pPr>
            <a:endParaRPr lang="zh-CN" altLang="en-US" sz="2200" dirty="0">
              <a:latin typeface="Times New Roman" panose="02020603050405020304" pitchFamily="18" charset="0"/>
              <a:ea typeface="楷体_GB2312" pitchFamily="1"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30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9D9327-063F-43A5-A1CD-080498CBE8A6}"/>
              </a:ext>
            </a:extLst>
          </p:cNvPr>
          <p:cNvSpPr>
            <a:spLocks noGrp="1"/>
          </p:cNvSpPr>
          <p:nvPr>
            <p:ph idx="1"/>
          </p:nvPr>
        </p:nvSpPr>
        <p:spPr>
          <a:xfrm>
            <a:off x="838200" y="188640"/>
            <a:ext cx="7620000" cy="5983560"/>
          </a:xfrm>
        </p:spPr>
        <p:txBody>
          <a:bodyPr/>
          <a:lstStyle/>
          <a:p>
            <a:pPr>
              <a:lnSpc>
                <a:spcPct val="150000"/>
              </a:lnSpc>
            </a:pPr>
            <a:r>
              <a:rPr lang="zh-CN" altLang="en-US" sz="2200" dirty="0">
                <a:latin typeface="Times New Roman" panose="02020603050405020304" pitchFamily="18" charset="0"/>
                <a:cs typeface="Times New Roman" panose="02020603050405020304" pitchFamily="18" charset="0"/>
              </a:rPr>
              <a:t>选项：</a:t>
            </a:r>
          </a:p>
          <a:p>
            <a:pPr>
              <a:lnSpc>
                <a:spcPct val="15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-b  </a:t>
            </a:r>
            <a:r>
              <a:rPr lang="zh-CN" altLang="en-US" sz="2200" dirty="0">
                <a:latin typeface="Times New Roman" panose="02020603050405020304" pitchFamily="18" charset="0"/>
                <a:cs typeface="Times New Roman" panose="02020603050405020304" pitchFamily="18" charset="0"/>
              </a:rPr>
              <a:t>忽略空格造成的差别。</a:t>
            </a:r>
          </a:p>
          <a:p>
            <a:pPr>
              <a:lnSpc>
                <a:spcPct val="15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-c  </a:t>
            </a:r>
            <a:r>
              <a:rPr lang="zh-CN" altLang="en-US" sz="2200" dirty="0">
                <a:latin typeface="Times New Roman" panose="02020603050405020304" pitchFamily="18" charset="0"/>
                <a:cs typeface="Times New Roman" panose="02020603050405020304" pitchFamily="18" charset="0"/>
              </a:rPr>
              <a:t>输出格式是带上下文的三行格式。</a:t>
            </a:r>
          </a:p>
          <a:p>
            <a:pPr>
              <a:lnSpc>
                <a:spcPct val="15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-C </a:t>
            </a:r>
            <a:r>
              <a:rPr lang="en-US" altLang="zh-CN" sz="2200" u="sng" dirty="0">
                <a:latin typeface="Times New Roman" panose="02020603050405020304" pitchFamily="18" charset="0"/>
                <a:cs typeface="Times New Roman" panose="02020603050405020304" pitchFamily="18" charset="0"/>
              </a:rPr>
              <a:t>n</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输出格式是有上下文的</a:t>
            </a:r>
            <a:r>
              <a:rPr lang="en-US" altLang="zh-CN" sz="2200" dirty="0">
                <a:latin typeface="Times New Roman" panose="02020603050405020304" pitchFamily="18" charset="0"/>
                <a:cs typeface="Times New Roman" panose="02020603050405020304" pitchFamily="18" charset="0"/>
              </a:rPr>
              <a:t>n</a:t>
            </a:r>
            <a:r>
              <a:rPr lang="zh-CN" altLang="en-US" sz="2200" dirty="0">
                <a:latin typeface="Times New Roman" panose="02020603050405020304" pitchFamily="18" charset="0"/>
                <a:cs typeface="Times New Roman" panose="02020603050405020304" pitchFamily="18" charset="0"/>
              </a:rPr>
              <a:t>行格式。</a:t>
            </a:r>
          </a:p>
          <a:p>
            <a:pPr>
              <a:lnSpc>
                <a:spcPct val="15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-e  </a:t>
            </a:r>
            <a:r>
              <a:rPr lang="zh-CN" altLang="en-US" sz="2200" dirty="0">
                <a:latin typeface="Times New Roman" panose="02020603050405020304" pitchFamily="18" charset="0"/>
                <a:cs typeface="Times New Roman" panose="02020603050405020304" pitchFamily="18" charset="0"/>
              </a:rPr>
              <a:t>输出一个合法的</a:t>
            </a:r>
            <a:r>
              <a:rPr lang="en-US" altLang="zh-CN" sz="2200" dirty="0">
                <a:latin typeface="Times New Roman" panose="02020603050405020304" pitchFamily="18" charset="0"/>
                <a:cs typeface="Times New Roman" panose="02020603050405020304" pitchFamily="18" charset="0"/>
              </a:rPr>
              <a:t>ed</a:t>
            </a:r>
            <a:r>
              <a:rPr lang="zh-CN" altLang="en-US" sz="2200" dirty="0">
                <a:latin typeface="Times New Roman" panose="02020603050405020304" pitchFamily="18" charset="0"/>
                <a:cs typeface="Times New Roman" panose="02020603050405020304" pitchFamily="18" charset="0"/>
              </a:rPr>
              <a:t>脚本。</a:t>
            </a:r>
          </a:p>
          <a:p>
            <a:pPr>
              <a:lnSpc>
                <a:spcPct val="15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忽略字母大小写的区别。</a:t>
            </a:r>
          </a:p>
          <a:p>
            <a:pPr>
              <a:lnSpc>
                <a:spcPct val="15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-r  </a:t>
            </a:r>
            <a:r>
              <a:rPr lang="zh-CN" altLang="en-US" sz="2200" dirty="0">
                <a:latin typeface="Times New Roman" panose="02020603050405020304" pitchFamily="18" charset="0"/>
                <a:cs typeface="Times New Roman" panose="02020603050405020304" pitchFamily="18" charset="0"/>
              </a:rPr>
              <a:t>当文件</a:t>
            </a:r>
            <a:r>
              <a:rPr lang="en-US" altLang="zh-CN" sz="2200" dirty="0">
                <a:latin typeface="Times New Roman" panose="02020603050405020304" pitchFamily="18" charset="0"/>
                <a:cs typeface="Times New Roman" panose="02020603050405020304" pitchFamily="18" charset="0"/>
              </a:rPr>
              <a:t>file1 </a:t>
            </a:r>
            <a:r>
              <a:rPr lang="zh-CN" altLang="en-US" sz="2200" dirty="0">
                <a:latin typeface="Times New Roman" panose="02020603050405020304" pitchFamily="18" charset="0"/>
                <a:cs typeface="Times New Roman" panose="02020603050405020304" pitchFamily="18" charset="0"/>
              </a:rPr>
              <a:t>和文件</a:t>
            </a:r>
            <a:r>
              <a:rPr lang="en-US" altLang="zh-CN" sz="2200" dirty="0">
                <a:latin typeface="Times New Roman" panose="02020603050405020304" pitchFamily="18" charset="0"/>
                <a:cs typeface="Times New Roman" panose="02020603050405020304" pitchFamily="18" charset="0"/>
              </a:rPr>
              <a:t>file2</a:t>
            </a:r>
            <a:r>
              <a:rPr lang="zh-CN" altLang="en-US" sz="2200" dirty="0">
                <a:latin typeface="Times New Roman" panose="02020603050405020304" pitchFamily="18" charset="0"/>
                <a:cs typeface="Times New Roman" panose="02020603050405020304" pitchFamily="18" charset="0"/>
              </a:rPr>
              <a:t>都是目录时，递归比较找到的各子目录。</a:t>
            </a:r>
          </a:p>
          <a:p>
            <a:endParaRPr lang="zh-CN" altLang="en-US" dirty="0"/>
          </a:p>
        </p:txBody>
      </p:sp>
    </p:spTree>
    <p:extLst>
      <p:ext uri="{BB962C8B-B14F-4D97-AF65-F5344CB8AC3E}">
        <p14:creationId xmlns:p14="http://schemas.microsoft.com/office/powerpoint/2010/main" val="16935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736E28-F9CF-4FB2-B727-89C063CC8E54}"/>
              </a:ext>
            </a:extLst>
          </p:cNvPr>
          <p:cNvSpPr>
            <a:spLocks noGrp="1"/>
          </p:cNvSpPr>
          <p:nvPr>
            <p:ph idx="1"/>
          </p:nvPr>
        </p:nvSpPr>
        <p:spPr>
          <a:xfrm>
            <a:off x="838200" y="476672"/>
            <a:ext cx="7620000" cy="5695528"/>
          </a:xfrm>
        </p:spPr>
        <p:txBody>
          <a:bodyPr>
            <a:normAutofit/>
          </a:bodyPr>
          <a:lstStyle/>
          <a:p>
            <a:pPr>
              <a:lnSpc>
                <a:spcPct val="150000"/>
              </a:lnSpc>
            </a:pPr>
            <a:r>
              <a:rPr lang="en-US" altLang="zh-CN" sz="2200" dirty="0">
                <a:latin typeface="Times New Roman" panose="02020603050405020304" pitchFamily="18" charset="0"/>
                <a:cs typeface="Times New Roman" panose="02020603050405020304" pitchFamily="18" charset="0"/>
              </a:rPr>
              <a:t>find</a:t>
            </a:r>
            <a:r>
              <a:rPr lang="zh-CN" altLang="en-US" sz="2200" dirty="0">
                <a:latin typeface="Times New Roman" panose="02020603050405020304" pitchFamily="18" charset="0"/>
                <a:cs typeface="Times New Roman" panose="02020603050405020304" pitchFamily="18" charset="0"/>
              </a:rPr>
              <a:t>命令</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功能：在指定的目录下查找相应的文件</a:t>
            </a:r>
            <a:endParaRPr lang="en-US" altLang="zh-CN" sz="2200" dirty="0">
              <a:latin typeface="Times New Roman" panose="02020603050405020304" pitchFamily="18" charset="0"/>
              <a:cs typeface="Times New Roman" panose="02020603050405020304" pitchFamily="18" charset="0"/>
            </a:endParaRPr>
          </a:p>
          <a:p>
            <a:pPr marL="4460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格式：</a:t>
            </a:r>
            <a:r>
              <a:rPr lang="en-US" altLang="zh-CN" sz="2200" dirty="0">
                <a:latin typeface="Times New Roman" panose="02020603050405020304" pitchFamily="18" charset="0"/>
                <a:cs typeface="Times New Roman" panose="02020603050405020304" pitchFamily="18" charset="0"/>
              </a:rPr>
              <a:t>find [</a:t>
            </a:r>
            <a:r>
              <a:rPr lang="zh-CN" altLang="en-US" sz="2200" dirty="0">
                <a:latin typeface="Times New Roman" panose="02020603050405020304" pitchFamily="18" charset="0"/>
                <a:cs typeface="Times New Roman" panose="02020603050405020304" pitchFamily="18" charset="0"/>
              </a:rPr>
              <a:t>目录名</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条件表达式</a:t>
            </a:r>
            <a:r>
              <a:rPr lang="en-US" altLang="zh-CN" sz="2200" dirty="0">
                <a:latin typeface="Times New Roman" panose="02020603050405020304" pitchFamily="18" charset="0"/>
                <a:cs typeface="Times New Roman" panose="02020603050405020304" pitchFamily="18" charset="0"/>
              </a:rPr>
              <a:t>]</a:t>
            </a:r>
          </a:p>
          <a:p>
            <a:pPr marL="446088" indent="-2286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常用选项：</a:t>
            </a:r>
          </a:p>
          <a:p>
            <a:pPr marL="623888" indent="-228600">
              <a:lnSpc>
                <a:spcPct val="150000"/>
              </a:lnSpc>
              <a:buFont typeface="Wingdings" panose="05000000000000000000" pitchFamily="2" charset="2"/>
              <a:buChar char="ü"/>
              <a:tabLst>
                <a:tab pos="88900" algn="l"/>
              </a:tabLst>
            </a:pPr>
            <a:r>
              <a:rPr lang="en-US" altLang="zh-CN" sz="2200" dirty="0">
                <a:latin typeface="Times New Roman" panose="02020603050405020304" pitchFamily="18" charset="0"/>
                <a:cs typeface="Times New Roman" panose="02020603050405020304" pitchFamily="18" charset="0"/>
              </a:rPr>
              <a:t>-name </a:t>
            </a:r>
            <a:r>
              <a:rPr lang="zh-CN" altLang="en-US" sz="2200" dirty="0">
                <a:latin typeface="Times New Roman" panose="02020603050405020304" pitchFamily="18" charset="0"/>
                <a:cs typeface="Times New Roman" panose="02020603050405020304" pitchFamily="18" charset="0"/>
              </a:rPr>
              <a:t>查找文件名：</a:t>
            </a:r>
            <a:r>
              <a:rPr lang="en-US" altLang="zh-CN" sz="2200" dirty="0">
                <a:latin typeface="Times New Roman" panose="02020603050405020304" pitchFamily="18" charset="0"/>
                <a:cs typeface="Times New Roman" panose="02020603050405020304" pitchFamily="18" charset="0"/>
              </a:rPr>
              <a:t>find /</a:t>
            </a:r>
            <a:r>
              <a:rPr lang="en-US" altLang="zh-CN" sz="2200" dirty="0" err="1">
                <a:latin typeface="Times New Roman" panose="02020603050405020304" pitchFamily="18" charset="0"/>
                <a:cs typeface="Times New Roman" panose="02020603050405020304" pitchFamily="18" charset="0"/>
              </a:rPr>
              <a:t>etc</a:t>
            </a:r>
            <a:r>
              <a:rPr lang="en-US" altLang="zh-CN" sz="2200" dirty="0">
                <a:latin typeface="Times New Roman" panose="02020603050405020304" pitchFamily="18" charset="0"/>
                <a:cs typeface="Times New Roman" panose="02020603050405020304" pitchFamily="18" charset="0"/>
              </a:rPr>
              <a:t> -name </a:t>
            </a:r>
            <a:r>
              <a:rPr lang="en-US" altLang="zh-CN" sz="2200" dirty="0" err="1">
                <a:latin typeface="Times New Roman" panose="02020603050405020304" pitchFamily="18" charset="0"/>
                <a:cs typeface="Times New Roman" panose="02020603050405020304" pitchFamily="18" charset="0"/>
              </a:rPr>
              <a:t>init</a:t>
            </a:r>
            <a:r>
              <a:rPr lang="en-US" altLang="zh-CN" sz="2200" dirty="0">
                <a:latin typeface="Times New Roman" panose="02020603050405020304" pitchFamily="18" charset="0"/>
                <a:cs typeface="Times New Roman" panose="02020603050405020304" pitchFamily="18" charset="0"/>
              </a:rPr>
              <a:t>  </a:t>
            </a:r>
          </a:p>
          <a:p>
            <a:pPr marL="623888" indent="-228600">
              <a:lnSpc>
                <a:spcPct val="150000"/>
              </a:lnSpc>
              <a:buFont typeface="Wingdings" panose="05000000000000000000" pitchFamily="2" charset="2"/>
              <a:buChar char="ü"/>
              <a:tabLst>
                <a:tab pos="88900" algn="l"/>
              </a:tabLst>
            </a:pP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iname</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不区分大小写 </a:t>
            </a:r>
            <a:endParaRPr lang="en-US" altLang="zh-CN" sz="22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ü"/>
              <a:tabLst>
                <a:tab pos="88900" algn="l"/>
              </a:tabLst>
            </a:pPr>
            <a:r>
              <a:rPr lang="en-US" altLang="zh-CN" sz="2200" dirty="0">
                <a:latin typeface="Times New Roman" panose="02020603050405020304" pitchFamily="18" charset="0"/>
                <a:cs typeface="Times New Roman" panose="02020603050405020304" pitchFamily="18" charset="0"/>
              </a:rPr>
              <a:t>-size </a:t>
            </a:r>
            <a:r>
              <a:rPr lang="zh-CN" altLang="en-US" sz="2200" dirty="0">
                <a:latin typeface="Times New Roman" panose="02020603050405020304" pitchFamily="18" charset="0"/>
                <a:cs typeface="Times New Roman" panose="02020603050405020304" pitchFamily="18" charset="0"/>
              </a:rPr>
              <a:t>文件大小：</a:t>
            </a:r>
            <a:r>
              <a:rPr lang="en-US" altLang="zh-CN" sz="2200" dirty="0">
                <a:latin typeface="Times New Roman" panose="02020603050405020304" pitchFamily="18" charset="0"/>
                <a:cs typeface="Times New Roman" panose="02020603050405020304" pitchFamily="18" charset="0"/>
              </a:rPr>
              <a:t>find / -size +204800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100M</a:t>
            </a:r>
            <a:r>
              <a:rPr lang="zh-CN" altLang="en-US"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marL="623888" indent="-228600">
              <a:lnSpc>
                <a:spcPct val="150000"/>
              </a:lnSpc>
              <a:buFont typeface="Wingdings" panose="05000000000000000000" pitchFamily="2" charset="2"/>
              <a:buChar char="ü"/>
              <a:tabLst>
                <a:tab pos="88900" algn="l"/>
              </a:tabLst>
            </a:pPr>
            <a:r>
              <a:rPr lang="en-US" altLang="zh-CN" sz="2200" dirty="0">
                <a:latin typeface="Times New Roman" panose="02020603050405020304" pitchFamily="18" charset="0"/>
                <a:cs typeface="Times New Roman" panose="02020603050405020304" pitchFamily="18" charset="0"/>
              </a:rPr>
              <a:t>-user </a:t>
            </a:r>
            <a:r>
              <a:rPr lang="zh-CN" altLang="en-US" sz="2200" dirty="0">
                <a:latin typeface="Times New Roman" panose="02020603050405020304" pitchFamily="18" charset="0"/>
                <a:cs typeface="Times New Roman" panose="02020603050405020304" pitchFamily="18" charset="0"/>
              </a:rPr>
              <a:t>在根目录下查找所有者为</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的文件 </a:t>
            </a:r>
          </a:p>
        </p:txBody>
      </p:sp>
    </p:spTree>
    <p:extLst>
      <p:ext uri="{BB962C8B-B14F-4D97-AF65-F5344CB8AC3E}">
        <p14:creationId xmlns:p14="http://schemas.microsoft.com/office/powerpoint/2010/main" val="33001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B5D52E-39C5-43CF-830D-C35F95C776A4}"/>
              </a:ext>
            </a:extLst>
          </p:cNvPr>
          <p:cNvSpPr>
            <a:spLocks noGrp="1"/>
          </p:cNvSpPr>
          <p:nvPr>
            <p:ph idx="1"/>
          </p:nvPr>
        </p:nvSpPr>
        <p:spPr>
          <a:xfrm>
            <a:off x="179512" y="764704"/>
            <a:ext cx="8712968" cy="5407496"/>
          </a:xfrm>
        </p:spPr>
        <p:txBody>
          <a:bodyPr>
            <a:normAutofit/>
          </a:bodyPr>
          <a:lstStyle/>
          <a:p>
            <a:pPr algn="just">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-exec command</a:t>
            </a:r>
            <a:r>
              <a:rPr lang="zh-CN" altLang="en-US" sz="2400" dirty="0">
                <a:latin typeface="Times New Roman" panose="02020603050405020304" pitchFamily="18" charset="0"/>
                <a:cs typeface="Times New Roman" panose="02020603050405020304" pitchFamily="18" charset="0"/>
              </a:rPr>
              <a:t>：对</a:t>
            </a:r>
            <a:r>
              <a:rPr lang="en-US" altLang="zh-CN" sz="2400" dirty="0">
                <a:latin typeface="Times New Roman" panose="02020603050405020304" pitchFamily="18" charset="0"/>
                <a:cs typeface="Times New Roman" panose="02020603050405020304" pitchFamily="18" charset="0"/>
              </a:rPr>
              <a:t>find</a:t>
            </a:r>
            <a:r>
              <a:rPr lang="zh-CN" altLang="en-US" sz="2400" dirty="0">
                <a:latin typeface="Times New Roman" panose="02020603050405020304" pitchFamily="18" charset="0"/>
                <a:cs typeface="Times New Roman" panose="02020603050405020304" pitchFamily="18" charset="0"/>
              </a:rPr>
              <a:t>找到的结果进行操作</a:t>
            </a:r>
            <a:endParaRPr lang="en-US" altLang="zh-CN"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例如：</a:t>
            </a:r>
            <a:r>
              <a:rPr lang="en-US" altLang="zh-CN" sz="2400" dirty="0">
                <a:latin typeface="Times New Roman" panose="02020603050405020304" pitchFamily="18" charset="0"/>
                <a:cs typeface="Times New Roman" panose="02020603050405020304" pitchFamily="18" charset="0"/>
              </a:rPr>
              <a:t>find /</a:t>
            </a:r>
            <a:r>
              <a:rPr lang="en-US" altLang="zh-CN" sz="2400" dirty="0" err="1">
                <a:latin typeface="Times New Roman" panose="02020603050405020304" pitchFamily="18" charset="0"/>
                <a:cs typeface="Times New Roman" panose="02020603050405020304" pitchFamily="18" charset="0"/>
              </a:rPr>
              <a:t>etc</a:t>
            </a:r>
            <a:r>
              <a:rPr lang="en-US" altLang="zh-CN" sz="2400" dirty="0">
                <a:latin typeface="Times New Roman" panose="02020603050405020304" pitchFamily="18" charset="0"/>
                <a:cs typeface="Times New Roman" panose="02020603050405020304" pitchFamily="18" charset="0"/>
              </a:rPr>
              <a:t> -name </a:t>
            </a:r>
            <a:r>
              <a:rPr lang="en-US" altLang="zh-CN" sz="2400" dirty="0" err="1">
                <a:latin typeface="Times New Roman" panose="02020603050405020304" pitchFamily="18" charset="0"/>
                <a:cs typeface="Times New Roman" panose="02020603050405020304" pitchFamily="18" charset="0"/>
              </a:rPr>
              <a:t>inittab</a:t>
            </a:r>
            <a:r>
              <a:rPr lang="en-US" altLang="zh-CN" sz="2400" dirty="0">
                <a:latin typeface="Times New Roman" panose="02020603050405020304" pitchFamily="18" charset="0"/>
                <a:cs typeface="Times New Roman" panose="02020603050405020304" pitchFamily="18" charset="0"/>
              </a:rPr>
              <a:t> -exec ls -l ‘{}’ \; </a:t>
            </a:r>
          </a:p>
          <a:p>
            <a:pPr marL="0" indent="0" algn="just">
              <a:lnSpc>
                <a:spcPct val="150000"/>
              </a:lnSpc>
              <a:buNone/>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etc</a:t>
            </a:r>
            <a:r>
              <a:rPr lang="zh-CN" altLang="en-US" sz="2400" dirty="0">
                <a:latin typeface="Times New Roman" panose="02020603050405020304" pitchFamily="18" charset="0"/>
                <a:cs typeface="Times New Roman" panose="02020603050405020304" pitchFamily="18" charset="0"/>
              </a:rPr>
              <a:t>下查找</a:t>
            </a:r>
            <a:r>
              <a:rPr lang="en-US" altLang="zh-CN" sz="2400" dirty="0" err="1">
                <a:latin typeface="Times New Roman" panose="02020603050405020304" pitchFamily="18" charset="0"/>
                <a:cs typeface="Times New Roman" panose="02020603050405020304" pitchFamily="18" charset="0"/>
              </a:rPr>
              <a:t>inittab</a:t>
            </a:r>
            <a:r>
              <a:rPr lang="zh-CN" altLang="en-US" sz="2400" dirty="0">
                <a:latin typeface="Times New Roman" panose="02020603050405020304" pitchFamily="18" charset="0"/>
                <a:cs typeface="Times New Roman" panose="02020603050405020304" pitchFamily="18" charset="0"/>
              </a:rPr>
              <a:t>文件并显示其详细信息 </a:t>
            </a:r>
            <a:r>
              <a:rPr lang="en-US" altLang="zh-CN" sz="2400" dirty="0">
                <a:latin typeface="Times New Roman" panose="02020603050405020304" pitchFamily="18" charset="0"/>
                <a:cs typeface="Times New Roman" panose="02020603050405020304" pitchFamily="18" charset="0"/>
              </a:rPr>
              <a:t>-exec/-ok </a:t>
            </a:r>
            <a:r>
              <a:rPr lang="zh-CN" altLang="en-US" sz="2400" dirty="0">
                <a:latin typeface="Times New Roman" panose="02020603050405020304" pitchFamily="18" charset="0"/>
                <a:cs typeface="Times New Roman" panose="02020603050405020304" pitchFamily="18" charset="0"/>
              </a:rPr>
              <a:t>命令 </a:t>
            </a: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对搜索结果执行操作 </a:t>
            </a:r>
            <a:endParaRPr lang="en-US" altLang="zh-C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zh-CN" sz="2400" dirty="0">
                <a:latin typeface="Times New Roman" panose="02020603050405020304" pitchFamily="18" charset="0"/>
                <a:cs typeface="Times New Roman" panose="02020603050405020304" pitchFamily="18" charset="0"/>
              </a:rPr>
              <a:t>find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 \(-name </a:t>
            </a:r>
            <a:r>
              <a:rPr lang="en-US" altLang="zh-CN" sz="2400" dirty="0" err="1">
                <a:latin typeface="Times New Roman" panose="02020603050405020304" pitchFamily="18" charset="0"/>
                <a:cs typeface="Times New Roman" panose="02020603050405020304" pitchFamily="18" charset="0"/>
              </a:rPr>
              <a:t>a.out</a:t>
            </a:r>
            <a:r>
              <a:rPr lang="en-US" altLang="zh-CN" sz="2400" dirty="0">
                <a:latin typeface="Times New Roman" panose="02020603050405020304" pitchFamily="18" charset="0"/>
                <a:cs typeface="Times New Roman" panose="02020603050405020304" pitchFamily="18" charset="0"/>
              </a:rPr>
              <a:t> –o –name ‘*.o’ \) –</a:t>
            </a:r>
            <a:r>
              <a:rPr lang="en-US" altLang="zh-CN" sz="2400" dirty="0" err="1">
                <a:latin typeface="Times New Roman" panose="02020603050405020304" pitchFamily="18" charset="0"/>
                <a:cs typeface="Times New Roman" panose="02020603050405020304" pitchFamily="18" charset="0"/>
              </a:rPr>
              <a:t>atime</a:t>
            </a:r>
            <a:r>
              <a:rPr lang="en-US" altLang="zh-CN" sz="2400" dirty="0">
                <a:latin typeface="Times New Roman" panose="02020603050405020304" pitchFamily="18" charset="0"/>
                <a:cs typeface="Times New Roman" panose="02020603050405020304" pitchFamily="18" charset="0"/>
              </a:rPr>
              <a:t> +7 –exec </a:t>
            </a:r>
            <a:r>
              <a:rPr lang="en-US" altLang="zh-CN" sz="2400" dirty="0" err="1">
                <a:latin typeface="Times New Roman" panose="02020603050405020304" pitchFamily="18" charset="0"/>
                <a:cs typeface="Times New Roman" panose="02020603050405020304" pitchFamily="18" charset="0"/>
              </a:rPr>
              <a:t>rm</a:t>
            </a:r>
            <a:r>
              <a:rPr lang="en-US" altLang="zh-CN" sz="2400" dirty="0">
                <a:latin typeface="Times New Roman" panose="02020603050405020304" pitchFamily="18" charset="0"/>
                <a:cs typeface="Times New Roman" panose="02020603050405020304" pitchFamily="18" charset="0"/>
              </a:rPr>
              <a:t> ‘{}’ \;</a:t>
            </a:r>
          </a:p>
          <a:p>
            <a:pPr algn="just">
              <a:lnSpc>
                <a:spcPct val="150000"/>
              </a:lnSpc>
              <a:buFont typeface="Wingdings" panose="05000000000000000000" pitchFamily="2" charset="2"/>
              <a:buChar char="ü"/>
            </a:pP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39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A399D-41EC-4EC1-8702-3B2C59EDE5CF}"/>
              </a:ext>
            </a:extLst>
          </p:cNvPr>
          <p:cNvSpPr>
            <a:spLocks noGrp="1"/>
          </p:cNvSpPr>
          <p:nvPr>
            <p:ph type="title"/>
          </p:nvPr>
        </p:nvSpPr>
        <p:spPr>
          <a:xfrm>
            <a:off x="838200" y="76200"/>
            <a:ext cx="7620000" cy="609600"/>
          </a:xfrm>
        </p:spPr>
        <p:txBody>
          <a:bodyPr/>
          <a:lstStyle/>
          <a:p>
            <a:pPr algn="ctr"/>
            <a:r>
              <a:rPr lang="zh-CN" altLang="en-US" dirty="0"/>
              <a:t>联机帮助命令</a:t>
            </a:r>
          </a:p>
        </p:txBody>
      </p:sp>
      <p:sp>
        <p:nvSpPr>
          <p:cNvPr id="3" name="内容占位符 2">
            <a:extLst>
              <a:ext uri="{FF2B5EF4-FFF2-40B4-BE49-F238E27FC236}">
                <a16:creationId xmlns:a16="http://schemas.microsoft.com/office/drawing/2014/main" id="{BAB6F321-A798-4FE6-8607-5CF0BB81139E}"/>
              </a:ext>
            </a:extLst>
          </p:cNvPr>
          <p:cNvSpPr>
            <a:spLocks noGrp="1"/>
          </p:cNvSpPr>
          <p:nvPr>
            <p:ph idx="1"/>
          </p:nvPr>
        </p:nvSpPr>
        <p:spPr>
          <a:xfrm>
            <a:off x="838200" y="764704"/>
            <a:ext cx="7620000" cy="5407496"/>
          </a:xfrm>
        </p:spPr>
        <p:txBody>
          <a:bodyPr/>
          <a:lstStyle/>
          <a:p>
            <a:pPr>
              <a:lnSpc>
                <a:spcPct val="150000"/>
              </a:lnSpc>
            </a:pPr>
            <a:r>
              <a:rPr lang="en-US" altLang="zh-CN" sz="2200" dirty="0"/>
              <a:t>man </a:t>
            </a:r>
            <a:r>
              <a:rPr lang="zh-CN" altLang="en-US" sz="2200" dirty="0"/>
              <a:t>命令</a:t>
            </a:r>
            <a:endParaRPr lang="en-US" altLang="zh-CN" sz="2200" dirty="0"/>
          </a:p>
          <a:p>
            <a:pPr marL="531813" indent="-228600">
              <a:lnSpc>
                <a:spcPct val="150000"/>
              </a:lnSpc>
              <a:buFont typeface="Wingdings" panose="05000000000000000000" pitchFamily="2" charset="2"/>
              <a:buChar char="Ø"/>
            </a:pPr>
            <a:r>
              <a:rPr lang="zh-CN" altLang="en-US" sz="2200" dirty="0"/>
              <a:t>功能：格式化并显示某一命令的联机帮助手册页 </a:t>
            </a:r>
            <a:endParaRPr lang="en-US" altLang="zh-CN" sz="2200" dirty="0"/>
          </a:p>
          <a:p>
            <a:pPr marL="531813" indent="-228600">
              <a:lnSpc>
                <a:spcPct val="150000"/>
              </a:lnSpc>
              <a:buFont typeface="Wingdings" panose="05000000000000000000" pitchFamily="2" charset="2"/>
              <a:buChar char="Ø"/>
            </a:pPr>
            <a:r>
              <a:rPr lang="zh-CN" altLang="en-US" sz="2200" dirty="0"/>
              <a:t>语法： ： </a:t>
            </a:r>
            <a:r>
              <a:rPr lang="en-US" altLang="zh-CN" sz="2200" dirty="0"/>
              <a:t>man  [</a:t>
            </a:r>
            <a:r>
              <a:rPr lang="zh-CN" altLang="en-US" sz="2200" dirty="0"/>
              <a:t>选项</a:t>
            </a:r>
            <a:r>
              <a:rPr lang="en-US" altLang="zh-CN" sz="2200" dirty="0"/>
              <a:t>]  </a:t>
            </a:r>
            <a:r>
              <a:rPr lang="zh-CN" altLang="en-US" sz="2200" dirty="0"/>
              <a:t>命令名</a:t>
            </a:r>
            <a:endParaRPr lang="en-US" altLang="zh-CN" sz="2200" dirty="0"/>
          </a:p>
          <a:p>
            <a:pPr>
              <a:lnSpc>
                <a:spcPct val="150000"/>
              </a:lnSpc>
            </a:pPr>
            <a:r>
              <a:rPr lang="en-US" altLang="zh-CN" sz="2200" dirty="0"/>
              <a:t>help  </a:t>
            </a:r>
            <a:r>
              <a:rPr lang="zh-CN" altLang="en-US" sz="2200" dirty="0"/>
              <a:t>命令</a:t>
            </a:r>
            <a:endParaRPr lang="en-US" altLang="zh-CN" sz="2200" dirty="0"/>
          </a:p>
          <a:p>
            <a:pPr marL="450850" indent="-228600">
              <a:lnSpc>
                <a:spcPct val="150000"/>
              </a:lnSpc>
              <a:buFont typeface="Wingdings" panose="05000000000000000000" pitchFamily="2" charset="2"/>
              <a:buChar char="Ø"/>
            </a:pPr>
            <a:r>
              <a:rPr lang="zh-CN" altLang="en-US" sz="2200" dirty="0"/>
              <a:t>功能：用来查看所有</a:t>
            </a:r>
            <a:r>
              <a:rPr lang="en-US" altLang="zh-CN" sz="2200" dirty="0"/>
              <a:t>shell</a:t>
            </a:r>
            <a:r>
              <a:rPr lang="zh-CN" altLang="en-US" sz="2200" dirty="0"/>
              <a:t>内置命令的帮助信息</a:t>
            </a:r>
            <a:endParaRPr lang="en-US" altLang="zh-CN" sz="2200" dirty="0"/>
          </a:p>
          <a:p>
            <a:pPr marL="450850" indent="-228600">
              <a:lnSpc>
                <a:spcPct val="150000"/>
              </a:lnSpc>
              <a:buFont typeface="Wingdings" panose="05000000000000000000" pitchFamily="2" charset="2"/>
              <a:buChar char="Ø"/>
            </a:pPr>
            <a:r>
              <a:rPr lang="zh-CN" altLang="en-US" sz="2200" dirty="0"/>
              <a:t>语法：命令名 </a:t>
            </a:r>
            <a:r>
              <a:rPr lang="en-US" altLang="zh-CN" sz="2200" dirty="0"/>
              <a:t>--help</a:t>
            </a:r>
          </a:p>
          <a:p>
            <a:endParaRPr lang="zh-CN" altLang="en-US" dirty="0"/>
          </a:p>
        </p:txBody>
      </p:sp>
    </p:spTree>
    <p:extLst>
      <p:ext uri="{BB962C8B-B14F-4D97-AF65-F5344CB8AC3E}">
        <p14:creationId xmlns:p14="http://schemas.microsoft.com/office/powerpoint/2010/main" val="29806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34669-0686-4D77-AC55-5A5806B12F10}"/>
              </a:ext>
            </a:extLst>
          </p:cNvPr>
          <p:cNvSpPr>
            <a:spLocks noGrp="1"/>
          </p:cNvSpPr>
          <p:nvPr>
            <p:ph type="title"/>
          </p:nvPr>
        </p:nvSpPr>
        <p:spPr>
          <a:xfrm>
            <a:off x="838200" y="76200"/>
            <a:ext cx="7620000" cy="609600"/>
          </a:xfrm>
        </p:spPr>
        <p:txBody>
          <a:bodyPr/>
          <a:lstStyle/>
          <a:p>
            <a:pPr algn="ctr"/>
            <a:r>
              <a:rPr lang="zh-CN" altLang="en-US" dirty="0"/>
              <a:t>有关进程管理的命令</a:t>
            </a:r>
          </a:p>
        </p:txBody>
      </p:sp>
      <p:sp>
        <p:nvSpPr>
          <p:cNvPr id="3" name="内容占位符 2">
            <a:extLst>
              <a:ext uri="{FF2B5EF4-FFF2-40B4-BE49-F238E27FC236}">
                <a16:creationId xmlns:a16="http://schemas.microsoft.com/office/drawing/2014/main" id="{12A22A59-A12E-4F75-9C21-211400B41A06}"/>
              </a:ext>
            </a:extLst>
          </p:cNvPr>
          <p:cNvSpPr>
            <a:spLocks noGrp="1"/>
          </p:cNvSpPr>
          <p:nvPr>
            <p:ph idx="1"/>
          </p:nvPr>
        </p:nvSpPr>
        <p:spPr>
          <a:xfrm>
            <a:off x="107504" y="666472"/>
            <a:ext cx="8928992" cy="6115328"/>
          </a:xfrm>
        </p:spPr>
        <p:txBody>
          <a:bodyPr>
            <a:noAutofit/>
          </a:bodyPr>
          <a:lstStyle/>
          <a:p>
            <a:r>
              <a:rPr lang="en-US" altLang="zh-CN" sz="2200" dirty="0" err="1"/>
              <a:t>ps</a:t>
            </a:r>
            <a:r>
              <a:rPr lang="zh-CN" altLang="en-US" sz="2200" dirty="0"/>
              <a:t>命令</a:t>
            </a:r>
            <a:endParaRPr lang="en-US" altLang="zh-CN" sz="2200" dirty="0"/>
          </a:p>
          <a:p>
            <a:pPr marL="450850" indent="-228600">
              <a:buFont typeface="Wingdings" panose="05000000000000000000" pitchFamily="2" charset="2"/>
              <a:buChar char="Ø"/>
            </a:pPr>
            <a:r>
              <a:rPr lang="zh-CN" altLang="en-US" sz="2200" dirty="0"/>
              <a:t>功能：</a:t>
            </a:r>
            <a:r>
              <a:rPr lang="zh-CN" altLang="zh-CN" sz="2200" dirty="0"/>
              <a:t>主要是查看服务器的进程信息</a:t>
            </a:r>
            <a:endParaRPr lang="en-US" altLang="zh-CN" sz="2200" dirty="0"/>
          </a:p>
          <a:p>
            <a:pPr marL="450850" indent="-228600">
              <a:buFont typeface="Wingdings" panose="05000000000000000000" pitchFamily="2" charset="2"/>
              <a:buChar char="Ø"/>
            </a:pPr>
            <a:r>
              <a:rPr lang="zh-CN" altLang="en-US" sz="2200" dirty="0"/>
              <a:t>语法：</a:t>
            </a:r>
            <a:r>
              <a:rPr lang="en-US" altLang="zh-CN" sz="2200" dirty="0" err="1"/>
              <a:t>ps</a:t>
            </a:r>
            <a:r>
              <a:rPr lang="en-US" altLang="zh-CN" sz="2200" dirty="0"/>
              <a:t>  [</a:t>
            </a:r>
            <a:r>
              <a:rPr lang="zh-CN" altLang="en-US" sz="2200" dirty="0"/>
              <a:t>选项</a:t>
            </a:r>
            <a:r>
              <a:rPr lang="en-US" altLang="zh-CN" sz="2200" dirty="0"/>
              <a:t>]</a:t>
            </a:r>
          </a:p>
          <a:p>
            <a:pPr marL="450850" indent="-228600">
              <a:buFont typeface="Wingdings" panose="05000000000000000000" pitchFamily="2" charset="2"/>
              <a:buChar char="Ø"/>
            </a:pPr>
            <a:r>
              <a:rPr lang="zh-CN" altLang="en-US" sz="2200" dirty="0"/>
              <a:t>选项：</a:t>
            </a:r>
            <a:endParaRPr lang="en-US" altLang="zh-CN" sz="2200" dirty="0"/>
          </a:p>
          <a:p>
            <a:pPr marL="508000" indent="-285750">
              <a:buFont typeface="Wingdings" panose="05000000000000000000" pitchFamily="2" charset="2"/>
              <a:buChar char="ü"/>
            </a:pPr>
            <a:r>
              <a:rPr lang="en-US" altLang="zh-CN" sz="2200" dirty="0"/>
              <a:t>-a</a:t>
            </a:r>
            <a:r>
              <a:rPr lang="zh-CN" altLang="en-US" sz="2200" dirty="0"/>
              <a:t>：显示系统中与</a:t>
            </a:r>
            <a:r>
              <a:rPr lang="en-US" altLang="zh-CN" sz="2200" dirty="0" err="1"/>
              <a:t>tty</a:t>
            </a:r>
            <a:r>
              <a:rPr lang="zh-CN" altLang="en-US" sz="2200" dirty="0"/>
              <a:t>相关的（除会话组长之外）所有进程的信息。</a:t>
            </a:r>
            <a:endParaRPr lang="en-US" altLang="zh-CN" sz="2200" dirty="0"/>
          </a:p>
          <a:p>
            <a:pPr marL="508000" indent="-285750">
              <a:buFont typeface="Wingdings" panose="05000000000000000000" pitchFamily="2" charset="2"/>
              <a:buChar char="ü"/>
            </a:pPr>
            <a:r>
              <a:rPr lang="en-US" altLang="zh-CN" sz="2200" dirty="0"/>
              <a:t>-e</a:t>
            </a:r>
            <a:r>
              <a:rPr lang="zh-CN" altLang="en-US" sz="2200" dirty="0"/>
              <a:t>：显示所有进程的信息。</a:t>
            </a:r>
            <a:endParaRPr lang="en-US" altLang="zh-CN" sz="2200" dirty="0"/>
          </a:p>
          <a:p>
            <a:pPr marL="508000" indent="-285750">
              <a:buFont typeface="Wingdings" panose="05000000000000000000" pitchFamily="2" charset="2"/>
              <a:buChar char="ü"/>
            </a:pPr>
            <a:r>
              <a:rPr lang="en-US" altLang="zh-CN" sz="2200" dirty="0"/>
              <a:t>-f</a:t>
            </a:r>
            <a:r>
              <a:rPr lang="zh-CN" altLang="en-US" sz="2200" dirty="0"/>
              <a:t>：显示进程的所有信息。</a:t>
            </a:r>
            <a:endParaRPr lang="en-US" altLang="zh-CN" sz="2200" dirty="0"/>
          </a:p>
          <a:p>
            <a:pPr marL="508000" indent="-285750">
              <a:buFont typeface="Wingdings" panose="05000000000000000000" pitchFamily="2" charset="2"/>
              <a:buChar char="ü"/>
            </a:pPr>
            <a:r>
              <a:rPr lang="en-US" altLang="zh-CN" sz="2200" dirty="0"/>
              <a:t>-l</a:t>
            </a:r>
            <a:r>
              <a:rPr lang="zh-CN" altLang="en-US" sz="2200" dirty="0"/>
              <a:t>：以长格式显示进程信息。</a:t>
            </a:r>
            <a:endParaRPr lang="en-US" altLang="zh-CN" sz="2200" dirty="0"/>
          </a:p>
          <a:p>
            <a:pPr marL="508000" indent="-285750">
              <a:buFont typeface="Wingdings" panose="05000000000000000000" pitchFamily="2" charset="2"/>
              <a:buChar char="ü"/>
            </a:pPr>
            <a:r>
              <a:rPr lang="en-US" altLang="zh-CN" sz="2200" dirty="0"/>
              <a:t>-r</a:t>
            </a:r>
            <a:r>
              <a:rPr lang="zh-CN" altLang="en-US" sz="2200" dirty="0"/>
              <a:t>：只显示正在运行的进程。</a:t>
            </a:r>
            <a:endParaRPr lang="en-US" altLang="zh-CN" sz="2200" dirty="0"/>
          </a:p>
          <a:p>
            <a:pPr marL="508000" indent="-285750">
              <a:buFont typeface="Wingdings" panose="05000000000000000000" pitchFamily="2" charset="2"/>
              <a:buChar char="ü"/>
            </a:pPr>
            <a:r>
              <a:rPr lang="en-US" altLang="zh-CN" sz="2200" dirty="0"/>
              <a:t>-u</a:t>
            </a:r>
            <a:r>
              <a:rPr lang="zh-CN" altLang="en-US" sz="2200" dirty="0"/>
              <a:t>：显示面向用户的格式（包括用户名、</a:t>
            </a:r>
            <a:r>
              <a:rPr lang="en-US" altLang="zh-CN" sz="2200" dirty="0"/>
              <a:t>CPU</a:t>
            </a:r>
            <a:r>
              <a:rPr lang="zh-CN" altLang="en-US" sz="2200" dirty="0"/>
              <a:t>及内存使用情况等信息）。</a:t>
            </a:r>
            <a:endParaRPr lang="en-US" altLang="zh-CN" sz="2200" dirty="0"/>
          </a:p>
          <a:p>
            <a:pPr marL="508000" indent="-285750">
              <a:buFont typeface="Wingdings" panose="05000000000000000000" pitchFamily="2" charset="2"/>
              <a:buChar char="ü"/>
            </a:pPr>
            <a:r>
              <a:rPr lang="en-US" altLang="zh-CN" sz="2200" dirty="0"/>
              <a:t>-x</a:t>
            </a:r>
            <a:r>
              <a:rPr lang="zh-CN" altLang="en-US" sz="2200" dirty="0"/>
              <a:t>：显示所有终端上的进程信息。 </a:t>
            </a:r>
          </a:p>
        </p:txBody>
      </p:sp>
    </p:spTree>
    <p:extLst>
      <p:ext uri="{BB962C8B-B14F-4D97-AF65-F5344CB8AC3E}">
        <p14:creationId xmlns:p14="http://schemas.microsoft.com/office/powerpoint/2010/main" val="177847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EE70E2-9554-4D28-AB1B-F2B15290003B}"/>
              </a:ext>
            </a:extLst>
          </p:cNvPr>
          <p:cNvSpPr>
            <a:spLocks noGrp="1"/>
          </p:cNvSpPr>
          <p:nvPr>
            <p:ph idx="1"/>
          </p:nvPr>
        </p:nvSpPr>
        <p:spPr>
          <a:xfrm>
            <a:off x="179512" y="116632"/>
            <a:ext cx="8278688" cy="6055568"/>
          </a:xfrm>
        </p:spPr>
        <p:txBody>
          <a:bodyPr>
            <a:normAutofit fontScale="92500" lnSpcReduction="20000"/>
          </a:bodyPr>
          <a:lstStyle/>
          <a:p>
            <a:pPr marL="450850" indent="-228600">
              <a:lnSpc>
                <a:spcPct val="150000"/>
              </a:lnSpc>
              <a:buFont typeface="Wingdings" panose="05000000000000000000" pitchFamily="2" charset="2"/>
              <a:buChar char="Ø"/>
            </a:pPr>
            <a:r>
              <a:rPr lang="zh-CN" altLang="zh-CN" sz="2200" dirty="0"/>
              <a:t>列的含义：</a:t>
            </a:r>
            <a:endParaRPr lang="en-US" altLang="zh-CN" sz="2200" dirty="0"/>
          </a:p>
          <a:p>
            <a:pPr marL="627063" indent="-228600">
              <a:lnSpc>
                <a:spcPct val="150000"/>
              </a:lnSpc>
              <a:buFont typeface="Wingdings" panose="05000000000000000000" pitchFamily="2" charset="2"/>
              <a:buChar char="ü"/>
            </a:pPr>
            <a:r>
              <a:rPr lang="en-US" altLang="zh-CN" sz="2200" dirty="0"/>
              <a:t>UID</a:t>
            </a:r>
            <a:r>
              <a:rPr lang="zh-CN" altLang="zh-CN" sz="2200" dirty="0"/>
              <a:t>：该进程执行的用户</a:t>
            </a:r>
            <a:r>
              <a:rPr lang="en-US" altLang="zh-CN" sz="2200" dirty="0"/>
              <a:t>id</a:t>
            </a:r>
            <a:r>
              <a:rPr lang="zh-CN" altLang="zh-CN" sz="2200" dirty="0"/>
              <a:t>；</a:t>
            </a:r>
            <a:endParaRPr lang="en-US" altLang="zh-CN" sz="2200" dirty="0"/>
          </a:p>
          <a:p>
            <a:pPr marL="627063" indent="-228600">
              <a:lnSpc>
                <a:spcPct val="150000"/>
              </a:lnSpc>
              <a:buFont typeface="Wingdings" panose="05000000000000000000" pitchFamily="2" charset="2"/>
              <a:buChar char="ü"/>
            </a:pPr>
            <a:r>
              <a:rPr lang="en-US" altLang="zh-CN" sz="2200" dirty="0"/>
              <a:t>PID</a:t>
            </a:r>
            <a:r>
              <a:rPr lang="zh-CN" altLang="zh-CN" sz="2200" dirty="0"/>
              <a:t>：进程</a:t>
            </a:r>
            <a:r>
              <a:rPr lang="en-US" altLang="zh-CN" sz="2200" dirty="0"/>
              <a:t>id</a:t>
            </a:r>
            <a:r>
              <a:rPr lang="zh-CN" altLang="zh-CN" sz="2200" dirty="0"/>
              <a:t>；</a:t>
            </a:r>
            <a:endParaRPr lang="en-US" altLang="zh-CN" sz="2200" dirty="0"/>
          </a:p>
          <a:p>
            <a:pPr marL="627063" indent="-228600">
              <a:lnSpc>
                <a:spcPct val="150000"/>
              </a:lnSpc>
              <a:buFont typeface="Wingdings" panose="05000000000000000000" pitchFamily="2" charset="2"/>
              <a:buChar char="ü"/>
            </a:pPr>
            <a:r>
              <a:rPr lang="en-US" altLang="zh-CN" sz="2200" dirty="0"/>
              <a:t>PPID</a:t>
            </a:r>
            <a:r>
              <a:rPr lang="zh-CN" altLang="zh-CN" sz="2200" dirty="0"/>
              <a:t>：该进程的父级进程</a:t>
            </a:r>
            <a:r>
              <a:rPr lang="en-US" altLang="zh-CN" sz="2200" dirty="0"/>
              <a:t>id</a:t>
            </a:r>
            <a:r>
              <a:rPr lang="zh-CN" altLang="zh-CN" sz="2200" dirty="0"/>
              <a:t>，如果一个程序的父级进程找不到，该程序的进程称之为僵尸进程（</a:t>
            </a:r>
            <a:r>
              <a:rPr lang="en-US" altLang="zh-CN" sz="2200" dirty="0"/>
              <a:t>parent process ID</a:t>
            </a:r>
            <a:r>
              <a:rPr lang="zh-CN" altLang="zh-CN" sz="2200" dirty="0"/>
              <a:t>）；</a:t>
            </a:r>
            <a:endParaRPr lang="en-US" altLang="zh-CN" sz="2200" dirty="0"/>
          </a:p>
          <a:p>
            <a:pPr marL="627063" indent="-228600">
              <a:lnSpc>
                <a:spcPct val="150000"/>
              </a:lnSpc>
              <a:buFont typeface="Wingdings" panose="05000000000000000000" pitchFamily="2" charset="2"/>
              <a:buChar char="ü"/>
            </a:pPr>
            <a:r>
              <a:rPr lang="en-US" altLang="zh-CN" sz="2200" dirty="0"/>
              <a:t>C</a:t>
            </a:r>
            <a:r>
              <a:rPr lang="zh-CN" altLang="zh-CN" sz="2200" dirty="0"/>
              <a:t>：</a:t>
            </a:r>
            <a:r>
              <a:rPr lang="en-US" altLang="zh-CN" sz="2200" dirty="0" err="1"/>
              <a:t>Cpu</a:t>
            </a:r>
            <a:r>
              <a:rPr lang="zh-CN" altLang="zh-CN" sz="2200" dirty="0"/>
              <a:t>的占用率，其形式是百分数；</a:t>
            </a:r>
            <a:endParaRPr lang="en-US" altLang="zh-CN" sz="2200" dirty="0"/>
          </a:p>
          <a:p>
            <a:pPr marL="627063" indent="-228600">
              <a:lnSpc>
                <a:spcPct val="150000"/>
              </a:lnSpc>
              <a:buFont typeface="Wingdings" panose="05000000000000000000" pitchFamily="2" charset="2"/>
              <a:buChar char="ü"/>
            </a:pPr>
            <a:r>
              <a:rPr lang="en-US" altLang="zh-CN" sz="2200" dirty="0"/>
              <a:t>STIME</a:t>
            </a:r>
            <a:r>
              <a:rPr lang="zh-CN" altLang="zh-CN" sz="2200" dirty="0"/>
              <a:t>：进行的启动时间；</a:t>
            </a:r>
            <a:endParaRPr lang="en-US" altLang="zh-CN" sz="2200" dirty="0"/>
          </a:p>
          <a:p>
            <a:pPr marL="627063" indent="-228600">
              <a:lnSpc>
                <a:spcPct val="150000"/>
              </a:lnSpc>
              <a:buFont typeface="Wingdings" panose="05000000000000000000" pitchFamily="2" charset="2"/>
              <a:buChar char="ü"/>
            </a:pPr>
            <a:r>
              <a:rPr lang="en-US" altLang="zh-CN" sz="2200" dirty="0"/>
              <a:t>TTY</a:t>
            </a:r>
            <a:r>
              <a:rPr lang="zh-CN" altLang="zh-CN" sz="2200" dirty="0"/>
              <a:t>：终端设备，发起该进程的设备识别符号，如果显示“</a:t>
            </a:r>
            <a:r>
              <a:rPr lang="en-US" altLang="zh-CN" sz="2200" dirty="0"/>
              <a:t>?</a:t>
            </a:r>
            <a:r>
              <a:rPr lang="zh-CN" altLang="zh-CN" sz="2200" dirty="0"/>
              <a:t>”则表示该进程并不是由终端设备发起；</a:t>
            </a:r>
            <a:endParaRPr lang="en-US" altLang="zh-CN" sz="2200" dirty="0"/>
          </a:p>
          <a:p>
            <a:pPr marL="627063" indent="-228600">
              <a:lnSpc>
                <a:spcPct val="150000"/>
              </a:lnSpc>
              <a:buFont typeface="Wingdings" panose="05000000000000000000" pitchFamily="2" charset="2"/>
              <a:buChar char="ü"/>
            </a:pPr>
            <a:r>
              <a:rPr lang="en-US" altLang="zh-CN" sz="2200" dirty="0"/>
              <a:t>TIME</a:t>
            </a:r>
            <a:r>
              <a:rPr lang="zh-CN" altLang="zh-CN" sz="2200" dirty="0"/>
              <a:t>：进程的执行时间；</a:t>
            </a:r>
            <a:endParaRPr lang="en-US" altLang="zh-CN" sz="2200" dirty="0"/>
          </a:p>
          <a:p>
            <a:pPr marL="627063" indent="-228600">
              <a:lnSpc>
                <a:spcPct val="150000"/>
              </a:lnSpc>
              <a:buFont typeface="Wingdings" panose="05000000000000000000" pitchFamily="2" charset="2"/>
              <a:buChar char="ü"/>
            </a:pPr>
            <a:r>
              <a:rPr lang="en-US" altLang="zh-CN" sz="2200" dirty="0"/>
              <a:t>CMD</a:t>
            </a:r>
            <a:r>
              <a:rPr lang="zh-CN" altLang="zh-CN" sz="2200" dirty="0"/>
              <a:t>：该进程的名称或者对应的路径</a:t>
            </a:r>
            <a:endParaRPr lang="zh-CN" altLang="en-US" sz="2200" dirty="0"/>
          </a:p>
        </p:txBody>
      </p:sp>
    </p:spTree>
    <p:extLst>
      <p:ext uri="{BB962C8B-B14F-4D97-AF65-F5344CB8AC3E}">
        <p14:creationId xmlns:p14="http://schemas.microsoft.com/office/powerpoint/2010/main" val="261149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3437B9-13E2-4862-BD62-230EF6C174FD}"/>
              </a:ext>
            </a:extLst>
          </p:cNvPr>
          <p:cNvSpPr>
            <a:spLocks noGrp="1"/>
          </p:cNvSpPr>
          <p:nvPr>
            <p:ph idx="1"/>
          </p:nvPr>
        </p:nvSpPr>
        <p:spPr>
          <a:xfrm>
            <a:off x="251520" y="260648"/>
            <a:ext cx="8892480" cy="6408712"/>
          </a:xfrm>
        </p:spPr>
        <p:txBody>
          <a:bodyPr>
            <a:noAutofit/>
          </a:bodyPr>
          <a:lstStyle/>
          <a:p>
            <a:pPr>
              <a:lnSpc>
                <a:spcPct val="100000"/>
              </a:lnSpc>
            </a:pPr>
            <a:r>
              <a:rPr lang="en-US" altLang="zh-CN" sz="2000" dirty="0">
                <a:latin typeface="Times New Roman" panose="02020603050405020304" pitchFamily="18" charset="0"/>
                <a:cs typeface="Times New Roman" panose="02020603050405020304" pitchFamily="18" charset="0"/>
              </a:rPr>
              <a:t>ls</a:t>
            </a:r>
            <a:r>
              <a:rPr lang="zh-CN" altLang="en-US" sz="2000" dirty="0">
                <a:latin typeface="Times New Roman" panose="02020603050405020304" pitchFamily="18" charset="0"/>
                <a:cs typeface="Times New Roman" panose="02020603050405020304" pitchFamily="18" charset="0"/>
              </a:rPr>
              <a:t>命令</a:t>
            </a:r>
            <a:endParaRPr lang="en-US" altLang="zh-CN" sz="2000" dirty="0">
              <a:latin typeface="Times New Roman" panose="02020603050405020304" pitchFamily="18" charset="0"/>
              <a:cs typeface="Times New Roman" panose="02020603050405020304" pitchFamily="18" charset="0"/>
            </a:endParaRPr>
          </a:p>
          <a:p>
            <a:pPr marL="534988" indent="-228600">
              <a:lnSpc>
                <a:spcPct val="100000"/>
              </a:lnSpc>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功能：如果给出的参数是目录，该命令将列出其中所有子目录与文件的信息；如果给出的参数是文件，将列出有关该文件属性的一些信息。</a:t>
            </a:r>
            <a:endParaRPr lang="en-US" altLang="zh-CN" sz="2000" dirty="0">
              <a:latin typeface="Times New Roman" panose="02020603050405020304" pitchFamily="18" charset="0"/>
              <a:cs typeface="Times New Roman" panose="02020603050405020304" pitchFamily="18" charset="0"/>
            </a:endParaRPr>
          </a:p>
          <a:p>
            <a:pPr marL="534988" indent="-228600">
              <a:lnSpc>
                <a:spcPct val="100000"/>
              </a:lnSpc>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格式：</a:t>
            </a:r>
            <a:r>
              <a:rPr lang="en-US" altLang="zh-CN" sz="2000" dirty="0">
                <a:latin typeface="Times New Roman" panose="02020603050405020304" pitchFamily="18" charset="0"/>
                <a:cs typeface="Times New Roman" panose="02020603050405020304" pitchFamily="18" charset="0"/>
              </a:rPr>
              <a:t>ls  [</a:t>
            </a:r>
            <a:r>
              <a:rPr lang="zh-CN" altLang="en-US" sz="2000" dirty="0">
                <a:latin typeface="Times New Roman" panose="02020603050405020304" pitchFamily="18" charset="0"/>
                <a:cs typeface="Times New Roman" panose="02020603050405020304" pitchFamily="18" charset="0"/>
              </a:rPr>
              <a:t>选项</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目录或文件</a:t>
            </a:r>
            <a:r>
              <a:rPr lang="en-US" altLang="zh-CN" sz="2000" dirty="0">
                <a:latin typeface="Times New Roman" panose="02020603050405020304" pitchFamily="18" charset="0"/>
                <a:cs typeface="Times New Roman" panose="02020603050405020304" pitchFamily="18" charset="0"/>
              </a:rPr>
              <a:t>]</a:t>
            </a:r>
          </a:p>
          <a:p>
            <a:pPr marL="534988" indent="-228600">
              <a:lnSpc>
                <a:spcPct val="100000"/>
              </a:lnSpc>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选项：</a:t>
            </a:r>
          </a:p>
          <a:p>
            <a:pPr marL="803275" indent="-228600">
              <a:lnSpc>
                <a:spcPct val="10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-a</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：显示指定目录下所有子目录和文件，包括以“</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开头的隐藏文件（如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2000" dirty="0" err="1">
                <a:latin typeface="Times New Roman" panose="02020603050405020304" pitchFamily="18" charset="0"/>
                <a:cs typeface="Times New Roman" panose="02020603050405020304" pitchFamily="18" charset="0"/>
                <a:sym typeface="Arial" panose="020B0604020202020204" pitchFamily="34" charset="0"/>
              </a:rPr>
              <a:t>cshrc</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a:t>
            </a:r>
            <a:endParaRPr lang="en-US" altLang="zh-CN" sz="2000" dirty="0">
              <a:latin typeface="Times New Roman" panose="02020603050405020304" pitchFamily="18" charset="0"/>
              <a:cs typeface="Times New Roman" panose="02020603050405020304" pitchFamily="18" charset="0"/>
              <a:sym typeface="Arial" panose="020B0604020202020204" pitchFamily="34" charset="0"/>
            </a:endParaRPr>
          </a:p>
          <a:p>
            <a:pPr marL="803275" indent="-228600">
              <a:lnSpc>
                <a:spcPct val="10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：分成多列显示各项。</a:t>
            </a:r>
            <a:endParaRPr lang="en-US" altLang="zh-CN" sz="2000" dirty="0">
              <a:latin typeface="Times New Roman" panose="02020603050405020304" pitchFamily="18" charset="0"/>
              <a:cs typeface="Times New Roman" panose="02020603050405020304" pitchFamily="18" charset="0"/>
            </a:endParaRPr>
          </a:p>
          <a:p>
            <a:pPr marL="803275" indent="-228600">
              <a:lnSpc>
                <a:spcPct val="10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：如果参数是目录，则只显示它的名字（不显示其内容）。</a:t>
            </a:r>
            <a:endParaRPr lang="en-US" altLang="zh-CN" sz="2000" dirty="0">
              <a:latin typeface="Times New Roman" panose="02020603050405020304" pitchFamily="18" charset="0"/>
              <a:cs typeface="Times New Roman" panose="02020603050405020304" pitchFamily="18" charset="0"/>
            </a:endParaRPr>
          </a:p>
          <a:p>
            <a:pPr marL="803275" indent="-228600">
              <a:lnSpc>
                <a:spcPct val="10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在列出的文件名后面加上不同的符号，以区分不同类型的文件。可以附加的符号有： </a:t>
            </a:r>
            <a:r>
              <a:rPr lang="en-US" altLang="zh-CN" sz="2000" dirty="0">
                <a:latin typeface="Times New Roman" panose="02020603050405020304" pitchFamily="18" charset="0"/>
                <a:cs typeface="Times New Roman" panose="02020603050405020304" pitchFamily="18" charset="0"/>
              </a:rPr>
              <a:t>/   *   @   |   = </a:t>
            </a:r>
          </a:p>
          <a:p>
            <a:pPr marL="803275" indent="-228600">
              <a:lnSpc>
                <a:spcPct val="10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：输出的第一列显示文件的</a:t>
            </a:r>
            <a:r>
              <a:rPr lang="en-US" altLang="zh-CN" sz="2000"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节点号。</a:t>
            </a:r>
            <a:endParaRPr lang="en-US" altLang="zh-CN" sz="2000" dirty="0">
              <a:latin typeface="Times New Roman" panose="02020603050405020304" pitchFamily="18" charset="0"/>
              <a:cs typeface="Times New Roman" panose="02020603050405020304" pitchFamily="18" charset="0"/>
            </a:endParaRPr>
          </a:p>
          <a:p>
            <a:pPr marL="803275" indent="-228600">
              <a:lnSpc>
                <a:spcPct val="10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以长格式显示文件的详细信息。输出的信息依次是：</a:t>
            </a:r>
            <a:endParaRPr lang="en-US" altLang="zh-CN" sz="2000" dirty="0">
              <a:latin typeface="Times New Roman" panose="02020603050405020304" pitchFamily="18" charset="0"/>
              <a:cs typeface="Times New Roman" panose="02020603050405020304" pitchFamily="18" charset="0"/>
            </a:endParaRPr>
          </a:p>
          <a:p>
            <a:pPr marL="574675" indent="0">
              <a:lnSpc>
                <a:spcPct val="100000"/>
              </a:lnSpc>
              <a:buNone/>
            </a:pP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rw</a:t>
            </a:r>
            <a:r>
              <a:rPr lang="en-US" altLang="zh-CN" sz="2000" dirty="0">
                <a:latin typeface="Times New Roman" panose="02020603050405020304" pitchFamily="18" charset="0"/>
                <a:cs typeface="Times New Roman" panose="02020603050405020304" pitchFamily="18" charset="0"/>
              </a:rPr>
              <a:t>-r--r--  2  </a:t>
            </a:r>
            <a:r>
              <a:rPr lang="en-US" altLang="zh-CN" sz="2000" dirty="0" err="1">
                <a:latin typeface="Times New Roman" panose="02020603050405020304" pitchFamily="18" charset="0"/>
                <a:cs typeface="Times New Roman" panose="02020603050405020304" pitchFamily="18" charset="0"/>
              </a:rPr>
              <a:t>mengqc</a:t>
            </a:r>
            <a:r>
              <a:rPr lang="en-US" altLang="zh-CN" sz="2000" dirty="0">
                <a:latin typeface="Times New Roman" panose="02020603050405020304" pitchFamily="18" charset="0"/>
                <a:cs typeface="Times New Roman" panose="02020603050405020304" pitchFamily="18" charset="0"/>
              </a:rPr>
              <a:t>  group  198  Jul  30  2001  csh1</a:t>
            </a:r>
          </a:p>
          <a:p>
            <a:pPr marL="803275" indent="-228600">
              <a:lnSpc>
                <a:spcPct val="170000"/>
              </a:lnSpc>
              <a:buFont typeface="Wingdings" panose="05000000000000000000" pitchFamily="2" charset="2"/>
              <a:buChar char="ü"/>
            </a:pPr>
            <a:endParaRPr lang="zh-CN" altLang="en-US" sz="2000" dirty="0"/>
          </a:p>
        </p:txBody>
      </p:sp>
    </p:spTree>
    <p:extLst>
      <p:ext uri="{BB962C8B-B14F-4D97-AF65-F5344CB8AC3E}">
        <p14:creationId xmlns:p14="http://schemas.microsoft.com/office/powerpoint/2010/main" val="307451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E1A28C-8D8D-461F-97C2-19FDD2EB8234}"/>
              </a:ext>
            </a:extLst>
          </p:cNvPr>
          <p:cNvSpPr>
            <a:spLocks noGrp="1"/>
          </p:cNvSpPr>
          <p:nvPr>
            <p:ph idx="1"/>
          </p:nvPr>
        </p:nvSpPr>
        <p:spPr>
          <a:xfrm>
            <a:off x="395536" y="260648"/>
            <a:ext cx="8640960" cy="6480720"/>
          </a:xfrm>
        </p:spPr>
        <p:txBody>
          <a:bodyPr>
            <a:normAutofit/>
          </a:bodyPr>
          <a:lstStyle/>
          <a:p>
            <a:pPr>
              <a:lnSpc>
                <a:spcPct val="100000"/>
              </a:lnSpc>
            </a:pPr>
            <a:r>
              <a:rPr lang="en-US" altLang="zh-CN" sz="2200" dirty="0"/>
              <a:t>Kill</a:t>
            </a:r>
            <a:r>
              <a:rPr lang="zh-CN" altLang="en-US" sz="2200" dirty="0"/>
              <a:t>命令</a:t>
            </a:r>
            <a:endParaRPr lang="en-US" altLang="zh-CN" sz="2200" dirty="0"/>
          </a:p>
          <a:p>
            <a:pPr marL="531813" indent="-228600">
              <a:lnSpc>
                <a:spcPct val="100000"/>
              </a:lnSpc>
              <a:buFont typeface="Wingdings" panose="05000000000000000000" pitchFamily="2" charset="2"/>
              <a:buChar char="Ø"/>
            </a:pPr>
            <a:r>
              <a:rPr lang="zh-CN" altLang="en-US" sz="2200" dirty="0"/>
              <a:t>功能：通过向进程发送指定的信号来结束相应进程的运行 </a:t>
            </a:r>
            <a:endParaRPr lang="en-US" altLang="zh-CN" sz="2200" dirty="0">
              <a:solidFill>
                <a:srgbClr val="FF0000"/>
              </a:solidFill>
            </a:endParaRPr>
          </a:p>
          <a:p>
            <a:pPr marL="531813" indent="-228600">
              <a:lnSpc>
                <a:spcPct val="100000"/>
              </a:lnSpc>
              <a:buFont typeface="Wingdings" panose="05000000000000000000" pitchFamily="2" charset="2"/>
              <a:buChar char="Ø"/>
            </a:pPr>
            <a:r>
              <a:rPr lang="zh-CN" altLang="en-US" sz="2200" dirty="0"/>
              <a:t>一般格式：</a:t>
            </a:r>
            <a:r>
              <a:rPr lang="en-US" altLang="zh-CN" sz="2200" dirty="0"/>
              <a:t>kill  [-s  </a:t>
            </a:r>
            <a:r>
              <a:rPr lang="zh-CN" altLang="en-US" sz="2200" dirty="0"/>
              <a:t>信号</a:t>
            </a:r>
            <a:r>
              <a:rPr lang="en-US" altLang="zh-CN" sz="2200" dirty="0"/>
              <a:t>|-p ] [-a] </a:t>
            </a:r>
            <a:r>
              <a:rPr lang="zh-CN" altLang="en-US" sz="2200" dirty="0"/>
              <a:t>进程号</a:t>
            </a:r>
            <a:r>
              <a:rPr lang="en-US" altLang="zh-CN" sz="2200" dirty="0">
                <a:latin typeface="Arial" panose="020B0604020202020204" pitchFamily="34" charset="0"/>
              </a:rPr>
              <a:t>…</a:t>
            </a:r>
            <a:endParaRPr lang="en-US" altLang="zh-CN" sz="2200" dirty="0"/>
          </a:p>
          <a:p>
            <a:pPr>
              <a:lnSpc>
                <a:spcPct val="100000"/>
              </a:lnSpc>
              <a:buNone/>
            </a:pPr>
            <a:r>
              <a:rPr lang="en-US" altLang="zh-CN" sz="2200" dirty="0"/>
              <a:t>                    kill  -l [</a:t>
            </a:r>
            <a:r>
              <a:rPr lang="zh-CN" altLang="en-US" sz="2200" dirty="0"/>
              <a:t>信号</a:t>
            </a:r>
            <a:r>
              <a:rPr lang="en-US" altLang="zh-CN" sz="2200" dirty="0"/>
              <a:t>]</a:t>
            </a:r>
          </a:p>
          <a:p>
            <a:pPr marL="450850" indent="-228600">
              <a:lnSpc>
                <a:spcPct val="100000"/>
              </a:lnSpc>
              <a:buFont typeface="Wingdings" panose="05000000000000000000" pitchFamily="2" charset="2"/>
              <a:buChar char="Ø"/>
            </a:pPr>
            <a:r>
              <a:rPr lang="zh-CN" altLang="en-US" sz="2200" dirty="0"/>
              <a:t>说明：通过向进程发送指定的信号来结束相应进程的运行 </a:t>
            </a:r>
            <a:endParaRPr lang="en-US" altLang="zh-CN" sz="2200" dirty="0"/>
          </a:p>
          <a:p>
            <a:pPr marL="450850" indent="-228600">
              <a:lnSpc>
                <a:spcPct val="100000"/>
              </a:lnSpc>
              <a:buFont typeface="Wingdings" panose="05000000000000000000" pitchFamily="2" charset="2"/>
              <a:buChar char="Ø"/>
            </a:pPr>
            <a:r>
              <a:rPr lang="zh-CN" altLang="en-US" sz="2200" dirty="0"/>
              <a:t>选项：</a:t>
            </a:r>
          </a:p>
          <a:p>
            <a:pPr>
              <a:lnSpc>
                <a:spcPct val="100000"/>
              </a:lnSpc>
              <a:buNone/>
            </a:pPr>
            <a:r>
              <a:rPr lang="zh-CN" altLang="en-US" sz="2200" dirty="0"/>
              <a:t>    </a:t>
            </a:r>
            <a:r>
              <a:rPr lang="en-US" altLang="zh-CN" sz="2200" dirty="0"/>
              <a:t>-s  </a:t>
            </a:r>
            <a:r>
              <a:rPr lang="zh-CN" altLang="en-US" sz="2200" dirty="0"/>
              <a:t>指定需要发送的信号，既可以是信号名（如</a:t>
            </a:r>
            <a:r>
              <a:rPr lang="en-US" altLang="zh-CN" sz="2200" dirty="0"/>
              <a:t>kill</a:t>
            </a:r>
            <a:r>
              <a:rPr lang="zh-CN" altLang="en-US" sz="2200" dirty="0"/>
              <a:t>），也  可以是对应信号的号码（如</a:t>
            </a:r>
            <a:r>
              <a:rPr lang="en-US" altLang="zh-CN" sz="2200" dirty="0"/>
              <a:t>9</a:t>
            </a:r>
            <a:r>
              <a:rPr lang="zh-CN" altLang="en-US" sz="2200" dirty="0"/>
              <a:t>）。</a:t>
            </a:r>
          </a:p>
          <a:p>
            <a:pPr>
              <a:lnSpc>
                <a:spcPct val="100000"/>
              </a:lnSpc>
              <a:buNone/>
            </a:pPr>
            <a:r>
              <a:rPr lang="zh-CN" altLang="en-US" sz="2200" dirty="0"/>
              <a:t>    </a:t>
            </a:r>
            <a:r>
              <a:rPr lang="en-US" altLang="zh-CN" sz="2200" dirty="0"/>
              <a:t>-l  </a:t>
            </a:r>
            <a:r>
              <a:rPr lang="zh-CN" altLang="en-US" sz="2200" dirty="0"/>
              <a:t>显示信号名称列表，这也可以在</a:t>
            </a:r>
            <a:r>
              <a:rPr lang="en-US" altLang="zh-CN" sz="2200" dirty="0"/>
              <a:t>/</a:t>
            </a:r>
            <a:r>
              <a:rPr lang="en-US" altLang="zh-CN" sz="2200" dirty="0" err="1"/>
              <a:t>usr</a:t>
            </a:r>
            <a:r>
              <a:rPr lang="en-US" altLang="zh-CN" sz="2200" dirty="0"/>
              <a:t>/include/</a:t>
            </a:r>
            <a:r>
              <a:rPr lang="en-US" altLang="zh-CN" sz="2200" dirty="0" err="1"/>
              <a:t>linux</a:t>
            </a:r>
            <a:r>
              <a:rPr lang="en-US" altLang="zh-CN" sz="2200" dirty="0"/>
              <a:t>/</a:t>
            </a:r>
            <a:r>
              <a:rPr lang="en-US" altLang="zh-CN" sz="2200" dirty="0" err="1"/>
              <a:t>signal.h</a:t>
            </a:r>
            <a:r>
              <a:rPr lang="zh-CN" altLang="en-US" sz="2200" dirty="0"/>
              <a:t>文件中找到。</a:t>
            </a:r>
            <a:endParaRPr lang="en-US" altLang="zh-CN" sz="2200" dirty="0"/>
          </a:p>
          <a:p>
            <a:pPr>
              <a:lnSpc>
                <a:spcPct val="80000"/>
              </a:lnSpc>
            </a:pPr>
            <a:r>
              <a:rPr lang="en-US" altLang="zh-CN" sz="2200" dirty="0"/>
              <a:t>sleep</a:t>
            </a:r>
            <a:r>
              <a:rPr lang="zh-CN" altLang="en-US" sz="2200" dirty="0"/>
              <a:t>命令</a:t>
            </a:r>
          </a:p>
          <a:p>
            <a:pPr marL="450850" indent="-228600">
              <a:lnSpc>
                <a:spcPct val="80000"/>
              </a:lnSpc>
              <a:buFont typeface="Wingdings" panose="05000000000000000000" pitchFamily="2" charset="2"/>
              <a:buChar char="Ø"/>
            </a:pPr>
            <a:r>
              <a:rPr lang="zh-CN" altLang="en-US" sz="2200" dirty="0"/>
              <a:t>一般格式：</a:t>
            </a:r>
            <a:r>
              <a:rPr lang="en-US" altLang="zh-CN" sz="2200" dirty="0"/>
              <a:t>sleep  </a:t>
            </a:r>
            <a:r>
              <a:rPr lang="zh-CN" altLang="en-US" sz="2200" dirty="0"/>
              <a:t>时间值</a:t>
            </a:r>
            <a:endParaRPr lang="en-US" altLang="zh-CN" sz="2200" dirty="0"/>
          </a:p>
          <a:p>
            <a:pPr marL="450850" indent="-228600">
              <a:lnSpc>
                <a:spcPct val="80000"/>
              </a:lnSpc>
              <a:buFont typeface="Wingdings" panose="05000000000000000000" pitchFamily="2" charset="2"/>
              <a:buChar char="Ø"/>
            </a:pPr>
            <a:r>
              <a:rPr lang="zh-CN" altLang="en-US" sz="2200" dirty="0"/>
              <a:t>说明：</a:t>
            </a:r>
            <a:r>
              <a:rPr lang="zh-CN" altLang="en-US" sz="2200" dirty="0">
                <a:latin typeface="Arial" panose="020B0604020202020204" pitchFamily="34" charset="0"/>
              </a:rPr>
              <a:t>“</a:t>
            </a:r>
            <a:r>
              <a:rPr lang="zh-CN" altLang="en-US" sz="2200" dirty="0"/>
              <a:t>时间值</a:t>
            </a:r>
            <a:r>
              <a:rPr lang="zh-CN" altLang="en-US" sz="2200" dirty="0">
                <a:latin typeface="Arial" panose="020B0604020202020204" pitchFamily="34" charset="0"/>
              </a:rPr>
              <a:t>”</a:t>
            </a:r>
            <a:r>
              <a:rPr lang="zh-CN" altLang="en-US" sz="2200" dirty="0"/>
              <a:t>参数以秒为单位，即让进程暂停由时间值所指定的秒数。</a:t>
            </a:r>
          </a:p>
          <a:p>
            <a:pPr>
              <a:lnSpc>
                <a:spcPct val="100000"/>
              </a:lnSpc>
              <a:buNone/>
            </a:pPr>
            <a:endParaRPr lang="zh-CN" altLang="en-US" sz="2200" dirty="0"/>
          </a:p>
          <a:p>
            <a:endParaRPr lang="zh-CN" altLang="en-US" dirty="0"/>
          </a:p>
        </p:txBody>
      </p:sp>
    </p:spTree>
    <p:extLst>
      <p:ext uri="{BB962C8B-B14F-4D97-AF65-F5344CB8AC3E}">
        <p14:creationId xmlns:p14="http://schemas.microsoft.com/office/powerpoint/2010/main" val="87328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F1202C6-B9B2-41DF-8264-9616C371DF91}"/>
              </a:ext>
            </a:extLst>
          </p:cNvPr>
          <p:cNvSpPr>
            <a:spLocks noGrp="1" noChangeArrowheads="1"/>
          </p:cNvSpPr>
          <p:nvPr>
            <p:ph type="title" idx="4294967295"/>
          </p:nvPr>
        </p:nvSpPr>
        <p:spPr>
          <a:xfrm>
            <a:off x="1600200" y="457200"/>
            <a:ext cx="6781800" cy="593725"/>
          </a:xfrm>
          <a:noFill/>
        </p:spPr>
        <p:txBody>
          <a:bodyPr/>
          <a:lstStyle/>
          <a:p>
            <a:pPr algn="ctr" eaLnBrk="1" hangingPunct="1"/>
            <a:r>
              <a:rPr lang="zh-CN" altLang="en-US" dirty="0"/>
              <a:t>有关进程管理的命令</a:t>
            </a:r>
          </a:p>
        </p:txBody>
      </p:sp>
      <p:sp>
        <p:nvSpPr>
          <p:cNvPr id="73731" name="Rectangle 3" descr="Rectangle: Click to edit Master text styles&#10;Second level&#10;Third level&#10;Fourth level&#10;Fifth level">
            <a:extLst>
              <a:ext uri="{FF2B5EF4-FFF2-40B4-BE49-F238E27FC236}">
                <a16:creationId xmlns:a16="http://schemas.microsoft.com/office/drawing/2014/main" id="{88E7B7C7-62C8-4FE4-B4E5-D8AE3D02F963}"/>
              </a:ext>
            </a:extLst>
          </p:cNvPr>
          <p:cNvSpPr>
            <a:spLocks noGrp="1" noChangeArrowheads="1"/>
          </p:cNvSpPr>
          <p:nvPr>
            <p:ph type="body" idx="4294967295"/>
          </p:nvPr>
        </p:nvSpPr>
        <p:spPr>
          <a:xfrm>
            <a:off x="533400" y="980728"/>
            <a:ext cx="8305800" cy="5496272"/>
          </a:xfrm>
        </p:spPr>
        <p:txBody>
          <a:bodyPr>
            <a:normAutofit fontScale="92500" lnSpcReduction="10000"/>
          </a:bodyPr>
          <a:lstStyle/>
          <a:p>
            <a:pPr eaLnBrk="1" hangingPunct="1">
              <a:lnSpc>
                <a:spcPct val="12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Kill</a:t>
            </a:r>
            <a:r>
              <a:rPr lang="zh-CN" altLang="en-US" sz="2000" dirty="0">
                <a:latin typeface="Times New Roman" panose="02020603050405020304" pitchFamily="18" charset="0"/>
                <a:cs typeface="Times New Roman" panose="02020603050405020304" pitchFamily="18" charset="0"/>
              </a:rPr>
              <a:t>命令</a:t>
            </a: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一般格式：</a:t>
            </a:r>
            <a:r>
              <a:rPr lang="en-US" altLang="zh-CN" sz="2000" dirty="0">
                <a:latin typeface="Times New Roman" panose="02020603050405020304" pitchFamily="18" charset="0"/>
                <a:cs typeface="Times New Roman" panose="02020603050405020304" pitchFamily="18" charset="0"/>
              </a:rPr>
              <a:t>kill  [-s  </a:t>
            </a:r>
            <a:r>
              <a:rPr lang="zh-CN" altLang="en-US" sz="2000" dirty="0">
                <a:latin typeface="Times New Roman" panose="02020603050405020304" pitchFamily="18" charset="0"/>
                <a:cs typeface="Times New Roman" panose="02020603050405020304" pitchFamily="18" charset="0"/>
              </a:rPr>
              <a:t>信号</a:t>
            </a:r>
            <a:r>
              <a:rPr lang="en-US" altLang="zh-CN" sz="2000" dirty="0">
                <a:latin typeface="Times New Roman" panose="02020603050405020304" pitchFamily="18" charset="0"/>
                <a:cs typeface="Times New Roman" panose="02020603050405020304" pitchFamily="18" charset="0"/>
              </a:rPr>
              <a:t>|-p ] [-a] </a:t>
            </a:r>
            <a:r>
              <a:rPr lang="zh-CN" altLang="en-US" sz="2000" dirty="0">
                <a:latin typeface="Times New Roman" panose="02020603050405020304" pitchFamily="18" charset="0"/>
                <a:cs typeface="Times New Roman" panose="02020603050405020304" pitchFamily="18" charset="0"/>
              </a:rPr>
              <a:t>进程号</a:t>
            </a:r>
            <a:r>
              <a:rPr lang="en-US" altLang="zh-CN" sz="2000" dirty="0">
                <a:latin typeface="Times New Roman" panose="02020603050405020304" pitchFamily="18" charset="0"/>
                <a:cs typeface="Times New Roman" panose="02020603050405020304" pitchFamily="18" charset="0"/>
              </a:rPr>
              <a:t>…</a:t>
            </a:r>
          </a:p>
          <a:p>
            <a:pPr eaLnBrk="1" hangingPunct="1">
              <a:lnSpc>
                <a:spcPct val="12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kill  -l [</a:t>
            </a:r>
            <a:r>
              <a:rPr lang="zh-CN" altLang="en-US" sz="2000" dirty="0">
                <a:latin typeface="Times New Roman" panose="02020603050405020304" pitchFamily="18" charset="0"/>
                <a:cs typeface="Times New Roman" panose="02020603050405020304" pitchFamily="18" charset="0"/>
              </a:rPr>
              <a:t>信号</a:t>
            </a:r>
            <a:r>
              <a:rPr lang="en-US" altLang="zh-CN" sz="2000" dirty="0">
                <a:latin typeface="Times New Roman" panose="02020603050405020304" pitchFamily="18" charset="0"/>
                <a:cs typeface="Times New Roman" panose="02020603050405020304" pitchFamily="18" charset="0"/>
              </a:rPr>
              <a:t>]</a:t>
            </a: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说明：通过向进程发送指定的信号来结束相应进程的运行 </a:t>
            </a: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选项：</a:t>
            </a:r>
          </a:p>
          <a:p>
            <a:pPr eaLnBrk="1" hangingPunct="1">
              <a:lnSpc>
                <a:spcPct val="120000"/>
              </a:lnSpc>
              <a:buFont typeface="Wingdings" panose="05000000000000000000" pitchFamily="2" charset="2"/>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  </a:t>
            </a:r>
            <a:r>
              <a:rPr lang="zh-CN" altLang="en-US" sz="2000" dirty="0">
                <a:latin typeface="Times New Roman" panose="02020603050405020304" pitchFamily="18" charset="0"/>
                <a:cs typeface="Times New Roman" panose="02020603050405020304" pitchFamily="18" charset="0"/>
              </a:rPr>
              <a:t>指定需要发送的信号，既可以是信号名（如</a:t>
            </a:r>
            <a:r>
              <a:rPr lang="en-US" altLang="zh-CN" sz="2000" dirty="0">
                <a:latin typeface="Times New Roman" panose="02020603050405020304" pitchFamily="18" charset="0"/>
                <a:cs typeface="Times New Roman" panose="02020603050405020304" pitchFamily="18" charset="0"/>
              </a:rPr>
              <a:t>kill</a:t>
            </a:r>
            <a:r>
              <a:rPr lang="zh-CN" altLang="en-US" sz="2000" dirty="0">
                <a:latin typeface="Times New Roman" panose="02020603050405020304" pitchFamily="18" charset="0"/>
                <a:cs typeface="Times New Roman" panose="02020603050405020304" pitchFamily="18" charset="0"/>
              </a:rPr>
              <a:t>），也  可以是对应信号的号码（如</a:t>
            </a:r>
            <a:r>
              <a:rPr lang="en-US" altLang="zh-CN" sz="2000" dirty="0">
                <a:latin typeface="Times New Roman" panose="02020603050405020304" pitchFamily="18" charset="0"/>
                <a:cs typeface="Times New Roman" panose="02020603050405020304" pitchFamily="18" charset="0"/>
              </a:rPr>
              <a:t>9</a:t>
            </a:r>
            <a:r>
              <a:rPr lang="zh-CN" altLang="en-US" sz="2000" dirty="0">
                <a:latin typeface="Times New Roman" panose="02020603050405020304" pitchFamily="18" charset="0"/>
                <a:cs typeface="Times New Roman" panose="02020603050405020304" pitchFamily="18" charset="0"/>
              </a:rPr>
              <a:t>）。</a:t>
            </a:r>
          </a:p>
          <a:p>
            <a:pPr eaLnBrk="1" hangingPunct="1">
              <a:lnSpc>
                <a:spcPct val="120000"/>
              </a:lnSpc>
              <a:buFont typeface="Wingdings" panose="05000000000000000000" pitchFamily="2" charset="2"/>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  </a:t>
            </a:r>
            <a:r>
              <a:rPr lang="zh-CN" altLang="en-US" sz="2000" dirty="0">
                <a:latin typeface="Times New Roman" panose="02020603050405020304" pitchFamily="18" charset="0"/>
                <a:cs typeface="Times New Roman" panose="02020603050405020304" pitchFamily="18" charset="0"/>
              </a:rPr>
              <a:t>显示信号名称列表，这也可以在</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usr</a:t>
            </a:r>
            <a:r>
              <a:rPr lang="en-US" altLang="zh-CN" sz="2000" dirty="0">
                <a:latin typeface="Times New Roman" panose="02020603050405020304" pitchFamily="18" charset="0"/>
                <a:cs typeface="Times New Roman" panose="02020603050405020304" pitchFamily="18" charset="0"/>
              </a:rPr>
              <a:t>/include/</a:t>
            </a:r>
            <a:r>
              <a:rPr lang="en-US" altLang="zh-CN" sz="2000" dirty="0" err="1">
                <a:latin typeface="Times New Roman" panose="02020603050405020304" pitchFamily="18" charset="0"/>
                <a:cs typeface="Times New Roman" panose="02020603050405020304" pitchFamily="18" charset="0"/>
              </a:rPr>
              <a:t>linux</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signal.h</a:t>
            </a:r>
            <a:r>
              <a:rPr lang="zh-CN" altLang="en-US" sz="2000" dirty="0">
                <a:latin typeface="Times New Roman" panose="02020603050405020304" pitchFamily="18" charset="0"/>
                <a:cs typeface="Times New Roman" panose="02020603050405020304" pitchFamily="18" charset="0"/>
              </a:rPr>
              <a:t>文件中找到。</a:t>
            </a:r>
          </a:p>
          <a:p>
            <a:pPr>
              <a:lnSpc>
                <a:spcPct val="120000"/>
              </a:lnSpc>
              <a:buNone/>
            </a:pPr>
            <a:r>
              <a:rPr lang="en-US" altLang="zh-CN" sz="2000" dirty="0">
                <a:latin typeface="Times New Roman" panose="02020603050405020304" pitchFamily="18" charset="0"/>
                <a:cs typeface="Times New Roman" panose="02020603050405020304" pitchFamily="18" charset="0"/>
              </a:rPr>
              <a:t>sleep</a:t>
            </a:r>
            <a:r>
              <a:rPr lang="zh-CN" altLang="en-US" sz="2000" dirty="0">
                <a:latin typeface="Times New Roman" panose="02020603050405020304" pitchFamily="18" charset="0"/>
                <a:cs typeface="Times New Roman" panose="02020603050405020304" pitchFamily="18" charset="0"/>
              </a:rPr>
              <a:t>命令</a:t>
            </a: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一般格式：</a:t>
            </a:r>
            <a:r>
              <a:rPr lang="en-US" altLang="zh-CN" sz="2000" dirty="0">
                <a:latin typeface="Times New Roman" panose="02020603050405020304" pitchFamily="18" charset="0"/>
                <a:cs typeface="Times New Roman" panose="02020603050405020304" pitchFamily="18" charset="0"/>
              </a:rPr>
              <a:t>sleep  </a:t>
            </a:r>
            <a:r>
              <a:rPr lang="zh-CN" altLang="en-US" sz="2000" dirty="0">
                <a:latin typeface="Times New Roman" panose="02020603050405020304" pitchFamily="18" charset="0"/>
                <a:cs typeface="Times New Roman" panose="02020603050405020304" pitchFamily="18" charset="0"/>
              </a:rPr>
              <a:t>时间值</a:t>
            </a:r>
          </a:p>
          <a:p>
            <a:pPr eaLnBrk="1" hangingPunct="1">
              <a:lnSpc>
                <a:spcPct val="120000"/>
              </a:lnSpc>
            </a:pPr>
            <a:r>
              <a:rPr lang="zh-CN" altLang="en-US" sz="2000" dirty="0">
                <a:latin typeface="Times New Roman" panose="02020603050405020304" pitchFamily="18" charset="0"/>
                <a:cs typeface="Times New Roman" panose="02020603050405020304" pitchFamily="18" charset="0"/>
              </a:rPr>
              <a:t>说明：“时间值”参数以秒为单位，即让进程暂停由时间值所指定的秒数。</a:t>
            </a:r>
          </a:p>
        </p:txBody>
      </p:sp>
    </p:spTree>
    <p:extLst>
      <p:ext uri="{BB962C8B-B14F-4D97-AF65-F5344CB8AC3E}">
        <p14:creationId xmlns:p14="http://schemas.microsoft.com/office/powerpoint/2010/main" val="3463240705"/>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F42EF-80DA-443E-89BE-B0BF0D3FB60C}"/>
              </a:ext>
            </a:extLst>
          </p:cNvPr>
          <p:cNvSpPr>
            <a:spLocks noGrp="1"/>
          </p:cNvSpPr>
          <p:nvPr>
            <p:ph type="title"/>
          </p:nvPr>
        </p:nvSpPr>
        <p:spPr>
          <a:xfrm>
            <a:off x="838200" y="76200"/>
            <a:ext cx="7620000" cy="609600"/>
          </a:xfrm>
        </p:spPr>
        <p:txBody>
          <a:bodyPr/>
          <a:lstStyle/>
          <a:p>
            <a:pPr algn="ctr"/>
            <a:r>
              <a:rPr lang="zh-CN" altLang="en-US" sz="3600" dirty="0"/>
              <a:t>文件压缩和解压缩命令</a:t>
            </a:r>
            <a:endParaRPr lang="zh-CN" altLang="en-US" dirty="0"/>
          </a:p>
        </p:txBody>
      </p:sp>
      <p:sp>
        <p:nvSpPr>
          <p:cNvPr id="3" name="内容占位符 2">
            <a:extLst>
              <a:ext uri="{FF2B5EF4-FFF2-40B4-BE49-F238E27FC236}">
                <a16:creationId xmlns:a16="http://schemas.microsoft.com/office/drawing/2014/main" id="{7FE6B0DB-C65D-42A6-8B5A-8A4C63A53E7D}"/>
              </a:ext>
            </a:extLst>
          </p:cNvPr>
          <p:cNvSpPr>
            <a:spLocks noGrp="1"/>
          </p:cNvSpPr>
          <p:nvPr>
            <p:ph idx="1"/>
          </p:nvPr>
        </p:nvSpPr>
        <p:spPr>
          <a:xfrm>
            <a:off x="179512" y="685800"/>
            <a:ext cx="8964488" cy="5486400"/>
          </a:xfrm>
        </p:spPr>
        <p:txBody>
          <a:bodyPr>
            <a:normAutofit/>
          </a:bodyPr>
          <a:lstStyle/>
          <a:p>
            <a:pPr>
              <a:lnSpc>
                <a:spcPct val="150000"/>
              </a:lnSpc>
            </a:pPr>
            <a:r>
              <a:rPr lang="zh-CN" altLang="en-US" sz="2200" dirty="0"/>
              <a:t>gzip命令</a:t>
            </a:r>
            <a:endParaRPr lang="en-US" altLang="zh-CN" sz="2200" dirty="0"/>
          </a:p>
          <a:p>
            <a:pPr marL="450850" indent="-228600">
              <a:lnSpc>
                <a:spcPct val="150000"/>
              </a:lnSpc>
              <a:buFont typeface="Wingdings" panose="05000000000000000000" pitchFamily="2" charset="2"/>
              <a:buChar char="Ø"/>
            </a:pPr>
            <a:r>
              <a:rPr lang="zh-CN" altLang="en-US" sz="2200" dirty="0"/>
              <a:t>功能：对文件进行压缩和解压缩</a:t>
            </a:r>
            <a:endParaRPr lang="en-US" altLang="zh-CN" sz="2200" dirty="0"/>
          </a:p>
          <a:p>
            <a:pPr marL="450850" indent="-228600">
              <a:lnSpc>
                <a:spcPct val="150000"/>
              </a:lnSpc>
              <a:buFont typeface="Wingdings" panose="05000000000000000000" pitchFamily="2" charset="2"/>
              <a:buChar char="Ø"/>
            </a:pPr>
            <a:r>
              <a:rPr lang="zh-CN" altLang="en-US" sz="2200" dirty="0"/>
              <a:t>语法：gzip [选项] [name]（注意：name表示压缩（解压缩）文件名；只压缩普通文件，忽略符号链接文件）</a:t>
            </a:r>
            <a:endParaRPr lang="en-US" altLang="zh-CN" sz="2200" dirty="0"/>
          </a:p>
          <a:p>
            <a:pPr marL="450850" indent="-228600">
              <a:lnSpc>
                <a:spcPct val="150000"/>
              </a:lnSpc>
              <a:buFont typeface="Wingdings" panose="05000000000000000000" pitchFamily="2" charset="2"/>
              <a:buChar char="Ø"/>
            </a:pPr>
            <a:r>
              <a:rPr lang="zh-CN" altLang="en-US" sz="2200" dirty="0"/>
              <a:t>选项</a:t>
            </a:r>
            <a:endParaRPr lang="en-US" altLang="zh-CN" sz="2200" dirty="0"/>
          </a:p>
          <a:p>
            <a:pPr marL="627063" indent="-228600">
              <a:lnSpc>
                <a:spcPct val="150000"/>
              </a:lnSpc>
              <a:buFont typeface="Wingdings" panose="05000000000000000000" pitchFamily="2" charset="2"/>
              <a:buChar char="ü"/>
            </a:pPr>
            <a:r>
              <a:rPr lang="en-US" altLang="zh-CN" sz="2200" dirty="0"/>
              <a:t>-</a:t>
            </a:r>
            <a:r>
              <a:rPr lang="zh-CN" altLang="en-US" sz="2200" dirty="0"/>
              <a:t>d ：解压缩</a:t>
            </a:r>
            <a:endParaRPr lang="en-US" altLang="zh-CN" sz="2200" dirty="0"/>
          </a:p>
          <a:p>
            <a:pPr marL="627063" indent="-228600">
              <a:lnSpc>
                <a:spcPct val="150000"/>
              </a:lnSpc>
              <a:buFont typeface="Wingdings" panose="05000000000000000000" pitchFamily="2" charset="2"/>
              <a:buChar char="ü"/>
            </a:pPr>
            <a:r>
              <a:rPr lang="zh-CN" altLang="en-US" sz="2200" dirty="0"/>
              <a:t>-c：将输出写到标准输出上，保留原有文件</a:t>
            </a:r>
            <a:endParaRPr lang="en-US" altLang="zh-CN" sz="2200" dirty="0"/>
          </a:p>
          <a:p>
            <a:pPr marL="627063" indent="-228600">
              <a:lnSpc>
                <a:spcPct val="150000"/>
              </a:lnSpc>
              <a:buFont typeface="Wingdings" panose="05000000000000000000" pitchFamily="2" charset="2"/>
              <a:buChar char="ü"/>
            </a:pPr>
            <a:r>
              <a:rPr lang="zh-CN" altLang="en-US" sz="2200" dirty="0"/>
              <a:t>-t：检查压缩文件的完整性</a:t>
            </a:r>
          </a:p>
        </p:txBody>
      </p:sp>
    </p:spTree>
    <p:extLst>
      <p:ext uri="{BB962C8B-B14F-4D97-AF65-F5344CB8AC3E}">
        <p14:creationId xmlns:p14="http://schemas.microsoft.com/office/powerpoint/2010/main" val="3517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0B5956-389E-47C7-812E-9D2D3FF4EBE7}"/>
              </a:ext>
            </a:extLst>
          </p:cNvPr>
          <p:cNvSpPr>
            <a:spLocks noGrp="1"/>
          </p:cNvSpPr>
          <p:nvPr>
            <p:ph idx="1"/>
          </p:nvPr>
        </p:nvSpPr>
        <p:spPr>
          <a:xfrm>
            <a:off x="838200" y="332656"/>
            <a:ext cx="7620000" cy="5839544"/>
          </a:xfrm>
        </p:spPr>
        <p:txBody>
          <a:bodyPr/>
          <a:lstStyle/>
          <a:p>
            <a:pPr algn="just">
              <a:lnSpc>
                <a:spcPct val="150000"/>
              </a:lnSpc>
            </a:pPr>
            <a:r>
              <a:rPr lang="zh-CN" altLang="en-US" sz="2200" dirty="0"/>
              <a:t>unzip命令</a:t>
            </a:r>
          </a:p>
          <a:p>
            <a:pPr marL="531813" indent="-228600" algn="just">
              <a:lnSpc>
                <a:spcPct val="150000"/>
              </a:lnSpc>
              <a:buFont typeface="Wingdings" panose="05000000000000000000" pitchFamily="2" charset="2"/>
              <a:buChar char="Ø"/>
            </a:pPr>
            <a:r>
              <a:rPr lang="zh-CN" altLang="en-US" sz="2200" dirty="0"/>
              <a:t>功能：对zip格式的压缩文件进行解压缩</a:t>
            </a:r>
            <a:endParaRPr lang="en-US" altLang="zh-CN" sz="2200" dirty="0"/>
          </a:p>
          <a:p>
            <a:pPr marL="531813" indent="-228600" algn="just">
              <a:lnSpc>
                <a:spcPct val="150000"/>
              </a:lnSpc>
              <a:buFont typeface="Wingdings" panose="05000000000000000000" pitchFamily="2" charset="2"/>
              <a:buChar char="Ø"/>
            </a:pPr>
            <a:r>
              <a:rPr lang="zh-CN" altLang="en-US" sz="2200" dirty="0"/>
              <a:t>格式： unzip [选项] 文件名</a:t>
            </a:r>
          </a:p>
          <a:p>
            <a:pPr marL="0" indent="0" algn="just">
              <a:lnSpc>
                <a:spcPct val="150000"/>
              </a:lnSpc>
              <a:buNone/>
            </a:pPr>
            <a:r>
              <a:rPr lang="zh-CN" altLang="en-US" sz="2200" dirty="0"/>
              <a:t>注意：在windows下利用winzip压缩的文件，在Linux下可利用unzip命令解压缩</a:t>
            </a:r>
          </a:p>
          <a:p>
            <a:endParaRPr lang="zh-CN" altLang="en-US" dirty="0"/>
          </a:p>
        </p:txBody>
      </p:sp>
    </p:spTree>
    <p:extLst>
      <p:ext uri="{BB962C8B-B14F-4D97-AF65-F5344CB8AC3E}">
        <p14:creationId xmlns:p14="http://schemas.microsoft.com/office/powerpoint/2010/main" val="25591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29B2D22-3179-407D-A931-BB17CD85B401}"/>
              </a:ext>
            </a:extLst>
          </p:cNvPr>
          <p:cNvSpPr>
            <a:spLocks noGrp="1" noChangeArrowheads="1"/>
          </p:cNvSpPr>
          <p:nvPr>
            <p:ph type="title"/>
          </p:nvPr>
        </p:nvSpPr>
        <p:spPr/>
        <p:txBody>
          <a:bodyPr/>
          <a:lstStyle/>
          <a:p>
            <a:r>
              <a:rPr lang="zh-CN" altLang="en-US"/>
              <a:t>本章小结</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311E749C-6967-4FA7-A40B-E5BEB96726D4}"/>
              </a:ext>
            </a:extLst>
          </p:cNvPr>
          <p:cNvSpPr>
            <a:spLocks noGrp="1" noChangeArrowheads="1"/>
          </p:cNvSpPr>
          <p:nvPr>
            <p:ph type="body" idx="1"/>
          </p:nvPr>
        </p:nvSpPr>
        <p:spPr/>
        <p:txBody>
          <a:bodyPr/>
          <a:lstStyle/>
          <a:p>
            <a:r>
              <a:rPr lang="zh-CN" altLang="en-US" dirty="0"/>
              <a:t>本章主要讲述了如何使用简单的Linux命令以完成简单任务；文件、目录、文件系统、进程等基本概念；使用相应命令对文件、目录、进程等进行管理；如何使用帮助信息。要求大家掌握常用的命令及常用选项。</a:t>
            </a:r>
            <a:endParaRPr lang="en-US" altLang="zh-CN" dirty="0"/>
          </a:p>
          <a:p>
            <a:r>
              <a:rPr lang="en-US" altLang="zh-CN" u="sng" dirty="0">
                <a:hlinkClick r:id="rId2"/>
              </a:rPr>
              <a:t>https://www.bilibili.com/video/BV1ah411R7W6?from=search&amp;seid=11081072328945702573</a:t>
            </a:r>
            <a:endParaRPr lang="zh-CN" altLang="zh-CN" dirty="0"/>
          </a:p>
          <a:p>
            <a:r>
              <a:rPr lang="en-US" altLang="zh-CN" u="sng" dirty="0">
                <a:hlinkClick r:id="rId3"/>
              </a:rPr>
              <a:t>https://www.bilibili.com/video/BV114411J7Z8?from=search&amp;seid=807601682550321471</a:t>
            </a:r>
            <a:endParaRPr lang="zh-CN" altLang="zh-CN"/>
          </a:p>
          <a:p>
            <a:endParaRPr lang="zh-CN" altLang="en-US"/>
          </a:p>
        </p:txBody>
      </p:sp>
    </p:spTree>
    <p:extLst>
      <p:ext uri="{BB962C8B-B14F-4D97-AF65-F5344CB8AC3E}">
        <p14:creationId xmlns:p14="http://schemas.microsoft.com/office/powerpoint/2010/main" val="3032708744"/>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输入命令</a:t>
            </a:r>
          </a:p>
        </p:txBody>
      </p:sp>
      <p:sp>
        <p:nvSpPr>
          <p:cNvPr id="3" name="内容占位符 2"/>
          <p:cNvSpPr>
            <a:spLocks noGrp="1"/>
          </p:cNvSpPr>
          <p:nvPr>
            <p:ph idx="1"/>
          </p:nvPr>
        </p:nvSpPr>
        <p:spPr/>
        <p:txBody>
          <a:bodyPr/>
          <a:lstStyle/>
          <a:p>
            <a:pPr>
              <a:lnSpc>
                <a:spcPct val="150000"/>
              </a:lnSpc>
            </a:pPr>
            <a:r>
              <a:rPr lang="zh-CN" altLang="en-US" dirty="0"/>
              <a:t>若一个命令太长，一行放不下，则要在每行行尾输入“</a:t>
            </a:r>
            <a:r>
              <a:rPr lang="en-US" altLang="zh-CN" dirty="0"/>
              <a:t>\</a:t>
            </a:r>
            <a:r>
              <a:rPr lang="zh-CN" altLang="en-US" dirty="0"/>
              <a:t>”字符，并按</a:t>
            </a:r>
            <a:r>
              <a:rPr lang="en-US" altLang="zh-CN" dirty="0"/>
              <a:t>Enter</a:t>
            </a:r>
            <a:r>
              <a:rPr lang="zh-CN" altLang="en-US" dirty="0"/>
              <a:t>键。这是</a:t>
            </a:r>
            <a:r>
              <a:rPr lang="en-US" altLang="zh-CN" dirty="0"/>
              <a:t>shell</a:t>
            </a:r>
            <a:r>
              <a:rPr lang="zh-CN" altLang="en-US" dirty="0"/>
              <a:t>会返回一个</a:t>
            </a:r>
            <a:r>
              <a:rPr lang="en-US" altLang="zh-CN" dirty="0"/>
              <a:t>”&gt;”</a:t>
            </a:r>
            <a:r>
              <a:rPr lang="zh-CN" altLang="en-US" dirty="0"/>
              <a:t>作为提示符，表示该命令行尚未结束，允许继续输入有关的信息。</a:t>
            </a:r>
            <a:endParaRPr lang="en-US" altLang="zh-CN" dirty="0"/>
          </a:p>
          <a:p>
            <a:pPr>
              <a:lnSpc>
                <a:spcPct val="150000"/>
              </a:lnSpc>
            </a:pPr>
            <a:r>
              <a:rPr lang="zh-CN" altLang="en-US" dirty="0">
                <a:solidFill>
                  <a:srgbClr val="FF0000"/>
                </a:solidFill>
              </a:rPr>
              <a:t>命令与选项和参数之间要用空格或制表符隔开。连续多个空格会被</a:t>
            </a:r>
            <a:r>
              <a:rPr lang="en-US" altLang="zh-CN" dirty="0">
                <a:solidFill>
                  <a:srgbClr val="FF0000"/>
                </a:solidFill>
              </a:rPr>
              <a:t>shell</a:t>
            </a:r>
            <a:r>
              <a:rPr lang="zh-CN" altLang="en-US" dirty="0">
                <a:solidFill>
                  <a:srgbClr val="FF0000"/>
                </a:solidFill>
              </a:rPr>
              <a:t>解释为单个空格。</a:t>
            </a:r>
          </a:p>
        </p:txBody>
      </p:sp>
    </p:spTree>
    <p:extLst>
      <p:ext uri="{BB962C8B-B14F-4D97-AF65-F5344CB8AC3E}">
        <p14:creationId xmlns:p14="http://schemas.microsoft.com/office/powerpoint/2010/main" val="128199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99858-1B7E-49D5-BD32-A61661F39E46}"/>
              </a:ext>
            </a:extLst>
          </p:cNvPr>
          <p:cNvSpPr>
            <a:spLocks noGrp="1"/>
          </p:cNvSpPr>
          <p:nvPr>
            <p:ph type="title"/>
          </p:nvPr>
        </p:nvSpPr>
        <p:spPr>
          <a:xfrm>
            <a:off x="838200" y="76200"/>
            <a:ext cx="7620000" cy="609600"/>
          </a:xfrm>
        </p:spPr>
        <p:txBody>
          <a:bodyPr/>
          <a:lstStyle/>
          <a:p>
            <a:pPr algn="ctr"/>
            <a:r>
              <a:rPr lang="zh-CN" altLang="en-US" dirty="0"/>
              <a:t>简单命令</a:t>
            </a:r>
          </a:p>
        </p:txBody>
      </p:sp>
      <p:sp>
        <p:nvSpPr>
          <p:cNvPr id="3" name="内容占位符 2">
            <a:extLst>
              <a:ext uri="{FF2B5EF4-FFF2-40B4-BE49-F238E27FC236}">
                <a16:creationId xmlns:a16="http://schemas.microsoft.com/office/drawing/2014/main" id="{5BF43EE0-522D-4449-8063-CAFF18F1058F}"/>
              </a:ext>
            </a:extLst>
          </p:cNvPr>
          <p:cNvSpPr>
            <a:spLocks noGrp="1"/>
          </p:cNvSpPr>
          <p:nvPr>
            <p:ph idx="1"/>
          </p:nvPr>
        </p:nvSpPr>
        <p:spPr>
          <a:xfrm>
            <a:off x="251520" y="685800"/>
            <a:ext cx="8640960" cy="6172200"/>
          </a:xfrm>
        </p:spPr>
        <p:txBody>
          <a:bodyPr>
            <a:normAutofit fontScale="92500"/>
          </a:bodyPr>
          <a:lstStyle/>
          <a:p>
            <a:pPr>
              <a:lnSpc>
                <a:spcPct val="150000"/>
              </a:lnSpc>
            </a:pPr>
            <a:r>
              <a:rPr lang="en-US" altLang="zh-CN" sz="2200" dirty="0">
                <a:ea typeface="楷体_GB2312" pitchFamily="1" charset="-122"/>
              </a:rPr>
              <a:t>w</a:t>
            </a:r>
            <a:r>
              <a:rPr lang="zh-CN" altLang="en-US" sz="2200" dirty="0">
                <a:ea typeface="楷体_GB2312" pitchFamily="1" charset="-122"/>
              </a:rPr>
              <a:t>ho：列出所有正在使用系统的用户、所用终端名和注册到系统的时间。</a:t>
            </a:r>
            <a:endParaRPr lang="en-US" altLang="zh-CN" sz="2200" dirty="0">
              <a:ea typeface="楷体_GB2312" pitchFamily="1" charset="-122"/>
            </a:endParaRPr>
          </a:p>
          <a:p>
            <a:pPr>
              <a:lnSpc>
                <a:spcPct val="150000"/>
              </a:lnSpc>
            </a:pPr>
            <a:r>
              <a:rPr lang="en-US" altLang="zh-CN" sz="2200" dirty="0">
                <a:ea typeface="楷体_GB2312" pitchFamily="1" charset="-122"/>
              </a:rPr>
              <a:t>e</a:t>
            </a:r>
            <a:r>
              <a:rPr lang="zh-CN" altLang="en-US" sz="2200" dirty="0">
                <a:ea typeface="楷体_GB2312" pitchFamily="1" charset="-122"/>
              </a:rPr>
              <a:t>cho：将命令行中的参数显示到标准输出（即屏幕）上。</a:t>
            </a:r>
            <a:endParaRPr lang="en-US" altLang="zh-CN" sz="2200" dirty="0">
              <a:ea typeface="楷体_GB2312" pitchFamily="1" charset="-122"/>
            </a:endParaRPr>
          </a:p>
          <a:p>
            <a:pPr lvl="1">
              <a:lnSpc>
                <a:spcPct val="150000"/>
              </a:lnSpc>
            </a:pPr>
            <a:r>
              <a:rPr lang="zh-CN" altLang="en-US" sz="1900" dirty="0">
                <a:solidFill>
                  <a:srgbClr val="FF0000"/>
                </a:solidFill>
                <a:ea typeface="楷体_GB2312" pitchFamily="1" charset="-122"/>
                <a:sym typeface="Arial" panose="020B0604020202020204" pitchFamily="34" charset="0"/>
              </a:rPr>
              <a:t>参数用‘’括起来，那么参数（字符串）按照原样输入；如果不括起来，那么各单词见以一个空格隔开。</a:t>
            </a:r>
            <a:endParaRPr lang="en-US" altLang="zh-CN" sz="1900" dirty="0">
              <a:solidFill>
                <a:srgbClr val="FF0000"/>
              </a:solidFill>
              <a:ea typeface="楷体_GB2312" pitchFamily="1" charset="-122"/>
              <a:sym typeface="Arial" panose="020B0604020202020204" pitchFamily="34" charset="0"/>
            </a:endParaRPr>
          </a:p>
          <a:p>
            <a:pPr>
              <a:lnSpc>
                <a:spcPct val="150000"/>
              </a:lnSpc>
            </a:pPr>
            <a:r>
              <a:rPr lang="en-US" altLang="zh-CN" sz="2200" dirty="0">
                <a:ea typeface="楷体_GB2312" pitchFamily="1" charset="-122"/>
              </a:rPr>
              <a:t>d</a:t>
            </a:r>
            <a:r>
              <a:rPr lang="zh-CN" altLang="en-US" sz="2200" dirty="0">
                <a:ea typeface="楷体_GB2312" pitchFamily="1" charset="-122"/>
              </a:rPr>
              <a:t>ate：在屏幕上显示或设置系统的日期和时间</a:t>
            </a:r>
            <a:endParaRPr lang="en-US" altLang="zh-CN" sz="2200" dirty="0">
              <a:ea typeface="楷体_GB2312" pitchFamily="1" charset="-122"/>
            </a:endParaRPr>
          </a:p>
          <a:p>
            <a:pPr>
              <a:lnSpc>
                <a:spcPct val="150000"/>
              </a:lnSpc>
            </a:pPr>
            <a:r>
              <a:rPr lang="en-US" altLang="zh-CN" sz="2200" dirty="0" err="1">
                <a:ea typeface="楷体_GB2312" pitchFamily="1" charset="-122"/>
              </a:rPr>
              <a:t>cal</a:t>
            </a:r>
            <a:r>
              <a:rPr lang="zh-CN" altLang="en-US" sz="2200" dirty="0">
                <a:ea typeface="楷体_GB2312" pitchFamily="1" charset="-122"/>
              </a:rPr>
              <a:t>：显示公元</a:t>
            </a:r>
            <a:r>
              <a:rPr lang="en-US" altLang="zh-CN" sz="2200" dirty="0">
                <a:ea typeface="楷体_GB2312" pitchFamily="1" charset="-122"/>
              </a:rPr>
              <a:t>1</a:t>
            </a:r>
            <a:r>
              <a:rPr lang="zh-CN" altLang="en-US" sz="2200" dirty="0">
                <a:ea typeface="楷体_GB2312" pitchFamily="1" charset="-122"/>
              </a:rPr>
              <a:t>～</a:t>
            </a:r>
            <a:r>
              <a:rPr lang="en-US" altLang="zh-CN" sz="2200" dirty="0">
                <a:ea typeface="楷体_GB2312" pitchFamily="1" charset="-122"/>
              </a:rPr>
              <a:t>9999</a:t>
            </a:r>
            <a:r>
              <a:rPr lang="zh-CN" altLang="en-US" sz="2200" dirty="0">
                <a:ea typeface="楷体_GB2312" pitchFamily="1" charset="-122"/>
              </a:rPr>
              <a:t>年中任意一年或者任意一个月的日历 </a:t>
            </a:r>
            <a:r>
              <a:rPr lang="zh-CN" altLang="en-US" sz="2200" dirty="0">
                <a:ea typeface="楷体_GB2312" pitchFamily="1" charset="-122"/>
                <a:sym typeface="Arial" panose="020B0604020202020204" pitchFamily="34" charset="0"/>
              </a:rPr>
              <a:t>。如果只有一个参数，则被解释为年份，如果有两个参数，则第一个参数表示月份，第二个参数表示年份。</a:t>
            </a:r>
            <a:endParaRPr lang="en-US" altLang="zh-CN" sz="2200" dirty="0">
              <a:ea typeface="楷体_GB2312" pitchFamily="1" charset="-122"/>
              <a:sym typeface="Arial" panose="020B0604020202020204" pitchFamily="34" charset="0"/>
            </a:endParaRPr>
          </a:p>
          <a:p>
            <a:pPr>
              <a:lnSpc>
                <a:spcPct val="150000"/>
              </a:lnSpc>
            </a:pPr>
            <a:r>
              <a:rPr lang="en-US" altLang="zh-CN" sz="2200" dirty="0">
                <a:ea typeface="楷体_GB2312" pitchFamily="1" charset="-122"/>
              </a:rPr>
              <a:t>clear</a:t>
            </a:r>
            <a:r>
              <a:rPr lang="zh-CN" altLang="en-US" sz="2200" dirty="0">
                <a:ea typeface="楷体_GB2312" pitchFamily="1" charset="-122"/>
              </a:rPr>
              <a:t>：清除屏幕上的信息 </a:t>
            </a:r>
            <a:endParaRPr lang="en-US" altLang="zh-CN" sz="2200" dirty="0">
              <a:ea typeface="楷体_GB2312" pitchFamily="1" charset="-122"/>
            </a:endParaRPr>
          </a:p>
          <a:p>
            <a:pPr>
              <a:lnSpc>
                <a:spcPct val="150000"/>
              </a:lnSpc>
            </a:pPr>
            <a:r>
              <a:rPr lang="en-US" altLang="zh-CN" sz="2200" dirty="0">
                <a:ea typeface="楷体_GB2312" pitchFamily="1" charset="-122"/>
              </a:rPr>
              <a:t>passwd</a:t>
            </a:r>
            <a:r>
              <a:rPr lang="zh-CN" altLang="en-US" sz="2200" dirty="0">
                <a:ea typeface="楷体_GB2312" pitchFamily="1" charset="-122"/>
              </a:rPr>
              <a:t>：修改用户密码</a:t>
            </a:r>
            <a:endParaRPr lang="en-US" altLang="zh-CN" sz="2200" dirty="0">
              <a:ea typeface="楷体_GB2312" pitchFamily="1" charset="-122"/>
            </a:endParaRPr>
          </a:p>
          <a:p>
            <a:pPr lvl="1">
              <a:lnSpc>
                <a:spcPct val="150000"/>
              </a:lnSpc>
            </a:pPr>
            <a:r>
              <a:rPr lang="zh-CN" altLang="en-US" sz="1800" dirty="0">
                <a:solidFill>
                  <a:srgbClr val="FF0000"/>
                </a:solidFill>
                <a:ea typeface="楷体_GB2312" pitchFamily="1" charset="-122"/>
              </a:rPr>
              <a:t>系统出于安全考虑，输入的所有口令都不再屏幕上显示。</a:t>
            </a:r>
            <a:endParaRPr lang="zh-CN" altLang="en-US" sz="1900" dirty="0">
              <a:solidFill>
                <a:srgbClr val="FF0000"/>
              </a:solidFill>
              <a:ea typeface="楷体_GB2312" pitchFamily="1" charset="-122"/>
            </a:endParaRPr>
          </a:p>
        </p:txBody>
      </p:sp>
    </p:spTree>
    <p:extLst>
      <p:ext uri="{BB962C8B-B14F-4D97-AF65-F5344CB8AC3E}">
        <p14:creationId xmlns:p14="http://schemas.microsoft.com/office/powerpoint/2010/main" val="47765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98454-93DF-4891-97EB-9735768316D4}"/>
              </a:ext>
            </a:extLst>
          </p:cNvPr>
          <p:cNvSpPr>
            <a:spLocks noGrp="1"/>
          </p:cNvSpPr>
          <p:nvPr>
            <p:ph type="title"/>
          </p:nvPr>
        </p:nvSpPr>
        <p:spPr>
          <a:xfrm>
            <a:off x="838200" y="76200"/>
            <a:ext cx="7620000" cy="609600"/>
          </a:xfrm>
        </p:spPr>
        <p:txBody>
          <a:bodyPr>
            <a:normAutofit/>
          </a:bodyPr>
          <a:lstStyle/>
          <a:p>
            <a:pPr algn="ctr"/>
            <a:r>
              <a:rPr lang="zh-CN" altLang="en-US" sz="2600" dirty="0"/>
              <a:t>文件和文件类型</a:t>
            </a:r>
          </a:p>
        </p:txBody>
      </p:sp>
      <p:sp>
        <p:nvSpPr>
          <p:cNvPr id="3" name="内容占位符 2">
            <a:extLst>
              <a:ext uri="{FF2B5EF4-FFF2-40B4-BE49-F238E27FC236}">
                <a16:creationId xmlns:a16="http://schemas.microsoft.com/office/drawing/2014/main" id="{372937F6-2A6D-467B-B308-02FECAFF7458}"/>
              </a:ext>
            </a:extLst>
          </p:cNvPr>
          <p:cNvSpPr>
            <a:spLocks noGrp="1"/>
          </p:cNvSpPr>
          <p:nvPr>
            <p:ph idx="1"/>
          </p:nvPr>
        </p:nvSpPr>
        <p:spPr>
          <a:xfrm>
            <a:off x="838200" y="836712"/>
            <a:ext cx="7620000" cy="5335488"/>
          </a:xfrm>
        </p:spPr>
        <p:txBody>
          <a:bodyPr>
            <a:normAutofit lnSpcReduction="10000"/>
          </a:bodyPr>
          <a:lstStyle/>
          <a:p>
            <a:pPr algn="just">
              <a:lnSpc>
                <a:spcPct val="150000"/>
              </a:lnSpc>
            </a:pPr>
            <a:r>
              <a:rPr lang="zh-CN" altLang="zh-CN" sz="2200" dirty="0">
                <a:ea typeface="楷体_GB2312" pitchFamily="1" charset="-122"/>
              </a:rPr>
              <a:t>为什么</a:t>
            </a:r>
            <a:r>
              <a:rPr lang="en-US" altLang="zh-CN" sz="2200" dirty="0">
                <a:ea typeface="楷体_GB2312" pitchFamily="1" charset="-122"/>
              </a:rPr>
              <a:t>Linux</a:t>
            </a:r>
            <a:r>
              <a:rPr lang="zh-CN" altLang="en-US" sz="2200" dirty="0">
                <a:ea typeface="楷体_GB2312" pitchFamily="1" charset="-122"/>
              </a:rPr>
              <a:t>强调</a:t>
            </a:r>
            <a:r>
              <a:rPr lang="zh-CN" altLang="zh-CN" sz="2200" dirty="0">
                <a:ea typeface="楷体_GB2312" pitchFamily="1" charset="-122"/>
              </a:rPr>
              <a:t>文件？</a:t>
            </a:r>
          </a:p>
          <a:p>
            <a:pPr algn="just">
              <a:lnSpc>
                <a:spcPct val="150000"/>
              </a:lnSpc>
            </a:pPr>
            <a:r>
              <a:rPr lang="zh-CN" altLang="en-US" sz="2200" dirty="0">
                <a:ea typeface="楷体_GB2312" pitchFamily="1" charset="-122"/>
              </a:rPr>
              <a:t>原因：</a:t>
            </a:r>
            <a:endParaRPr lang="en-US" altLang="zh-CN" sz="2200" dirty="0">
              <a:ea typeface="楷体_GB2312" pitchFamily="1" charset="-122"/>
            </a:endParaRPr>
          </a:p>
          <a:p>
            <a:pPr marL="446088" indent="-228600" algn="just">
              <a:lnSpc>
                <a:spcPct val="150000"/>
              </a:lnSpc>
              <a:buFont typeface="Wingdings" panose="05000000000000000000" pitchFamily="2" charset="2"/>
              <a:buChar char="Ø"/>
            </a:pPr>
            <a:r>
              <a:rPr lang="zh-CN" altLang="zh-CN" sz="2200" dirty="0">
                <a:ea typeface="楷体_GB2312" pitchFamily="1" charset="-122"/>
              </a:rPr>
              <a:t>日常运维工作中，有近一半以上的工作内容精力其实都是对文件的操作。</a:t>
            </a:r>
            <a:endParaRPr lang="en-US" altLang="zh-CN" sz="2200" dirty="0">
              <a:ea typeface="楷体_GB2312" pitchFamily="1" charset="-122"/>
            </a:endParaRPr>
          </a:p>
          <a:p>
            <a:pPr marL="446088" indent="-228600" algn="just">
              <a:lnSpc>
                <a:spcPct val="150000"/>
              </a:lnSpc>
              <a:buFont typeface="Wingdings" panose="05000000000000000000" pitchFamily="2" charset="2"/>
              <a:buChar char="Ø"/>
            </a:pPr>
            <a:r>
              <a:rPr lang="en-US" altLang="zh-CN" sz="2200" dirty="0">
                <a:ea typeface="楷体_GB2312" pitchFamily="1" charset="-122"/>
              </a:rPr>
              <a:t>Linux </a:t>
            </a:r>
            <a:r>
              <a:rPr lang="zh-CN" altLang="zh-CN" sz="2200" dirty="0">
                <a:ea typeface="楷体_GB2312" pitchFamily="1" charset="-122"/>
              </a:rPr>
              <a:t>本身也是一个基于文件形式表示的操作系统。</a:t>
            </a:r>
            <a:r>
              <a:rPr lang="zh-CN" altLang="en-US" sz="2200" dirty="0">
                <a:ea typeface="楷体_GB2312" pitchFamily="1" charset="-122"/>
              </a:rPr>
              <a:t>（</a:t>
            </a:r>
            <a:r>
              <a:rPr lang="en-US" altLang="zh-CN" sz="2200" dirty="0">
                <a:ea typeface="楷体_GB2312" pitchFamily="1" charset="-122"/>
              </a:rPr>
              <a:t>Linux</a:t>
            </a:r>
            <a:r>
              <a:rPr lang="zh-CN" altLang="zh-CN" sz="2200" dirty="0">
                <a:ea typeface="楷体_GB2312" pitchFamily="1" charset="-122"/>
              </a:rPr>
              <a:t>一切皆文件</a:t>
            </a:r>
            <a:r>
              <a:rPr lang="zh-CN" altLang="en-US" sz="2200" dirty="0">
                <a:ea typeface="楷体_GB2312" pitchFamily="1" charset="-122"/>
              </a:rPr>
              <a:t>）</a:t>
            </a:r>
            <a:r>
              <a:rPr lang="zh-CN" altLang="zh-CN" sz="2200" dirty="0">
                <a:ea typeface="楷体_GB2312" pitchFamily="1" charset="-122"/>
              </a:rPr>
              <a:t>。</a:t>
            </a:r>
          </a:p>
          <a:p>
            <a:pPr algn="just">
              <a:lnSpc>
                <a:spcPct val="150000"/>
              </a:lnSpc>
              <a:buFont typeface="Wingdings" panose="05000000000000000000" pitchFamily="2" charset="2"/>
              <a:buChar char="ü"/>
            </a:pPr>
            <a:r>
              <a:rPr lang="zh-CN" altLang="zh-CN" sz="2200" dirty="0">
                <a:ea typeface="楷体_GB2312" pitchFamily="1" charset="-122"/>
              </a:rPr>
              <a:t>在</a:t>
            </a:r>
            <a:r>
              <a:rPr lang="en-US" altLang="zh-CN" sz="2200" dirty="0">
                <a:ea typeface="楷体_GB2312" pitchFamily="1" charset="-122"/>
              </a:rPr>
              <a:t>windows</a:t>
            </a:r>
            <a:r>
              <a:rPr lang="zh-CN" altLang="zh-CN" sz="2200" dirty="0">
                <a:ea typeface="楷体_GB2312" pitchFamily="1" charset="-122"/>
              </a:rPr>
              <a:t>是文件的，在</a:t>
            </a:r>
            <a:r>
              <a:rPr lang="en-US" altLang="zh-CN" sz="2200" dirty="0">
                <a:ea typeface="楷体_GB2312" pitchFamily="1" charset="-122"/>
              </a:rPr>
              <a:t>Linux</a:t>
            </a:r>
            <a:r>
              <a:rPr lang="zh-CN" altLang="zh-CN" sz="2200" dirty="0">
                <a:ea typeface="楷体_GB2312" pitchFamily="1" charset="-122"/>
              </a:rPr>
              <a:t>下同样也是文件；</a:t>
            </a:r>
            <a:endParaRPr lang="en-US" altLang="zh-CN" sz="2200" dirty="0">
              <a:ea typeface="楷体_GB2312" pitchFamily="1" charset="-122"/>
            </a:endParaRPr>
          </a:p>
          <a:p>
            <a:pPr algn="just">
              <a:lnSpc>
                <a:spcPct val="150000"/>
              </a:lnSpc>
              <a:buFont typeface="Wingdings" panose="05000000000000000000" pitchFamily="2" charset="2"/>
              <a:buChar char="ü"/>
            </a:pPr>
            <a:r>
              <a:rPr lang="zh-CN" altLang="zh-CN" sz="2200" dirty="0">
                <a:ea typeface="楷体_GB2312" pitchFamily="1" charset="-122"/>
              </a:rPr>
              <a:t>在</a:t>
            </a:r>
            <a:r>
              <a:rPr lang="en-US" altLang="zh-CN" sz="2200" dirty="0">
                <a:ea typeface="楷体_GB2312" pitchFamily="1" charset="-122"/>
              </a:rPr>
              <a:t>windows</a:t>
            </a:r>
            <a:r>
              <a:rPr lang="zh-CN" altLang="zh-CN" sz="2200" dirty="0">
                <a:ea typeface="楷体_GB2312" pitchFamily="1" charset="-122"/>
              </a:rPr>
              <a:t>不是文件的，在</a:t>
            </a:r>
            <a:r>
              <a:rPr lang="en-US" altLang="zh-CN" sz="2200" dirty="0">
                <a:ea typeface="楷体_GB2312" pitchFamily="1" charset="-122"/>
              </a:rPr>
              <a:t>Linux</a:t>
            </a:r>
            <a:r>
              <a:rPr lang="zh-CN" altLang="zh-CN" sz="2200" dirty="0">
                <a:ea typeface="楷体_GB2312" pitchFamily="1" charset="-122"/>
              </a:rPr>
              <a:t>下也是以文件的形式存储的；</a:t>
            </a:r>
          </a:p>
          <a:p>
            <a:endParaRPr lang="zh-CN" altLang="en-US" dirty="0"/>
          </a:p>
        </p:txBody>
      </p:sp>
    </p:spTree>
    <p:extLst>
      <p:ext uri="{BB962C8B-B14F-4D97-AF65-F5344CB8AC3E}">
        <p14:creationId xmlns:p14="http://schemas.microsoft.com/office/powerpoint/2010/main" val="411229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算法">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2">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主题2" id="{5E1585C8-4DBF-471C-B6D9-C9B9F4A454ED}" vid="{3F770EA5-BB05-4CB2-B72C-3BA0563EDE08}"/>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5338</TotalTime>
  <Words>5518</Words>
  <Application>Microsoft Office PowerPoint</Application>
  <PresentationFormat>全屏显示(4:3)</PresentationFormat>
  <Paragraphs>461</Paragraphs>
  <Slides>64</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64</vt:i4>
      </vt:variant>
    </vt:vector>
  </HeadingPairs>
  <TitlesOfParts>
    <vt:vector size="76" baseType="lpstr">
      <vt:lpstr>华文行楷</vt:lpstr>
      <vt:lpstr>楷体_GB2312</vt:lpstr>
      <vt:lpstr>宋体</vt:lpstr>
      <vt:lpstr>微软雅黑</vt:lpstr>
      <vt:lpstr>Arial</vt:lpstr>
      <vt:lpstr>Calibri</vt:lpstr>
      <vt:lpstr>Century Gothic</vt:lpstr>
      <vt:lpstr>Tahoma</vt:lpstr>
      <vt:lpstr>Times New Roman</vt:lpstr>
      <vt:lpstr>Wingdings</vt:lpstr>
      <vt:lpstr>算法</vt:lpstr>
      <vt:lpstr>主题2</vt:lpstr>
      <vt:lpstr>国产化操作系统的配置与使用</vt:lpstr>
      <vt:lpstr>第二讲 Linux常用命令</vt:lpstr>
      <vt:lpstr>使用命令</vt:lpstr>
      <vt:lpstr>PowerPoint 演示文稿</vt:lpstr>
      <vt:lpstr>PowerPoint 演示文稿</vt:lpstr>
      <vt:lpstr>PowerPoint 演示文稿</vt:lpstr>
      <vt:lpstr>输入命令</vt:lpstr>
      <vt:lpstr>简单命令</vt:lpstr>
      <vt:lpstr>文件和文件类型</vt:lpstr>
      <vt:lpstr>文件概念和类型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复制、删除和移动文件的命令</vt:lpstr>
      <vt:lpstr>PowerPoint 演示文稿</vt:lpstr>
      <vt:lpstr>PowerPoint 演示文稿</vt:lpstr>
      <vt:lpstr>PowerPoint 演示文稿</vt:lpstr>
      <vt:lpstr>PowerPoint 演示文稿</vt:lpstr>
      <vt:lpstr>创建和删除目录</vt:lpstr>
      <vt:lpstr>PowerPoint 演示文稿</vt:lpstr>
      <vt:lpstr>改变工作目录和显示目录内容的命令</vt:lpstr>
      <vt:lpstr>文件显示命令</vt:lpstr>
      <vt:lpstr>文件安全和权限</vt:lpstr>
      <vt:lpstr>PowerPoint 演示文稿</vt:lpstr>
      <vt:lpstr>链接文件的命令</vt:lpstr>
      <vt:lpstr>PowerPoint 演示文稿</vt:lpstr>
      <vt:lpstr>链接文件的命令</vt:lpstr>
      <vt:lpstr>符号链接保持了链接和源文件或目录之间的区别</vt:lpstr>
      <vt:lpstr>PowerPoint 演示文稿</vt:lpstr>
      <vt:lpstr>改变文件或目录存取权限的命令</vt:lpstr>
      <vt:lpstr>PowerPoint 演示文稿</vt:lpstr>
      <vt:lpstr>改变文件或目录存取权限的命令</vt:lpstr>
      <vt:lpstr>PowerPoint 演示文稿</vt:lpstr>
      <vt:lpstr>PowerPoint 演示文稿</vt:lpstr>
      <vt:lpstr>文件操作命令</vt:lpstr>
      <vt:lpstr>PowerPoint 演示文稿</vt:lpstr>
      <vt:lpstr>PowerPoint 演示文稿</vt:lpstr>
      <vt:lpstr>PowerPoint 演示文稿</vt:lpstr>
      <vt:lpstr>PowerPoint 演示文稿</vt:lpstr>
      <vt:lpstr>PowerPoint 演示文稿</vt:lpstr>
      <vt:lpstr>PowerPoint 演示文稿</vt:lpstr>
      <vt:lpstr>匹配、排序以及显示指定内容的命令</vt:lpstr>
      <vt:lpstr>PowerPoint 演示文稿</vt:lpstr>
      <vt:lpstr>PowerPoint 演示文稿</vt:lpstr>
      <vt:lpstr>查找和比较文件的命令</vt:lpstr>
      <vt:lpstr>PowerPoint 演示文稿</vt:lpstr>
      <vt:lpstr>PowerPoint 演示文稿</vt:lpstr>
      <vt:lpstr>PowerPoint 演示文稿</vt:lpstr>
      <vt:lpstr>PowerPoint 演示文稿</vt:lpstr>
      <vt:lpstr>联机帮助命令</vt:lpstr>
      <vt:lpstr>有关进程管理的命令</vt:lpstr>
      <vt:lpstr>PowerPoint 演示文稿</vt:lpstr>
      <vt:lpstr>PowerPoint 演示文稿</vt:lpstr>
      <vt:lpstr>有关进程管理的命令</vt:lpstr>
      <vt:lpstr>文件压缩和解压缩命令</vt:lpstr>
      <vt:lpstr>PowerPoint 演示文稿</vt:lpstr>
      <vt:lpstr>本章小结</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User</dc:creator>
  <cp:lastModifiedBy>曾 静</cp:lastModifiedBy>
  <cp:revision>608</cp:revision>
  <dcterms:created xsi:type="dcterms:W3CDTF">2010-12-07T00:33:41Z</dcterms:created>
  <dcterms:modified xsi:type="dcterms:W3CDTF">2022-05-25T12:54:01Z</dcterms:modified>
</cp:coreProperties>
</file>