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31"/>
  </p:notesMasterIdLst>
  <p:sldIdLst>
    <p:sldId id="256" r:id="rId3"/>
    <p:sldId id="740" r:id="rId4"/>
    <p:sldId id="741" r:id="rId5"/>
    <p:sldId id="742" r:id="rId6"/>
    <p:sldId id="743" r:id="rId7"/>
    <p:sldId id="744" r:id="rId8"/>
    <p:sldId id="745" r:id="rId9"/>
    <p:sldId id="746" r:id="rId10"/>
    <p:sldId id="747" r:id="rId11"/>
    <p:sldId id="772" r:id="rId12"/>
    <p:sldId id="748" r:id="rId13"/>
    <p:sldId id="749" r:id="rId14"/>
    <p:sldId id="751" r:id="rId15"/>
    <p:sldId id="760" r:id="rId16"/>
    <p:sldId id="761" r:id="rId17"/>
    <p:sldId id="762" r:id="rId18"/>
    <p:sldId id="753" r:id="rId19"/>
    <p:sldId id="765" r:id="rId20"/>
    <p:sldId id="766" r:id="rId21"/>
    <p:sldId id="767" r:id="rId22"/>
    <p:sldId id="768" r:id="rId23"/>
    <p:sldId id="755" r:id="rId24"/>
    <p:sldId id="756" r:id="rId25"/>
    <p:sldId id="757" r:id="rId26"/>
    <p:sldId id="769" r:id="rId27"/>
    <p:sldId id="770" r:id="rId28"/>
    <p:sldId id="758" r:id="rId29"/>
    <p:sldId id="771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00F"/>
    <a:srgbClr val="CC6600"/>
    <a:srgbClr val="7EC234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5238" autoAdjust="0"/>
  </p:normalViewPr>
  <p:slideViewPr>
    <p:cSldViewPr>
      <p:cViewPr varScale="1">
        <p:scale>
          <a:sx n="107" d="100"/>
          <a:sy n="107" d="100"/>
        </p:scale>
        <p:origin x="1566" y="102"/>
      </p:cViewPr>
      <p:guideLst>
        <p:guide orient="horz" pos="2162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E1074A5-E215-45EC-A11C-FFDADD705CA5}" type="datetimeFigureOut">
              <a:rPr lang="zh-CN" altLang="en-US"/>
              <a:t>2022/5/2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0402C24-68A0-4725-8B44-67611A6B12C0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96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2C24-68A0-4725-8B44-67611A6B12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5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A05D30E-0BDE-42A6-83F2-6159137C1D2E}" type="datetimeFigureOut">
              <a:rPr lang="zh-CN" altLang="en-US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04694CC-DDE6-4F05-9872-11C2C060F0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95A588A-30A5-409A-8B41-46F07E8EBEF3}" type="datetimeFigureOut">
              <a:rPr lang="zh-CN" altLang="en-US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4F2C216B-62D7-4ACC-84E7-EE75CB4BAD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1CA50F4-A202-4D6F-BD45-E30A71A3B834}" type="datetimeFigureOut">
              <a:rPr lang="zh-CN" altLang="en-US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8EB094A-B2A6-4104-A427-6586D3F8F1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E5C6FF1-B3D4-47BF-967B-6C7CEC386084}" type="datetimeFigureOut">
              <a:rPr lang="zh-CN" altLang="en-US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3EFAC6A-20BA-49DF-98CE-B13025AA5D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FB3E6B4-D7A3-4BB7-91C1-A4B09FC08A85}" type="datetimeFigureOut">
              <a:rPr lang="zh-CN" altLang="en-US"/>
              <a:t>2022/5/2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5E31F6E-34DA-42E0-9256-5E1E3353D4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405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E7C8CF5-BB60-4703-9E92-8D6EF249389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F0101F8-BDE0-4629-8786-4FDA5F6AC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rtlCol="0" anchor="t">
            <a:normAutofit/>
          </a:bodyPr>
          <a:lstStyle>
            <a:lvl1pPr algn="l" rtl="0">
              <a:defRPr sz="405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5257800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1800"/>
            <a:ext cx="3733800" cy="4470400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500"/>
            </a:lvl2pPr>
            <a:lvl3pPr algn="l" rtl="0">
              <a:defRPr sz="1350"/>
            </a:lvl3pPr>
            <a:lvl4pPr algn="l" rtl="0">
              <a:defRPr sz="1350"/>
            </a:lvl4pPr>
            <a:lvl5pPr marL="1508760" algn="l" rtl="0">
              <a:defRPr sz="1350"/>
            </a:lvl5pPr>
            <a:lvl6pPr marL="1508760" algn="l" rtl="0">
              <a:defRPr sz="1350"/>
            </a:lvl6pPr>
            <a:lvl7pPr marL="1508760" algn="l" rtl="0">
              <a:defRPr sz="1350"/>
            </a:lvl7pPr>
            <a:lvl8pPr marL="1508760" algn="l" rtl="0">
              <a:defRPr sz="1350"/>
            </a:lvl8pPr>
            <a:lvl9pPr marL="1508760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701800"/>
            <a:ext cx="3733800" cy="4470400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500"/>
            </a:lvl2pPr>
            <a:lvl3pPr algn="l" rtl="0">
              <a:defRPr sz="1350"/>
            </a:lvl3pPr>
            <a:lvl4pPr algn="l" rtl="0">
              <a:defRPr sz="1350"/>
            </a:lvl4pPr>
            <a:lvl5pPr marL="1508760" algn="l" rtl="0">
              <a:defRPr sz="1350"/>
            </a:lvl5pPr>
            <a:lvl6pPr marL="1508760" algn="l" rtl="0">
              <a:defRPr sz="1350"/>
            </a:lvl6pPr>
            <a:lvl7pPr marL="1508760" algn="l" rtl="0">
              <a:defRPr sz="1350"/>
            </a:lvl7pPr>
            <a:lvl8pPr marL="1508760" algn="l" rtl="0">
              <a:defRPr sz="1350"/>
            </a:lvl8pPr>
            <a:lvl9pPr marL="1508760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034B3C-310D-4D2F-9356-A0572745FC37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ABE310-B9C4-4AC8-BCDF-BBB9642CAB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9" y="1608836"/>
            <a:ext cx="3730752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1800" b="1"/>
            </a:lvl1pPr>
            <a:lvl2pPr marL="457200" indent="0" algn="l" rtl="0">
              <a:buNone/>
              <a:defRPr sz="2025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575" b="1"/>
            </a:lvl4pPr>
            <a:lvl5pPr marL="1828800" indent="0" algn="l" rtl="0">
              <a:buNone/>
              <a:defRPr sz="1575" b="1"/>
            </a:lvl5pPr>
            <a:lvl6pPr marL="2286000" indent="0" algn="l" rtl="0">
              <a:buNone/>
              <a:defRPr sz="1575" b="1"/>
            </a:lvl6pPr>
            <a:lvl7pPr marL="2743200" indent="0" algn="l" rtl="0">
              <a:buNone/>
              <a:defRPr sz="1575" b="1"/>
            </a:lvl7pPr>
            <a:lvl8pPr marL="3200400" indent="0" algn="l" rtl="0">
              <a:buNone/>
              <a:defRPr sz="1575" b="1"/>
            </a:lvl8pPr>
            <a:lvl9pPr marL="3658235" indent="0" algn="l" rtl="0">
              <a:buNone/>
              <a:defRPr sz="1575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09800"/>
            <a:ext cx="3733800" cy="3962400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350"/>
            </a:lvl2pPr>
            <a:lvl3pPr algn="l" rtl="0">
              <a:defRPr sz="1350"/>
            </a:lvl3pPr>
            <a:lvl4pPr algn="l" rtl="0">
              <a:defRPr sz="1350"/>
            </a:lvl4pPr>
            <a:lvl5pPr marL="1508760" algn="l" rtl="0">
              <a:defRPr sz="1350"/>
            </a:lvl5pPr>
            <a:lvl6pPr marL="1508760" algn="l" rtl="0">
              <a:defRPr sz="1350"/>
            </a:lvl6pPr>
            <a:lvl7pPr marL="1508760" algn="l" rtl="0">
              <a:defRPr sz="1350"/>
            </a:lvl7pPr>
            <a:lvl8pPr marL="1508760" algn="l" rtl="0">
              <a:defRPr sz="1350"/>
            </a:lvl8pPr>
            <a:lvl9pPr marL="1508760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27448" y="1608836"/>
            <a:ext cx="3730752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1800" b="1"/>
            </a:lvl1pPr>
            <a:lvl2pPr marL="457200" indent="0" algn="l" rtl="0">
              <a:buNone/>
              <a:defRPr sz="2025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575" b="1"/>
            </a:lvl4pPr>
            <a:lvl5pPr marL="1828800" indent="0" algn="l" rtl="0">
              <a:buNone/>
              <a:defRPr sz="1575" b="1"/>
            </a:lvl5pPr>
            <a:lvl6pPr marL="2286000" indent="0" algn="l" rtl="0">
              <a:buNone/>
              <a:defRPr sz="1575" b="1"/>
            </a:lvl6pPr>
            <a:lvl7pPr marL="2743200" indent="0" algn="l" rtl="0">
              <a:buNone/>
              <a:defRPr sz="1575" b="1"/>
            </a:lvl7pPr>
            <a:lvl8pPr marL="3200400" indent="0" algn="l" rtl="0">
              <a:buNone/>
              <a:defRPr sz="1575" b="1"/>
            </a:lvl8pPr>
            <a:lvl9pPr marL="3658235" indent="0" algn="l" rtl="0">
              <a:buNone/>
              <a:defRPr sz="1575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733800" cy="3962400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350"/>
            </a:lvl2pPr>
            <a:lvl3pPr algn="l" rtl="0">
              <a:defRPr sz="1350"/>
            </a:lvl3pPr>
            <a:lvl4pPr algn="l" rtl="0">
              <a:defRPr sz="1350"/>
            </a:lvl4pPr>
            <a:lvl5pPr marL="1508760" algn="l" rtl="0">
              <a:defRPr sz="1350"/>
            </a:lvl5pPr>
            <a:lvl6pPr marL="1508760" algn="l" rtl="0">
              <a:defRPr sz="1350"/>
            </a:lvl6pPr>
            <a:lvl7pPr marL="1508760" algn="l" rtl="0">
              <a:defRPr sz="1350"/>
            </a:lvl7pPr>
            <a:lvl8pPr marL="1508760" algn="l" rtl="0">
              <a:defRPr sz="1350"/>
            </a:lvl8pPr>
            <a:lvl9pPr marL="1508760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3972202-A054-41B1-BBAB-A2711D9E9CA1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9BB57AC-3BD3-495A-9EC8-CB747D328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9C431AE-A1CC-4D39-857F-CBADD3D9A5C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C3F355D-A77E-4AF6-BC7A-D1D1B85F32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E7C8CF5-BB60-4703-9E92-8D6EF2493890}" type="datetimeFigureOut">
              <a:rPr lang="zh-CN" altLang="en-US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F0101F8-BDE0-4629-8786-4FDA5F6AC0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63F3C3-2912-4537-AF96-286DDB4356FC}" type="datetime1">
              <a:rPr lang="zh-CN" altLang="en-US" smtClean="0"/>
              <a:t>2022/5/2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rtlCol="0" anchor="b">
            <a:normAutofit/>
          </a:bodyPr>
          <a:lstStyle>
            <a:lvl1pPr algn="l" rtl="0">
              <a:defRPr sz="15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482600"/>
            <a:ext cx="5105400" cy="5892800"/>
          </a:xfrm>
        </p:spPr>
        <p:txBody>
          <a:bodyPr rtlCol="0">
            <a:normAutofit/>
          </a:bodyPr>
          <a:lstStyle>
            <a:lvl1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350"/>
            </a:lvl6pPr>
            <a:lvl7pPr algn="l" rtl="0">
              <a:defRPr sz="1350"/>
            </a:lvl7pPr>
            <a:lvl8pPr algn="l" rtl="0">
              <a:defRPr sz="1350"/>
            </a:lvl8pPr>
            <a:lvl9pPr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8601" y="4648200"/>
            <a:ext cx="2514600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975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8235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7B3E930-C3B3-4585-8A26-00F140A7FB77}" type="datetime1">
              <a:rPr lang="zh-CN" altLang="en-US" smtClean="0"/>
              <a:t>2022/5/2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rtlCol="0" anchor="b">
            <a:normAutofit/>
          </a:bodyPr>
          <a:lstStyle>
            <a:lvl1pPr algn="l" rtl="0">
              <a:defRPr sz="15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775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25"/>
            </a:lvl4pPr>
            <a:lvl5pPr marL="1828800" indent="0" algn="l" rtl="0">
              <a:buNone/>
              <a:defRPr sz="2025"/>
            </a:lvl5pPr>
            <a:lvl6pPr marL="2286000" indent="0" algn="l" rtl="0">
              <a:buNone/>
              <a:defRPr sz="2025"/>
            </a:lvl6pPr>
            <a:lvl7pPr marL="2743200" indent="0" algn="l" rtl="0">
              <a:buNone/>
              <a:defRPr sz="2025"/>
            </a:lvl7pPr>
            <a:lvl8pPr marL="3200400" indent="0" algn="l" rtl="0">
              <a:buNone/>
              <a:defRPr sz="2025"/>
            </a:lvl8pPr>
            <a:lvl9pPr marL="3658235" indent="0" algn="l" rtl="0">
              <a:buNone/>
              <a:defRPr sz="2025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975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8235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46EF46F-E0E0-460C-B765-9380271A0BA1}" type="datetime1">
              <a:rPr lang="zh-CN" altLang="en-US" smtClean="0"/>
              <a:t>2022/5/2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t>2022/5/2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391400" y="274639"/>
            <a:ext cx="106680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6400800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E5C6FF1-B3D4-47BF-967B-6C7CEC386084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EFAC6A-20BA-49DF-98CE-B13025AA5D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049B1C2-115C-4607-8434-E705E2532D15}" type="datetimeFigureOut">
              <a:rPr lang="zh-CN" altLang="en-US"/>
              <a:t>2022/5/2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BEE5A6E-5617-466E-8A78-BBC5E43158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7A5E019-7935-452F-88A4-1F8BA258A634}" type="datetimeFigureOut">
              <a:rPr lang="zh-CN" altLang="en-US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D7D626B-0BBE-40D2-BBC6-3AA1B68737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034B3C-310D-4D2F-9356-A0572745FC37}" type="datetimeFigureOut">
              <a:rPr lang="zh-CN" altLang="en-US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8ABE310-B9C4-4AC8-BCDF-BBB9642CAB9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972202-A054-41B1-BBAB-A2711D9E9CA1}" type="datetimeFigureOut">
              <a:rPr lang="zh-CN" altLang="en-US"/>
              <a:t>2022/5/2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9BB57AC-3BD3-495A-9EC8-CB747D328F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9C431AE-A1CC-4D39-857F-CBADD3D9A5C5}" type="datetimeFigureOut">
              <a:rPr lang="zh-CN" altLang="en-US"/>
              <a:t>2022/5/2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C3F355D-A77E-4AF6-BC7A-D1D1B85F327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B83CC2-7AA6-49EC-81E8-76E5AB1BE6CB}" type="datetimeFigureOut">
              <a:rPr lang="zh-CN" altLang="en-US"/>
              <a:t>2022/5/2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D43E3D5-F5FC-4632-A679-EAB37B101E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89A6DA8-DACF-42CE-B573-8C86A2B19C02}" type="datetimeFigureOut">
              <a:rPr lang="zh-CN" altLang="en-US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9E6836B-31D7-49C6-AB96-24BBC551C9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7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296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9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t>2022/5/2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9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9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3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00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28600" algn="l" defTabSz="914400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8840" indent="-228600" algn="l" defTabSz="914400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ctrTitle"/>
          </p:nvPr>
        </p:nvSpPr>
        <p:spPr>
          <a:xfrm>
            <a:off x="3267406" y="2060848"/>
            <a:ext cx="5616624" cy="1080120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6000" b="1" dirty="0">
                <a:solidFill>
                  <a:srgbClr val="C00000"/>
                </a:solidFill>
              </a:rPr>
              <a:t>国产化操作系统的配置与使用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85649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网络空间安全学院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28600" y="454012"/>
            <a:ext cx="8229600" cy="57181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bash</a:t>
            </a:r>
            <a:r>
              <a:rPr lang="zh-CN" altLang="en-US" sz="2400" dirty="0" smtClean="0"/>
              <a:t>使用用户主目录下的文件“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bash_history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来保存历史命令。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用户可以通过为环境变量</a:t>
            </a:r>
            <a:r>
              <a:rPr lang="en-US" altLang="zh-CN" sz="2400" dirty="0" smtClean="0"/>
              <a:t>HISTFILE</a:t>
            </a:r>
            <a:r>
              <a:rPr lang="zh-CN" altLang="en-US" sz="2400" dirty="0" smtClean="0"/>
              <a:t>赋值来改变存放历史命令的文件。</a:t>
            </a:r>
            <a:endParaRPr lang="en-US" altLang="zh-CN" sz="2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 smtClean="0"/>
              <a:t>HISTFILE=</a:t>
            </a:r>
            <a:r>
              <a:rPr lang="zh-CN" altLang="en-US" sz="2400" dirty="0" smtClean="0"/>
              <a:t>“</a:t>
            </a:r>
            <a:r>
              <a:rPr lang="en-US" altLang="zh-CN" sz="2400" dirty="0" smtClean="0"/>
              <a:t>/home/</a:t>
            </a:r>
            <a:r>
              <a:rPr lang="en-US" altLang="zh-CN" sz="2400" dirty="0" err="1" smtClean="0"/>
              <a:t>mengqc</a:t>
            </a:r>
            <a:r>
              <a:rPr lang="en-US" altLang="zh-CN" sz="2400" dirty="0" smtClean="0"/>
              <a:t>/.</a:t>
            </a:r>
            <a:r>
              <a:rPr lang="en-US" altLang="zh-CN" sz="2400" dirty="0" err="1" smtClean="0"/>
              <a:t>myhistory</a:t>
            </a:r>
            <a:r>
              <a:rPr lang="zh-CN" altLang="en-US" sz="2400" dirty="0" smtClean="0"/>
              <a:t>”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历史</a:t>
            </a:r>
            <a:r>
              <a:rPr lang="zh-CN" altLang="en-US" sz="2400" dirty="0"/>
              <a:t>文件中能够保留的命令个数默认为</a:t>
            </a:r>
            <a:r>
              <a:rPr lang="en-US" altLang="zh-CN" sz="2400" dirty="0"/>
              <a:t>500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 smtClean="0"/>
              <a:t>HISTSIZE=600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707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760512"/>
          </a:xfrm>
        </p:spPr>
        <p:txBody>
          <a:bodyPr/>
          <a:lstStyle/>
          <a:p>
            <a:pPr algn="ctr"/>
            <a:r>
              <a:rPr lang="zh-CN" altLang="en-US" dirty="0">
                <a:ea typeface="华文新魏" panose="02010800040101010101" pitchFamily="2" charset="-122"/>
              </a:rPr>
              <a:t>名称补全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6712"/>
            <a:ext cx="7620000" cy="53354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可以输入目录名或文件名的开头部分，然后按</a:t>
            </a:r>
            <a:r>
              <a:rPr lang="en-US" altLang="zh-CN" sz="2400" dirty="0"/>
              <a:t>Tab</a:t>
            </a:r>
            <a:r>
              <a:rPr lang="zh-CN" altLang="en-US" sz="2400" dirty="0"/>
              <a:t>键，</a:t>
            </a:r>
            <a:r>
              <a:rPr lang="en-US" altLang="zh-CN" sz="2400" dirty="0"/>
              <a:t>Linux</a:t>
            </a:r>
            <a:r>
              <a:rPr lang="zh-CN" altLang="en-US" sz="2400" dirty="0"/>
              <a:t>根据输入的字母查找以这些字母开头的目录或文件，并自动补全剩余的部分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/>
              <a:t>别名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4704"/>
            <a:ext cx="7620000" cy="58326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alias</a:t>
            </a:r>
            <a:r>
              <a:rPr lang="zh-CN" altLang="en-US" sz="2400" dirty="0"/>
              <a:t>命令：</a:t>
            </a:r>
            <a:endParaRPr lang="en-US" altLang="zh-CN" sz="24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功能：创建别名</a:t>
            </a:r>
            <a:endParaRPr lang="en-US" altLang="zh-CN" sz="24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语法：</a:t>
            </a:r>
            <a:endParaRPr lang="en-US" altLang="zh-CN" sz="2400" dirty="0"/>
          </a:p>
          <a:p>
            <a:pPr marL="80518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alias </a:t>
            </a:r>
            <a:r>
              <a:rPr lang="zh-CN" altLang="en-US" sz="2400" dirty="0"/>
              <a:t>别名</a:t>
            </a:r>
            <a:r>
              <a:rPr lang="en-US" altLang="zh-CN" sz="2400" dirty="0"/>
              <a:t>=</a:t>
            </a:r>
            <a:r>
              <a:rPr lang="zh-CN" altLang="en-US" sz="2400" dirty="0"/>
              <a:t>‘源命令’：设定命令</a:t>
            </a:r>
            <a:r>
              <a:rPr lang="zh-CN" altLang="en-US" sz="2400" dirty="0" smtClean="0"/>
              <a:t>别名</a:t>
            </a:r>
            <a:r>
              <a:rPr lang="en-US" altLang="zh-CN" sz="2400" dirty="0" smtClean="0"/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等号两边不能有空格</a:t>
            </a:r>
            <a:r>
              <a:rPr lang="en-US" altLang="zh-CN" sz="2400" dirty="0" smtClean="0">
                <a:solidFill>
                  <a:srgbClr val="FF0000"/>
                </a:solidFill>
              </a:rPr>
              <a:t>)       alias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ll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</a:rPr>
              <a:t>’</a:t>
            </a:r>
            <a:r>
              <a:rPr lang="en-US" altLang="zh-CN" sz="2400" dirty="0" smtClean="0">
                <a:solidFill>
                  <a:srgbClr val="FF0000"/>
                </a:solidFill>
              </a:rPr>
              <a:t>ls  –l ’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80518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alias</a:t>
            </a:r>
            <a:r>
              <a:rPr lang="zh-CN" altLang="en-US" sz="2400" dirty="0"/>
              <a:t>：查询命令别名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 err="1" smtClean="0"/>
              <a:t>unalias</a:t>
            </a:r>
            <a:endParaRPr lang="en-US" altLang="zh-CN" sz="24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功能：取消</a:t>
            </a:r>
            <a:r>
              <a:rPr lang="zh-CN" altLang="en-US" sz="2400" dirty="0" smtClean="0"/>
              <a:t>别名                            </a:t>
            </a:r>
            <a:endParaRPr lang="en-US" altLang="zh-CN" sz="24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语法：</a:t>
            </a:r>
            <a:r>
              <a:rPr lang="en-US" altLang="zh-CN" sz="2400" dirty="0"/>
              <a:t>unalias </a:t>
            </a:r>
            <a:r>
              <a:rPr lang="zh-CN" altLang="en-US" sz="2400" dirty="0"/>
              <a:t>别名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83252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ea typeface="华文新魏" panose="02010800040101010101" pitchFamily="2" charset="-122"/>
              </a:rPr>
              <a:t>shell</a:t>
            </a:r>
            <a:r>
              <a:rPr lang="zh-CN" altLang="en-US" sz="3600" dirty="0">
                <a:ea typeface="华文新魏" panose="02010800040101010101" pitchFamily="2" charset="-122"/>
              </a:rPr>
              <a:t>特殊字符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8720"/>
            <a:ext cx="7620000" cy="52634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一般通配符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85" y="1556792"/>
            <a:ext cx="8155630" cy="424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4450"/>
            <a:ext cx="7620000" cy="71882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举例：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397004"/>
            <a:ext cx="7304653" cy="5781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touch f  f1  fa   </a:t>
            </a:r>
            <a:r>
              <a:rPr lang="en-US" altLang="zh-CN" sz="2000" dirty="0" err="1"/>
              <a:t>fabc</a:t>
            </a:r>
            <a:r>
              <a:rPr lang="en-US" altLang="zh-CN" sz="2000" dirty="0"/>
              <a:t>   fb  .profile  </a:t>
            </a:r>
            <a:r>
              <a:rPr lang="en-US" altLang="zh-CN" sz="2000" dirty="0" err="1"/>
              <a:t>afile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abcfile</a:t>
            </a:r>
            <a:r>
              <a:rPr lang="en-US" altLang="zh-CN" sz="2000" dirty="0"/>
              <a:t> file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 ls  *file </a:t>
            </a:r>
          </a:p>
          <a:p>
            <a:pPr marL="0" indent="0">
              <a:buNone/>
            </a:pPr>
            <a:r>
              <a:rPr lang="en-US" altLang="zh-CN" sz="2000" dirty="0"/>
              <a:t> 	</a:t>
            </a:r>
            <a:r>
              <a:rPr lang="en-US" altLang="zh-CN" sz="2000" dirty="0" err="1"/>
              <a:t>abcfile</a:t>
            </a:r>
            <a:r>
              <a:rPr lang="en-US" altLang="zh-CN" sz="2000" dirty="0"/>
              <a:t> </a:t>
            </a:r>
            <a:r>
              <a:rPr lang="en-US" altLang="zh-CN" sz="2000" dirty="0" err="1">
                <a:sym typeface="+mn-ea"/>
              </a:rPr>
              <a:t>afile</a:t>
            </a:r>
            <a:r>
              <a:rPr lang="en-US" altLang="zh-CN" sz="2000" dirty="0">
                <a:sym typeface="+mn-ea"/>
              </a:rPr>
              <a:t> file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ls .*file</a:t>
            </a:r>
          </a:p>
          <a:p>
            <a:pPr marL="0" indent="0">
              <a:buNone/>
            </a:pPr>
            <a:r>
              <a:rPr lang="en-US" altLang="zh-CN" sz="2000" dirty="0"/>
              <a:t>  	.profile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ls f?</a:t>
            </a:r>
          </a:p>
          <a:p>
            <a:pPr marL="0" indent="0">
              <a:buNone/>
            </a:pPr>
            <a:r>
              <a:rPr lang="en-US" altLang="zh-CN" sz="2000" dirty="0"/>
              <a:t>	f1 fa fb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ls f[a-c]</a:t>
            </a:r>
          </a:p>
          <a:p>
            <a:pPr marL="0" indent="0">
              <a:buNone/>
            </a:pPr>
            <a:r>
              <a:rPr lang="en-US" altLang="zh-CN" sz="2000" dirty="0"/>
              <a:t>	fa fb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在</a:t>
            </a:r>
            <a:r>
              <a:rPr lang="en-US" altLang="zh-CN" sz="2000" b="1" dirty="0">
                <a:solidFill>
                  <a:srgbClr val="FF0000"/>
                </a:solidFill>
              </a:rPr>
              <a:t>[]</a:t>
            </a:r>
            <a:r>
              <a:rPr lang="zh-CN" altLang="en-US" sz="2000" b="1" dirty="0">
                <a:solidFill>
                  <a:srgbClr val="FF0000"/>
                </a:solidFill>
              </a:rPr>
              <a:t>里面</a:t>
            </a:r>
            <a:r>
              <a:rPr lang="en-US" altLang="zh-CN" sz="2000" b="1" dirty="0">
                <a:solidFill>
                  <a:srgbClr val="FF0000"/>
                </a:solidFill>
              </a:rPr>
              <a:t>*</a:t>
            </a:r>
            <a:r>
              <a:rPr lang="zh-CN" altLang="en-US" sz="2000" b="1" dirty="0">
                <a:solidFill>
                  <a:srgbClr val="FF0000"/>
                </a:solidFill>
              </a:rPr>
              <a:t>和？不再是通配符，而变成了普通字符</a:t>
            </a:r>
          </a:p>
          <a:p>
            <a:pPr marL="0" indent="0">
              <a:buNone/>
            </a:pPr>
            <a:r>
              <a:rPr lang="en-US" altLang="zh-CN" sz="2000" dirty="0"/>
              <a:t>     ls f[*?]b </a:t>
            </a:r>
            <a:r>
              <a:rPr lang="zh-CN" altLang="en-US" sz="2000" dirty="0"/>
              <a:t>匹配的是</a:t>
            </a:r>
            <a:r>
              <a:rPr lang="en-US" altLang="zh-CN" sz="2000" dirty="0"/>
              <a:t>f*b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f?b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！和</a:t>
            </a:r>
            <a:r>
              <a:rPr lang="en-US" altLang="zh-CN" sz="2000" b="1" dirty="0">
                <a:solidFill>
                  <a:srgbClr val="FF0000"/>
                </a:solidFill>
              </a:rPr>
              <a:t>^</a:t>
            </a:r>
            <a:r>
              <a:rPr lang="zh-CN" altLang="en-US" sz="2000" b="1" dirty="0">
                <a:solidFill>
                  <a:srgbClr val="FF0000"/>
                </a:solidFill>
              </a:rPr>
              <a:t>都表示逻辑非</a:t>
            </a:r>
          </a:p>
          <a:p>
            <a:pPr marL="0" indent="0">
              <a:buNone/>
            </a:pPr>
            <a:r>
              <a:rPr lang="en-US" altLang="zh-CN" sz="2000" dirty="0"/>
              <a:t>     ls  f[!a-c]     </a:t>
            </a:r>
            <a:r>
              <a:rPr lang="zh-CN" altLang="en-US" sz="2000" dirty="0"/>
              <a:t>和</a:t>
            </a:r>
            <a:r>
              <a:rPr lang="en-US" altLang="zh-CN" sz="2000" dirty="0"/>
              <a:t>    ls f[^a-c]</a:t>
            </a:r>
          </a:p>
          <a:p>
            <a:pPr marL="0" indent="0">
              <a:buNone/>
            </a:pPr>
            <a:r>
              <a:rPr lang="en-US" altLang="zh-CN" sz="2000" dirty="0"/>
              <a:t>	f1          </a:t>
            </a: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7310"/>
            <a:ext cx="7620000" cy="924560"/>
          </a:xfrm>
        </p:spPr>
        <p:txBody>
          <a:bodyPr/>
          <a:lstStyle/>
          <a:p>
            <a:pPr algn="ctr"/>
            <a:r>
              <a:rPr lang="zh-CN" altLang="en-US"/>
              <a:t>模式表达式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670" y="878205"/>
            <a:ext cx="9100820" cy="16529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touch file file.c file.o file.c.c file.o.o file.c.o file.o.c file.h file.s</a:t>
            </a: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*(</a:t>
            </a:r>
            <a:r>
              <a:rPr lang="zh-CN" altLang="en-US" sz="2400">
                <a:sym typeface="+mn-ea"/>
              </a:rPr>
              <a:t>模式表</a:t>
            </a:r>
            <a:r>
              <a:rPr lang="en-US" altLang="zh-CN" sz="2400">
                <a:sym typeface="+mn-ea"/>
              </a:rPr>
              <a:t>) </a:t>
            </a:r>
            <a:r>
              <a:rPr lang="zh-CN" altLang="en-US" sz="2400">
                <a:sym typeface="+mn-ea"/>
              </a:rPr>
              <a:t>：匹配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次或多次出现的模式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ls file*(.o|.c)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4" name="图片 3" descr="W6]7%EO@QL}BU9_1@NW)N[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2493645"/>
            <a:ext cx="8564245" cy="149034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422275" y="4222115"/>
            <a:ext cx="8721725" cy="122174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4884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+(</a:t>
            </a:r>
            <a:r>
              <a:rPr lang="zh-CN" altLang="en-US" sz="2400"/>
              <a:t>模式表</a:t>
            </a:r>
            <a:r>
              <a:rPr lang="en-US" altLang="zh-CN" sz="2400"/>
              <a:t>) </a:t>
            </a:r>
            <a:r>
              <a:rPr lang="zh-CN" altLang="en-US" sz="2400"/>
              <a:t>：</a:t>
            </a:r>
            <a:r>
              <a:rPr lang="zh-CN" altLang="en-US" sz="2400">
                <a:sym typeface="+mn-ea"/>
              </a:rPr>
              <a:t>匹配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次或多次出现的模式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ls file+(.o|.c)</a:t>
            </a: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6" name="图片 5" descr="R0X)YBL]SIYIW4%V%DXIO)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" y="5229225"/>
            <a:ext cx="8124825" cy="116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670" y="-54610"/>
            <a:ext cx="9100820" cy="16529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touch file file.c file.o file.c.c file.o.o file.c.o file.o.c file.h file.s</a:t>
            </a: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?(</a:t>
            </a:r>
            <a:r>
              <a:rPr lang="zh-CN" altLang="en-US" sz="2400">
                <a:sym typeface="+mn-ea"/>
              </a:rPr>
              <a:t>模式表</a:t>
            </a:r>
            <a:r>
              <a:rPr lang="en-US" altLang="zh-CN" sz="2400">
                <a:sym typeface="+mn-ea"/>
              </a:rPr>
              <a:t>) </a:t>
            </a:r>
            <a:r>
              <a:rPr lang="zh-CN" altLang="en-US" sz="2400">
                <a:sym typeface="+mn-ea"/>
              </a:rPr>
              <a:t>：匹配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次或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次出现的模式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ls file</a:t>
            </a:r>
            <a:r>
              <a:rPr lang="zh-CN" altLang="en-US" sz="2400">
                <a:sym typeface="+mn-ea"/>
              </a:rPr>
              <a:t>？</a:t>
            </a:r>
            <a:r>
              <a:rPr lang="en-US" altLang="zh-CN" sz="2400">
                <a:sym typeface="+mn-ea"/>
              </a:rPr>
              <a:t>(.o|.c)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23850" y="2712085"/>
            <a:ext cx="8721725" cy="122174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4884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@(</a:t>
            </a:r>
            <a:r>
              <a:rPr lang="zh-CN" altLang="en-US" sz="2400"/>
              <a:t>模式表</a:t>
            </a:r>
            <a:r>
              <a:rPr lang="en-US" altLang="zh-CN" sz="2400"/>
              <a:t>) </a:t>
            </a:r>
            <a:r>
              <a:rPr lang="zh-CN" altLang="en-US" sz="2400"/>
              <a:t>：</a:t>
            </a:r>
            <a:r>
              <a:rPr lang="zh-CN" altLang="en-US" sz="2400">
                <a:sym typeface="+mn-ea"/>
              </a:rPr>
              <a:t>匹配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次出现的模式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ls file@(.o|.c)</a:t>
            </a: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60195"/>
            <a:ext cx="8341360" cy="951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792220"/>
            <a:ext cx="8359140" cy="95250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/>
        </p:nvSpPr>
        <p:spPr>
          <a:xfrm>
            <a:off x="179705" y="4872355"/>
            <a:ext cx="8721725" cy="122174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4884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/>
              <a:t>5</a:t>
            </a:r>
            <a:r>
              <a:rPr lang="zh-CN" altLang="en-US" sz="2400"/>
              <a:t>、</a:t>
            </a:r>
            <a:r>
              <a:rPr lang="en-US" altLang="zh-CN" sz="2400"/>
              <a:t>!(</a:t>
            </a:r>
            <a:r>
              <a:rPr lang="zh-CN" altLang="en-US" sz="2400"/>
              <a:t>模式表</a:t>
            </a:r>
            <a:r>
              <a:rPr lang="en-US" altLang="zh-CN" sz="2400"/>
              <a:t>) </a:t>
            </a:r>
            <a:r>
              <a:rPr lang="zh-CN" altLang="en-US" sz="2400"/>
              <a:t>：除了模式表给定</a:t>
            </a:r>
            <a:r>
              <a:rPr lang="zh-CN" altLang="en-US" sz="2400">
                <a:sym typeface="+mn-ea"/>
              </a:rPr>
              <a:t>模式以外的都能匹配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ls file!(.o|.c)</a:t>
            </a: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830" y="5445125"/>
            <a:ext cx="6823075" cy="1204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" y="764540"/>
            <a:ext cx="9130030" cy="5145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4450"/>
            <a:ext cx="7620000" cy="71882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双引号作用举例：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540" y="405130"/>
            <a:ext cx="6872605" cy="57810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4" name="图片 3" descr="3UD@0S{O$L91H2Y$88L41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5605" y="692785"/>
            <a:ext cx="8435975" cy="3100070"/>
          </a:xfrm>
          <a:prstGeom prst="rect">
            <a:avLst/>
          </a:prstGeom>
        </p:spPr>
      </p:pic>
      <p:pic>
        <p:nvPicPr>
          <p:cNvPr id="5" name="图片 4" descr="4G`7$)C]M86FG3Q]K[B3)D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3933190"/>
            <a:ext cx="8449310" cy="2418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4450"/>
            <a:ext cx="7620000" cy="71882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单引号作用举例：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540" y="405130"/>
            <a:ext cx="6872605" cy="57810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6" name="图片 5" descr="})AGRY01QQNAX}6BI%5DHI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" y="620395"/>
            <a:ext cx="8103870" cy="3385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4149090"/>
            <a:ext cx="8416290" cy="200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6712"/>
            <a:ext cx="7620000" cy="53354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shell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的主要特点、类型、建立和执行方式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ash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变量的分类、定义形式及引用规则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各种控制语句的格式、功能及流程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bash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中算术运算的使用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bash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函数的构成及使用规则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bash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中内置命令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80" y="1124585"/>
            <a:ext cx="7990840" cy="3339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" y="4725035"/>
            <a:ext cx="9030970" cy="132524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395605" y="44450"/>
            <a:ext cx="7620000" cy="71882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3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倒引号作用举例：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895" y="1268730"/>
            <a:ext cx="7621270" cy="2684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" y="4436745"/>
            <a:ext cx="8860155" cy="122936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395605" y="44450"/>
            <a:ext cx="7620000" cy="71882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3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转移符号</a:t>
            </a:r>
            <a:r>
              <a:rPr lang="en-US" altLang="zh-CN">
                <a:sym typeface="+mn-ea"/>
              </a:rPr>
              <a:t>\</a:t>
            </a:r>
            <a:r>
              <a:rPr lang="zh-CN" altLang="en-US">
                <a:sym typeface="+mn-ea"/>
              </a:rPr>
              <a:t>作用举例：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cs typeface="+mn-cs"/>
              </a:rPr>
              <a:t>输入</a:t>
            </a:r>
            <a:r>
              <a:rPr lang="en-US" altLang="zh-CN" sz="3600" dirty="0">
                <a:cs typeface="+mn-cs"/>
              </a:rPr>
              <a:t>/</a:t>
            </a:r>
            <a:r>
              <a:rPr lang="zh-CN" altLang="en-US" sz="3600" dirty="0">
                <a:cs typeface="+mn-cs"/>
              </a:rPr>
              <a:t>输出重定向符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6712"/>
            <a:ext cx="7620000" cy="53354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自动打开三个标准文件，即标准输入文件（</a:t>
            </a:r>
            <a:r>
              <a:rPr lang="en-US" altLang="zh-CN" sz="2400" dirty="0"/>
              <a:t>stdin</a:t>
            </a:r>
            <a:r>
              <a:rPr lang="zh-CN" altLang="en-US" sz="2400" dirty="0"/>
              <a:t>），标准输出文件（</a:t>
            </a:r>
            <a:r>
              <a:rPr lang="en-US" altLang="zh-CN" sz="2400" dirty="0" err="1"/>
              <a:t>stdout</a:t>
            </a:r>
            <a:r>
              <a:rPr lang="zh-CN" altLang="en-US" sz="2400" dirty="0"/>
              <a:t>）和标准出错输出文件（</a:t>
            </a:r>
            <a:r>
              <a:rPr lang="en-US" altLang="zh-CN" sz="2400" dirty="0"/>
              <a:t>stderr</a:t>
            </a:r>
            <a:r>
              <a:rPr lang="zh-CN" altLang="en-US" sz="2400" dirty="0"/>
              <a:t>）。 </a:t>
            </a:r>
            <a:endParaRPr lang="en-US" altLang="zh-CN" sz="2400" dirty="0"/>
          </a:p>
          <a:p>
            <a:pPr marL="532130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输入重定向符   </a:t>
            </a:r>
          </a:p>
          <a:p>
            <a:pPr marL="8051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一般形式是：命令 </a:t>
            </a:r>
            <a:r>
              <a:rPr lang="en-US" altLang="zh-CN" sz="2400" dirty="0"/>
              <a:t>&lt; </a:t>
            </a:r>
            <a:r>
              <a:rPr lang="zh-CN" altLang="en-US" sz="2400" dirty="0"/>
              <a:t>文件名</a:t>
            </a: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输出重定向符</a:t>
            </a:r>
          </a:p>
          <a:p>
            <a:pPr marL="8051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一般形式是：命令 </a:t>
            </a:r>
            <a:r>
              <a:rPr lang="en-US" altLang="zh-CN" sz="2400" dirty="0"/>
              <a:t>&gt; </a:t>
            </a:r>
            <a:r>
              <a:rPr lang="zh-CN" altLang="en-US" sz="2400" dirty="0"/>
              <a:t>文件名         </a:t>
            </a: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输出附加定向符</a:t>
            </a:r>
          </a:p>
          <a:p>
            <a:pPr marL="8051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一般形式是：命令</a:t>
            </a:r>
            <a:r>
              <a:rPr lang="en-US" altLang="zh-CN" sz="2400" dirty="0"/>
              <a:t>&gt;&gt;</a:t>
            </a:r>
            <a:r>
              <a:rPr lang="zh-CN" altLang="en-US" sz="2400" dirty="0"/>
              <a:t>文件名      </a:t>
            </a:r>
          </a:p>
          <a:p>
            <a:pPr marL="57658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wc -l &lt; </a:t>
            </a:r>
            <a:r>
              <a:rPr lang="zh-CN" altLang="en-US" sz="2400" b="1" dirty="0">
                <a:solidFill>
                  <a:srgbClr val="FF0000"/>
                </a:solidFill>
              </a:rPr>
              <a:t>文件名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r>
              <a:rPr lang="zh-CN" altLang="en-US" sz="2400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&gt;</a:t>
            </a:r>
            <a:r>
              <a:rPr lang="en-US" altLang="zh-CN" sz="2400" dirty="0"/>
              <a:t> 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文件名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2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sz="3600" dirty="0">
                <a:cs typeface="+mn-cs"/>
              </a:rPr>
              <a:t>注释、管道线和后台命令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85800"/>
            <a:ext cx="8206680" cy="5486400"/>
          </a:xfrm>
        </p:spPr>
        <p:txBody>
          <a:bodyPr/>
          <a:lstStyle/>
          <a:p>
            <a:pPr algn="just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注释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If no arguments, then listing the current directory.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Otherwise, listing each subdirectory.</a:t>
            </a:r>
          </a:p>
          <a:p>
            <a:pPr algn="just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前一个命令的输出正是下一个命令的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-l  $HOME |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ls –l | grep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m?.c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 | cat     ls |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等无法用管道线实现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后台命令 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m1.c&amp;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cs typeface="+mn-cs"/>
              </a:rPr>
              <a:t>命令执行操作符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908720"/>
            <a:ext cx="8868560" cy="424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771525"/>
          </a:xfrm>
        </p:spPr>
        <p:txBody>
          <a:bodyPr/>
          <a:lstStyle/>
          <a:p>
            <a:r>
              <a:rPr lang="zh-CN" altLang="en-US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520" y="847725"/>
            <a:ext cx="8643620" cy="5934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、顺序执行</a:t>
            </a:r>
            <a:r>
              <a:rPr lang="en-US" altLang="zh-CN" sz="2800"/>
              <a:t> </a:t>
            </a:r>
            <a:r>
              <a:rPr lang="zh-CN" altLang="en-US" sz="2800"/>
              <a:t>命令之间用；隔开</a:t>
            </a:r>
          </a:p>
          <a:p>
            <a:pPr marL="0" indent="0">
              <a:buNone/>
            </a:pPr>
            <a:r>
              <a:rPr lang="en-US" altLang="zh-CN" sz="2800"/>
              <a:t>pwd</a:t>
            </a:r>
            <a:r>
              <a:rPr lang="zh-CN" altLang="en-US" sz="2800"/>
              <a:t>；</a:t>
            </a:r>
            <a:r>
              <a:rPr lang="en-US" altLang="zh-CN" sz="2800"/>
              <a:t> who | wc -l;  ls -l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2132965"/>
            <a:ext cx="7898765" cy="2618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771525"/>
          </a:xfrm>
        </p:spPr>
        <p:txBody>
          <a:bodyPr/>
          <a:lstStyle/>
          <a:p>
            <a:r>
              <a:rPr lang="zh-CN" altLang="en-US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520" y="847725"/>
            <a:ext cx="8643620" cy="5934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、逻辑与</a:t>
            </a:r>
            <a:r>
              <a:rPr lang="en-US" altLang="zh-CN" sz="2800" dirty="0"/>
              <a:t>     </a:t>
            </a:r>
            <a:r>
              <a:rPr lang="zh-CN" altLang="en-US" sz="2800" dirty="0"/>
              <a:t>命令之间用</a:t>
            </a:r>
            <a:r>
              <a:rPr lang="en-US" altLang="zh-CN" sz="2800" dirty="0"/>
              <a:t>&amp;&amp;</a:t>
            </a:r>
            <a:r>
              <a:rPr lang="zh-CN" altLang="en-US" sz="2800" dirty="0"/>
              <a:t>隔开</a:t>
            </a:r>
          </a:p>
          <a:p>
            <a:pPr marL="0" indent="0">
              <a:buNone/>
            </a:pPr>
            <a:r>
              <a:rPr lang="en-US" sz="2800" dirty="0"/>
              <a:t>touch ab &amp;&amp; </a:t>
            </a:r>
            <a:r>
              <a:rPr lang="en-US" sz="2800" dirty="0" err="1"/>
              <a:t>rm</a:t>
            </a:r>
            <a:r>
              <a:rPr lang="en-US" sz="2800" dirty="0"/>
              <a:t> ab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</a:t>
            </a:r>
            <a:r>
              <a:rPr lang="zh-CN" altLang="en-US" sz="2800" dirty="0"/>
              <a:t>、逻辑或</a:t>
            </a:r>
            <a:r>
              <a:rPr lang="en-US" altLang="zh-CN" sz="2800" dirty="0"/>
              <a:t>   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命令之间用</a:t>
            </a:r>
            <a:r>
              <a:rPr lang="en-US" altLang="zh-CN" sz="2800" dirty="0">
                <a:sym typeface="+mn-ea"/>
              </a:rPr>
              <a:t>||</a:t>
            </a:r>
            <a:r>
              <a:rPr lang="zh-CN" altLang="en-US" sz="2800" dirty="0">
                <a:sym typeface="+mn-ea"/>
              </a:rPr>
              <a:t>隔开</a:t>
            </a:r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touch ab || </a:t>
            </a:r>
            <a:r>
              <a:rPr lang="en-US" sz="2800" dirty="0" err="1">
                <a:sym typeface="+mn-ea"/>
              </a:rPr>
              <a:t>cp</a:t>
            </a:r>
            <a:r>
              <a:rPr lang="en-US" sz="2800" dirty="0">
                <a:sym typeface="+mn-ea"/>
              </a:rPr>
              <a:t> ex6.sh ab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4509135"/>
            <a:ext cx="9111615" cy="2035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2060575"/>
            <a:ext cx="8441690" cy="92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760512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ea typeface="华文新魏" panose="02010800040101010101" pitchFamily="2" charset="-122"/>
              </a:rPr>
              <a:t>成组命令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47950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zh-CN" sz="2200" dirty="0"/>
              <a:t>1</a:t>
            </a:r>
            <a:r>
              <a:rPr lang="zh-CN" altLang="en-US" sz="2200" dirty="0"/>
              <a:t>．</a:t>
            </a:r>
            <a:r>
              <a:rPr lang="en-US" altLang="zh-CN" sz="2200" dirty="0"/>
              <a:t>{ }</a:t>
            </a:r>
            <a:r>
              <a:rPr lang="zh-CN" altLang="en-US" sz="2200" dirty="0"/>
              <a:t>形式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以花括号括起来的全部命令可视为语法上的一条命令，出现在管道符的一边。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200"/>
              <a:t>    </a:t>
            </a:r>
            <a:r>
              <a:rPr lang="en-US" altLang="zh-CN" sz="2200" smtClean="0"/>
              <a:t>{ </a:t>
            </a:r>
            <a:r>
              <a:rPr lang="en-US" altLang="zh-CN" sz="2200" dirty="0"/>
              <a:t>echo  “Current  directory  is  ` </a:t>
            </a:r>
            <a:r>
              <a:rPr lang="en-US" altLang="zh-CN" sz="2200" dirty="0" err="1"/>
              <a:t>pwd</a:t>
            </a:r>
            <a:r>
              <a:rPr lang="en-US" altLang="zh-CN" sz="2200" dirty="0"/>
              <a:t> ` . “; cd  /home ;  ls -l ; } 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200" dirty="0"/>
              <a:t>    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使用花括号时在格式上应注意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左括号 </a:t>
            </a:r>
            <a:r>
              <a:rPr lang="zh-CN" altLang="en-US" sz="2200" dirty="0">
                <a:latin typeface="Arial" panose="020B0604020202020204" pitchFamily="34" charset="0"/>
                <a:ea typeface="楷体_GB2312" pitchFamily="1" charset="-122"/>
              </a:rPr>
              <a:t>“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{ </a:t>
            </a:r>
            <a:r>
              <a:rPr lang="en-US" altLang="zh-CN" sz="2200" dirty="0">
                <a:latin typeface="Arial" panose="020B0604020202020204" pitchFamily="34" charset="0"/>
                <a:ea typeface="楷体_GB2312" pitchFamily="1" charset="-122"/>
              </a:rPr>
              <a:t>”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后面应有一个空格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;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右括号</a:t>
            </a:r>
            <a:r>
              <a:rPr lang="zh-CN" altLang="en-US" sz="2200" dirty="0">
                <a:latin typeface="Arial" panose="020B0604020202020204" pitchFamily="34" charset="0"/>
                <a:ea typeface="楷体_GB2312" pitchFamily="1" charset="-122"/>
              </a:rPr>
              <a:t>“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}</a:t>
            </a:r>
            <a:r>
              <a:rPr lang="en-US" altLang="zh-CN" sz="2200" dirty="0">
                <a:latin typeface="Arial" panose="020B0604020202020204" pitchFamily="34" charset="0"/>
                <a:ea typeface="楷体_GB2312" pitchFamily="1" charset="-122"/>
              </a:rPr>
              <a:t>”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之前应有一个分号（ 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;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．</a:t>
            </a:r>
            <a:r>
              <a:rPr lang="en-US" altLang="zh-CN" sz="2200" dirty="0"/>
              <a:t>( )</a:t>
            </a:r>
            <a:r>
              <a:rPr lang="zh-CN" altLang="en-US" sz="2200" dirty="0"/>
              <a:t>形式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(echo  “Current  directory  is  ` </a:t>
            </a:r>
            <a:r>
              <a:rPr lang="en-US" altLang="zh-CN" sz="2200" dirty="0" err="1"/>
              <a:t>pwd</a:t>
            </a:r>
            <a:r>
              <a:rPr lang="en-US" altLang="zh-CN" sz="2200" dirty="0"/>
              <a:t> ` . “</a:t>
            </a:r>
            <a:r>
              <a:rPr lang="zh-CN" altLang="en-US" sz="2200" dirty="0"/>
              <a:t>；</a:t>
            </a:r>
            <a:r>
              <a:rPr lang="en-US" altLang="zh-CN" sz="2200" dirty="0"/>
              <a:t>cd  /home;  ls -l )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200" dirty="0"/>
              <a:t>二者存在重要区别：用花括号括起来的成组命令只是在本</a:t>
            </a:r>
            <a:r>
              <a:rPr lang="en-US" altLang="zh-CN" sz="2200" dirty="0"/>
              <a:t>shell</a:t>
            </a:r>
            <a:r>
              <a:rPr lang="zh-CN" altLang="en-US" sz="2200" dirty="0"/>
              <a:t>内执行命令表，不产生新的进程；而用圆括号括起来的成组命令是在新的子</a:t>
            </a:r>
            <a:r>
              <a:rPr lang="en-US" altLang="zh-CN" sz="2200" dirty="0"/>
              <a:t>shell</a:t>
            </a:r>
            <a:r>
              <a:rPr lang="zh-CN" altLang="en-US" sz="2200" dirty="0"/>
              <a:t>内执行，要建立新的子进程。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5" y="836930"/>
            <a:ext cx="8804910" cy="4135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88504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7620000" cy="6096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是什么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是一个命令行解释器，它为用户提供了一个向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内核发送请求以便运行程序的界面系统级程序，用户可以用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来启动、挂起、停止甚至是编写一些程序。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还是一个功能相当强大的编程语言，易编写、易调试、灵活性较强。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是解释执行的脚本语言，在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中可以直接调用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系统命令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08" y="2924944"/>
            <a:ext cx="3556183" cy="3613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688"/>
            <a:ext cx="7620000" cy="5551512"/>
          </a:xfrm>
        </p:spPr>
        <p:txBody>
          <a:bodyPr>
            <a:normAutofit/>
          </a:bodyPr>
          <a:lstStyle/>
          <a:p>
            <a:pPr marL="679450" indent="-457200" algn="just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的种类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228600">
              <a:buFont typeface="Wingdings" panose="05000000000000000000" pitchFamily="2" charset="2"/>
              <a:buChar char="Ø"/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Bourne  shell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（简称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228600">
              <a:buFont typeface="Wingdings" panose="05000000000000000000" pitchFamily="2" charset="2"/>
              <a:buChar char="Ø"/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shell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（简称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228600">
              <a:buFont typeface="Wingdings" panose="05000000000000000000" pitchFamily="2" charset="2"/>
              <a:buChar char="Ø"/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Korn  shell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（简称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228600">
              <a:buFont typeface="Wingdings" panose="05000000000000000000" pitchFamily="2" charset="2"/>
              <a:buChar char="Ø"/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Bourne Again shell(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bash)</a:t>
            </a: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648"/>
            <a:ext cx="7620000" cy="591155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简单</a:t>
            </a:r>
            <a:r>
              <a:rPr lang="en-US" altLang="zh-CN" sz="2400" dirty="0"/>
              <a:t>Shell</a:t>
            </a:r>
            <a:r>
              <a:rPr lang="zh-CN" altLang="en-US" sz="2400" dirty="0"/>
              <a:t>程序实例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392488" cy="39908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2" y="4890441"/>
            <a:ext cx="8403947" cy="1805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4664"/>
            <a:ext cx="7620000" cy="6453336"/>
          </a:xfrm>
        </p:spPr>
        <p:txBody>
          <a:bodyPr>
            <a:normAutofit fontScale="8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dirty="0"/>
              <a:t>shell</a:t>
            </a:r>
            <a:r>
              <a:rPr lang="zh-CN" altLang="en-US" sz="2800" dirty="0"/>
              <a:t>脚本的建立和执行</a:t>
            </a:r>
            <a:endParaRPr lang="en-US" altLang="zh-CN" sz="28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利用</a:t>
            </a:r>
            <a:r>
              <a:rPr lang="en-US" altLang="zh-CN" sz="2800" dirty="0"/>
              <a:t>vi</a:t>
            </a:r>
            <a:r>
              <a:rPr lang="zh-CN" altLang="en-US" sz="2800" dirty="0"/>
              <a:t>构建一个</a:t>
            </a:r>
            <a:r>
              <a:rPr lang="en-US" altLang="zh-CN" sz="2800" dirty="0"/>
              <a:t>Shell</a:t>
            </a:r>
            <a:r>
              <a:rPr lang="zh-CN" altLang="en-US" sz="2800" dirty="0"/>
              <a:t>脚本（建议：以</a:t>
            </a:r>
            <a:r>
              <a:rPr lang="en-US" altLang="zh-CN" sz="2800" dirty="0" err="1"/>
              <a:t>sh</a:t>
            </a:r>
            <a:r>
              <a:rPr lang="zh-CN" altLang="en-US" sz="2800" dirty="0"/>
              <a:t>结尾）。</a:t>
            </a:r>
            <a:endParaRPr lang="en-US" altLang="zh-CN" sz="28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在脚本中填写</a:t>
            </a:r>
            <a:r>
              <a:rPr lang="en-US" altLang="zh-CN" sz="2800" dirty="0"/>
              <a:t>Shell</a:t>
            </a:r>
            <a:r>
              <a:rPr lang="zh-CN" altLang="en-US" sz="2800" dirty="0"/>
              <a:t>代码</a:t>
            </a:r>
            <a:endParaRPr lang="en-US" altLang="zh-CN" sz="28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执行</a:t>
            </a:r>
            <a:endParaRPr lang="en-US" altLang="zh-CN" sz="2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第一种方法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 bash </a:t>
            </a:r>
            <a:r>
              <a:rPr lang="en-US" altLang="zh-CN" sz="2800" dirty="0" smtClean="0"/>
              <a:t>   &lt;    </a:t>
            </a:r>
            <a:r>
              <a:rPr lang="zh-CN" altLang="en-US" sz="2800" dirty="0" smtClean="0"/>
              <a:t>脚本</a:t>
            </a:r>
            <a:r>
              <a:rPr lang="zh-CN" altLang="en-US" sz="2800" dirty="0"/>
              <a:t>名 </a:t>
            </a:r>
            <a:endParaRPr lang="en-US" altLang="zh-CN" sz="2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第二种方法：</a:t>
            </a:r>
            <a:r>
              <a:rPr lang="en-US" altLang="zh-CN" sz="2800" dirty="0" smtClean="0"/>
              <a:t>bash</a:t>
            </a:r>
            <a:r>
              <a:rPr lang="zh-CN" altLang="en-US" sz="2800" dirty="0"/>
              <a:t>脚本名 </a:t>
            </a:r>
            <a:r>
              <a:rPr lang="en-US" altLang="zh-CN" sz="2800" dirty="0"/>
              <a:t>[</a:t>
            </a:r>
            <a:r>
              <a:rPr lang="zh-CN" altLang="en-US" sz="2800" dirty="0"/>
              <a:t>参数</a:t>
            </a:r>
            <a:r>
              <a:rPr lang="en-US" altLang="zh-CN" sz="2800" dirty="0" smtClean="0"/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dirty="0" smtClean="0"/>
              <a:t>			</a:t>
            </a:r>
            <a:r>
              <a:rPr lang="zh-CN" altLang="en-US" sz="2800" dirty="0" smtClean="0"/>
              <a:t>或    </a:t>
            </a:r>
            <a:r>
              <a:rPr lang="en-US" altLang="zh-CN" sz="2800" dirty="0" smtClean="0"/>
              <a:t>.    </a:t>
            </a:r>
            <a:r>
              <a:rPr lang="zh-CN" altLang="en-US" sz="2800" dirty="0" smtClean="0"/>
              <a:t>脚本名  </a:t>
            </a:r>
            <a:r>
              <a:rPr lang="en-US" altLang="zh-CN" sz="2800" dirty="0"/>
              <a:t>[</a:t>
            </a:r>
            <a:r>
              <a:rPr lang="zh-CN" altLang="en-US" sz="2800" dirty="0"/>
              <a:t>参数</a:t>
            </a:r>
            <a:r>
              <a:rPr lang="en-US" altLang="zh-CN" sz="2800" dirty="0" smtClean="0"/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第三者方法：</a:t>
            </a:r>
            <a:r>
              <a:rPr lang="en-US" altLang="zh-CN" sz="2800" dirty="0"/>
              <a:t> 1</a:t>
            </a:r>
            <a:r>
              <a:rPr lang="en-US" altLang="zh-CN" sz="2800" dirty="0" smtClean="0"/>
              <a:t>)</a:t>
            </a:r>
            <a:r>
              <a:rPr lang="zh-CN" altLang="en-US" sz="2800" dirty="0"/>
              <a:t>为文件赋劝限。命令：</a:t>
            </a:r>
            <a:r>
              <a:rPr lang="en-US" altLang="zh-CN" sz="2800" dirty="0" err="1"/>
              <a:t>chmod</a:t>
            </a:r>
            <a:r>
              <a:rPr lang="en-US" altLang="zh-CN" sz="2800" dirty="0"/>
              <a:t> 775 </a:t>
            </a:r>
            <a:r>
              <a:rPr lang="zh-CN" altLang="en-US" sz="2800" dirty="0"/>
              <a:t>文件名 或者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chmod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a+x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文件名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PATH=$PATH:.  </a:t>
            </a:r>
            <a:r>
              <a:rPr lang="en-US" altLang="zh-CN" sz="2800" dirty="0"/>
              <a:t>   </a:t>
            </a:r>
            <a:r>
              <a:rPr lang="en-US" altLang="zh-CN" sz="2800" dirty="0" smtClean="0"/>
              <a:t>3)</a:t>
            </a:r>
            <a:r>
              <a:rPr lang="zh-CN" altLang="en-US" sz="2800" dirty="0"/>
              <a:t>脚本名 </a:t>
            </a:r>
            <a:endParaRPr lang="en-US" altLang="zh-CN" sz="2800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/>
              <a:t>命令历史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48680"/>
            <a:ext cx="8712968" cy="562352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在默认方式下，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使用用户主目录下面的文件“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bash_history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来保存命令历史，改变存放历史命令的文件 ：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HISTFILE="/home/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mengqc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myhistory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重新设定能够保留的命令个数： 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HISTSIZE=600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[option] 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</a:p>
          <a:p>
            <a:pPr marL="450850" indent="-2286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功能：显示命令历史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50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：显示历史表中最后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个历史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76672"/>
            <a:ext cx="9036496" cy="569552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的常用选项有：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在历史文件中添加“新”历史命令行。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从历史文件中读取尚未读入的历史命令行，添加到当前历史清单中。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读取历史文件的内容，并把它作为当前的历史命令。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把当前的历史写到历史文件中，覆盖原有内容。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删除历史清单中所有的项</a:t>
            </a:r>
            <a:r>
              <a:rPr lang="zh-CN" altLang="en-US" sz="2400" dirty="0"/>
              <a:t>。 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454012"/>
            <a:ext cx="8229600" cy="57181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执行历史命令是命令替换之一，它以字符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zh-CN" altLang="en-US" sz="2400" dirty="0"/>
              <a:t>！</a:t>
            </a:r>
            <a:r>
              <a:rPr lang="zh-CN" altLang="en-US" sz="2400" dirty="0">
                <a:latin typeface="Arial" panose="020B0604020202020204" pitchFamily="34" charset="0"/>
              </a:rPr>
              <a:t>”</a:t>
            </a:r>
            <a:r>
              <a:rPr lang="zh-CN" altLang="en-US" sz="2400" dirty="0"/>
              <a:t>开头、后随</a:t>
            </a:r>
            <a:r>
              <a:rPr lang="en-US" altLang="zh-CN" sz="2400" dirty="0"/>
              <a:t>1</a:t>
            </a:r>
            <a:r>
              <a:rPr lang="zh-CN" altLang="en-US" sz="2400" dirty="0"/>
              <a:t>个或多个字符来定义用户所需的某种类型的历史命令</a:t>
            </a:r>
          </a:p>
          <a:p>
            <a:pPr marL="0" indent="0" algn="ctr">
              <a:buNone/>
            </a:pPr>
            <a:r>
              <a:rPr lang="zh-CN" altLang="en-US" dirty="0"/>
              <a:t>                      </a:t>
            </a:r>
            <a:r>
              <a:rPr lang="zh-CN" altLang="en-US" sz="2200" dirty="0">
                <a:ea typeface="楷体_GB2312" pitchFamily="1" charset="-122"/>
              </a:rPr>
              <a:t>基本的事件指定字格式</a:t>
            </a:r>
          </a:p>
          <a:p>
            <a:endParaRPr lang="zh-CN" altLang="en-US" dirty="0"/>
          </a:p>
        </p:txBody>
      </p:sp>
      <p:graphicFrame>
        <p:nvGraphicFramePr>
          <p:cNvPr id="4" name="Group 4" descr="Rectangle: Click to edit Master text styles&#10;Second level&#10;Third level&#10;Fourth level&#10;Fifth level"/>
          <p:cNvGraphicFramePr/>
          <p:nvPr/>
        </p:nvGraphicFramePr>
        <p:xfrm>
          <a:off x="670599" y="2492896"/>
          <a:ext cx="8229600" cy="2898788"/>
        </p:xfrm>
        <a:graphic>
          <a:graphicData uri="http://schemas.openxmlformats.org/drawingml/2006/table">
            <a:tbl>
              <a:tblPr/>
              <a:tblGrid>
                <a:gridCol w="2133600"/>
                <a:gridCol w="6096000"/>
              </a:tblGrid>
              <a:tr h="39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格    式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意    义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!!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重复上一条命令，也就是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!-1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!n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重新执行第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条历史命令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!-n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重新执行倒数第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条历史命令。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!-1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就等于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 !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!string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重新执行以字符串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string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开头的最近的历史命令行。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!?string?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重新执行最近的、包含字符串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string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的那条历史命令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!#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到现在为止所输入的整个命令行 </a:t>
                      </a:r>
                      <a:endParaRPr kumimoji="0" 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575,&quot;width&quot;:11055}"/>
</p:tagLst>
</file>

<file path=ppt/theme/theme1.xml><?xml version="1.0" encoding="utf-8"?>
<a:theme xmlns:a="http://schemas.openxmlformats.org/drawingml/2006/main" name="算法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2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1180</Words>
  <Application>Microsoft Office PowerPoint</Application>
  <PresentationFormat>全屏显示(4:3)</PresentationFormat>
  <Paragraphs>152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华文新魏</vt:lpstr>
      <vt:lpstr>宋体</vt:lpstr>
      <vt:lpstr>微软雅黑</vt:lpstr>
      <vt:lpstr>楷体_GB2312</vt:lpstr>
      <vt:lpstr>Arial</vt:lpstr>
      <vt:lpstr>Calibri</vt:lpstr>
      <vt:lpstr>Century Gothic</vt:lpstr>
      <vt:lpstr>Tahoma</vt:lpstr>
      <vt:lpstr>Times New Roman</vt:lpstr>
      <vt:lpstr>Wingdings</vt:lpstr>
      <vt:lpstr>算法</vt:lpstr>
      <vt:lpstr>主题2</vt:lpstr>
      <vt:lpstr>国产化操作系统的配置与使用</vt:lpstr>
      <vt:lpstr>主要内容</vt:lpstr>
      <vt:lpstr>Shell概述</vt:lpstr>
      <vt:lpstr>PowerPoint 演示文稿</vt:lpstr>
      <vt:lpstr>PowerPoint 演示文稿</vt:lpstr>
      <vt:lpstr>PowerPoint 演示文稿</vt:lpstr>
      <vt:lpstr>命令历史</vt:lpstr>
      <vt:lpstr>PowerPoint 演示文稿</vt:lpstr>
      <vt:lpstr>PowerPoint 演示文稿</vt:lpstr>
      <vt:lpstr>PowerPoint 演示文稿</vt:lpstr>
      <vt:lpstr>名称补全</vt:lpstr>
      <vt:lpstr>别名</vt:lpstr>
      <vt:lpstr>shell特殊字符</vt:lpstr>
      <vt:lpstr>举例：</vt:lpstr>
      <vt:lpstr>模式表达式</vt:lpstr>
      <vt:lpstr>PowerPoint 演示文稿</vt:lpstr>
      <vt:lpstr>PowerPoint 演示文稿</vt:lpstr>
      <vt:lpstr>双引号作用举例：</vt:lpstr>
      <vt:lpstr>单引号作用举例：</vt:lpstr>
      <vt:lpstr>PowerPoint 演示文稿</vt:lpstr>
      <vt:lpstr>PowerPoint 演示文稿</vt:lpstr>
      <vt:lpstr>输入/输出重定向符</vt:lpstr>
      <vt:lpstr>注释、管道线和后台命令</vt:lpstr>
      <vt:lpstr>命令执行操作符</vt:lpstr>
      <vt:lpstr>举例</vt:lpstr>
      <vt:lpstr>举例</vt:lpstr>
      <vt:lpstr>成组命令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User</dc:creator>
  <cp:lastModifiedBy>Microsoft</cp:lastModifiedBy>
  <cp:revision>673</cp:revision>
  <dcterms:created xsi:type="dcterms:W3CDTF">2010-12-07T00:33:00Z</dcterms:created>
  <dcterms:modified xsi:type="dcterms:W3CDTF">2022-05-02T12:40:35Z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B9592C31D5624ED2B4DD3A829E99D68C</vt:lpwstr>
  </property>
  <property fmtid="{D5CDD505-2E9C-101B-9397-08002B2CF9AE}" pid="3" name="KSOProductBuildVer">
    <vt:lpwstr>2052-11.1.0.10356</vt:lpwstr>
  </property>
</Properties>
</file>