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46"/>
  </p:notesMasterIdLst>
  <p:sldIdLst>
    <p:sldId id="256" r:id="rId3"/>
    <p:sldId id="366" r:id="rId4"/>
    <p:sldId id="367" r:id="rId5"/>
    <p:sldId id="368" r:id="rId6"/>
    <p:sldId id="432" r:id="rId7"/>
    <p:sldId id="369" r:id="rId8"/>
    <p:sldId id="433" r:id="rId9"/>
    <p:sldId id="434" r:id="rId10"/>
    <p:sldId id="370" r:id="rId11"/>
    <p:sldId id="373" r:id="rId12"/>
    <p:sldId id="374" r:id="rId13"/>
    <p:sldId id="375" r:id="rId14"/>
    <p:sldId id="376" r:id="rId15"/>
    <p:sldId id="377" r:id="rId16"/>
    <p:sldId id="378" r:id="rId17"/>
    <p:sldId id="404" r:id="rId18"/>
    <p:sldId id="379" r:id="rId19"/>
    <p:sldId id="380" r:id="rId20"/>
    <p:sldId id="405" r:id="rId21"/>
    <p:sldId id="381" r:id="rId22"/>
    <p:sldId id="382" r:id="rId23"/>
    <p:sldId id="349" r:id="rId24"/>
    <p:sldId id="383" r:id="rId25"/>
    <p:sldId id="385" r:id="rId26"/>
    <p:sldId id="386" r:id="rId27"/>
    <p:sldId id="387" r:id="rId28"/>
    <p:sldId id="388" r:id="rId29"/>
    <p:sldId id="435" r:id="rId30"/>
    <p:sldId id="389" r:id="rId31"/>
    <p:sldId id="390" r:id="rId32"/>
    <p:sldId id="391" r:id="rId33"/>
    <p:sldId id="392" r:id="rId34"/>
    <p:sldId id="393" r:id="rId35"/>
    <p:sldId id="394" r:id="rId36"/>
    <p:sldId id="295" r:id="rId37"/>
    <p:sldId id="296" r:id="rId38"/>
    <p:sldId id="431" r:id="rId39"/>
    <p:sldId id="396" r:id="rId40"/>
    <p:sldId id="395" r:id="rId41"/>
    <p:sldId id="397" r:id="rId42"/>
    <p:sldId id="398" r:id="rId43"/>
    <p:sldId id="399" r:id="rId44"/>
    <p:sldId id="400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00F"/>
    <a:srgbClr val="CC6600"/>
    <a:srgbClr val="7EC234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5238" autoAdjust="0"/>
  </p:normalViewPr>
  <p:slideViewPr>
    <p:cSldViewPr>
      <p:cViewPr varScale="1">
        <p:scale>
          <a:sx n="71" d="100"/>
          <a:sy n="71" d="100"/>
        </p:scale>
        <p:origin x="48" y="144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E1074A5-E215-45EC-A11C-FFDADD705CA5}" type="datetimeFigureOut">
              <a:rPr lang="zh-CN" altLang="en-US"/>
              <a:t>2022/5/24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0402C24-68A0-4725-8B44-67611A6B12C0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83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02C24-68A0-4725-8B44-67611A6B12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65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A05D30E-0BDE-42A6-83F2-6159137C1D2E}" type="datetimeFigureOut">
              <a:rPr lang="zh-CN" altLang="en-US"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04694CC-DDE6-4F05-9872-11C2C060F0F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95A588A-30A5-409A-8B41-46F07E8EBEF3}" type="datetimeFigureOut">
              <a:rPr lang="zh-CN" altLang="en-US"/>
              <a:t>2022/5/24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4F2C216B-62D7-4ACC-84E7-EE75CB4BAD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1CA50F4-A202-4D6F-BD45-E30A71A3B834}" type="datetimeFigureOut">
              <a:rPr lang="zh-CN" altLang="en-US"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8EB094A-B2A6-4104-A427-6586D3F8F1D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E5C6FF1-B3D4-47BF-967B-6C7CEC386084}" type="datetimeFigureOut">
              <a:rPr lang="zh-CN" altLang="en-US"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3EFAC6A-20BA-49DF-98CE-B13025AA5D8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FB3E6B4-D7A3-4BB7-91C1-A4B09FC08A85}" type="datetimeFigureOut">
              <a:rPr lang="zh-CN" altLang="en-US"/>
              <a:t>2022/5/24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5E31F6E-34DA-42E0-9256-5E1E3353D4A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05200" y="1498602"/>
            <a:ext cx="5257800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405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05200" y="4927600"/>
            <a:ext cx="5257800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tx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E7C8CF5-BB60-4703-9E92-8D6EF249389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F0101F8-BDE0-4629-8786-4FDA5F6AC0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445000"/>
            <a:ext cx="5257800" cy="1930400"/>
          </a:xfrm>
        </p:spPr>
        <p:txBody>
          <a:bodyPr rtlCol="0" anchor="t">
            <a:normAutofit/>
          </a:bodyPr>
          <a:lstStyle>
            <a:lvl1pPr algn="l" rtl="0">
              <a:defRPr sz="405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3124201"/>
            <a:ext cx="5257800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l" rtl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01800"/>
            <a:ext cx="3733800" cy="4470400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500"/>
            </a:lvl2pPr>
            <a:lvl3pPr algn="l" rtl="0">
              <a:defRPr sz="1350"/>
            </a:lvl3pPr>
            <a:lvl4pPr algn="l" rtl="0">
              <a:defRPr sz="1350"/>
            </a:lvl4pPr>
            <a:lvl5pPr marL="1508760" algn="l" rtl="0">
              <a:defRPr sz="1350"/>
            </a:lvl5pPr>
            <a:lvl6pPr marL="1508760" algn="l" rtl="0">
              <a:defRPr sz="1350"/>
            </a:lvl6pPr>
            <a:lvl7pPr marL="1508760" algn="l" rtl="0">
              <a:defRPr sz="1350"/>
            </a:lvl7pPr>
            <a:lvl8pPr marL="1508760" algn="l" rtl="0">
              <a:defRPr sz="1350"/>
            </a:lvl8pPr>
            <a:lvl9pPr marL="1508760" algn="l" rtl="0">
              <a:defRPr sz="13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701800"/>
            <a:ext cx="3733800" cy="4470400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500"/>
            </a:lvl2pPr>
            <a:lvl3pPr algn="l" rtl="0">
              <a:defRPr sz="1350"/>
            </a:lvl3pPr>
            <a:lvl4pPr algn="l" rtl="0">
              <a:defRPr sz="1350"/>
            </a:lvl4pPr>
            <a:lvl5pPr marL="1508760" algn="l" rtl="0">
              <a:defRPr sz="1350"/>
            </a:lvl5pPr>
            <a:lvl6pPr marL="1508760" algn="l" rtl="0">
              <a:defRPr sz="1350"/>
            </a:lvl6pPr>
            <a:lvl7pPr marL="1508760" algn="l" rtl="0">
              <a:defRPr sz="1350"/>
            </a:lvl7pPr>
            <a:lvl8pPr marL="1508760" algn="l" rtl="0">
              <a:defRPr sz="1350"/>
            </a:lvl8pPr>
            <a:lvl9pPr marL="1508760" algn="l" rtl="0">
              <a:defRPr sz="13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6034B3C-310D-4D2F-9356-A0572745FC37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8ABE310-B9C4-4AC8-BCDF-BBB9642CAB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249" y="1608836"/>
            <a:ext cx="3730752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1800" b="1"/>
            </a:lvl1pPr>
            <a:lvl2pPr marL="457200" indent="0" algn="l" rtl="0">
              <a:buNone/>
              <a:defRPr sz="2025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575" b="1"/>
            </a:lvl4pPr>
            <a:lvl5pPr marL="1828800" indent="0" algn="l" rtl="0">
              <a:buNone/>
              <a:defRPr sz="1575" b="1"/>
            </a:lvl5pPr>
            <a:lvl6pPr marL="2286000" indent="0" algn="l" rtl="0">
              <a:buNone/>
              <a:defRPr sz="1575" b="1"/>
            </a:lvl6pPr>
            <a:lvl7pPr marL="2743200" indent="0" algn="l" rtl="0">
              <a:buNone/>
              <a:defRPr sz="1575" b="1"/>
            </a:lvl7pPr>
            <a:lvl8pPr marL="3200400" indent="0" algn="l" rtl="0">
              <a:buNone/>
              <a:defRPr sz="1575" b="1"/>
            </a:lvl8pPr>
            <a:lvl9pPr marL="3658235" indent="0" algn="l" rtl="0">
              <a:buNone/>
              <a:defRPr sz="1575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209800"/>
            <a:ext cx="3733800" cy="3962400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350"/>
            </a:lvl2pPr>
            <a:lvl3pPr algn="l" rtl="0">
              <a:defRPr sz="1350"/>
            </a:lvl3pPr>
            <a:lvl4pPr algn="l" rtl="0">
              <a:defRPr sz="1350"/>
            </a:lvl4pPr>
            <a:lvl5pPr marL="1508760" algn="l" rtl="0">
              <a:defRPr sz="1350"/>
            </a:lvl5pPr>
            <a:lvl6pPr marL="1508760" algn="l" rtl="0">
              <a:defRPr sz="1350"/>
            </a:lvl6pPr>
            <a:lvl7pPr marL="1508760" algn="l" rtl="0">
              <a:defRPr sz="1350"/>
            </a:lvl7pPr>
            <a:lvl8pPr marL="1508760" algn="l" rtl="0">
              <a:defRPr sz="1350"/>
            </a:lvl8pPr>
            <a:lvl9pPr marL="1508760" algn="l" rtl="0">
              <a:defRPr sz="13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27448" y="1608836"/>
            <a:ext cx="3730752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1800" b="1"/>
            </a:lvl1pPr>
            <a:lvl2pPr marL="457200" indent="0" algn="l" rtl="0">
              <a:buNone/>
              <a:defRPr sz="2025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575" b="1"/>
            </a:lvl4pPr>
            <a:lvl5pPr marL="1828800" indent="0" algn="l" rtl="0">
              <a:buNone/>
              <a:defRPr sz="1575" b="1"/>
            </a:lvl5pPr>
            <a:lvl6pPr marL="2286000" indent="0" algn="l" rtl="0">
              <a:buNone/>
              <a:defRPr sz="1575" b="1"/>
            </a:lvl6pPr>
            <a:lvl7pPr marL="2743200" indent="0" algn="l" rtl="0">
              <a:buNone/>
              <a:defRPr sz="1575" b="1"/>
            </a:lvl7pPr>
            <a:lvl8pPr marL="3200400" indent="0" algn="l" rtl="0">
              <a:buNone/>
              <a:defRPr sz="1575" b="1"/>
            </a:lvl8pPr>
            <a:lvl9pPr marL="3658235" indent="0" algn="l" rtl="0">
              <a:buNone/>
              <a:defRPr sz="1575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24400" y="2209800"/>
            <a:ext cx="3733800" cy="3962400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350"/>
            </a:lvl2pPr>
            <a:lvl3pPr algn="l" rtl="0">
              <a:defRPr sz="1350"/>
            </a:lvl3pPr>
            <a:lvl4pPr algn="l" rtl="0">
              <a:defRPr sz="1350"/>
            </a:lvl4pPr>
            <a:lvl5pPr marL="1508760" algn="l" rtl="0">
              <a:defRPr sz="1350"/>
            </a:lvl5pPr>
            <a:lvl6pPr marL="1508760" algn="l" rtl="0">
              <a:defRPr sz="1350"/>
            </a:lvl6pPr>
            <a:lvl7pPr marL="1508760" algn="l" rtl="0">
              <a:defRPr sz="1350"/>
            </a:lvl7pPr>
            <a:lvl8pPr marL="1508760" algn="l" rtl="0">
              <a:defRPr sz="1350"/>
            </a:lvl8pPr>
            <a:lvl9pPr marL="1508760" algn="l" rtl="0">
              <a:defRPr sz="13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3972202-A054-41B1-BBAB-A2711D9E9CA1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9BB57AC-3BD3-495A-9EC8-CB747D328F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9C431AE-A1CC-4D39-857F-CBADD3D9A5C5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C3F355D-A77E-4AF6-BC7A-D1D1B85F327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E7C8CF5-BB60-4703-9E92-8D6EF2493890}" type="datetimeFigureOut">
              <a:rPr lang="zh-CN" altLang="en-US"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F0101F8-BDE0-4629-8786-4FDA5F6AC00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63F3C3-2912-4537-AF96-286DDB4356FC}" type="datetime1">
              <a:rPr lang="zh-CN" altLang="en-US" smtClean="0"/>
              <a:t>2022/5/24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A013F82-EE5E-44EE-A61D-E31C6657F26F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71800" y="0"/>
            <a:ext cx="59436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1" y="1701800"/>
            <a:ext cx="2514600" cy="2844800"/>
          </a:xfrm>
        </p:spPr>
        <p:txBody>
          <a:bodyPr rtlCol="0" anchor="b">
            <a:normAutofit/>
          </a:bodyPr>
          <a:lstStyle>
            <a:lvl1pPr algn="l" rtl="0">
              <a:defRPr sz="15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482600"/>
            <a:ext cx="5105400" cy="5892800"/>
          </a:xfrm>
        </p:spPr>
        <p:txBody>
          <a:bodyPr rtlCol="0">
            <a:normAutofit/>
          </a:bodyPr>
          <a:lstStyle>
            <a:lvl1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350"/>
            </a:lvl6pPr>
            <a:lvl7pPr algn="l" rtl="0">
              <a:defRPr sz="1350"/>
            </a:lvl7pPr>
            <a:lvl8pPr algn="l" rtl="0">
              <a:defRPr sz="1350"/>
            </a:lvl8pPr>
            <a:lvl9pPr algn="l" rtl="0">
              <a:defRPr sz="135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8601" y="4648200"/>
            <a:ext cx="2514600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975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8235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7B3E930-C3B3-4585-8A26-00F140A7FB77}" type="datetime1">
              <a:rPr lang="zh-CN" altLang="en-US" smtClean="0"/>
              <a:t>2022/5/24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62100" y="0"/>
            <a:ext cx="6019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486400" cy="762000"/>
          </a:xfrm>
        </p:spPr>
        <p:txBody>
          <a:bodyPr rtlCol="0" anchor="b">
            <a:normAutofit/>
          </a:bodyPr>
          <a:lstStyle>
            <a:lvl1pPr algn="l" rtl="0">
              <a:defRPr sz="15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279402"/>
            <a:ext cx="5486400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775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25"/>
            </a:lvl4pPr>
            <a:lvl5pPr marL="1828800" indent="0" algn="l" rtl="0">
              <a:buNone/>
              <a:defRPr sz="2025"/>
            </a:lvl5pPr>
            <a:lvl6pPr marL="2286000" indent="0" algn="l" rtl="0">
              <a:buNone/>
              <a:defRPr sz="2025"/>
            </a:lvl6pPr>
            <a:lvl7pPr marL="2743200" indent="0" algn="l" rtl="0">
              <a:buNone/>
              <a:defRPr sz="2025"/>
            </a:lvl7pPr>
            <a:lvl8pPr marL="3200400" indent="0" algn="l" rtl="0">
              <a:buNone/>
              <a:defRPr sz="2025"/>
            </a:lvl8pPr>
            <a:lvl9pPr marL="3658235" indent="0" algn="l" rtl="0">
              <a:buNone/>
              <a:defRPr sz="2025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5562600"/>
            <a:ext cx="5486400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975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8235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46EF46F-E0E0-460C-B765-9380271A0BA1}" type="datetime1">
              <a:rPr lang="zh-CN" altLang="en-US" smtClean="0"/>
              <a:t>2022/5/24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t>2022/5/24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391400" y="274639"/>
            <a:ext cx="106680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9"/>
            <a:ext cx="6400800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E5C6FF1-B3D4-47BF-967B-6C7CEC386084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3EFAC6A-20BA-49DF-98CE-B13025AA5D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049B1C2-115C-4607-8434-E705E2532D15}" type="datetimeFigureOut">
              <a:rPr lang="zh-CN" altLang="en-US"/>
              <a:t>2022/5/24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BEE5A6E-5617-466E-8A78-BBC5E431589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7A5E019-7935-452F-88A4-1F8BA258A634}" type="datetimeFigureOut">
              <a:rPr lang="zh-CN" altLang="en-US"/>
              <a:t>2022/5/24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D7D626B-0BBE-40D2-BBC6-3AA1B68737F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034B3C-310D-4D2F-9356-A0572745FC37}" type="datetimeFigureOut">
              <a:rPr lang="zh-CN" altLang="en-US"/>
              <a:t>2022/5/24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8ABE310-B9C4-4AC8-BCDF-BBB9642CAB9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3972202-A054-41B1-BBAB-A2711D9E9CA1}" type="datetimeFigureOut">
              <a:rPr lang="zh-CN" altLang="en-US"/>
              <a:t>2022/5/24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9BB57AC-3BD3-495A-9EC8-CB747D328F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9C431AE-A1CC-4D39-857F-CBADD3D9A5C5}" type="datetimeFigureOut">
              <a:rPr lang="zh-CN" altLang="en-US"/>
              <a:t>2022/5/24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FC3F355D-A77E-4AF6-BC7A-D1D1B85F327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B83CC2-7AA6-49EC-81E8-76E5AB1BE6CB}" type="datetimeFigureOut">
              <a:rPr lang="zh-CN" altLang="en-US"/>
              <a:t>2022/5/24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D43E3D5-F5FC-4632-A679-EAB37B101E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89A6DA8-DACF-42CE-B573-8C86A2B19C02}" type="datetimeFigureOut">
              <a:rPr lang="zh-CN" altLang="en-US"/>
              <a:t>2022/5/24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9E6836B-31D7-49C6-AB96-24BBC551C90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7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296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28600" y="0"/>
            <a:ext cx="8686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01800"/>
            <a:ext cx="762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00802"/>
            <a:ext cx="20574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9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t>2022/5/24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1645" y="6400802"/>
            <a:ext cx="466344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9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27346" y="6400802"/>
            <a:ext cx="83085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9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3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00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228600" algn="l" defTabSz="914400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08760" indent="-228600" algn="l" defTabSz="914400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800" indent="-228600" algn="l" defTabSz="914400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148840" indent="-228600" algn="l" defTabSz="914400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ctrTitle"/>
          </p:nvPr>
        </p:nvSpPr>
        <p:spPr>
          <a:xfrm>
            <a:off x="3267406" y="2060848"/>
            <a:ext cx="5616624" cy="1080120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CN" altLang="en-US" sz="6000" b="1" dirty="0">
                <a:solidFill>
                  <a:srgbClr val="C00000"/>
                </a:solidFill>
              </a:rPr>
              <a:t>国产化操作系统的配置与使用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685649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网络空间安全学院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04664"/>
            <a:ext cx="8496944" cy="626469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声明变量类型 </a:t>
            </a:r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[+/-][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变量名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选项： </a:t>
            </a:r>
          </a:p>
          <a:p>
            <a:pPr marL="62738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给变量设定类型属性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38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取消变量的类型属性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38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将变量声明为整数型（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38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将变量声明为环境变量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38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显示指定变量的被声明的类型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38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：给变量声明为数组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88640"/>
            <a:ext cx="7620000" cy="374441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</a:p>
          <a:p>
            <a:pPr marL="64643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root@localhost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~]# aa=11</a:t>
            </a:r>
          </a:p>
          <a:p>
            <a:pPr marL="64643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root@localhost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~]# bb=22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#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给变量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赋值 </a:t>
            </a:r>
          </a:p>
          <a:p>
            <a:pPr marL="303530" indent="0">
              <a:lnSpc>
                <a:spcPct val="150000"/>
              </a:lnSpc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[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root@localhost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~]# declare -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cc=$aa+$bb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933056"/>
            <a:ext cx="6120680" cy="28131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60648"/>
            <a:ext cx="9036496" cy="64807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数组</a:t>
            </a:r>
            <a:endParaRPr lang="en-US" altLang="zh-CN" sz="2400" dirty="0"/>
          </a:p>
          <a:p>
            <a:pPr marL="273050" indent="0">
              <a:lnSpc>
                <a:spcPct val="100000"/>
              </a:lnSpc>
              <a:buNone/>
            </a:pPr>
            <a:r>
              <a:rPr lang="en-US" altLang="zh-CN" sz="2400" dirty="0"/>
              <a:t>bash</a:t>
            </a:r>
            <a:r>
              <a:rPr lang="zh-CN" altLang="en-US" sz="2400" dirty="0"/>
              <a:t>只提供一维数组，并且没有限定数组的大小。类似与</a:t>
            </a:r>
            <a:r>
              <a:rPr lang="en-US" altLang="zh-CN" sz="2400" dirty="0"/>
              <a:t>C</a:t>
            </a:r>
            <a:r>
              <a:rPr lang="zh-CN" altLang="en-US" sz="2400" dirty="0"/>
              <a:t>语言，利用下标存取数组中的元素，</a:t>
            </a:r>
            <a:r>
              <a:rPr lang="zh-CN" altLang="en-US" sz="2400" dirty="0">
                <a:solidFill>
                  <a:srgbClr val="FF0000"/>
                </a:solidFill>
              </a:rPr>
              <a:t>数组元素的下标由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开始编号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50850" indent="-2286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定义一个数组并为其赋初值的一般形式是：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            数组名</a:t>
            </a:r>
            <a:r>
              <a:rPr lang="en-US" altLang="zh-CN" sz="2400" dirty="0"/>
              <a:t>=(</a:t>
            </a:r>
            <a:r>
              <a:rPr lang="zh-CN" altLang="en-US" sz="2400" dirty="0"/>
              <a:t>值</a:t>
            </a:r>
            <a:r>
              <a:rPr lang="en-US" altLang="zh-CN" sz="2400" dirty="0"/>
              <a:t>1  </a:t>
            </a:r>
            <a:r>
              <a:rPr lang="zh-CN" altLang="en-US" sz="2400" dirty="0"/>
              <a:t>值</a:t>
            </a:r>
            <a:r>
              <a:rPr lang="en-US" altLang="zh-CN" sz="2400" dirty="0"/>
              <a:t>2  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en-US" altLang="zh-CN" sz="2400" dirty="0"/>
              <a:t>  </a:t>
            </a:r>
            <a:r>
              <a:rPr lang="zh-CN" altLang="en-US" sz="2400" dirty="0"/>
              <a:t>值</a:t>
            </a:r>
            <a:r>
              <a:rPr lang="en-US" altLang="zh-CN" sz="2400" dirty="0"/>
              <a:t>n)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其中，各个值之间以空格分开。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     如：</a:t>
            </a:r>
            <a:r>
              <a:rPr lang="en-US" altLang="zh-CN" sz="2400" dirty="0"/>
              <a:t>A=</a:t>
            </a:r>
            <a:r>
              <a:rPr lang="zh-CN" altLang="en-US" sz="2400" dirty="0"/>
              <a:t>（</a:t>
            </a:r>
            <a:r>
              <a:rPr lang="en-US" altLang="zh-CN" sz="2400" dirty="0"/>
              <a:t>this is an example of shell script</a:t>
            </a:r>
            <a:r>
              <a:rPr lang="zh-CN" altLang="en-US" sz="2400" dirty="0"/>
              <a:t>）</a:t>
            </a:r>
          </a:p>
          <a:p>
            <a:pPr marL="450850" indent="-2286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对数组元素赋值的一般形式是：数组名</a:t>
            </a:r>
            <a:r>
              <a:rPr lang="en-US" altLang="zh-CN" sz="2400" dirty="0"/>
              <a:t>[</a:t>
            </a:r>
            <a:r>
              <a:rPr lang="zh-CN" altLang="en-US" sz="2400" dirty="0"/>
              <a:t>下标</a:t>
            </a:r>
            <a:r>
              <a:rPr lang="en-US" altLang="zh-CN" sz="2400" dirty="0"/>
              <a:t>]</a:t>
            </a:r>
            <a:r>
              <a:rPr lang="zh-CN" altLang="en-US" sz="2400" dirty="0"/>
              <a:t>＝值</a:t>
            </a:r>
            <a:endParaRPr lang="en-US" altLang="zh-CN" sz="2400" dirty="0"/>
          </a:p>
          <a:p>
            <a:pPr marL="450850" indent="-2286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可以用</a:t>
            </a:r>
            <a:r>
              <a:rPr lang="en-US" altLang="zh-CN" sz="2400" dirty="0"/>
              <a:t>declare</a:t>
            </a:r>
            <a:r>
              <a:rPr lang="zh-CN" altLang="en-US" sz="2400" dirty="0"/>
              <a:t>命令显式声明一个数组，一般形式是：</a:t>
            </a:r>
            <a:endParaRPr lang="en-US" altLang="zh-CN" sz="2400" dirty="0"/>
          </a:p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altLang="zh-CN" sz="2400" dirty="0"/>
              <a:t>declare  -a  </a:t>
            </a:r>
            <a:r>
              <a:rPr lang="zh-CN" altLang="en-US" sz="2400" dirty="0"/>
              <a:t>数组名</a:t>
            </a:r>
            <a:endParaRPr lang="en-US" altLang="zh-CN" sz="2400" dirty="0"/>
          </a:p>
          <a:p>
            <a:pPr marL="450850" indent="-228600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/>
              <a:t>读取数组元素值的一般格式是：</a:t>
            </a:r>
            <a:endParaRPr lang="en-US" altLang="zh-CN" sz="2400" dirty="0"/>
          </a:p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altLang="zh-CN" sz="2400" dirty="0"/>
              <a:t>${</a:t>
            </a:r>
            <a:r>
              <a:rPr lang="zh-CN" altLang="en-US" sz="2400" dirty="0"/>
              <a:t>数组名</a:t>
            </a:r>
            <a:r>
              <a:rPr lang="en-US" altLang="zh-CN" sz="2400" dirty="0"/>
              <a:t>[</a:t>
            </a:r>
            <a:r>
              <a:rPr lang="zh-CN" altLang="en-US" sz="2400" dirty="0"/>
              <a:t>下标</a:t>
            </a:r>
            <a:r>
              <a:rPr lang="en-US" altLang="zh-CN" sz="2400" dirty="0"/>
              <a:t>]}</a:t>
            </a:r>
            <a:endParaRPr lang="zh-CN" altLang="en-US" sz="2400" dirty="0"/>
          </a:p>
          <a:p>
            <a:pPr marL="450850" indent="-2286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2696"/>
            <a:ext cx="8568952" cy="5479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注意：</a:t>
            </a:r>
            <a:endParaRPr lang="en-US" altLang="zh-CN" sz="2400" dirty="0"/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使用*或</a:t>
            </a:r>
            <a:r>
              <a:rPr lang="en-US" altLang="zh-CN" sz="2400" dirty="0"/>
              <a:t>@</a:t>
            </a:r>
            <a:r>
              <a:rPr lang="zh-CN" altLang="en-US" sz="2400" dirty="0"/>
              <a:t>当作下标，则会以数组中所有元素取代</a:t>
            </a:r>
            <a:r>
              <a:rPr lang="en-US" altLang="zh-CN" sz="2400" dirty="0"/>
              <a:t>[*]</a:t>
            </a:r>
            <a:r>
              <a:rPr lang="zh-CN" altLang="en-US" sz="2400" dirty="0"/>
              <a:t>或</a:t>
            </a:r>
            <a:r>
              <a:rPr lang="en-US" altLang="zh-CN" sz="2400" dirty="0"/>
              <a:t>[@]</a:t>
            </a:r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命令</a:t>
            </a:r>
            <a:r>
              <a:rPr lang="en-US" altLang="zh-CN" sz="2400" dirty="0"/>
              <a:t>unset</a:t>
            </a:r>
            <a:r>
              <a:rPr lang="zh-CN" altLang="en-US" sz="2400" dirty="0"/>
              <a:t>可以取消一个数组的定义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5" y="2060575"/>
            <a:ext cx="8412480" cy="2603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5589270"/>
            <a:ext cx="8452485" cy="1081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591155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变量引用</a:t>
            </a:r>
            <a:endParaRPr lang="en-US" altLang="zh-CN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有效的变量引用表达式有以下形式：</a:t>
            </a:r>
          </a:p>
          <a:p>
            <a:pPr marL="450850" indent="-2286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zh-CN" sz="2800" dirty="0"/>
              <a:t>$name            ${name#pattern}</a:t>
            </a:r>
            <a:endParaRPr lang="en-US" altLang="zh-CN" sz="2800" dirty="0"/>
          </a:p>
          <a:p>
            <a:pPr marL="450850" indent="-2286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zh-CN" sz="2800" dirty="0"/>
              <a:t>${name}          ${name##pattern}</a:t>
            </a:r>
            <a:endParaRPr lang="en-US" altLang="zh-CN" sz="2800" dirty="0"/>
          </a:p>
          <a:p>
            <a:pPr marL="450850" indent="-2286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zh-CN" sz="2800" dirty="0"/>
              <a:t>${name[n]}        ${name % pattern}</a:t>
            </a:r>
            <a:endParaRPr lang="en-US" altLang="zh-CN" sz="2800" dirty="0"/>
          </a:p>
          <a:p>
            <a:pPr marL="450850" indent="-2286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zh-CN" sz="2800" dirty="0"/>
              <a:t>${name[*]}        ${name %% pattern}</a:t>
            </a:r>
            <a:endParaRPr lang="en-US" altLang="zh-CN" sz="2800" dirty="0"/>
          </a:p>
          <a:p>
            <a:pPr marL="450850" indent="-2286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zh-CN" sz="2800" dirty="0"/>
              <a:t>${name [@]}       </a:t>
            </a:r>
            <a:endParaRPr lang="en-US" altLang="zh-CN" sz="2800" dirty="0"/>
          </a:p>
          <a:p>
            <a:pPr marL="450850" indent="-2286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zh-CN" sz="2800" dirty="0"/>
              <a:t>${#@}</a:t>
            </a:r>
            <a:r>
              <a:rPr lang="en-US" altLang="zh-CN" sz="2800" dirty="0"/>
              <a:t>               </a:t>
            </a:r>
            <a:r>
              <a:rPr lang="zh-CN" altLang="zh-CN" sz="2800" dirty="0"/>
              <a:t>${#*}</a:t>
            </a:r>
            <a:endParaRPr lang="en-US" altLang="zh-CN" sz="2800" dirty="0"/>
          </a:p>
          <a:p>
            <a:pPr marL="450850" indent="-2286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zh-CN" sz="2800" dirty="0"/>
              <a:t>${# name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zh-CN" sz="2800" dirty="0"/>
              <a:t>}</a:t>
            </a:r>
            <a:endParaRPr lang="en-US" altLang="zh-CN" sz="2800" dirty="0"/>
          </a:p>
          <a:p>
            <a:pPr marL="450850" indent="-2286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zh-CN" sz="2800" dirty="0"/>
              <a:t>${# name[*]}</a:t>
            </a:r>
            <a:r>
              <a:rPr lang="en-US" altLang="zh-CN" sz="2800" dirty="0"/>
              <a:t>      </a:t>
            </a:r>
            <a:r>
              <a:rPr lang="zh-CN" altLang="zh-CN" sz="2800" dirty="0"/>
              <a:t>${#name[@]}</a:t>
            </a:r>
          </a:p>
          <a:p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32656"/>
            <a:ext cx="8568952" cy="626469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表示变量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的值，若变量未定义，则用空值替换。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${name}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相同。用“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”括起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，目的在于把变量与后面的字符分隔开。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${name[n]}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表示数组变量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中第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个元素的值。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${name[*]}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${name[@]}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都表示数组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中所有非空元素的值，每个元素的值用空格分开。如果用双引号把它们都括起来，那么二者的含义就有区别：对于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"${name[*]}",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它被扩展成一个词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即字符串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，这个词由以空格分开的各个数组元素组成；对于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"${name[@]}"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，它被扩展成多个词，每个数组元素是一个词。如果数组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中没有元素，则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${name[@]}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被扩展为空串</a:t>
            </a:r>
            <a:r>
              <a:rPr lang="zh-CN" altLang="en-US" sz="2400" dirty="0"/>
              <a:t>。</a:t>
            </a:r>
            <a:endParaRPr lang="zh-CN" altLang="en-US" sz="2400" dirty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30" y="116840"/>
            <a:ext cx="8510270" cy="4657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" y="4796790"/>
            <a:ext cx="7162800" cy="2235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968" y="260648"/>
            <a:ext cx="8568952" cy="59115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${name#pattern}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${name##pattern}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：如果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pattern(Shell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值的开头匹配，那么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的值去掉匹配部分后的结果就是该表达式的值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的值就是该表达式的值。在第一种格式中，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值去掉的部分是与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匹配的最少的部分；而第二种格式中，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值去掉的部分是与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匹配的最多的部分</a:t>
            </a:r>
            <a:r>
              <a:rPr lang="zh-CN" altLang="en-US" sz="2400" dirty="0"/>
              <a:t>。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75" y="3573322"/>
            <a:ext cx="8259445" cy="3255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60648"/>
            <a:ext cx="8928992" cy="5911552"/>
          </a:xfrm>
        </p:spPr>
        <p:txBody>
          <a:bodyPr>
            <a:normAutofit/>
          </a:bodyPr>
          <a:lstStyle/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${name % pattern}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${name %% pattern}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：如果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值的末尾匹配，那么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的值中去掉匹配部分后的结果就是该表达式的值；否则，该表达式的值就是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的值。在第一种格式中，去掉的部分是最少的匹配部分；而第二种格式中，去掉的部分是最多的匹配部分。 </a:t>
            </a:r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2286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3500755"/>
            <a:ext cx="7993380" cy="2096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60648"/>
            <a:ext cx="8928992" cy="5911552"/>
          </a:xfrm>
        </p:spPr>
        <p:txBody>
          <a:bodyPr>
            <a:normAutofit/>
          </a:bodyPr>
          <a:lstStyle/>
          <a:p>
            <a:pPr marL="450850" algn="just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表达式${#@}和${#*}：它们的值分别是由$@和$*返回的参数的个数。</a:t>
            </a:r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${#name[i]}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：该表达式的值是数组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个元素值的长度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字符个数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${#nane[*]}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${#name[@]}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：它们的值都是数组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中已经设置的元素的个数。</a:t>
            </a:r>
          </a:p>
          <a:p>
            <a:pPr marL="450850" indent="-2286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789045"/>
            <a:ext cx="7919085" cy="310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/>
          <a:lstStyle/>
          <a:p>
            <a:pPr algn="ctr"/>
            <a:r>
              <a:rPr lang="zh-CN" altLang="en-US" sz="3600" dirty="0">
                <a:ea typeface="楷体_GB2312" pitchFamily="1" charset="-122"/>
              </a:rPr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6712"/>
            <a:ext cx="7620000" cy="53354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Shell</a:t>
            </a:r>
            <a:r>
              <a:rPr lang="zh-CN" altLang="en-US" sz="2800" dirty="0"/>
              <a:t>变量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参数置换变量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算术运算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变量引用等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华文新魏" panose="02010800040101010101" pitchFamily="2" charset="-122"/>
              </a:rPr>
              <a:t>输入</a:t>
            </a:r>
            <a:r>
              <a:rPr lang="en-US" altLang="zh-CN" dirty="0">
                <a:ea typeface="华文新魏" panose="02010800040101010101" pitchFamily="2" charset="-122"/>
              </a:rPr>
              <a:t>/</a:t>
            </a:r>
            <a:r>
              <a:rPr lang="zh-CN" altLang="en-US" dirty="0">
                <a:ea typeface="华文新魏" panose="02010800040101010101" pitchFamily="2" charset="-122"/>
              </a:rPr>
              <a:t>输出命令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5800"/>
            <a:ext cx="7620000" cy="598356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213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功能：接收键盘输入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213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语法：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root@localhost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~]# read [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变量名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53213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选项： </a:t>
            </a:r>
          </a:p>
          <a:p>
            <a:pPr marL="723900" indent="-2286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“提示信息”：在等待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输入时，输出提示信息 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900" indent="-2286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秒数：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命令会一直等待用户输入，使用 此选项可以指定等待时间 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900" indent="-2286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字符数：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命令只接受指定的字符数，就会 执行 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900" indent="-2286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隐藏输入的数据，适用于机密信息的 输入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6632"/>
            <a:ext cx="7990656" cy="6741368"/>
          </a:xfrm>
        </p:spPr>
        <p:txBody>
          <a:bodyPr>
            <a:normAutofit lnSpcReduction="10000"/>
          </a:bodyPr>
          <a:lstStyle/>
          <a:p>
            <a:r>
              <a:rPr lang="zh-CN" altLang="en-US" sz="2200" dirty="0"/>
              <a:t>例如</a:t>
            </a:r>
            <a:r>
              <a:rPr lang="zh-CN" altLang="en-US" dirty="0"/>
              <a:t>：</a:t>
            </a:r>
          </a:p>
          <a:p>
            <a:pPr marL="273050" indent="0">
              <a:buNone/>
            </a:pPr>
            <a:r>
              <a:rPr lang="en-US" altLang="zh-CN" sz="2000" dirty="0"/>
              <a:t>#!/bin/bash </a:t>
            </a:r>
          </a:p>
          <a:p>
            <a:pPr marL="273050" indent="0">
              <a:buNone/>
            </a:pPr>
            <a:r>
              <a:rPr lang="en-US" altLang="zh-CN" sz="2000" dirty="0"/>
              <a:t># Author: yan</a:t>
            </a:r>
            <a:r>
              <a:rPr lang="zh-CN" altLang="en-US" sz="2000" dirty="0"/>
              <a:t> </a:t>
            </a:r>
          </a:p>
          <a:p>
            <a:pPr marL="273050" indent="0">
              <a:buNone/>
            </a:pPr>
            <a:r>
              <a:rPr lang="en-US" altLang="zh-CN" sz="2000" dirty="0"/>
              <a:t>read -t 30 -p "Please input your name: " name </a:t>
            </a:r>
          </a:p>
          <a:p>
            <a:pPr marL="273050" indent="0">
              <a:buNone/>
            </a:pPr>
            <a:r>
              <a:rPr lang="en-US" altLang="zh-CN" sz="2000" i="1" dirty="0"/>
              <a:t>#</a:t>
            </a:r>
            <a:r>
              <a:rPr lang="zh-CN" altLang="en-US" sz="2000" dirty="0"/>
              <a:t>提示“请输入姓名”并等待</a:t>
            </a:r>
            <a:r>
              <a:rPr lang="en-US" altLang="zh-CN" sz="2000" i="1" dirty="0"/>
              <a:t>30</a:t>
            </a:r>
            <a:r>
              <a:rPr lang="zh-CN" altLang="en-US" sz="2000" dirty="0"/>
              <a:t>秒，把用户的输入保存入变量</a:t>
            </a:r>
            <a:r>
              <a:rPr lang="en-US" altLang="zh-CN" sz="2000" i="1" dirty="0"/>
              <a:t>name</a:t>
            </a:r>
            <a:r>
              <a:rPr lang="zh-CN" altLang="en-US" sz="2000" dirty="0"/>
              <a:t>中 </a:t>
            </a:r>
          </a:p>
          <a:p>
            <a:pPr marL="273050" indent="0">
              <a:buNone/>
            </a:pPr>
            <a:r>
              <a:rPr lang="en-US" altLang="zh-CN" sz="2000" dirty="0"/>
              <a:t>echo "Name is $name " </a:t>
            </a:r>
          </a:p>
          <a:p>
            <a:pPr marL="273050" indent="0">
              <a:buNone/>
            </a:pPr>
            <a:r>
              <a:rPr lang="en-US" altLang="zh-CN" sz="2000" dirty="0"/>
              <a:t>read -s -t 30 -p "Please enter your age: " age </a:t>
            </a:r>
          </a:p>
          <a:p>
            <a:pPr marL="273050" indent="0">
              <a:buNone/>
            </a:pPr>
            <a:r>
              <a:rPr lang="en-US" altLang="zh-CN" sz="2000" i="1" dirty="0"/>
              <a:t>#</a:t>
            </a:r>
            <a:r>
              <a:rPr lang="zh-CN" altLang="en-US" sz="2000" dirty="0"/>
              <a:t>年龄是隐私，所以我们用“</a:t>
            </a:r>
            <a:r>
              <a:rPr lang="en-US" altLang="zh-CN" sz="2000" i="1" dirty="0"/>
              <a:t>-s</a:t>
            </a:r>
            <a:r>
              <a:rPr lang="zh-CN" altLang="en-US" sz="2000" dirty="0"/>
              <a:t>”选项隐藏输入 </a:t>
            </a:r>
          </a:p>
          <a:p>
            <a:pPr marL="273050" indent="0">
              <a:buNone/>
            </a:pPr>
            <a:r>
              <a:rPr lang="en-US" altLang="zh-CN" sz="2000" dirty="0"/>
              <a:t>echo -e "\n" </a:t>
            </a:r>
          </a:p>
          <a:p>
            <a:pPr marL="273050" indent="0">
              <a:buNone/>
            </a:pPr>
            <a:r>
              <a:rPr lang="en-US" altLang="zh-CN" sz="2000" dirty="0"/>
              <a:t>echo "Age is $age " </a:t>
            </a:r>
          </a:p>
          <a:p>
            <a:pPr marL="273050" indent="0">
              <a:buNone/>
            </a:pPr>
            <a:r>
              <a:rPr lang="en-US" altLang="zh-CN" sz="2000" dirty="0"/>
              <a:t>read -n 1 -t 30 -p "Please select your gender[M/F]: " gender </a:t>
            </a:r>
          </a:p>
          <a:p>
            <a:pPr marL="273050" indent="0">
              <a:buNone/>
            </a:pPr>
            <a:r>
              <a:rPr lang="en-US" altLang="zh-CN" sz="2000" i="1" dirty="0"/>
              <a:t>#</a:t>
            </a:r>
            <a:r>
              <a:rPr lang="zh-CN" altLang="en-US" sz="2000" dirty="0"/>
              <a:t>使用“</a:t>
            </a:r>
            <a:r>
              <a:rPr lang="en-US" altLang="zh-CN" sz="2000" i="1" dirty="0"/>
              <a:t>-</a:t>
            </a:r>
            <a:r>
              <a:rPr lang="en-US" altLang="zh-CN" sz="2000" dirty="0"/>
              <a:t>n 1</a:t>
            </a:r>
            <a:r>
              <a:rPr lang="zh-CN" altLang="en-US" sz="2000" dirty="0"/>
              <a:t>”选项只接收一个输入字符就会执行（都不用输入回车） </a:t>
            </a:r>
          </a:p>
          <a:p>
            <a:pPr marL="273050" indent="0">
              <a:buNone/>
            </a:pPr>
            <a:r>
              <a:rPr lang="en-US" altLang="zh-CN" sz="2000" dirty="0"/>
              <a:t>echo -e "\n" </a:t>
            </a:r>
          </a:p>
          <a:p>
            <a:pPr marL="273050" indent="0">
              <a:buNone/>
            </a:pPr>
            <a:r>
              <a:rPr lang="en-US" altLang="zh-CN" sz="2000" dirty="0"/>
              <a:t>echo "Sex is $gender"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69060"/>
            <a:ext cx="7958455" cy="4119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华文新魏" panose="02010800040101010101" pitchFamily="2" charset="-122"/>
              </a:rPr>
              <a:t>4.6.4  </a:t>
            </a:r>
            <a:r>
              <a:rPr lang="zh-CN" altLang="en-US">
                <a:ea typeface="华文新魏" panose="02010800040101010101" pitchFamily="2" charset="-122"/>
              </a:rPr>
              <a:t>输入</a:t>
            </a:r>
            <a:r>
              <a:rPr lang="en-US" altLang="zh-CN">
                <a:ea typeface="华文新魏" panose="02010800040101010101" pitchFamily="2" charset="-122"/>
              </a:rPr>
              <a:t>/</a:t>
            </a:r>
            <a:r>
              <a:rPr lang="zh-CN" altLang="en-US">
                <a:ea typeface="华文新魏" panose="02010800040101010101" pitchFamily="2" charset="-122"/>
              </a:rPr>
              <a:t>输出命令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． </a:t>
            </a:r>
            <a:r>
              <a:rPr lang="en-US" altLang="zh-CN" sz="2400" dirty="0"/>
              <a:t>echo</a:t>
            </a:r>
            <a:r>
              <a:rPr lang="zh-CN" altLang="en-US" sz="2400" dirty="0"/>
              <a:t>命令显示其后的变量值或者直接显示它后面的字符串</a:t>
            </a:r>
            <a:r>
              <a:rPr lang="zh-CN" altLang="en-US" dirty="0"/>
              <a:t> </a:t>
            </a:r>
          </a:p>
          <a:p>
            <a:pPr eaLnBrk="1" hangingPunct="1">
              <a:lnSpc>
                <a:spcPct val="145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如果</a:t>
            </a:r>
            <a:r>
              <a:rPr lang="en-US" altLang="zh-CN" sz="2000" dirty="0"/>
              <a:t>echo</a:t>
            </a:r>
            <a:r>
              <a:rPr lang="zh-CN" altLang="en-US" sz="2000" dirty="0"/>
              <a:t>命令带有选项</a:t>
            </a:r>
            <a:r>
              <a:rPr lang="zh-CN" altLang="en-US" sz="2000" dirty="0">
                <a:latin typeface="Arial" panose="020B0604020202020204" pitchFamily="34" charset="0"/>
              </a:rPr>
              <a:t>“</a:t>
            </a:r>
            <a:r>
              <a:rPr lang="en-US" altLang="zh-CN" sz="2000" dirty="0"/>
              <a:t>-e</a:t>
            </a:r>
            <a:r>
              <a:rPr lang="en-US" altLang="zh-CN" sz="2000" dirty="0">
                <a:latin typeface="Arial" panose="020B0604020202020204" pitchFamily="34" charset="0"/>
              </a:rPr>
              <a:t>”</a:t>
            </a:r>
            <a:r>
              <a:rPr lang="zh-CN" altLang="en-US" sz="2000" dirty="0"/>
              <a:t>，那么在其后的参数中可以有以下转义字符</a:t>
            </a:r>
            <a:r>
              <a:rPr lang="en-US" altLang="zh-CN" sz="2000" dirty="0"/>
              <a:t>:</a:t>
            </a:r>
            <a:r>
              <a:rPr lang="en-US" altLang="zh-CN" dirty="0"/>
              <a:t> 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\a     \b     \c     \e     \f     \n     \r     \t     \v     \\     \m     \</a:t>
            </a:r>
            <a:r>
              <a:rPr lang="en-US" altLang="zh-CN" sz="2000" dirty="0" err="1"/>
              <a:t>xm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4664"/>
            <a:ext cx="7620000" cy="5767536"/>
          </a:xfrm>
        </p:spPr>
        <p:txBody>
          <a:bodyPr/>
          <a:lstStyle/>
          <a:p>
            <a:r>
              <a:rPr lang="zh-CN" altLang="en-US" sz="2400" dirty="0"/>
              <a:t>位置参数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6" y="1412776"/>
            <a:ext cx="7778107" cy="4032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4664"/>
            <a:ext cx="7620000" cy="576753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set</a:t>
            </a:r>
            <a:r>
              <a:rPr lang="zh-CN" altLang="en-US" sz="2400" dirty="0"/>
              <a:t>命令</a:t>
            </a:r>
            <a:endParaRPr lang="en-US" altLang="zh-CN" sz="2400" dirty="0"/>
          </a:p>
          <a:p>
            <a:pPr marL="450850" indent="-228600">
              <a:buFont typeface="Wingdings" panose="05000000000000000000" pitchFamily="2" charset="2"/>
              <a:buChar char="Ø"/>
            </a:pPr>
            <a:r>
              <a:rPr lang="zh-CN" altLang="en-US" sz="2400" dirty="0"/>
              <a:t>功能：给位置参数赋值</a:t>
            </a:r>
            <a:endParaRPr lang="en-US" altLang="zh-CN" sz="2400" dirty="0"/>
          </a:p>
          <a:p>
            <a:pPr marL="450850" indent="-228600">
              <a:buFont typeface="Wingdings" panose="05000000000000000000" pitchFamily="2" charset="2"/>
              <a:buChar char="Ø"/>
            </a:pPr>
            <a:r>
              <a:rPr lang="zh-CN" altLang="en-US" sz="2400" dirty="0"/>
              <a:t>例如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514139"/>
            <a:ext cx="6526530" cy="2514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6700"/>
            <a:ext cx="6332220" cy="2650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8680"/>
            <a:ext cx="7620000" cy="562352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shift</a:t>
            </a:r>
            <a:r>
              <a:rPr lang="zh-CN" altLang="en-US" sz="2400" dirty="0"/>
              <a:t>命令</a:t>
            </a:r>
            <a:endParaRPr lang="en-US" altLang="zh-CN" sz="2400" dirty="0"/>
          </a:p>
          <a:p>
            <a:pPr marL="450850" indent="-228600">
              <a:buFont typeface="Wingdings" panose="05000000000000000000" pitchFamily="2" charset="2"/>
              <a:buChar char="Ø"/>
            </a:pPr>
            <a:r>
              <a:rPr lang="zh-CN" altLang="en-US" sz="2400" dirty="0"/>
              <a:t>功能：移动位置参数</a:t>
            </a:r>
          </a:p>
          <a:p>
            <a:pPr marL="222250" indent="0">
              <a:buFont typeface="Wingdings" panose="05000000000000000000" pitchFamily="2" charset="2"/>
              <a:buNone/>
            </a:pPr>
            <a:r>
              <a:rPr lang="zh-CN" altLang="en-US" sz="2400" dirty="0"/>
              <a:t>命令行：</a:t>
            </a:r>
            <a:r>
              <a:rPr lang="en-US" altLang="zh-CN" sz="2400" dirty="0"/>
              <a:t>		ex3.sh    A      B      C       D     E   </a:t>
            </a:r>
          </a:p>
          <a:p>
            <a:pPr marL="222250" indent="0">
              <a:buFont typeface="Wingdings" panose="05000000000000000000" pitchFamily="2" charset="2"/>
              <a:buNone/>
            </a:pPr>
            <a:r>
              <a:rPr lang="zh-CN" altLang="en-US" sz="2400" dirty="0"/>
              <a:t>原位置参数：</a:t>
            </a:r>
            <a:r>
              <a:rPr lang="en-US" altLang="zh-CN" sz="2400" dirty="0"/>
              <a:t>           $0       $1    $2    $3     </a:t>
            </a:r>
            <a:r>
              <a:rPr lang="en-US" altLang="zh-CN" sz="2400" dirty="0">
                <a:sym typeface="+mn-ea"/>
              </a:rPr>
              <a:t>$4   $5</a:t>
            </a:r>
          </a:p>
          <a:p>
            <a:pPr marL="222250" indent="0">
              <a:buFont typeface="Wingdings" panose="05000000000000000000" pitchFamily="2" charset="2"/>
              <a:buNone/>
            </a:pPr>
            <a:r>
              <a:rPr lang="zh-CN" altLang="en-US" sz="2400" dirty="0">
                <a:sym typeface="+mn-ea"/>
              </a:rPr>
              <a:t>移动后位置参数：</a:t>
            </a:r>
            <a:r>
              <a:rPr lang="en-US" altLang="zh-CN" sz="2400" dirty="0">
                <a:sym typeface="+mn-ea"/>
              </a:rPr>
              <a:t>    $0      	  $1    $2     $3   $4 	</a:t>
            </a:r>
            <a:endParaRPr lang="en-US" altLang="zh-CN" sz="2400" dirty="0"/>
          </a:p>
          <a:p>
            <a:pPr marL="450850" indent="-228600">
              <a:buFont typeface="Wingdings" panose="05000000000000000000" pitchFamily="2" charset="2"/>
              <a:buChar char="Ø"/>
            </a:pPr>
            <a:r>
              <a:rPr lang="zh-CN" altLang="en-US" sz="2400" dirty="0"/>
              <a:t>例如：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58" y="2276872"/>
            <a:ext cx="7611110" cy="2596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229200"/>
            <a:ext cx="9081770" cy="1489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4008" y="-32982"/>
            <a:ext cx="7620000" cy="760512"/>
          </a:xfrm>
        </p:spPr>
        <p:txBody>
          <a:bodyPr/>
          <a:lstStyle/>
          <a:p>
            <a:pPr algn="ctr"/>
            <a:r>
              <a:rPr lang="zh-CN" altLang="en-US" dirty="0">
                <a:ea typeface="华文新魏" panose="02010800040101010101" pitchFamily="2" charset="-122"/>
              </a:rPr>
              <a:t>预先定义的特殊变量</a:t>
            </a:r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308558"/>
              </p:ext>
            </p:extLst>
          </p:nvPr>
        </p:nvGraphicFramePr>
        <p:xfrm>
          <a:off x="107504" y="727530"/>
          <a:ext cx="8928992" cy="605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1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686">
                <a:tc>
                  <a:txBody>
                    <a:bodyPr/>
                    <a:lstStyle/>
                    <a:p>
                      <a:r>
                        <a:rPr lang="zh-CN" altLang="en-US" dirty="0"/>
                        <a:t>预定义变量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6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$#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命令行上参数的个数，但不包含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shell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脚本名本身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82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最后一次执行的命令的返回状态。如果这个变量的值为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，证明上一个命令正确执行；如果这个变量的值为非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（具体是哪个数，由命令自己来决定），则证明上一个命令执行不正确了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$$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当前进程的进程号（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 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$!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后台运行的最后一个进程的进程号（</a:t>
                      </a:r>
                      <a:r>
                        <a:rPr lang="en-US" altLang="zh-CN" sz="2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zh-CN" altLang="en-US" sz="20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6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$-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由当前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shell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设置的执行标志名组成的字符串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03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$* 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表示在命令行中实际给出的所有实参构成的一个整串字符串，它并不仅限于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个实参。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03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 @ 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它与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$*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基本功能相同，即表示在命令行中给出的所有实参字符串形成的列表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6672"/>
            <a:ext cx="7620000" cy="5695528"/>
          </a:xfrm>
        </p:spPr>
        <p:txBody>
          <a:bodyPr/>
          <a:lstStyle/>
          <a:p>
            <a:r>
              <a:rPr lang="zh-CN" altLang="en-US" sz="2400" dirty="0"/>
              <a:t>例如：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72" y="980728"/>
            <a:ext cx="6739255" cy="1970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284855"/>
            <a:ext cx="7186930" cy="2189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64704"/>
            <a:ext cx="7973790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7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华文新魏" panose="02010800040101010101" pitchFamily="2" charset="-122"/>
              </a:rPr>
              <a:t>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76672"/>
            <a:ext cx="8640960" cy="61926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常用的环境变量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2286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：用户主目录的全路径名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2286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LOGNAME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：即你的注册名，由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自动设置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2286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：你的系统信箱的路径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2286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从中查找命令的目录列表。可以设置它，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如：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PATH=$PATH:$HOME/bin</a:t>
            </a:r>
          </a:p>
          <a:p>
            <a:pPr marL="532130" indent="-2286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：你当前工作目录的路径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2130" indent="-2286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：你当前使用的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</a:p>
          <a:p>
            <a:pPr marL="532130" indent="-2286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：你的终端类型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2130" indent="-2286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的主提示符。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默认的主提示符一般为“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\s-\v\$ ”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。其中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,\s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的名称；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\v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的版本号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PS1="Enter Command&gt;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9701" y="1716064"/>
            <a:ext cx="8394065" cy="1961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88504"/>
          </a:xfrm>
        </p:spPr>
        <p:txBody>
          <a:bodyPr/>
          <a:lstStyle/>
          <a:p>
            <a:pPr algn="ctr"/>
            <a:r>
              <a:rPr lang="en-US" altLang="zh-CN" dirty="0"/>
              <a:t>Shell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8720"/>
            <a:ext cx="7620000" cy="526348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变量是计算机内存的单元，其中存放的值可以改变。当</a:t>
            </a:r>
            <a:r>
              <a:rPr lang="en-US" altLang="zh-CN" sz="2800" dirty="0"/>
              <a:t>Shell</a:t>
            </a:r>
            <a:r>
              <a:rPr lang="zh-CN" altLang="en-US" sz="2800" dirty="0"/>
              <a:t>脚本需要保存一些信息时，如一个文件名或是一个数字，就把它存放在一个变量中。每个变量有一个名字，所以很容易引用它。使用变量可以保存有用信息，使系统获知用户相关设置，变量也可以用于保存暂时信息。 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16" y="685800"/>
            <a:ext cx="8242268" cy="4751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48680"/>
            <a:ext cx="8424936" cy="5623520"/>
          </a:xfrm>
        </p:spPr>
        <p:txBody>
          <a:bodyPr/>
          <a:lstStyle/>
          <a:p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举例：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[root@localhost ~]# PS1='[\u@\t \w]\$ ‘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l-PL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[root@04:50:08 /usr/local/src]#PS1='[\u@\@ \h \# \W]\$‘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[root@04:53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上午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 31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]#PS1='[\u@\h \W]\$ ' 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6700" y="4004945"/>
            <a:ext cx="8394065" cy="1961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548680"/>
            <a:ext cx="8892480" cy="562352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使用环境变量</a:t>
            </a:r>
          </a:p>
          <a:p>
            <a:pPr marL="35560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如果要使用环境变量或其它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变量的值，必须在变量名之前加上一个“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$”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符号，不能直接使用变量名。如：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 $HOME</a:t>
            </a:r>
          </a:p>
          <a:p>
            <a:pPr algn="just">
              <a:lnSpc>
                <a:spcPct val="15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删除环境变量：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unset NAME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688"/>
            <a:ext cx="7620000" cy="460851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环境文件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0850" indent="-228600" algn="just">
              <a:buFont typeface="Wingdings" panose="05000000000000000000" pitchFamily="2" charset="2"/>
              <a:buChar char="Ø"/>
            </a:pPr>
            <a:r>
              <a:rPr lang="en-US" altLang="zh-CN" sz="2400" dirty="0"/>
              <a:t>bash</a:t>
            </a:r>
            <a:r>
              <a:rPr lang="zh-CN" altLang="en-US" sz="2400" dirty="0"/>
              <a:t>的环境文件包括</a:t>
            </a:r>
            <a:r>
              <a:rPr lang="en-US" altLang="zh-CN" sz="2400" dirty="0">
                <a:highlight>
                  <a:srgbClr val="FFFF00"/>
                </a:highlight>
              </a:rPr>
              <a:t>.</a:t>
            </a:r>
            <a:r>
              <a:rPr lang="en-US" altLang="zh-CN" sz="2400" dirty="0" err="1">
                <a:highlight>
                  <a:srgbClr val="FFFF00"/>
                </a:highlight>
              </a:rPr>
              <a:t>bash_profile</a:t>
            </a:r>
            <a:r>
              <a:rPr lang="zh-CN" altLang="en-US" sz="2400" dirty="0"/>
              <a:t>文件、</a:t>
            </a:r>
            <a:r>
              <a:rPr lang="en-US" altLang="zh-CN" sz="2400" dirty="0">
                <a:highlight>
                  <a:srgbClr val="FFFF00"/>
                </a:highlight>
              </a:rPr>
              <a:t>.</a:t>
            </a:r>
            <a:r>
              <a:rPr lang="en-US" altLang="zh-CN" sz="2400" dirty="0" err="1">
                <a:highlight>
                  <a:srgbClr val="FFFF00"/>
                </a:highlight>
              </a:rPr>
              <a:t>bashrc</a:t>
            </a:r>
            <a:r>
              <a:rPr lang="zh-CN" altLang="en-US" sz="2400" dirty="0"/>
              <a:t>文件、</a:t>
            </a:r>
            <a:r>
              <a:rPr lang="en-US" altLang="zh-CN" sz="2400" dirty="0">
                <a:highlight>
                  <a:srgbClr val="FFFF00"/>
                </a:highlight>
              </a:rPr>
              <a:t>.</a:t>
            </a:r>
            <a:r>
              <a:rPr lang="en-US" altLang="zh-CN" sz="2400" dirty="0" err="1">
                <a:highlight>
                  <a:srgbClr val="FFFF00"/>
                </a:highlight>
              </a:rPr>
              <a:t>bash_logout</a:t>
            </a:r>
            <a:r>
              <a:rPr lang="zh-CN" altLang="en-US" sz="2400" dirty="0"/>
              <a:t>文件等。</a:t>
            </a:r>
            <a:endParaRPr lang="en-US" altLang="zh-CN" sz="2400" dirty="0"/>
          </a:p>
          <a:p>
            <a:pPr marL="450850" indent="-228600" algn="just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0850" indent="-228600" algn="just">
              <a:buFont typeface="Wingdings" panose="05000000000000000000" pitchFamily="2" charset="2"/>
              <a:buChar char="Ø"/>
            </a:pPr>
            <a:r>
              <a:rPr lang="zh-CN" altLang="en-US" sz="2400" dirty="0"/>
              <a:t>在</a:t>
            </a:r>
            <a:r>
              <a:rPr lang="en-US" altLang="zh-CN" sz="2400" dirty="0">
                <a:highlight>
                  <a:srgbClr val="FFFF00"/>
                </a:highlight>
              </a:rPr>
              <a:t>.</a:t>
            </a:r>
            <a:r>
              <a:rPr lang="en-US" altLang="zh-CN" sz="2400" dirty="0" err="1">
                <a:highlight>
                  <a:srgbClr val="FFFF00"/>
                </a:highlight>
              </a:rPr>
              <a:t>bash_profile</a:t>
            </a:r>
            <a:r>
              <a:rPr lang="zh-CN" altLang="en-US" sz="2400" dirty="0"/>
              <a:t>中，设置了环境变量和文件掩码（</a:t>
            </a:r>
            <a:r>
              <a:rPr lang="en-US" altLang="zh-CN" sz="2400" dirty="0" err="1"/>
              <a:t>umask</a:t>
            </a:r>
            <a:r>
              <a:rPr lang="zh-CN" altLang="en-US" sz="2400" dirty="0"/>
              <a:t>），用户注册后，</a:t>
            </a:r>
            <a:r>
              <a:rPr lang="en-US" altLang="zh-CN" sz="2400" dirty="0"/>
              <a:t>shell</a:t>
            </a:r>
            <a:r>
              <a:rPr lang="zh-CN" altLang="en-US" sz="2400" dirty="0"/>
              <a:t>执行其中的每一条命令。</a:t>
            </a:r>
            <a:endParaRPr lang="en-US" altLang="zh-CN" sz="2400" dirty="0"/>
          </a:p>
          <a:p>
            <a:pPr marL="450850" indent="-228600" algn="just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0850" indent="-228600" algn="just">
              <a:buFont typeface="Wingdings" panose="05000000000000000000" pitchFamily="2" charset="2"/>
              <a:buChar char="Ø"/>
            </a:pPr>
            <a:r>
              <a:rPr lang="zh-CN" altLang="en-US" sz="2400" dirty="0"/>
              <a:t>名为</a:t>
            </a:r>
            <a:r>
              <a:rPr lang="en-US" altLang="zh-CN" sz="2400" dirty="0">
                <a:highlight>
                  <a:srgbClr val="FFFF00"/>
                </a:highlight>
              </a:rPr>
              <a:t>.</a:t>
            </a:r>
            <a:r>
              <a:rPr lang="en-US" altLang="zh-CN" sz="2400" dirty="0" err="1">
                <a:highlight>
                  <a:srgbClr val="FFFF00"/>
                </a:highlight>
              </a:rPr>
              <a:t>bashrc</a:t>
            </a:r>
            <a:r>
              <a:rPr lang="zh-CN" altLang="en-US" sz="2400" dirty="0"/>
              <a:t>的脚本，每次启动</a:t>
            </a:r>
            <a:r>
              <a:rPr lang="en-US" altLang="zh-CN" sz="2400" dirty="0"/>
              <a:t>bash</a:t>
            </a:r>
            <a:r>
              <a:rPr lang="zh-CN" altLang="en-US" sz="2400" dirty="0"/>
              <a:t>时便会执行它。它只含有针对</a:t>
            </a:r>
            <a:r>
              <a:rPr lang="en-US" altLang="zh-CN" sz="2400" dirty="0"/>
              <a:t>bash</a:t>
            </a:r>
            <a:r>
              <a:rPr lang="zh-CN" altLang="en-US" sz="2400" dirty="0"/>
              <a:t>的命令，可以用来设置别名。</a:t>
            </a:r>
            <a:r>
              <a:rPr lang="en-US" altLang="zh-CN" sz="2400" dirty="0"/>
              <a:t>.</a:t>
            </a:r>
            <a:r>
              <a:rPr lang="en-US" altLang="zh-CN" sz="2400" dirty="0" err="1"/>
              <a:t>bashrc</a:t>
            </a:r>
            <a:r>
              <a:rPr lang="zh-CN" altLang="en-US" sz="2400" dirty="0"/>
              <a:t>在</a:t>
            </a:r>
            <a:r>
              <a:rPr lang="en-US" altLang="zh-CN" sz="2400" dirty="0"/>
              <a:t>.</a:t>
            </a:r>
            <a:r>
              <a:rPr lang="en-US" altLang="zh-CN" sz="2400" dirty="0" err="1"/>
              <a:t>bash_profile</a:t>
            </a:r>
            <a:r>
              <a:rPr lang="zh-CN" altLang="en-US" sz="2400" dirty="0"/>
              <a:t>之后执行 </a:t>
            </a:r>
            <a:endParaRPr lang="en-US" altLang="zh-CN" sz="2400" dirty="0"/>
          </a:p>
          <a:p>
            <a:pPr marL="450850" indent="-228600" algn="just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0850" indent="-228600" algn="just">
              <a:buFont typeface="Wingdings" panose="05000000000000000000" pitchFamily="2" charset="2"/>
              <a:buChar char="Ø"/>
            </a:pPr>
            <a:r>
              <a:rPr lang="en-US" altLang="zh-CN" sz="2400" dirty="0">
                <a:highlight>
                  <a:srgbClr val="FFFF00"/>
                </a:highlight>
              </a:rPr>
              <a:t>.</a:t>
            </a:r>
            <a:r>
              <a:rPr lang="en-US" altLang="zh-CN" sz="2400" dirty="0" err="1">
                <a:highlight>
                  <a:srgbClr val="FFFF00"/>
                </a:highlight>
              </a:rPr>
              <a:t>bash_logout</a:t>
            </a:r>
            <a:r>
              <a:rPr lang="zh-CN" altLang="en-US" sz="2400" dirty="0"/>
              <a:t>，它仅在退出注册的时候运行 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6712"/>
            <a:ext cx="7620000" cy="533548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/>
              <a:t>export</a:t>
            </a:r>
            <a:r>
              <a:rPr lang="zh-CN" altLang="en-US" sz="2200" dirty="0"/>
              <a:t>语句</a:t>
            </a:r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一个进程在自己的环境中定义的变量是局部变量，仅限于自身范围，不能自动传给其子进程。就是说，子进程只能继承父进程的公用区和转出区中的数据，而每个进程的数据区和栈区是私有的，不能继承。为了使其后的各个子进程能继承父进程中定义的变量，就必须用</a:t>
            </a:r>
            <a:r>
              <a:rPr lang="en-US" altLang="zh-CN" sz="2200" dirty="0"/>
              <a:t>export</a:t>
            </a:r>
            <a:r>
              <a:rPr lang="zh-CN" altLang="en-US" sz="2200" dirty="0"/>
              <a:t>（转出）命令将这些变量送入进程转出区。 </a:t>
            </a:r>
            <a:endParaRPr lang="en-US" altLang="zh-CN" sz="2200" dirty="0"/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/>
              <a:t>export</a:t>
            </a:r>
            <a:r>
              <a:rPr lang="zh-CN" altLang="en-US" sz="2200" dirty="0"/>
              <a:t>命令的一般使用形式是：</a:t>
            </a:r>
            <a:r>
              <a:rPr lang="en-US" altLang="zh-CN" sz="2200" dirty="0"/>
              <a:t>export  [ </a:t>
            </a:r>
            <a:r>
              <a:rPr lang="zh-CN" altLang="en-US" sz="2200" dirty="0"/>
              <a:t>变量名 </a:t>
            </a:r>
            <a:r>
              <a:rPr lang="en-US" altLang="zh-CN" sz="2200" dirty="0"/>
              <a:t>]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200" dirty="0"/>
              <a:t>TEST=“a b c”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200" dirty="0"/>
              <a:t>export TEST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-387424"/>
            <a:ext cx="7162800" cy="1906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5013176"/>
            <a:ext cx="7279005" cy="2493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09600"/>
            <a:ext cx="8229600" cy="5410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．环境变量的设置和显示</a:t>
            </a:r>
          </a:p>
          <a:p>
            <a:pPr eaLnBrk="1" hangingPunct="1"/>
            <a:r>
              <a:rPr lang="zh-CN" altLang="en-US" sz="2800" dirty="0"/>
              <a:t>设置变量要用如下形式：变量名</a:t>
            </a:r>
            <a:r>
              <a:rPr lang="en-US" altLang="zh-CN" sz="2800" dirty="0"/>
              <a:t>=</a:t>
            </a:r>
            <a:r>
              <a:rPr lang="zh-CN" altLang="en-US" sz="2800" dirty="0"/>
              <a:t>值</a:t>
            </a:r>
          </a:p>
          <a:p>
            <a:pPr eaLnBrk="1" hangingPunct="1"/>
            <a:r>
              <a:rPr lang="zh-CN" altLang="en-US" sz="2800" dirty="0"/>
              <a:t>如果变量值的字符串中带有空格等特殊字符，需要用“”把整个字符串括起来。</a:t>
            </a:r>
          </a:p>
          <a:p>
            <a:pPr eaLnBrk="1" hangingPunct="1"/>
            <a:r>
              <a:rPr lang="zh-CN" altLang="en-US" sz="2800" dirty="0"/>
              <a:t>利用</a:t>
            </a:r>
            <a:r>
              <a:rPr lang="en-US" altLang="zh-CN" sz="2800" dirty="0"/>
              <a:t>export</a:t>
            </a:r>
            <a:r>
              <a:rPr lang="zh-CN" altLang="en-US" sz="2800" dirty="0"/>
              <a:t>命令将这些变量输出，使它们成为公用量。如：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            </a:t>
            </a:r>
            <a:r>
              <a:rPr lang="en-US" altLang="zh-CN" sz="2800" dirty="0"/>
              <a:t>export  HOME  HZ  LOGNAME  TERM</a:t>
            </a:r>
          </a:p>
          <a:p>
            <a:pPr eaLnBrk="1" hangingPunct="1"/>
            <a:r>
              <a:rPr lang="zh-CN" altLang="en-US" sz="2800" dirty="0"/>
              <a:t>可以利用</a:t>
            </a:r>
            <a:r>
              <a:rPr lang="en-US" altLang="zh-CN" sz="2800" dirty="0"/>
              <a:t>env</a:t>
            </a:r>
            <a:r>
              <a:rPr lang="zh-CN" altLang="en-US" sz="2800" dirty="0"/>
              <a:t>命令列出所有的环境变量，包括本进程及以前的</a:t>
            </a:r>
            <a:r>
              <a:rPr lang="zh-CN" altLang="en-US" sz="2800" dirty="0">
                <a:latin typeface="Arial" panose="020B0604020202020204" pitchFamily="34" charset="0"/>
              </a:rPr>
              <a:t>“</a:t>
            </a:r>
            <a:r>
              <a:rPr lang="zh-CN" altLang="en-US" sz="2800" dirty="0"/>
              <a:t>祖先进程</a:t>
            </a:r>
            <a:r>
              <a:rPr lang="zh-CN" altLang="en-US" sz="2800" dirty="0">
                <a:latin typeface="Arial" panose="020B0604020202020204" pitchFamily="34" charset="0"/>
              </a:rPr>
              <a:t>”</a:t>
            </a:r>
            <a:r>
              <a:rPr lang="zh-CN" altLang="en-US" sz="2800" dirty="0"/>
              <a:t>所输出的变量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09600"/>
            <a:ext cx="8229600" cy="54102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．</a:t>
            </a:r>
            <a:r>
              <a:rPr lang="en-US" altLang="zh-CN" sz="2400" dirty="0"/>
              <a:t>set</a:t>
            </a:r>
            <a:r>
              <a:rPr lang="zh-CN" altLang="en-US" sz="2400" dirty="0"/>
              <a:t>命令</a:t>
            </a:r>
          </a:p>
          <a:p>
            <a:pPr eaLnBrk="1" hangingPunct="1"/>
            <a:r>
              <a:rPr lang="en-US" altLang="zh-CN" sz="2400" dirty="0"/>
              <a:t>set</a:t>
            </a:r>
            <a:r>
              <a:rPr lang="zh-CN" altLang="en-US" sz="2400" dirty="0"/>
              <a:t>命令的功能主要有三个：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⑴ 显示迄今为止所定义的全部变量，包括局部变量和公共变量；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⑵ 用来设定位置参数的值；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⑶ 改变执行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脚本时的选项设定，可以使用户改变</a:t>
            </a:r>
            <a:r>
              <a:rPr lang="en-US" altLang="zh-CN" sz="2400" dirty="0"/>
              <a:t>shell</a:t>
            </a:r>
            <a:r>
              <a:rPr lang="zh-CN" altLang="en-US" sz="2400" dirty="0"/>
              <a:t>的功能。</a:t>
            </a:r>
          </a:p>
          <a:p>
            <a:pPr eaLnBrk="1" hangingPunct="1"/>
            <a:r>
              <a:rPr lang="zh-CN" altLang="en-US" sz="2400" dirty="0">
                <a:highlight>
                  <a:srgbClr val="FFFF00"/>
                </a:highlight>
              </a:rPr>
              <a:t>设置标志</a:t>
            </a:r>
            <a:r>
              <a:rPr lang="zh-CN" altLang="en-US" sz="2400" dirty="0"/>
              <a:t>的一般形式是： </a:t>
            </a:r>
            <a:r>
              <a:rPr lang="en-US" altLang="zh-CN" sz="2400" dirty="0"/>
              <a:t>set  -</a:t>
            </a:r>
            <a:r>
              <a:rPr lang="zh-CN" altLang="en-US" sz="2400" dirty="0"/>
              <a:t>标志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例如：</a:t>
            </a:r>
            <a:r>
              <a:rPr lang="en-US" altLang="zh-CN" sz="2400" dirty="0"/>
              <a:t>set  -x</a:t>
            </a:r>
          </a:p>
          <a:p>
            <a:pPr eaLnBrk="1" hangingPunct="1"/>
            <a:r>
              <a:rPr lang="zh-CN" altLang="en-US" sz="2400" dirty="0">
                <a:highlight>
                  <a:srgbClr val="FFFF00"/>
                </a:highlight>
              </a:rPr>
              <a:t>关闭标志</a:t>
            </a:r>
            <a:r>
              <a:rPr lang="zh-CN" altLang="en-US" sz="2400" dirty="0"/>
              <a:t>的一般形式是： </a:t>
            </a:r>
            <a:r>
              <a:rPr lang="en-US" altLang="zh-CN" sz="2400" dirty="0"/>
              <a:t>set  +</a:t>
            </a:r>
            <a:r>
              <a:rPr lang="zh-CN" altLang="en-US" sz="2400" dirty="0"/>
              <a:t>标志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例如：</a:t>
            </a:r>
            <a:r>
              <a:rPr lang="en-US" altLang="zh-CN" sz="2400" dirty="0"/>
              <a:t>set  +x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86" y="1556792"/>
            <a:ext cx="5192395" cy="42373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" y="44450"/>
            <a:ext cx="4038600" cy="3732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6886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声明变量类型 </a:t>
            </a:r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[+/-][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变量名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选项： </a:t>
            </a:r>
          </a:p>
          <a:p>
            <a:pPr marL="62738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给变量设定类型属性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38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取消变量的类型属性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38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将变量声明为整数型（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38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将变量声明为环境变量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38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显示指定变量的被声明的类型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380" indent="-2286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：给变量声明为数组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华文新魏" panose="02010800040101010101" pitchFamily="2" charset="-122"/>
              </a:rPr>
              <a:t>算 术 运 算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华文新魏" panose="02010800040101010101" pitchFamily="2" charset="-122"/>
              </a:rPr>
              <a:t>算 术 运 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85800"/>
            <a:ext cx="8568952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数值运算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root@localhost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~]# aa=11 </a:t>
            </a:r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root@localhost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~]# bb=22 </a:t>
            </a:r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给变量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赋值 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root@localhost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~]# declare -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cc=$aa+$bb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48680"/>
            <a:ext cx="7620000" cy="56235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变量设置规则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213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变量名称可以由字母、数字和下划线组成，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但是不能以数字开头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。如果变量名是“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2name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”则是错误的。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213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中，变量的默认类型都是字符串型，如果要进行数值运算，则必修指定变量类型为数值型。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46" y="3573016"/>
            <a:ext cx="7966297" cy="28801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48680"/>
            <a:ext cx="8062664" cy="562352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expr</a:t>
            </a:r>
            <a:r>
              <a:rPr lang="zh-CN" altLang="en-US" sz="2400" dirty="0"/>
              <a:t>或</a:t>
            </a:r>
            <a:r>
              <a:rPr lang="en-US" altLang="zh-CN" sz="2400" dirty="0"/>
              <a:t>let</a:t>
            </a:r>
            <a:r>
              <a:rPr lang="zh-CN" altLang="en-US" sz="2400" dirty="0"/>
              <a:t>数值运算工具 </a:t>
            </a:r>
            <a:endParaRPr lang="en-US" altLang="zh-CN" sz="2400" dirty="0"/>
          </a:p>
          <a:p>
            <a:endParaRPr lang="zh-CN" altLang="en-US" dirty="0"/>
          </a:p>
          <a:p>
            <a:r>
              <a:rPr lang="en-US" altLang="zh-CN" sz="2200" dirty="0"/>
              <a:t>[</a:t>
            </a:r>
            <a:r>
              <a:rPr lang="en-US" altLang="zh-CN" sz="2200" dirty="0" err="1"/>
              <a:t>root@localhost</a:t>
            </a:r>
            <a:r>
              <a:rPr lang="en-US" altLang="zh-CN" sz="2200" dirty="0"/>
              <a:t> ~]# aa=11 </a:t>
            </a:r>
          </a:p>
          <a:p>
            <a:r>
              <a:rPr lang="en-US" altLang="zh-CN" sz="2200" dirty="0"/>
              <a:t>[</a:t>
            </a:r>
            <a:r>
              <a:rPr lang="en-US" altLang="zh-CN" sz="2200" dirty="0" err="1"/>
              <a:t>root@localhost</a:t>
            </a:r>
            <a:r>
              <a:rPr lang="en-US" altLang="zh-CN" sz="2200" dirty="0"/>
              <a:t> ~]# bb=22 </a:t>
            </a:r>
          </a:p>
          <a:p>
            <a:r>
              <a:rPr lang="en-US" altLang="zh-CN" sz="2200" i="1" dirty="0"/>
              <a:t>#</a:t>
            </a:r>
            <a:r>
              <a:rPr lang="zh-CN" altLang="en-US" sz="2200" dirty="0"/>
              <a:t>给变量</a:t>
            </a:r>
            <a:r>
              <a:rPr lang="en-US" altLang="zh-CN" sz="2200" i="1" dirty="0"/>
              <a:t>aa</a:t>
            </a:r>
            <a:r>
              <a:rPr lang="zh-CN" altLang="en-US" sz="2200" dirty="0"/>
              <a:t>和变量</a:t>
            </a:r>
            <a:r>
              <a:rPr lang="en-US" altLang="zh-CN" sz="2200" i="1" dirty="0"/>
              <a:t>bb</a:t>
            </a:r>
            <a:r>
              <a:rPr lang="zh-CN" altLang="en-US" sz="2200" dirty="0"/>
              <a:t>赋值 </a:t>
            </a:r>
          </a:p>
          <a:p>
            <a:r>
              <a:rPr lang="en-US" altLang="zh-CN" sz="2200" dirty="0"/>
              <a:t>[</a:t>
            </a:r>
            <a:r>
              <a:rPr lang="en-US" altLang="zh-CN" sz="2200" dirty="0" err="1"/>
              <a:t>root@localhost</a:t>
            </a:r>
            <a:r>
              <a:rPr lang="en-US" altLang="zh-CN" sz="2200" dirty="0"/>
              <a:t> ~]# dd=$(expr $aa + $bb) </a:t>
            </a:r>
          </a:p>
          <a:p>
            <a:r>
              <a:rPr lang="en-US" altLang="zh-CN" sz="2200" i="1" dirty="0"/>
              <a:t>#dd</a:t>
            </a:r>
            <a:r>
              <a:rPr lang="zh-CN" altLang="en-US" sz="2200" dirty="0"/>
              <a:t>的值是</a:t>
            </a:r>
            <a:r>
              <a:rPr lang="en-US" altLang="zh-CN" sz="2200" i="1" dirty="0"/>
              <a:t>aa</a:t>
            </a:r>
            <a:r>
              <a:rPr lang="zh-CN" altLang="en-US" sz="2200" dirty="0"/>
              <a:t>和</a:t>
            </a:r>
            <a:r>
              <a:rPr lang="en-US" altLang="zh-CN" sz="2200" i="1" dirty="0"/>
              <a:t>bb</a:t>
            </a:r>
            <a:r>
              <a:rPr lang="zh-CN" altLang="en-US" sz="2200" dirty="0"/>
              <a:t>的和。</a:t>
            </a:r>
            <a:r>
              <a:rPr lang="zh-CN" altLang="en-US" sz="2200" dirty="0">
                <a:highlight>
                  <a:srgbClr val="FFFF00"/>
                </a:highlight>
              </a:rPr>
              <a:t>注意“</a:t>
            </a:r>
            <a:r>
              <a:rPr lang="en-US" altLang="zh-CN" sz="2200" b="1" dirty="0">
                <a:highlight>
                  <a:srgbClr val="FFFF00"/>
                </a:highlight>
              </a:rPr>
              <a:t>+</a:t>
            </a:r>
            <a:r>
              <a:rPr lang="zh-CN" altLang="en-US" sz="2200" dirty="0">
                <a:highlight>
                  <a:srgbClr val="FFFF00"/>
                </a:highlight>
              </a:rPr>
              <a:t>”号左右两侧必须有空格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07" y="4370665"/>
            <a:ext cx="8542020" cy="1938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4664"/>
            <a:ext cx="7620000" cy="57675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方法</a:t>
            </a:r>
            <a:r>
              <a:rPr lang="en-US" altLang="zh-CN" sz="2200" dirty="0"/>
              <a:t>3</a:t>
            </a:r>
            <a:r>
              <a:rPr lang="zh-CN" altLang="en-US" sz="2200" dirty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/>
              <a:t>let “a=b+c”   </a:t>
            </a:r>
            <a:r>
              <a:rPr lang="zh-CN" altLang="en-US" sz="2200" dirty="0"/>
              <a:t>等价于</a:t>
            </a:r>
            <a:r>
              <a:rPr lang="en-US" altLang="zh-CN" sz="2200" dirty="0"/>
              <a:t>   </a:t>
            </a:r>
            <a:r>
              <a:rPr lang="zh-CN" altLang="en-US" sz="2200" dirty="0"/>
              <a:t>（（</a:t>
            </a:r>
            <a:r>
              <a:rPr lang="en-US" altLang="zh-CN" sz="2200" dirty="0"/>
              <a:t>a=b+c</a:t>
            </a:r>
            <a:r>
              <a:rPr lang="zh-CN" altLang="en-US" sz="2200" dirty="0"/>
              <a:t>））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988820"/>
            <a:ext cx="8261350" cy="3912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0" y="908720"/>
            <a:ext cx="8368099" cy="4679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52736"/>
            <a:ext cx="8525825" cy="447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35374"/>
            <a:ext cx="8784976" cy="6624736"/>
          </a:xfrm>
        </p:spPr>
        <p:txBody>
          <a:bodyPr>
            <a:normAutofit/>
          </a:bodyPr>
          <a:lstStyle/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/>
              <a:t>定义变量并赋值的一般形式是：</a:t>
            </a: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变量名</a:t>
            </a:r>
            <a:r>
              <a:rPr lang="en-US" altLang="zh-CN" sz="2600" dirty="0">
                <a:latin typeface="楷体_GB2312" pitchFamily="1" charset="-122"/>
                <a:ea typeface="楷体_GB2312" pitchFamily="1" charset="-122"/>
              </a:rPr>
              <a:t>=</a:t>
            </a:r>
            <a:r>
              <a:rPr lang="zh-CN" altLang="en-US" sz="2600" dirty="0">
                <a:latin typeface="楷体_GB2312" pitchFamily="1" charset="-122"/>
                <a:ea typeface="楷体_GB2312" pitchFamily="1" charset="-122"/>
              </a:rPr>
              <a:t>字符串  </a:t>
            </a:r>
            <a:r>
              <a:rPr lang="zh-CN" altLang="en-US" sz="26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注意：等号两边没有空格！</a:t>
            </a:r>
            <a:endParaRPr lang="en-US" altLang="zh-CN" sz="2600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/>
              <a:t>变量的值如果有空格，需要使用单引号或双引号包括。 </a:t>
            </a:r>
            <a:endParaRPr lang="en-US" altLang="zh-CN" sz="2600" dirty="0"/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/>
              <a:t>在变量的值中，可以使用“</a:t>
            </a:r>
            <a:r>
              <a:rPr lang="en-US" altLang="zh-CN" sz="2600" dirty="0"/>
              <a:t>\</a:t>
            </a:r>
            <a:r>
              <a:rPr lang="zh-CN" altLang="en-US" sz="2600" dirty="0"/>
              <a:t>”转义符（让特殊符号失去作用）。 </a:t>
            </a:r>
            <a:endParaRPr lang="en-US" altLang="zh-CN" sz="2600" dirty="0"/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/>
              <a:t>在程序中使用变量值时，要在变量名前面加上“</a:t>
            </a:r>
            <a:r>
              <a:rPr lang="en-US" altLang="zh-CN" sz="2600" dirty="0"/>
              <a:t>$</a:t>
            </a:r>
            <a:r>
              <a:rPr lang="zh-CN" altLang="en-US" sz="2600" dirty="0"/>
              <a:t>” </a:t>
            </a:r>
            <a:endParaRPr lang="en-US" altLang="zh-CN" sz="2600" dirty="0"/>
          </a:p>
          <a:p>
            <a:pPr marL="22225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09119"/>
            <a:ext cx="6840760" cy="231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7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235374"/>
            <a:ext cx="8784976" cy="6624736"/>
          </a:xfrm>
        </p:spPr>
        <p:txBody>
          <a:bodyPr>
            <a:normAutofit/>
          </a:bodyPr>
          <a:lstStyle/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090863" algn="l"/>
              </a:tabLst>
            </a:pPr>
            <a:r>
              <a:rPr lang="zh-CN" altLang="en-US" sz="2600" dirty="0"/>
              <a:t>如果在赋值语句赋值号右边没有给出字符串，如“</a:t>
            </a:r>
            <a:r>
              <a:rPr lang="en-US" altLang="zh-CN" sz="2600" dirty="0" err="1"/>
              <a:t>abc</a:t>
            </a:r>
            <a:r>
              <a:rPr lang="en-US" altLang="zh-CN" sz="2600" dirty="0"/>
              <a:t>=</a:t>
            </a:r>
            <a:r>
              <a:rPr lang="zh-CN" altLang="en-US" sz="2600" dirty="0"/>
              <a:t>”，那么变量</a:t>
            </a:r>
            <a:r>
              <a:rPr lang="en-US" altLang="zh-CN" sz="2600" dirty="0" err="1"/>
              <a:t>abc</a:t>
            </a:r>
            <a:r>
              <a:rPr lang="zh-CN" altLang="en-US" sz="2600"/>
              <a:t>的值为空字符串，即不包含任何字符。一个未明确赋过值的变量也仅含一个空字符。</a:t>
            </a:r>
            <a:endParaRPr lang="en-US" altLang="zh-CN" sz="2600" dirty="0"/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/>
              <a:t>如果需要增加变量的值，那么可以进行变量值的叠加。不过变量需要用双引号包含“</a:t>
            </a:r>
            <a:r>
              <a:rPr lang="en-US" altLang="zh-CN" sz="2600" dirty="0"/>
              <a:t>$</a:t>
            </a:r>
            <a:r>
              <a:rPr lang="zh-CN" altLang="en-US" sz="2600" dirty="0"/>
              <a:t>变量名”或用</a:t>
            </a:r>
            <a:r>
              <a:rPr lang="en-US" altLang="zh-CN" sz="2600" dirty="0"/>
              <a:t>${</a:t>
            </a:r>
            <a:r>
              <a:rPr lang="zh-CN" altLang="en-US" sz="2600" dirty="0"/>
              <a:t>变量名</a:t>
            </a:r>
            <a:r>
              <a:rPr lang="en-US" altLang="zh-CN" sz="2600" dirty="0"/>
              <a:t>}</a:t>
            </a:r>
            <a:r>
              <a:rPr lang="zh-CN" altLang="en-US" sz="2600" dirty="0"/>
              <a:t>包含。</a:t>
            </a:r>
            <a:endParaRPr lang="en-US" altLang="zh-CN" sz="2600" dirty="0"/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dirty="0"/>
              <a:t>如果是把命令的结果作为变量值赋予变量，则需要使用反引号或</a:t>
            </a:r>
            <a:r>
              <a:rPr lang="en-US" altLang="zh-CN" sz="2600" dirty="0"/>
              <a:t>$()</a:t>
            </a:r>
            <a:r>
              <a:rPr lang="zh-CN" altLang="en-US" sz="2600" dirty="0"/>
              <a:t>包含命令。 </a:t>
            </a:r>
            <a:endParaRPr lang="en-US" altLang="zh-CN" sz="2600" dirty="0"/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FF0000"/>
                </a:solidFill>
              </a:rPr>
              <a:t>环境变量名建议大写，便于区分。</a:t>
            </a:r>
            <a:r>
              <a:rPr lang="zh-CN" altLang="en-US" sz="2600" dirty="0"/>
              <a:t>  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315" y="-99695"/>
            <a:ext cx="8780145" cy="6736080"/>
          </a:xfrm>
        </p:spPr>
        <p:txBody>
          <a:bodyPr>
            <a:normAutofit fontScale="90000" lnSpcReduction="20000"/>
          </a:bodyPr>
          <a:lstStyle/>
          <a:p>
            <a:pPr marL="450850" indent="-228600">
              <a:lnSpc>
                <a:spcPct val="150000"/>
              </a:lnSpc>
            </a:pPr>
            <a:r>
              <a:rPr lang="zh-CN" alt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用户自定义变量</a:t>
            </a:r>
          </a:p>
          <a:p>
            <a:pPr marL="62738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变量定义 </a:t>
            </a:r>
            <a:r>
              <a:rPr lang="en-US" altLang="zh-CN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6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root@localhost</a:t>
            </a:r>
            <a:r>
              <a:rPr lang="en-US" altLang="zh-CN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~]# name="</a:t>
            </a:r>
            <a:r>
              <a:rPr lang="en-US" altLang="zh-CN" sz="26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</a:t>
            </a:r>
            <a:r>
              <a:rPr lang="en-US" altLang="zh-CN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chao"</a:t>
            </a:r>
          </a:p>
          <a:p>
            <a:pPr marL="62738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变量叠加</a:t>
            </a:r>
            <a:endParaRPr lang="en-US" altLang="zh-CN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298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6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root@localhost</a:t>
            </a:r>
            <a:r>
              <a:rPr lang="en-US" altLang="zh-CN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~]# aa=123</a:t>
            </a:r>
          </a:p>
          <a:p>
            <a:pPr marL="98298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26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root@localhost</a:t>
            </a:r>
            <a:r>
              <a:rPr lang="en-US" altLang="zh-CN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~]# aa="$aa"456</a:t>
            </a:r>
          </a:p>
          <a:p>
            <a:pPr marL="98298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26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root@localhost</a:t>
            </a:r>
            <a:r>
              <a:rPr lang="en-US" altLang="zh-CN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~]# aa=${aa}789 </a:t>
            </a:r>
          </a:p>
          <a:p>
            <a:pPr marL="62738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变量显示的叠加</a:t>
            </a:r>
          </a:p>
          <a:p>
            <a:pPr marL="98298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6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665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root@localhost</a:t>
            </a:r>
            <a:r>
              <a:rPr lang="en-US" altLang="zh-CN" sz="26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~]# s=ing</a:t>
            </a:r>
            <a:endParaRPr lang="en-US" altLang="zh-CN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298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6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665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root@localhost</a:t>
            </a:r>
            <a:r>
              <a:rPr lang="en-US" altLang="zh-CN" sz="26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~]# echo read$s and writ$s</a:t>
            </a:r>
          </a:p>
          <a:p>
            <a:pPr marL="98298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6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66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root@localhost</a:t>
            </a:r>
            <a:r>
              <a:rPr lang="en-US" altLang="zh-CN" sz="26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~]# echo ${s}abc</a:t>
            </a:r>
            <a:endParaRPr lang="en-US" altLang="zh-CN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665" dirty="0"/>
          </a:p>
        </p:txBody>
      </p:sp>
    </p:spTree>
    <p:extLst>
      <p:ext uri="{BB962C8B-B14F-4D97-AF65-F5344CB8AC3E}">
        <p14:creationId xmlns:p14="http://schemas.microsoft.com/office/powerpoint/2010/main" val="318354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5551512"/>
          </a:xfrm>
        </p:spPr>
        <p:txBody>
          <a:bodyPr/>
          <a:lstStyle/>
          <a:p>
            <a:pPr marL="56515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400" dirty="0"/>
          </a:p>
          <a:p>
            <a:pPr marL="56515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变量调用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root@localhost</a:t>
            </a:r>
            <a:r>
              <a:rPr lang="en-US" altLang="zh-CN" sz="2400" dirty="0"/>
              <a:t> ~]# echo $name </a:t>
            </a:r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命令结果赋给变量：</a:t>
            </a:r>
            <a:r>
              <a:rPr lang="en-US" altLang="zh-CN" sz="2400" dirty="0"/>
              <a:t>[</a:t>
            </a:r>
            <a:r>
              <a:rPr lang="en-US" altLang="zh-CN" sz="2400" dirty="0" err="1"/>
              <a:t>root@localhost</a:t>
            </a:r>
            <a:r>
              <a:rPr lang="en-US" altLang="zh-CN" sz="2400" dirty="0"/>
              <a:t> ~]# </a:t>
            </a:r>
            <a:r>
              <a:rPr lang="en-US" altLang="zh-CN" sz="2400" dirty="0" err="1"/>
              <a:t>dir</a:t>
            </a:r>
            <a:r>
              <a:rPr lang="en-US" altLang="zh-CN" sz="2400" dirty="0"/>
              <a:t>=$(</a:t>
            </a:r>
            <a:r>
              <a:rPr lang="en-US" altLang="zh-CN" sz="2400" dirty="0" err="1"/>
              <a:t>pwd</a:t>
            </a:r>
            <a:r>
              <a:rPr lang="en-US" altLang="zh-CN" sz="2400" dirty="0"/>
              <a:t>)</a:t>
            </a:r>
            <a:r>
              <a:rPr lang="zh-CN" altLang="en-US" sz="2400" dirty="0"/>
              <a:t>或者 </a:t>
            </a:r>
            <a:r>
              <a:rPr lang="en-US" altLang="zh-CN" sz="2400" dirty="0"/>
              <a:t>`</a:t>
            </a:r>
            <a:r>
              <a:rPr lang="en-US" altLang="zh-CN" sz="2400" dirty="0" err="1"/>
              <a:t>pwd</a:t>
            </a:r>
            <a:r>
              <a:rPr lang="en-US" altLang="zh-CN" sz="2400" dirty="0"/>
              <a:t>`</a:t>
            </a:r>
          </a:p>
          <a:p>
            <a:pPr marL="22225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marL="45085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573145"/>
            <a:ext cx="7774940" cy="28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9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20688"/>
            <a:ext cx="7620000" cy="555151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变量的分类：</a:t>
            </a:r>
            <a:r>
              <a:rPr lang="zh-CN" altLang="en-US" sz="2400" dirty="0">
                <a:solidFill>
                  <a:srgbClr val="FF0000"/>
                </a:solidFill>
              </a:rPr>
              <a:t>环境变量、临时变量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用户自定义变量 </a:t>
            </a:r>
            <a:endParaRPr lang="en-US" altLang="zh-CN" sz="2400" dirty="0"/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环境变量：这种变量中主要保存的是和系统操作环境相关的数据。 </a:t>
            </a:r>
            <a:endParaRPr lang="en-US" altLang="zh-CN" sz="2400" dirty="0"/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位置参数变量：这种变量主要是用来向脚本当中传递参数或数据的，变量名不能自定义，变量作用是固定的。 </a:t>
            </a:r>
            <a:endParaRPr lang="en-US" altLang="zh-CN" sz="2400" dirty="0"/>
          </a:p>
          <a:p>
            <a:pPr marL="450850" indent="-2286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预定义变量：是</a:t>
            </a:r>
            <a:r>
              <a:rPr lang="en-US" altLang="zh-CN" sz="2400" dirty="0"/>
              <a:t>Bash</a:t>
            </a:r>
            <a:r>
              <a:rPr lang="zh-CN" altLang="en-US" sz="2400" dirty="0"/>
              <a:t>中已经定义好的变量，变量名不能自定义，变量作用也是固定的。 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610,&quot;width&quot;:1117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610,&quot;width&quot;:11170}"/>
</p:tagLst>
</file>

<file path=ppt/theme/theme1.xml><?xml version="1.0" encoding="utf-8"?>
<a:theme xmlns:a="http://schemas.openxmlformats.org/drawingml/2006/main" name="算法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2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2640</Words>
  <Application>Microsoft Office PowerPoint</Application>
  <PresentationFormat>全屏显示(4:3)</PresentationFormat>
  <Paragraphs>223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楷体_GB2312</vt:lpstr>
      <vt:lpstr>宋体</vt:lpstr>
      <vt:lpstr>微软雅黑</vt:lpstr>
      <vt:lpstr>Arial</vt:lpstr>
      <vt:lpstr>Calibri</vt:lpstr>
      <vt:lpstr>Century Gothic</vt:lpstr>
      <vt:lpstr>Times New Roman</vt:lpstr>
      <vt:lpstr>Wingdings</vt:lpstr>
      <vt:lpstr>算法</vt:lpstr>
      <vt:lpstr>主题2</vt:lpstr>
      <vt:lpstr>国产化操作系统的配置与使用</vt:lpstr>
      <vt:lpstr>主要内容</vt:lpstr>
      <vt:lpstr>Shell变量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输入/输出命令</vt:lpstr>
      <vt:lpstr>PowerPoint 演示文稿</vt:lpstr>
      <vt:lpstr>4.6.4  输入/输出命令</vt:lpstr>
      <vt:lpstr>PowerPoint 演示文稿</vt:lpstr>
      <vt:lpstr>PowerPoint 演示文稿</vt:lpstr>
      <vt:lpstr>PowerPoint 演示文稿</vt:lpstr>
      <vt:lpstr>预先定义的特殊变量</vt:lpstr>
      <vt:lpstr>PowerPoint 演示文稿</vt:lpstr>
      <vt:lpstr>PowerPoint 演示文稿</vt:lpstr>
      <vt:lpstr>环境变量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 术 运 算</vt:lpstr>
      <vt:lpstr>算 术 运 算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User</dc:creator>
  <cp:lastModifiedBy>曾 静</cp:lastModifiedBy>
  <cp:revision>693</cp:revision>
  <dcterms:created xsi:type="dcterms:W3CDTF">2010-12-07T00:33:00Z</dcterms:created>
  <dcterms:modified xsi:type="dcterms:W3CDTF">2022-05-24T13:17:10Z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5DE41524E5564651AB300924B48E043E</vt:lpwstr>
  </property>
  <property fmtid="{D5CDD505-2E9C-101B-9397-08002B2CF9AE}" pid="3" name="KSOProductBuildVer">
    <vt:lpwstr>2052-11.1.0.10495</vt:lpwstr>
  </property>
</Properties>
</file>