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44"/>
  </p:notesMasterIdLst>
  <p:sldIdLst>
    <p:sldId id="256" r:id="rId3"/>
    <p:sldId id="363" r:id="rId4"/>
    <p:sldId id="367" r:id="rId5"/>
    <p:sldId id="368" r:id="rId6"/>
    <p:sldId id="369" r:id="rId7"/>
    <p:sldId id="370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262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91" r:id="rId27"/>
    <p:sldId id="286" r:id="rId28"/>
    <p:sldId id="287" r:id="rId29"/>
    <p:sldId id="288" r:id="rId30"/>
    <p:sldId id="289" r:id="rId31"/>
    <p:sldId id="290" r:id="rId32"/>
    <p:sldId id="291" r:id="rId33"/>
    <p:sldId id="398" r:id="rId34"/>
    <p:sldId id="406" r:id="rId35"/>
    <p:sldId id="392" r:id="rId36"/>
    <p:sldId id="393" r:id="rId37"/>
    <p:sldId id="407" r:id="rId38"/>
    <p:sldId id="408" r:id="rId39"/>
    <p:sldId id="409" r:id="rId40"/>
    <p:sldId id="411" r:id="rId41"/>
    <p:sldId id="410" r:id="rId42"/>
    <p:sldId id="399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CC6600"/>
    <a:srgbClr val="7EC234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5078" autoAdjust="0"/>
  </p:normalViewPr>
  <p:slideViewPr>
    <p:cSldViewPr>
      <p:cViewPr varScale="1">
        <p:scale>
          <a:sx n="75" d="100"/>
          <a:sy n="75" d="100"/>
        </p:scale>
        <p:origin x="48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E1074A5-E215-45EC-A11C-FFDADD705CA5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02C24-68A0-4725-8B44-67611A6B12C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18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2C24-68A0-4725-8B44-67611A6B12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2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添加用户：</a:t>
            </a:r>
            <a:r>
              <a:rPr lang="en-US" altLang="zh-CN" dirty="0" err="1"/>
              <a:t>useradd</a:t>
            </a:r>
            <a:r>
              <a:rPr lang="en-US" altLang="zh-CN" dirty="0"/>
              <a:t> -m </a:t>
            </a:r>
            <a:r>
              <a:rPr lang="zh-CN" altLang="en-US" dirty="0"/>
              <a:t>用户名  然后设置密码  </a:t>
            </a:r>
            <a:r>
              <a:rPr lang="en-US" altLang="zh-CN" dirty="0" err="1"/>
              <a:t>passwd</a:t>
            </a:r>
            <a:r>
              <a:rPr lang="en-US" altLang="zh-CN" dirty="0"/>
              <a:t> </a:t>
            </a:r>
            <a:r>
              <a:rPr lang="zh-CN" altLang="en-US" dirty="0"/>
              <a:t>用户名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删除用户：</a:t>
            </a:r>
            <a:r>
              <a:rPr lang="en-US" altLang="zh-CN" dirty="0" err="1"/>
              <a:t>userdel</a:t>
            </a:r>
            <a:r>
              <a:rPr lang="en-US" altLang="zh-CN" dirty="0"/>
              <a:t>  -r  </a:t>
            </a:r>
            <a:r>
              <a:rPr lang="zh-CN" altLang="en-US" dirty="0"/>
              <a:t>用户名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/>
              <a:t>root</a:t>
            </a:r>
            <a:r>
              <a:rPr lang="zh-CN" altLang="en-US" dirty="0"/>
              <a:t>权限下，</a:t>
            </a:r>
            <a:r>
              <a:rPr lang="en-US" altLang="zh-CN" dirty="0" err="1"/>
              <a:t>useradd</a:t>
            </a:r>
            <a:r>
              <a:rPr lang="zh-CN" altLang="en-US" dirty="0"/>
              <a:t>只是创建了一个用户名，如 （</a:t>
            </a:r>
            <a:r>
              <a:rPr lang="en-US" altLang="zh-CN" dirty="0" err="1"/>
              <a:t>useradd</a:t>
            </a:r>
            <a:r>
              <a:rPr lang="en-US" altLang="zh-CN" dirty="0"/>
              <a:t>  +</a:t>
            </a:r>
            <a:r>
              <a:rPr lang="zh-CN" altLang="en-US" dirty="0"/>
              <a:t>用户名 ），它并没有在</a:t>
            </a:r>
            <a:r>
              <a:rPr lang="en-US" altLang="zh-CN" dirty="0"/>
              <a:t>/home</a:t>
            </a:r>
            <a:r>
              <a:rPr lang="zh-CN" altLang="en-US" dirty="0"/>
              <a:t>目录下创建同名文件夹，也没有创建密码，因此利用这个用户登录系统，是登录不了的，为了避免这样的情况出现，可以用 （</a:t>
            </a:r>
            <a:r>
              <a:rPr lang="en-US" altLang="zh-CN" dirty="0" err="1"/>
              <a:t>useradd</a:t>
            </a:r>
            <a:r>
              <a:rPr lang="en-US" altLang="zh-CN" dirty="0"/>
              <a:t> -m +</a:t>
            </a:r>
            <a:r>
              <a:rPr lang="zh-CN" altLang="en-US" dirty="0"/>
              <a:t>用户名）的方式创建，它会在</a:t>
            </a:r>
            <a:r>
              <a:rPr lang="en-US" altLang="zh-CN" dirty="0"/>
              <a:t>/home</a:t>
            </a:r>
            <a:r>
              <a:rPr lang="zh-CN" altLang="en-US" dirty="0"/>
              <a:t>目录下创建同名文件夹，然后利用（ </a:t>
            </a:r>
            <a:r>
              <a:rPr lang="en-US" altLang="zh-CN" dirty="0" err="1"/>
              <a:t>passwd</a:t>
            </a:r>
            <a:r>
              <a:rPr lang="en-US" altLang="zh-CN" dirty="0"/>
              <a:t> + </a:t>
            </a:r>
            <a:r>
              <a:rPr lang="zh-CN" altLang="en-US" dirty="0"/>
              <a:t>用户名）为指定的用户名设置密码。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2. </a:t>
            </a:r>
            <a:r>
              <a:rPr lang="zh-CN" altLang="en-US" dirty="0"/>
              <a:t>可以直接利用</a:t>
            </a:r>
            <a:r>
              <a:rPr lang="en-US" altLang="zh-CN" dirty="0" err="1"/>
              <a:t>adduser</a:t>
            </a:r>
            <a:r>
              <a:rPr lang="zh-CN" altLang="en-US" dirty="0"/>
              <a:t>创建新用户（</a:t>
            </a:r>
            <a:r>
              <a:rPr lang="en-US" altLang="zh-CN" dirty="0" err="1"/>
              <a:t>adduser</a:t>
            </a:r>
            <a:r>
              <a:rPr lang="en-US" altLang="zh-CN" dirty="0"/>
              <a:t> +</a:t>
            </a:r>
            <a:r>
              <a:rPr lang="zh-CN" altLang="en-US" dirty="0"/>
              <a:t>用户名）这样在</a:t>
            </a:r>
            <a:r>
              <a:rPr lang="en-US" altLang="zh-CN" dirty="0"/>
              <a:t>/home</a:t>
            </a:r>
            <a:r>
              <a:rPr lang="zh-CN" altLang="en-US" dirty="0"/>
              <a:t>目录下会自动创建同名文件夹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3.  </a:t>
            </a:r>
            <a:r>
              <a:rPr lang="zh-CN" altLang="en-US" dirty="0"/>
              <a:t>删除用户，只需使用一个简单的命令“</a:t>
            </a:r>
            <a:r>
              <a:rPr lang="en-US" altLang="zh-CN" dirty="0" err="1"/>
              <a:t>userdel</a:t>
            </a:r>
            <a:r>
              <a:rPr lang="en-US" altLang="zh-CN" dirty="0"/>
              <a:t> </a:t>
            </a:r>
            <a:r>
              <a:rPr lang="zh-CN" altLang="en-US" dirty="0"/>
              <a:t>用户名”即可。不过最好将它留在系统上的文件也删除掉，你可以使用“</a:t>
            </a:r>
            <a:r>
              <a:rPr lang="en-US" altLang="zh-CN" dirty="0" err="1"/>
              <a:t>userdel</a:t>
            </a:r>
            <a:r>
              <a:rPr lang="en-US" altLang="zh-CN" dirty="0"/>
              <a:t> -r </a:t>
            </a:r>
            <a:r>
              <a:rPr lang="zh-CN" altLang="en-US" dirty="0"/>
              <a:t>用户名”来实现这一目的。 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7792D8-6225-4081-A34B-7CC8EE30C988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3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30A6E2-59A9-43B9-A31E-64C0F893D909}" type="slidenum">
              <a:rPr lang="zh-CN" altLang="en-US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1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E895D1-F0A1-479C-B411-F450650775FE}" type="slidenum">
              <a:rPr lang="zh-CN" altLang="en-US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3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05D30E-0BDE-42A6-83F2-6159137C1D2E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04694CC-DDE6-4F05-9872-11C2C060F0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95A588A-30A5-409A-8B41-46F07E8EBEF3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F2C216B-62D7-4ACC-84E7-EE75CB4BAD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CA50F4-A202-4D6F-BD45-E30A71A3B834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8EB094A-B2A6-4104-A427-6586D3F8F1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E5C6FF1-B3D4-47BF-967B-6C7CEC386084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3EFAC6A-20BA-49DF-98CE-B13025AA5D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FB3E6B4-D7A3-4BB7-91C1-A4B09FC08A85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5E31F6E-34DA-42E0-9256-5E1E3353D4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405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E7C8CF5-BB60-4703-9E92-8D6EF249389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F0101F8-BDE0-4629-8786-4FDA5F6AC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rtlCol="0" anchor="t">
            <a:normAutofit/>
          </a:bodyPr>
          <a:lstStyle>
            <a:lvl1pPr algn="l" rtl="0">
              <a:defRPr sz="405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034B3C-310D-4D2F-9356-A0572745FC37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ABE310-B9C4-4AC8-BCDF-BBB9642CAB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00" indent="0" algn="l" rtl="0">
              <a:buNone/>
              <a:defRPr sz="2025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575" b="1"/>
            </a:lvl4pPr>
            <a:lvl5pPr marL="1828800" indent="0" algn="l" rtl="0">
              <a:buNone/>
              <a:defRPr sz="1575" b="1"/>
            </a:lvl5pPr>
            <a:lvl6pPr marL="2286000" indent="0" algn="l" rtl="0">
              <a:buNone/>
              <a:defRPr sz="1575" b="1"/>
            </a:lvl6pPr>
            <a:lvl7pPr marL="2743200" indent="0" algn="l" rtl="0">
              <a:buNone/>
              <a:defRPr sz="1575" b="1"/>
            </a:lvl7pPr>
            <a:lvl8pPr marL="3200400" indent="0" algn="l" rtl="0">
              <a:buNone/>
              <a:defRPr sz="1575" b="1"/>
            </a:lvl8pPr>
            <a:lvl9pPr marL="36582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00" indent="0" algn="l" rtl="0">
              <a:buNone/>
              <a:defRPr sz="2025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575" b="1"/>
            </a:lvl4pPr>
            <a:lvl5pPr marL="1828800" indent="0" algn="l" rtl="0">
              <a:buNone/>
              <a:defRPr sz="1575" b="1"/>
            </a:lvl5pPr>
            <a:lvl6pPr marL="2286000" indent="0" algn="l" rtl="0">
              <a:buNone/>
              <a:defRPr sz="1575" b="1"/>
            </a:lvl6pPr>
            <a:lvl7pPr marL="2743200" indent="0" algn="l" rtl="0">
              <a:buNone/>
              <a:defRPr sz="1575" b="1"/>
            </a:lvl7pPr>
            <a:lvl8pPr marL="3200400" indent="0" algn="l" rtl="0">
              <a:buNone/>
              <a:defRPr sz="1575" b="1"/>
            </a:lvl8pPr>
            <a:lvl9pPr marL="36582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972202-A054-41B1-BBAB-A2711D9E9CA1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BB57AC-3BD3-495A-9EC8-CB747D328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C431AE-A1CC-4D39-857F-CBADD3D9A5C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3F355D-A77E-4AF6-BC7A-D1D1B85F32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7C8CF5-BB60-4703-9E92-8D6EF2493890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0101F8-BDE0-4629-8786-4FDA5F6AC0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3F3C3-2912-4537-AF96-286DDB4356FC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 rtlCol="0">
            <a:normAutofit/>
          </a:bodyPr>
          <a:lstStyle>
            <a:lvl1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350"/>
            </a:lvl6pPr>
            <a:lvl7pPr algn="l" rtl="0">
              <a:defRPr sz="1350"/>
            </a:lvl7pPr>
            <a:lvl8pPr algn="l" rtl="0">
              <a:defRPr sz="1350"/>
            </a:lvl8pPr>
            <a:lvl9pPr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975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82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B3E930-C3B3-4585-8A26-00F140A7FB77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775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25"/>
            </a:lvl4pPr>
            <a:lvl5pPr marL="1828800" indent="0" algn="l" rtl="0">
              <a:buNone/>
              <a:defRPr sz="2025"/>
            </a:lvl5pPr>
            <a:lvl6pPr marL="2286000" indent="0" algn="l" rtl="0">
              <a:buNone/>
              <a:defRPr sz="2025"/>
            </a:lvl6pPr>
            <a:lvl7pPr marL="2743200" indent="0" algn="l" rtl="0">
              <a:buNone/>
              <a:defRPr sz="2025"/>
            </a:lvl7pPr>
            <a:lvl8pPr marL="3200400" indent="0" algn="l" rtl="0">
              <a:buNone/>
              <a:defRPr sz="2025"/>
            </a:lvl8pPr>
            <a:lvl9pPr marL="3658235" indent="0" algn="l" rtl="0">
              <a:buNone/>
              <a:defRPr sz="2025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975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82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46EF46F-E0E0-460C-B765-9380271A0BA1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5C6FF1-B3D4-47BF-967B-6C7CEC38608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EFAC6A-20BA-49DF-98CE-B13025AA5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49B1C2-115C-4607-8434-E705E2532D15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BEE5A6E-5617-466E-8A78-BBC5E43158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A5E019-7935-452F-88A4-1F8BA258A634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D7D626B-0BBE-40D2-BBC6-3AA1B68737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034B3C-310D-4D2F-9356-A0572745FC37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8ABE310-B9C4-4AC8-BCDF-BBB9642CAB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972202-A054-41B1-BBAB-A2711D9E9CA1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9BB57AC-3BD3-495A-9EC8-CB747D328F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C431AE-A1CC-4D39-857F-CBADD3D9A5C5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C3F355D-A77E-4AF6-BC7A-D1D1B85F32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B83CC2-7AA6-49EC-81E8-76E5AB1BE6CB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D43E3D5-F5FC-4632-A679-EAB37B101E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9A6DA8-DACF-42CE-B573-8C86A2B19C02}" type="datetimeFigureOut">
              <a:rPr lang="zh-CN" altLang="en-US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9E6836B-31D7-49C6-AB96-24BBC551C9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3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00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884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ctrTitle"/>
          </p:nvPr>
        </p:nvSpPr>
        <p:spPr>
          <a:xfrm>
            <a:off x="3267406" y="2060848"/>
            <a:ext cx="5616624" cy="108012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6000" b="1" dirty="0">
                <a:solidFill>
                  <a:srgbClr val="C00000"/>
                </a:solidFill>
              </a:rPr>
              <a:t>国产化操作系统的配置与使用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85649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手工删除用户：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altLang="zh-CN" sz="2200" dirty="0"/>
              <a:t>[root@localhost ~]# vi /etc/passwd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altLang="zh-CN" sz="2200" dirty="0"/>
              <a:t>[root@localhost ~]# vi /etc/shadow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altLang="zh-CN" sz="2200" dirty="0"/>
              <a:t>[root@localhost ~]# vi /etc/group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altLang="zh-CN" sz="2200" dirty="0"/>
              <a:t>[root@localhost ~]# vi /etc/gshadow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rm -rf /var/spool/mail/lamp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rm -rf /home/lamp/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2656"/>
            <a:ext cx="7620000" cy="5839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功能：修改用户密码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passwd 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用户名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查询用户密码的密码状态。仅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 可用。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暂时锁定用户。仅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用户可用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解锁用户。仅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用户可用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--stdin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可以用通过管道符输出的数据作为户 的密码。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80"/>
            <a:ext cx="7838256" cy="6120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例：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passwd -S lamp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lamp PS 2013-01-06 0 99999 7 -1 </a:t>
            </a:r>
          </a:p>
          <a:p>
            <a:pPr marL="536575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用户名 </a:t>
            </a:r>
            <a:endParaRPr lang="en-US" altLang="zh-CN" sz="2200" dirty="0"/>
          </a:p>
          <a:p>
            <a:pPr marL="536575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密码设定时间（</a:t>
            </a:r>
            <a:r>
              <a:rPr lang="en-US" altLang="zh-CN" sz="2200" dirty="0"/>
              <a:t>2013-01-06</a:t>
            </a:r>
            <a:r>
              <a:rPr lang="zh-CN" altLang="en-US" sz="2200" dirty="0"/>
              <a:t>） </a:t>
            </a:r>
            <a:endParaRPr lang="en-US" altLang="zh-CN" sz="2200" dirty="0"/>
          </a:p>
          <a:p>
            <a:pPr marL="536575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密码修改间隔时间（</a:t>
            </a:r>
            <a:r>
              <a:rPr lang="en-US" altLang="zh-CN" sz="2200" dirty="0"/>
              <a:t>0</a:t>
            </a:r>
            <a:r>
              <a:rPr lang="zh-CN" altLang="en-US" sz="2200" dirty="0"/>
              <a:t>） </a:t>
            </a:r>
            <a:endParaRPr lang="en-US" altLang="zh-CN" sz="2200" dirty="0"/>
          </a:p>
          <a:p>
            <a:pPr marL="536575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密码有效期（</a:t>
            </a:r>
            <a:r>
              <a:rPr lang="en-US" altLang="zh-CN" sz="2200" dirty="0"/>
              <a:t>99999 </a:t>
            </a:r>
            <a:r>
              <a:rPr lang="zh-CN" altLang="en-US" sz="2200" dirty="0"/>
              <a:t>） </a:t>
            </a:r>
            <a:endParaRPr lang="en-US" altLang="zh-CN" sz="2200" dirty="0"/>
          </a:p>
          <a:p>
            <a:pPr marL="536575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警告时间（</a:t>
            </a:r>
            <a:r>
              <a:rPr lang="en-US" altLang="zh-CN" sz="2200" dirty="0"/>
              <a:t>7</a:t>
            </a:r>
            <a:r>
              <a:rPr lang="zh-CN" altLang="en-US" sz="2200" dirty="0"/>
              <a:t>） </a:t>
            </a:r>
            <a:endParaRPr lang="en-US" altLang="zh-CN" sz="2200" dirty="0"/>
          </a:p>
          <a:p>
            <a:pPr marL="536575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highlight>
                  <a:srgbClr val="FF0000"/>
                </a:highlight>
              </a:rPr>
              <a:t>密码不失效</a:t>
            </a:r>
            <a:r>
              <a:rPr lang="zh-CN" altLang="en-US" sz="2200" dirty="0"/>
              <a:t>（</a:t>
            </a:r>
            <a:r>
              <a:rPr lang="en-US" altLang="zh-CN" sz="2200" dirty="0"/>
              <a:t>-1</a:t>
            </a:r>
            <a:r>
              <a:rPr lang="zh-CN" altLang="en-US" sz="2200" dirty="0"/>
              <a:t>）</a:t>
            </a:r>
            <a:endParaRPr lang="zh-CN" altLang="en-US" dirty="0"/>
          </a:p>
          <a:p>
            <a:r>
              <a:rPr lang="nl-NL" altLang="zh-CN" sz="2200" dirty="0"/>
              <a:t>[root@localhost </a:t>
            </a:r>
            <a:r>
              <a:rPr lang="nl-NL" altLang="zh-CN" sz="2200" dirty="0">
                <a:solidFill>
                  <a:srgbClr val="FF0000"/>
                </a:solidFill>
              </a:rPr>
              <a:t>~]# echo "123" | passwd --stdin lamp </a:t>
            </a:r>
            <a:endParaRPr lang="zh-CN" altLang="en-US" sz="2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60648"/>
            <a:ext cx="7918648" cy="64087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/>
              <a:t>group</a:t>
            </a:r>
            <a:r>
              <a:rPr lang="en-US" altLang="zh-CN" sz="2400" dirty="0" err="1">
                <a:highlight>
                  <a:srgbClr val="FFFF00"/>
                </a:highlight>
              </a:rPr>
              <a:t>add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marL="503555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</a:t>
            </a:r>
            <a:r>
              <a:rPr lang="zh-CN" altLang="en-US" sz="2400" dirty="0">
                <a:highlight>
                  <a:srgbClr val="FFFF00"/>
                </a:highlight>
              </a:rPr>
              <a:t>添加用户组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503555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语法：</a:t>
            </a:r>
            <a:r>
              <a:rPr lang="en-US" altLang="zh-CN" sz="2400" dirty="0" err="1"/>
              <a:t>groupadd</a:t>
            </a:r>
            <a:r>
              <a:rPr lang="en-US" altLang="zh-CN" sz="2400" dirty="0"/>
              <a:t>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</a:t>
            </a:r>
            <a:r>
              <a:rPr lang="zh-CN" altLang="en-US" sz="2400" dirty="0"/>
              <a:t>组名</a:t>
            </a:r>
            <a:endParaRPr lang="en-US" altLang="zh-CN" sz="2400" dirty="0"/>
          </a:p>
          <a:p>
            <a:pPr marL="503555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选项：</a:t>
            </a:r>
            <a:r>
              <a:rPr lang="en-US" altLang="zh-CN" sz="2400" dirty="0"/>
              <a:t>-g GID</a:t>
            </a:r>
            <a:r>
              <a:rPr lang="zh-CN" altLang="en-US" sz="2400" dirty="0"/>
              <a:t>：指定组</a:t>
            </a:r>
            <a:r>
              <a:rPr lang="en-US" altLang="zh-CN" sz="2400" dirty="0">
                <a:highlight>
                  <a:srgbClr val="FFFF00"/>
                </a:highlight>
              </a:rPr>
              <a:t>ID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/>
              <a:t>group</a:t>
            </a:r>
            <a:r>
              <a:rPr lang="en-US" altLang="zh-CN" sz="2400" dirty="0" err="1">
                <a:highlight>
                  <a:srgbClr val="FFFF00"/>
                </a:highlight>
              </a:rPr>
              <a:t>mod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marL="446405" indent="-2286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</a:t>
            </a:r>
            <a:r>
              <a:rPr lang="zh-CN" altLang="en-US" sz="2400" dirty="0">
                <a:highlight>
                  <a:srgbClr val="FFFF00"/>
                </a:highlight>
              </a:rPr>
              <a:t>修改组的属性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446405" indent="-2286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语法：</a:t>
            </a:r>
            <a:r>
              <a:rPr lang="en-US" altLang="zh-CN" sz="2400" dirty="0" err="1"/>
              <a:t>groupmod</a:t>
            </a:r>
            <a:r>
              <a:rPr lang="en-US" altLang="zh-CN" sz="2400" dirty="0"/>
              <a:t>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</a:t>
            </a:r>
            <a:r>
              <a:rPr lang="zh-CN" altLang="en-US" sz="2400" dirty="0"/>
              <a:t>组名</a:t>
            </a:r>
            <a:endParaRPr lang="en-US" altLang="zh-CN" sz="2400" dirty="0"/>
          </a:p>
          <a:p>
            <a:pPr marL="446405" indent="-2286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选项：</a:t>
            </a:r>
            <a:endParaRPr lang="en-US" altLang="zh-CN" sz="2400" dirty="0"/>
          </a:p>
          <a:p>
            <a:pPr marL="720725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-g GID</a:t>
            </a:r>
            <a:r>
              <a:rPr lang="zh-CN" altLang="en-US" sz="2400" dirty="0"/>
              <a:t>：修改组</a:t>
            </a:r>
            <a:r>
              <a:rPr lang="en-US" altLang="zh-CN" sz="2400" dirty="0">
                <a:highlight>
                  <a:srgbClr val="FFFF00"/>
                </a:highlight>
              </a:rPr>
              <a:t>ID</a:t>
            </a:r>
          </a:p>
          <a:p>
            <a:pPr marL="720725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highlight>
                  <a:srgbClr val="FFFF00"/>
                </a:highlight>
              </a:rPr>
              <a:t>-n </a:t>
            </a:r>
            <a:r>
              <a:rPr lang="zh-CN" altLang="en-US" sz="2400" dirty="0"/>
              <a:t>新组名：修改</a:t>
            </a:r>
            <a:r>
              <a:rPr lang="zh-CN" altLang="en-US" sz="2400" dirty="0">
                <a:highlight>
                  <a:srgbClr val="FFFF00"/>
                </a:highlight>
              </a:rPr>
              <a:t>组名   </a:t>
            </a:r>
            <a:r>
              <a:rPr lang="en-US" altLang="zh-CN" sz="2400" dirty="0"/>
              <a:t>--new-name</a:t>
            </a:r>
          </a:p>
          <a:p>
            <a:pPr marL="434975" indent="0">
              <a:lnSpc>
                <a:spcPct val="120000"/>
              </a:lnSpc>
              <a:buNone/>
            </a:pPr>
            <a:r>
              <a:rPr lang="zh-CN" altLang="en-US" sz="2400" dirty="0"/>
              <a:t>例如：</a:t>
            </a:r>
            <a:r>
              <a:rPr lang="en-US" altLang="zh-CN" sz="2400" dirty="0" err="1">
                <a:solidFill>
                  <a:srgbClr val="FF0000"/>
                </a:solidFill>
              </a:rPr>
              <a:t>groupmod</a:t>
            </a:r>
            <a:r>
              <a:rPr lang="en-US" altLang="zh-CN" sz="2400" dirty="0">
                <a:solidFill>
                  <a:srgbClr val="FF0000"/>
                </a:solidFill>
              </a:rPr>
              <a:t> –n groupName2 groupName1</a:t>
            </a:r>
            <a:r>
              <a:rPr lang="zh-CN" altLang="en-US" sz="2400" dirty="0"/>
              <a:t>：把组名</a:t>
            </a:r>
            <a:r>
              <a:rPr lang="en-US" altLang="zh-CN" sz="2400" dirty="0"/>
              <a:t>groupName1</a:t>
            </a:r>
            <a:r>
              <a:rPr lang="zh-CN" altLang="en-US" sz="2400" dirty="0"/>
              <a:t>改为</a:t>
            </a:r>
            <a:r>
              <a:rPr lang="en-US" altLang="zh-CN" sz="2400" dirty="0"/>
              <a:t>groupName2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80"/>
            <a:ext cx="7620000" cy="5623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dirty="0" err="1"/>
              <a:t>group</a:t>
            </a:r>
            <a:r>
              <a:rPr lang="en-US" altLang="zh-CN" sz="2400" dirty="0" err="1">
                <a:highlight>
                  <a:srgbClr val="FFFF00"/>
                </a:highlight>
              </a:rPr>
              <a:t>del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marL="3543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功能：删除组</a:t>
            </a:r>
            <a:endParaRPr lang="en-US" altLang="zh-CN" sz="2400" dirty="0"/>
          </a:p>
          <a:p>
            <a:pPr marL="3543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语法：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groupdel</a:t>
            </a:r>
            <a:r>
              <a:rPr lang="en-US" altLang="zh-CN" sz="2400" dirty="0"/>
              <a:t>  </a:t>
            </a:r>
            <a:r>
              <a:rPr lang="zh-CN" altLang="en-US" sz="2400" dirty="0"/>
              <a:t>组名</a:t>
            </a:r>
            <a:endParaRPr lang="en-US" altLang="zh-CN" sz="2400" b="1" dirty="0"/>
          </a:p>
          <a:p>
            <a:pPr marL="3543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注意：</a:t>
            </a:r>
            <a:r>
              <a:rPr lang="zh-CN" altLang="en-US" sz="2400" dirty="0">
                <a:highlight>
                  <a:srgbClr val="FFFF00"/>
                </a:highlight>
              </a:rPr>
              <a:t>如果组中有初始用户，则组不能删除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12573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．命令界面下管理用户和组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对系统而言，创建一个用户账号需要完成以下步骤：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①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添加一个记录到</a:t>
            </a:r>
            <a:r>
              <a:rPr 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</a:t>
            </a:r>
            <a:r>
              <a:rPr lang="en-US" sz="2800" b="1" dirty="0" err="1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etc</a:t>
            </a:r>
            <a:r>
              <a:rPr 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/passwd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文件。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②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创建用户的</a:t>
            </a:r>
            <a:r>
              <a:rPr lang="zh-CN" alt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主目录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③ 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在用户的主目录中设置用户的</a:t>
            </a:r>
            <a:r>
              <a:rPr lang="zh-CN" alt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默认配置文件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（如</a:t>
            </a:r>
            <a:r>
              <a:rPr 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.</a:t>
            </a:r>
            <a:r>
              <a:rPr lang="en-US" sz="2800" b="1" dirty="0" err="1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bashrc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）。</a:t>
            </a:r>
            <a:endParaRPr lang="en-US" altLang="zh-CN" sz="2800" b="1" dirty="0">
              <a:effectLst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>
              <a:effectLst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在几乎所有的</a:t>
            </a:r>
            <a:r>
              <a:rPr 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Linux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系统中都提供了</a:t>
            </a:r>
            <a:r>
              <a:rPr lang="en-US" sz="2800" b="1" dirty="0" err="1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useradd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或</a:t>
            </a:r>
            <a:r>
              <a:rPr lang="en-US" sz="2800" b="1" dirty="0" err="1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adduser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命令，它们能完成上述一系列工作。这两个命令没有区别。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err="1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useradd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命令使用配置文件</a:t>
            </a:r>
            <a:r>
              <a:rPr 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</a:t>
            </a:r>
            <a:r>
              <a:rPr lang="en-US" sz="2800" b="1" dirty="0" err="1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etc</a:t>
            </a:r>
            <a:r>
              <a:rPr 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</a:t>
            </a:r>
            <a:r>
              <a:rPr lang="en-US" sz="2800" b="1" dirty="0" err="1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login.defs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和</a:t>
            </a:r>
            <a:r>
              <a:rPr 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</a:t>
            </a:r>
            <a:r>
              <a:rPr lang="en-US" sz="2800" b="1" dirty="0" err="1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etc</a:t>
            </a:r>
            <a:r>
              <a:rPr lang="en-US" sz="2800" b="1" dirty="0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/default/</a:t>
            </a:r>
            <a:r>
              <a:rPr lang="en-US" sz="2800" b="1" dirty="0" err="1">
                <a:effectLst/>
                <a:highlight>
                  <a:srgbClr val="FFFF00"/>
                </a:highligh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useradd</a:t>
            </a:r>
            <a:r>
              <a:rPr lang="zh-CN" altLang="en-US" sz="2800" b="1" dirty="0"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来保存创建用户时使用的默认参数。 </a:t>
            </a:r>
            <a:endParaRPr lang="en-US" sz="2800" b="1" dirty="0">
              <a:effectLst/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文件系统及其维护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407496"/>
          </a:xfrm>
        </p:spPr>
        <p:txBody>
          <a:bodyPr/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、启动扇区和分区表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6425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硬盘分区的信息存放在它的第一个扇区（对应于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号磁头的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柱面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扇区），该扇区就是整个硬盘的主引导记录（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Boot Record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6425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计算机引导时，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从该扇区读入，并执行其中的程序。可以使用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命令列出系统中硬盘和分区的内容，例如：</a:t>
            </a:r>
            <a:r>
              <a:rPr lang="en-US" altLang="zh-CN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-l /dev/</a:t>
            </a:r>
            <a:r>
              <a:rPr lang="en-US" altLang="zh-CN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hda</a:t>
            </a:r>
            <a:r>
              <a:rPr lang="en-US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dirty="0"/>
          </a:p>
        </p:txBody>
      </p:sp>
      <p:pic>
        <p:nvPicPr>
          <p:cNvPr id="4" name="Picture 4" descr="t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3352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5839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扩展分区和逻辑分区</a:t>
            </a:r>
            <a:endParaRPr lang="zh-CN" altLang="en-US" dirty="0"/>
          </a:p>
          <a:p>
            <a:pPr marL="446405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highlight>
                  <a:srgbClr val="FF0000"/>
                </a:highlight>
              </a:rPr>
              <a:t>主分区</a:t>
            </a:r>
            <a:r>
              <a:rPr lang="zh-CN" altLang="en-US" sz="2000" dirty="0"/>
              <a:t>：总共最多只能分</a:t>
            </a:r>
            <a:r>
              <a:rPr lang="zh-CN" altLang="en-US" sz="2000" dirty="0">
                <a:highlight>
                  <a:srgbClr val="FF0000"/>
                </a:highlight>
              </a:rPr>
              <a:t>四</a:t>
            </a:r>
            <a:r>
              <a:rPr lang="zh-CN" altLang="en-US" sz="2000" dirty="0"/>
              <a:t>个 </a:t>
            </a:r>
            <a:endParaRPr lang="en-US" altLang="zh-CN" sz="2000" dirty="0"/>
          </a:p>
          <a:p>
            <a:pPr marL="446405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highlight>
                  <a:srgbClr val="FF0000"/>
                </a:highlight>
              </a:rPr>
              <a:t>扩展分区</a:t>
            </a:r>
            <a:r>
              <a:rPr lang="zh-CN" altLang="en-US" sz="2000" dirty="0"/>
              <a:t>：只能有</a:t>
            </a:r>
            <a:r>
              <a:rPr lang="zh-CN" altLang="en-US" sz="2000" dirty="0">
                <a:highlight>
                  <a:srgbClr val="FF0000"/>
                </a:highlight>
              </a:rPr>
              <a:t>一</a:t>
            </a:r>
            <a:r>
              <a:rPr lang="zh-CN" altLang="en-US" sz="2000" dirty="0"/>
              <a:t>个，也</a:t>
            </a:r>
            <a:r>
              <a:rPr lang="zh-CN" altLang="en-US" sz="2000" dirty="0">
                <a:highlight>
                  <a:srgbClr val="FFFF00"/>
                </a:highlight>
              </a:rPr>
              <a:t>算作主分区的一种</a:t>
            </a:r>
            <a:r>
              <a:rPr lang="zh-CN" altLang="en-US" sz="2000" dirty="0"/>
              <a:t>，也就是说主分区加扩展分区最多有四个。但是扩展分区</a:t>
            </a:r>
            <a:r>
              <a:rPr lang="zh-CN" altLang="en-US" sz="2000" dirty="0">
                <a:highlight>
                  <a:srgbClr val="FFFF00"/>
                </a:highlight>
              </a:rPr>
              <a:t>不能存储数据和格式化，必须再划分成逻辑分区才能使用。 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marL="446405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highlight>
                  <a:srgbClr val="FF0000"/>
                </a:highlight>
              </a:rPr>
              <a:t>逻辑分区</a:t>
            </a:r>
            <a:r>
              <a:rPr lang="zh-CN" altLang="en-US" sz="2000" dirty="0"/>
              <a:t>：逻辑分区是在扩展分区中划分的，如果是</a:t>
            </a:r>
            <a:r>
              <a:rPr lang="en-US" altLang="zh-CN" sz="2000" dirty="0"/>
              <a:t>IDE</a:t>
            </a:r>
            <a:r>
              <a:rPr lang="zh-CN" altLang="en-US" sz="2000" dirty="0"/>
              <a:t>硬盘，</a:t>
            </a:r>
            <a:r>
              <a:rPr lang="en-US" altLang="zh-CN" sz="2000" dirty="0"/>
              <a:t>Linux</a:t>
            </a:r>
            <a:r>
              <a:rPr lang="zh-CN" altLang="en-US" sz="2000" dirty="0"/>
              <a:t>最多支持</a:t>
            </a:r>
            <a:r>
              <a:rPr lang="en-US" altLang="zh-CN" sz="2000" dirty="0"/>
              <a:t>59</a:t>
            </a:r>
            <a:r>
              <a:rPr lang="zh-CN" altLang="en-US" sz="2000" dirty="0"/>
              <a:t>个逻辑分区，如果是</a:t>
            </a:r>
            <a:r>
              <a:rPr lang="en-US" altLang="zh-CN" sz="2000" dirty="0"/>
              <a:t>SCSI</a:t>
            </a:r>
            <a:r>
              <a:rPr lang="zh-CN" altLang="en-US" sz="2000" dirty="0"/>
              <a:t>硬盘</a:t>
            </a:r>
            <a:r>
              <a:rPr lang="en-US" altLang="zh-CN" sz="2000" dirty="0"/>
              <a:t>Linux</a:t>
            </a:r>
            <a:r>
              <a:rPr lang="zh-CN" altLang="en-US" sz="2000" dirty="0"/>
              <a:t>最多支持</a:t>
            </a:r>
            <a:r>
              <a:rPr lang="en-US" altLang="zh-CN" sz="2000" dirty="0"/>
              <a:t>11</a:t>
            </a:r>
            <a:r>
              <a:rPr lang="zh-CN" altLang="en-US" sz="2000" dirty="0"/>
              <a:t>个逻辑分区 </a:t>
            </a:r>
          </a:p>
          <a:p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12" y="476672"/>
            <a:ext cx="8290175" cy="1656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2" y="2315337"/>
            <a:ext cx="8290175" cy="4104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568952" cy="1157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32856"/>
            <a:ext cx="8568952" cy="3906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233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系统管理</a:t>
            </a:r>
            <a:endParaRPr lang="en-US" altLang="zh-CN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系统管理相关的计算机术语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系统的用户和工作组管理的基本概念，以及相关的管理方法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文件系统管理的基本概念，以及相关的管理方法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Linux系统安全的基本概念，以及相应的安全管理方法、策略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网络应用及管理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网络配置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的配置与使用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2656"/>
            <a:ext cx="7620000" cy="5839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硬盘分区</a:t>
            </a:r>
            <a:endParaRPr lang="en-US" altLang="zh-CN" sz="2200" dirty="0"/>
          </a:p>
          <a:p>
            <a:pPr marL="217805" indent="0" algn="just">
              <a:lnSpc>
                <a:spcPct val="150000"/>
              </a:lnSpc>
              <a:buNone/>
              <a:defRPr/>
            </a:pPr>
            <a:r>
              <a:rPr lang="zh-CN" altLang="en-US" sz="2200" dirty="0"/>
              <a:t>通常用</a:t>
            </a:r>
            <a:r>
              <a:rPr lang="en-US" altLang="zh-CN" sz="2200" dirty="0"/>
              <a:t>/dev</a:t>
            </a:r>
            <a:r>
              <a:rPr lang="zh-CN" altLang="en-US" sz="2200" dirty="0"/>
              <a:t>目录下的特别文件来命名系统设备 </a:t>
            </a:r>
          </a:p>
          <a:p>
            <a:pPr marL="536575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第一个软驱</a:t>
            </a:r>
            <a:r>
              <a:rPr lang="en-US" altLang="zh-CN" sz="2200" dirty="0"/>
              <a:t>(A:) /dev/fd0</a:t>
            </a:r>
            <a:r>
              <a:rPr lang="zh-CN" altLang="en-US" sz="2200" dirty="0"/>
              <a:t>或</a:t>
            </a:r>
            <a:r>
              <a:rPr lang="en-US" altLang="zh-CN" sz="2200" dirty="0"/>
              <a:t>/dev/floppy</a:t>
            </a:r>
          </a:p>
          <a:p>
            <a:pPr marL="536575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第一个</a:t>
            </a:r>
            <a:r>
              <a:rPr lang="en-US" altLang="zh-CN" sz="2200" dirty="0"/>
              <a:t>IDE</a:t>
            </a:r>
            <a:r>
              <a:rPr lang="zh-CN" altLang="en-US" sz="2200" dirty="0"/>
              <a:t>硬盘  </a:t>
            </a:r>
            <a:r>
              <a:rPr lang="en-US" altLang="zh-CN" sz="2200" dirty="0"/>
              <a:t>/dev/had</a:t>
            </a:r>
          </a:p>
          <a:p>
            <a:pPr marL="536575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第一个</a:t>
            </a:r>
            <a:r>
              <a:rPr lang="en-US" altLang="zh-CN" sz="2200" dirty="0"/>
              <a:t>IDE</a:t>
            </a:r>
            <a:r>
              <a:rPr lang="zh-CN" altLang="en-US" sz="2200" dirty="0"/>
              <a:t>硬盘的第一个分区 </a:t>
            </a:r>
            <a:r>
              <a:rPr lang="en-US" altLang="zh-CN" sz="2200" dirty="0"/>
              <a:t>/dev/hda1</a:t>
            </a:r>
          </a:p>
          <a:p>
            <a:pPr marL="536575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第一个</a:t>
            </a:r>
            <a:r>
              <a:rPr lang="en-US" altLang="zh-CN" sz="2200" dirty="0"/>
              <a:t>SCSI</a:t>
            </a:r>
            <a:r>
              <a:rPr lang="zh-CN" altLang="en-US" sz="2200" dirty="0"/>
              <a:t>硬盘的第一</a:t>
            </a:r>
            <a:r>
              <a:rPr lang="zh-CN" altLang="en-US" sz="2200" dirty="0">
                <a:solidFill>
                  <a:srgbClr val="FF0000"/>
                </a:solidFill>
              </a:rPr>
              <a:t>个分区 </a:t>
            </a:r>
            <a:r>
              <a:rPr lang="en-US" altLang="zh-CN" sz="2200" dirty="0">
                <a:solidFill>
                  <a:srgbClr val="FF0000"/>
                </a:solidFill>
              </a:rPr>
              <a:t>/dev/sda1 </a:t>
            </a:r>
          </a:p>
          <a:p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err="1"/>
              <a:t>fdisk</a:t>
            </a:r>
            <a:r>
              <a:rPr lang="zh-CN" altLang="en-US" sz="2800" dirty="0"/>
              <a:t>分区工具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864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查看新硬盘信息：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进行分区：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（未完）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6792"/>
            <a:ext cx="7912816" cy="4975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85800"/>
            <a:ext cx="8712968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Linux</a:t>
            </a:r>
            <a:r>
              <a:rPr lang="zh-CN" altLang="en-US" sz="2400" dirty="0"/>
              <a:t>文件系统概述</a:t>
            </a:r>
            <a:endParaRPr lang="en-US" altLang="zh-CN" sz="2400" dirty="0"/>
          </a:p>
          <a:p>
            <a:pPr marL="3543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一个软盘或硬盘分区在作为文件系统使用时，必须进行初始化，并将如何组织文件的数据结构写到这些介质上，这个过程就是建立文件系统过程。 </a:t>
            </a:r>
            <a:endParaRPr lang="en-US" altLang="zh-CN" sz="2400" dirty="0"/>
          </a:p>
          <a:p>
            <a:pPr marL="3543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中，每个文件系统占据硬盘的一个独立分区。一般来说，建议在安装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系统时，最好为其提供多个文件系统。  </a:t>
            </a:r>
            <a:endParaRPr lang="en-US" altLang="zh-CN" sz="2400" dirty="0"/>
          </a:p>
          <a:p>
            <a:pPr marL="35433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Linux</a:t>
            </a:r>
            <a:r>
              <a:rPr lang="zh-CN" altLang="en-US" sz="2400" dirty="0"/>
              <a:t>使用一个统一的接口支持多种文件系统，每种文件系统都有各自的格式和特征（如文件名长度、最大文件大小等）。 </a:t>
            </a:r>
          </a:p>
          <a:p>
            <a:pPr marL="354330" indent="-2286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354330" indent="-2286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404664"/>
            <a:ext cx="7630616" cy="62646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文件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系统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[-cv] [-t </a:t>
            </a:r>
            <a:r>
              <a:rPr lang="en-US" altLang="zh-CN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默认建立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的文件系统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：查找设备中的坏块，并初始化坏块表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：生成冗余输出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-t </a:t>
            </a:r>
            <a:r>
              <a:rPr lang="en-US" altLang="zh-CN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fstype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：指定创建的文件系统类型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：设备名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：文件系统所使用的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块数</a:t>
            </a:r>
            <a:endParaRPr lang="en-US" altLang="zh-CN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fr-FR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mkfs -</a:t>
            </a:r>
            <a:r>
              <a:rPr lang="en-US" alt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/dev/</a:t>
            </a:r>
            <a:r>
              <a:rPr lang="en-US" alt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hda</a:t>
            </a:r>
            <a:r>
              <a:rPr lang="fr-FR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036496" cy="685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</a:p>
          <a:p>
            <a:pPr marL="35433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[-t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[-L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卷标名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[-o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特殊选项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设备文件名 挂载点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0">
              <a:lnSpc>
                <a:spcPct val="100000"/>
              </a:lnSpc>
              <a:buNone/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-t 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：加入文件系统类型来指定挂载的类型，可以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等文件系统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0">
              <a:lnSpc>
                <a:spcPct val="100000"/>
              </a:lnSpc>
              <a:buNone/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-L 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卷标名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挂载指定卷标的分区，而不是安装设备文件名挂载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特殊选项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：可以指定挂载的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额外选项</a:t>
            </a:r>
            <a:endParaRPr lang="en-US" altLang="zh-CN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–t ext2  </a:t>
            </a:r>
            <a:r>
              <a:rPr lang="fr-F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/dev/</a:t>
            </a:r>
            <a:r>
              <a:rPr lang="en-US" altLang="fr-F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hda</a:t>
            </a:r>
            <a:r>
              <a:rPr lang="fr-F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/mnt/cuit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卸载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通常在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文件中定义的文件系统都能够自动卸载。</a:t>
            </a:r>
          </a:p>
          <a:p>
            <a:pPr marL="354330" indent="-228600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手工卸载文件系统必须使用</a:t>
            </a:r>
            <a:r>
              <a:rPr lang="en-US" altLang="zh-C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命令。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命令将分区名或分区的安装点作为参数，格式如下：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分区名或分区的安装点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50825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350696" cy="5407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续</a:t>
            </a:r>
            <a:r>
              <a:rPr lang="en-US" altLang="zh-CN" sz="2200" dirty="0" err="1"/>
              <a:t>fdisk</a:t>
            </a:r>
            <a:r>
              <a:rPr lang="zh-CN" altLang="en-US" sz="2200" dirty="0"/>
              <a:t>分区</a:t>
            </a:r>
            <a:endParaRPr lang="en-US" altLang="zh-CN" sz="2200" dirty="0"/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重新</a:t>
            </a:r>
            <a:r>
              <a:rPr lang="zh-CN" altLang="en-US" sz="2200" dirty="0">
                <a:highlight>
                  <a:srgbClr val="FFFF00"/>
                </a:highlight>
              </a:rPr>
              <a:t>读取</a:t>
            </a:r>
            <a:r>
              <a:rPr lang="zh-CN" altLang="en-US" sz="2200" dirty="0"/>
              <a:t>分区表信息 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</a:t>
            </a:r>
            <a:r>
              <a:rPr lang="en-US" altLang="zh-CN" sz="2200" dirty="0" err="1"/>
              <a:t>fdisk</a:t>
            </a:r>
            <a:r>
              <a:rPr lang="en-US" altLang="zh-CN" sz="2200" dirty="0"/>
              <a:t> -l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highlight>
                  <a:srgbClr val="FFFF00"/>
                </a:highlight>
              </a:rPr>
              <a:t>格式化</a:t>
            </a:r>
            <a:r>
              <a:rPr lang="zh-CN" altLang="en-US" sz="2200" dirty="0"/>
              <a:t>分区 </a:t>
            </a:r>
            <a:r>
              <a:rPr lang="fr-FR" altLang="zh-CN" sz="2200" dirty="0"/>
              <a:t>[root@localhost ~]# mkfs -t ext4 /dev/sdb1 </a:t>
            </a:r>
            <a:r>
              <a:rPr lang="en-US" altLang="zh-CN" sz="2200" dirty="0"/>
              <a:t>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建立</a:t>
            </a:r>
            <a:r>
              <a:rPr lang="zh-CN" altLang="en-US" sz="2200" dirty="0">
                <a:highlight>
                  <a:srgbClr val="FFFF00"/>
                </a:highlight>
              </a:rPr>
              <a:t>挂载</a:t>
            </a:r>
            <a:r>
              <a:rPr lang="zh-CN" altLang="en-US" sz="2200" dirty="0"/>
              <a:t>点并挂载 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</a:t>
            </a:r>
            <a:r>
              <a:rPr lang="en-US" altLang="zh-CN" sz="2200" dirty="0" err="1"/>
              <a:t>mkdir</a:t>
            </a:r>
            <a:r>
              <a:rPr lang="en-US" altLang="zh-CN" sz="2200" dirty="0"/>
              <a:t> /disk1 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</a:t>
            </a:r>
            <a:r>
              <a:rPr lang="en-US" altLang="zh-CN" sz="2200" dirty="0">
                <a:solidFill>
                  <a:srgbClr val="FF0000"/>
                </a:solidFill>
              </a:rPr>
              <a:t>mount /dev/sdb1 /disk1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84300"/>
          </a:xfrm>
        </p:spPr>
        <p:txBody>
          <a:bodyPr/>
          <a:lstStyle/>
          <a:p>
            <a:r>
              <a:rPr lang="zh-CN" altLang="zh-CN"/>
              <a:t>8.3.3  Linux主要目录的内容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1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</a:t>
            </a:r>
            <a:r>
              <a:rPr lang="zh-CN" sz="2400" dirty="0">
                <a:effectLst/>
              </a:rPr>
              <a:t>：根目录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2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/bin</a:t>
            </a:r>
            <a:r>
              <a:rPr lang="zh-CN" sz="2400" dirty="0">
                <a:effectLst/>
              </a:rPr>
              <a:t>：存放了使用者最常用的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命令</a:t>
            </a:r>
            <a:r>
              <a:rPr lang="zh-CN" sz="2400" dirty="0">
                <a:effectLst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3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/boot</a:t>
            </a:r>
            <a:r>
              <a:rPr lang="zh-CN" sz="2400" dirty="0">
                <a:effectLst/>
              </a:rPr>
              <a:t>：引导</a:t>
            </a:r>
            <a:r>
              <a:rPr lang="zh-CN" sz="2400" dirty="0">
                <a:effectLst/>
                <a:highlight>
                  <a:srgbClr val="FFFF00"/>
                </a:highlight>
              </a:rPr>
              <a:t>核心</a:t>
            </a:r>
            <a:r>
              <a:rPr lang="zh-CN" sz="2400" dirty="0">
                <a:effectLst/>
              </a:rPr>
              <a:t>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程序</a:t>
            </a:r>
            <a:r>
              <a:rPr lang="zh-CN" sz="2400" dirty="0">
                <a:effectLst/>
              </a:rPr>
              <a:t>目录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4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/dev</a:t>
            </a:r>
            <a:r>
              <a:rPr lang="zh-CN" sz="2400" dirty="0">
                <a:effectLst/>
              </a:rPr>
              <a:t>：包含了所有</a:t>
            </a:r>
            <a:r>
              <a:rPr lang="zh-CN" altLang="zh-CN" sz="2400" dirty="0">
                <a:effectLst/>
              </a:rPr>
              <a:t>Linux</a:t>
            </a:r>
            <a:r>
              <a:rPr lang="zh-CN" sz="2400" dirty="0">
                <a:effectLst/>
              </a:rPr>
              <a:t>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外部设备</a:t>
            </a:r>
            <a:r>
              <a:rPr lang="zh-CN" sz="2400" dirty="0">
                <a:effectLst/>
              </a:rPr>
              <a:t>名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5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/etc</a:t>
            </a:r>
            <a:r>
              <a:rPr lang="zh-CN" sz="2400" dirty="0">
                <a:effectLst/>
              </a:rPr>
              <a:t>：包含了系统管理所需要的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配置文件</a:t>
            </a:r>
            <a:r>
              <a:rPr lang="zh-CN" sz="2400" dirty="0">
                <a:effectLst/>
              </a:rPr>
              <a:t>和子目录，它是系统中最重要的目录之一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6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/home</a:t>
            </a:r>
            <a:r>
              <a:rPr lang="zh-CN" sz="2400" dirty="0">
                <a:effectLst/>
              </a:rPr>
              <a:t>：用来存放</a:t>
            </a:r>
            <a:r>
              <a:rPr lang="zh-CN" sz="2400" dirty="0">
                <a:effectLst/>
                <a:highlight>
                  <a:srgbClr val="FFFF00"/>
                </a:highlight>
              </a:rPr>
              <a:t>用户主目录</a:t>
            </a:r>
            <a:r>
              <a:rPr lang="zh-CN" sz="2400" dirty="0">
                <a:effectLst/>
              </a:rPr>
              <a:t>的地方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7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/lib</a:t>
            </a:r>
            <a:r>
              <a:rPr lang="zh-CN" sz="2400" dirty="0">
                <a:effectLst/>
              </a:rPr>
              <a:t>：存放了系统最基本的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动态链接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8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/lost+found</a:t>
            </a:r>
            <a:r>
              <a:rPr lang="zh-CN" sz="2400" dirty="0">
                <a:effectLst/>
              </a:rPr>
              <a:t>：一般是</a:t>
            </a:r>
            <a:r>
              <a:rPr lang="zh-CN" sz="2400" dirty="0">
                <a:effectLst/>
                <a:highlight>
                  <a:srgbClr val="FFFF00"/>
                </a:highlight>
              </a:rPr>
              <a:t>空</a:t>
            </a:r>
            <a:r>
              <a:rPr lang="zh-CN" sz="2400" dirty="0">
                <a:effectLst/>
              </a:rPr>
              <a:t>的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zh-CN" altLang="zh-CN" sz="3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8.3.3  Linux主要目录的内容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1800"/>
            <a:ext cx="8126288" cy="447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9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/opt</a:t>
            </a:r>
            <a:r>
              <a:rPr lang="zh-CN" sz="2400" dirty="0">
                <a:effectLst/>
              </a:rPr>
              <a:t>：用于安装那些可以进行选择安装的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软件包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10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/proc</a:t>
            </a:r>
            <a:r>
              <a:rPr lang="zh-CN" sz="2400" dirty="0">
                <a:effectLst/>
              </a:rPr>
              <a:t>：是</a:t>
            </a:r>
            <a:r>
              <a:rPr lang="zh-CN" altLang="zh-CN" sz="2400" dirty="0">
                <a:effectLst/>
              </a:rPr>
              <a:t>Linux</a:t>
            </a:r>
            <a:r>
              <a:rPr lang="zh-CN" sz="2400" dirty="0">
                <a:effectLst/>
              </a:rPr>
              <a:t>提供的一个</a:t>
            </a:r>
            <a:r>
              <a:rPr lang="zh-CN" sz="2400" dirty="0">
                <a:effectLst/>
                <a:highlight>
                  <a:srgbClr val="FFFF00"/>
                </a:highlight>
              </a:rPr>
              <a:t>虚拟系统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11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/root</a:t>
            </a:r>
            <a:r>
              <a:rPr lang="zh-CN" sz="2400" dirty="0">
                <a:effectLst/>
              </a:rPr>
              <a:t>：这个目录是超级用户</a:t>
            </a:r>
            <a:r>
              <a:rPr lang="zh-CN" altLang="zh-CN" sz="2400" dirty="0">
                <a:effectLst/>
                <a:highlight>
                  <a:srgbClr val="FFFF00"/>
                </a:highlight>
              </a:rPr>
              <a:t>root</a:t>
            </a:r>
            <a:r>
              <a:rPr lang="zh-CN" sz="2400" dirty="0">
                <a:effectLst/>
              </a:rPr>
              <a:t>默认的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主目录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12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/sbin</a:t>
            </a:r>
            <a:r>
              <a:rPr lang="zh-CN" sz="2400" dirty="0">
                <a:effectLst/>
              </a:rPr>
              <a:t>：用来存放系统管理员使用的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系统管理程序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13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/tmp</a:t>
            </a:r>
            <a:r>
              <a:rPr lang="zh-CN" sz="2400" dirty="0">
                <a:effectLst/>
              </a:rPr>
              <a:t>：用来存放各程序执行时所产生的</a:t>
            </a:r>
            <a:r>
              <a:rPr lang="zh-CN" sz="2400" dirty="0">
                <a:effectLst/>
                <a:highlight>
                  <a:srgbClr val="FFFF00"/>
                </a:highlight>
              </a:rPr>
              <a:t>临时文件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14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/usr</a:t>
            </a:r>
            <a:r>
              <a:rPr lang="zh-CN" sz="2400" dirty="0">
                <a:effectLst/>
              </a:rPr>
              <a:t>：用户的很多</a:t>
            </a:r>
            <a:r>
              <a:rPr lang="zh-CN" sz="2400" dirty="0">
                <a:effectLst/>
                <a:highlight>
                  <a:srgbClr val="FFFF00"/>
                </a:highlight>
              </a:rPr>
              <a:t>应用</a:t>
            </a:r>
            <a:r>
              <a:rPr lang="zh-CN" sz="2400" dirty="0">
                <a:effectLst/>
              </a:rPr>
              <a:t>程序和文件几乎都存放在这个目录中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>
                <a:effectLst/>
              </a:rPr>
              <a:t>（</a:t>
            </a:r>
            <a:r>
              <a:rPr lang="zh-CN" altLang="zh-CN" sz="2400" dirty="0">
                <a:effectLst/>
              </a:rPr>
              <a:t>15</a:t>
            </a:r>
            <a:r>
              <a:rPr lang="zh-CN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/var</a:t>
            </a:r>
            <a:r>
              <a:rPr lang="zh-CN" sz="2400" dirty="0">
                <a:effectLst/>
              </a:rPr>
              <a:t>：主要存放一些系统</a:t>
            </a:r>
            <a:r>
              <a:rPr lang="zh-CN" sz="2400" dirty="0">
                <a:effectLst/>
                <a:highlight>
                  <a:srgbClr val="FFFF00"/>
                </a:highlight>
              </a:rPr>
              <a:t>记录文件和配置文件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99392"/>
            <a:ext cx="7620000" cy="1224136"/>
          </a:xfrm>
        </p:spPr>
        <p:txBody>
          <a:bodyPr/>
          <a:lstStyle/>
          <a:p>
            <a:r>
              <a:rPr lang="zh-CN" altLang="zh-CN" dirty="0"/>
              <a:t>8.</a:t>
            </a:r>
            <a:r>
              <a:rPr lang="en-US" altLang="zh-CN" dirty="0"/>
              <a:t>4</a:t>
            </a:r>
            <a:r>
              <a:rPr lang="zh-CN" altLang="zh-CN" dirty="0"/>
              <a:t>  系统安全管理</a:t>
            </a:r>
            <a:br>
              <a:rPr lang="zh-CN" altLang="zh-CN" sz="4000" dirty="0"/>
            </a:br>
            <a:r>
              <a:rPr lang="zh-CN" altLang="zh-CN" dirty="0"/>
              <a:t>8.</a:t>
            </a:r>
            <a:r>
              <a:rPr lang="en-US" altLang="zh-CN" dirty="0"/>
              <a:t>4</a:t>
            </a:r>
            <a:r>
              <a:rPr lang="zh-CN" altLang="zh-CN" dirty="0"/>
              <a:t>.1  安全管理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382000" cy="5544616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zh-CN" altLang="en-US" sz="2400" dirty="0"/>
              <a:t>1．安全管理的要素</a:t>
            </a:r>
          </a:p>
          <a:p>
            <a:pPr algn="just">
              <a:buFontTx/>
              <a:buNone/>
            </a:pPr>
            <a:r>
              <a:rPr lang="zh-CN" altLang="en-US" sz="2400" dirty="0"/>
              <a:t>2．安全管理的目标</a:t>
            </a:r>
          </a:p>
          <a:p>
            <a:r>
              <a:rPr lang="zh-CN" altLang="en-US" sz="2000" dirty="0"/>
              <a:t>防止非法操作      </a:t>
            </a:r>
            <a:endParaRPr lang="en-US" altLang="zh-CN" sz="2000" dirty="0"/>
          </a:p>
          <a:p>
            <a:r>
              <a:rPr lang="zh-CN" altLang="en-US" sz="2000" dirty="0"/>
              <a:t>数据保护    </a:t>
            </a:r>
            <a:endParaRPr lang="en-US" altLang="zh-CN" sz="2000" dirty="0"/>
          </a:p>
          <a:p>
            <a:r>
              <a:rPr lang="zh-CN" altLang="en-US" sz="2000" dirty="0"/>
              <a:t>正确管理用户    </a:t>
            </a:r>
            <a:endParaRPr lang="en-US" altLang="zh-CN" sz="2000" dirty="0"/>
          </a:p>
          <a:p>
            <a:r>
              <a:rPr lang="zh-CN" altLang="en-US" sz="2000" dirty="0"/>
              <a:t> 保证系统的完整性   </a:t>
            </a:r>
            <a:endParaRPr lang="en-US" altLang="zh-CN" sz="2000" dirty="0"/>
          </a:p>
          <a:p>
            <a:r>
              <a:rPr lang="zh-CN" altLang="en-US" sz="2000" dirty="0"/>
              <a:t>记账       </a:t>
            </a:r>
            <a:endParaRPr lang="en-US" altLang="zh-CN" sz="2000" dirty="0"/>
          </a:p>
          <a:p>
            <a:r>
              <a:rPr lang="zh-CN" altLang="en-US" sz="2000" dirty="0"/>
              <a:t>系统保护</a:t>
            </a:r>
            <a:r>
              <a:rPr lang="zh-CN" altLang="en-US" dirty="0"/>
              <a:t> </a:t>
            </a:r>
            <a:r>
              <a:rPr lang="zh-CN" altLang="en-US" sz="2000" dirty="0"/>
              <a:t> </a:t>
            </a:r>
          </a:p>
          <a:p>
            <a:pPr algn="just">
              <a:buFontTx/>
              <a:buNone/>
            </a:pPr>
            <a:r>
              <a:rPr lang="zh-CN" altLang="en-US" sz="3600" dirty="0"/>
              <a:t>8.</a:t>
            </a:r>
            <a:r>
              <a:rPr lang="en-US" altLang="zh-CN" sz="3600" dirty="0"/>
              <a:t>4</a:t>
            </a:r>
            <a:r>
              <a:rPr lang="zh-CN" altLang="en-US" sz="3600" dirty="0"/>
              <a:t>.2  安全管理要素</a:t>
            </a:r>
            <a:endParaRPr lang="zh-CN" altLang="en-US" sz="2000" dirty="0"/>
          </a:p>
          <a:p>
            <a:pPr algn="just">
              <a:buFontTx/>
              <a:buNone/>
            </a:pPr>
            <a:r>
              <a:rPr lang="zh-CN" altLang="en-US" sz="2400" dirty="0"/>
              <a:t>1．物理安全</a:t>
            </a:r>
          </a:p>
          <a:p>
            <a:pPr algn="just">
              <a:buFontTx/>
              <a:buNone/>
            </a:pPr>
            <a:r>
              <a:rPr lang="zh-CN" altLang="en-US" sz="2400" dirty="0"/>
              <a:t>2．普通用户安全管理</a:t>
            </a:r>
          </a:p>
          <a:p>
            <a:pPr algn="just">
              <a:buFontTx/>
              <a:buNone/>
            </a:pPr>
            <a:r>
              <a:rPr lang="zh-CN" altLang="en-US" sz="2400" dirty="0"/>
              <a:t>3．超级用户安全管理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692150"/>
            <a:ext cx="9094788" cy="889000"/>
          </a:xfrm>
        </p:spPr>
        <p:txBody>
          <a:bodyPr/>
          <a:lstStyle/>
          <a:p>
            <a:r>
              <a:rPr lang="zh-CN" altLang="zh-CN" sz="3600" dirty="0"/>
              <a:t>8.</a:t>
            </a:r>
            <a:r>
              <a:rPr lang="en-US" altLang="zh-CN" sz="3600" dirty="0"/>
              <a:t>4</a:t>
            </a:r>
            <a:r>
              <a:rPr lang="zh-CN" altLang="zh-CN" sz="3600" dirty="0"/>
              <a:t>.3  用户密码和账号的管理</a:t>
            </a:r>
            <a:endParaRPr lang="zh-CN" altLang="zh-C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zh-CN" sz="2400" dirty="0"/>
              <a:t>1．设置好的用户密码</a:t>
            </a:r>
          </a:p>
          <a:p>
            <a:pPr algn="just">
              <a:buFontTx/>
              <a:buNone/>
            </a:pPr>
            <a:r>
              <a:rPr lang="zh-CN" altLang="zh-CN" sz="2400" dirty="0"/>
              <a:t>2．用户密码管理策略</a:t>
            </a:r>
          </a:p>
          <a:p>
            <a:pPr algn="just">
              <a:buFontTx/>
              <a:buNone/>
            </a:pPr>
            <a:r>
              <a:rPr lang="zh-CN" altLang="zh-CN" sz="2400" dirty="0"/>
              <a:t>3．用户密码时效</a:t>
            </a:r>
          </a:p>
          <a:p>
            <a:pPr algn="just">
              <a:buFontTx/>
              <a:buNone/>
            </a:pPr>
            <a:r>
              <a:rPr lang="zh-CN" altLang="zh-CN" sz="2400" dirty="0"/>
              <a:t>4．安全的用户密码操作</a:t>
            </a:r>
          </a:p>
          <a:p>
            <a:pPr algn="just">
              <a:buFontTx/>
              <a:buNone/>
            </a:pPr>
            <a:r>
              <a:rPr lang="zh-CN" altLang="zh-CN" sz="2400" dirty="0"/>
              <a:t>5．用户账号的管理</a:t>
            </a:r>
          </a:p>
          <a:p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系统管理综述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highlight>
                  <a:srgbClr val="FFFF00"/>
                </a:highlight>
              </a:rPr>
              <a:t>系统管理员的主要工作</a:t>
            </a:r>
            <a:r>
              <a:rPr lang="zh-CN" altLang="en-US" sz="2200" dirty="0"/>
              <a:t>：</a:t>
            </a: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highlight>
                  <a:srgbClr val="FFFF00"/>
                </a:highlight>
              </a:rPr>
              <a:t>设置</a:t>
            </a:r>
            <a:r>
              <a:rPr lang="zh-CN" altLang="en-US" sz="2200" dirty="0"/>
              <a:t>整个计算机系统，包括硬件和软件，如安装硬件设备，</a:t>
            </a:r>
            <a:r>
              <a:rPr lang="zh-CN" altLang="en-US" sz="2200" dirty="0">
                <a:highlight>
                  <a:srgbClr val="FFFF00"/>
                </a:highlight>
              </a:rPr>
              <a:t>安装</a:t>
            </a:r>
            <a:r>
              <a:rPr lang="zh-CN" altLang="en-US" sz="2200" dirty="0"/>
              <a:t>操作系统和软件包，为用户</a:t>
            </a:r>
            <a:r>
              <a:rPr lang="zh-CN" altLang="en-US" sz="2200" dirty="0">
                <a:highlight>
                  <a:srgbClr val="FFFF00"/>
                </a:highlight>
              </a:rPr>
              <a:t>建立账户</a:t>
            </a:r>
            <a:r>
              <a:rPr lang="zh-CN" altLang="en-US" sz="2200" dirty="0"/>
              <a:t>等。</a:t>
            </a:r>
            <a:endParaRPr lang="en-US" altLang="zh-CN" sz="22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做适当的</a:t>
            </a:r>
            <a:r>
              <a:rPr lang="zh-CN" altLang="en-US" sz="2200" dirty="0">
                <a:highlight>
                  <a:srgbClr val="FFFF00"/>
                </a:highlight>
              </a:rPr>
              <a:t>备份</a:t>
            </a:r>
            <a:r>
              <a:rPr lang="zh-CN" altLang="en-US" sz="2200" dirty="0"/>
              <a:t>（系统中常规文件复制）和需要时的恢复。</a:t>
            </a:r>
            <a:endParaRPr lang="en-US" altLang="zh-CN" sz="22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highlight>
                  <a:srgbClr val="FFFF00"/>
                </a:highlight>
              </a:rPr>
              <a:t>处理</a:t>
            </a:r>
            <a:r>
              <a:rPr lang="zh-CN" altLang="en-US" sz="2200" dirty="0"/>
              <a:t>由于可供使用的计算机</a:t>
            </a:r>
            <a:r>
              <a:rPr lang="zh-CN" altLang="en-US" sz="2200" dirty="0">
                <a:highlight>
                  <a:srgbClr val="FFFF00"/>
                </a:highlight>
              </a:rPr>
              <a:t>资源</a:t>
            </a:r>
            <a:r>
              <a:rPr lang="zh-CN" altLang="en-US" sz="2200" dirty="0"/>
              <a:t>（如磁盘空间、进程数目等）有限而遇到的问题。</a:t>
            </a:r>
            <a:endParaRPr lang="en-US" altLang="zh-CN" sz="22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highlight>
                  <a:srgbClr val="FFFF00"/>
                </a:highlight>
              </a:rPr>
              <a:t>排除</a:t>
            </a:r>
            <a:r>
              <a:rPr lang="zh-CN" altLang="en-US" sz="2200" dirty="0"/>
              <a:t>由于连接问题而造成的系统通信（</a:t>
            </a:r>
            <a:r>
              <a:rPr lang="zh-CN" altLang="en-US" sz="2200" dirty="0">
                <a:highlight>
                  <a:srgbClr val="FFFF00"/>
                </a:highlight>
              </a:rPr>
              <a:t>网络）阻塞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进行操作系统的</a:t>
            </a:r>
            <a:r>
              <a:rPr lang="zh-CN" altLang="en-US" sz="2200" dirty="0">
                <a:highlight>
                  <a:srgbClr val="FFFF00"/>
                </a:highlight>
              </a:rPr>
              <a:t>升级和维护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为用户提供</a:t>
            </a:r>
            <a:r>
              <a:rPr lang="zh-CN" altLang="en-US" sz="2200" dirty="0">
                <a:highlight>
                  <a:srgbClr val="FFFF00"/>
                </a:highlight>
              </a:rPr>
              <a:t>常规支持。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692150"/>
            <a:ext cx="9094788" cy="952500"/>
          </a:xfrm>
        </p:spPr>
        <p:txBody>
          <a:bodyPr/>
          <a:lstStyle/>
          <a:p>
            <a:r>
              <a:rPr lang="zh-CN" altLang="zh-CN" sz="3600"/>
              <a:t>8.</a:t>
            </a:r>
            <a:r>
              <a:rPr lang="en-US" altLang="zh-CN" sz="3600"/>
              <a:t>4</a:t>
            </a:r>
            <a:r>
              <a:rPr lang="zh-CN" altLang="zh-CN" sz="3600"/>
              <a:t>.4  文件和目录权限的管理</a:t>
            </a:r>
            <a:endParaRPr lang="zh-CN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zh-CN" sz="2400" dirty="0"/>
              <a:t>1．/bin目录的安全问题</a:t>
            </a:r>
          </a:p>
          <a:p>
            <a:pPr algn="just">
              <a:buFontTx/>
              <a:buNone/>
            </a:pPr>
            <a:r>
              <a:rPr lang="zh-CN" altLang="zh-CN" sz="2400" dirty="0"/>
              <a:t>2．/boot目录的安全问题</a:t>
            </a:r>
          </a:p>
          <a:p>
            <a:pPr algn="just">
              <a:buFontTx/>
              <a:buNone/>
            </a:pPr>
            <a:r>
              <a:rPr lang="zh-CN" altLang="zh-CN" sz="2400" dirty="0"/>
              <a:t>3．/dev目录的安全问题</a:t>
            </a:r>
          </a:p>
          <a:p>
            <a:pPr algn="just">
              <a:buFontTx/>
              <a:buNone/>
            </a:pPr>
            <a:r>
              <a:rPr lang="zh-CN" altLang="zh-CN" sz="2400" dirty="0"/>
              <a:t>4．/etc目录的安全问题</a:t>
            </a:r>
          </a:p>
          <a:p>
            <a:pPr algn="just">
              <a:buFontTx/>
              <a:buNone/>
            </a:pPr>
            <a:r>
              <a:rPr lang="zh-CN" altLang="zh-CN" sz="2400" dirty="0"/>
              <a:t>5．$HOME目录的安全</a:t>
            </a:r>
          </a:p>
          <a:p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692150"/>
            <a:ext cx="9094788" cy="827088"/>
          </a:xfrm>
        </p:spPr>
        <p:txBody>
          <a:bodyPr/>
          <a:lstStyle/>
          <a:p>
            <a:r>
              <a:rPr lang="zh-CN" altLang="zh-CN" sz="3600"/>
              <a:t>8.</a:t>
            </a:r>
            <a:r>
              <a:rPr lang="en-US" altLang="zh-CN" sz="3600"/>
              <a:t>4</a:t>
            </a:r>
            <a:r>
              <a:rPr lang="zh-CN" altLang="zh-CN" sz="3600"/>
              <a:t>.5  系统日志</a:t>
            </a:r>
            <a:endParaRPr lang="zh-CN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zh-CN" dirty="0"/>
              <a:t>1．系统日志</a:t>
            </a:r>
          </a:p>
          <a:p>
            <a:pPr algn="just">
              <a:buFontTx/>
              <a:buNone/>
            </a:pPr>
            <a:r>
              <a:rPr lang="zh-CN" altLang="zh-CN" dirty="0"/>
              <a:t>2．系统登录日志</a:t>
            </a:r>
          </a:p>
          <a:p>
            <a:pPr algn="just">
              <a:buFontTx/>
              <a:buNone/>
            </a:pPr>
            <a:r>
              <a:rPr lang="zh-CN" altLang="zh-CN" dirty="0"/>
              <a:t>3．syslog日志</a:t>
            </a:r>
          </a:p>
          <a:p>
            <a:pPr algn="just">
              <a:buFontTx/>
              <a:buNone/>
            </a:pPr>
            <a:r>
              <a:rPr lang="zh-CN" altLang="zh-CN" dirty="0"/>
              <a:t>4．其他日志</a:t>
            </a:r>
          </a:p>
          <a:p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-139824"/>
            <a:ext cx="7620000" cy="760512"/>
          </a:xfrm>
        </p:spPr>
        <p:txBody>
          <a:bodyPr/>
          <a:lstStyle/>
          <a:p>
            <a:pPr algn="ctr"/>
            <a:r>
              <a:rPr lang="zh-CN" altLang="en-US" sz="3600" dirty="0"/>
              <a:t>网络配置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48444"/>
            <a:ext cx="8352928" cy="63929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/>
              <a:t>ifconfig</a:t>
            </a:r>
            <a:r>
              <a:rPr lang="zh-CN" altLang="en-US" sz="2000" dirty="0"/>
              <a:t>配置网卡：</a:t>
            </a:r>
            <a:endParaRPr lang="en-US" altLang="zh-CN" sz="2000" dirty="0"/>
          </a:p>
          <a:p>
            <a:pPr marL="446405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使用图像界面，修改以后，保存退出</a:t>
            </a:r>
            <a:endParaRPr lang="en-US" altLang="zh-CN" sz="2000" dirty="0"/>
          </a:p>
          <a:p>
            <a:pPr marL="446405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vi</a:t>
            </a:r>
            <a:r>
              <a:rPr lang="zh-CN" altLang="en-US" sz="2000" dirty="0"/>
              <a:t>命令修改配置文件，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sysconfig</a:t>
            </a:r>
            <a:r>
              <a:rPr lang="en-US" altLang="zh-CN" sz="2000" dirty="0"/>
              <a:t>/network-scripts</a:t>
            </a:r>
            <a:r>
              <a:rPr lang="zh-CN" altLang="en-US" sz="2000" dirty="0"/>
              <a:t>目录下的</a:t>
            </a:r>
            <a:r>
              <a:rPr lang="en-US" altLang="zh-CN" sz="2000" dirty="0"/>
              <a:t>ifcfg-eth0</a:t>
            </a:r>
            <a:r>
              <a:rPr lang="zh-CN" altLang="en-US" sz="2000" dirty="0"/>
              <a:t>文件内容，比如修改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地址，网关，修改完以后，</a:t>
            </a:r>
            <a:endParaRPr lang="en-US" altLang="zh-CN" sz="2000" dirty="0"/>
          </a:p>
          <a:p>
            <a:pPr marL="217805" indent="0">
              <a:lnSpc>
                <a:spcPct val="110000"/>
              </a:lnSpc>
              <a:buNone/>
            </a:pPr>
            <a:r>
              <a:rPr lang="zh-CN" altLang="en-US" sz="2000" dirty="0"/>
              <a:t>以上两种方法都需要使用</a:t>
            </a:r>
            <a:r>
              <a:rPr lang="en-US" altLang="zh-CN" sz="2000" dirty="0"/>
              <a:t>service network restart </a:t>
            </a:r>
            <a:r>
              <a:rPr lang="zh-CN" altLang="en-US" sz="2000" dirty="0"/>
              <a:t>命令重新启动网卡信息，使得地址信息生效</a:t>
            </a:r>
            <a:endParaRPr lang="en-US" altLang="zh-CN" sz="2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直接使用命令</a:t>
            </a:r>
            <a:r>
              <a:rPr lang="en-US" altLang="zh-CN" sz="2000" dirty="0"/>
              <a:t>ifconfig</a:t>
            </a:r>
            <a:r>
              <a:rPr lang="zh-CN" altLang="en-US" sz="2000" dirty="0"/>
              <a:t>修改网卡地址，或给网卡绑定多个地址，但是该命令的操作是直接对内存数据修改，即当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操作系统重新启动后，这些地址信息会自动消失。操作方法如下</a:t>
            </a:r>
            <a:r>
              <a:rPr lang="en-US" altLang="zh-CN" sz="2000" dirty="0"/>
              <a:t>ifconfig eth0 172.16.10.2 [</a:t>
            </a:r>
            <a:r>
              <a:rPr lang="zh-CN" altLang="en-US" sz="2000" dirty="0"/>
              <a:t>回车</a:t>
            </a:r>
            <a:r>
              <a:rPr lang="en-US" altLang="zh-CN" sz="2000" dirty="0"/>
              <a:t>] </a:t>
            </a:r>
            <a:r>
              <a:rPr lang="zh-CN" altLang="en-US" sz="2000" dirty="0"/>
              <a:t>表示修改网卡</a:t>
            </a:r>
            <a:r>
              <a:rPr lang="en-US" altLang="zh-CN" sz="2000" dirty="0"/>
              <a:t>eth0</a:t>
            </a:r>
            <a:r>
              <a:rPr lang="zh-CN" altLang="en-US" sz="2000" dirty="0"/>
              <a:t>地址为</a:t>
            </a:r>
            <a:r>
              <a:rPr lang="en-US" altLang="zh-CN" sz="2000" dirty="0"/>
              <a:t>172.16.10.2</a:t>
            </a:r>
            <a:r>
              <a:rPr lang="zh-CN" altLang="en-US" sz="2000" dirty="0"/>
              <a:t>，覆盖了原有地址。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000" dirty="0"/>
              <a:t>ping</a:t>
            </a:r>
            <a:r>
              <a:rPr lang="zh-CN" altLang="en-US" sz="2000" dirty="0"/>
              <a:t>命令测试对方主机是否可达：</a:t>
            </a:r>
            <a:r>
              <a:rPr lang="en-US" altLang="zh-CN" sz="2000" dirty="0"/>
              <a:t>ping 172.16.10.2 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netstat</a:t>
            </a:r>
            <a:r>
              <a:rPr lang="zh-CN" altLang="en-US" sz="2000" dirty="0"/>
              <a:t>命令对</a:t>
            </a:r>
            <a:r>
              <a:rPr lang="en-US" altLang="zh-CN" sz="2000" dirty="0"/>
              <a:t>TCP/IP</a:t>
            </a:r>
            <a:r>
              <a:rPr lang="zh-CN" altLang="en-US" sz="2000" dirty="0"/>
              <a:t>网络协议和连接进行统计。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000" dirty="0"/>
              <a:t>route</a:t>
            </a:r>
            <a:r>
              <a:rPr lang="zh-CN" altLang="en-US" sz="2000" dirty="0"/>
              <a:t>命令配置网络连接的路由信息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0" y="105048"/>
            <a:ext cx="8964930" cy="3342005"/>
          </a:xfrm>
          <a:prstGeom prst="rect">
            <a:avLst/>
          </a:prstGeom>
        </p:spPr>
      </p:pic>
      <p:pic>
        <p:nvPicPr>
          <p:cNvPr id="5" name="图片 4" descr=")WAT}@E(XI4LJ7I51VAB]_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975" y="3751580"/>
            <a:ext cx="9144000" cy="310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/>
              <a:t>网络应用及管理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zh-CN" sz="2600" dirty="0"/>
              <a:t> 主要内容</a:t>
            </a:r>
          </a:p>
          <a:p>
            <a:pPr>
              <a:lnSpc>
                <a:spcPct val="150000"/>
              </a:lnSpc>
            </a:pPr>
            <a:r>
              <a:rPr lang="zh-CN" altLang="zh-CN" sz="2600" dirty="0"/>
              <a:t>网络配置</a:t>
            </a:r>
          </a:p>
          <a:p>
            <a:pPr>
              <a:lnSpc>
                <a:spcPct val="150000"/>
              </a:lnSpc>
            </a:pPr>
            <a:r>
              <a:rPr lang="en-US" altLang="zh-CN" sz="2600" dirty="0"/>
              <a:t>NFS</a:t>
            </a:r>
            <a:r>
              <a:rPr lang="zh-CN" altLang="en-US" sz="2600" dirty="0"/>
              <a:t>的配置与使用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32656"/>
            <a:ext cx="8568952" cy="58395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ping命令</a:t>
            </a:r>
          </a:p>
          <a:p>
            <a:pPr marL="53657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确定网络上的主机是否可到达和到达速率。一般格式为：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 [选项]  IP地址/主机名</a:t>
            </a:r>
          </a:p>
          <a:p>
            <a:pPr algn="just">
              <a:lnSpc>
                <a:spcPct val="150000"/>
              </a:lnSpc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telnet命令</a:t>
            </a:r>
          </a:p>
          <a:p>
            <a:pPr marL="53657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是Linux下的远程登录工具。telnet 命令的基本格式是：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  [选项]  IP地址/主机名</a:t>
            </a:r>
          </a:p>
          <a:p>
            <a:pPr algn="just">
              <a:lnSpc>
                <a:spcPct val="150000"/>
              </a:lnSpc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ftp命令</a:t>
            </a:r>
          </a:p>
          <a:p>
            <a:pPr marL="53657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利用ftp命令能在本地机和远程机之间传送文件。基本格式如下：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 [选项]  IP地址/主机名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88504"/>
          </a:xfrm>
        </p:spPr>
        <p:txBody>
          <a:bodyPr/>
          <a:lstStyle/>
          <a:p>
            <a:pPr algn="ctr"/>
            <a:r>
              <a:rPr lang="en-US" altLang="zh-CN" sz="3600" dirty="0"/>
              <a:t>NFS</a:t>
            </a:r>
            <a:r>
              <a:rPr lang="zh-CN" altLang="en-US" sz="3600" dirty="0"/>
              <a:t>的配置与使用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7990656" cy="583264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 dirty="0"/>
              <a:t>NFS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pPr marL="446405" indent="-2286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信息访问的透明性 </a:t>
            </a:r>
            <a:endParaRPr lang="en-US" altLang="zh-CN" sz="2000" dirty="0"/>
          </a:p>
          <a:p>
            <a:pPr marL="446405" indent="-2286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节省空间，管理简单</a:t>
            </a:r>
            <a:endParaRPr lang="en-US" altLang="zh-CN" sz="2000" dirty="0"/>
          </a:p>
          <a:p>
            <a:pPr marL="446405" indent="-2286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良好的可扩展性 </a:t>
            </a:r>
            <a:endParaRPr lang="en-US" altLang="zh-CN" sz="2000" dirty="0"/>
          </a:p>
          <a:p>
            <a:pPr marL="446405" indent="-2286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可靠性</a:t>
            </a:r>
            <a:endParaRPr lang="en-US" altLang="zh-CN" sz="2000" dirty="0"/>
          </a:p>
          <a:p>
            <a:pPr marL="446405" indent="-2286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简单易用  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dirty="0"/>
              <a:t>NFS</a:t>
            </a:r>
            <a:r>
              <a:rPr lang="zh-CN" altLang="en-US" sz="2000" dirty="0"/>
              <a:t>的基本工作原理</a:t>
            </a:r>
            <a:endParaRPr lang="en-US" altLang="zh-CN" sz="2000" dirty="0"/>
          </a:p>
          <a:p>
            <a:pPr marL="560705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NFS</a:t>
            </a:r>
            <a:r>
              <a:rPr lang="zh-CN" altLang="en-US" sz="2000" dirty="0"/>
              <a:t>是一种基于</a:t>
            </a:r>
            <a:r>
              <a:rPr lang="en-US" altLang="zh-CN" sz="2000" dirty="0"/>
              <a:t>TCP/IP</a:t>
            </a:r>
            <a:r>
              <a:rPr lang="zh-CN" altLang="en-US" sz="2000" dirty="0"/>
              <a:t>，专门负责文件操作的应用层软件，它建立在</a:t>
            </a:r>
            <a:r>
              <a:rPr lang="en-US" altLang="zh-CN" sz="2000" dirty="0"/>
              <a:t>XDR</a:t>
            </a:r>
            <a:r>
              <a:rPr lang="zh-CN" altLang="en-US" sz="2000" dirty="0"/>
              <a:t>（</a:t>
            </a:r>
            <a:r>
              <a:rPr lang="en-US" altLang="zh-CN" sz="2000" dirty="0"/>
              <a:t>External Data Representation</a:t>
            </a:r>
            <a:r>
              <a:rPr lang="zh-CN" altLang="en-US" sz="2000" dirty="0"/>
              <a:t>，外部数据表示）和</a:t>
            </a:r>
            <a:r>
              <a:rPr lang="en-US" altLang="zh-CN" sz="2000" dirty="0"/>
              <a:t>RPC</a:t>
            </a:r>
            <a:r>
              <a:rPr lang="zh-CN" altLang="en-US" sz="2000" dirty="0"/>
              <a:t>（</a:t>
            </a:r>
            <a:r>
              <a:rPr lang="en-US" altLang="zh-CN" sz="2000" dirty="0"/>
              <a:t>Remote Procedure Call</a:t>
            </a:r>
            <a:r>
              <a:rPr lang="zh-CN" altLang="en-US" sz="2000" dirty="0"/>
              <a:t>，远程过程调用）机制上。 </a:t>
            </a:r>
            <a:endParaRPr lang="en-US" altLang="zh-CN" sz="2000" dirty="0"/>
          </a:p>
          <a:p>
            <a:pPr marL="560705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NFS</a:t>
            </a:r>
            <a:r>
              <a:rPr lang="zh-CN" altLang="en-US" sz="2000" dirty="0"/>
              <a:t>采取客户</a:t>
            </a:r>
            <a:r>
              <a:rPr lang="en-US" altLang="zh-CN" sz="2000" dirty="0"/>
              <a:t>-</a:t>
            </a:r>
            <a:r>
              <a:rPr lang="zh-CN" altLang="en-US" sz="2000" dirty="0"/>
              <a:t>服务器结构</a:t>
            </a:r>
          </a:p>
          <a:p>
            <a:pPr>
              <a:lnSpc>
                <a:spcPct val="11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43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964488" cy="58395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NFS</a:t>
            </a:r>
            <a:r>
              <a:rPr lang="zh-CN" altLang="en-US" sz="2200" dirty="0"/>
              <a:t>的配置及使用</a:t>
            </a:r>
            <a:endParaRPr lang="en-US" altLang="zh-CN" sz="2200" dirty="0"/>
          </a:p>
          <a:p>
            <a:pPr marL="720725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/>
              <a:t>启动和停止</a:t>
            </a:r>
            <a:r>
              <a:rPr lang="en-US" altLang="zh-CN" sz="2200" dirty="0"/>
              <a:t>NFS</a:t>
            </a:r>
            <a:r>
              <a:rPr lang="zh-CN" altLang="en-US" sz="2200" dirty="0"/>
              <a:t>服务：必须以</a:t>
            </a:r>
            <a:r>
              <a:rPr lang="en-US" altLang="zh-CN" sz="2200" dirty="0"/>
              <a:t>root</a:t>
            </a:r>
            <a:r>
              <a:rPr lang="zh-CN" altLang="en-US" sz="2200" dirty="0"/>
              <a:t>登录，并执行</a:t>
            </a:r>
          </a:p>
          <a:p>
            <a:pPr marL="263525"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在</a:t>
            </a:r>
            <a:r>
              <a:rPr sz="2200" dirty="0"/>
              <a:t>centOS8.1启动NFS</a:t>
            </a:r>
          </a:p>
          <a:p>
            <a:pPr marL="263525" indent="0">
              <a:lnSpc>
                <a:spcPct val="150000"/>
              </a:lnSpc>
              <a:buFont typeface="+mj-lt"/>
              <a:buNone/>
            </a:pPr>
            <a:r>
              <a:rPr lang="en-US" sz="2200" dirty="0"/>
              <a:t>	</a:t>
            </a:r>
            <a:r>
              <a:rPr sz="2200" dirty="0"/>
              <a:t>(1)service </a:t>
            </a:r>
            <a:r>
              <a:rPr sz="2200" dirty="0" err="1"/>
              <a:t>rpcbind</a:t>
            </a:r>
            <a:r>
              <a:rPr sz="2200" dirty="0"/>
              <a:t> start</a:t>
            </a:r>
          </a:p>
          <a:p>
            <a:pPr marL="263525" indent="0">
              <a:lnSpc>
                <a:spcPct val="150000"/>
              </a:lnSpc>
              <a:buFont typeface="+mj-lt"/>
              <a:buNone/>
            </a:pPr>
            <a:r>
              <a:rPr lang="en-US" sz="2200" dirty="0"/>
              <a:t>	</a:t>
            </a:r>
            <a:r>
              <a:rPr sz="2200" dirty="0"/>
              <a:t>(2)</a:t>
            </a:r>
            <a:r>
              <a:rPr sz="2200" dirty="0" err="1"/>
              <a:t>systemctl</a:t>
            </a:r>
            <a:r>
              <a:rPr sz="2200" dirty="0"/>
              <a:t> start </a:t>
            </a:r>
            <a:r>
              <a:rPr sz="2200" dirty="0" err="1"/>
              <a:t>nfs-server.service</a:t>
            </a:r>
            <a:endParaRPr sz="2200" dirty="0"/>
          </a:p>
          <a:p>
            <a:pPr marL="720725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200" dirty="0"/>
              <a:t>配置</a:t>
            </a:r>
            <a:r>
              <a:rPr lang="en-US" altLang="zh-CN" sz="2200" dirty="0"/>
              <a:t>NFS</a:t>
            </a:r>
            <a:r>
              <a:rPr lang="zh-CN" altLang="en-US" sz="2200" dirty="0"/>
              <a:t>服务器：可以通过使用文本编辑器（如</a:t>
            </a:r>
            <a:r>
              <a:rPr lang="en-US" altLang="zh-CN" sz="2200" dirty="0"/>
              <a:t>vi</a:t>
            </a:r>
            <a:r>
              <a:rPr lang="zh-CN" altLang="en-US" sz="2200" dirty="0"/>
              <a:t>）修改配置文件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/exports</a:t>
            </a:r>
            <a:r>
              <a:rPr lang="zh-CN" altLang="en-US" sz="2200" dirty="0"/>
              <a:t>的方法来完成。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/exports</a:t>
            </a:r>
            <a:r>
              <a:rPr lang="zh-CN" altLang="en-US" sz="2200" dirty="0"/>
              <a:t>文件的格式如下：</a:t>
            </a:r>
            <a:r>
              <a:rPr lang="en-US" altLang="zh-CN" sz="2200" dirty="0" err="1">
                <a:solidFill>
                  <a:srgbClr val="FF0000"/>
                </a:solidFill>
              </a:rPr>
              <a:t>directory_to_export</a:t>
            </a:r>
            <a:r>
              <a:rPr lang="en-US" altLang="zh-CN" sz="2200" dirty="0">
                <a:solidFill>
                  <a:srgbClr val="FF0000"/>
                </a:solidFill>
              </a:rPr>
              <a:t>  </a:t>
            </a:r>
            <a:r>
              <a:rPr lang="en-US" altLang="zh-CN" sz="2200" dirty="0" err="1">
                <a:solidFill>
                  <a:srgbClr val="FF0000"/>
                </a:solidFill>
              </a:rPr>
              <a:t>NFS_client</a:t>
            </a:r>
            <a:r>
              <a:rPr lang="en-US" altLang="zh-CN" sz="2200" dirty="0">
                <a:solidFill>
                  <a:srgbClr val="FF0000"/>
                </a:solidFill>
              </a:rPr>
              <a:t>(permissions)  [</a:t>
            </a:r>
            <a:r>
              <a:rPr lang="en-US" altLang="zh-CN" sz="2200" dirty="0" err="1">
                <a:solidFill>
                  <a:srgbClr val="FF0000"/>
                </a:solidFill>
              </a:rPr>
              <a:t>NFS_client</a:t>
            </a:r>
            <a:r>
              <a:rPr lang="en-US" altLang="zh-CN" sz="2200" dirty="0">
                <a:solidFill>
                  <a:srgbClr val="FF0000"/>
                </a:solidFill>
              </a:rPr>
              <a:t>(permissions)…]</a:t>
            </a:r>
          </a:p>
          <a:p>
            <a:pPr marL="720725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200" dirty="0"/>
              <a:t>使用</a:t>
            </a:r>
            <a:r>
              <a:rPr lang="en-US" altLang="zh-CN" sz="2200" dirty="0" err="1"/>
              <a:t>exportfs</a:t>
            </a:r>
            <a:r>
              <a:rPr lang="en-US" altLang="zh-CN" sz="2200" dirty="0"/>
              <a:t> –a</a:t>
            </a:r>
            <a:r>
              <a:rPr lang="zh-CN" altLang="en-US" sz="2200" dirty="0"/>
              <a:t>使得上述配置文件生效</a:t>
            </a:r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633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055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directory_to_export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：要导出的文件系统或目录的绝对路径，即服务器的共享目录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NFS_client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：允许访问该文件系统的客户机名称、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访问权限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：该客户机对此目录的权限，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（只读）和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（读，写）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用户映射：将客户端的不同用户身份映射为服务器端对应的身份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500" b="1" dirty="0" err="1"/>
              <a:t>root_squash</a:t>
            </a:r>
            <a:r>
              <a:rPr lang="zh-CN" altLang="zh-CN" sz="2500" b="1" dirty="0"/>
              <a:t>：当</a:t>
            </a:r>
            <a:r>
              <a:rPr lang="en-US" altLang="zh-CN" sz="2500" b="1" dirty="0"/>
              <a:t>NFS</a:t>
            </a:r>
            <a:r>
              <a:rPr lang="zh-CN" altLang="zh-CN" sz="2500" b="1" dirty="0"/>
              <a:t>客户端以</a:t>
            </a:r>
            <a:r>
              <a:rPr lang="en-US" altLang="zh-CN" sz="2500" b="1" dirty="0"/>
              <a:t>root</a:t>
            </a:r>
            <a:r>
              <a:rPr lang="zh-CN" altLang="zh-CN" sz="2500" b="1" dirty="0"/>
              <a:t>管理员访问时，映射为匿名</a:t>
            </a:r>
            <a:r>
              <a:rPr lang="en-US" altLang="zh-CN" sz="2500" b="1" dirty="0"/>
              <a:t>(</a:t>
            </a:r>
            <a:r>
              <a:rPr lang="en-US" altLang="zh-CN" sz="2500" b="1" dirty="0" err="1"/>
              <a:t>nfsnobody</a:t>
            </a:r>
            <a:r>
              <a:rPr lang="en-US" altLang="zh-CN" sz="2500" b="1" dirty="0"/>
              <a:t>)</a:t>
            </a:r>
            <a:r>
              <a:rPr lang="zh-CN" altLang="zh-CN" sz="2500" b="1" dirty="0"/>
              <a:t>用户</a:t>
            </a:r>
            <a:r>
              <a:rPr lang="en-US" altLang="zh-CN" sz="2500" b="1" dirty="0" err="1"/>
              <a:t>uid</a:t>
            </a:r>
            <a:r>
              <a:rPr lang="zh-CN" altLang="zh-CN" sz="2500" b="1" dirty="0"/>
              <a:t>和</a:t>
            </a:r>
            <a:r>
              <a:rPr lang="en-US" altLang="zh-CN" sz="2500" b="1" dirty="0" err="1"/>
              <a:t>gid</a:t>
            </a:r>
            <a:endParaRPr lang="zh-CN" altLang="zh-CN" sz="2500" dirty="0"/>
          </a:p>
          <a:p>
            <a:pPr lvl="1"/>
            <a:r>
              <a:rPr lang="en-US" altLang="zh-CN" sz="2500" b="1" dirty="0" err="1"/>
              <a:t>no_root_squash</a:t>
            </a:r>
            <a:r>
              <a:rPr lang="zh-CN" altLang="zh-CN" sz="2500" b="1" dirty="0"/>
              <a:t>：当</a:t>
            </a:r>
            <a:r>
              <a:rPr lang="en-US" altLang="zh-CN" sz="2500" b="1" dirty="0"/>
              <a:t>NFS</a:t>
            </a:r>
            <a:r>
              <a:rPr lang="zh-CN" altLang="zh-CN" sz="2500" b="1" dirty="0"/>
              <a:t>客户端以</a:t>
            </a:r>
            <a:r>
              <a:rPr lang="en-US" altLang="zh-CN" sz="2500" b="1" dirty="0"/>
              <a:t>root</a:t>
            </a:r>
            <a:r>
              <a:rPr lang="zh-CN" altLang="zh-CN" sz="2500" b="1" dirty="0"/>
              <a:t>管理员访问时，映射为服务器管理员的权限管理</a:t>
            </a:r>
            <a:endParaRPr lang="zh-CN" altLang="zh-CN" sz="2500" dirty="0"/>
          </a:p>
          <a:p>
            <a:pPr lvl="1"/>
            <a:r>
              <a:rPr lang="en-US" altLang="zh-CN" sz="2500" b="1" dirty="0" err="1"/>
              <a:t>all_squash</a:t>
            </a:r>
            <a:r>
              <a:rPr lang="zh-CN" altLang="zh-CN" sz="2500" b="1" dirty="0"/>
              <a:t>：将远程访问的用户以及所属组都映射为指定的</a:t>
            </a:r>
            <a:r>
              <a:rPr lang="en-US" altLang="zh-CN" sz="2500" b="1" dirty="0" err="1"/>
              <a:t>uid</a:t>
            </a:r>
            <a:r>
              <a:rPr lang="zh-CN" altLang="zh-CN" sz="2500" b="1" dirty="0"/>
              <a:t>和</a:t>
            </a:r>
            <a:r>
              <a:rPr lang="en-US" altLang="zh-CN" sz="2500" b="1" dirty="0" err="1"/>
              <a:t>gid</a:t>
            </a:r>
            <a:r>
              <a:rPr lang="zh-CN" altLang="zh-CN" sz="2500" b="1" dirty="0"/>
              <a:t>的匿名用户</a:t>
            </a:r>
            <a:endParaRPr lang="zh-CN" altLang="zh-CN" sz="2500" dirty="0"/>
          </a:p>
          <a:p>
            <a:pPr>
              <a:lnSpc>
                <a:spcPct val="10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48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055568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其他：</a:t>
            </a:r>
            <a:r>
              <a:rPr lang="en-US" altLang="zh-CN" sz="2800" b="1" dirty="0"/>
              <a:t>sync</a:t>
            </a:r>
            <a:r>
              <a:rPr lang="zh-CN" altLang="zh-CN" sz="2800" b="1" dirty="0"/>
              <a:t>：将数据同步写入内存缓冲区和磁盘</a:t>
            </a:r>
            <a:endParaRPr lang="zh-CN" altLang="zh-CN" sz="2800" dirty="0"/>
          </a:p>
          <a:p>
            <a:pPr marL="1280160" lvl="4" indent="0">
              <a:buNone/>
            </a:pPr>
            <a:r>
              <a:rPr lang="en-US" altLang="zh-CN" sz="2350" b="1" dirty="0" err="1"/>
              <a:t>async</a:t>
            </a:r>
            <a:r>
              <a:rPr lang="zh-CN" altLang="zh-CN" sz="2350" b="1" dirty="0"/>
              <a:t>：将数据先保存到内容缓冲区，必要时在写入磁盘中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文件服务器中的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作为文件系统导出，允许主机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只读方式访问。那么必须以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进行服务器，在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/exports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文件中添加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jwu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/book  tiger(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允许客户端主机</a:t>
            </a:r>
            <a:r>
              <a:rPr lang="en-US" altLang="zh-CN" sz="3200" b="1" dirty="0"/>
              <a:t>192.168.0.66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读写的方式访问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jwu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/book </a:t>
            </a:r>
            <a:r>
              <a:rPr lang="en-US" altLang="zh-CN" sz="3200" b="1" dirty="0"/>
              <a:t>192.168.0.66 (</a:t>
            </a:r>
            <a:r>
              <a:rPr lang="en-US" altLang="zh-CN" sz="3200" b="1" dirty="0" err="1"/>
              <a:t>rw,async</a:t>
            </a:r>
            <a:r>
              <a:rPr lang="en-US" altLang="zh-CN" sz="3200" b="1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zh-CN" altLang="zh-CN" sz="3200" dirty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3200" dirty="0"/>
          </a:p>
          <a:p>
            <a:pPr>
              <a:lnSpc>
                <a:spcPct val="10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549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sz="2800" dirty="0"/>
              <a:t>用户和工作组管理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/>
              <a:t>有关用户账号的文件</a:t>
            </a:r>
            <a:endParaRPr lang="en-US" altLang="zh-CN" sz="2200" dirty="0"/>
          </a:p>
          <a:p>
            <a:pPr marL="536575" indent="-342900">
              <a:buFont typeface="+mj-lt"/>
              <a:buAutoNum type="arabicPeriod"/>
            </a:pP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/passwd</a:t>
            </a:r>
            <a:r>
              <a:rPr lang="zh-CN" altLang="en-US" sz="2200" dirty="0"/>
              <a:t>文件</a:t>
            </a:r>
            <a:r>
              <a:rPr lang="en-US" altLang="zh-CN" sz="2200" dirty="0"/>
              <a:t>:   </a:t>
            </a:r>
            <a:r>
              <a:rPr lang="zh-CN" altLang="en-US" sz="2200" dirty="0"/>
              <a:t>每一个合法用户账号对应于该文件中的一行记录</a:t>
            </a:r>
            <a:endParaRPr lang="en-US" altLang="zh-CN" sz="2200" dirty="0"/>
          </a:p>
          <a:p>
            <a:pPr marL="536575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第一字段：用户名称</a:t>
            </a:r>
            <a:endParaRPr lang="en-US" altLang="zh-CN" sz="2200" dirty="0"/>
          </a:p>
          <a:p>
            <a:pPr marL="536575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第二字段：密码标志</a:t>
            </a:r>
            <a:endParaRPr lang="en-US" altLang="zh-CN" sz="2200" dirty="0"/>
          </a:p>
          <a:p>
            <a:pPr marL="536575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第三字段：</a:t>
            </a:r>
            <a:r>
              <a:rPr lang="en-US" altLang="zh-CN" sz="2200" dirty="0"/>
              <a:t>UID</a:t>
            </a:r>
            <a:r>
              <a:rPr lang="zh-CN" altLang="en-US" sz="2200" dirty="0"/>
              <a:t>（用户</a:t>
            </a:r>
            <a:r>
              <a:rPr lang="en-US" altLang="zh-CN" sz="2200" dirty="0"/>
              <a:t>ID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720725" indent="-342900">
              <a:buFont typeface="Wingdings" panose="05000000000000000000" pitchFamily="2" charset="2"/>
              <a:buChar char="ü"/>
            </a:pPr>
            <a:r>
              <a:rPr lang="en-US" altLang="zh-CN" sz="2200" dirty="0"/>
              <a:t>0</a:t>
            </a:r>
            <a:r>
              <a:rPr lang="zh-CN" altLang="en-US" sz="2200" dirty="0"/>
              <a:t>：超级用户</a:t>
            </a:r>
            <a:endParaRPr lang="en-US" altLang="zh-CN" sz="2200" dirty="0"/>
          </a:p>
          <a:p>
            <a:pPr marL="720725" indent="-342900">
              <a:buFont typeface="Wingdings" panose="05000000000000000000" pitchFamily="2" charset="2"/>
              <a:buChar char="ü"/>
            </a:pPr>
            <a:r>
              <a:rPr lang="en-US" altLang="zh-CN" sz="2200" dirty="0"/>
              <a:t>1-499</a:t>
            </a:r>
            <a:r>
              <a:rPr lang="zh-CN" altLang="en-US" sz="2200" dirty="0"/>
              <a:t>：系统用户（伪用户）</a:t>
            </a:r>
            <a:endParaRPr lang="en-US" altLang="zh-CN" sz="2200" dirty="0"/>
          </a:p>
          <a:p>
            <a:pPr marL="720725" indent="-342900">
              <a:buFont typeface="Wingdings" panose="05000000000000000000" pitchFamily="2" charset="2"/>
              <a:buChar char="ü"/>
            </a:pPr>
            <a:r>
              <a:rPr lang="en-US" altLang="zh-CN" sz="2200" dirty="0"/>
              <a:t>500-65535</a:t>
            </a:r>
            <a:r>
              <a:rPr lang="zh-CN" altLang="en-US" sz="2200" dirty="0"/>
              <a:t>：普通用户</a:t>
            </a:r>
            <a:endParaRPr lang="en-US" altLang="zh-CN" sz="2200" dirty="0"/>
          </a:p>
          <a:p>
            <a:pPr marL="536575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第四字段：</a:t>
            </a:r>
            <a:r>
              <a:rPr lang="en-US" altLang="zh-CN" sz="2200" dirty="0"/>
              <a:t>GID</a:t>
            </a:r>
            <a:r>
              <a:rPr lang="zh-CN" altLang="en-US" sz="2200" dirty="0"/>
              <a:t>（用户初始组</a:t>
            </a:r>
            <a:r>
              <a:rPr lang="en-US" altLang="zh-CN" sz="2200" dirty="0"/>
              <a:t>ID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536575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第五字段：用户说明</a:t>
            </a:r>
            <a:endParaRPr lang="en-US" altLang="zh-CN" sz="2200" dirty="0"/>
          </a:p>
          <a:p>
            <a:pPr marL="536575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第六字段：家目录（普通用户：</a:t>
            </a:r>
            <a:r>
              <a:rPr lang="en-US" altLang="zh-CN" sz="2200" dirty="0"/>
              <a:t>/home/</a:t>
            </a:r>
            <a:r>
              <a:rPr lang="zh-CN" altLang="en-US" sz="2200" dirty="0"/>
              <a:t>用户名</a:t>
            </a:r>
            <a:r>
              <a:rPr lang="en-US" altLang="zh-CN" sz="2200" dirty="0"/>
              <a:t>/</a:t>
            </a:r>
            <a:r>
              <a:rPr lang="zh-CN" altLang="en-US" sz="2200" dirty="0"/>
              <a:t>；超级用户：</a:t>
            </a:r>
            <a:r>
              <a:rPr lang="en-US" altLang="zh-CN" sz="2200" dirty="0"/>
              <a:t>/root/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536575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第七字段：登陆之后的</a:t>
            </a:r>
            <a:r>
              <a:rPr lang="en-US" altLang="zh-CN" sz="2200" dirty="0"/>
              <a:t>Shell</a:t>
            </a:r>
          </a:p>
          <a:p>
            <a:pPr marL="193675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root:x:0:0:root:/root:/bin/bash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6632"/>
            <a:ext cx="8496944" cy="45365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安装远程文件系统与安装本地文件系统相同，都要使用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命令，所不同的是，需要在文件系统路径名之前加上远程主机的名字。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命令格式如下：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[-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Fnfs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[-o option]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hostname:pathname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mountpoint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用户使用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利用本地文件</a:t>
            </a:r>
            <a:r>
              <a:rPr lang="en-US" altLang="zh-CN" sz="2400" b="1" dirty="0">
                <a:solidFill>
                  <a:srgbClr val="FF0000"/>
                </a:solidFill>
              </a:rPr>
              <a:t>/home/</a:t>
            </a:r>
            <a:r>
              <a:rPr lang="en-US" altLang="zh-CN" sz="2400" b="1" dirty="0" err="1">
                <a:solidFill>
                  <a:srgbClr val="FF0000"/>
                </a:solidFill>
              </a:rPr>
              <a:t>cuit</a:t>
            </a:r>
            <a:r>
              <a:rPr lang="en-US" altLang="zh-CN" sz="2400" b="1" dirty="0">
                <a:solidFill>
                  <a:srgbClr val="FF0000"/>
                </a:solidFill>
              </a:rPr>
              <a:t>/test</a:t>
            </a:r>
            <a:r>
              <a:rPr lang="zh-CN" altLang="en-US" sz="2400" b="1" dirty="0">
                <a:solidFill>
                  <a:srgbClr val="FF0000"/>
                </a:solidFill>
              </a:rPr>
              <a:t>映射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en-US" altLang="zh-CN" sz="2400" b="1" dirty="0">
                <a:solidFill>
                  <a:srgbClr val="FF0000"/>
                </a:solidFill>
              </a:rPr>
              <a:t>192.168.0.33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jwu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/book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文件系统，按照下述方式安装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输入命令</a:t>
            </a:r>
            <a:r>
              <a:rPr lang="en-US" altLang="zh-CN" sz="2400" b="1" dirty="0">
                <a:solidFill>
                  <a:srgbClr val="FF0000"/>
                </a:solidFill>
              </a:rPr>
              <a:t>mount -t </a:t>
            </a:r>
            <a:r>
              <a:rPr lang="en-US" altLang="zh-CN" sz="2400" b="1" dirty="0" err="1">
                <a:solidFill>
                  <a:srgbClr val="FF0000"/>
                </a:solidFill>
              </a:rPr>
              <a:t>nfs</a:t>
            </a:r>
            <a:r>
              <a:rPr lang="en-US" altLang="zh-CN" sz="2400" b="1" dirty="0">
                <a:solidFill>
                  <a:srgbClr val="FF0000"/>
                </a:solidFill>
              </a:rPr>
              <a:t> 192.168.0.33: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/home/</a:t>
            </a:r>
            <a:r>
              <a:rPr lang="en-US" altLang="zh-CN" sz="2400" b="1" dirty="0" err="1">
                <a:solidFill>
                  <a:srgbClr val="FF0000"/>
                </a:solidFill>
              </a:rPr>
              <a:t>jwu</a:t>
            </a:r>
            <a:r>
              <a:rPr lang="en-US" altLang="zh-CN" sz="2400" b="1" dirty="0">
                <a:solidFill>
                  <a:srgbClr val="FF0000"/>
                </a:solidFill>
              </a:rPr>
              <a:t>/book     /home/</a:t>
            </a:r>
            <a:r>
              <a:rPr lang="en-US" altLang="zh-CN" sz="2400" b="1" dirty="0" err="1">
                <a:solidFill>
                  <a:srgbClr val="FF0000"/>
                </a:solidFill>
              </a:rPr>
              <a:t>cuit</a:t>
            </a:r>
            <a:r>
              <a:rPr lang="en-US" altLang="zh-CN" sz="2400" b="1" dirty="0">
                <a:solidFill>
                  <a:srgbClr val="FF0000"/>
                </a:solidFill>
              </a:rPr>
              <a:t>/test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400" b="1" dirty="0"/>
              <a:t>注意一定要禁用服务器和客户端的防火墙，否则共享会出错：</a:t>
            </a:r>
            <a:r>
              <a:rPr lang="en-US" altLang="zh-CN" sz="2400" b="1" dirty="0" err="1"/>
              <a:t>systemctl</a:t>
            </a:r>
            <a:r>
              <a:rPr lang="en-US" altLang="zh-CN" sz="2400" b="1" dirty="0"/>
              <a:t> disable </a:t>
            </a:r>
            <a:r>
              <a:rPr lang="en-US" altLang="zh-CN" sz="2400" b="1" dirty="0" err="1"/>
              <a:t>firewalld.service</a:t>
            </a:r>
            <a:endParaRPr lang="zh-CN" altLang="zh-CN" sz="2400" dirty="0"/>
          </a:p>
          <a:p>
            <a:pPr>
              <a:lnSpc>
                <a:spcPct val="10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760512"/>
          </a:xfrm>
        </p:spPr>
        <p:txBody>
          <a:bodyPr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640960" cy="53354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文件的用途及其每个字段的含义是什么？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/shadow</a:t>
            </a:r>
            <a:r>
              <a:rPr lang="zh-CN" altLang="en-US" sz="2400" dirty="0"/>
              <a:t>文件的用途及其每个字段的含义是什么？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/group</a:t>
            </a:r>
            <a:r>
              <a:rPr lang="zh-CN" altLang="en-US" sz="2400" dirty="0"/>
              <a:t>文件的用途及其每个字段的含义是什么？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zh-CN" sz="2400" dirty="0"/>
              <a:t>系统安全管理的目标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zh-CN" sz="2400" dirty="0"/>
              <a:t>简述</a:t>
            </a:r>
            <a:r>
              <a:rPr lang="en-US" altLang="zh-CN" sz="2400" dirty="0"/>
              <a:t>NFS</a:t>
            </a:r>
            <a:r>
              <a:rPr lang="zh-CN" altLang="zh-CN" sz="2400"/>
              <a:t>定义及其特点。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5839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highlight>
                  <a:srgbClr val="FF0000"/>
                </a:highlight>
              </a:rPr>
              <a:t>初始组</a:t>
            </a:r>
            <a:r>
              <a:rPr lang="zh-CN" altLang="en-US" sz="2200" dirty="0"/>
              <a:t>：就是指用户一登录就立刻拥有这个用户组的相关权限，每个</a:t>
            </a:r>
            <a:r>
              <a:rPr lang="zh-CN" altLang="en-US" sz="2200" dirty="0">
                <a:highlight>
                  <a:srgbClr val="FFFF00"/>
                </a:highlight>
              </a:rPr>
              <a:t>用户的初始组只能有一个</a:t>
            </a:r>
            <a:r>
              <a:rPr lang="zh-CN" altLang="en-US" sz="2200" dirty="0"/>
              <a:t>，一般就是和这个</a:t>
            </a:r>
            <a:r>
              <a:rPr lang="zh-CN" altLang="en-US" sz="2200" dirty="0">
                <a:highlight>
                  <a:srgbClr val="FFFF00"/>
                </a:highlight>
              </a:rPr>
              <a:t>用户的用户名相同</a:t>
            </a:r>
            <a:r>
              <a:rPr lang="zh-CN" altLang="en-US" sz="2200" dirty="0"/>
              <a:t>的组名作为这个用户的</a:t>
            </a:r>
            <a:r>
              <a:rPr lang="zh-CN" altLang="en-US" sz="2200" dirty="0">
                <a:highlight>
                  <a:srgbClr val="FFFF00"/>
                </a:highlight>
              </a:rPr>
              <a:t>初始组</a:t>
            </a:r>
            <a:r>
              <a:rPr lang="zh-CN" altLang="en-US" sz="2200" dirty="0"/>
              <a:t>。 </a:t>
            </a:r>
            <a:endParaRPr lang="en-US" altLang="zh-CN" sz="2200" dirty="0"/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highlight>
                  <a:srgbClr val="FF0000"/>
                </a:highlight>
              </a:rPr>
              <a:t>附加组</a:t>
            </a:r>
            <a:r>
              <a:rPr lang="zh-CN" altLang="en-US" sz="2200" dirty="0"/>
              <a:t>：指用户可以加入多个其他的用户组，并拥有这些组的权限，</a:t>
            </a:r>
            <a:r>
              <a:rPr lang="zh-CN" altLang="en-US" sz="2200" dirty="0">
                <a:highlight>
                  <a:srgbClr val="FFFF00"/>
                </a:highlight>
              </a:rPr>
              <a:t>附加组可以有多个</a:t>
            </a:r>
            <a:r>
              <a:rPr lang="zh-CN" altLang="en-US" sz="2200" dirty="0"/>
              <a:t>。 </a:t>
            </a:r>
            <a:endParaRPr lang="en-US" altLang="zh-CN" sz="2200" dirty="0"/>
          </a:p>
          <a:p>
            <a:pPr algn="just">
              <a:lnSpc>
                <a:spcPct val="150000"/>
              </a:lnSpc>
            </a:pPr>
            <a:r>
              <a:rPr lang="en-US" altLang="zh-CN" sz="2200" dirty="0"/>
              <a:t>Shell</a:t>
            </a:r>
            <a:r>
              <a:rPr lang="zh-CN" altLang="en-US" sz="2200" dirty="0"/>
              <a:t>就是</a:t>
            </a:r>
            <a:r>
              <a:rPr lang="en-US" altLang="zh-CN" sz="2200" dirty="0"/>
              <a:t>Linux</a:t>
            </a:r>
            <a:r>
              <a:rPr lang="zh-CN" altLang="en-US" sz="2200" dirty="0"/>
              <a:t>的</a:t>
            </a:r>
            <a:r>
              <a:rPr lang="zh-CN" altLang="en-US" sz="2200" dirty="0">
                <a:highlight>
                  <a:srgbClr val="FF0000"/>
                </a:highlight>
              </a:rPr>
              <a:t>命令解释器。 </a:t>
            </a:r>
            <a:endParaRPr lang="en-US" altLang="zh-CN" sz="2200" dirty="0">
              <a:highlight>
                <a:srgbClr val="FF000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/>
              <a:t>在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/passwd</a:t>
            </a:r>
            <a:r>
              <a:rPr lang="zh-CN" altLang="en-US" sz="2200" dirty="0"/>
              <a:t>当中，除了标准</a:t>
            </a:r>
            <a:r>
              <a:rPr lang="en-US" altLang="zh-CN" sz="2200" dirty="0"/>
              <a:t>Shell</a:t>
            </a:r>
            <a:r>
              <a:rPr lang="zh-CN" altLang="en-US" sz="2200" dirty="0"/>
              <a:t>是</a:t>
            </a:r>
            <a:r>
              <a:rPr lang="en-US" altLang="zh-CN" sz="2200" dirty="0"/>
              <a:t>/bin/bash</a:t>
            </a:r>
            <a:r>
              <a:rPr lang="zh-CN" altLang="en-US" sz="2200" dirty="0"/>
              <a:t>之外，还可以写如</a:t>
            </a:r>
            <a:r>
              <a:rPr lang="en-US" altLang="zh-CN" sz="2200" dirty="0"/>
              <a:t>/</a:t>
            </a:r>
            <a:r>
              <a:rPr lang="en-US" altLang="zh-CN" sz="2200" dirty="0" err="1"/>
              <a:t>sbin</a:t>
            </a:r>
            <a:r>
              <a:rPr lang="en-US" altLang="zh-CN" sz="2200" dirty="0"/>
              <a:t>/</a:t>
            </a:r>
            <a:r>
              <a:rPr lang="en-US" altLang="zh-CN" sz="2200" dirty="0" err="1"/>
              <a:t>nologin</a:t>
            </a:r>
            <a:r>
              <a:rPr lang="zh-CN" altLang="en-US" sz="2200" dirty="0"/>
              <a:t>，</a:t>
            </a:r>
            <a:r>
              <a:rPr lang="en-US" altLang="zh-CN" sz="2200" dirty="0"/>
              <a:t>/</a:t>
            </a:r>
            <a:r>
              <a:rPr lang="en-US" altLang="zh-CN" sz="2200" dirty="0" err="1"/>
              <a:t>usr</a:t>
            </a:r>
            <a:r>
              <a:rPr lang="en-US" altLang="zh-CN" sz="2200" dirty="0"/>
              <a:t>/bin/passwd</a:t>
            </a:r>
            <a:r>
              <a:rPr lang="zh-CN" altLang="en-US" sz="2200" dirty="0"/>
              <a:t>等。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7200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影子文件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/shadow </a:t>
            </a:r>
          </a:p>
          <a:p>
            <a:pPr marL="536575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字段：用户名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字段：加密密码 </a:t>
            </a:r>
          </a:p>
          <a:p>
            <a:pPr marL="720725" indent="-2286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加密算法升级为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SHA512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散列加密算法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2286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如果密码位是“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”或“*”代表没有密码，不能登录 </a:t>
            </a:r>
          </a:p>
          <a:p>
            <a:pPr marL="536575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字段：密码最后一次修改日期 </a:t>
            </a:r>
          </a:p>
          <a:p>
            <a:pPr marL="811530" indent="-2286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日作为标准时间，每过一天时间戳加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marL="536575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字段：两次密码的修改间隔时间（和第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字段相比）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字段：密码有效期（和第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字段相比）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字段：密码修改到期前的警告天数（和第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字段相比）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字段：密码过期后的宽限天数（和第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字段相比） </a:t>
            </a:r>
          </a:p>
          <a:p>
            <a:pPr marL="720725" indent="-2286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：代表密码过期后立即失效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2286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：则代表密码永远不会失效。 </a:t>
            </a:r>
          </a:p>
          <a:p>
            <a:pPr marL="536575" indent="-2286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字段：账号失效时间 （要用时间戳表示）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字段：保留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0875" indent="-342900"/>
            <a:r>
              <a:rPr lang="en-US" altLang="zh-CN" sz="2000" b="1" dirty="0">
                <a:solidFill>
                  <a:srgbClr val="FF0000"/>
                </a:solidFill>
              </a:rPr>
              <a:t>root: $6$9w5Td6lg</a:t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r>
              <a:rPr lang="en-US" altLang="zh-CN" sz="2000" b="1" dirty="0">
                <a:solidFill>
                  <a:srgbClr val="FF0000"/>
                </a:solidFill>
              </a:rPr>
              <a:t>$bgpsy3olsq9WwWvS5Sst2W3ZiJpuCGDY.4w4MRk3ob/i85fl38RH15wzVoom ff9isV1 PzdcXmixzhnMVhMxbvO:15775:0:99999:7:::</a:t>
            </a:r>
          </a:p>
          <a:p>
            <a:pPr marL="650875" indent="-342900"/>
            <a:r>
              <a:rPr lang="en-US" altLang="zh-CN" sz="2000" b="1" dirty="0">
                <a:solidFill>
                  <a:srgbClr val="FF0000"/>
                </a:solidFill>
              </a:rPr>
              <a:t>bin:*:15513:0:99999:7:::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8748464" cy="6552728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200" dirty="0"/>
              <a:t>组信息文件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/group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第一字段：组名 </a:t>
            </a:r>
            <a:endParaRPr lang="en-US" altLang="zh-CN" sz="2200" dirty="0"/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第二字段：组密码，不常用 </a:t>
            </a:r>
            <a:endParaRPr lang="en-US" altLang="zh-CN" sz="2200" dirty="0"/>
          </a:p>
          <a:p>
            <a:pPr marL="4464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第三字段：</a:t>
            </a:r>
            <a:r>
              <a:rPr lang="en-US" altLang="zh-CN" sz="2200" dirty="0"/>
              <a:t>GID 				</a:t>
            </a:r>
            <a:r>
              <a:rPr lang="en-US" altLang="zh-CN" sz="2200" dirty="0">
                <a:solidFill>
                  <a:srgbClr val="FF0000"/>
                </a:solidFill>
              </a:rPr>
              <a:t>root:x:0:root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第四字段：组中的用户列表</a:t>
            </a: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FF0000"/>
                </a:solidFill>
              </a:rPr>
              <a:t>bin:x:1:root,bin,daemon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200" dirty="0"/>
              <a:t>组密码文件</a:t>
            </a:r>
            <a:r>
              <a:rPr lang="en-US" altLang="zh-CN" sz="2200" dirty="0"/>
              <a:t>/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/</a:t>
            </a:r>
            <a:r>
              <a:rPr lang="en-US" altLang="zh-CN" sz="2200" dirty="0" err="1"/>
              <a:t>gshadow</a:t>
            </a:r>
            <a:r>
              <a:rPr lang="en-US" altLang="zh-CN" sz="2200" dirty="0"/>
              <a:t> </a:t>
            </a:r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第一字段：组名 </a:t>
            </a:r>
            <a:endParaRPr lang="en-US" altLang="zh-CN" sz="2200" dirty="0"/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第二字段：组密码 </a:t>
            </a:r>
            <a:endParaRPr lang="en-US" altLang="zh-CN" sz="2200" dirty="0"/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第三字段：组管理员用户名 </a:t>
            </a:r>
            <a:endParaRPr lang="en-US" altLang="zh-CN" sz="2200" dirty="0"/>
          </a:p>
          <a:p>
            <a:pPr marL="446405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第四字段：组用户列表 </a:t>
            </a:r>
          </a:p>
          <a:p>
            <a:pPr marL="342900" indent="-342900">
              <a:buFont typeface="+mj-lt"/>
              <a:buAutoNum type="arabicPeriod" startAt="3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472480"/>
          </a:xfrm>
        </p:spPr>
        <p:txBody>
          <a:bodyPr>
            <a:normAutofit/>
          </a:bodyPr>
          <a:lstStyle/>
          <a:p>
            <a:pPr algn="ctr"/>
            <a:r>
              <a:rPr lang="zh-CN" altLang="en-US" sz="2600" dirty="0"/>
              <a:t>用户账号的创建和维护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496944" cy="5623520"/>
          </a:xfrm>
        </p:spPr>
        <p:txBody>
          <a:bodyPr>
            <a:normAutofit lnSpcReduction="10000"/>
          </a:bodyPr>
          <a:lstStyle/>
          <a:p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useradd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" indent="-2286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功能：用户添加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" indent="-2286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useradd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用户名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" indent="-2286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UID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：手工指定用户的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家目录：手工指定用户的家目录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用户说明：手工指定用户的说明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组名：手工指定用户的初始组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组名：指定用户的附加组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shell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：手工指定用户的登录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。默认是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  <a:p>
            <a:pPr marL="342900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0">
              <a:buNone/>
            </a:pP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useradd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–d /home/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cuit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cuit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062664" cy="5839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err="1"/>
              <a:t>userdel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marL="446405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功能：删除用户</a:t>
            </a:r>
            <a:endParaRPr lang="en-US" altLang="zh-CN" sz="2400" dirty="0"/>
          </a:p>
          <a:p>
            <a:pPr marL="446405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语法：</a:t>
            </a:r>
            <a:r>
              <a:rPr lang="en-US" altLang="zh-CN" sz="2400" dirty="0" err="1"/>
              <a:t>userdel</a:t>
            </a:r>
            <a:r>
              <a:rPr lang="en-US" altLang="zh-CN" sz="2400" dirty="0"/>
              <a:t>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</a:t>
            </a:r>
            <a:r>
              <a:rPr lang="zh-CN" altLang="en-US" sz="2400" dirty="0"/>
              <a:t>用户名</a:t>
            </a:r>
            <a:endParaRPr lang="en-US" altLang="zh-CN" sz="2400" dirty="0"/>
          </a:p>
          <a:p>
            <a:pPr marL="446405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选项：</a:t>
            </a:r>
          </a:p>
          <a:p>
            <a:pPr marL="628650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-r </a:t>
            </a:r>
            <a:r>
              <a:rPr lang="zh-CN" altLang="en-US" sz="2400" dirty="0"/>
              <a:t>删除用户的同时删除用户家目录</a:t>
            </a:r>
            <a:endParaRPr lang="en-US" altLang="zh-CN" sz="2400" dirty="0"/>
          </a:p>
          <a:p>
            <a:pPr marL="628650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marL="400050" indent="0" algn="just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userdel</a:t>
            </a:r>
            <a:r>
              <a:rPr lang="en-US" altLang="zh-CN" sz="2400" dirty="0">
                <a:solidFill>
                  <a:srgbClr val="FF0000"/>
                </a:solidFill>
              </a:rPr>
              <a:t> –r </a:t>
            </a:r>
            <a:r>
              <a:rPr lang="en-US" altLang="zh-CN" sz="2400" dirty="0" err="1">
                <a:solidFill>
                  <a:srgbClr val="FF0000"/>
                </a:solidFill>
              </a:rPr>
              <a:t>cuit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00050" indent="0" algn="just">
              <a:lnSpc>
                <a:spcPct val="150000"/>
              </a:lnSpc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算法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3330</Words>
  <Application>Microsoft Office PowerPoint</Application>
  <PresentationFormat>全屏显示(4:3)</PresentationFormat>
  <Paragraphs>304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微软雅黑</vt:lpstr>
      <vt:lpstr>新宋体</vt:lpstr>
      <vt:lpstr>Arial</vt:lpstr>
      <vt:lpstr>Calibri</vt:lpstr>
      <vt:lpstr>Century Gothic</vt:lpstr>
      <vt:lpstr>Tahoma</vt:lpstr>
      <vt:lpstr>Times New Roman</vt:lpstr>
      <vt:lpstr>Wingdings</vt:lpstr>
      <vt:lpstr>算法</vt:lpstr>
      <vt:lpstr>主题2</vt:lpstr>
      <vt:lpstr>国产化操作系统的配置与使用</vt:lpstr>
      <vt:lpstr>主要内容</vt:lpstr>
      <vt:lpstr>系统管理综述</vt:lpstr>
      <vt:lpstr>用户和工作组管理</vt:lpstr>
      <vt:lpstr>PowerPoint 演示文稿</vt:lpstr>
      <vt:lpstr>PowerPoint 演示文稿</vt:lpstr>
      <vt:lpstr>PowerPoint 演示文稿</vt:lpstr>
      <vt:lpstr>用户账号的创建和维护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文件系统及其维护</vt:lpstr>
      <vt:lpstr>PowerPoint 演示文稿</vt:lpstr>
      <vt:lpstr>PowerPoint 演示文稿</vt:lpstr>
      <vt:lpstr>PowerPoint 演示文稿</vt:lpstr>
      <vt:lpstr>PowerPoint 演示文稿</vt:lpstr>
      <vt:lpstr>fdisk分区工具</vt:lpstr>
      <vt:lpstr>文件系统</vt:lpstr>
      <vt:lpstr>PowerPoint 演示文稿</vt:lpstr>
      <vt:lpstr>PowerPoint 演示文稿</vt:lpstr>
      <vt:lpstr>PowerPoint 演示文稿</vt:lpstr>
      <vt:lpstr>8.3.3  Linux主要目录的内容</vt:lpstr>
      <vt:lpstr>8.3.3  Linux主要目录的内容</vt:lpstr>
      <vt:lpstr>8.4  系统安全管理 8.4.1  安全管理</vt:lpstr>
      <vt:lpstr>8.4.3  用户密码和账号的管理</vt:lpstr>
      <vt:lpstr>8.4.4  文件和目录权限的管理</vt:lpstr>
      <vt:lpstr>8.4.5  系统日志</vt:lpstr>
      <vt:lpstr>网络配置</vt:lpstr>
      <vt:lpstr>PowerPoint 演示文稿</vt:lpstr>
      <vt:lpstr>网络应用及管理</vt:lpstr>
      <vt:lpstr>PowerPoint 演示文稿</vt:lpstr>
      <vt:lpstr>NFS的配置与使用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User</dc:creator>
  <cp:lastModifiedBy>曾 静</cp:lastModifiedBy>
  <cp:revision>839</cp:revision>
  <dcterms:created xsi:type="dcterms:W3CDTF">2010-12-07T00:33:00Z</dcterms:created>
  <dcterms:modified xsi:type="dcterms:W3CDTF">2022-05-25T10:35:38Z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824EB98DC61B4583893329569FD02AAA</vt:lpwstr>
  </property>
  <property fmtid="{D5CDD505-2E9C-101B-9397-08002B2CF9AE}" pid="3" name="KSOProductBuildVer">
    <vt:lpwstr>2052-11.1.0.10495</vt:lpwstr>
  </property>
</Properties>
</file>