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 id="2147483685" r:id="rId5"/>
  </p:sldMasterIdLst>
  <p:notesMasterIdLst>
    <p:notesMasterId r:id="rId7"/>
  </p:notesMasterIdLst>
  <p:sldIdLst>
    <p:sldId id="256" r:id="rId6"/>
    <p:sldId id="257" r:id="rId8"/>
    <p:sldId id="961" r:id="rId9"/>
    <p:sldId id="1101" r:id="rId10"/>
    <p:sldId id="258" r:id="rId11"/>
    <p:sldId id="670" r:id="rId12"/>
    <p:sldId id="259" r:id="rId13"/>
    <p:sldId id="358" r:id="rId14"/>
    <p:sldId id="262" r:id="rId15"/>
    <p:sldId id="263" r:id="rId16"/>
    <p:sldId id="360" r:id="rId17"/>
    <p:sldId id="361" r:id="rId18"/>
    <p:sldId id="363" r:id="rId19"/>
    <p:sldId id="1634" r:id="rId20"/>
    <p:sldId id="364" r:id="rId21"/>
    <p:sldId id="365" r:id="rId22"/>
    <p:sldId id="367" r:id="rId23"/>
    <p:sldId id="368" r:id="rId24"/>
    <p:sldId id="270" r:id="rId25"/>
    <p:sldId id="268" r:id="rId26"/>
    <p:sldId id="269" r:id="rId27"/>
    <p:sldId id="273" r:id="rId28"/>
    <p:sldId id="369" r:id="rId29"/>
    <p:sldId id="370" r:id="rId30"/>
    <p:sldId id="371" r:id="rId31"/>
    <p:sldId id="264" r:id="rId32"/>
    <p:sldId id="265" r:id="rId33"/>
    <p:sldId id="266" r:id="rId34"/>
    <p:sldId id="267" r:id="rId35"/>
    <p:sldId id="271" r:id="rId36"/>
    <p:sldId id="272" r:id="rId37"/>
    <p:sldId id="289" r:id="rId38"/>
    <p:sldId id="292" r:id="rId39"/>
    <p:sldId id="374" r:id="rId40"/>
    <p:sldId id="1241" r:id="rId41"/>
    <p:sldId id="1391" r:id="rId42"/>
    <p:sldId id="2131" r:id="rId43"/>
    <p:sldId id="275" r:id="rId44"/>
    <p:sldId id="276" r:id="rId45"/>
    <p:sldId id="274" r:id="rId46"/>
    <p:sldId id="277" r:id="rId47"/>
    <p:sldId id="2832" r:id="rId48"/>
    <p:sldId id="293" r:id="rId49"/>
    <p:sldId id="279" r:id="rId50"/>
    <p:sldId id="803" r:id="rId51"/>
    <p:sldId id="1502" r:id="rId52"/>
    <p:sldId id="290" r:id="rId53"/>
    <p:sldId id="379" r:id="rId54"/>
    <p:sldId id="281" r:id="rId55"/>
    <p:sldId id="297" r:id="rId56"/>
    <p:sldId id="298" r:id="rId57"/>
    <p:sldId id="299" r:id="rId58"/>
    <p:sldId id="2833" r:id="rId59"/>
    <p:sldId id="300" r:id="rId60"/>
    <p:sldId id="2834" r:id="rId61"/>
    <p:sldId id="301" r:id="rId62"/>
    <p:sldId id="671" r:id="rId63"/>
    <p:sldId id="383" r:id="rId64"/>
    <p:sldId id="2835" r:id="rId65"/>
    <p:sldId id="280" r:id="rId66"/>
    <p:sldId id="304" r:id="rId67"/>
    <p:sldId id="305" r:id="rId68"/>
    <p:sldId id="306" r:id="rId69"/>
    <p:sldId id="673" r:id="rId70"/>
    <p:sldId id="307" r:id="rId71"/>
    <p:sldId id="308" r:id="rId72"/>
    <p:sldId id="310" r:id="rId73"/>
    <p:sldId id="312" r:id="rId74"/>
    <p:sldId id="314" r:id="rId75"/>
    <p:sldId id="2836" r:id="rId76"/>
    <p:sldId id="2837" r:id="rId77"/>
    <p:sldId id="542" r:id="rId78"/>
    <p:sldId id="309" r:id="rId79"/>
    <p:sldId id="313" r:id="rId80"/>
    <p:sldId id="311" r:id="rId81"/>
    <p:sldId id="315" r:id="rId82"/>
    <p:sldId id="384" r:id="rId83"/>
    <p:sldId id="385" r:id="rId84"/>
    <p:sldId id="475" r:id="rId85"/>
    <p:sldId id="505" r:id="rId86"/>
    <p:sldId id="543" r:id="rId87"/>
    <p:sldId id="318" r:id="rId88"/>
    <p:sldId id="316" r:id="rId89"/>
    <p:sldId id="674" r:id="rId90"/>
    <p:sldId id="449" r:id="rId91"/>
    <p:sldId id="317" r:id="rId92"/>
    <p:sldId id="676" r:id="rId93"/>
    <p:sldId id="2838" r:id="rId94"/>
    <p:sldId id="544" r:id="rId95"/>
    <p:sldId id="545" r:id="rId96"/>
    <p:sldId id="546" r:id="rId97"/>
    <p:sldId id="547" r:id="rId98"/>
    <p:sldId id="921" r:id="rId99"/>
    <p:sldId id="1347" r:id="rId100"/>
    <p:sldId id="922" r:id="rId101"/>
    <p:sldId id="923" r:id="rId102"/>
    <p:sldId id="924" r:id="rId103"/>
    <p:sldId id="1387" r:id="rId104"/>
    <p:sldId id="1388" r:id="rId105"/>
    <p:sldId id="1389" r:id="rId106"/>
    <p:sldId id="1390" r:id="rId107"/>
    <p:sldId id="1815" r:id="rId108"/>
    <p:sldId id="2088" r:id="rId109"/>
    <p:sldId id="506" r:id="rId110"/>
    <p:sldId id="1775" r:id="rId111"/>
    <p:sldId id="1777" r:id="rId112"/>
    <p:sldId id="1776" r:id="rId113"/>
    <p:sldId id="2050" r:id="rId114"/>
    <p:sldId id="2051" r:id="rId115"/>
    <p:sldId id="2454" r:id="rId116"/>
    <p:sldId id="450" r:id="rId117"/>
    <p:sldId id="451" r:id="rId118"/>
    <p:sldId id="453" r:id="rId119"/>
    <p:sldId id="454" r:id="rId120"/>
    <p:sldId id="455" r:id="rId121"/>
    <p:sldId id="456" r:id="rId122"/>
    <p:sldId id="1604" r:id="rId123"/>
    <p:sldId id="320" r:id="rId124"/>
    <p:sldId id="321" r:id="rId125"/>
    <p:sldId id="322" r:id="rId126"/>
    <p:sldId id="895" r:id="rId127"/>
    <p:sldId id="323" r:id="rId128"/>
    <p:sldId id="457" r:id="rId129"/>
    <p:sldId id="458" r:id="rId130"/>
    <p:sldId id="677" r:id="rId131"/>
    <p:sldId id="678" r:id="rId132"/>
    <p:sldId id="325" r:id="rId133"/>
    <p:sldId id="802" r:id="rId134"/>
    <p:sldId id="459" r:id="rId135"/>
    <p:sldId id="326" r:id="rId136"/>
    <p:sldId id="327" r:id="rId137"/>
    <p:sldId id="655" r:id="rId138"/>
    <p:sldId id="656" r:id="rId139"/>
    <p:sldId id="657" r:id="rId140"/>
    <p:sldId id="328" r:id="rId141"/>
    <p:sldId id="329" r:id="rId142"/>
    <p:sldId id="330" r:id="rId143"/>
    <p:sldId id="658" r:id="rId144"/>
    <p:sldId id="659" r:id="rId145"/>
    <p:sldId id="660" r:id="rId146"/>
    <p:sldId id="353" r:id="rId147"/>
    <p:sldId id="331" r:id="rId148"/>
    <p:sldId id="661" r:id="rId149"/>
  </p:sldIdLst>
  <p:sldSz cx="9144000" cy="5143500" type="screen16x9"/>
  <p:notesSz cx="6858000" cy="9144000"/>
  <p:custDataLst>
    <p:tags r:id="rId153"/>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19" userDrawn="1">
          <p15:clr>
            <a:srgbClr val="A4A3A4"/>
          </p15:clr>
        </p15:guide>
        <p15:guide id="2" pos="28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87" autoAdjust="0"/>
    <p:restoredTop sz="93116" autoAdjust="0"/>
  </p:normalViewPr>
  <p:slideViewPr>
    <p:cSldViewPr snapToGrid="0" snapToObjects="1" showGuides="1">
      <p:cViewPr varScale="1">
        <p:scale>
          <a:sx n="117" d="100"/>
          <a:sy n="117" d="100"/>
        </p:scale>
        <p:origin x="480" y="86"/>
      </p:cViewPr>
      <p:guideLst>
        <p:guide orient="horz" pos="1619"/>
        <p:guide pos="2873"/>
      </p:guideLst>
    </p:cSldViewPr>
  </p:slideViewPr>
  <p:notesTextViewPr>
    <p:cViewPr>
      <p:scale>
        <a:sx n="200" d="100"/>
        <a:sy n="200" d="100"/>
      </p:scale>
      <p:origin x="0" y="0"/>
    </p:cViewPr>
  </p:notesTextViewPr>
  <p:gridSpacing cx="71999" cy="71999"/>
</p:viewPr>
</file>

<file path=ppt/_rels/presentation.xml.rels><?xml version="1.0" encoding="UTF-8" standalone="yes"?>
<Relationships xmlns="http://schemas.openxmlformats.org/package/2006/relationships"><Relationship Id="rId99" Type="http://schemas.openxmlformats.org/officeDocument/2006/relationships/slide" Target="slides/slide93.xml"/><Relationship Id="rId98" Type="http://schemas.openxmlformats.org/officeDocument/2006/relationships/slide" Target="slides/slide92.xml"/><Relationship Id="rId97" Type="http://schemas.openxmlformats.org/officeDocument/2006/relationships/slide" Target="slides/slide91.xml"/><Relationship Id="rId96" Type="http://schemas.openxmlformats.org/officeDocument/2006/relationships/slide" Target="slides/slide90.xml"/><Relationship Id="rId95" Type="http://schemas.openxmlformats.org/officeDocument/2006/relationships/slide" Target="slides/slide89.xml"/><Relationship Id="rId94" Type="http://schemas.openxmlformats.org/officeDocument/2006/relationships/slide" Target="slides/slide88.xml"/><Relationship Id="rId93" Type="http://schemas.openxmlformats.org/officeDocument/2006/relationships/slide" Target="slides/slide87.xml"/><Relationship Id="rId92" Type="http://schemas.openxmlformats.org/officeDocument/2006/relationships/slide" Target="slides/slide86.xml"/><Relationship Id="rId91" Type="http://schemas.openxmlformats.org/officeDocument/2006/relationships/slide" Target="slides/slide85.xml"/><Relationship Id="rId90" Type="http://schemas.openxmlformats.org/officeDocument/2006/relationships/slide" Target="slides/slide84.xml"/><Relationship Id="rId9" Type="http://schemas.openxmlformats.org/officeDocument/2006/relationships/slide" Target="slides/slide3.xml"/><Relationship Id="rId89" Type="http://schemas.openxmlformats.org/officeDocument/2006/relationships/slide" Target="slides/slide83.xml"/><Relationship Id="rId88" Type="http://schemas.openxmlformats.org/officeDocument/2006/relationships/slide" Target="slides/slide82.xml"/><Relationship Id="rId87" Type="http://schemas.openxmlformats.org/officeDocument/2006/relationships/slide" Target="slides/slide81.xml"/><Relationship Id="rId86" Type="http://schemas.openxmlformats.org/officeDocument/2006/relationships/slide" Target="slides/slide80.xml"/><Relationship Id="rId85" Type="http://schemas.openxmlformats.org/officeDocument/2006/relationships/slide" Target="slides/slide79.xml"/><Relationship Id="rId84" Type="http://schemas.openxmlformats.org/officeDocument/2006/relationships/slide" Target="slides/slide78.xml"/><Relationship Id="rId83" Type="http://schemas.openxmlformats.org/officeDocument/2006/relationships/slide" Target="slides/slide77.xml"/><Relationship Id="rId82" Type="http://schemas.openxmlformats.org/officeDocument/2006/relationships/slide" Target="slides/slide76.xml"/><Relationship Id="rId81" Type="http://schemas.openxmlformats.org/officeDocument/2006/relationships/slide" Target="slides/slide75.xml"/><Relationship Id="rId80" Type="http://schemas.openxmlformats.org/officeDocument/2006/relationships/slide" Target="slides/slide74.xml"/><Relationship Id="rId8" Type="http://schemas.openxmlformats.org/officeDocument/2006/relationships/slide" Target="slides/slide2.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notesMaster" Target="notesMasters/notesMaster1.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3" Type="http://schemas.openxmlformats.org/officeDocument/2006/relationships/tags" Target="tags/tag2.xml"/><Relationship Id="rId152" Type="http://schemas.openxmlformats.org/officeDocument/2006/relationships/tableStyles" Target="tableStyles.xml"/><Relationship Id="rId151" Type="http://schemas.openxmlformats.org/officeDocument/2006/relationships/viewProps" Target="viewProps.xml"/><Relationship Id="rId150" Type="http://schemas.openxmlformats.org/officeDocument/2006/relationships/presProps" Target="presProps.xml"/><Relationship Id="rId15" Type="http://schemas.openxmlformats.org/officeDocument/2006/relationships/slide" Target="slides/slide9.xml"/><Relationship Id="rId149" Type="http://schemas.openxmlformats.org/officeDocument/2006/relationships/slide" Target="slides/slide143.xml"/><Relationship Id="rId148" Type="http://schemas.openxmlformats.org/officeDocument/2006/relationships/slide" Target="slides/slide142.xml"/><Relationship Id="rId147" Type="http://schemas.openxmlformats.org/officeDocument/2006/relationships/slide" Target="slides/slide141.xml"/><Relationship Id="rId146" Type="http://schemas.openxmlformats.org/officeDocument/2006/relationships/slide" Target="slides/slide140.xml"/><Relationship Id="rId145" Type="http://schemas.openxmlformats.org/officeDocument/2006/relationships/slide" Target="slides/slide139.xml"/><Relationship Id="rId144" Type="http://schemas.openxmlformats.org/officeDocument/2006/relationships/slide" Target="slides/slide138.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14" Type="http://schemas.openxmlformats.org/officeDocument/2006/relationships/slide" Target="slides/slide8.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 Type="http://schemas.openxmlformats.org/officeDocument/2006/relationships/slide" Target="slides/slide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121" Type="http://schemas.openxmlformats.org/officeDocument/2006/relationships/slide" Target="slides/slide115.xml"/><Relationship Id="rId120" Type="http://schemas.openxmlformats.org/officeDocument/2006/relationships/slide" Target="slides/slide114.xml"/><Relationship Id="rId12" Type="http://schemas.openxmlformats.org/officeDocument/2006/relationships/slide" Target="slides/slide6.xml"/><Relationship Id="rId119" Type="http://schemas.openxmlformats.org/officeDocument/2006/relationships/slide" Target="slides/slide113.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110" Type="http://schemas.openxmlformats.org/officeDocument/2006/relationships/slide" Target="slides/slide104.xml"/><Relationship Id="rId11" Type="http://schemas.openxmlformats.org/officeDocument/2006/relationships/slide" Target="slides/slide5.xml"/><Relationship Id="rId109" Type="http://schemas.openxmlformats.org/officeDocument/2006/relationships/slide" Target="slides/slide103.xml"/><Relationship Id="rId108" Type="http://schemas.openxmlformats.org/officeDocument/2006/relationships/slide" Target="slides/slide102.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0" Type="http://schemas.openxmlformats.org/officeDocument/2006/relationships/slide" Target="slides/slide4.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0000"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9-22T07:18:38"/>
    </inkml:context>
    <inkml:brush xml:id="br0">
      <inkml:brushProperty name="width" value="0.05292" units="cm"/>
      <inkml:brushProperty name="height" value="0.05292" units="cm"/>
      <inkml:brushProperty name="color" value="#ff0000"/>
    </inkml:brush>
  </inkml:definitions>
  <inkml:trace contextRef="#ctx0" brushRef="#br0">1958 8149 0,'0'13'109,"0"14"-93,-13-27 15,13 26 0,-14-12-15,1-1 0,13 0-16,-13-13 15,13 13-15,0 0 31,-13-13-15,13 14 0,-13 12-1,13-13-15,-14 1 47,14 12-31,-13-26-16,13 13 15,0 1 17,-13 12-32,13-13 15,-13 0 1,13 1 0,0-1-1,-14-13 16,1 26-31,13-12 32,0-1-17,0 13-15,0-13 16,0 14-16,0-14 16,0 27-16,0-14 15,0 14 1,0 26 15,0-39-31,0-14 16,0 0-1,0 0-15,13 40 32,1-53-32,-1 13 15,0-13 1,0 0-1,14 0 17,-14 27-17,13-27 1,41 0 15,-54 0-31,13 0 16,-12 0-1,25 0 1,14 0-16,13 0 16,0-13-16,14-1 0,-14 1 15,-13 13-15,-13-13 16,-14 13-16,-13 0 16,14 0-1,-1-26 1,14 26-16,-27 0 15,14-14 1,-14 14 0,13 0-1,-13 0 1,40-26 0,53-1-1,-66 14-15,26-13 16,-26 12-1,-1 14-15,-25 0 16,25 0 0,-25 0-16,25 0 15,14 0 1,-13 0 0,-27 0-16,80-13 31,-67 13-31,14-13 15,-1-13 1,-25 26-16,105 0 47,-80 0-47,14-14 0,-26 14 16,13 0-16,-27 0 15,13 0 16,-13 0 1,1 0-32,12 0 0,1 0 15,12 0 1,14 0-16,0 0 0,0 0 16,0 0-1,66 0 16,-79 0-15,-27 0-16,0 0 16,14 0-16,-1 0 15,-13 0-15,14 0 16,-1 0-16,-13 0 16,27 0-16,-13 0 0,12 27 15,-25-27 1,12 13-1,-13-13 1,0 0 0,1 0-1,12 0-15,-13 0 16,1 13-16,-1-13 16,0 27-1,0-27-15,0 0 16,1 13-16,-1-13 15,0 0 1,0 0-16,1 0 31,25 0-15,-12 13 0,-14-13-1,13 27-15,-12-27 16,12 0-16,-13 0 15,14 0 1,-14 0-16,14 0 0,-14 0 16,0 0-1,0 0 1,0 0 0,27 0-1,-27 0-15,1 0 0,25 0 16,-12 0-16,-1 0 15,14 0 1,-27 0 0,0 0-1,1 0 1,-1 0-16,0 0 16,13 0 15,-12 0-31,12 0 31,-13 0-15,1 0-1,12 0-15,-13 0 16,1 0-16,-1 0 16,0 0-16,0 0 31,0 0-16,1 0 1,-1-14-16,0 14 16,0-13-16,1 0 15,-1-14 1,13 14 15,-26-26-15,0-1-16,0 13 0,0-12 15,0 25 1,0 1-16,0-13 16,0 13-1,0-1 1,0 1 0,0-13-16,0-14 15,-13 0-15,13 14 16,-13 13-1,13-1-15,0 1 16,0-13 0,0 12-16,0 1 15,-13-13-15,13 13 16,-27-1 0,27-12-1,-13 26 16,-27 0 1,1 0-32,12-13 15,-26-14-15,-13 27 16,0 0 0,-66 0-16,65 0 0,1 0 15,13 0-15,14 13 16,-14-13-16,13 0 15,0 0-15,14 0 16,-14 14 0,1-14-1,25 0 1,-25 0-16,25 0 16,-38 0-16,-1 0 15,0 0-15,13 0 16,-26 0-16,-14 0 15,41 0-15,-27 0 16,26 0 0,-79 0-16,53 0 15,13 0 1,13 0-16,-13 0 0,0 0 16,-26 0-1,-67 0 1,67 0-16,13 0 15,-13-40-15,39 40 32,-40-13-32,54 13 0,13 0 15,0 0-15,-1 0 16,1 0 0,-13 0-16,12 0 15,-12 0-15,13 0 16,-1-14-16,-25 14 0,12 0 15,1 0-15,13 0 16,-1 0 0,1 0-16,0 0 15,0 0 1,-14 0 0,1 0-16,-1 0 15,-26 0-15,-13 0 16,13 14-1,14-14-15,-1 0 16,27 0 0,-27 26-16,14-26 31,12 0 31,1 0-62,0 0 16,-14 0-16,-12 0 16,-1 0-1,27 13 1,0-13-16,-1 0 16,1 0-1,-13 0-15,12 0 16,-12 0-1,0 14-15,12-14 16,1 0-16,0 0 16,0 0-16,-14 0 15,14 13 1,0-13-16,0 0 16,-14 0-1,14 0-15,-14 0 63</inkml:trace>
  <inkml:trace contextRef="#ctx0" brushRef="#br0">3519 9485 0,'0'14'79,"0"12"-64,0 14 1,0-27-16,0 13 15,0-12 1,0 12 0,0-13-16,0 1 31,0 12-31,0-13 31,0 0-31,0 1 16,0-1-1,0 0 1,0 0-16,0 1 16,0-1 15,13-13 47</inkml:trace>
  <inkml:trace contextRef="#ctx0" brushRef="#br0">2051 8996 0,'-14'0'31,"14"40"-31,0-27 15,0 26-15,0 1 16,0-13-16,0 26 16,0-1-16,27-12 15,-1-27-15,14 27 16,-14-14-16,27 27 16,318 133 30,-239-147-46,-106-25 16,27 12 0,0-13-16,13-13 0,-13 13 15,0-13 1,-26 0-16,-27 14 16,26-14-16,1 0 15,-1 13 16,-13 0-15,1-13 31,-1 0-47,0 0 16,-13 13-16,13-13 15,14 14 1,26 12 15,-53-13-15,13-13-1,13 0 1,-12 13 0,-1-13-16,13 0 15,-13 0 16,14 0-15,-14 0 0,14 0 15,-14 0-31,0 0 16,-13-13-1,26 13-15,-26-13 63,14 13-63,-1 0 15,-13-13 17</inkml:trace>
  <inkml:trace contextRef="#ctx0" brushRef="#br0">2011 9102 0,'0'26'31,"0"1"-31,-27 12 15,-12 67 1,12-79 0,14-1-16,13-13 0,0 0 15</inkml:trace>
  <inkml:trace contextRef="#ctx0" brushRef="#br0">2051 9075 0,'0'0'0,"26"0"0,-13 0 47,27 0-31,-27 27-16,-13-14 15,13-13-15,14 26 16,-14-26-16,-13 14 16,26-14-1,-12 13-15,-1 13 16,27-12-16,-14-1 0,27 0 16,-27 13-16,-12-26 15,12 14-15,-13-14 16</inkml:trace>
  <inkml:trace contextRef="#ctx0" brushRef="#br0">4419 9366 0,'13'0'78,"-13"13"-62,0 1 15,13-1-31,-13 0 15,0 0 17,0 1-17,0-1 1,0 13 0,0-12 30,0 12-30,0-13 0,0 0-1,-26 54 17,26-54-17,-14 0 1,14 14-16,-13-14 15,0 0-15,13 13 16,-13-26-16,13 14 16,-14-1 15,14 0-31,-13 0 16,0-13-16,13 14 15,-27-14 1,27 39 31,-13-39-47,-13 0 0,13 27 15,13-14 1,-14 0 0,-12-13-1,26 27 16,-13-27-31,-1 13 32,1 0 140,0 14-110,0-27-31,13 13 1,-27-13-32,14 26 46,-40-26-46,13 13 16,27 1 0,-53 25-1,13-25-15,13-1 16,27-13 31,0 0 0,-13 0-16,12 0-31,14 13 16,-53-13-16,27 0 15,13 0-15,-27 0 0,14 0 16,-27 0-1,39 0-15,1 0 16,-13 0 0,-1 0-1,14-13 17,-13 13-17,26-13-15,-14 13 16,14-27-1,0 14-15,-13 0 16,13-14-16,0 14 0,0-13 31,-26-41-31,12 54 16,14 0-16,0 0 94,-26 13-79,26-14-15,-13 14 32,13-13-17,0 0 16,0 0-15,0 0 0,-13-27-1,13 0 1,-27 14-16,-26-80 47,40 79-47,0 27 31,13-13-31,0 0 16,-14 13-16,14-13 15,-13 13 1,13-13-16,-13-27 16,0 27-16,13-27 15,-13 13-15,13 1 16,-14 0-16,1-14 15,0 27 1,-14-14-16,27 1 16,0-1-1,0 1 1,0-1-16,0 14 16,0-13-1,0 12-15,0-65 16,0 53-1,0-1-15,0-26 16,14 27-16,-14-27 0,0 26 16,13-26-1,-13 27-15,13 13 0,-13 0 16,0-14 62,13 27-62,-13-13-1,-13 13 360,0 26-328,0-26-31,-1 14-16,1 25 15,-13 1 1,12-40-16,1 26 16,-13 1-16,13-14 15,-1 0 1,-12 27 0,26-14 109,26-39-47,-12 0-63</inkml:trace>
  <inkml:trace contextRef="#ctx0" brushRef="#br0">3241 8718 0,'0'-26'46,"13"26"95,14 0-110,-14 0 16,-13 13 31,13-13-78,-13 13 16,0 13 0,14-26-1</inkml:trace>
  <inkml:trace contextRef="#ctx0" brushRef="#br0">6032 8969 0,'0'0'0,"0"-13"16,-26 13-1,13 0 17,0 0-32,-1 0 15,1 0 17,-27 0-32,27 27 0,-26-14 15,12 13-15,-26 1 16,13-1-16,27 1 15,0-27 1,13 13 0,0 0-16,0 14 15,0-14-15,0 66 32,0-52-17,0-14 1,0 13-16,0 14 15,0-14 17,13-12-32,27-1 0,-27 0 0,0 0 15,14 14-15,13-14 32,39 40-17,-53-53-15,1 0 16,39 40-16,-13-40 15,119-14 17,-119 1-17,-14 13-15,-25-13 16,25 13-16,-25-13 16,-1-14-16,13 27 0,-12-13 15,-1-13-15,-13 12 16,26 1-1,-26-27-15,27-12 16,-1-54 15,-26 93-31,0-1 16,0 1 0,-13 0-1,13 0-15,0-1 16,-13-12-16,-1 13 15,1-14 1,0 14-16,-133-53 31,107 53-31,-1 13 16,40-14-16,-26 14 16,-1-13-16,14 13 15,-93-13 16,53 13-31,27 0 0,-1 0 16,14 0-16,-13 0 16,-1 0-1,-13 0 1,27 0 0</inkml:trace>
  <inkml:trace contextRef="#ctx0" brushRef="#br0">648 10597 0,'40'13'62,"0"-13"-46,13 13 0,211-13-16,-198 0 15,119-79-15,1 26 16,-147 53 0,-12-14-16</inkml:trace>
  <inkml:trace contextRef="#ctx0" brushRef="#br0">1376 10306 0,'26'13'47,"27"0"-31,-26 0-16,26 14 0,-1 26 15,54-1 16,-92-25-15,-14-14 0,0 14-16,-40 52 31,27-53-15,-27 14-16,13-27 15,1 1-15,-27 25 16,13-25-16,-12 12 15,12-26-15,27 0 16,-14 0-16,14 0 16,0 0-16</inkml:trace>
  <inkml:trace contextRef="#ctx0" brushRef="#br0">6350 5689 0,'0'0'0,"26"0"47,-12 0-32,-1 0 32,13 0-47,-12 13 16,39-13-16,-1 0 16,67 0-16,53 0 15,-13 0 1,106 0-1,-67 0-15,-65 0 16,660-40 15,-608 40-31,-52 0 0,-94 0 16,28 0 0,78 0 15,-118 0 0,-14 0-31,0 0 31,14 0-15</inkml:trace>
  <inkml:trace contextRef="#ctx0" brushRef="#br0">8718 4485 0,'0'0'0,"-13"-14"0,0 14 15,-14 0 1,14 27 0,0-14-1,-14 14-15,27-14 16,-26 13-16,-14-12 15,-13 25-15,27-26 16,-40 1-16,-67 39 16,54-40-16,-14 40 15,-26-40-15,53 0 16,-13 27 0,52-27-1,27 0 1,0 1-16,0 12 15,-13 80 17,13-66-32,0-14 15,0 0-15,0 54 32,0-54-32,0 27 0,0-13 15,13 13-15,27 26 16,0-66-16,-27 14 15,-13-14 1,66 66 0,-53-52-16,40 13 15,-13 13-15,-14-27 16,14-13-16,-14 27 16,1-27-16,-1-13 15,54 40 1,-14-27-1,423-13 32,-423 0-31,14 0-16,-14 0 16,-13-13-16,0-27 15,-40 40-15,14-13 16,-14 0-16,0-14 15,-13 1-15,26-40 16,-26 26 0,14-26-16,-1 13 15,-13-13-15,0 26 16,0-13-16,0 27 16,0-14-16,0 0 15,-13 27-15,-14-40 16,14 27-16,-13-27 15,-1 13-15,14-13 16,-14-39 0,-52-120 15,66 185-15,0 14-16,-1 13 15,-25-79 16,-1 66 1,27-1-32,-14-12 15,1 26-15,-14-13 16,27-1-16,-27 14 16,27-26-16,0 26 15,-1-13-15,1 13 16</inkml:trace>
  <inkml:trace contextRef="#ctx0" brushRef="#br0">5755 10782 0,'0'13'16,"-14"0"-16,1 14 16,-13 12-16,13-25 15,13-1-15,0 13 31,13-26 16,-13 14-47</inkml:trace>
  <inkml:trace contextRef="#ctx0" brushRef="#br0">9128 10769 0,'0'0'0,"13"0"0,1 0 31,-1 13-31,0 0 32,0 0-32,-13 0 15,0 1 1,0-1-16,0 0 0</inkml:trace>
  <inkml:trace contextRef="#ctx0" brushRef="#br0">2381 10888 0,'0'13'94,"13"0"-94,-13 0 15,0 1-15,0 25 16,0 54 0,0-80-16,0 0 15,0 14 16</inkml:trace>
  <inkml:trace contextRef="#ctx0" brushRef="#br0">6641 4696 0,'13'0'78,"14"0"-62,-1 0-1,146 27-15,-26-1 16,65-26-16,120 0 16,331 0-1,78-13 1,-528 13-1,13 0 1,145 0-16,-52 0 16,-186 0-1,-52 0-15,-14 0 16,-13 0-16,-40 0 16,0 0-16,0 0 31,0 0 0,1 0-31,12 0 16,-26-26-16,13 26 15,1 0-15,-14-14 16,13 14 109,-13-13-94,0-13-31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0000"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9-22T07:19:54"/>
    </inkml:context>
    <inkml:brush xml:id="br0">
      <inkml:brushProperty name="width" value="0.05292" units="cm"/>
      <inkml:brushProperty name="height" value="0.05292" units="cm"/>
      <inkml:brushProperty name="color" value="#ff0000"/>
    </inkml:brush>
  </inkml:definitions>
  <inkml:trace contextRef="#ctx0" brushRef="#br0">6403 6456 0,'-13'0'31,"-1"0"-31,1 0 16,-13 13-16,-1 14 15,1-1-15,13 0 16,-14-12-16,14 12 16,0-13-1,13 1-15,-27 12 0,14-13 16,-13 40-1,12-13-15,1-14 16,0-12-16,13-1 16,-27-13-16,27 13 15,0 0 17,0 0-17,14-13 110,12 0-125,1 0 16,52 0-1,-39 0-15,13 0 16,-27 0 0,40 0-16,-39-13 15,-14 13-15,0 0 0,0 0 16,1 0-16,-1 0 16,0 0-1,0 0 1,0 0-1,14 0 17,-27-13 30,13 13-46,-13-13-1,0 0 1,0-1-16,0 1 16,0 0-1,0 0-15,0-1 16,0 1-16,-26-13 16,12-27 15,14 40-16,0-14-15,0 1 16,-13-1 0,13 1-16,0 13 0,0-1 31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0000"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2-09-22T07:20:11"/>
    </inkml:context>
    <inkml:brush xml:id="br0">
      <inkml:brushProperty name="width" value="0.05292" units="cm"/>
      <inkml:brushProperty name="height" value="0.05292" units="cm"/>
      <inkml:brushProperty name="color" value="#ff0000"/>
    </inkml:brush>
  </inkml:definitions>
  <inkml:trace contextRef="#ctx0" brushRef="#br0">5067 7673 0,'26'0'47,"27"26"-32,0-12-15,93-1 16,-27-13 0,-53 0-16,132 0 0,-132 0 15,106 0-15,212 92 31,-371-92-15,27 27-16,0-14 16,-27-13-1,0 0 17,14 0-1,-14 0 0,0 0-31,0 0 16,0 0 15</inkml:trace>
  <inkml:trace contextRef="#ctx0" brushRef="#br0">9988 7117 0,'13'0'16,"0"27"0,-13 26-16,0 172 31,0-120-31,0 14 0,0-39 16,0-27-16,0 0 15,0-67 63,0 1-78,0-26 16</inkml:trace>
  <inkml:trace contextRef="#ctx0" brushRef="#br0">9975 7223 0,'26'0'31,"-13"0"1,1 0-17,-1 0 1,0 0-16,40 53 31,-40-40-15,14 0-16,-27 1 31,13-14-15,0 0-1,0 0 17</inkml:trace>
  <inkml:trace contextRef="#ctx0" brushRef="#br0">10081 7091 0,'-27'13'16,"1"27"-1,-1-14-15,14 27 16,0-40-16,-14 27 16,14 0-16,-13-14 15,12-26-15,14 27 16,0-14-1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p:cNvSpPr>
          <p:nvPr>
            <p:ph type="hdr" sz="quarter"/>
          </p:nvPr>
        </p:nvSpPr>
        <p:spPr>
          <a:xfrm>
            <a:off x="0" y="0"/>
            <a:ext cx="2971800" cy="457200"/>
          </a:xfrm>
          <a:prstGeom prst="rect">
            <a:avLst/>
          </a:prstGeom>
          <a:noFill/>
          <a:ln w="9525">
            <a:noFill/>
            <a:miter/>
          </a:ln>
        </p:spPr>
        <p:txBody>
          <a:bodyPr/>
          <a:lstStyle/>
          <a:p>
            <a:pPr lvl="0" fontAlgn="base"/>
            <a:endParaRPr lang="zh-CN" altLang="en-US" sz="1200" strike="noStrike" noProof="1"/>
          </a:p>
        </p:txBody>
      </p:sp>
      <p:sp>
        <p:nvSpPr>
          <p:cNvPr id="8195" name="Rectangle 3"/>
          <p:cNvSpPr>
            <a:spLocks noGrp="1"/>
          </p:cNvSpPr>
          <p:nvPr>
            <p:ph type="dt" idx="1"/>
          </p:nvPr>
        </p:nvSpPr>
        <p:spPr>
          <a:xfrm>
            <a:off x="3884613" y="0"/>
            <a:ext cx="2971800" cy="457200"/>
          </a:xfrm>
          <a:prstGeom prst="rect">
            <a:avLst/>
          </a:prstGeom>
          <a:noFill/>
          <a:ln w="9525">
            <a:noFill/>
            <a:miter/>
          </a:ln>
        </p:spPr>
        <p:txBody>
          <a:bodyPr/>
          <a:lstStyle/>
          <a:p>
            <a:pPr lvl="0" algn="r" fontAlgn="base"/>
            <a:fld id="{BB962C8B-B14F-4D97-AF65-F5344CB8AC3E}" type="datetimeFigureOut">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a:latin typeface="Arial" panose="020B0604020202020204" pitchFamily="34" charset="0"/>
              <a:ea typeface="宋体" panose="02010600030101010101" pitchFamily="2" charset="-122"/>
              <a:cs typeface="+mn-ea"/>
            </a:endParaRPr>
          </a:p>
        </p:txBody>
      </p:sp>
      <p:sp>
        <p:nvSpPr>
          <p:cNvPr id="12292" name="Rectangle 4"/>
          <p:cNvSpPr>
            <a:spLocks noGrp="1" noRot="1" noChangeAspect="1"/>
          </p:cNvSpPr>
          <p:nvPr>
            <p:ph type="sldImg"/>
          </p:nvPr>
        </p:nvSpPr>
        <p:spPr>
          <a:xfrm>
            <a:off x="381533" y="685800"/>
            <a:ext cx="6094934" cy="3429000"/>
          </a:xfrm>
          <a:prstGeom prst="rect">
            <a:avLst/>
          </a:prstGeom>
          <a:noFill/>
          <a:ln w="9525">
            <a:noFill/>
          </a:ln>
        </p:spPr>
      </p:sp>
      <p:sp>
        <p:nvSpPr>
          <p:cNvPr id="12293" name="Rectangle 5"/>
          <p:cNvSpPr>
            <a:spLocks noGrp="1"/>
          </p:cNvSpPr>
          <p:nvPr>
            <p:ph type="body" sz="quarter"/>
          </p:nvPr>
        </p:nvSpPr>
        <p:spPr>
          <a:xfrm>
            <a:off x="685800" y="4343400"/>
            <a:ext cx="5486400" cy="4114800"/>
          </a:xfrm>
          <a:prstGeom prst="rect">
            <a:avLst/>
          </a:prstGeom>
          <a:noFill/>
          <a:ln w="9525">
            <a:noFill/>
          </a:ln>
        </p:spPr>
        <p:txBody>
          <a:bodyPr anchor="ctr"/>
          <a:lstStyle/>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8198" name="Rectangle 6"/>
          <p:cNvSpPr>
            <a:spLocks noGrp="1"/>
          </p:cNvSpPr>
          <p:nvPr>
            <p:ph type="ftr" sz="quarter" idx="4"/>
          </p:nvPr>
        </p:nvSpPr>
        <p:spPr>
          <a:xfrm>
            <a:off x="0" y="8685213"/>
            <a:ext cx="2971800" cy="457200"/>
          </a:xfrm>
          <a:prstGeom prst="rect">
            <a:avLst/>
          </a:prstGeom>
          <a:noFill/>
          <a:ln w="9525">
            <a:noFill/>
            <a:miter/>
          </a:ln>
        </p:spPr>
        <p:txBody>
          <a:bodyPr anchor="b"/>
          <a:lstStyle/>
          <a:p>
            <a:pPr lvl="0" fontAlgn="base"/>
            <a:endParaRPr lang="en-US" altLang="x-none" sz="1200" strike="noStrike" noProof="1"/>
          </a:p>
        </p:txBody>
      </p:sp>
      <p:sp>
        <p:nvSpPr>
          <p:cNvPr id="8199" name="Rectangle 7"/>
          <p:cNvSpPr>
            <a:spLocks noGrp="1"/>
          </p:cNvSpPr>
          <p:nvPr>
            <p:ph type="sldNum" sz="quarter" idx="5"/>
          </p:nvPr>
        </p:nvSpPr>
        <p:spPr>
          <a:xfrm>
            <a:off x="3884613" y="8685213"/>
            <a:ext cx="2971800" cy="457200"/>
          </a:xfrm>
          <a:prstGeom prst="rect">
            <a:avLst/>
          </a:prstGeom>
          <a:noFill/>
          <a:ln w="9525">
            <a:noFill/>
            <a:miter/>
          </a:ln>
        </p:spPr>
        <p:txBody>
          <a:bodyPr anchor="b"/>
          <a:lstStyle/>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en-US" altLang="x-none"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u="none" kern="1200" baseline="0" dirty="0" smtClean="0">
                <a:solidFill>
                  <a:schemeClr val="tx1"/>
                </a:solidFill>
                <a:effectLst/>
                <a:latin typeface="+mn-lt"/>
                <a:ea typeface="+mn-ea"/>
                <a:cs typeface="+mn-cs"/>
              </a:rPr>
              <a:t>shuffle </a:t>
            </a:r>
            <a:r>
              <a:rPr lang="zh-CN" altLang="en-US" sz="1200" b="0" i="0" u="none" kern="1200" baseline="0" dirty="0" smtClean="0">
                <a:solidFill>
                  <a:schemeClr val="tx1"/>
                </a:solidFill>
                <a:effectLst/>
                <a:latin typeface="+mn-lt"/>
                <a:ea typeface="+mn-ea"/>
                <a:cs typeface="+mn-cs"/>
              </a:rPr>
              <a:t>：随机排序；</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solidFill>
                  <a:srgbClr val="FF0000"/>
                </a:solidFill>
                <a:latin typeface="Consolas" panose="020B0609020204030204" charset="0"/>
              </a:rPr>
              <a:t>range(3):0,1,2</a:t>
            </a:r>
            <a:endParaRPr lang="en-US" altLang="zh-CN" sz="1200" dirty="0" smtClean="0">
              <a:solidFill>
                <a:srgbClr val="FF0000"/>
              </a:solidFill>
              <a:latin typeface="Consolas" panose="020B0609020204030204" charset="0"/>
            </a:endParaRPr>
          </a:p>
          <a:p>
            <a:r>
              <a:rPr lang="en-US" altLang="zh-CN" sz="1200" dirty="0" smtClean="0">
                <a:solidFill>
                  <a:srgbClr val="FF0000"/>
                </a:solidFill>
                <a:latin typeface="Consolas" panose="020B0609020204030204" charset="0"/>
              </a:rPr>
              <a:t>map</a:t>
            </a:r>
            <a:r>
              <a:rPr lang="zh-CN" altLang="en-US" sz="1200" dirty="0" smtClean="0">
                <a:solidFill>
                  <a:srgbClr val="FF0000"/>
                </a:solidFill>
                <a:latin typeface="Consolas" panose="020B0609020204030204" charset="0"/>
              </a:rPr>
              <a:t>对象：‘</a:t>
            </a:r>
            <a:r>
              <a:rPr lang="en-US" altLang="zh-CN" sz="1200" dirty="0" smtClean="0">
                <a:solidFill>
                  <a:srgbClr val="FF0000"/>
                </a:solidFill>
                <a:latin typeface="Consolas" panose="020B0609020204030204" charset="0"/>
              </a:rPr>
              <a:t>0</a:t>
            </a:r>
            <a:r>
              <a:rPr lang="zh-CN" altLang="en-US" sz="1200" dirty="0" smtClean="0">
                <a:solidFill>
                  <a:srgbClr val="FF0000"/>
                </a:solidFill>
                <a:latin typeface="Consolas" panose="020B0609020204030204" charset="0"/>
              </a:rPr>
              <a:t>’，‘</a:t>
            </a:r>
            <a:r>
              <a:rPr lang="en-US" altLang="zh-CN" sz="1200" dirty="0" smtClean="0">
                <a:solidFill>
                  <a:srgbClr val="FF0000"/>
                </a:solidFill>
                <a:latin typeface="Consolas" panose="020B0609020204030204" charset="0"/>
              </a:rPr>
              <a:t>1</a:t>
            </a:r>
            <a:r>
              <a:rPr lang="zh-CN" altLang="en-US" sz="1200" dirty="0" smtClean="0">
                <a:solidFill>
                  <a:srgbClr val="FF0000"/>
                </a:solidFill>
                <a:latin typeface="Consolas" panose="020B0609020204030204" charset="0"/>
              </a:rPr>
              <a:t>’，‘</a:t>
            </a:r>
            <a:r>
              <a:rPr lang="en-US" altLang="zh-CN" sz="1200" dirty="0" smtClean="0">
                <a:solidFill>
                  <a:srgbClr val="FF0000"/>
                </a:solidFill>
                <a:latin typeface="Consolas" panose="020B0609020204030204" charset="0"/>
              </a:rPr>
              <a:t>2</a:t>
            </a:r>
            <a:r>
              <a:rPr lang="zh-CN" altLang="en-US" sz="1200" dirty="0" smtClean="0">
                <a:solidFill>
                  <a:srgbClr val="FF0000"/>
                </a:solidFill>
                <a:latin typeface="Consolas" panose="020B0609020204030204" charset="0"/>
              </a:rPr>
              <a:t>’</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https://www.jianshu.com/p/ea8012b2c8a1</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zip</a:t>
            </a:r>
            <a:r>
              <a:rPr lang="zh-CN" altLang="en-US" dirty="0" smtClean="0"/>
              <a:t>对象元素</a:t>
            </a:r>
            <a:r>
              <a:rPr lang="en-US" altLang="zh-CN" dirty="0" smtClean="0">
                <a:sym typeface="Wingdings" panose="05000000000000000000" pitchFamily="2" charset="2"/>
              </a:rPr>
              <a:t>:(‘a’,1</a:t>
            </a:r>
            <a:r>
              <a:rPr lang="zh-CN" altLang="en-US" dirty="0" smtClean="0"/>
              <a:t>）（‘</a:t>
            </a:r>
            <a:r>
              <a:rPr lang="en-US" altLang="zh-CN" dirty="0" smtClean="0"/>
              <a:t>b</a:t>
            </a:r>
            <a:r>
              <a:rPr lang="zh-CN" altLang="en-US" dirty="0" smtClean="0"/>
              <a:t>’</a:t>
            </a:r>
            <a:r>
              <a:rPr lang="en-US" altLang="zh-CN" dirty="0" smtClean="0"/>
              <a:t>,2</a:t>
            </a:r>
            <a:r>
              <a:rPr lang="zh-CN" altLang="en-US" dirty="0" smtClean="0"/>
              <a:t>）。。。。</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10988"/>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lvl1pPr>
              <a:defRPr>
                <a:effectLst/>
              </a:defRPr>
            </a:lvl1pPr>
          </a:lstStyle>
          <a:p>
            <a:pPr fontAlgn="base"/>
            <a:endParaRPr lang="zh-CN" altLang="en-US" strike="noStrike" noProof="1"/>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198438"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44450" y="989582"/>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p:txBody>
          <a:bodyP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miter/>
          </a:ln>
        </p:spPr>
        <p:txBody>
          <a:body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miter/>
          </a:ln>
        </p:spPr>
        <p:txBody>
          <a:bodyPr/>
          <a:lstStyle/>
          <a:p>
            <a:pPr fontAlgn="base"/>
            <a:endParaRPr lang="zh-CN" altLang="en-US" strike="noStrike" noProof="1"/>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miter/>
          </a:ln>
        </p:spPr>
        <p:txBody>
          <a:body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pic>
        <p:nvPicPr>
          <p:cNvPr id="5124" name="图片 3" descr="qrcode_for_gh_6f2df669dea9_1280"/>
          <p:cNvPicPr>
            <a:picLocks noChangeAspect="1"/>
          </p:cNvPicPr>
          <p:nvPr userDrawn="1"/>
        </p:nvPicPr>
        <p:blipFill>
          <a:blip r:embed="rId2"/>
          <a:stretch>
            <a:fillRect/>
          </a:stretch>
        </p:blipFill>
        <p:spPr>
          <a:xfrm>
            <a:off x="7863205" y="4020185"/>
            <a:ext cx="1279525" cy="1079500"/>
          </a:xfrm>
          <a:prstGeom prst="rect">
            <a:avLst/>
          </a:prstGeom>
          <a:noFill/>
          <a:ln w="9525">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7170" name="组合 4097"/>
          <p:cNvGrpSpPr/>
          <p:nvPr/>
        </p:nvGrpSpPr>
        <p:grpSpPr>
          <a:xfrm>
            <a:off x="0" y="0"/>
            <a:ext cx="9144000" cy="5143209"/>
            <a:chOff x="0" y="0"/>
            <a:chExt cx="5760" cy="4319"/>
          </a:xfrm>
        </p:grpSpPr>
        <p:sp>
          <p:nvSpPr>
            <p:cNvPr id="7171" name="任意多边形 4098"/>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7172" name="任意多边形 4099"/>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7173" name="任意多边形 4100"/>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7174" name="任意多边形 4101"/>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7175" name="任意多边形 4102"/>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7176" name="任意多边形 4103"/>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7177" name="任意多边形 4104"/>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7178" name="任意多边形 4105"/>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7179" name="任意多边形 4106"/>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7180" name="任意多边形 4107"/>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7181" name="任意多边形 4108"/>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7182" name="任意多边形 4109"/>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7183" name="任意多边形 4110"/>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7184" name="任意多边形 4111"/>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7185" name="任意多边形 4112"/>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7186" name="任意多边形 4113"/>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7187" name="任意多边形 4114"/>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7188" name="任意多边形 4115"/>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7189" name="任意多边形 4116"/>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7190" name="任意多边形 4117"/>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7191" name="任意多边形 4118"/>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7192" name="任意多边形 4119"/>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7193" name="任意多边形 4120"/>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7194" name="任意多边形 4121"/>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7195" name="任意多边形 4122"/>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7196" name="任意多边形 4123"/>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7197" name="任意多边形 4124"/>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7198" name="任意多边形 4125"/>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7199" name="任意多边形 4126"/>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7200" name="任意多边形 4127"/>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7201" name="任意多边形 4128"/>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7202" name="任意多边形 4129"/>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7203" name="任意多边形 4130"/>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7204" name="任意多边形 4131"/>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7205" name="任意多边形 4132"/>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7206" name="任意多边形 4133"/>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7207" name="组合 4134"/>
            <p:cNvGrpSpPr/>
            <p:nvPr userDrawn="1"/>
          </p:nvGrpSpPr>
          <p:grpSpPr>
            <a:xfrm>
              <a:off x="0" y="1632"/>
              <a:ext cx="5758" cy="1858"/>
              <a:chOff x="0" y="0"/>
              <a:chExt cx="5758" cy="1858"/>
            </a:xfrm>
          </p:grpSpPr>
          <p:sp>
            <p:nvSpPr>
              <p:cNvPr id="7208" name="任意多边形 4135"/>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7209" name="任意多边形 4136"/>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4138" name="标题 4137"/>
          <p:cNvSpPr>
            <a:spLocks noGrp="1"/>
          </p:cNvSpPr>
          <p:nvPr>
            <p:ph type="ctrTitle" sz="quarter"/>
          </p:nvPr>
        </p:nvSpPr>
        <p:spPr>
          <a:xfrm>
            <a:off x="457200" y="1200360"/>
            <a:ext cx="8229600" cy="1371840"/>
          </a:xfrm>
          <a:prstGeom prst="rect">
            <a:avLst/>
          </a:prstGeom>
          <a:noFill/>
          <a:ln w="9525">
            <a:noFill/>
            <a:miter/>
          </a:ln>
        </p:spPr>
        <p:txBody>
          <a:bodyPr anchor="ctr"/>
          <a:lstStyle>
            <a:lvl1pPr lvl="0">
              <a:defRPr sz="3600" kern="1200">
                <a:effectLst/>
              </a:defRPr>
            </a:lvl1pPr>
          </a:lstStyle>
          <a:p>
            <a:pPr lvl="0" fontAlgn="base"/>
            <a:r>
              <a:rPr lang="zh-CN" altLang="en-US" strike="noStrike" noProof="1"/>
              <a:t>单击此处编辑母版标题样式</a:t>
            </a:r>
            <a:endParaRPr lang="zh-CN" altLang="en-US" strike="noStrike" noProof="1"/>
          </a:p>
        </p:txBody>
      </p:sp>
      <p:sp>
        <p:nvSpPr>
          <p:cNvPr id="4139" name="副标题 4138"/>
          <p:cNvSpPr>
            <a:spLocks noGrp="1"/>
          </p:cNvSpPr>
          <p:nvPr>
            <p:ph type="subTitle" sz="quarter" idx="1"/>
          </p:nvPr>
        </p:nvSpPr>
        <p:spPr>
          <a:xfrm>
            <a:off x="1371600" y="2915160"/>
            <a:ext cx="6400800" cy="1314680"/>
          </a:xfrm>
          <a:prstGeom prst="rect">
            <a:avLst/>
          </a:prstGeom>
          <a:noFill/>
          <a:ln w="9525">
            <a:noFill/>
            <a:miter/>
          </a:ln>
        </p:spPr>
        <p:txBody>
          <a:bodyPr anchor="t"/>
          <a:lstStyle>
            <a:lvl1pPr marL="0" lvl="0" indent="0" algn="ctr">
              <a:buNone/>
              <a:defRPr sz="2700" kern="1200">
                <a:effectLst/>
              </a:defRPr>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4140" name="日期占位符 4139"/>
          <p:cNvSpPr>
            <a:spLocks noGrp="1"/>
          </p:cNvSpPr>
          <p:nvPr>
            <p:ph type="dt" sz="quarter" idx="2"/>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141" name="页脚占位符 4140"/>
          <p:cNvSpPr>
            <a:spLocks noGrp="1"/>
          </p:cNvSpPr>
          <p:nvPr>
            <p:ph type="ftr" sz="quarter" idx="3"/>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en-US" altLang="x-none" strike="noStrike" noProof="1"/>
          </a:p>
        </p:txBody>
      </p:sp>
      <p:sp>
        <p:nvSpPr>
          <p:cNvPr id="4142" name="灯片编号占位符 4141"/>
          <p:cNvSpPr>
            <a:spLocks noGrp="1"/>
          </p:cNvSpPr>
          <p:nvPr>
            <p:ph type="sldNum" sz="quarter" idx="4"/>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en-US" altLang="x-none"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effectLst/>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effectLst/>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7" name="灯片编号占位符 6"/>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lvl1pPr>
              <a:defRPr>
                <a:effectLst/>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页脚占位符 7"/>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9" name="灯片编号占位符 8"/>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5" Type="http://schemas.openxmlformats.org/officeDocument/2006/relationships/theme" Target="../theme/theme3.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2" Type="http://schemas.openxmlformats.org/officeDocument/2006/relationships/theme" Target="../theme/theme4.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dotDmnd">
          <a:fgClr>
            <a:srgbClr val="92D050"/>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1587" y="10718"/>
            <a:ext cx="9067800" cy="913369"/>
          </a:xfrm>
          <a:prstGeom prst="rect">
            <a:avLst/>
          </a:prstGeom>
          <a:gradFill rotWithShape="1">
            <a:gsLst>
              <a:gs pos="25000">
                <a:srgbClr val="FBFCFE">
                  <a:alpha val="100000"/>
                </a:srgbClr>
              </a:gs>
              <a:gs pos="100000">
                <a:srgbClr val="00B0F0">
                  <a:alpha val="100000"/>
                </a:srgbClr>
              </a:gs>
              <a:gs pos="100000">
                <a:srgbClr val="333399">
                  <a:alpha val="100000"/>
                </a:srgbClr>
              </a:gs>
              <a:gs pos="100000">
                <a:srgbClr val="E5EEF7">
                  <a:alpha val="100000"/>
                </a:srgbClr>
              </a:gs>
            </a:gsLst>
            <a:lin ang="10800000"/>
            <a:tileRect/>
          </a:gradFill>
          <a:ln w="9525">
            <a:noFill/>
          </a:ln>
        </p:spPr>
        <p:txBody>
          <a:bodyPr anchor="ctr"/>
          <a:lstStyle/>
          <a:p>
            <a:pPr lvl="0" indent="0"/>
            <a:r>
              <a:rPr lang="zh-CN" altLang="en-US"/>
              <a:t>单击此处编辑母版标题样式</a:t>
            </a:r>
            <a:endParaRPr lang="zh-CN" altLang="en-US"/>
          </a:p>
        </p:txBody>
      </p:sp>
      <p:sp>
        <p:nvSpPr>
          <p:cNvPr id="102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1030"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2051"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052"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2053"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2054"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3074" name="组合 3073"/>
          <p:cNvGrpSpPr/>
          <p:nvPr/>
        </p:nvGrpSpPr>
        <p:grpSpPr>
          <a:xfrm>
            <a:off x="0" y="0"/>
            <a:ext cx="9144000" cy="5143209"/>
            <a:chOff x="0" y="0"/>
            <a:chExt cx="5760" cy="4319"/>
          </a:xfrm>
        </p:grpSpPr>
        <p:sp>
          <p:nvSpPr>
            <p:cNvPr id="3075" name="任意多边形 3074"/>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3076" name="任意多边形 3075"/>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3077" name="任意多边形 3076"/>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3078" name="任意多边形 3077"/>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3079" name="任意多边形 3078"/>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3080" name="任意多边形 3079"/>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3081" name="任意多边形 3080"/>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3082" name="任意多边形 3081"/>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3083" name="任意多边形 3082"/>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3084" name="任意多边形 3083"/>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3085" name="任意多边形 3084"/>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3086" name="任意多边形 3085"/>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3087" name="任意多边形 3086"/>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3088" name="任意多边形 3087"/>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3089" name="任意多边形 3088"/>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3090" name="任意多边形 3089"/>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3091" name="任意多边形 3090"/>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3092" name="任意多边形 3091"/>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3093" name="任意多边形 3092"/>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3094" name="任意多边形 3093"/>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3095" name="任意多边形 3094"/>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3096" name="任意多边形 3095"/>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3097" name="任意多边形 3096"/>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3098" name="任意多边形 3097"/>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3099" name="任意多边形 3098"/>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3100" name="任意多边形 3099"/>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3101" name="任意多边形 3100"/>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3102" name="任意多边形 3101"/>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3103" name="任意多边形 3102"/>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3104" name="任意多边形 3103"/>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3105" name="任意多边形 3104"/>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3106" name="任意多边形 3105"/>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3107" name="任意多边形 3106"/>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3108" name="任意多边形 3107"/>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3109" name="任意多边形 3108"/>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3110" name="任意多边形 3109"/>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3111" name="组合 3110"/>
            <p:cNvGrpSpPr/>
            <p:nvPr userDrawn="1"/>
          </p:nvGrpSpPr>
          <p:grpSpPr>
            <a:xfrm>
              <a:off x="0" y="1632"/>
              <a:ext cx="5758" cy="1858"/>
              <a:chOff x="0" y="0"/>
              <a:chExt cx="5758" cy="1858"/>
            </a:xfrm>
          </p:grpSpPr>
          <p:sp>
            <p:nvSpPr>
              <p:cNvPr id="3112" name="任意多边形 3111"/>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3113" name="任意多边形 3112"/>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3114" name="标题 3113"/>
          <p:cNvSpPr>
            <a:spLocks noGrp="1"/>
          </p:cNvSpPr>
          <p:nvPr>
            <p:ph type="title"/>
          </p:nvPr>
        </p:nvSpPr>
        <p:spPr>
          <a:xfrm>
            <a:off x="457200" y="208396"/>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3115" name="文本占位符 3114"/>
          <p:cNvSpPr>
            <a:spLocks noGrp="1"/>
          </p:cNvSpPr>
          <p:nvPr>
            <p:ph type="body"/>
          </p:nvPr>
        </p:nvSpPr>
        <p:spPr>
          <a:xfrm>
            <a:off x="457200" y="1200360"/>
            <a:ext cx="8229600" cy="3398638"/>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3116" name="日期占位符 3115"/>
          <p:cNvSpPr>
            <a:spLocks noGrp="1"/>
          </p:cNvSpPr>
          <p:nvPr>
            <p:ph type="dt" sz="half" idx="2"/>
          </p:nvPr>
        </p:nvSpPr>
        <p:spPr>
          <a:xfrm>
            <a:off x="457200" y="4683547"/>
            <a:ext cx="2133600" cy="342960"/>
          </a:xfrm>
          <a:prstGeom prst="rect">
            <a:avLst/>
          </a:prstGeom>
          <a:noFill/>
          <a:ln w="9525">
            <a:noFill/>
            <a:miter/>
          </a:ln>
        </p:spPr>
        <p:txBody>
          <a:bodyPr anchor="b"/>
          <a:lstStyle>
            <a:lvl1pPr>
              <a:defRPr sz="900">
                <a:effectLst/>
              </a:defRPr>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117" name="页脚占位符 3116"/>
          <p:cNvSpPr>
            <a:spLocks noGrp="1"/>
          </p:cNvSpPr>
          <p:nvPr>
            <p:ph type="ftr" sz="quarter" idx="3"/>
          </p:nvPr>
        </p:nvSpPr>
        <p:spPr>
          <a:xfrm>
            <a:off x="3124200" y="4687120"/>
            <a:ext cx="2895600" cy="342960"/>
          </a:xfrm>
          <a:prstGeom prst="rect">
            <a:avLst/>
          </a:prstGeom>
          <a:noFill/>
          <a:ln w="9525">
            <a:noFill/>
            <a:miter/>
          </a:ln>
        </p:spPr>
        <p:txBody>
          <a:bodyPr anchor="b"/>
          <a:lstStyle>
            <a:lvl1pPr algn="ctr">
              <a:defRPr sz="900">
                <a:effectLst/>
              </a:defRPr>
            </a:lvl1pPr>
          </a:lstStyle>
          <a:p>
            <a:pPr lvl="0" fontAlgn="base"/>
            <a:endParaRPr lang="zh-CN" altLang="en-US" strike="noStrike" noProof="1"/>
          </a:p>
        </p:txBody>
      </p:sp>
      <p:sp>
        <p:nvSpPr>
          <p:cNvPr id="3118" name="灯片编号占位符 3117"/>
          <p:cNvSpPr>
            <a:spLocks noGrp="1"/>
          </p:cNvSpPr>
          <p:nvPr>
            <p:ph type="sldNum" sz="quarter" idx="4"/>
          </p:nvPr>
        </p:nvSpPr>
        <p:spPr>
          <a:xfrm>
            <a:off x="6553200" y="4683547"/>
            <a:ext cx="2133600" cy="342960"/>
          </a:xfrm>
          <a:prstGeom prst="rect">
            <a:avLst/>
          </a:prstGeom>
          <a:noFill/>
          <a:ln w="9525">
            <a:noFill/>
            <a:miter/>
          </a:ln>
        </p:spPr>
        <p:txBody>
          <a:bodyPr anchor="b"/>
          <a:lstStyle>
            <a:lvl1pPr algn="r">
              <a:defRPr sz="900">
                <a:effectLst/>
              </a:defRPr>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effectLst/>
          <a:latin typeface="+mj-lt"/>
          <a:ea typeface="+mj-ea"/>
          <a:cs typeface="+mj-cs"/>
        </a:defRPr>
      </a:lvl1pPr>
    </p:titleStyle>
    <p:bodyStyle>
      <a:lvl1pPr marL="257175" lvl="0" indent="-257175" algn="l" defTabSz="685800" eaLnBrk="1" fontAlgn="base" latinLnBrk="0" hangingPunct="1">
        <a:spcBef>
          <a:spcPct val="15000"/>
        </a:spcBef>
        <a:spcAft>
          <a:spcPct val="0"/>
        </a:spcAft>
        <a:buClr>
          <a:schemeClr val="hlink"/>
        </a:buClr>
        <a:buSzPct val="90000"/>
        <a:buFont typeface="Wingdings" panose="05000000000000000000" pitchFamily="2" charset="2"/>
        <a:buBlip>
          <a:blip r:embed="rId12"/>
        </a:buBlip>
        <a:defRPr sz="2400" b="0" i="0" u="none" kern="1200" baseline="0">
          <a:solidFill>
            <a:schemeClr val="tx1"/>
          </a:solidFill>
          <a:effectLst/>
          <a:latin typeface="+mn-lt"/>
          <a:ea typeface="+mn-ea"/>
          <a:cs typeface="+mn-cs"/>
        </a:defRPr>
      </a:lvl1pPr>
      <a:lvl2pPr marL="557530" lvl="1" indent="-214630" algn="l" defTabSz="685800" eaLnBrk="1" fontAlgn="base" latinLnBrk="0" hangingPunct="1">
        <a:spcBef>
          <a:spcPct val="15000"/>
        </a:spcBef>
        <a:spcAft>
          <a:spcPct val="0"/>
        </a:spcAft>
        <a:buFont typeface="Wingdings" panose="05000000000000000000" pitchFamily="2" charset="2"/>
        <a:buChar char="–"/>
        <a:defRPr sz="2100" b="0" i="0" u="none" kern="1200" baseline="0">
          <a:solidFill>
            <a:schemeClr val="tx1"/>
          </a:solidFill>
          <a:effectLst/>
          <a:latin typeface="+mn-lt"/>
          <a:ea typeface="+mn-ea"/>
          <a:cs typeface="+mn-cs"/>
        </a:defRPr>
      </a:lvl2pPr>
      <a:lvl3pPr marL="857250" lvl="2" indent="-171450" algn="l" defTabSz="685800" eaLnBrk="1" fontAlgn="base" latinLnBrk="0" hangingPunct="1">
        <a:spcBef>
          <a:spcPct val="15000"/>
        </a:spcBef>
        <a:spcAft>
          <a:spcPct val="0"/>
        </a:spcAft>
        <a:buClr>
          <a:schemeClr val="accent2"/>
        </a:buClr>
        <a:buSzPct val="90000"/>
        <a:buFont typeface="Wingdings" panose="05000000000000000000" pitchFamily="2" charset="2"/>
        <a:buBlip>
          <a:blip r:embed="rId13"/>
        </a:buBlip>
        <a:defRPr sz="1800" b="0" i="0" u="none" kern="1200" baseline="0">
          <a:solidFill>
            <a:schemeClr val="tx1"/>
          </a:solidFill>
          <a:effectLst/>
          <a:latin typeface="+mn-lt"/>
          <a:ea typeface="+mn-ea"/>
          <a:cs typeface="+mn-cs"/>
        </a:defRPr>
      </a:lvl3pPr>
      <a:lvl4pPr marL="1200150" lvl="3" indent="-171450" algn="l" defTabSz="685800" eaLnBrk="1" fontAlgn="base" latinLnBrk="0" hangingPunct="1">
        <a:spcBef>
          <a:spcPct val="15000"/>
        </a:spcBef>
        <a:spcAft>
          <a:spcPct val="0"/>
        </a:spcAft>
        <a:buFont typeface="Wingdings" panose="05000000000000000000" pitchFamily="2" charset="2"/>
        <a:buChar char="–"/>
        <a:defRPr sz="1500" b="0" i="0" u="none" kern="1200" baseline="0">
          <a:solidFill>
            <a:schemeClr val="tx1"/>
          </a:solidFill>
          <a:effectLst/>
          <a:latin typeface="+mn-lt"/>
          <a:ea typeface="+mn-ea"/>
          <a:cs typeface="+mn-cs"/>
        </a:defRPr>
      </a:lvl4pPr>
      <a:lvl5pPr marL="1543050" lvl="4"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latin typeface="+mn-lt"/>
          <a:ea typeface="+mn-ea"/>
          <a:cs typeface="+mn-cs"/>
        </a:defRPr>
      </a:lvl5pPr>
      <a:lvl6pPr marL="1886585" lvl="5"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4099"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5124" name="Rectangle 4"/>
          <p:cNvSpPr>
            <a:spLocks noGrp="1"/>
          </p:cNvSpPr>
          <p:nvPr>
            <p:ph type="dt" sz="half" idx="2"/>
          </p:nvPr>
        </p:nvSpPr>
        <p:spPr>
          <a:xfrm>
            <a:off x="457200" y="4684738"/>
            <a:ext cx="2133600" cy="357250"/>
          </a:xfrm>
          <a:prstGeom prst="rect">
            <a:avLst/>
          </a:prstGeom>
          <a:noFill/>
          <a:ln w="9525">
            <a:noFill/>
            <a:miter/>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125" name="Rectangle 5"/>
          <p:cNvSpPr>
            <a:spLocks noGrp="1"/>
          </p:cNvSpPr>
          <p:nvPr>
            <p:ph type="ftr" sz="quarter" idx="3"/>
          </p:nvPr>
        </p:nvSpPr>
        <p:spPr>
          <a:xfrm>
            <a:off x="3124200" y="4684738"/>
            <a:ext cx="2895600" cy="357250"/>
          </a:xfrm>
          <a:prstGeom prst="rect">
            <a:avLst/>
          </a:prstGeom>
          <a:noFill/>
          <a:ln w="9525">
            <a:noFill/>
            <a:miter/>
          </a:ln>
        </p:spPr>
        <p:txBody>
          <a:bodyPr/>
          <a:lstStyle>
            <a:lvl1pPr algn="ctr">
              <a:defRPr sz="1050"/>
            </a:lvl1pPr>
          </a:lstStyle>
          <a:p>
            <a:pPr lvl="0" fontAlgn="base"/>
            <a:endParaRPr lang="zh-CN" altLang="en-US" strike="noStrike" noProof="1"/>
          </a:p>
        </p:txBody>
      </p:sp>
      <p:sp>
        <p:nvSpPr>
          <p:cNvPr id="5126" name="Rectangle 6"/>
          <p:cNvSpPr>
            <a:spLocks noGrp="1"/>
          </p:cNvSpPr>
          <p:nvPr>
            <p:ph type="sldNum" sz="quarter" idx="4"/>
          </p:nvPr>
        </p:nvSpPr>
        <p:spPr>
          <a:xfrm>
            <a:off x="6553200" y="4684738"/>
            <a:ext cx="2133600" cy="357250"/>
          </a:xfrm>
          <a:prstGeom prst="rect">
            <a:avLst/>
          </a:prstGeom>
          <a:noFill/>
          <a:ln w="9525">
            <a:noFill/>
            <a:miter/>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myQueue.py"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customXml" Target="../ink/ink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customXml" Target="../ink/ink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customXml" Target="../ink/ink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p:nvPr/>
        </p:nvSpPr>
        <p:spPr>
          <a:xfrm>
            <a:off x="2041480" y="1810067"/>
            <a:ext cx="5394475" cy="1200329"/>
          </a:xfrm>
          <a:prstGeom prst="rect">
            <a:avLst/>
          </a:prstGeom>
          <a:noFill/>
          <a:ln w="9525">
            <a:noFill/>
          </a:ln>
        </p:spPr>
        <p:txBody>
          <a:bodyPr wrap="square" anchor="t">
            <a:spAutoFit/>
          </a:bodyPr>
          <a:lstStyle/>
          <a:p>
            <a:pPr algn="ctr"/>
            <a:r>
              <a:rPr lang="zh-CN" altLang="en-US" sz="3600" dirty="0">
                <a:latin typeface="Arial" panose="020B0604020202020204" pitchFamily="34" charset="0"/>
                <a:ea typeface="宋体" panose="02010600030101010101" pitchFamily="2" charset="-122"/>
              </a:rPr>
              <a:t>第</a:t>
            </a:r>
            <a:r>
              <a:rPr lang="en-US" altLang="zh-CN" sz="3600" dirty="0">
                <a:latin typeface="Arial" panose="020B0604020202020204" pitchFamily="34" charset="0"/>
                <a:ea typeface="宋体" panose="02010600030101010101" pitchFamily="2" charset="-122"/>
              </a:rPr>
              <a:t>2</a:t>
            </a:r>
            <a:r>
              <a:rPr lang="zh-CN" altLang="en-US" sz="3600" dirty="0">
                <a:latin typeface="Arial" panose="020B0604020202020204" pitchFamily="34" charset="0"/>
                <a:ea typeface="宋体" panose="02010600030101010101" pitchFamily="2" charset="-122"/>
              </a:rPr>
              <a:t>章 </a:t>
            </a:r>
            <a:r>
              <a:rPr lang="en-US" altLang="zh-CN" sz="3600" dirty="0">
                <a:latin typeface="Arial" panose="020B0604020202020204" pitchFamily="34" charset="0"/>
                <a:ea typeface="宋体" panose="02010600030101010101" pitchFamily="2" charset="-122"/>
              </a:rPr>
              <a:t>Python</a:t>
            </a:r>
            <a:r>
              <a:rPr lang="zh-CN" altLang="en-US" sz="3600" dirty="0">
                <a:latin typeface="Arial" panose="020B0604020202020204" pitchFamily="34" charset="0"/>
                <a:ea typeface="宋体" panose="02010600030101010101" pitchFamily="2" charset="-122"/>
              </a:rPr>
              <a:t>序列</a:t>
            </a:r>
            <a:endParaRPr lang="zh-CN" altLang="en-US" sz="3600" dirty="0">
              <a:latin typeface="Arial" panose="020B0604020202020204" pitchFamily="34" charset="0"/>
              <a:ea typeface="宋体" panose="02010600030101010101" pitchFamily="2" charset="-122"/>
            </a:endParaRPr>
          </a:p>
          <a:p>
            <a:pPr algn="ctr"/>
            <a:endParaRPr lang="en-US" altLang="en-US" sz="36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843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2530" name="文本占位符 18434"/>
          <p:cNvSpPr>
            <a:spLocks noGrp="1"/>
          </p:cNvSpPr>
          <p:nvPr>
            <p:ph idx="1"/>
          </p:nvPr>
        </p:nvSpPr>
        <p:spPr/>
        <p:txBody>
          <a:bodyPr anchor="t"/>
          <a:lstStyle/>
          <a:p>
            <a:pPr marL="1905" indent="-344805" defTabSz="914400">
              <a:lnSpc>
                <a:spcPct val="150000"/>
              </a:lnSpc>
              <a:spcBef>
                <a:spcPct val="0"/>
              </a:spcBef>
              <a:buSzPct val="90000"/>
              <a:buFont typeface="Wingdings" panose="05000000000000000000" pitchFamily="2" charset="2"/>
              <a:buNone/>
            </a:pPr>
            <a:r>
              <a:rPr lang="zh-CN" altLang="en-US" sz="1800" dirty="0"/>
              <a:t>（</a:t>
            </a:r>
            <a:r>
              <a:rPr lang="en-US" altLang="zh-CN" sz="1800" dirty="0"/>
              <a:t>2</a:t>
            </a:r>
            <a:r>
              <a:rPr lang="zh-CN" altLang="en-US" sz="1800" dirty="0"/>
              <a:t>）使用列表对象的</a:t>
            </a:r>
            <a:r>
              <a:rPr lang="en-US" altLang="zh-CN" sz="1800" dirty="0">
                <a:solidFill>
                  <a:srgbClr val="FF0000"/>
                </a:solidFill>
                <a:highlight>
                  <a:srgbClr val="FFFF00"/>
                </a:highlight>
              </a:rPr>
              <a:t>append</a:t>
            </a:r>
            <a:r>
              <a:rPr lang="en-US" altLang="zh-CN" sz="1800" dirty="0">
                <a:solidFill>
                  <a:srgbClr val="FF0000"/>
                </a:solidFill>
              </a:rPr>
              <a:t>()</a:t>
            </a:r>
            <a:r>
              <a:rPr lang="zh-CN" altLang="en-US" sz="1800" dirty="0">
                <a:solidFill>
                  <a:srgbClr val="FF0000"/>
                </a:solidFill>
              </a:rPr>
              <a:t>方法在当前列表尾部追加元素，原地修改列表，是真正意义上的在列表尾部添加元素，速度较快</a:t>
            </a:r>
            <a:r>
              <a:rPr lang="zh-CN" altLang="en-US" sz="1800" dirty="0"/>
              <a:t>。</a:t>
            </a:r>
            <a:endParaRPr lang="zh-CN" altLang="en-US" sz="1800" dirty="0"/>
          </a:p>
          <a:p>
            <a:pPr marL="1905" indent="-344805" defTabSz="914400">
              <a:lnSpc>
                <a:spcPct val="80000"/>
              </a:lnSpc>
              <a:buSzPct val="90000"/>
              <a:buFont typeface="Wingdings" panose="05000000000000000000" pitchFamily="2" charset="2"/>
              <a:buNone/>
            </a:pPr>
            <a:endParaRPr lang="en-US" altLang="zh-CN" sz="1500" dirty="0"/>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aList.append</a:t>
            </a:r>
            <a:r>
              <a:rPr lang="en-US" altLang="zh-CN" sz="1600" dirty="0">
                <a:latin typeface="Consolas" panose="020B0609020204030204" charset="0"/>
              </a:rPr>
              <a:t>(9)</a:t>
            </a:r>
            <a:endParaRPr lang="en-US" altLang="zh-CN" sz="1600" dirty="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[3, 4, 5, 7, 9]</a:t>
            </a:r>
            <a:endParaRPr lang="zh-CN" altLang="en-US" sz="1500" dirty="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46716" y="2447209"/>
            <a:ext cx="2888230" cy="1874682"/>
          </a:xfrm>
          <a:prstGeom prst="rect">
            <a:avLst/>
          </a:prstGeom>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内容占位符 2"/>
          <p:cNvSpPr>
            <a:spLocks noGrp="1"/>
          </p:cNvSpPr>
          <p:nvPr>
            <p:ph idx="1"/>
          </p:nvPr>
        </p:nvSpPr>
        <p:spPr/>
        <p:txBody>
          <a:bodyPr anchor="t"/>
          <a:lstStyle/>
          <a:p>
            <a:pPr marL="0" indent="0">
              <a:buNone/>
            </a:pPr>
            <a:r>
              <a:rPr lang="zh-CN" altLang="en-US" sz="1600">
                <a:latin typeface="Consolas" panose="020B0609020204030204" charset="0"/>
              </a:rPr>
              <a:t>rule = lambda s:len(set(s))/len(s)&gt;0.5</a:t>
            </a:r>
            <a:endParaRPr lang="zh-CN" altLang="en-US" sz="1600">
              <a:latin typeface="Consolas" panose="020B0609020204030204" charset="0"/>
            </a:endParaRPr>
          </a:p>
          <a:p>
            <a:pPr marL="0" indent="0">
              <a:buNone/>
            </a:pPr>
            <a:r>
              <a:rPr lang="zh-CN" altLang="en-US" sz="1600">
                <a:latin typeface="Consolas" panose="020B0609020204030204" charset="0"/>
              </a:rPr>
              <a:t>result = filter(rule, comments)</a:t>
            </a:r>
            <a:endParaRPr lang="zh-CN" altLang="en-US" sz="1600">
              <a:latin typeface="Consolas" panose="020B0609020204030204" charset="0"/>
            </a:endParaRPr>
          </a:p>
          <a:p>
            <a:pPr marL="0" indent="0">
              <a:buNone/>
            </a:pPr>
            <a:endParaRPr lang="zh-CN" altLang="en-US" sz="1600">
              <a:latin typeface="Consolas" panose="020B0609020204030204" charset="0"/>
            </a:endParaRPr>
          </a:p>
          <a:p>
            <a:pPr marL="0" indent="0">
              <a:buNone/>
            </a:pPr>
            <a:r>
              <a:rPr lang="zh-CN" altLang="en-US" sz="1600">
                <a:latin typeface="Consolas" panose="020B0609020204030204" charset="0"/>
              </a:rPr>
              <a:t>print('原始书评：')</a:t>
            </a:r>
            <a:endParaRPr lang="zh-CN" altLang="en-US" sz="1600">
              <a:latin typeface="Consolas" panose="020B0609020204030204" charset="0"/>
            </a:endParaRPr>
          </a:p>
          <a:p>
            <a:pPr marL="0" indent="0">
              <a:buNone/>
            </a:pPr>
            <a:r>
              <a:rPr lang="zh-CN" altLang="en-US" sz="1600">
                <a:latin typeface="Consolas" panose="020B0609020204030204" charset="0"/>
              </a:rPr>
              <a:t>for comment in comments:</a:t>
            </a:r>
            <a:endParaRPr lang="zh-CN" altLang="en-US" sz="1600">
              <a:latin typeface="Consolas" panose="020B0609020204030204" charset="0"/>
            </a:endParaRPr>
          </a:p>
          <a:p>
            <a:pPr marL="0" indent="0">
              <a:buNone/>
            </a:pPr>
            <a:r>
              <a:rPr lang="zh-CN" altLang="en-US" sz="1600">
                <a:latin typeface="Consolas" panose="020B0609020204030204" charset="0"/>
              </a:rPr>
              <a:t>    print(comment)</a:t>
            </a:r>
            <a:endParaRPr lang="zh-CN" altLang="en-US" sz="1600">
              <a:latin typeface="Consolas" panose="020B0609020204030204" charset="0"/>
            </a:endParaRPr>
          </a:p>
          <a:p>
            <a:pPr marL="0" indent="0">
              <a:buNone/>
            </a:pPr>
            <a:endParaRPr lang="zh-CN" altLang="en-US" sz="1600">
              <a:latin typeface="Consolas" panose="020B0609020204030204" charset="0"/>
            </a:endParaRPr>
          </a:p>
          <a:p>
            <a:pPr marL="0" indent="0">
              <a:buNone/>
            </a:pPr>
            <a:r>
              <a:rPr lang="zh-CN" altLang="en-US" sz="1600">
                <a:latin typeface="Consolas" panose="020B0609020204030204" charset="0"/>
              </a:rPr>
              <a:t>print('='*30)</a:t>
            </a:r>
            <a:endParaRPr lang="zh-CN" altLang="en-US" sz="1600">
              <a:latin typeface="Consolas" panose="020B0609020204030204" charset="0"/>
            </a:endParaRPr>
          </a:p>
          <a:p>
            <a:pPr marL="0" indent="0">
              <a:buNone/>
            </a:pPr>
            <a:r>
              <a:rPr lang="zh-CN" altLang="en-US" sz="1600">
                <a:latin typeface="Consolas" panose="020B0609020204030204" charset="0"/>
              </a:rPr>
              <a:t>print('过滤后的书评：')</a:t>
            </a:r>
            <a:endParaRPr lang="zh-CN" altLang="en-US" sz="1600">
              <a:latin typeface="Consolas" panose="020B0609020204030204" charset="0"/>
            </a:endParaRPr>
          </a:p>
          <a:p>
            <a:pPr marL="0" indent="0">
              <a:buNone/>
            </a:pPr>
            <a:r>
              <a:rPr lang="zh-CN" altLang="en-US" sz="1600">
                <a:latin typeface="Consolas" panose="020B0609020204030204" charset="0"/>
              </a:rPr>
              <a:t>for comment in result:</a:t>
            </a:r>
            <a:endParaRPr lang="zh-CN" altLang="en-US" sz="1600">
              <a:latin typeface="Consolas" panose="020B0609020204030204" charset="0"/>
            </a:endParaRPr>
          </a:p>
          <a:p>
            <a:pPr marL="0" indent="0">
              <a:buNone/>
            </a:pPr>
            <a:r>
              <a:rPr lang="zh-CN" altLang="en-US" sz="1600">
                <a:latin typeface="Consolas" panose="020B0609020204030204" charset="0"/>
              </a:rPr>
              <a:t>    print(comment)</a:t>
            </a:r>
            <a:endParaRPr lang="zh-CN" altLang="en-US" sz="1600">
              <a:latin typeface="Consolas" panose="020B0609020204030204" charset="0"/>
            </a:endParaRPr>
          </a:p>
        </p:txBody>
      </p:sp>
      <p:sp>
        <p:nvSpPr>
          <p:cNvPr id="133122"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2</a:t>
            </a:r>
            <a:r>
              <a:rPr lang="zh-CN" altLang="en-US" kern="1200" baseline="0">
                <a:latin typeface="+mj-lt"/>
                <a:ea typeface="+mj-ea"/>
                <a:cs typeface="+mj-cs"/>
                <a:sym typeface="宋体" panose="02010600030101010101" pitchFamily="2" charset="-122"/>
              </a:rPr>
              <a:t>）</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2</a:t>
            </a:r>
            <a:r>
              <a:rPr lang="zh-CN" altLang="en-US" kern="1200" baseline="0">
                <a:latin typeface="+mj-lt"/>
                <a:ea typeface="+mj-ea"/>
                <a:cs typeface="+mj-cs"/>
                <a:sym typeface="宋体" panose="02010600030101010101" pitchFamily="2" charset="-122"/>
              </a:rPr>
              <a:t>）</a:t>
            </a:r>
            <a:endParaRPr lang="zh-CN" altLang="en-US" kern="1200" baseline="0">
              <a:latin typeface="+mj-lt"/>
              <a:ea typeface="+mj-ea"/>
              <a:cs typeface="+mj-cs"/>
            </a:endParaRPr>
          </a:p>
        </p:txBody>
      </p:sp>
      <p:pic>
        <p:nvPicPr>
          <p:cNvPr id="134146" name="图片 3"/>
          <p:cNvPicPr>
            <a:picLocks noChangeAspect="1"/>
          </p:cNvPicPr>
          <p:nvPr/>
        </p:nvPicPr>
        <p:blipFill>
          <a:blip r:embed="rId1"/>
          <a:stretch>
            <a:fillRect/>
          </a:stretch>
        </p:blipFill>
        <p:spPr>
          <a:xfrm>
            <a:off x="1480597" y="1065796"/>
            <a:ext cx="5499268" cy="3873780"/>
          </a:xfrm>
          <a:prstGeom prst="rect">
            <a:avLst/>
          </a:prstGeom>
          <a:noFill/>
          <a:ln w="9525">
            <a:noFill/>
          </a:ln>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3</a:t>
            </a:r>
            <a:r>
              <a:rPr lang="zh-CN" altLang="en-US" kern="1200" baseline="0">
                <a:latin typeface="+mj-lt"/>
                <a:ea typeface="+mj-ea"/>
                <a:cs typeface="+mj-cs"/>
                <a:sym typeface="宋体" panose="02010600030101010101" pitchFamily="2" charset="-122"/>
              </a:rPr>
              <a:t>）</a:t>
            </a:r>
            <a:endParaRPr lang="en-US" altLang="zh-CN" kern="1200" baseline="0">
              <a:latin typeface="+mj-lt"/>
              <a:ea typeface="+mj-ea"/>
              <a:cs typeface="+mj-cs"/>
            </a:endParaRPr>
          </a:p>
        </p:txBody>
      </p:sp>
      <p:sp>
        <p:nvSpPr>
          <p:cNvPr id="3" name="Content Placeholder 2"/>
          <p:cNvSpPr>
            <a:spLocks noGrp="1"/>
          </p:cNvSpPr>
          <p:nvPr>
            <p:ph idx="1"/>
          </p:nvPr>
        </p:nvSpPr>
        <p:spPr>
          <a:xfrm>
            <a:off x="350520" y="1200150"/>
            <a:ext cx="7545070" cy="3395345"/>
          </a:xfrm>
        </p:spPr>
        <p:txBody>
          <a:bodyPr/>
          <a:lstStyle/>
          <a:p>
            <a:pPr fontAlgn="base"/>
            <a:r>
              <a:rPr lang="zh-CN" altLang="en-US" sz="1800" strike="noStrike" noProof="1"/>
              <a:t>使用筛选法计算指定范围内的所有素数。</a:t>
            </a:r>
            <a:endParaRPr lang="zh-CN" altLang="en-US" sz="1800" strike="noStrike" noProof="1"/>
          </a:p>
          <a:p>
            <a:pPr marL="0" indent="0" fontAlgn="base">
              <a:spcBef>
                <a:spcPts val="0"/>
              </a:spcBef>
              <a:buNone/>
            </a:pPr>
            <a:r>
              <a:rPr lang="zh-CN" altLang="en-US" sz="1200" strike="noStrike" noProof="1">
                <a:latin typeface="Consolas" panose="020B0609020204030204" charset="0"/>
              </a:rPr>
              <a:t>def primes(n):</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 生成指定范围的候选整数，使用集合存储</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numbers = set(range(2, n))</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 最大数的平方根，以及小于该数字的所有素数</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m = int(n**0.5)+1</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primesLessThanM = [p for p in range(2, m)</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if 0 not in [p%d for d in range(2, int(p**0.5)+1)]]</a:t>
            </a:r>
            <a:endParaRPr lang="zh-CN" altLang="en-US" sz="1200" strike="noStrike" noProof="1">
              <a:latin typeface="Consolas" panose="020B0609020204030204" charset="0"/>
            </a:endParaRPr>
          </a:p>
          <a:p>
            <a:pPr marL="0" indent="0" fontAlgn="base">
              <a:spcBef>
                <a:spcPts val="0"/>
              </a:spcBef>
              <a:buNone/>
            </a:pP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 遍历最大整数平方根之内的自然数</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for p in primesLessThanM:</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for i in range(2, n//p+1):</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 在集合中删除该数字所有的倍数</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numbers.discard(i*p)</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return numbers</a:t>
            </a:r>
            <a:endParaRPr lang="zh-CN" altLang="en-US" sz="1200" strike="noStrike" noProof="1">
              <a:latin typeface="Consolas" panose="020B0609020204030204" charset="0"/>
            </a:endParaRPr>
          </a:p>
          <a:p>
            <a:pPr marL="0" indent="0" fontAlgn="base">
              <a:spcBef>
                <a:spcPts val="0"/>
              </a:spcBef>
              <a:buNone/>
            </a:pP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print(primes(1001))</a:t>
            </a:r>
            <a:endParaRPr lang="zh-CN" altLang="en-US" sz="1200" strike="noStrike" noProof="1">
              <a:latin typeface="Consolas" panose="020B0609020204030204"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4</a:t>
            </a:r>
            <a:r>
              <a:rPr lang="zh-CN" altLang="en-US" kern="1200" baseline="0">
                <a:latin typeface="+mj-lt"/>
                <a:ea typeface="+mj-ea"/>
                <a:cs typeface="+mj-cs"/>
                <a:sym typeface="宋体" panose="02010600030101010101" pitchFamily="2" charset="-122"/>
              </a:rPr>
              <a:t>）</a:t>
            </a:r>
            <a:endParaRPr lang="en-US" altLang="zh-CN" kern="1200" baseline="0">
              <a:latin typeface="+mj-lt"/>
              <a:ea typeface="+mj-ea"/>
              <a:cs typeface="+mj-cs"/>
            </a:endParaRPr>
          </a:p>
        </p:txBody>
      </p:sp>
      <p:sp>
        <p:nvSpPr>
          <p:cNvPr id="3" name="Content Placeholder 2"/>
          <p:cNvSpPr>
            <a:spLocks noGrp="1"/>
          </p:cNvSpPr>
          <p:nvPr>
            <p:ph idx="1"/>
          </p:nvPr>
        </p:nvSpPr>
        <p:spPr/>
        <p:txBody>
          <a:bodyPr/>
          <a:lstStyle/>
          <a:p>
            <a:pPr indent="-318135" fontAlgn="base">
              <a:spcBef>
                <a:spcPts val="0"/>
              </a:spcBef>
            </a:pPr>
            <a:r>
              <a:rPr lang="zh-CN" altLang="en-US" sz="1800" strike="noStrike" noProof="1">
                <a:latin typeface="Consolas" panose="020B0609020204030204" charset="0"/>
              </a:rPr>
              <a:t>测试列表中所有元素是否相等。</a:t>
            </a:r>
            <a:endParaRPr lang="zh-CN" altLang="en-US" sz="1800" strike="noStrike" noProof="1">
              <a:latin typeface="Consolas" panose="020B0609020204030204" charset="0"/>
            </a:endParaRPr>
          </a:p>
          <a:p>
            <a:pPr marL="0" indent="0" fontAlgn="base">
              <a:spcBef>
                <a:spcPts val="0"/>
              </a:spcBef>
              <a:buNone/>
            </a:pP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def allSame1(lst):</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item0 = lst[0]</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for item in lst[1:]:</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if item != item0:</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return False</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return True</a:t>
            </a:r>
            <a:endParaRPr lang="zh-CN" altLang="en-US" sz="1200" strike="noStrike" noProof="1">
              <a:latin typeface="Consolas" panose="020B0609020204030204" charset="0"/>
            </a:endParaRPr>
          </a:p>
          <a:p>
            <a:pPr marL="0" indent="0" fontAlgn="base">
              <a:spcBef>
                <a:spcPts val="0"/>
              </a:spcBef>
              <a:buNone/>
            </a:pP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def allSame2(lst):</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return len(set(lst)) == 1</a:t>
            </a:r>
            <a:endParaRPr lang="zh-CN" altLang="en-US" sz="1200" strike="noStrike" noProof="1">
              <a:latin typeface="Consolas" panose="020B0609020204030204" charset="0"/>
            </a:endParaRPr>
          </a:p>
          <a:p>
            <a:pPr marL="0" indent="0" fontAlgn="base">
              <a:spcBef>
                <a:spcPts val="0"/>
              </a:spcBef>
              <a:buNone/>
            </a:pP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lsts = [[1]*5, [1,2,3]]</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for lst in lsts:</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print('='*30)</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print(allSame1(lst))</a:t>
            </a:r>
            <a:endParaRPr lang="zh-CN" altLang="en-US" sz="1200" strike="noStrike" noProof="1">
              <a:latin typeface="Consolas" panose="020B0609020204030204" charset="0"/>
            </a:endParaRPr>
          </a:p>
          <a:p>
            <a:pPr marL="0" indent="0" fontAlgn="base">
              <a:spcBef>
                <a:spcPts val="0"/>
              </a:spcBef>
              <a:buNone/>
            </a:pPr>
            <a:r>
              <a:rPr lang="zh-CN" altLang="en-US" sz="1200" strike="noStrike" noProof="1">
                <a:latin typeface="Consolas" panose="020B0609020204030204" charset="0"/>
              </a:rPr>
              <a:t>    print(allSame2(lst))</a:t>
            </a:r>
            <a:endParaRPr lang="zh-CN" altLang="en-US" sz="1200" strike="noStrike" noProof="1">
              <a:latin typeface="Consolas" panose="020B0609020204030204"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标题 98305"/>
          <p:cNvSpPr>
            <a:spLocks noGrp="1"/>
          </p:cNvSpPr>
          <p:nvPr>
            <p:ph type="title"/>
          </p:nvPr>
        </p:nvSpPr>
        <p:spPr>
          <a:xfrm>
            <a:off x="-1270" y="4445"/>
            <a:ext cx="9124315" cy="951865"/>
          </a:xfrm>
        </p:spPr>
        <p:txBody>
          <a:bodyPr anchor="ctr"/>
          <a:lstStyle/>
          <a:p>
            <a:pPr defTabSz="914400">
              <a:buNone/>
            </a:pPr>
            <a:r>
              <a:rPr lang="zh-CN" altLang="en-US" kern="1200" baseline="0" dirty="0">
                <a:latin typeface="+mj-lt"/>
                <a:ea typeface="+mj-ea"/>
                <a:cs typeface="+mj-cs"/>
              </a:rPr>
              <a:t>2.4.</a:t>
            </a:r>
            <a:r>
              <a:rPr lang="en-US" altLang="zh-CN" kern="1200" baseline="0" dirty="0">
                <a:latin typeface="+mj-lt"/>
                <a:ea typeface="+mj-ea"/>
                <a:cs typeface="+mj-cs"/>
              </a:rPr>
              <a:t>4</a:t>
            </a:r>
            <a:r>
              <a:rPr lang="zh-CN" altLang="en-US" kern="1200" baseline="0" dirty="0">
                <a:latin typeface="+mj-lt"/>
                <a:ea typeface="+mj-ea"/>
                <a:cs typeface="+mj-cs"/>
              </a:rPr>
              <a:t> 集合推导式</a:t>
            </a:r>
            <a:endParaRPr lang="zh-CN" altLang="en-US" kern="1200" baseline="0" dirty="0">
              <a:latin typeface="+mj-lt"/>
              <a:ea typeface="+mj-ea"/>
              <a:cs typeface="+mj-cs"/>
            </a:endParaRPr>
          </a:p>
        </p:txBody>
      </p:sp>
      <p:sp>
        <p:nvSpPr>
          <p:cNvPr id="137218" name="文本占位符 98306"/>
          <p:cNvSpPr>
            <a:spLocks noGrp="1"/>
          </p:cNvSpPr>
          <p:nvPr>
            <p:ph idx="1"/>
          </p:nvPr>
        </p:nvSpPr>
        <p:spPr/>
        <p:txBody>
          <a:bodyPr anchor="t"/>
          <a:lstStyle/>
          <a:p>
            <a:pPr marL="1905" indent="-344805" defTabSz="914400">
              <a:buSzPct val="90000"/>
              <a:buFont typeface="Wingdings" panose="05000000000000000000" pitchFamily="2" charset="2"/>
              <a:buNone/>
            </a:pPr>
            <a:r>
              <a:rPr lang="en-US" altLang="zh-CN" sz="1600" b="1" dirty="0">
                <a:solidFill>
                  <a:srgbClr val="FF0000"/>
                </a:solidFill>
                <a:latin typeface="Consolas" panose="020B0609020204030204" charset="0"/>
              </a:rPr>
              <a:t>&gt;&gt;&gt; s = {</a:t>
            </a:r>
            <a:r>
              <a:rPr lang="en-US" altLang="zh-CN" sz="1600" b="1" dirty="0" err="1">
                <a:solidFill>
                  <a:srgbClr val="FF0000"/>
                </a:solidFill>
                <a:latin typeface="Consolas" panose="020B0609020204030204" charset="0"/>
              </a:rPr>
              <a:t>x.strip</a:t>
            </a:r>
            <a:r>
              <a:rPr lang="en-US" altLang="zh-CN" sz="1600" b="1" dirty="0">
                <a:solidFill>
                  <a:srgbClr val="FF0000"/>
                </a:solidFill>
                <a:latin typeface="Consolas" panose="020B0609020204030204" charset="0"/>
              </a:rPr>
              <a:t>() for x in ('  he  ', 'she    ', '    I')}</a:t>
            </a:r>
            <a:endParaRPr lang="en-US" altLang="zh-CN" sz="1600" b="1" dirty="0">
              <a:solidFill>
                <a:srgbClr val="FF0000"/>
              </a:solidFill>
              <a:latin typeface="Consolas" panose="020B0609020204030204" charset="0"/>
            </a:endParaRPr>
          </a:p>
          <a:p>
            <a:pPr marL="1905" indent="-344805" defTabSz="914400">
              <a:buSzPct val="90000"/>
              <a:buFont typeface="Wingdings" panose="05000000000000000000" pitchFamily="2" charset="2"/>
              <a:buNone/>
            </a:pPr>
            <a:r>
              <a:rPr lang="en-US" altLang="zh-CN" sz="1600" b="1" dirty="0">
                <a:solidFill>
                  <a:srgbClr val="FF0000"/>
                </a:solidFill>
                <a:latin typeface="Consolas" panose="020B0609020204030204" charset="0"/>
              </a:rPr>
              <a:t>&gt;&gt;&gt; s</a:t>
            </a:r>
            <a:endParaRPr lang="en-US" altLang="zh-CN" sz="1600" b="1" dirty="0">
              <a:solidFill>
                <a:srgbClr val="FF0000"/>
              </a:solidFill>
              <a:latin typeface="Consolas" panose="020B0609020204030204" charset="0"/>
            </a:endParaRPr>
          </a:p>
          <a:p>
            <a:pPr marL="1905" indent="-344805" defTabSz="914400">
              <a:buSzPct val="90000"/>
              <a:buFont typeface="Wingdings" panose="05000000000000000000" pitchFamily="2" charset="2"/>
              <a:buNone/>
            </a:pPr>
            <a:r>
              <a:rPr lang="en-US" altLang="zh-CN" sz="1600" b="1" dirty="0">
                <a:solidFill>
                  <a:srgbClr val="FF0000"/>
                </a:solidFill>
                <a:latin typeface="Consolas" panose="020B0609020204030204" charset="0"/>
              </a:rPr>
              <a:t>{'I', 'she', 'he'}</a:t>
            </a:r>
            <a:endParaRPr lang="en-US" altLang="zh-CN" sz="1600" b="1" dirty="0">
              <a:solidFill>
                <a:srgbClr val="FF0000"/>
              </a:solidFill>
              <a:latin typeface="Consolas" panose="020B0609020204030204"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itle 1"/>
          <p:cNvSpPr>
            <a:spLocks noGrp="1"/>
          </p:cNvSpPr>
          <p:nvPr>
            <p:ph type="title"/>
          </p:nvPr>
        </p:nvSpPr>
        <p:spPr>
          <a:xfrm>
            <a:off x="-1270" y="4445"/>
            <a:ext cx="9124315" cy="951865"/>
          </a:xfrm>
        </p:spPr>
        <p:txBody>
          <a:bodyPr anchor="ctr"/>
          <a:lstStyle/>
          <a:p>
            <a:pPr defTabSz="914400">
              <a:buNone/>
            </a:pPr>
            <a:r>
              <a:rPr lang="zh-CN" altLang="en-US" kern="1200" baseline="0">
                <a:latin typeface="+mj-lt"/>
                <a:ea typeface="+mj-ea"/>
                <a:cs typeface="+mj-cs"/>
              </a:rPr>
              <a:t>补充</a:t>
            </a:r>
            <a:r>
              <a:rPr lang="en-US" altLang="zh-CN" kern="1200" baseline="0">
                <a:latin typeface="+mj-lt"/>
                <a:ea typeface="+mj-ea"/>
                <a:cs typeface="+mj-cs"/>
              </a:rPr>
              <a:t>3</a:t>
            </a:r>
            <a:r>
              <a:rPr lang="zh-CN" altLang="en-US" kern="1200" baseline="0">
                <a:latin typeface="+mj-lt"/>
                <a:ea typeface="+mj-ea"/>
                <a:cs typeface="+mj-cs"/>
              </a:rPr>
              <a:t>：字典应用案例</a:t>
            </a:r>
            <a:endParaRPr lang="zh-CN" altLang="en-US" kern="1200" baseline="0">
              <a:latin typeface="+mj-lt"/>
              <a:ea typeface="+mj-ea"/>
              <a:cs typeface="+mj-cs"/>
            </a:endParaRPr>
          </a:p>
        </p:txBody>
      </p:sp>
      <p:sp>
        <p:nvSpPr>
          <p:cNvPr id="138242" name="Content Placeholder 2"/>
          <p:cNvSpPr>
            <a:spLocks noGrp="1"/>
          </p:cNvSpPr>
          <p:nvPr>
            <p:ph idx="1"/>
          </p:nvPr>
        </p:nvSpPr>
        <p:spPr/>
        <p:txBody>
          <a:bodyPr anchor="t"/>
          <a:lstStyle/>
          <a:p>
            <a:pPr>
              <a:lnSpc>
                <a:spcPct val="150000"/>
              </a:lnSpc>
              <a:spcBef>
                <a:spcPct val="0"/>
              </a:spcBef>
            </a:pPr>
            <a:r>
              <a:rPr lang="zh-CN" altLang="en-US" sz="1800"/>
              <a:t>已有大量用户对若干电影的打分数据，现有某用户，也看过一些电影并进行过评分，要求根据已有打分数据为该用户进行推荐。</a:t>
            </a:r>
            <a:endParaRPr lang="zh-CN" altLang="en-US" sz="1800"/>
          </a:p>
          <a:p>
            <a:pPr>
              <a:lnSpc>
                <a:spcPct val="150000"/>
              </a:lnSpc>
              <a:spcBef>
                <a:spcPct val="0"/>
              </a:spcBef>
              <a:buFont typeface="Wingdings" panose="05000000000000000000" charset="0"/>
              <a:buChar char=""/>
            </a:pPr>
            <a:r>
              <a:rPr lang="zh-CN" altLang="en-US" sz="1500"/>
              <a:t>代码采用基于用户的协同过滤算法，也就是根据用户喜好来确定与当前用户最相似的用户，然后再根据最相似用户的喜好为当前用户进行推荐。</a:t>
            </a:r>
            <a:endParaRPr lang="zh-CN" altLang="en-US" sz="1500"/>
          </a:p>
          <a:p>
            <a:pPr>
              <a:lnSpc>
                <a:spcPct val="150000"/>
              </a:lnSpc>
              <a:spcBef>
                <a:spcPct val="0"/>
              </a:spcBef>
              <a:buFont typeface="Wingdings" panose="05000000000000000000" charset="0"/>
              <a:buChar char=""/>
            </a:pPr>
            <a:r>
              <a:rPr lang="zh-CN" altLang="en-US" sz="1500"/>
              <a:t>代码采用字典来存放数据，格式为{用户1:{电影名称1:打分1, 电影名称2:打分2,...}, 用户2:{...}}。</a:t>
            </a:r>
            <a:endParaRPr lang="zh-CN" altLang="en-US" sz="1500"/>
          </a:p>
          <a:p>
            <a:pPr>
              <a:lnSpc>
                <a:spcPct val="150000"/>
              </a:lnSpc>
              <a:spcBef>
                <a:spcPct val="0"/>
              </a:spcBef>
              <a:buFont typeface="Wingdings" panose="05000000000000000000" charset="0"/>
              <a:buChar char=""/>
            </a:pPr>
            <a:r>
              <a:rPr lang="zh-CN" altLang="en-US" sz="1500"/>
              <a:t>源码：</a:t>
            </a:r>
            <a:r>
              <a:rPr lang="en-US" altLang="zh-CN" sz="1500"/>
              <a:t>code\filmTuiJian.py</a:t>
            </a:r>
            <a:endParaRPr lang="en-US" altLang="zh-CN" sz="150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itle 1"/>
          <p:cNvSpPr>
            <a:spLocks noGrp="1"/>
          </p:cNvSpPr>
          <p:nvPr>
            <p:ph type="title"/>
          </p:nvPr>
        </p:nvSpPr>
        <p:spPr>
          <a:xfrm>
            <a:off x="-1270" y="4445"/>
            <a:ext cx="9124315" cy="951865"/>
          </a:xfrm>
        </p:spPr>
        <p:txBody>
          <a:bodyPr anchor="ctr"/>
          <a:lstStyle/>
          <a:p>
            <a:pPr defTabSz="914400">
              <a:buNone/>
            </a:pPr>
            <a:r>
              <a:rPr lang="zh-CN" altLang="en-US" kern="1200" baseline="0">
                <a:latin typeface="+mj-lt"/>
                <a:ea typeface="+mj-ea"/>
                <a:cs typeface="+mj-cs"/>
              </a:rPr>
              <a:t>补充</a:t>
            </a:r>
            <a:r>
              <a:rPr lang="en-US" altLang="zh-CN" kern="1200" baseline="0">
                <a:latin typeface="+mj-lt"/>
                <a:ea typeface="+mj-ea"/>
                <a:cs typeface="+mj-cs"/>
              </a:rPr>
              <a:t>3</a:t>
            </a:r>
            <a:r>
              <a:rPr lang="zh-CN" altLang="en-US" kern="1200" baseline="0">
                <a:latin typeface="+mj-lt"/>
                <a:ea typeface="+mj-ea"/>
                <a:cs typeface="+mj-cs"/>
              </a:rPr>
              <a:t>：字典应用案例</a:t>
            </a:r>
            <a:endParaRPr lang="en-US" altLang="zh-CN" kern="1200" baseline="0">
              <a:latin typeface="+mj-lt"/>
              <a:ea typeface="+mj-ea"/>
              <a:cs typeface="+mj-cs"/>
            </a:endParaRPr>
          </a:p>
        </p:txBody>
      </p:sp>
      <p:sp>
        <p:nvSpPr>
          <p:cNvPr id="139266" name="Content Placeholder 2"/>
          <p:cNvSpPr>
            <a:spLocks noGrp="1"/>
          </p:cNvSpPr>
          <p:nvPr>
            <p:ph idx="1"/>
          </p:nvPr>
        </p:nvSpPr>
        <p:spPr>
          <a:xfrm>
            <a:off x="433705" y="1200150"/>
            <a:ext cx="8154035" cy="3395345"/>
          </a:xfrm>
        </p:spPr>
        <p:txBody>
          <a:bodyPr anchor="t"/>
          <a:lstStyle/>
          <a:p>
            <a:pPr>
              <a:lnSpc>
                <a:spcPct val="150000"/>
              </a:lnSpc>
              <a:spcBef>
                <a:spcPct val="0"/>
              </a:spcBef>
            </a:pPr>
            <a:r>
              <a:rPr lang="en-US" altLang="zh-CN" sz="1500"/>
              <a:t>在这一组数据中，与当前用户共同打分过的电影数量最多的是user3，所以根据user3的打分结果对当前用户进行推荐。</a:t>
            </a:r>
            <a:endParaRPr lang="en-US" altLang="zh-CN" sz="1500"/>
          </a:p>
        </p:txBody>
      </p:sp>
      <p:pic>
        <p:nvPicPr>
          <p:cNvPr id="139267" name="Picture 3"/>
          <p:cNvPicPr>
            <a:picLocks noChangeAspect="1"/>
          </p:cNvPicPr>
          <p:nvPr/>
        </p:nvPicPr>
        <p:blipFill>
          <a:blip r:embed="rId1"/>
          <a:stretch>
            <a:fillRect/>
          </a:stretch>
        </p:blipFill>
        <p:spPr>
          <a:xfrm>
            <a:off x="319405" y="1952625"/>
            <a:ext cx="7372985" cy="2642870"/>
          </a:xfrm>
          <a:prstGeom prst="rect">
            <a:avLst/>
          </a:prstGeom>
          <a:noFill/>
          <a:ln w="9525">
            <a:noFill/>
          </a:ln>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a:xfrm>
            <a:off x="-1270" y="4445"/>
            <a:ext cx="9124315" cy="951865"/>
          </a:xfrm>
        </p:spPr>
        <p:txBody>
          <a:bodyPr anchor="ctr"/>
          <a:lstStyle/>
          <a:p>
            <a:pPr defTabSz="914400">
              <a:buNone/>
            </a:pPr>
            <a:r>
              <a:rPr lang="zh-CN" altLang="en-US" kern="1200" baseline="0">
                <a:latin typeface="+mj-lt"/>
                <a:ea typeface="+mj-ea"/>
                <a:cs typeface="+mj-cs"/>
              </a:rPr>
              <a:t>补充</a:t>
            </a:r>
            <a:r>
              <a:rPr lang="en-US" altLang="zh-CN" kern="1200" baseline="0">
                <a:latin typeface="+mj-lt"/>
                <a:ea typeface="+mj-ea"/>
                <a:cs typeface="+mj-cs"/>
              </a:rPr>
              <a:t>3</a:t>
            </a:r>
            <a:r>
              <a:rPr lang="zh-CN" altLang="en-US" kern="1200" baseline="0">
                <a:latin typeface="+mj-lt"/>
                <a:ea typeface="+mj-ea"/>
                <a:cs typeface="+mj-cs"/>
              </a:rPr>
              <a:t>：字典应用案例</a:t>
            </a:r>
            <a:endParaRPr lang="en-US" altLang="zh-CN" kern="1200" baseline="0">
              <a:latin typeface="+mj-lt"/>
              <a:ea typeface="+mj-ea"/>
              <a:cs typeface="+mj-cs"/>
            </a:endParaRPr>
          </a:p>
        </p:txBody>
      </p:sp>
      <p:sp>
        <p:nvSpPr>
          <p:cNvPr id="140290" name="Content Placeholder 2"/>
          <p:cNvSpPr>
            <a:spLocks noGrp="1"/>
          </p:cNvSpPr>
          <p:nvPr>
            <p:ph idx="1"/>
          </p:nvPr>
        </p:nvSpPr>
        <p:spPr/>
        <p:txBody>
          <a:bodyPr anchor="t"/>
          <a:lstStyle/>
          <a:p>
            <a:pPr>
              <a:lnSpc>
                <a:spcPct val="150000"/>
              </a:lnSpc>
              <a:spcBef>
                <a:spcPct val="0"/>
              </a:spcBef>
            </a:pPr>
            <a:r>
              <a:rPr lang="en-US" altLang="zh-CN" sz="1500"/>
              <a:t>在这一组数据中，与当前用户共同打分过的电影数量一样多的有user4、user5和user6，但是与当前用户最接近的是user5，所以根据user5的打分结果对当前用户进行推荐。</a:t>
            </a:r>
            <a:endParaRPr lang="en-US" altLang="zh-CN" sz="1500"/>
          </a:p>
        </p:txBody>
      </p:sp>
      <p:pic>
        <p:nvPicPr>
          <p:cNvPr id="140291" name="Picture 3"/>
          <p:cNvPicPr>
            <a:picLocks noChangeAspect="1"/>
          </p:cNvPicPr>
          <p:nvPr/>
        </p:nvPicPr>
        <p:blipFill>
          <a:blip r:embed="rId1"/>
          <a:stretch>
            <a:fillRect/>
          </a:stretch>
        </p:blipFill>
        <p:spPr>
          <a:xfrm>
            <a:off x="457200" y="1964690"/>
            <a:ext cx="7252970" cy="2270125"/>
          </a:xfrm>
          <a:prstGeom prst="rect">
            <a:avLst/>
          </a:prstGeom>
          <a:noFill/>
          <a:ln w="9525">
            <a:noFill/>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Title 1"/>
          <p:cNvSpPr>
            <a:spLocks noGrp="1"/>
          </p:cNvSpPr>
          <p:nvPr>
            <p:ph type="title"/>
          </p:nvPr>
        </p:nvSpPr>
        <p:spPr/>
        <p:txBody>
          <a:bodyPr anchor="ctr"/>
          <a:lstStyle/>
          <a:p>
            <a:pPr defTabSz="914400">
              <a:buNone/>
            </a:pPr>
            <a:r>
              <a:rPr lang="zh-CN" altLang="en-US" sz="3000" kern="1200" baseline="0">
                <a:latin typeface="+mj-lt"/>
                <a:ea typeface="+mj-ea"/>
                <a:cs typeface="+mj-cs"/>
              </a:rPr>
              <a:t>补充</a:t>
            </a:r>
            <a:r>
              <a:rPr lang="en-US" altLang="zh-CN" sz="3000" kern="1200" baseline="0">
                <a:latin typeface="+mj-lt"/>
                <a:ea typeface="+mj-ea"/>
                <a:cs typeface="+mj-cs"/>
              </a:rPr>
              <a:t>4</a:t>
            </a:r>
            <a:r>
              <a:rPr lang="zh-CN" altLang="en-US" sz="3000" kern="1200" baseline="0">
                <a:latin typeface="+mj-lt"/>
                <a:ea typeface="+mj-ea"/>
                <a:cs typeface="+mj-cs"/>
              </a:rPr>
              <a:t>：使用最小二乘法计算回归直线</a:t>
            </a:r>
            <a:endParaRPr lang="zh-CN" altLang="en-US" sz="3000" kern="1200" baseline="0">
              <a:latin typeface="+mj-lt"/>
              <a:ea typeface="+mj-ea"/>
              <a:cs typeface="+mj-cs"/>
            </a:endParaRPr>
          </a:p>
        </p:txBody>
      </p:sp>
      <p:pic>
        <p:nvPicPr>
          <p:cNvPr id="3" name="Content Placeholder 2"/>
          <p:cNvPicPr>
            <a:picLocks noGrp="1" noChangeAspect="1"/>
          </p:cNvPicPr>
          <p:nvPr>
            <p:ph idx="1"/>
          </p:nvPr>
        </p:nvPicPr>
        <p:blipFill>
          <a:blip r:embed="rId1"/>
          <a:stretch>
            <a:fillRect/>
          </a:stretch>
        </p:blipFill>
        <p:spPr>
          <a:xfrm>
            <a:off x="386080" y="1142365"/>
            <a:ext cx="8719820" cy="3884930"/>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Content Placeholder 2"/>
          <p:cNvSpPr>
            <a:spLocks noGrp="1"/>
          </p:cNvSpPr>
          <p:nvPr>
            <p:ph idx="1"/>
          </p:nvPr>
        </p:nvSpPr>
        <p:spPr/>
        <p:txBody>
          <a:bodyPr anchor="t"/>
          <a:lstStyle/>
          <a:p>
            <a:pPr marL="0" indent="0">
              <a:spcBef>
                <a:spcPct val="0"/>
              </a:spcBef>
              <a:buNone/>
            </a:pPr>
            <a:r>
              <a:rPr lang="en-US" altLang="zh-CN" sz="1350">
                <a:latin typeface="Consolas" panose="020B0609020204030204" charset="0"/>
              </a:rPr>
              <a:t>t = (1, 2, 3, 4, 5)</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y = (5, 6, 7, 8, 10)</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n = len(t)</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tAverage = sum(t)/n</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yAverage = sum(y)/n</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ly = sum(map(lambda x,y:x*y, t, y)) - n*tAverage*yAverage</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lt = sum(map(lambda x:x*x, t)) - n*tAverage*tAverage</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 直线斜率</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k = round(ly/lt, 3)</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 直线截距</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b = round(yAverage - k*tAverage, 3)</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print(k,b)</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 计算已知点与回归直线的距离平方和</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distance = sum(map(lambda x,y:(k*x+b-y)**2, t, y))</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distance = round(distance, 3)</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print(distance)</a:t>
            </a:r>
            <a:endParaRPr lang="en-US" altLang="zh-CN" sz="1350">
              <a:latin typeface="Consolas" panose="020B0609020204030204" charset="0"/>
            </a:endParaRPr>
          </a:p>
          <a:p>
            <a:pPr marL="0" indent="0">
              <a:spcBef>
                <a:spcPct val="0"/>
              </a:spcBef>
              <a:buNone/>
            </a:pPr>
            <a:r>
              <a:rPr lang="en-US" altLang="zh-CN" sz="1350">
                <a:latin typeface="Consolas" panose="020B0609020204030204" charset="0"/>
              </a:rPr>
              <a:t>print(round(6*k+b, 3))</a:t>
            </a:r>
            <a:endParaRPr lang="en-US" altLang="zh-CN" sz="1350">
              <a:latin typeface="Consolas" panose="020B0609020204030204" charset="0"/>
            </a:endParaRPr>
          </a:p>
        </p:txBody>
      </p:sp>
      <p:sp>
        <p:nvSpPr>
          <p:cNvPr id="142338" name="Title 3"/>
          <p:cNvSpPr>
            <a:spLocks noGrp="1"/>
          </p:cNvSpPr>
          <p:nvPr>
            <p:ph type="title"/>
          </p:nvPr>
        </p:nvSpPr>
        <p:spPr>
          <a:xfrm>
            <a:off x="-1270" y="4445"/>
            <a:ext cx="9124315" cy="951865"/>
          </a:xfrm>
        </p:spPr>
        <p:txBody>
          <a:bodyPr anchor="ctr"/>
          <a:lstStyle/>
          <a:p>
            <a:pPr defTabSz="914400">
              <a:buNone/>
            </a:pPr>
            <a:r>
              <a:rPr lang="zh-CN" altLang="en-US" sz="3000" kern="1200" baseline="0">
                <a:latin typeface="+mj-lt"/>
                <a:ea typeface="+mj-ea"/>
                <a:cs typeface="+mj-cs"/>
              </a:rPr>
              <a:t>补充</a:t>
            </a:r>
            <a:r>
              <a:rPr lang="en-US" altLang="zh-CN" sz="3000" kern="1200" baseline="0">
                <a:latin typeface="+mj-lt"/>
                <a:ea typeface="+mj-ea"/>
                <a:cs typeface="+mj-cs"/>
              </a:rPr>
              <a:t>4</a:t>
            </a:r>
            <a:r>
              <a:rPr lang="zh-CN" altLang="en-US" sz="3000" kern="1200" baseline="0">
                <a:latin typeface="+mj-lt"/>
                <a:ea typeface="+mj-ea"/>
                <a:cs typeface="+mj-cs"/>
              </a:rPr>
              <a:t>：使用最小二乘法计算回归直线</a:t>
            </a:r>
            <a:endParaRPr lang="zh-CN" altLang="en-US" sz="3000" kern="1200" baseline="0">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20481"/>
          <p:cNvSpPr>
            <a:spLocks noGrp="1"/>
          </p:cNvSpPr>
          <p:nvPr>
            <p:ph type="title"/>
          </p:nvPr>
        </p:nvSpPr>
        <p:spPr>
          <a:xfrm>
            <a:off x="-1270" y="4445"/>
            <a:ext cx="9124315" cy="951865"/>
          </a:xfrm>
        </p:spPr>
        <p:txBody>
          <a:bodyPr anchor="ctr"/>
          <a:lstStyle/>
          <a:p>
            <a:pPr defTabSz="914400" fontAlgn="base">
              <a:buNone/>
            </a:pPr>
            <a:r>
              <a:rPr lang="en-US" altLang="zh-CN" strike="noStrike" kern="1200" baseline="0" noProof="1">
                <a:effectLst>
                  <a:outerShdw blurRad="38100" dist="38100" dir="2700000">
                    <a:srgbClr val="C0C0C0"/>
                  </a:outerShdw>
                </a:effectLst>
                <a:latin typeface="+mj-lt"/>
                <a:ea typeface="+mj-ea"/>
                <a:cs typeface="+mj-cs"/>
              </a:rPr>
              <a:t>2.1.2  </a:t>
            </a:r>
            <a:r>
              <a:rPr lang="zh-CN" altLang="en-US" strike="noStrike" kern="1200" baseline="0" noProof="1">
                <a:effectLst>
                  <a:outerShdw blurRad="38100" dist="38100" dir="2700000">
                    <a:srgbClr val="C0C0C0"/>
                  </a:outerShdw>
                </a:effectLst>
                <a:latin typeface="+mj-lt"/>
                <a:ea typeface="+mj-ea"/>
                <a:cs typeface="+mj-cs"/>
              </a:rPr>
              <a:t>列表元素的增加</a:t>
            </a:r>
            <a:endParaRPr lang="zh-CN" altLang="en-US" strike="noStrike" kern="1200" baseline="0" noProof="1">
              <a:effectLst>
                <a:outerShdw blurRad="38100" dist="38100" dir="2700000">
                  <a:srgbClr val="C0C0C0"/>
                </a:outerShdw>
              </a:effectLst>
              <a:latin typeface="+mj-lt"/>
              <a:ea typeface="+mj-ea"/>
              <a:cs typeface="+mj-cs"/>
            </a:endParaRPr>
          </a:p>
        </p:txBody>
      </p:sp>
      <p:sp>
        <p:nvSpPr>
          <p:cNvPr id="20483" name="文本占位符 20482"/>
          <p:cNvSpPr>
            <a:spLocks noGrp="1"/>
          </p:cNvSpPr>
          <p:nvPr>
            <p:ph idx="1"/>
          </p:nvPr>
        </p:nvSpPr>
        <p:spPr>
          <a:xfrm>
            <a:off x="457200" y="1200360"/>
            <a:ext cx="8229600" cy="3395066"/>
          </a:xfrm>
        </p:spPr>
        <p:txBody>
          <a:bodyPr/>
          <a:lstStyle/>
          <a:p>
            <a:pPr fontAlgn="base">
              <a:lnSpc>
                <a:spcPct val="150000"/>
              </a:lnSpc>
              <a:spcBef>
                <a:spcPts val="0"/>
              </a:spcBef>
              <a:buFont typeface="Wingdings" panose="05000000000000000000" charset="0"/>
              <a:buChar char="n"/>
            </a:pPr>
            <a:r>
              <a:rPr lang="zh-CN" altLang="en-US" sz="1800" strike="noStrike" noProof="1">
                <a:effectLst/>
              </a:rPr>
              <a:t>Python采用的是</a:t>
            </a:r>
            <a:r>
              <a:rPr lang="zh-CN" altLang="en-US" sz="1800" b="1" strike="noStrike" noProof="1">
                <a:solidFill>
                  <a:srgbClr val="FF0000"/>
                </a:solidFill>
                <a:effectLst/>
              </a:rPr>
              <a:t>基于值的自动内存管理</a:t>
            </a:r>
            <a:r>
              <a:rPr lang="zh-CN" altLang="en-US" sz="1800" strike="noStrike" noProof="1">
                <a:effectLst/>
              </a:rPr>
              <a:t>方式</a:t>
            </a:r>
            <a:r>
              <a:rPr lang="zh-CN" altLang="en-US" sz="1800" strike="noStrike" noProof="1" smtClean="0">
                <a:effectLst/>
              </a:rPr>
              <a:t>，修改对象：</a:t>
            </a:r>
            <a:r>
              <a:rPr lang="zh-CN" altLang="en-US" sz="1800" strike="noStrike" noProof="1" smtClean="0">
                <a:solidFill>
                  <a:srgbClr val="FF0000"/>
                </a:solidFill>
                <a:effectLst/>
              </a:rPr>
              <a:t>当</a:t>
            </a:r>
            <a:r>
              <a:rPr lang="zh-CN" altLang="en-US" sz="1800" strike="noStrike" noProof="1">
                <a:solidFill>
                  <a:srgbClr val="FF0000"/>
                </a:solidFill>
                <a:effectLst/>
              </a:rPr>
              <a:t>为对象修改值时</a:t>
            </a:r>
            <a:r>
              <a:rPr lang="zh-CN" altLang="en-US" sz="1800" strike="noStrike" noProof="1">
                <a:effectLst/>
              </a:rPr>
              <a:t>，</a:t>
            </a:r>
            <a:r>
              <a:rPr lang="zh-CN" altLang="en-US" sz="1800" strike="noStrike" noProof="1">
                <a:solidFill>
                  <a:srgbClr val="FF0000"/>
                </a:solidFill>
                <a:effectLst/>
              </a:rPr>
              <a:t>并不是真的直接修改变量的值，而是使变量指向新的值</a:t>
            </a:r>
            <a:r>
              <a:rPr lang="zh-CN" altLang="en-US" sz="1800" strike="noStrike" noProof="1">
                <a:effectLst/>
              </a:rPr>
              <a:t>，</a:t>
            </a:r>
            <a:r>
              <a:rPr lang="zh-CN" altLang="en-US" sz="1800" strike="noStrike" noProof="1">
                <a:solidFill>
                  <a:srgbClr val="FF0000"/>
                </a:solidFill>
                <a:effectLst/>
              </a:rPr>
              <a:t>这对于Python所有类型的变量都是一样的</a:t>
            </a:r>
            <a:r>
              <a:rPr lang="zh-CN" altLang="en-US" sz="1800" strike="noStrike" noProof="1">
                <a:effectLst/>
              </a:rPr>
              <a:t>。</a:t>
            </a:r>
            <a:endParaRPr lang="zh-CN" altLang="en-US" sz="1800" strike="noStrike" noProof="1">
              <a:effectLst/>
            </a:endParaRPr>
          </a:p>
          <a:p>
            <a:pPr marL="1905" indent="-344805" fontAlgn="base">
              <a:lnSpc>
                <a:spcPct val="80000"/>
              </a:lnSpc>
              <a:buNone/>
            </a:pPr>
            <a:endParaRPr lang="zh-CN" altLang="en-US" sz="1800" strike="noStrike" noProof="1">
              <a:effectLst/>
            </a:endParaRPr>
          </a:p>
          <a:p>
            <a:pPr marL="1905" indent="-344805" fontAlgn="base">
              <a:lnSpc>
                <a:spcPct val="80000"/>
              </a:lnSpc>
              <a:buNone/>
            </a:pPr>
            <a:r>
              <a:rPr lang="zh-CN" altLang="en-US" sz="1600" strike="noStrike" noProof="1">
                <a:effectLst/>
                <a:latin typeface="Consolas" panose="020B0609020204030204" charset="0"/>
              </a:rPr>
              <a:t>&gt;&gt;&gt; a = [1,2,3]</a:t>
            </a:r>
            <a:endParaRPr lang="zh-CN" altLang="en-US" sz="1600" strike="noStrike" noProof="1">
              <a:effectLst/>
              <a:latin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rPr>
              <a:t>&gt;&gt;&gt; id(a)                        </a:t>
            </a:r>
            <a:r>
              <a:rPr lang="en-US" altLang="zh-CN" sz="1600" strike="noStrike" noProof="1">
                <a:effectLst/>
                <a:latin typeface="Consolas" panose="020B0609020204030204" charset="0"/>
              </a:rPr>
              <a:t># </a:t>
            </a:r>
            <a:r>
              <a:rPr lang="en-US" altLang="zh-CN" sz="1600" strike="noStrike" noProof="1">
                <a:effectLst/>
                <a:highlight>
                  <a:srgbClr val="FFFF00"/>
                </a:highlight>
                <a:latin typeface="Consolas" panose="020B0609020204030204" charset="0"/>
              </a:rPr>
              <a:t>id()</a:t>
            </a:r>
            <a:r>
              <a:rPr lang="zh-CN" altLang="en-US" sz="1600" strike="noStrike" noProof="1">
                <a:effectLst/>
                <a:highlight>
                  <a:srgbClr val="FFFF00"/>
                </a:highlight>
                <a:latin typeface="Consolas" panose="020B0609020204030204" charset="0"/>
              </a:rPr>
              <a:t>返回对象的内存地址</a:t>
            </a:r>
            <a:endParaRPr lang="zh-CN" altLang="en-US" sz="1600" strike="noStrike" noProof="1">
              <a:effectLst/>
              <a:latin typeface="Consolas" panose="020B0609020204030204" charset="0"/>
            </a:endParaRPr>
          </a:p>
          <a:p>
            <a:pPr marL="1905" indent="-344805" fontAlgn="base">
              <a:lnSpc>
                <a:spcPct val="80000"/>
              </a:lnSpc>
              <a:buNone/>
            </a:pPr>
            <a:r>
              <a:rPr lang="zh-CN" altLang="en-US" sz="1600" strike="noStrike" noProof="1">
                <a:solidFill>
                  <a:srgbClr val="00B0F0"/>
                </a:solidFill>
                <a:effectLst/>
                <a:latin typeface="Consolas" panose="020B0609020204030204" charset="0"/>
              </a:rPr>
              <a:t>20230752</a:t>
            </a:r>
            <a:endParaRPr lang="zh-CN" altLang="en-US" sz="1600" strike="noStrike" noProof="1">
              <a:solidFill>
                <a:srgbClr val="00B0F0"/>
              </a:solidFill>
              <a:effectLst/>
              <a:latin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rPr>
              <a:t>&gt;&gt;&gt; a = [1,2]</a:t>
            </a:r>
            <a:endParaRPr lang="zh-CN" altLang="en-US" sz="1600" strike="noStrike" noProof="1">
              <a:effectLst/>
              <a:latin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rPr>
              <a:t>&gt;&gt;&gt; id(a)</a:t>
            </a:r>
            <a:endParaRPr lang="zh-CN" altLang="en-US" sz="1600" strike="noStrike" noProof="1">
              <a:effectLst/>
              <a:latin typeface="Consolas" panose="020B0609020204030204" charset="0"/>
            </a:endParaRPr>
          </a:p>
          <a:p>
            <a:pPr marL="1905" indent="-344805" fontAlgn="base">
              <a:lnSpc>
                <a:spcPct val="80000"/>
              </a:lnSpc>
              <a:buNone/>
            </a:pPr>
            <a:r>
              <a:rPr lang="zh-CN" altLang="en-US" sz="1600" strike="noStrike" noProof="1">
                <a:solidFill>
                  <a:srgbClr val="00B0F0"/>
                </a:solidFill>
                <a:effectLst/>
                <a:latin typeface="Consolas" panose="020B0609020204030204" charset="0"/>
              </a:rPr>
              <a:t>20338208</a:t>
            </a:r>
            <a:endParaRPr lang="zh-CN" altLang="en-US" sz="1600" strike="noStrike" noProof="1">
              <a:solidFill>
                <a:srgbClr val="00B0F0"/>
              </a:solidFill>
              <a:effectLst/>
              <a:latin typeface="Consolas" panose="020B0609020204030204"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补充</a:t>
            </a:r>
            <a:r>
              <a:rPr lang="en-US" altLang="zh-CN"/>
              <a:t>5</a:t>
            </a:r>
            <a:r>
              <a:rPr lang="zh-CN" altLang="en-US"/>
              <a:t>：测试列表中元素的重复度</a:t>
            </a:r>
            <a:endParaRPr lang="zh-CN" altLang="en-US"/>
          </a:p>
        </p:txBody>
      </p:sp>
      <p:sp>
        <p:nvSpPr>
          <p:cNvPr id="3" name="Content Placeholder 2"/>
          <p:cNvSpPr>
            <a:spLocks noGrp="1"/>
          </p:cNvSpPr>
          <p:nvPr>
            <p:ph idx="1"/>
          </p:nvPr>
        </p:nvSpPr>
        <p:spPr/>
        <p:txBody>
          <a:bodyPr/>
          <a:lstStyle/>
          <a:p>
            <a:pPr marL="0" indent="0" eaLnBrk="1" latinLnBrk="0" hangingPunct="1">
              <a:spcBef>
                <a:spcPts val="0"/>
              </a:spcBef>
              <a:buNone/>
            </a:pPr>
            <a:r>
              <a:rPr lang="en-US" sz="1350">
                <a:latin typeface="Consolas" panose="020B0609020204030204" charset="0"/>
              </a:rPr>
              <a:t>import random</a:t>
            </a:r>
            <a:endParaRPr lang="en-US" sz="1350">
              <a:latin typeface="Consolas" panose="020B0609020204030204" charset="0"/>
            </a:endParaRPr>
          </a:p>
          <a:p>
            <a:pPr marL="0" indent="0" eaLnBrk="1" latinLnBrk="0" hangingPunct="1">
              <a:spcBef>
                <a:spcPts val="0"/>
              </a:spcBef>
              <a:buNone/>
            </a:pP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data1 = [random.randint(1,10)] * 5</a:t>
            </a: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data2 = random.choices(range(10), k=5)</a:t>
            </a: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data3 = random.sample(range(10), k=5)</a:t>
            </a:r>
            <a:endParaRPr lang="en-US" sz="1350">
              <a:latin typeface="Consolas" panose="020B0609020204030204" charset="0"/>
            </a:endParaRPr>
          </a:p>
          <a:p>
            <a:pPr marL="0" indent="0" eaLnBrk="1" latinLnBrk="0" hangingPunct="1">
              <a:spcBef>
                <a:spcPts val="0"/>
              </a:spcBef>
              <a:buNone/>
            </a:pP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for data in (data1, data2, data3):</a:t>
            </a: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    print('='*20)</a:t>
            </a: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    print(data)</a:t>
            </a: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    k1 = len(set(data))</a:t>
            </a: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    k2 = len(data)</a:t>
            </a: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    if k1 == k2:</a:t>
            </a: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        print('无重复')</a:t>
            </a: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    elif k1 == 1:</a:t>
            </a: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        print('完全重复')</a:t>
            </a: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    else:</a:t>
            </a:r>
            <a:endParaRPr lang="en-US" sz="1350">
              <a:latin typeface="Consolas" panose="020B0609020204030204" charset="0"/>
            </a:endParaRPr>
          </a:p>
          <a:p>
            <a:pPr marL="0" indent="0" eaLnBrk="1" latinLnBrk="0" hangingPunct="1">
              <a:spcBef>
                <a:spcPts val="0"/>
              </a:spcBef>
              <a:buNone/>
            </a:pPr>
            <a:r>
              <a:rPr lang="en-US" sz="1350">
                <a:latin typeface="Consolas" panose="020B0609020204030204" charset="0"/>
              </a:rPr>
              <a:t>        print('部分重复')</a:t>
            </a:r>
            <a:endParaRPr lang="en-US" sz="1350">
              <a:latin typeface="Consolas" panose="020B0609020204030204"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标题 9932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endParaRPr lang="en-US" altLang="zh-CN" kern="1200" baseline="0">
              <a:latin typeface="+mj-lt"/>
              <a:ea typeface="+mj-ea"/>
              <a:cs typeface="+mj-cs"/>
            </a:endParaRPr>
          </a:p>
        </p:txBody>
      </p:sp>
      <p:sp>
        <p:nvSpPr>
          <p:cNvPr id="143362" name="文本占位符 99330"/>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
            </a:pPr>
            <a:r>
              <a:rPr lang="zh-CN" altLang="en-US" sz="1800" dirty="0">
                <a:latin typeface="宋体" panose="02010600030101010101" pitchFamily="2" charset="-122"/>
              </a:rPr>
              <a:t>列表对象提供了</a:t>
            </a:r>
            <a:r>
              <a:rPr lang="en-US" altLang="zh-CN" sz="1800" dirty="0">
                <a:solidFill>
                  <a:srgbClr val="FF0000"/>
                </a:solidFill>
                <a:latin typeface="宋体" panose="02010600030101010101" pitchFamily="2" charset="-122"/>
              </a:rPr>
              <a:t>sort()</a:t>
            </a:r>
            <a:r>
              <a:rPr lang="zh-CN" altLang="en-US" sz="1800" dirty="0">
                <a:solidFill>
                  <a:srgbClr val="FF0000"/>
                </a:solidFill>
                <a:latin typeface="宋体" panose="02010600030101010101" pitchFamily="2" charset="-122"/>
              </a:rPr>
              <a:t>方法支持原地排序</a:t>
            </a:r>
            <a:r>
              <a:rPr lang="zh-CN" altLang="en-US" sz="1800" dirty="0">
                <a:latin typeface="宋体" panose="02010600030101010101" pitchFamily="2" charset="-122"/>
              </a:rPr>
              <a:t>，而</a:t>
            </a:r>
            <a:r>
              <a:rPr lang="zh-CN" altLang="en-US" sz="1800" dirty="0">
                <a:solidFill>
                  <a:srgbClr val="FF0000"/>
                </a:solidFill>
                <a:latin typeface="宋体" panose="02010600030101010101" pitchFamily="2" charset="-122"/>
              </a:rPr>
              <a:t>内置函数</a:t>
            </a:r>
            <a:r>
              <a:rPr lang="en-US" altLang="zh-CN" sz="1800" dirty="0">
                <a:solidFill>
                  <a:srgbClr val="FF0000"/>
                </a:solidFill>
                <a:latin typeface="宋体" panose="02010600030101010101" pitchFamily="2" charset="-122"/>
              </a:rPr>
              <a:t>sorted()</a:t>
            </a:r>
            <a:r>
              <a:rPr lang="zh-CN" altLang="en-US" sz="1800" dirty="0">
                <a:solidFill>
                  <a:srgbClr val="FF0000"/>
                </a:solidFill>
                <a:latin typeface="宋体" panose="02010600030101010101" pitchFamily="2" charset="-122"/>
              </a:rPr>
              <a:t>返回新列表</a:t>
            </a:r>
            <a:r>
              <a:rPr lang="zh-CN" altLang="en-US" sz="1800" dirty="0">
                <a:latin typeface="宋体" panose="02010600030101010101" pitchFamily="2" charset="-122"/>
              </a:rPr>
              <a:t>，</a:t>
            </a:r>
            <a:r>
              <a:rPr lang="zh-CN" altLang="en-US" sz="1800" dirty="0">
                <a:solidFill>
                  <a:srgbClr val="FF0000"/>
                </a:solidFill>
                <a:latin typeface="宋体" panose="02010600030101010101" pitchFamily="2" charset="-122"/>
              </a:rPr>
              <a:t>并不对原列表进行任何修改</a:t>
            </a:r>
            <a:r>
              <a:rPr lang="zh-CN" altLang="en-US" sz="1800" dirty="0">
                <a:latin typeface="宋体" panose="02010600030101010101" pitchFamily="2" charset="-122"/>
              </a:rPr>
              <a:t>。</a:t>
            </a:r>
            <a:endParaRPr lang="zh-CN" altLang="en-US" sz="1800" dirty="0">
              <a:latin typeface="宋体" panose="02010600030101010101" pitchFamily="2" charset="-122"/>
            </a:endParaRPr>
          </a:p>
          <a:p>
            <a:pPr defTabSz="914400">
              <a:lnSpc>
                <a:spcPct val="150000"/>
              </a:lnSpc>
              <a:spcBef>
                <a:spcPts val="600"/>
              </a:spcBef>
              <a:spcAft>
                <a:spcPts val="600"/>
              </a:spcAft>
              <a:buSzPct val="90000"/>
              <a:buFont typeface="Wingdings" panose="05000000000000000000" charset="0"/>
              <a:buChar char="§"/>
            </a:pPr>
            <a:r>
              <a:rPr lang="en-US" altLang="zh-CN" sz="1800" dirty="0">
                <a:latin typeface="宋体" panose="02010600030101010101" pitchFamily="2" charset="-122"/>
              </a:rPr>
              <a:t>sorted()</a:t>
            </a:r>
            <a:r>
              <a:rPr lang="zh-CN" altLang="en-US" sz="1800" dirty="0">
                <a:latin typeface="宋体" panose="02010600030101010101" pitchFamily="2" charset="-122"/>
              </a:rPr>
              <a:t>方法可以对列表、元组、字典、</a:t>
            </a:r>
            <a:r>
              <a:rPr lang="en-US" altLang="zh-CN" sz="1800" dirty="0">
                <a:latin typeface="宋体" panose="02010600030101010101" pitchFamily="2" charset="-122"/>
              </a:rPr>
              <a:t>range</a:t>
            </a:r>
            <a:r>
              <a:rPr lang="zh-CN" altLang="en-US" sz="1800" dirty="0">
                <a:latin typeface="宋体" panose="02010600030101010101" pitchFamily="2" charset="-122"/>
              </a:rPr>
              <a:t>对象等进行排序。</a:t>
            </a:r>
            <a:endParaRPr lang="zh-CN" altLang="en-US" sz="1800" dirty="0">
              <a:latin typeface="宋体" panose="02010600030101010101" pitchFamily="2" charset="-122"/>
            </a:endParaRPr>
          </a:p>
          <a:p>
            <a:pPr defTabSz="914400">
              <a:lnSpc>
                <a:spcPct val="150000"/>
              </a:lnSpc>
              <a:spcBef>
                <a:spcPts val="600"/>
              </a:spcBef>
              <a:spcAft>
                <a:spcPts val="600"/>
              </a:spcAft>
              <a:buSzPct val="90000"/>
              <a:buFont typeface="Wingdings" panose="05000000000000000000" charset="0"/>
              <a:buChar char="§"/>
            </a:pPr>
            <a:r>
              <a:rPr lang="zh-CN" altLang="en-US" sz="1800" dirty="0">
                <a:latin typeface="宋体" panose="02010600030101010101" pitchFamily="2" charset="-122"/>
              </a:rPr>
              <a:t>列表的</a:t>
            </a:r>
            <a:r>
              <a:rPr lang="en-US" altLang="zh-CN" sz="1800" dirty="0">
                <a:latin typeface="宋体" panose="02010600030101010101" pitchFamily="2" charset="-122"/>
              </a:rPr>
              <a:t>sort()</a:t>
            </a:r>
            <a:r>
              <a:rPr lang="zh-CN" altLang="en-US" sz="1800" dirty="0">
                <a:latin typeface="宋体" panose="02010600030101010101" pitchFamily="2" charset="-122"/>
              </a:rPr>
              <a:t>方法和内置函数</a:t>
            </a:r>
            <a:r>
              <a:rPr lang="en-US" altLang="zh-CN" sz="1800" dirty="0">
                <a:latin typeface="宋体" panose="02010600030101010101" pitchFamily="2" charset="-122"/>
              </a:rPr>
              <a:t>sorted()</a:t>
            </a:r>
            <a:r>
              <a:rPr lang="zh-CN" altLang="en-US" sz="1800" dirty="0">
                <a:latin typeface="宋体" panose="02010600030101010101" pitchFamily="2" charset="-122"/>
              </a:rPr>
              <a:t>都支持</a:t>
            </a:r>
            <a:r>
              <a:rPr lang="en-US" altLang="zh-CN" sz="1800" dirty="0">
                <a:solidFill>
                  <a:srgbClr val="FF0000"/>
                </a:solidFill>
                <a:latin typeface="宋体" panose="02010600030101010101" pitchFamily="2" charset="-122"/>
              </a:rPr>
              <a:t>key</a:t>
            </a:r>
            <a:r>
              <a:rPr lang="zh-CN" altLang="en-US" sz="1800" dirty="0">
                <a:solidFill>
                  <a:srgbClr val="FF0000"/>
                </a:solidFill>
                <a:latin typeface="宋体" panose="02010600030101010101" pitchFamily="2" charset="-122"/>
              </a:rPr>
              <a:t>参数</a:t>
            </a:r>
            <a:r>
              <a:rPr lang="zh-CN" altLang="en-US" sz="1800" dirty="0">
                <a:latin typeface="宋体" panose="02010600030101010101" pitchFamily="2" charset="-122"/>
              </a:rPr>
              <a:t>实现复杂排序要求。</a:t>
            </a:r>
            <a:endParaRPr lang="zh-CN" altLang="en-US" sz="1800" dirty="0">
              <a:latin typeface="宋体" panose="02010600030101010101" pitchFamily="2"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标题 10035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endParaRPr lang="en-US" altLang="zh-CN" kern="1200" baseline="0">
              <a:latin typeface="+mj-lt"/>
              <a:ea typeface="+mj-ea"/>
              <a:cs typeface="+mj-cs"/>
            </a:endParaRPr>
          </a:p>
        </p:txBody>
      </p:sp>
      <p:sp>
        <p:nvSpPr>
          <p:cNvPr id="144386" name="文本占位符 100354"/>
          <p:cNvSpPr>
            <a:spLocks noGrp="1"/>
          </p:cNvSpPr>
          <p:nvPr>
            <p:ph idx="1"/>
          </p:nvPr>
        </p:nvSpPr>
        <p:spPr/>
        <p:txBody>
          <a:bodyPr anchor="t"/>
          <a:lstStyle/>
          <a:p>
            <a:pPr marL="1905" indent="-344805" defTabSz="914400">
              <a:lnSpc>
                <a:spcPct val="100000"/>
              </a:lnSpc>
              <a:spcBef>
                <a:spcPct val="0"/>
              </a:spcBef>
              <a:spcAft>
                <a:spcPts val="600"/>
              </a:spcAft>
              <a:buSzPct val="90000"/>
              <a:buFont typeface="Wingdings" panose="05000000000000000000" pitchFamily="2" charset="2"/>
              <a:buNone/>
            </a:pPr>
            <a:r>
              <a:rPr lang="en-US" altLang="zh-CN" sz="1600" dirty="0">
                <a:latin typeface="Consolas" panose="020B0609020204030204" charset="0"/>
              </a:rPr>
              <a:t>&gt;&gt;&gt; persons = [{'</a:t>
            </a:r>
            <a:r>
              <a:rPr lang="en-US" altLang="zh-CN" sz="1600" dirty="0" err="1">
                <a:latin typeface="Consolas" panose="020B0609020204030204" charset="0"/>
              </a:rPr>
              <a:t>name':'Dong</a:t>
            </a:r>
            <a:r>
              <a:rPr lang="en-US" altLang="zh-CN" sz="1600" dirty="0">
                <a:latin typeface="Consolas" panose="020B0609020204030204" charset="0"/>
              </a:rPr>
              <a:t>', 'age':37}, </a:t>
            </a:r>
            <a:endParaRPr lang="en-US" altLang="zh-CN" sz="1600" dirty="0">
              <a:latin typeface="Consolas" panose="020B0609020204030204" charset="0"/>
            </a:endParaRPr>
          </a:p>
          <a:p>
            <a:pPr marL="1905" indent="-344805" defTabSz="914400">
              <a:lnSpc>
                <a:spcPct val="100000"/>
              </a:lnSpc>
              <a:spcBef>
                <a:spcPct val="0"/>
              </a:spcBef>
              <a:spcAft>
                <a:spcPts val="600"/>
              </a:spcAft>
              <a:buSzPct val="90000"/>
              <a:buFont typeface="Wingdings" panose="05000000000000000000" pitchFamily="2" charset="2"/>
              <a:buNone/>
            </a:pPr>
            <a:r>
              <a:rPr lang="en-US" altLang="zh-CN" sz="1600" dirty="0">
                <a:latin typeface="Consolas" panose="020B0609020204030204" charset="0"/>
              </a:rPr>
              <a:t>               {'</a:t>
            </a:r>
            <a:r>
              <a:rPr lang="en-US" altLang="zh-CN" sz="1600" dirty="0" err="1">
                <a:latin typeface="Consolas" panose="020B0609020204030204" charset="0"/>
              </a:rPr>
              <a:t>name':'Zhang</a:t>
            </a:r>
            <a:r>
              <a:rPr lang="en-US" altLang="zh-CN" sz="1600" dirty="0">
                <a:latin typeface="Consolas" panose="020B0609020204030204" charset="0"/>
              </a:rPr>
              <a:t>', 'age':40},</a:t>
            </a:r>
            <a:endParaRPr lang="en-US" altLang="zh-CN" sz="1600" dirty="0">
              <a:latin typeface="Consolas" panose="020B0609020204030204" charset="0"/>
            </a:endParaRPr>
          </a:p>
          <a:p>
            <a:pPr marL="1905" indent="-344805" defTabSz="914400">
              <a:lnSpc>
                <a:spcPct val="100000"/>
              </a:lnSpc>
              <a:spcBef>
                <a:spcPct val="0"/>
              </a:spcBef>
              <a:spcAft>
                <a:spcPts val="600"/>
              </a:spcAft>
              <a:buSzPct val="90000"/>
              <a:buFont typeface="Wingdings" panose="05000000000000000000" pitchFamily="2" charset="2"/>
              <a:buNone/>
            </a:pPr>
            <a:r>
              <a:rPr lang="en-US" altLang="zh-CN" sz="1600" dirty="0">
                <a:latin typeface="Consolas" panose="020B0609020204030204" charset="0"/>
              </a:rPr>
              <a:t>               {'</a:t>
            </a:r>
            <a:r>
              <a:rPr lang="en-US" altLang="zh-CN" sz="1600" dirty="0" err="1">
                <a:latin typeface="Consolas" panose="020B0609020204030204" charset="0"/>
              </a:rPr>
              <a:t>name':'Li</a:t>
            </a:r>
            <a:r>
              <a:rPr lang="en-US" altLang="zh-CN" sz="1600" dirty="0">
                <a:latin typeface="Consolas" panose="020B0609020204030204" charset="0"/>
              </a:rPr>
              <a:t>', 'age':50},</a:t>
            </a:r>
            <a:endParaRPr lang="en-US" altLang="zh-CN" sz="1600" dirty="0">
              <a:latin typeface="Consolas" panose="020B0609020204030204" charset="0"/>
            </a:endParaRPr>
          </a:p>
          <a:p>
            <a:pPr marL="1905" indent="-344805" defTabSz="914400">
              <a:lnSpc>
                <a:spcPct val="100000"/>
              </a:lnSpc>
              <a:spcBef>
                <a:spcPct val="0"/>
              </a:spcBef>
              <a:spcAft>
                <a:spcPts val="600"/>
              </a:spcAft>
              <a:buSzPct val="90000"/>
              <a:buFont typeface="Wingdings" panose="05000000000000000000" pitchFamily="2" charset="2"/>
              <a:buNone/>
            </a:pPr>
            <a:r>
              <a:rPr lang="en-US" altLang="zh-CN" sz="1600" dirty="0">
                <a:latin typeface="Consolas" panose="020B0609020204030204" charset="0"/>
              </a:rPr>
              <a:t>               {'</a:t>
            </a:r>
            <a:r>
              <a:rPr lang="en-US" altLang="zh-CN" sz="1600" dirty="0" err="1">
                <a:latin typeface="Consolas" panose="020B0609020204030204" charset="0"/>
              </a:rPr>
              <a:t>name':'Dong</a:t>
            </a:r>
            <a:r>
              <a:rPr lang="en-US" altLang="zh-CN" sz="1600" dirty="0">
                <a:latin typeface="Consolas" panose="020B0609020204030204" charset="0"/>
              </a:rPr>
              <a:t>', 'age':43}]</a:t>
            </a:r>
            <a:endParaRPr lang="en-US" altLang="zh-CN" sz="1600" dirty="0">
              <a:latin typeface="Consolas" panose="020B0609020204030204" charset="0"/>
            </a:endParaRPr>
          </a:p>
          <a:p>
            <a:pPr marL="1905" indent="-344805" defTabSz="914400">
              <a:lnSpc>
                <a:spcPct val="100000"/>
              </a:lnSpc>
              <a:spcBef>
                <a:spcPct val="0"/>
              </a:spcBef>
              <a:spcAft>
                <a:spcPts val="600"/>
              </a:spcAft>
              <a:buSzPct val="90000"/>
              <a:buFont typeface="Wingdings" panose="05000000000000000000" pitchFamily="2" charset="2"/>
              <a:buNone/>
            </a:pPr>
            <a:r>
              <a:rPr lang="en-US" altLang="zh-CN" sz="1600" dirty="0">
                <a:latin typeface="Consolas" panose="020B0609020204030204" charset="0"/>
              </a:rPr>
              <a:t>&gt;&gt;&gt; print(persons)</a:t>
            </a:r>
            <a:endParaRPr lang="en-US" altLang="zh-CN" sz="1600" dirty="0">
              <a:latin typeface="Consolas" panose="020B0609020204030204" charset="0"/>
            </a:endParaRPr>
          </a:p>
          <a:p>
            <a:pPr marL="1905" indent="-344805" defTabSz="914400">
              <a:lnSpc>
                <a:spcPct val="100000"/>
              </a:lnSpc>
              <a:spcBef>
                <a:spcPct val="0"/>
              </a:spcBef>
              <a:spcAft>
                <a:spcPts val="600"/>
              </a:spcAft>
              <a:buSzPct val="90000"/>
              <a:buFont typeface="Wingdings" panose="05000000000000000000" pitchFamily="2" charset="2"/>
              <a:buNone/>
            </a:pPr>
            <a:r>
              <a:rPr lang="en-US" altLang="zh-CN" sz="1600" dirty="0">
                <a:solidFill>
                  <a:srgbClr val="00B0F0"/>
                </a:solidFill>
                <a:latin typeface="Consolas" panose="020B0609020204030204" charset="0"/>
              </a:rPr>
              <a:t>[{'name': 'Dong', 'age': 37}, {'name': 'Zhang', 'age': 40}, {'name': 'Li', 'age': 50}, {'name': 'Dong', 'age': 43}]</a:t>
            </a:r>
            <a:endParaRPr lang="en-US" altLang="zh-CN" sz="1600" dirty="0">
              <a:solidFill>
                <a:srgbClr val="00B0F0"/>
              </a:solidFill>
              <a:latin typeface="Consolas" panose="020B0609020204030204" charset="0"/>
            </a:endParaRPr>
          </a:p>
          <a:p>
            <a:pPr marL="1905" indent="-344805" defTabSz="914400">
              <a:lnSpc>
                <a:spcPct val="100000"/>
              </a:lnSpc>
              <a:spcBef>
                <a:spcPct val="0"/>
              </a:spcBef>
              <a:spcAft>
                <a:spcPts val="600"/>
              </a:spcAft>
              <a:buSzPct val="90000"/>
              <a:buFont typeface="Wingdings" panose="05000000000000000000" pitchFamily="2" charset="2"/>
              <a:buNone/>
            </a:pPr>
            <a:r>
              <a:rPr lang="en-US" altLang="zh-CN" sz="1600" dirty="0">
                <a:latin typeface="Consolas" panose="020B0609020204030204" charset="0"/>
              </a:rPr>
              <a:t>#</a:t>
            </a:r>
            <a:r>
              <a:rPr lang="zh-CN" altLang="en-US" sz="1600" dirty="0">
                <a:latin typeface="Consolas" panose="020B0609020204030204" charset="0"/>
              </a:rPr>
              <a:t>使用</a:t>
            </a:r>
            <a:r>
              <a:rPr lang="en-US" altLang="zh-CN" sz="1600" dirty="0">
                <a:latin typeface="Consolas" panose="020B0609020204030204" charset="0"/>
              </a:rPr>
              <a:t>key</a:t>
            </a:r>
            <a:r>
              <a:rPr lang="zh-CN" altLang="en-US" sz="1600" dirty="0">
                <a:latin typeface="Consolas" panose="020B0609020204030204" charset="0"/>
              </a:rPr>
              <a:t>来指定排序依据，先按姓名升序排序，姓名相同的按年龄降序排序</a:t>
            </a:r>
            <a:endParaRPr lang="zh-CN" altLang="en-US" sz="1600" dirty="0">
              <a:latin typeface="Consolas" panose="020B0609020204030204" charset="0"/>
            </a:endParaRPr>
          </a:p>
          <a:p>
            <a:pPr marL="1905" indent="-344805" defTabSz="914400">
              <a:lnSpc>
                <a:spcPct val="100000"/>
              </a:lnSpc>
              <a:spcBef>
                <a:spcPct val="0"/>
              </a:spcBef>
              <a:spcAft>
                <a:spcPts val="600"/>
              </a:spcAft>
              <a:buSzPct val="90000"/>
              <a:buFont typeface="Wingdings" panose="05000000000000000000" pitchFamily="2" charset="2"/>
              <a:buNone/>
            </a:pPr>
            <a:r>
              <a:rPr lang="en-US" altLang="zh-CN" sz="1600" dirty="0">
                <a:latin typeface="Consolas" panose="020B0609020204030204" charset="0"/>
              </a:rPr>
              <a:t>&gt;&gt;&gt; print(sorted(persons, key=lambda x:(x['name'], -x['age'])))</a:t>
            </a:r>
            <a:endParaRPr lang="en-US" altLang="zh-CN" sz="1600" dirty="0">
              <a:latin typeface="Consolas" panose="020B0609020204030204" charset="0"/>
            </a:endParaRPr>
          </a:p>
          <a:p>
            <a:pPr marL="1905" indent="-344805" defTabSz="914400">
              <a:lnSpc>
                <a:spcPct val="100000"/>
              </a:lnSpc>
              <a:spcBef>
                <a:spcPct val="0"/>
              </a:spcBef>
              <a:spcAft>
                <a:spcPts val="600"/>
              </a:spcAft>
              <a:buSzPct val="90000"/>
              <a:buFont typeface="Wingdings" panose="05000000000000000000" pitchFamily="2" charset="2"/>
              <a:buNone/>
            </a:pPr>
            <a:r>
              <a:rPr lang="en-US" altLang="zh-CN" sz="1600" dirty="0">
                <a:solidFill>
                  <a:srgbClr val="00B0F0"/>
                </a:solidFill>
                <a:latin typeface="Consolas" panose="020B0609020204030204" charset="0"/>
              </a:rPr>
              <a:t>[{'name': 'Dong', 'age': 43}, {'name': 'Dong', 'age': 37}, {'name': 'Li', 'age': 50}, {'name': 'Zhang', 'age': 40}]</a:t>
            </a:r>
            <a:endParaRPr lang="en-US" altLang="zh-CN" sz="1600" dirty="0">
              <a:solidFill>
                <a:srgbClr val="00B0F0"/>
              </a:solidFill>
              <a:latin typeface="Consolas" panose="020B0609020204030204"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标题 10240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endParaRPr lang="en-US" altLang="zh-CN" kern="1200" baseline="0">
              <a:latin typeface="+mj-lt"/>
              <a:ea typeface="+mj-ea"/>
              <a:cs typeface="+mj-cs"/>
            </a:endParaRPr>
          </a:p>
        </p:txBody>
      </p:sp>
      <p:sp>
        <p:nvSpPr>
          <p:cNvPr id="145410" name="文本占位符 102402"/>
          <p:cNvSpPr>
            <a:spLocks noGrp="1"/>
          </p:cNvSpPr>
          <p:nvPr>
            <p:ph idx="1"/>
          </p:nvPr>
        </p:nvSpPr>
        <p:spPr/>
        <p:txBody>
          <a:bodyPr anchor="t"/>
          <a:lstStyle/>
          <a:p>
            <a:pPr marL="1905" indent="-344805" defTabSz="914400">
              <a:lnSpc>
                <a:spcPct val="100000"/>
              </a:lnSpc>
              <a:spcBef>
                <a:spcPts val="0"/>
              </a:spcBef>
              <a:spcAft>
                <a:spcPts val="0"/>
              </a:spcAft>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phonebook = {'Linda':'7750', 'Bob':'9345', 'Carol':'5834'}</a:t>
            </a:r>
            <a:endParaRPr lang="en-US" altLang="zh-CN" sz="1600" dirty="0">
              <a:latin typeface="Consolas" panose="020B0609020204030204" charset="0"/>
              <a:cs typeface="Consolas" panose="020B0609020204030204" charset="0"/>
            </a:endParaRP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from operator import </a:t>
            </a:r>
            <a:r>
              <a:rPr lang="en-US" altLang="zh-CN" sz="1600" dirty="0" err="1">
                <a:latin typeface="Consolas" panose="020B0609020204030204" charset="0"/>
                <a:cs typeface="Consolas" panose="020B0609020204030204" charset="0"/>
              </a:rPr>
              <a:t>itemgetter</a:t>
            </a:r>
            <a:endParaRPr lang="en-US" altLang="zh-CN" sz="1600" dirty="0">
              <a:latin typeface="Consolas" panose="020B0609020204030204" charset="0"/>
              <a:cs typeface="Consolas" panose="020B0609020204030204" charset="0"/>
            </a:endParaRP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sorted(</a:t>
            </a:r>
            <a:r>
              <a:rPr lang="en-US" altLang="zh-CN" sz="1600" dirty="0" err="1">
                <a:latin typeface="Consolas" panose="020B0609020204030204" charset="0"/>
                <a:cs typeface="Consolas" panose="020B0609020204030204" charset="0"/>
              </a:rPr>
              <a:t>phonebook.items</a:t>
            </a:r>
            <a:r>
              <a:rPr lang="en-US" altLang="zh-CN" sz="1600" dirty="0">
                <a:latin typeface="Consolas" panose="020B0609020204030204" charset="0"/>
                <a:cs typeface="Consolas" panose="020B0609020204030204" charset="0"/>
              </a:rPr>
              <a:t>(), key=</a:t>
            </a:r>
            <a:r>
              <a:rPr lang="en-US" altLang="zh-CN" sz="1600" dirty="0" err="1">
                <a:latin typeface="Consolas" panose="020B0609020204030204" charset="0"/>
                <a:cs typeface="Consolas" panose="020B0609020204030204" charset="0"/>
              </a:rPr>
              <a:t>itemgetter</a:t>
            </a:r>
            <a:r>
              <a:rPr lang="en-US" altLang="zh-CN" sz="1600" dirty="0">
                <a:latin typeface="Consolas" panose="020B0609020204030204" charset="0"/>
                <a:cs typeface="Consolas" panose="020B0609020204030204" charset="0"/>
              </a:rPr>
              <a:t>(1))</a:t>
            </a:r>
            <a:endParaRPr lang="en-US" altLang="zh-CN" sz="1600" dirty="0">
              <a:latin typeface="Consolas" panose="020B0609020204030204" charset="0"/>
              <a:cs typeface="Consolas" panose="020B0609020204030204" charset="0"/>
            </a:endParaRP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dirty="0">
                <a:latin typeface="Consolas" panose="020B0609020204030204" charset="0"/>
                <a:cs typeface="Consolas" panose="020B0609020204030204" charset="0"/>
              </a:rPr>
              <a:t>                                     #</a:t>
            </a:r>
            <a:r>
              <a:rPr lang="zh-CN" altLang="en-US" sz="1600" dirty="0">
                <a:latin typeface="Consolas" panose="020B0609020204030204" charset="0"/>
                <a:cs typeface="Consolas" panose="020B0609020204030204" charset="0"/>
              </a:rPr>
              <a:t>按字典中元素值进行排序</a:t>
            </a:r>
            <a:endParaRPr lang="zh-CN" altLang="en-US" sz="1600" dirty="0">
              <a:latin typeface="Consolas" panose="020B0609020204030204" charset="0"/>
              <a:cs typeface="Consolas" panose="020B0609020204030204" charset="0"/>
            </a:endParaRP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dirty="0">
                <a:solidFill>
                  <a:srgbClr val="00B0F0"/>
                </a:solidFill>
                <a:latin typeface="Consolas" panose="020B0609020204030204" charset="0"/>
                <a:cs typeface="Consolas" panose="020B0609020204030204" charset="0"/>
              </a:rPr>
              <a:t>[('Carol', '5834'), ('Linda', '7750'), ('Bob', '9345')]</a:t>
            </a:r>
            <a:endParaRPr lang="en-US" altLang="zh-CN" sz="1600" dirty="0">
              <a:solidFill>
                <a:srgbClr val="00B0F0"/>
              </a:solidFill>
              <a:latin typeface="Consolas" panose="020B0609020204030204" charset="0"/>
              <a:cs typeface="Consolas" panose="020B0609020204030204" charset="0"/>
            </a:endParaRP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sorted(</a:t>
            </a:r>
            <a:r>
              <a:rPr lang="en-US" altLang="zh-CN" sz="1600" dirty="0" err="1">
                <a:latin typeface="Consolas" panose="020B0609020204030204" charset="0"/>
                <a:cs typeface="Consolas" panose="020B0609020204030204" charset="0"/>
              </a:rPr>
              <a:t>phonebook.items</a:t>
            </a:r>
            <a:r>
              <a:rPr lang="en-US" altLang="zh-CN" sz="1600" dirty="0">
                <a:latin typeface="Consolas" panose="020B0609020204030204" charset="0"/>
                <a:cs typeface="Consolas" panose="020B0609020204030204" charset="0"/>
              </a:rPr>
              <a:t>(), key=</a:t>
            </a:r>
            <a:r>
              <a:rPr lang="en-US" altLang="zh-CN" sz="1600" dirty="0" err="1">
                <a:latin typeface="Consolas" panose="020B0609020204030204" charset="0"/>
                <a:cs typeface="Consolas" panose="020B0609020204030204" charset="0"/>
              </a:rPr>
              <a:t>itemgetter</a:t>
            </a:r>
            <a:r>
              <a:rPr lang="en-US" altLang="zh-CN" sz="1600" dirty="0">
                <a:latin typeface="Consolas" panose="020B0609020204030204" charset="0"/>
                <a:cs typeface="Consolas" panose="020B0609020204030204" charset="0"/>
              </a:rPr>
              <a:t>(0))</a:t>
            </a:r>
            <a:endParaRPr lang="en-US" altLang="zh-CN" sz="1600" dirty="0">
              <a:latin typeface="Consolas" panose="020B0609020204030204" charset="0"/>
              <a:cs typeface="Consolas" panose="020B0609020204030204" charset="0"/>
            </a:endParaRP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dirty="0">
                <a:latin typeface="Consolas" panose="020B0609020204030204" charset="0"/>
                <a:cs typeface="Consolas" panose="020B0609020204030204" charset="0"/>
              </a:rPr>
              <a:t>                                     #</a:t>
            </a:r>
            <a:r>
              <a:rPr lang="zh-CN" altLang="en-US" sz="1600" dirty="0">
                <a:latin typeface="Consolas" panose="020B0609020204030204" charset="0"/>
                <a:cs typeface="Consolas" panose="020B0609020204030204" charset="0"/>
              </a:rPr>
              <a:t>按字典中元素的键进行排序</a:t>
            </a:r>
            <a:endParaRPr lang="zh-CN" altLang="en-US" sz="1600" dirty="0">
              <a:latin typeface="Consolas" panose="020B0609020204030204" charset="0"/>
              <a:cs typeface="Consolas" panose="020B0609020204030204" charset="0"/>
            </a:endParaRP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dirty="0">
                <a:solidFill>
                  <a:srgbClr val="00B0F0"/>
                </a:solidFill>
                <a:latin typeface="Consolas" panose="020B0609020204030204" charset="0"/>
                <a:cs typeface="Consolas" panose="020B0609020204030204" charset="0"/>
              </a:rPr>
              <a:t>[('Bob', '9345'), ('Carol', '5834'), ('Linda', '7750')]</a:t>
            </a:r>
            <a:endParaRPr lang="en-US" altLang="zh-CN" sz="1600" dirty="0">
              <a:solidFill>
                <a:srgbClr val="00B0F0"/>
              </a:solidFill>
              <a:latin typeface="Consolas" panose="020B0609020204030204" charset="0"/>
              <a:cs typeface="Consolas" panose="020B0609020204030204"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标题 10342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endParaRPr lang="en-US" altLang="zh-CN" kern="1200" baseline="0">
              <a:latin typeface="+mj-lt"/>
              <a:ea typeface="+mj-ea"/>
              <a:cs typeface="+mj-cs"/>
            </a:endParaRPr>
          </a:p>
        </p:txBody>
      </p:sp>
      <p:sp>
        <p:nvSpPr>
          <p:cNvPr id="146434" name="文本占位符 103426"/>
          <p:cNvSpPr>
            <a:spLocks noGrp="1"/>
          </p:cNvSpPr>
          <p:nvPr>
            <p:ph idx="1"/>
          </p:nvPr>
        </p:nvSpPr>
        <p:spPr/>
        <p:txBody>
          <a:bodyPr anchor="t"/>
          <a:lstStyle/>
          <a:p>
            <a:pPr marL="1905" indent="-344805" defTabSz="914400">
              <a:lnSpc>
                <a:spcPct val="100000"/>
              </a:lnSpc>
              <a:spcBef>
                <a:spcPct val="0"/>
              </a:spcBef>
              <a:spcAft>
                <a:spcPts val="0"/>
              </a:spcAft>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gameresult</a:t>
            </a:r>
            <a:r>
              <a:rPr lang="en-US" altLang="zh-CN" sz="1600" dirty="0">
                <a:latin typeface="Consolas" panose="020B0609020204030204" charset="0"/>
              </a:rPr>
              <a:t> = [['Bob', 95.0, 'A'], ['Alan', 86.0, 'C'], </a:t>
            </a:r>
            <a:endParaRPr lang="en-US" altLang="zh-CN" sz="1600" dirty="0">
              <a:latin typeface="Consolas" panose="020B0609020204030204" charset="0"/>
            </a:endParaRP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dirty="0">
                <a:latin typeface="Consolas" panose="020B0609020204030204" charset="0"/>
              </a:rPr>
              <a:t>                  ['Mandy', 83.5, 'A'], ['Rob', 89.3, 'E']]</a:t>
            </a:r>
            <a:endParaRPr lang="en-US" altLang="zh-CN" sz="1600" dirty="0">
              <a:latin typeface="Consolas" panose="020B0609020204030204" charset="0"/>
            </a:endParaRP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dirty="0">
                <a:latin typeface="Consolas" panose="020B0609020204030204" charset="0"/>
              </a:rPr>
              <a:t>&gt;&gt;&gt; sorted(</a:t>
            </a:r>
            <a:r>
              <a:rPr lang="en-US" altLang="zh-CN" sz="1600" dirty="0" err="1">
                <a:latin typeface="Consolas" panose="020B0609020204030204" charset="0"/>
              </a:rPr>
              <a:t>gameresult</a:t>
            </a:r>
            <a:r>
              <a:rPr lang="en-US" altLang="zh-CN" sz="1600" dirty="0">
                <a:latin typeface="Consolas" panose="020B0609020204030204" charset="0"/>
              </a:rPr>
              <a:t>, key=</a:t>
            </a:r>
            <a:r>
              <a:rPr lang="en-US" altLang="zh-CN" sz="1600" dirty="0" err="1">
                <a:latin typeface="Consolas" panose="020B0609020204030204" charset="0"/>
              </a:rPr>
              <a:t>itemgetter</a:t>
            </a:r>
            <a:r>
              <a:rPr lang="en-US" altLang="zh-CN" sz="1600" dirty="0">
                <a:latin typeface="Consolas" panose="020B0609020204030204" charset="0"/>
              </a:rPr>
              <a:t>(0, 1))</a:t>
            </a:r>
            <a:endParaRPr lang="en-US" altLang="zh-CN" sz="1600" dirty="0">
              <a:latin typeface="Consolas" panose="020B0609020204030204" charset="0"/>
            </a:endParaRP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dirty="0">
                <a:latin typeface="Consolas" panose="020B0609020204030204" charset="0"/>
              </a:rPr>
              <a:t>                             #</a:t>
            </a:r>
            <a:r>
              <a:rPr lang="zh-CN" altLang="en-US" sz="1600" dirty="0">
                <a:latin typeface="Consolas" panose="020B0609020204030204" charset="0"/>
              </a:rPr>
              <a:t>按姓名升序，姓名相同按分数升序排序</a:t>
            </a:r>
            <a:endParaRPr lang="zh-CN" altLang="en-US" sz="1600" dirty="0">
              <a:latin typeface="Consolas" panose="020B0609020204030204" charset="0"/>
            </a:endParaRP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dirty="0">
                <a:solidFill>
                  <a:srgbClr val="00B0F0"/>
                </a:solidFill>
                <a:latin typeface="Consolas" panose="020B0609020204030204" charset="0"/>
              </a:rPr>
              <a:t>[['Alan', 86.0, 'C'], ['Bob', 95.0, 'A'], ['Mandy', 83.5, 'A'], ['Rob', 89.3, 'E']]</a:t>
            </a:r>
            <a:endParaRPr lang="en-US" altLang="zh-CN" sz="1600" dirty="0">
              <a:solidFill>
                <a:srgbClr val="00B0F0"/>
              </a:solidFill>
              <a:latin typeface="Consolas" panose="020B0609020204030204" charset="0"/>
            </a:endParaRP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dirty="0">
                <a:latin typeface="Consolas" panose="020B0609020204030204" charset="0"/>
              </a:rPr>
              <a:t>&gt;&gt;&gt; sorted(</a:t>
            </a:r>
            <a:r>
              <a:rPr lang="en-US" altLang="zh-CN" sz="1600" dirty="0" err="1">
                <a:latin typeface="Consolas" panose="020B0609020204030204" charset="0"/>
              </a:rPr>
              <a:t>gameresult</a:t>
            </a:r>
            <a:r>
              <a:rPr lang="en-US" altLang="zh-CN" sz="1600" dirty="0">
                <a:latin typeface="Consolas" panose="020B0609020204030204" charset="0"/>
              </a:rPr>
              <a:t>, key=</a:t>
            </a:r>
            <a:r>
              <a:rPr lang="en-US" altLang="zh-CN" sz="1600" dirty="0" err="1">
                <a:latin typeface="Consolas" panose="020B0609020204030204" charset="0"/>
              </a:rPr>
              <a:t>itemgetter</a:t>
            </a:r>
            <a:r>
              <a:rPr lang="en-US" altLang="zh-CN" sz="1600" dirty="0">
                <a:latin typeface="Consolas" panose="020B0609020204030204" charset="0"/>
              </a:rPr>
              <a:t>(1, 0))</a:t>
            </a:r>
            <a:endParaRPr lang="en-US" altLang="zh-CN" sz="1600" dirty="0">
              <a:latin typeface="Consolas" panose="020B0609020204030204" charset="0"/>
            </a:endParaRP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dirty="0">
                <a:latin typeface="Consolas" panose="020B0609020204030204" charset="0"/>
              </a:rPr>
              <a:t>                             #</a:t>
            </a:r>
            <a:r>
              <a:rPr lang="zh-CN" altLang="en-US" sz="1600" dirty="0">
                <a:latin typeface="Consolas" panose="020B0609020204030204" charset="0"/>
              </a:rPr>
              <a:t>按分数升序，分数相同的按姓名升序排序</a:t>
            </a:r>
            <a:endParaRPr lang="zh-CN" altLang="en-US" sz="1600" dirty="0">
              <a:latin typeface="Consolas" panose="020B0609020204030204" charset="0"/>
            </a:endParaRP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dirty="0">
                <a:solidFill>
                  <a:srgbClr val="00B0F0"/>
                </a:solidFill>
                <a:latin typeface="Consolas" panose="020B0609020204030204" charset="0"/>
              </a:rPr>
              <a:t>[['Mandy', 83.5, 'A'], ['Alan', 86.0, 'C'], ['Rob', 89.3, 'E'], ['Bob', 95.0, 'A']]</a:t>
            </a:r>
            <a:endParaRPr lang="en-US" altLang="zh-CN" sz="1600" dirty="0">
              <a:solidFill>
                <a:srgbClr val="00B0F0"/>
              </a:solidFill>
              <a:latin typeface="Consolas" panose="020B0609020204030204" charset="0"/>
            </a:endParaRP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dirty="0">
                <a:latin typeface="Consolas" panose="020B0609020204030204" charset="0"/>
              </a:rPr>
              <a:t>&gt;&gt;&gt; sorted(</a:t>
            </a:r>
            <a:r>
              <a:rPr lang="en-US" altLang="zh-CN" sz="1600" dirty="0" err="1">
                <a:latin typeface="Consolas" panose="020B0609020204030204" charset="0"/>
              </a:rPr>
              <a:t>gameresult</a:t>
            </a:r>
            <a:r>
              <a:rPr lang="en-US" altLang="zh-CN" sz="1600" dirty="0">
                <a:latin typeface="Consolas" panose="020B0609020204030204" charset="0"/>
              </a:rPr>
              <a:t>, key=</a:t>
            </a:r>
            <a:r>
              <a:rPr lang="en-US" altLang="zh-CN" sz="1600" dirty="0" err="1">
                <a:latin typeface="Consolas" panose="020B0609020204030204" charset="0"/>
              </a:rPr>
              <a:t>itemgetter</a:t>
            </a:r>
            <a:r>
              <a:rPr lang="en-US" altLang="zh-CN" sz="1600" dirty="0">
                <a:latin typeface="Consolas" panose="020B0609020204030204" charset="0"/>
              </a:rPr>
              <a:t>(2, 0))</a:t>
            </a:r>
            <a:endParaRPr lang="en-US" altLang="zh-CN" sz="1600" dirty="0">
              <a:latin typeface="Consolas" panose="020B0609020204030204" charset="0"/>
            </a:endParaRP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dirty="0">
                <a:latin typeface="Consolas" panose="020B0609020204030204" charset="0"/>
              </a:rPr>
              <a:t>                             #</a:t>
            </a:r>
            <a:r>
              <a:rPr lang="zh-CN" altLang="en-US" sz="1600" dirty="0">
                <a:latin typeface="Consolas" panose="020B0609020204030204" charset="0"/>
              </a:rPr>
              <a:t>按等级升序，等级相同的按姓名升序排序</a:t>
            </a:r>
            <a:endParaRPr lang="zh-CN" altLang="en-US" sz="1600" dirty="0">
              <a:latin typeface="Consolas" panose="020B0609020204030204" charset="0"/>
            </a:endParaRPr>
          </a:p>
          <a:p>
            <a:pPr marL="1905" indent="-344805" defTabSz="914400">
              <a:lnSpc>
                <a:spcPct val="100000"/>
              </a:lnSpc>
              <a:spcBef>
                <a:spcPct val="0"/>
              </a:spcBef>
              <a:spcAft>
                <a:spcPts val="0"/>
              </a:spcAft>
              <a:buSzPct val="90000"/>
              <a:buFont typeface="Wingdings" panose="05000000000000000000" pitchFamily="2" charset="2"/>
              <a:buNone/>
            </a:pPr>
            <a:r>
              <a:rPr lang="en-US" altLang="zh-CN" sz="1600" dirty="0">
                <a:solidFill>
                  <a:srgbClr val="00B0F0"/>
                </a:solidFill>
                <a:latin typeface="Consolas" panose="020B0609020204030204" charset="0"/>
              </a:rPr>
              <a:t>[['Bob', 95.0, 'A'], ['Mandy', 83.5, 'A'], ['Alan', 86.0, 'C'], ['Rob', 89.3, 'E']]</a:t>
            </a:r>
            <a:endParaRPr lang="en-US" altLang="zh-CN" sz="1600" dirty="0">
              <a:solidFill>
                <a:srgbClr val="00B0F0"/>
              </a:solidFill>
              <a:latin typeface="Consolas" panose="020B0609020204030204"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标题 10444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endParaRPr lang="en-US" altLang="zh-CN" kern="1200" baseline="0">
              <a:latin typeface="+mj-lt"/>
              <a:ea typeface="+mj-ea"/>
              <a:cs typeface="+mj-cs"/>
            </a:endParaRPr>
          </a:p>
        </p:txBody>
      </p:sp>
      <p:sp>
        <p:nvSpPr>
          <p:cNvPr id="147458" name="文本占位符 104450"/>
          <p:cNvSpPr>
            <a:spLocks noGrp="1"/>
          </p:cNvSpPr>
          <p:nvPr>
            <p:ph idx="1"/>
          </p:nvPr>
        </p:nvSpPr>
        <p:spPr/>
        <p:txBody>
          <a:bodyPr anchor="t"/>
          <a:lstStyle/>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rPr>
              <a:t>&gt;&gt;&gt; gameresult = [{'name':'Bob', 'wins':10, 'losses':3, 'rating':75.0},</a:t>
            </a:r>
            <a:endParaRPr lang="en-US" altLang="zh-CN" sz="1600">
              <a:latin typeface="Consolas" panose="020B0609020204030204" charset="0"/>
            </a:endParaRP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rPr>
              <a:t>                  {'name':'David', 'wins':3, 'losses':5, 'rating':57.0},</a:t>
            </a:r>
            <a:endParaRPr lang="en-US" altLang="zh-CN" sz="1600">
              <a:latin typeface="Consolas" panose="020B0609020204030204" charset="0"/>
            </a:endParaRP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rPr>
              <a:t>                  {'name':'Carol', 'wins':4, 'losses':5, 'rating':57.0},</a:t>
            </a:r>
            <a:endParaRPr lang="en-US" altLang="zh-CN" sz="1600">
              <a:latin typeface="Consolas" panose="020B0609020204030204" charset="0"/>
            </a:endParaRP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rPr>
              <a:t>                  {'name':'Patty', 'wins':9, 'losses':3, 'rating':72.8}]</a:t>
            </a:r>
            <a:endParaRPr lang="en-US" altLang="zh-CN" sz="1600">
              <a:latin typeface="Consolas" panose="020B0609020204030204" charset="0"/>
            </a:endParaRP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rPr>
              <a:t>&gt;&gt;&gt; sorted(gameresult, key=itemgetter('wins', 'name')) </a:t>
            </a:r>
            <a:endParaRPr lang="en-US" altLang="zh-CN" sz="1600">
              <a:latin typeface="Consolas" panose="020B0609020204030204" charset="0"/>
            </a:endParaRP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latin typeface="Consolas" panose="020B0609020204030204" charset="0"/>
              </a:rPr>
              <a:t>#</a:t>
            </a:r>
            <a:r>
              <a:rPr lang="zh-CN" altLang="en-US" sz="1600">
                <a:latin typeface="Consolas" panose="020B0609020204030204" charset="0"/>
              </a:rPr>
              <a:t>按</a:t>
            </a:r>
            <a:r>
              <a:rPr lang="en-US" altLang="zh-CN" sz="1600">
                <a:latin typeface="Consolas" panose="020B0609020204030204" charset="0"/>
              </a:rPr>
              <a:t>'wins'</a:t>
            </a:r>
            <a:r>
              <a:rPr lang="zh-CN" altLang="en-US" sz="1600">
                <a:latin typeface="Consolas" panose="020B0609020204030204" charset="0"/>
              </a:rPr>
              <a:t>升序，该值相同的按</a:t>
            </a:r>
            <a:r>
              <a:rPr lang="en-US" altLang="zh-CN" sz="1600">
                <a:latin typeface="Consolas" panose="020B0609020204030204" charset="0"/>
              </a:rPr>
              <a:t>'name'</a:t>
            </a:r>
            <a:r>
              <a:rPr lang="zh-CN" altLang="en-US" sz="1600">
                <a:latin typeface="Consolas" panose="020B0609020204030204" charset="0"/>
              </a:rPr>
              <a:t>升序排序</a:t>
            </a:r>
            <a:endParaRPr lang="zh-CN" altLang="en-US" sz="1600">
              <a:latin typeface="Consolas" panose="020B0609020204030204" charset="0"/>
            </a:endParaRPr>
          </a:p>
          <a:p>
            <a:pPr marL="1905" indent="-344805" defTabSz="914400">
              <a:lnSpc>
                <a:spcPct val="100000"/>
              </a:lnSpc>
              <a:spcBef>
                <a:spcPts val="0"/>
              </a:spcBef>
              <a:spcAft>
                <a:spcPts val="0"/>
              </a:spcAft>
              <a:buSzPct val="90000"/>
              <a:buFont typeface="Wingdings" panose="05000000000000000000" pitchFamily="2" charset="2"/>
              <a:buNone/>
            </a:pPr>
            <a:r>
              <a:rPr lang="en-US" altLang="zh-CN" sz="1600">
                <a:solidFill>
                  <a:srgbClr val="00B0F0"/>
                </a:solidFill>
                <a:latin typeface="Consolas" panose="020B0609020204030204" charset="0"/>
              </a:rPr>
              <a:t>[{'name': 'David', 'wins': 3, 'losses': 5, 'rating': 57.0}, {'name': 'Carol', 'wins': 4, 'losses': 5, 'rating': 57.0}, {'name': 'Patty', 'wins': 9, 'losses': 3, 'rating': 72.8}, {'name': 'Bob', 'wins': 10, 'losses': 3, 'rating': 75.0}]</a:t>
            </a:r>
            <a:endParaRPr lang="en-US" altLang="zh-CN" sz="1600">
              <a:solidFill>
                <a:srgbClr val="00B0F0"/>
              </a:solidFill>
              <a:latin typeface="Consolas" panose="020B0609020204030204"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标题 10547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endParaRPr lang="en-US" altLang="zh-CN" kern="1200" baseline="0">
              <a:latin typeface="+mj-lt"/>
              <a:ea typeface="+mj-ea"/>
              <a:cs typeface="+mj-cs"/>
            </a:endParaRPr>
          </a:p>
        </p:txBody>
      </p:sp>
      <p:sp>
        <p:nvSpPr>
          <p:cNvPr id="105475" name="文本占位符 105474"/>
          <p:cNvSpPr>
            <a:spLocks noGrp="1"/>
          </p:cNvSpPr>
          <p:nvPr>
            <p:ph idx="1"/>
          </p:nvPr>
        </p:nvSpPr>
        <p:spPr/>
        <p:txBody>
          <a:bodyPr/>
          <a:lstStyle/>
          <a:p>
            <a:pPr fontAlgn="base">
              <a:lnSpc>
                <a:spcPct val="80000"/>
              </a:lnSpc>
              <a:buFont typeface="Wingdings" panose="05000000000000000000" charset="0"/>
              <a:buChar char="n"/>
            </a:pPr>
            <a:r>
              <a:rPr lang="zh-CN" altLang="en-US" sz="1800" strike="noStrike" noProof="1">
                <a:latin typeface="宋体" panose="02010600030101010101" pitchFamily="2" charset="-122"/>
              </a:rPr>
              <a:t>根据另外一个列表的值来对当前列表元素进行排序</a:t>
            </a:r>
            <a:endParaRPr lang="zh-CN" altLang="en-US" sz="1800" strike="noStrike" noProof="1">
              <a:latin typeface="宋体" panose="02010600030101010101" pitchFamily="2" charset="-122"/>
            </a:endParaRPr>
          </a:p>
          <a:p>
            <a:pPr marL="1905" indent="-344805" fontAlgn="base">
              <a:lnSpc>
                <a:spcPct val="80000"/>
              </a:lnSpc>
              <a:buNone/>
            </a:pPr>
            <a:endParaRPr lang="en-US" altLang="zh-CN" sz="1500" strike="noStrike" noProof="1">
              <a:latin typeface="宋体" panose="02010600030101010101" pitchFamily="2" charset="-122"/>
            </a:endParaRPr>
          </a:p>
          <a:p>
            <a:pPr marL="1905" indent="-344805" fontAlgn="base">
              <a:lnSpc>
                <a:spcPct val="80000"/>
              </a:lnSpc>
              <a:buNone/>
            </a:pPr>
            <a:r>
              <a:rPr lang="en-US" altLang="zh-CN" sz="1600" strike="noStrike" noProof="1">
                <a:latin typeface="Consolas" panose="020B0609020204030204" charset="0"/>
              </a:rPr>
              <a:t>&gt;&gt;&gt; list1 = ["what", "I'm", "sorting", "by"]</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latin typeface="Consolas" panose="020B0609020204030204" charset="0"/>
              </a:rPr>
              <a:t>&gt;&gt;&gt; list2 = ["something", "else", "to", "sort"]</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latin typeface="Consolas" panose="020B0609020204030204" charset="0"/>
              </a:rPr>
              <a:t>&gt;&gt;&gt; pairs = zip(list1, list2)</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latin typeface="Consolas" panose="020B0609020204030204" charset="0"/>
              </a:rPr>
              <a:t>&gt;&gt;&gt; pairs = sorted(pairs)</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latin typeface="Consolas" panose="020B0609020204030204" charset="0"/>
              </a:rPr>
              <a:t>&gt;&gt;&gt; pairs</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solidFill>
                  <a:srgbClr val="00B0F0"/>
                </a:solidFill>
                <a:latin typeface="Consolas" panose="020B0609020204030204" charset="0"/>
              </a:rPr>
              <a:t>[("I'm", 'else'), ('by', 'sort'), ('sorting', 'to'), ('what', 'something')]</a:t>
            </a:r>
            <a:endParaRPr lang="en-US" altLang="zh-CN" sz="1600" strike="noStrike" noProof="1">
              <a:solidFill>
                <a:srgbClr val="00B0F0"/>
              </a:solidFill>
              <a:latin typeface="Consolas" panose="020B0609020204030204" charset="0"/>
            </a:endParaRPr>
          </a:p>
          <a:p>
            <a:pPr marL="1905" indent="-344805" fontAlgn="base">
              <a:lnSpc>
                <a:spcPct val="80000"/>
              </a:lnSpc>
              <a:buNone/>
            </a:pPr>
            <a:r>
              <a:rPr lang="en-US" altLang="zh-CN" sz="1600" strike="noStrike" noProof="1">
                <a:latin typeface="Consolas" panose="020B0609020204030204" charset="0"/>
              </a:rPr>
              <a:t>&gt;&gt;&gt; result = [x[1] for x in pairs]</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latin typeface="Consolas" panose="020B0609020204030204" charset="0"/>
              </a:rPr>
              <a:t>&gt;&gt;&gt; result</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solidFill>
                  <a:srgbClr val="00B0F0"/>
                </a:solidFill>
                <a:latin typeface="Consolas" panose="020B0609020204030204" charset="0"/>
              </a:rPr>
              <a:t>['else', 'sort', 'to', 'something']</a:t>
            </a:r>
            <a:endParaRPr lang="en-US" altLang="zh-CN" sz="1600" strike="noStrike" noProof="1">
              <a:solidFill>
                <a:srgbClr val="00B0F0"/>
              </a:solidFill>
              <a:latin typeface="Consolas" panose="020B0609020204030204" charset="0"/>
            </a:endParaRPr>
          </a:p>
          <a:p>
            <a:pPr marL="1905" indent="-344805" fontAlgn="base">
              <a:lnSpc>
                <a:spcPct val="80000"/>
              </a:lnSpc>
              <a:buNone/>
            </a:pPr>
            <a:r>
              <a:rPr lang="en-US" altLang="zh-CN" sz="1600" strike="noStrike" noProof="1">
                <a:solidFill>
                  <a:schemeClr val="tx1"/>
                </a:solidFill>
                <a:latin typeface="Consolas" panose="020B0609020204030204" charset="0"/>
              </a:rPr>
              <a:t>&gt;&gt;&gt; sorted(list2, key=lambda item: list1[list2.index(item)])</a:t>
            </a:r>
            <a:endParaRPr lang="en-US" altLang="zh-CN" sz="1600" strike="noStrike" noProof="1">
              <a:solidFill>
                <a:schemeClr val="tx1"/>
              </a:solidFill>
              <a:latin typeface="Consolas" panose="020B0609020204030204" charset="0"/>
            </a:endParaRPr>
          </a:p>
          <a:p>
            <a:pPr marL="1905" indent="-344805" fontAlgn="base">
              <a:lnSpc>
                <a:spcPct val="80000"/>
              </a:lnSpc>
              <a:buNone/>
            </a:pPr>
            <a:r>
              <a:rPr lang="en-US" altLang="zh-CN" sz="1600" strike="noStrike" noProof="1">
                <a:solidFill>
                  <a:srgbClr val="00B0F0"/>
                </a:solidFill>
                <a:latin typeface="Consolas" panose="020B0609020204030204" charset="0"/>
              </a:rPr>
              <a:t>['else', 'sort', 'to', 'something']</a:t>
            </a:r>
            <a:endParaRPr lang="en-US" altLang="zh-CN" sz="1600" strike="noStrike" noProof="1">
              <a:solidFill>
                <a:srgbClr val="00B0F0"/>
              </a:solidFill>
              <a:latin typeface="Consolas" panose="020B0609020204030204" charset="0"/>
            </a:endParaRPr>
          </a:p>
        </p:txBody>
      </p:sp>
      <p:sp>
        <p:nvSpPr>
          <p:cNvPr id="2" name="线形标注 2 1"/>
          <p:cNvSpPr/>
          <p:nvPr/>
        </p:nvSpPr>
        <p:spPr>
          <a:xfrm>
            <a:off x="5427345" y="3128645"/>
            <a:ext cx="2879090" cy="409575"/>
          </a:xfrm>
          <a:prstGeom prst="borderCallout2">
            <a:avLst>
              <a:gd name="adj1" fmla="val 18750"/>
              <a:gd name="adj2" fmla="val -8333"/>
              <a:gd name="adj3" fmla="val 18750"/>
              <a:gd name="adj4" fmla="val -16667"/>
              <a:gd name="adj5" fmla="val 210387"/>
              <a:gd name="adj6" fmla="val -755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600" strike="noStrike" noProof="1">
                <a:solidFill>
                  <a:srgbClr val="FF0000"/>
                </a:solidFill>
              </a:rPr>
              <a:t>注意：有重复元素时结果不对</a:t>
            </a:r>
            <a:endParaRPr lang="zh-CN" altLang="en-US" sz="1600" strike="noStrike" noProof="1">
              <a:solidFill>
                <a:srgbClr val="FF0000"/>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lnSpc>
                <a:spcPct val="150000"/>
              </a:lnSpc>
              <a:spcBef>
                <a:spcPts val="0"/>
              </a:spcBef>
              <a:buFont typeface="Wingdings" panose="05000000000000000000" charset="0"/>
              <a:buChar char=""/>
            </a:pPr>
            <a:r>
              <a:rPr lang="zh-CN" altLang="en-US" sz="1800" strike="noStrike" noProof="1"/>
              <a:t>问题描述：有一个整数列表，要求调整元素顺序，把所有奇数都放到前面，偶数都放到后面。</a:t>
            </a:r>
            <a:endParaRPr lang="zh-CN" altLang="en-US" sz="1800" strike="noStrike" noProof="1"/>
          </a:p>
          <a:p>
            <a:pPr marL="0" indent="0" fontAlgn="base">
              <a:buNone/>
            </a:pPr>
            <a:endParaRPr lang="zh-CN" altLang="en-US" sz="1800" strike="noStrike" noProof="1"/>
          </a:p>
          <a:p>
            <a:pPr marL="0" indent="0" fontAlgn="base">
              <a:buNone/>
            </a:pPr>
            <a:r>
              <a:rPr lang="zh-CN" altLang="en-US" sz="1350" strike="noStrike" noProof="1">
                <a:latin typeface="Consolas" panose="020B0609020204030204" charset="0"/>
              </a:rPr>
              <a:t>&gt;&gt;&gt; from random import randint</a:t>
            </a:r>
            <a:endParaRPr lang="zh-CN" altLang="en-US" sz="1350" strike="noStrike" noProof="1">
              <a:latin typeface="Consolas" panose="020B0609020204030204" charset="0"/>
            </a:endParaRPr>
          </a:p>
          <a:p>
            <a:pPr marL="0" indent="0" fontAlgn="base">
              <a:buNone/>
            </a:pPr>
            <a:r>
              <a:rPr lang="zh-CN" altLang="en-US" sz="1350" strike="noStrike" noProof="1">
                <a:latin typeface="Consolas" panose="020B0609020204030204" charset="0"/>
              </a:rPr>
              <a:t>&gt;&gt;&gt; x = [randint(1,100) for i in range(20)]</a:t>
            </a:r>
            <a:endParaRPr lang="zh-CN" altLang="en-US" sz="1350" strike="noStrike" noProof="1">
              <a:latin typeface="Consolas" panose="020B0609020204030204" charset="0"/>
            </a:endParaRPr>
          </a:p>
          <a:p>
            <a:pPr marL="0" indent="0" fontAlgn="base">
              <a:buNone/>
            </a:pPr>
            <a:r>
              <a:rPr lang="zh-CN" altLang="en-US" sz="1350" strike="noStrike" noProof="1">
                <a:latin typeface="Consolas" panose="020B0609020204030204" charset="0"/>
              </a:rPr>
              <a:t>&gt;&gt;&gt; x</a:t>
            </a:r>
            <a:endParaRPr lang="zh-CN" altLang="en-US" sz="1350" strike="noStrike" noProof="1">
              <a:latin typeface="Consolas" panose="020B0609020204030204" charset="0"/>
            </a:endParaRPr>
          </a:p>
          <a:p>
            <a:pPr marL="0" indent="0" fontAlgn="base">
              <a:buNone/>
            </a:pPr>
            <a:r>
              <a:rPr lang="zh-CN" altLang="en-US" sz="1350" strike="noStrike" noProof="1">
                <a:solidFill>
                  <a:srgbClr val="00B0F0"/>
                </a:solidFill>
                <a:latin typeface="Consolas" panose="020B0609020204030204" charset="0"/>
              </a:rPr>
              <a:t>[19, 32, 76, 82, 23, 63, 38, 50, 20, 30, 39, 14, 19, 50, 81, 27, 77, 12, 55, 29]</a:t>
            </a:r>
            <a:endParaRPr lang="zh-CN" altLang="en-US" sz="1350" strike="noStrike" noProof="1">
              <a:solidFill>
                <a:srgbClr val="00B0F0"/>
              </a:solidFill>
              <a:latin typeface="Consolas" panose="020B0609020204030204" charset="0"/>
            </a:endParaRPr>
          </a:p>
          <a:p>
            <a:pPr marL="0" indent="0" fontAlgn="base">
              <a:buNone/>
            </a:pPr>
            <a:r>
              <a:rPr lang="zh-CN" altLang="en-US" sz="1350" strike="noStrike" noProof="1">
                <a:latin typeface="Consolas" panose="020B0609020204030204" charset="0"/>
              </a:rPr>
              <a:t>&gt;&gt;&gt; sorted(x, key=lambda item:item%2==0)</a:t>
            </a:r>
            <a:endParaRPr lang="zh-CN" altLang="en-US" sz="1350" strike="noStrike" noProof="1">
              <a:latin typeface="Consolas" panose="020B0609020204030204" charset="0"/>
            </a:endParaRPr>
          </a:p>
          <a:p>
            <a:pPr marL="0" indent="0" fontAlgn="base">
              <a:buNone/>
            </a:pPr>
            <a:r>
              <a:rPr lang="zh-CN" altLang="en-US" sz="1350" strike="noStrike" noProof="1">
                <a:solidFill>
                  <a:srgbClr val="00B0F0"/>
                </a:solidFill>
                <a:latin typeface="Consolas" panose="020B0609020204030204" charset="0"/>
              </a:rPr>
              <a:t>[19, 23, 63, 39, 19, 81, 27, 77, 55, 29, 32, 76, 82, 38, 50, 20, 30, 14, 50, 12]</a:t>
            </a:r>
            <a:endParaRPr lang="zh-CN" altLang="en-US" sz="1350" strike="noStrike" noProof="1">
              <a:solidFill>
                <a:srgbClr val="00B0F0"/>
              </a:solidFill>
              <a:latin typeface="Consolas" panose="020B0609020204030204" charset="0"/>
            </a:endParaRPr>
          </a:p>
        </p:txBody>
      </p:sp>
      <p:sp>
        <p:nvSpPr>
          <p:cNvPr id="149506" name="标题 10547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2.5  </a:t>
            </a:r>
            <a:r>
              <a:rPr lang="zh-CN" altLang="en-US" kern="1200" baseline="0">
                <a:latin typeface="+mj-lt"/>
                <a:ea typeface="+mj-ea"/>
                <a:cs typeface="+mj-cs"/>
              </a:rPr>
              <a:t>再谈内置方法</a:t>
            </a:r>
            <a:r>
              <a:rPr lang="en-US" altLang="zh-CN" kern="1200" baseline="0">
                <a:latin typeface="+mj-lt"/>
                <a:ea typeface="+mj-ea"/>
                <a:cs typeface="+mj-cs"/>
              </a:rPr>
              <a:t>sorted()</a:t>
            </a:r>
            <a:endParaRPr lang="en-US" altLang="zh-CN" kern="1200" baseline="0">
              <a:latin typeface="+mj-lt"/>
              <a:ea typeface="+mj-ea"/>
              <a:cs typeface="+mj-cs"/>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标题 106497"/>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  </a:t>
            </a:r>
            <a:r>
              <a:rPr lang="zh-CN" altLang="en-US" kern="1200" baseline="0" dirty="0">
                <a:latin typeface="+mj-lt"/>
                <a:ea typeface="+mj-ea"/>
                <a:cs typeface="+mj-cs"/>
              </a:rPr>
              <a:t>复杂数据结构</a:t>
            </a:r>
            <a:endParaRPr lang="zh-CN" altLang="en-US" kern="1200" baseline="0" dirty="0">
              <a:latin typeface="+mj-lt"/>
              <a:ea typeface="+mj-ea"/>
              <a:cs typeface="+mj-cs"/>
            </a:endParaRPr>
          </a:p>
        </p:txBody>
      </p:sp>
      <p:sp>
        <p:nvSpPr>
          <p:cNvPr id="150530" name="文本占位符 106498"/>
          <p:cNvSpPr>
            <a:spLocks noGrp="1"/>
          </p:cNvSpPr>
          <p:nvPr>
            <p:ph idx="1"/>
          </p:nvPr>
        </p:nvSpPr>
        <p:spPr/>
        <p:txBody>
          <a:bodyPr anchor="t"/>
          <a:lstStyle/>
          <a:p>
            <a:pPr defTabSz="914400">
              <a:lnSpc>
                <a:spcPct val="150000"/>
              </a:lnSpc>
              <a:spcBef>
                <a:spcPts val="1200"/>
              </a:spcBef>
              <a:spcAft>
                <a:spcPts val="600"/>
              </a:spcAft>
              <a:buSzPct val="90000"/>
              <a:buFont typeface="Wingdings" panose="05000000000000000000" charset="0"/>
              <a:buChar char="§"/>
            </a:pPr>
            <a:r>
              <a:rPr lang="zh-CN" altLang="en-US" sz="1800" dirty="0"/>
              <a:t>在解决实际问题时，还经常需要用到其他复杂的数据结构，如堆、栈、队列、树、图等等。</a:t>
            </a:r>
            <a:endParaRPr lang="zh-CN" altLang="en-US" sz="1800" dirty="0"/>
          </a:p>
          <a:p>
            <a:pPr defTabSz="914400">
              <a:lnSpc>
                <a:spcPct val="150000"/>
              </a:lnSpc>
              <a:spcBef>
                <a:spcPts val="1200"/>
              </a:spcBef>
              <a:spcAft>
                <a:spcPts val="600"/>
              </a:spcAft>
              <a:buSzPct val="90000"/>
              <a:buFont typeface="Wingdings" panose="05000000000000000000" charset="0"/>
              <a:buChar char="§"/>
            </a:pPr>
            <a:r>
              <a:rPr lang="zh-CN" altLang="en-US" sz="1800" dirty="0"/>
              <a:t>有些结构</a:t>
            </a:r>
            <a:r>
              <a:rPr lang="en-US" altLang="zh-CN" sz="1800" dirty="0"/>
              <a:t>Python</a:t>
            </a:r>
            <a:r>
              <a:rPr lang="zh-CN" altLang="en-US" sz="1800" dirty="0"/>
              <a:t>已经提供，而有些则需要自己利用基本数据结构来实现。</a:t>
            </a:r>
            <a:endParaRPr lang="zh-CN" altLang="en-US" sz="1800"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标题 10752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.1  </a:t>
            </a:r>
            <a:r>
              <a:rPr lang="zh-CN" altLang="en-US" kern="1200" baseline="0" dirty="0">
                <a:latin typeface="+mj-lt"/>
                <a:ea typeface="+mj-ea"/>
                <a:cs typeface="+mj-cs"/>
              </a:rPr>
              <a:t>堆</a:t>
            </a:r>
            <a:endParaRPr lang="zh-CN" altLang="en-US" kern="1200" baseline="0" dirty="0">
              <a:latin typeface="+mj-lt"/>
              <a:ea typeface="+mj-ea"/>
              <a:cs typeface="+mj-cs"/>
            </a:endParaRPr>
          </a:p>
        </p:txBody>
      </p:sp>
      <p:sp>
        <p:nvSpPr>
          <p:cNvPr id="151554" name="文本占位符 107522"/>
          <p:cNvSpPr>
            <a:spLocks noGrp="1"/>
          </p:cNvSpPr>
          <p:nvPr>
            <p:ph idx="1"/>
          </p:nvPr>
        </p:nvSpPr>
        <p:spPr/>
        <p:txBody>
          <a:bodyPr anchor="t"/>
          <a:lstStyle/>
          <a:p>
            <a:pPr defTabSz="914400">
              <a:lnSpc>
                <a:spcPct val="80000"/>
              </a:lnSpc>
              <a:spcBef>
                <a:spcPct val="0"/>
              </a:spcBef>
              <a:buSzPct val="90000"/>
              <a:buFont typeface="Wingdings" panose="05000000000000000000" pitchFamily="2" charset="2"/>
              <a:buNone/>
            </a:pPr>
            <a:r>
              <a:rPr lang="en-GB" altLang="en-US" sz="1350" dirty="0">
                <a:latin typeface="Consolas" panose="020B0609020204030204" charset="0"/>
              </a:rPr>
              <a:t>&gt;&gt;&gt; import heapq                    </a:t>
            </a:r>
            <a:r>
              <a:rPr lang="en-US" altLang="en-GB" sz="1350" dirty="0">
                <a:latin typeface="Consolas" panose="020B0609020204030204" charset="0"/>
              </a:rPr>
              <a:t>#heapq</a:t>
            </a:r>
            <a:r>
              <a:rPr lang="zh-CN" altLang="en-US" sz="1350" dirty="0">
                <a:latin typeface="Consolas" panose="020B0609020204030204" charset="0"/>
              </a:rPr>
              <a:t>和</a:t>
            </a:r>
            <a:r>
              <a:rPr lang="en-US" altLang="zh-CN" sz="1350" dirty="0">
                <a:latin typeface="Consolas" panose="020B0609020204030204" charset="0"/>
              </a:rPr>
              <a:t>random</a:t>
            </a:r>
            <a:r>
              <a:rPr lang="zh-CN" altLang="en-US" sz="1350" dirty="0">
                <a:latin typeface="Consolas" panose="020B0609020204030204" charset="0"/>
              </a:rPr>
              <a:t>是</a:t>
            </a:r>
            <a:r>
              <a:rPr lang="en-US" altLang="zh-CN" sz="1350" dirty="0">
                <a:latin typeface="Consolas" panose="020B0609020204030204" charset="0"/>
              </a:rPr>
              <a:t>Python</a:t>
            </a:r>
            <a:r>
              <a:rPr lang="zh-CN" altLang="en-US" sz="1350" dirty="0">
                <a:latin typeface="Consolas" panose="020B0609020204030204" charset="0"/>
              </a:rPr>
              <a:t>标准库</a:t>
            </a:r>
            <a:endParaRPr lang="zh-CN" altLang="en-US" sz="135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latin typeface="Consolas" panose="020B0609020204030204" charset="0"/>
              </a:rPr>
              <a:t>&gt;&gt;&gt; import random</a:t>
            </a:r>
            <a:endParaRPr lang="en-GB" altLang="en-US" sz="135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latin typeface="Consolas" panose="020B0609020204030204" charset="0"/>
              </a:rPr>
              <a:t>&gt;&gt;&gt; data = </a:t>
            </a:r>
            <a:r>
              <a:rPr lang="en-US" altLang="en-GB" sz="1350" dirty="0">
                <a:latin typeface="Consolas" panose="020B0609020204030204" charset="0"/>
              </a:rPr>
              <a:t>list(</a:t>
            </a:r>
            <a:r>
              <a:rPr lang="en-GB" altLang="en-US" sz="1350" dirty="0">
                <a:latin typeface="Consolas" panose="020B0609020204030204" charset="0"/>
              </a:rPr>
              <a:t>range(10)</a:t>
            </a:r>
            <a:r>
              <a:rPr lang="en-US" altLang="en-GB" sz="1350" dirty="0">
                <a:latin typeface="Consolas" panose="020B0609020204030204" charset="0"/>
              </a:rPr>
              <a:t>)</a:t>
            </a:r>
            <a:endParaRPr lang="en-US" altLang="en-GB" sz="135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latin typeface="Consolas" panose="020B0609020204030204" charset="0"/>
              </a:rPr>
              <a:t>&gt;&gt;&gt; data</a:t>
            </a:r>
            <a:endParaRPr lang="en-GB" altLang="en-US" sz="135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solidFill>
                  <a:srgbClr val="00B0F0"/>
                </a:solidFill>
                <a:latin typeface="Consolas" panose="020B0609020204030204" charset="0"/>
              </a:rPr>
              <a:t>[0, 1, 2, 3, 4, 5, 6, 7, 8, 9]</a:t>
            </a:r>
            <a:endParaRPr lang="en-GB" altLang="en-US" sz="1350" dirty="0">
              <a:solidFill>
                <a:srgbClr val="00B0F0"/>
              </a:solidFill>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latin typeface="Consolas" panose="020B0609020204030204" charset="0"/>
              </a:rPr>
              <a:t>&gt;&gt;&gt; random.choice(data)             </a:t>
            </a:r>
            <a:r>
              <a:rPr lang="en-US" altLang="en-GB" sz="1350" dirty="0">
                <a:latin typeface="Consolas" panose="020B0609020204030204" charset="0"/>
              </a:rPr>
              <a:t>#</a:t>
            </a:r>
            <a:r>
              <a:rPr lang="zh-CN" altLang="en-US" sz="1350" dirty="0">
                <a:latin typeface="Consolas" panose="020B0609020204030204" charset="0"/>
              </a:rPr>
              <a:t>随机选择一个元素</a:t>
            </a:r>
            <a:endParaRPr lang="zh-CN" altLang="en-US" sz="135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solidFill>
                  <a:srgbClr val="00B0F0"/>
                </a:solidFill>
                <a:latin typeface="Consolas" panose="020B0609020204030204" charset="0"/>
              </a:rPr>
              <a:t>9</a:t>
            </a:r>
            <a:endParaRPr lang="en-GB" altLang="en-US" sz="1350" dirty="0">
              <a:solidFill>
                <a:srgbClr val="00B0F0"/>
              </a:solidFill>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latin typeface="Consolas" panose="020B0609020204030204" charset="0"/>
              </a:rPr>
              <a:t>&gt;&gt;&gt; random.shuffle(data)            </a:t>
            </a:r>
            <a:r>
              <a:rPr lang="en-US" altLang="en-GB" sz="1350" dirty="0">
                <a:latin typeface="Consolas" panose="020B0609020204030204" charset="0"/>
              </a:rPr>
              <a:t>#</a:t>
            </a:r>
            <a:r>
              <a:rPr lang="zh-CN" altLang="en-US" sz="1350" dirty="0">
                <a:latin typeface="Consolas" panose="020B0609020204030204" charset="0"/>
              </a:rPr>
              <a:t>随机打乱顺序</a:t>
            </a:r>
            <a:endParaRPr lang="zh-CN" altLang="en-US" sz="135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latin typeface="Consolas" panose="020B0609020204030204" charset="0"/>
              </a:rPr>
              <a:t>&gt;&gt;&gt; data</a:t>
            </a:r>
            <a:endParaRPr lang="en-GB" altLang="en-US" sz="135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solidFill>
                  <a:srgbClr val="00B0F0"/>
                </a:solidFill>
                <a:latin typeface="Consolas" panose="020B0609020204030204" charset="0"/>
              </a:rPr>
              <a:t>[6, 1, 3, 4, 9, 0, 5, 2, 8, 7]</a:t>
            </a:r>
            <a:endParaRPr lang="en-GB" altLang="en-US" sz="1350" dirty="0">
              <a:solidFill>
                <a:srgbClr val="00B0F0"/>
              </a:solidFill>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latin typeface="Consolas" panose="020B0609020204030204" charset="0"/>
              </a:rPr>
              <a:t>&gt;&gt;&gt; heap=[]</a:t>
            </a:r>
            <a:endParaRPr lang="en-GB" altLang="en-US" sz="135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latin typeface="Consolas" panose="020B0609020204030204" charset="0"/>
              </a:rPr>
              <a:t>&gt;&gt;&gt; for n in data:                  </a:t>
            </a:r>
            <a:r>
              <a:rPr lang="en-US" altLang="en-GB" sz="1350" dirty="0">
                <a:latin typeface="Consolas" panose="020B0609020204030204" charset="0"/>
              </a:rPr>
              <a:t>#</a:t>
            </a:r>
            <a:r>
              <a:rPr lang="zh-CN" altLang="en-US" sz="1350" dirty="0">
                <a:latin typeface="Consolas" panose="020B0609020204030204" charset="0"/>
              </a:rPr>
              <a:t>建堆</a:t>
            </a:r>
            <a:endParaRPr lang="zh-CN" altLang="en-US" sz="135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latin typeface="Consolas" panose="020B0609020204030204" charset="0"/>
              </a:rPr>
              <a:t>    heapq.heappush(heap,n)</a:t>
            </a:r>
            <a:endParaRPr lang="en-GB" altLang="en-US" sz="1350" dirty="0">
              <a:latin typeface="Consolas" panose="020B0609020204030204" charset="0"/>
            </a:endParaRPr>
          </a:p>
          <a:p>
            <a:pPr defTabSz="914400">
              <a:lnSpc>
                <a:spcPct val="80000"/>
              </a:lnSpc>
              <a:spcBef>
                <a:spcPct val="0"/>
              </a:spcBef>
              <a:buSzPct val="90000"/>
              <a:buFont typeface="Wingdings" panose="05000000000000000000" pitchFamily="2" charset="2"/>
              <a:buNone/>
            </a:pPr>
            <a:endParaRPr lang="en-GB" altLang="en-US" sz="135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latin typeface="Consolas" panose="020B0609020204030204" charset="0"/>
              </a:rPr>
              <a:t>&gt;&gt;&gt; heap</a:t>
            </a:r>
            <a:endParaRPr lang="en-GB" altLang="en-US" sz="135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GB" altLang="en-US" sz="1350" dirty="0">
                <a:solidFill>
                  <a:srgbClr val="00B0F0"/>
                </a:solidFill>
                <a:latin typeface="Consolas" panose="020B0609020204030204" charset="0"/>
              </a:rPr>
              <a:t>[0, 2, 1, 4, 7, 3, 5, 6, 8, 9]</a:t>
            </a:r>
            <a:endParaRPr lang="en-GB" altLang="en-US" sz="1350" dirty="0">
              <a:solidFill>
                <a:srgbClr val="00B0F0"/>
              </a:solidFill>
              <a:latin typeface="Consolas" panose="020B0609020204030204" charset="0"/>
            </a:endParaRPr>
          </a:p>
          <a:p>
            <a:pPr defTabSz="914400">
              <a:spcBef>
                <a:spcPts val="100"/>
              </a:spcBef>
              <a:buSzPct val="90000"/>
              <a:buFont typeface="Wingdings" panose="05000000000000000000" pitchFamily="2" charset="2"/>
              <a:buNone/>
            </a:pPr>
            <a:r>
              <a:rPr lang="en-US" altLang="zh-CN" sz="1350">
                <a:latin typeface="Consolas" panose="020B0609020204030204" charset="0"/>
              </a:rPr>
              <a:t>&gt;&gt;&gt; heapq.heappush(heap,0.5)        #</a:t>
            </a:r>
            <a:r>
              <a:rPr lang="zh-CN" altLang="en-US" sz="1350">
                <a:latin typeface="Consolas" panose="020B0609020204030204" charset="0"/>
              </a:rPr>
              <a:t>入堆，自动重建</a:t>
            </a:r>
            <a:endParaRPr lang="zh-CN" altLang="en-US" sz="1350">
              <a:latin typeface="Consolas" panose="020B0609020204030204" charset="0"/>
            </a:endParaRPr>
          </a:p>
          <a:p>
            <a:pPr defTabSz="914400">
              <a:spcBef>
                <a:spcPts val="100"/>
              </a:spcBef>
              <a:buSzPct val="90000"/>
              <a:buFont typeface="Wingdings" panose="05000000000000000000" pitchFamily="2" charset="2"/>
              <a:buNone/>
            </a:pPr>
            <a:r>
              <a:rPr lang="en-US" altLang="zh-CN" sz="1350">
                <a:latin typeface="Consolas" panose="020B0609020204030204" charset="0"/>
              </a:rPr>
              <a:t>&gt;&gt;&gt; heap</a:t>
            </a:r>
            <a:endParaRPr lang="en-US" altLang="zh-CN" sz="1350">
              <a:latin typeface="Consolas" panose="020B0609020204030204" charset="0"/>
            </a:endParaRPr>
          </a:p>
          <a:p>
            <a:pPr defTabSz="914400">
              <a:spcBef>
                <a:spcPts val="100"/>
              </a:spcBef>
              <a:buSzPct val="90000"/>
              <a:buFont typeface="Wingdings" panose="05000000000000000000" pitchFamily="2" charset="2"/>
              <a:buNone/>
            </a:pPr>
            <a:r>
              <a:rPr lang="en-US" altLang="zh-CN" sz="1350">
                <a:solidFill>
                  <a:srgbClr val="00B0F0"/>
                </a:solidFill>
                <a:latin typeface="Consolas" panose="020B0609020204030204" charset="0"/>
              </a:rPr>
              <a:t>[0, 0.5, 1, 4, 2, 3, 5, 6, 8, 9, 7]</a:t>
            </a:r>
            <a:endParaRPr lang="en-US" altLang="zh-CN" sz="1350">
              <a:solidFill>
                <a:srgbClr val="00B0F0"/>
              </a:solidFill>
              <a:latin typeface="Consolas" panose="020B0609020204030204" charset="0"/>
            </a:endParaRPr>
          </a:p>
          <a:p>
            <a:pPr defTabSz="914400">
              <a:spcBef>
                <a:spcPts val="100"/>
              </a:spcBef>
              <a:buSzPct val="90000"/>
              <a:buFont typeface="Wingdings" panose="05000000000000000000" pitchFamily="2" charset="2"/>
              <a:buNone/>
            </a:pPr>
            <a:r>
              <a:rPr lang="en-US" altLang="zh-CN" sz="1350">
                <a:latin typeface="Consolas" panose="020B0609020204030204" charset="0"/>
              </a:rPr>
              <a:t>&gt;&gt;&gt; heapq.heappop(heap)             #</a:t>
            </a:r>
            <a:r>
              <a:rPr lang="zh-CN" altLang="en-US" sz="1350">
                <a:latin typeface="Consolas" panose="020B0609020204030204" charset="0"/>
              </a:rPr>
              <a:t>出堆，自动重建</a:t>
            </a:r>
            <a:endParaRPr lang="zh-CN" altLang="en-US" sz="1350">
              <a:latin typeface="Consolas" panose="020B0609020204030204" charset="0"/>
            </a:endParaRPr>
          </a:p>
          <a:p>
            <a:pPr defTabSz="914400">
              <a:spcBef>
                <a:spcPts val="100"/>
              </a:spcBef>
              <a:buSzPct val="90000"/>
              <a:buFont typeface="Wingdings" panose="05000000000000000000" pitchFamily="2" charset="2"/>
              <a:buNone/>
            </a:pPr>
            <a:r>
              <a:rPr lang="en-US" altLang="zh-CN" sz="1350">
                <a:solidFill>
                  <a:srgbClr val="00B0F0"/>
                </a:solidFill>
                <a:latin typeface="Consolas" panose="020B0609020204030204" charset="0"/>
              </a:rPr>
              <a:t>0</a:t>
            </a:r>
            <a:endParaRPr lang="en-US" altLang="zh-CN" sz="1350" dirty="0">
              <a:solidFill>
                <a:srgbClr val="00B0F0"/>
              </a:solidFill>
              <a:latin typeface="Consolas" panose="020B0609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2150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5602" name="文本占位符 21506"/>
          <p:cNvSpPr>
            <a:spLocks noGrp="1"/>
          </p:cNvSpPr>
          <p:nvPr>
            <p:ph idx="1"/>
          </p:nvPr>
        </p:nvSpPr>
        <p:spPr>
          <a:xfrm>
            <a:off x="457200" y="1211246"/>
            <a:ext cx="8229600" cy="3395066"/>
          </a:xfrm>
        </p:spPr>
        <p:txBody>
          <a:bodyPr anchor="t"/>
          <a:lstStyle/>
          <a:p>
            <a:pPr defTabSz="914400">
              <a:lnSpc>
                <a:spcPct val="150000"/>
              </a:lnSpc>
              <a:spcBef>
                <a:spcPts val="1200"/>
              </a:spcBef>
              <a:spcAft>
                <a:spcPts val="600"/>
              </a:spcAft>
              <a:buSzPct val="90000"/>
              <a:buFont typeface="Wingdings" panose="05000000000000000000" charset="0"/>
              <a:buChar char=""/>
            </a:pPr>
            <a:r>
              <a:rPr lang="zh-CN" altLang="en-US" sz="1800" dirty="0">
                <a:solidFill>
                  <a:srgbClr val="FF0000"/>
                </a:solidFill>
              </a:rPr>
              <a:t>列表中包含的是元素值的引用，而不是直接包含元素值</a:t>
            </a:r>
            <a:r>
              <a:rPr lang="zh-CN" altLang="en-US" sz="1800" dirty="0"/>
              <a:t>。</a:t>
            </a:r>
            <a:endParaRPr lang="zh-CN" altLang="en-US" sz="1800" dirty="0"/>
          </a:p>
          <a:p>
            <a:pPr defTabSz="914400">
              <a:lnSpc>
                <a:spcPct val="150000"/>
              </a:lnSpc>
              <a:spcBef>
                <a:spcPts val="1200"/>
              </a:spcBef>
              <a:spcAft>
                <a:spcPts val="600"/>
              </a:spcAft>
              <a:buSzPct val="90000"/>
              <a:buFont typeface="Wingdings" panose="05000000000000000000" charset="0"/>
              <a:buChar char=""/>
            </a:pPr>
            <a:r>
              <a:rPr lang="zh-CN" altLang="en-US" sz="1500" dirty="0"/>
              <a:t>如果是直接修改序列变量的值，则与</a:t>
            </a:r>
            <a:r>
              <a:rPr lang="en-US" altLang="zh-CN" sz="1500" dirty="0"/>
              <a:t>Python</a:t>
            </a:r>
            <a:r>
              <a:rPr lang="zh-CN" altLang="en-US" sz="1500" dirty="0"/>
              <a:t>普通变量的情况是一样的</a:t>
            </a:r>
            <a:endParaRPr lang="zh-CN" altLang="en-US" sz="1500" dirty="0"/>
          </a:p>
          <a:p>
            <a:pPr defTabSz="914400">
              <a:lnSpc>
                <a:spcPct val="150000"/>
              </a:lnSpc>
              <a:spcBef>
                <a:spcPts val="1200"/>
              </a:spcBef>
              <a:spcAft>
                <a:spcPts val="600"/>
              </a:spcAft>
              <a:buSzPct val="90000"/>
              <a:buFont typeface="Wingdings" panose="05000000000000000000" charset="0"/>
              <a:buChar char=""/>
            </a:pPr>
            <a:r>
              <a:rPr lang="zh-CN" altLang="en-US" sz="1500" dirty="0"/>
              <a:t>如果是通过</a:t>
            </a:r>
            <a:r>
              <a:rPr lang="zh-CN" altLang="en-US" sz="1500" dirty="0">
                <a:solidFill>
                  <a:srgbClr val="FF0000"/>
                </a:solidFill>
              </a:rPr>
              <a:t>下标</a:t>
            </a:r>
            <a:r>
              <a:rPr lang="zh-CN" altLang="en-US" sz="1500" dirty="0"/>
              <a:t>来修改序列中元素的值</a:t>
            </a:r>
            <a:r>
              <a:rPr lang="zh-CN" altLang="en-US" sz="1500" dirty="0">
                <a:solidFill>
                  <a:srgbClr val="FF0000"/>
                </a:solidFill>
              </a:rPr>
              <a:t>或</a:t>
            </a:r>
            <a:r>
              <a:rPr lang="zh-CN" altLang="en-US" sz="1500" dirty="0"/>
              <a:t>通过</a:t>
            </a:r>
            <a:r>
              <a:rPr lang="zh-CN" altLang="en-US" sz="1500" dirty="0">
                <a:solidFill>
                  <a:srgbClr val="FF0000"/>
                </a:solidFill>
              </a:rPr>
              <a:t>可变序列</a:t>
            </a:r>
            <a:r>
              <a:rPr lang="zh-CN" altLang="en-US" sz="1500" b="1" dirty="0">
                <a:solidFill>
                  <a:srgbClr val="FF0000"/>
                </a:solidFill>
              </a:rPr>
              <a:t>对象自身提供的方法</a:t>
            </a:r>
            <a:r>
              <a:rPr lang="zh-CN" altLang="en-US" sz="1500" dirty="0"/>
              <a:t>来增加和删除元素时，</a:t>
            </a:r>
            <a:r>
              <a:rPr lang="zh-CN" altLang="en-US" sz="1500" b="1" dirty="0">
                <a:solidFill>
                  <a:srgbClr val="FF0000"/>
                </a:solidFill>
              </a:rPr>
              <a:t>序列对象在内存中的起始地址是不变的</a:t>
            </a:r>
            <a:r>
              <a:rPr lang="zh-CN" altLang="en-US" sz="1500" b="1" dirty="0"/>
              <a:t>，</a:t>
            </a:r>
            <a:r>
              <a:rPr lang="zh-CN" altLang="en-US" sz="1500" b="1" dirty="0">
                <a:solidFill>
                  <a:srgbClr val="FF0000"/>
                </a:solidFill>
              </a:rPr>
              <a:t>仅仅是被改变值的元素地址发生变化</a:t>
            </a:r>
            <a:r>
              <a:rPr lang="zh-CN" altLang="en-US" sz="1500" b="1" dirty="0"/>
              <a:t>，也就是所谓的</a:t>
            </a:r>
            <a:r>
              <a:rPr lang="en-US" altLang="zh-CN" sz="1500" dirty="0"/>
              <a:t>“</a:t>
            </a:r>
            <a:r>
              <a:rPr lang="zh-CN" altLang="en-US" sz="1500" dirty="0">
                <a:solidFill>
                  <a:srgbClr val="FF0000"/>
                </a:solidFill>
              </a:rPr>
              <a:t>原地操作</a:t>
            </a:r>
            <a:r>
              <a:rPr lang="en-US" altLang="zh-CN" sz="1500" dirty="0"/>
              <a:t>”</a:t>
            </a:r>
            <a:r>
              <a:rPr lang="zh-CN" altLang="en-US" sz="1500" dirty="0"/>
              <a:t>。</a:t>
            </a:r>
            <a:endParaRPr lang="zh-CN" altLang="en-US" sz="1500" dirty="0"/>
          </a:p>
        </p:txBody>
      </p:sp>
      <p:sp>
        <p:nvSpPr>
          <p:cNvPr id="2" name="Text Box 1"/>
          <p:cNvSpPr txBox="1"/>
          <p:nvPr/>
        </p:nvSpPr>
        <p:spPr>
          <a:xfrm>
            <a:off x="2723661" y="3114281"/>
            <a:ext cx="1990090" cy="1809750"/>
          </a:xfrm>
          <a:prstGeom prst="rect">
            <a:avLst/>
          </a:prstGeom>
          <a:noFill/>
          <a:ln w="12700" cmpd="sng">
            <a:solidFill>
              <a:schemeClr val="accent1">
                <a:shade val="50000"/>
              </a:schemeClr>
            </a:solidFill>
            <a:prstDash val="solid"/>
          </a:ln>
        </p:spPr>
        <p:txBody>
          <a:bodyPr wrap="square" rtlCol="0" anchor="t">
            <a:spAutoFit/>
          </a:bodyPr>
          <a:lstStyle/>
          <a:p>
            <a:pPr marL="1905" indent="-344805" defTabSz="914400">
              <a:lnSpc>
                <a:spcPct val="80000"/>
              </a:lnSpc>
              <a:buSzPct val="90000"/>
              <a:buFont typeface="Wingdings" panose="05000000000000000000" pitchFamily="2" charset="2"/>
              <a:buNone/>
            </a:pPr>
            <a:r>
              <a:rPr lang="en-US" altLang="zh-CN" sz="1400" dirty="0">
                <a:latin typeface="Consolas" panose="020B0609020204030204" charset="0"/>
                <a:sym typeface="+mn-ea"/>
              </a:rPr>
              <a:t>&gt;&gt;&gt; a = [1, 2, 3]</a:t>
            </a:r>
            <a:endParaRPr lang="en-US" altLang="zh-CN" sz="1400" dirty="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dirty="0">
                <a:latin typeface="Consolas" panose="020B0609020204030204" charset="0"/>
                <a:sym typeface="+mn-ea"/>
              </a:rPr>
              <a:t>&gt;&gt;&gt; id(a)</a:t>
            </a:r>
            <a:endParaRPr lang="en-US" altLang="zh-CN" sz="1400" dirty="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dirty="0">
                <a:solidFill>
                  <a:srgbClr val="00B0F0"/>
                </a:solidFill>
                <a:latin typeface="Consolas" panose="020B0609020204030204" charset="0"/>
                <a:sym typeface="+mn-ea"/>
              </a:rPr>
              <a:t>2389572193096</a:t>
            </a:r>
            <a:endParaRPr lang="en-US" altLang="zh-CN" sz="1400" dirty="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dirty="0">
                <a:latin typeface="Consolas" panose="020B0609020204030204" charset="0"/>
                <a:sym typeface="+mn-ea"/>
              </a:rPr>
              <a:t>&gt;&gt;&gt; </a:t>
            </a:r>
            <a:r>
              <a:rPr lang="en-US" altLang="zh-CN" sz="1400" dirty="0" err="1">
                <a:latin typeface="Consolas" panose="020B0609020204030204" charset="0"/>
                <a:sym typeface="+mn-ea"/>
              </a:rPr>
              <a:t>a.append</a:t>
            </a:r>
            <a:r>
              <a:rPr lang="en-US" altLang="zh-CN" sz="1400" dirty="0">
                <a:latin typeface="Consolas" panose="020B0609020204030204" charset="0"/>
                <a:sym typeface="+mn-ea"/>
              </a:rPr>
              <a:t>(4)</a:t>
            </a:r>
            <a:endParaRPr lang="en-US" altLang="zh-CN" sz="1400" dirty="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dirty="0">
                <a:latin typeface="Consolas" panose="020B0609020204030204" charset="0"/>
                <a:sym typeface="+mn-ea"/>
              </a:rPr>
              <a:t>&gt;&gt;&gt; </a:t>
            </a:r>
            <a:r>
              <a:rPr lang="en-US" altLang="zh-CN" sz="1400" dirty="0" err="1">
                <a:latin typeface="Consolas" panose="020B0609020204030204" charset="0"/>
                <a:sym typeface="+mn-ea"/>
              </a:rPr>
              <a:t>a.remove</a:t>
            </a:r>
            <a:r>
              <a:rPr lang="en-US" altLang="zh-CN" sz="1400" dirty="0">
                <a:latin typeface="Consolas" panose="020B0609020204030204" charset="0"/>
                <a:sym typeface="+mn-ea"/>
              </a:rPr>
              <a:t>(3)</a:t>
            </a:r>
            <a:endParaRPr lang="en-US" altLang="zh-CN" sz="1400" dirty="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dirty="0">
                <a:latin typeface="Consolas" panose="020B0609020204030204" charset="0"/>
                <a:sym typeface="+mn-ea"/>
              </a:rPr>
              <a:t>&gt;&gt;&gt; a[0] = 5</a:t>
            </a:r>
            <a:endParaRPr lang="en-US" altLang="zh-CN" sz="1400" dirty="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dirty="0">
                <a:latin typeface="Consolas" panose="020B0609020204030204" charset="0"/>
                <a:sym typeface="+mn-ea"/>
              </a:rPr>
              <a:t>&gt;&gt;&gt; a</a:t>
            </a:r>
            <a:endParaRPr lang="en-US" altLang="zh-CN" sz="1400" dirty="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dirty="0">
                <a:solidFill>
                  <a:srgbClr val="00B0F0"/>
                </a:solidFill>
                <a:latin typeface="Consolas" panose="020B0609020204030204" charset="0"/>
                <a:sym typeface="+mn-ea"/>
              </a:rPr>
              <a:t>[5, 2, 4]</a:t>
            </a:r>
            <a:endParaRPr lang="en-US" altLang="zh-CN" sz="1400" dirty="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dirty="0">
                <a:latin typeface="Consolas" panose="020B0609020204030204" charset="0"/>
                <a:sym typeface="+mn-ea"/>
              </a:rPr>
              <a:t>&gt;&gt;&gt; id(a)</a:t>
            </a:r>
            <a:endParaRPr lang="en-US" altLang="zh-CN" sz="1400" dirty="0">
              <a:latin typeface="Consolas" panose="020B0609020204030204" charset="0"/>
              <a:sym typeface="+mn-ea"/>
            </a:endParaRPr>
          </a:p>
          <a:p>
            <a:pPr marL="1905" indent="-344805" defTabSz="914400">
              <a:lnSpc>
                <a:spcPct val="80000"/>
              </a:lnSpc>
              <a:buSzPct val="90000"/>
              <a:buFont typeface="Wingdings" panose="05000000000000000000" pitchFamily="2" charset="2"/>
              <a:buNone/>
            </a:pPr>
            <a:r>
              <a:rPr lang="en-US" altLang="zh-CN" sz="1400" dirty="0">
                <a:solidFill>
                  <a:srgbClr val="00B0F0"/>
                </a:solidFill>
                <a:latin typeface="Consolas" panose="020B0609020204030204" charset="0"/>
                <a:sym typeface="+mn-ea"/>
              </a:rPr>
              <a:t>2389572193096</a:t>
            </a:r>
            <a:endParaRPr lang="en-US" altLang="zh-CN" sz="1400" dirty="0">
              <a:solidFill>
                <a:srgbClr val="00B0F0"/>
              </a:solidFill>
              <a:latin typeface="Consolas" panose="020B0609020204030204" charset="0"/>
              <a:sym typeface="+mn-ea"/>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76568" y="3253105"/>
            <a:ext cx="1457325" cy="1647825"/>
          </a:xfrm>
          <a:prstGeom prst="rect">
            <a:avLst/>
          </a:prstGeom>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标题 10854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.1  </a:t>
            </a:r>
            <a:r>
              <a:rPr lang="zh-CN" altLang="en-US" kern="1200" baseline="0" dirty="0">
                <a:latin typeface="+mj-lt"/>
                <a:ea typeface="+mj-ea"/>
                <a:cs typeface="+mj-cs"/>
              </a:rPr>
              <a:t>堆</a:t>
            </a:r>
            <a:endParaRPr lang="zh-CN" altLang="en-US" kern="1200" baseline="0" dirty="0">
              <a:latin typeface="+mj-lt"/>
              <a:ea typeface="+mj-ea"/>
              <a:cs typeface="+mj-cs"/>
            </a:endParaRPr>
          </a:p>
        </p:txBody>
      </p:sp>
      <p:sp>
        <p:nvSpPr>
          <p:cNvPr id="152578" name="文本占位符 108546"/>
          <p:cNvSpPr>
            <a:spLocks noGrp="1"/>
          </p:cNvSpPr>
          <p:nvPr>
            <p:ph idx="1"/>
          </p:nvPr>
        </p:nvSpPr>
        <p:spPr/>
        <p:txBody>
          <a:bodyPr anchor="t"/>
          <a:lstStyle/>
          <a:p>
            <a:pPr defTabSz="914400">
              <a:spcBef>
                <a:spcPts val="100"/>
              </a:spcBef>
              <a:buSzPct val="90000"/>
              <a:buFont typeface="Wingdings" panose="05000000000000000000" pitchFamily="2" charset="2"/>
              <a:buNone/>
            </a:pPr>
            <a:r>
              <a:rPr lang="en-US" altLang="zh-CN" sz="1600">
                <a:latin typeface="Consolas" panose="020B0609020204030204" charset="0"/>
              </a:rPr>
              <a:t>&gt;&gt;&gt; myheap = [1,2,3,5,7,8,9,4,10,333]</a:t>
            </a:r>
            <a:endParaRPr lang="en-US" altLang="zh-CN" sz="1600">
              <a:latin typeface="Consolas" panose="020B0609020204030204" charset="0"/>
            </a:endParaRPr>
          </a:p>
          <a:p>
            <a:pPr defTabSz="914400">
              <a:spcBef>
                <a:spcPts val="100"/>
              </a:spcBef>
              <a:buSzPct val="90000"/>
              <a:buFont typeface="Wingdings" panose="05000000000000000000" pitchFamily="2" charset="2"/>
              <a:buNone/>
            </a:pPr>
            <a:r>
              <a:rPr lang="en-US" altLang="zh-CN" sz="1600">
                <a:latin typeface="Consolas" panose="020B0609020204030204" charset="0"/>
              </a:rPr>
              <a:t>&gt;&gt;&gt; heapq.heapify(myheap)           #</a:t>
            </a:r>
            <a:r>
              <a:rPr lang="zh-CN" altLang="en-US" sz="1600">
                <a:latin typeface="Consolas" panose="020B0609020204030204" charset="0"/>
              </a:rPr>
              <a:t>建堆</a:t>
            </a:r>
            <a:endParaRPr lang="zh-CN" altLang="en-US" sz="1600">
              <a:latin typeface="Consolas" panose="020B0609020204030204" charset="0"/>
            </a:endParaRPr>
          </a:p>
          <a:p>
            <a:pPr defTabSz="914400">
              <a:spcBef>
                <a:spcPts val="100"/>
              </a:spcBef>
              <a:buSzPct val="90000"/>
              <a:buFont typeface="Wingdings" panose="05000000000000000000" pitchFamily="2" charset="2"/>
              <a:buNone/>
            </a:pPr>
            <a:r>
              <a:rPr lang="en-US" altLang="zh-CN" sz="1600">
                <a:latin typeface="Consolas" panose="020B0609020204030204" charset="0"/>
              </a:rPr>
              <a:t>&gt;&gt;&gt; myheap</a:t>
            </a:r>
            <a:endParaRPr lang="en-US" altLang="zh-CN" sz="1600">
              <a:latin typeface="Consolas" panose="020B0609020204030204" charset="0"/>
            </a:endParaRPr>
          </a:p>
          <a:p>
            <a:pPr defTabSz="914400">
              <a:spcBef>
                <a:spcPts val="100"/>
              </a:spcBef>
              <a:buSzPct val="90000"/>
              <a:buFont typeface="Wingdings" panose="05000000000000000000" pitchFamily="2" charset="2"/>
              <a:buNone/>
            </a:pPr>
            <a:r>
              <a:rPr lang="en-US" altLang="zh-CN" sz="1600">
                <a:solidFill>
                  <a:srgbClr val="00B0F0"/>
                </a:solidFill>
                <a:latin typeface="Consolas" panose="020B0609020204030204" charset="0"/>
              </a:rPr>
              <a:t>[1, 2, 3, 4, 7, 8, 9, 5, 10, 333]</a:t>
            </a:r>
            <a:endParaRPr lang="en-US" altLang="zh-CN" sz="1600">
              <a:solidFill>
                <a:srgbClr val="00B0F0"/>
              </a:solidFill>
              <a:latin typeface="Consolas" panose="020B0609020204030204" charset="0"/>
            </a:endParaRPr>
          </a:p>
          <a:p>
            <a:pPr defTabSz="914400">
              <a:spcBef>
                <a:spcPts val="100"/>
              </a:spcBef>
              <a:buSzPct val="90000"/>
              <a:buFont typeface="Wingdings" panose="05000000000000000000" pitchFamily="2" charset="2"/>
              <a:buNone/>
            </a:pPr>
            <a:r>
              <a:rPr lang="en-US" altLang="zh-CN" sz="1600">
                <a:latin typeface="Consolas" panose="020B0609020204030204" charset="0"/>
              </a:rPr>
              <a:t>&gt;&gt;&gt; heapq.heapreplace(myheap,6)     #</a:t>
            </a:r>
            <a:r>
              <a:rPr lang="zh-CN" altLang="en-US" sz="1600">
                <a:latin typeface="Consolas" panose="020B0609020204030204" charset="0"/>
              </a:rPr>
              <a:t>弹出最小元素，同时插入新元素</a:t>
            </a:r>
            <a:endParaRPr lang="zh-CN" altLang="en-US" sz="1600">
              <a:latin typeface="Consolas" panose="020B0609020204030204" charset="0"/>
            </a:endParaRPr>
          </a:p>
          <a:p>
            <a:pPr defTabSz="914400">
              <a:spcBef>
                <a:spcPts val="100"/>
              </a:spcBef>
              <a:buSzPct val="90000"/>
              <a:buFont typeface="Wingdings" panose="05000000000000000000" pitchFamily="2" charset="2"/>
              <a:buNone/>
            </a:pPr>
            <a:r>
              <a:rPr lang="en-US" altLang="zh-CN" sz="1600">
                <a:solidFill>
                  <a:srgbClr val="00B0F0"/>
                </a:solidFill>
                <a:latin typeface="Consolas" panose="020B0609020204030204" charset="0"/>
              </a:rPr>
              <a:t>1</a:t>
            </a:r>
            <a:endParaRPr lang="en-US" altLang="zh-CN" sz="1600">
              <a:solidFill>
                <a:srgbClr val="00B0F0"/>
              </a:solidFill>
              <a:latin typeface="Consolas" panose="020B0609020204030204" charset="0"/>
            </a:endParaRPr>
          </a:p>
          <a:p>
            <a:pPr defTabSz="914400">
              <a:spcBef>
                <a:spcPts val="100"/>
              </a:spcBef>
              <a:buSzPct val="90000"/>
              <a:buFont typeface="Wingdings" panose="05000000000000000000" pitchFamily="2" charset="2"/>
              <a:buNone/>
            </a:pPr>
            <a:r>
              <a:rPr lang="en-US" altLang="zh-CN" sz="1600">
                <a:latin typeface="Consolas" panose="020B0609020204030204" charset="0"/>
              </a:rPr>
              <a:t>&gt;&gt;&gt; myheap</a:t>
            </a:r>
            <a:endParaRPr lang="en-US" altLang="zh-CN" sz="1600">
              <a:latin typeface="Consolas" panose="020B0609020204030204" charset="0"/>
            </a:endParaRPr>
          </a:p>
          <a:p>
            <a:pPr defTabSz="914400">
              <a:spcBef>
                <a:spcPts val="100"/>
              </a:spcBef>
              <a:buSzPct val="90000"/>
              <a:buFont typeface="Wingdings" panose="05000000000000000000" pitchFamily="2" charset="2"/>
              <a:buNone/>
            </a:pPr>
            <a:r>
              <a:rPr lang="en-US" altLang="zh-CN" sz="1600">
                <a:solidFill>
                  <a:srgbClr val="00B0F0"/>
                </a:solidFill>
                <a:latin typeface="Consolas" panose="020B0609020204030204" charset="0"/>
              </a:rPr>
              <a:t>[2, 4, 3, 5, 7, 8, 9, 6, 10, 333]</a:t>
            </a:r>
            <a:endParaRPr lang="en-US" altLang="zh-CN" sz="1600">
              <a:solidFill>
                <a:srgbClr val="00B0F0"/>
              </a:solidFill>
              <a:latin typeface="Consolas" panose="020B0609020204030204" charset="0"/>
            </a:endParaRPr>
          </a:p>
          <a:p>
            <a:pPr defTabSz="914400">
              <a:spcBef>
                <a:spcPts val="100"/>
              </a:spcBef>
              <a:buSzPct val="90000"/>
              <a:buFont typeface="Wingdings" panose="05000000000000000000" pitchFamily="2" charset="2"/>
              <a:buNone/>
            </a:pPr>
            <a:r>
              <a:rPr lang="en-US" altLang="zh-CN" sz="1600">
                <a:latin typeface="Consolas" panose="020B0609020204030204" charset="0"/>
              </a:rPr>
              <a:t>&gt;&gt;&gt; heapq.nlargest(3, myheap)       #</a:t>
            </a:r>
            <a:r>
              <a:rPr lang="zh-CN" altLang="en-US" sz="1600">
                <a:latin typeface="Consolas" panose="020B0609020204030204" charset="0"/>
              </a:rPr>
              <a:t>返回前</a:t>
            </a:r>
            <a:r>
              <a:rPr lang="en-US" altLang="zh-CN" sz="1600">
                <a:latin typeface="Consolas" panose="020B0609020204030204" charset="0"/>
              </a:rPr>
              <a:t>3</a:t>
            </a:r>
            <a:r>
              <a:rPr lang="zh-CN" altLang="en-US" sz="1600">
                <a:latin typeface="Consolas" panose="020B0609020204030204" charset="0"/>
              </a:rPr>
              <a:t>个最大的元素</a:t>
            </a:r>
            <a:endParaRPr lang="zh-CN" altLang="en-US" sz="1600">
              <a:latin typeface="Consolas" panose="020B0609020204030204" charset="0"/>
            </a:endParaRPr>
          </a:p>
          <a:p>
            <a:pPr defTabSz="914400">
              <a:spcBef>
                <a:spcPts val="100"/>
              </a:spcBef>
              <a:buSzPct val="90000"/>
              <a:buFont typeface="Wingdings" panose="05000000000000000000" pitchFamily="2" charset="2"/>
              <a:buNone/>
            </a:pPr>
            <a:r>
              <a:rPr lang="en-US" altLang="zh-CN" sz="1600">
                <a:solidFill>
                  <a:srgbClr val="00B0F0"/>
                </a:solidFill>
                <a:latin typeface="Consolas" panose="020B0609020204030204" charset="0"/>
              </a:rPr>
              <a:t>[333, 10, 9]</a:t>
            </a:r>
            <a:endParaRPr lang="en-US" altLang="zh-CN" sz="1600">
              <a:solidFill>
                <a:srgbClr val="00B0F0"/>
              </a:solidFill>
              <a:latin typeface="Consolas" panose="020B0609020204030204" charset="0"/>
            </a:endParaRPr>
          </a:p>
          <a:p>
            <a:pPr defTabSz="914400">
              <a:spcBef>
                <a:spcPts val="100"/>
              </a:spcBef>
              <a:buSzPct val="90000"/>
              <a:buFont typeface="Wingdings" panose="05000000000000000000" pitchFamily="2" charset="2"/>
              <a:buNone/>
            </a:pPr>
            <a:r>
              <a:rPr lang="en-US" altLang="zh-CN" sz="1600">
                <a:latin typeface="Consolas" panose="020B0609020204030204" charset="0"/>
              </a:rPr>
              <a:t>&gt;&gt;&gt; heapq.nsmallest(3, myheap)      #</a:t>
            </a:r>
            <a:r>
              <a:rPr lang="zh-CN" altLang="en-US" sz="1600">
                <a:latin typeface="Consolas" panose="020B0609020204030204" charset="0"/>
              </a:rPr>
              <a:t>返回前</a:t>
            </a:r>
            <a:r>
              <a:rPr lang="en-US" altLang="zh-CN" sz="1600">
                <a:latin typeface="Consolas" panose="020B0609020204030204" charset="0"/>
              </a:rPr>
              <a:t>3</a:t>
            </a:r>
            <a:r>
              <a:rPr lang="zh-CN" altLang="en-US" sz="1600">
                <a:latin typeface="Consolas" panose="020B0609020204030204" charset="0"/>
              </a:rPr>
              <a:t>个最小的元素</a:t>
            </a:r>
            <a:endParaRPr lang="zh-CN" altLang="en-US" sz="1600">
              <a:latin typeface="Consolas" panose="020B0609020204030204" charset="0"/>
            </a:endParaRPr>
          </a:p>
          <a:p>
            <a:pPr defTabSz="914400">
              <a:spcBef>
                <a:spcPts val="100"/>
              </a:spcBef>
              <a:buSzPct val="90000"/>
              <a:buFont typeface="Wingdings" panose="05000000000000000000" pitchFamily="2" charset="2"/>
              <a:buNone/>
            </a:pPr>
            <a:r>
              <a:rPr lang="en-US" altLang="zh-CN" sz="1600">
                <a:solidFill>
                  <a:srgbClr val="00B0F0"/>
                </a:solidFill>
                <a:latin typeface="Consolas" panose="020B0609020204030204" charset="0"/>
              </a:rPr>
              <a:t>[2, 3, 4]</a:t>
            </a:r>
            <a:endParaRPr lang="en-US" altLang="zh-CN" sz="1600">
              <a:solidFill>
                <a:srgbClr val="00B0F0"/>
              </a:solidFill>
              <a:latin typeface="Consolas" panose="020B0609020204030204"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r>
              <a:rPr lang="zh-CN" altLang="en-US" sz="1800" strike="noStrike" noProof="1"/>
              <a:t>可以使用列表来模拟队列结构</a:t>
            </a:r>
            <a:endParaRPr lang="zh-CN" altLang="en-US" sz="1800" strike="noStrike" noProof="1"/>
          </a:p>
          <a:p>
            <a:pPr marL="0" indent="0">
              <a:spcBef>
                <a:spcPts val="0"/>
              </a:spcBef>
              <a:buNone/>
            </a:pPr>
            <a:r>
              <a:rPr lang="zh-CN" altLang="en-US" sz="1400" strike="noStrike" noProof="1">
                <a:latin typeface="Consolas" panose="020B0609020204030204" charset="0"/>
              </a:rPr>
              <a:t>&gt;&gt;&gt; x = [1, 2, 3, 4]</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&gt;&gt;&gt; x.pop(0)</a:t>
            </a:r>
            <a:endParaRPr lang="zh-CN" altLang="en-US" sz="1400" strike="noStrike" noProof="1">
              <a:latin typeface="Consolas" panose="020B0609020204030204" charset="0"/>
            </a:endParaRPr>
          </a:p>
          <a:p>
            <a:pPr marL="0" indent="0">
              <a:spcBef>
                <a:spcPts val="0"/>
              </a:spcBef>
              <a:buNone/>
            </a:pPr>
            <a:r>
              <a:rPr lang="zh-CN" altLang="en-US" sz="1400" strike="noStrike" noProof="1">
                <a:solidFill>
                  <a:srgbClr val="00B0F0"/>
                </a:solidFill>
                <a:latin typeface="Consolas" panose="020B0609020204030204" charset="0"/>
              </a:rPr>
              <a:t>1</a:t>
            </a:r>
            <a:endParaRPr lang="zh-CN" altLang="en-US" sz="1400" strike="noStrike" noProof="1">
              <a:solidFill>
                <a:srgbClr val="00B0F0"/>
              </a:solidFill>
              <a:latin typeface="Consolas" panose="020B0609020204030204" charset="0"/>
            </a:endParaRPr>
          </a:p>
          <a:p>
            <a:pPr marL="0" indent="0">
              <a:spcBef>
                <a:spcPts val="0"/>
              </a:spcBef>
              <a:buNone/>
            </a:pPr>
            <a:r>
              <a:rPr lang="zh-CN" altLang="en-US" sz="1400" strike="noStrike" noProof="1">
                <a:latin typeface="Consolas" panose="020B0609020204030204" charset="0"/>
              </a:rPr>
              <a:t>&gt;&gt;&gt; x.pop(0)</a:t>
            </a:r>
            <a:endParaRPr lang="zh-CN" altLang="en-US" sz="1400" strike="noStrike" noProof="1">
              <a:latin typeface="Consolas" panose="020B0609020204030204" charset="0"/>
            </a:endParaRPr>
          </a:p>
          <a:p>
            <a:pPr marL="0" indent="0">
              <a:spcBef>
                <a:spcPts val="0"/>
              </a:spcBef>
              <a:buNone/>
            </a:pPr>
            <a:r>
              <a:rPr lang="zh-CN" altLang="en-US" sz="1400" strike="noStrike" noProof="1">
                <a:solidFill>
                  <a:srgbClr val="00B0F0"/>
                </a:solidFill>
                <a:latin typeface="Consolas" panose="020B0609020204030204" charset="0"/>
              </a:rPr>
              <a:t>2</a:t>
            </a:r>
            <a:endParaRPr lang="zh-CN" altLang="en-US" sz="1400" strike="noStrike" noProof="1">
              <a:solidFill>
                <a:srgbClr val="00B0F0"/>
              </a:solidFill>
              <a:latin typeface="Consolas" panose="020B0609020204030204" charset="0"/>
            </a:endParaRPr>
          </a:p>
          <a:p>
            <a:pPr marL="0" indent="0">
              <a:spcBef>
                <a:spcPts val="0"/>
              </a:spcBef>
              <a:buNone/>
            </a:pPr>
            <a:r>
              <a:rPr lang="zh-CN" altLang="en-US" sz="1400" strike="noStrike" noProof="1">
                <a:latin typeface="Consolas" panose="020B0609020204030204" charset="0"/>
              </a:rPr>
              <a:t>&gt;&gt;&gt; x.append(5)</a:t>
            </a:r>
            <a:endParaRPr lang="zh-CN" altLang="en-US" sz="1400" strike="noStrike" noProof="1">
              <a:latin typeface="Consolas" panose="020B0609020204030204" charset="0"/>
            </a:endParaRPr>
          </a:p>
          <a:p>
            <a:pPr marL="0" indent="0">
              <a:spcBef>
                <a:spcPts val="0"/>
              </a:spcBef>
              <a:buNone/>
            </a:pPr>
            <a:r>
              <a:rPr lang="zh-CN" altLang="en-US" sz="1400" strike="noStrike" noProof="1">
                <a:latin typeface="Consolas" panose="020B0609020204030204" charset="0"/>
              </a:rPr>
              <a:t>&gt;&gt;&gt; x.pop(0)</a:t>
            </a:r>
            <a:endParaRPr lang="zh-CN" altLang="en-US" sz="1400" strike="noStrike" noProof="1">
              <a:latin typeface="Consolas" panose="020B0609020204030204" charset="0"/>
            </a:endParaRPr>
          </a:p>
          <a:p>
            <a:pPr marL="0" indent="0">
              <a:spcBef>
                <a:spcPts val="0"/>
              </a:spcBef>
              <a:buNone/>
            </a:pPr>
            <a:r>
              <a:rPr lang="zh-CN" altLang="en-US" sz="1400" strike="noStrike" noProof="1">
                <a:solidFill>
                  <a:srgbClr val="00B0F0"/>
                </a:solidFill>
                <a:latin typeface="Consolas" panose="020B0609020204030204" charset="0"/>
              </a:rPr>
              <a:t>3</a:t>
            </a:r>
            <a:endParaRPr lang="zh-CN" altLang="en-US" sz="1400" strike="noStrike" noProof="1">
              <a:solidFill>
                <a:srgbClr val="00B0F0"/>
              </a:solidFill>
              <a:latin typeface="Consolas" panose="020B0609020204030204" charset="0"/>
            </a:endParaRPr>
          </a:p>
          <a:p>
            <a:pPr marL="0" indent="0">
              <a:spcBef>
                <a:spcPts val="0"/>
              </a:spcBef>
              <a:buNone/>
            </a:pPr>
            <a:r>
              <a:rPr lang="zh-CN" altLang="en-US" sz="1400" strike="noStrike" noProof="1">
                <a:latin typeface="Consolas" panose="020B0609020204030204" charset="0"/>
              </a:rPr>
              <a:t>&gt;&gt;&gt; x.pop(0)</a:t>
            </a:r>
            <a:endParaRPr lang="zh-CN" altLang="en-US" sz="1400" strike="noStrike" noProof="1">
              <a:latin typeface="Consolas" panose="020B0609020204030204" charset="0"/>
            </a:endParaRPr>
          </a:p>
          <a:p>
            <a:pPr marL="0" indent="0">
              <a:spcBef>
                <a:spcPts val="0"/>
              </a:spcBef>
              <a:buNone/>
            </a:pPr>
            <a:r>
              <a:rPr lang="zh-CN" altLang="en-US" sz="1400" strike="noStrike" noProof="1">
                <a:solidFill>
                  <a:srgbClr val="00B0F0"/>
                </a:solidFill>
                <a:latin typeface="Consolas" panose="020B0609020204030204" charset="0"/>
              </a:rPr>
              <a:t>4</a:t>
            </a:r>
            <a:endParaRPr lang="zh-CN" altLang="en-US" sz="1400" strike="noStrike" noProof="1">
              <a:solidFill>
                <a:srgbClr val="00B0F0"/>
              </a:solidFill>
              <a:latin typeface="Consolas" panose="020B0609020204030204" charset="0"/>
            </a:endParaRPr>
          </a:p>
          <a:p>
            <a:pPr marL="0" indent="0">
              <a:spcBef>
                <a:spcPts val="0"/>
              </a:spcBef>
              <a:buNone/>
            </a:pPr>
            <a:r>
              <a:rPr lang="zh-CN" altLang="en-US" sz="1400" strike="noStrike" noProof="1">
                <a:latin typeface="Consolas" panose="020B0609020204030204" charset="0"/>
              </a:rPr>
              <a:t>&gt;&gt;&gt; x.pop(0)</a:t>
            </a:r>
            <a:endParaRPr lang="zh-CN" altLang="en-US" sz="1400" strike="noStrike" noProof="1">
              <a:latin typeface="Consolas" panose="020B0609020204030204" charset="0"/>
            </a:endParaRPr>
          </a:p>
          <a:p>
            <a:pPr marL="0" indent="0">
              <a:spcBef>
                <a:spcPts val="0"/>
              </a:spcBef>
              <a:buNone/>
            </a:pPr>
            <a:r>
              <a:rPr lang="zh-CN" altLang="en-US" sz="1400" strike="noStrike" noProof="1">
                <a:solidFill>
                  <a:srgbClr val="00B0F0"/>
                </a:solidFill>
                <a:latin typeface="Consolas" panose="020B0609020204030204" charset="0"/>
              </a:rPr>
              <a:t>5</a:t>
            </a:r>
            <a:endParaRPr lang="zh-CN" altLang="en-US" sz="1400" strike="noStrike" noProof="1">
              <a:solidFill>
                <a:srgbClr val="00B0F0"/>
              </a:solidFill>
              <a:latin typeface="Consolas" panose="020B0609020204030204" charset="0"/>
            </a:endParaRPr>
          </a:p>
          <a:p>
            <a:pPr marL="0" indent="0">
              <a:spcBef>
                <a:spcPts val="0"/>
              </a:spcBef>
              <a:buNone/>
            </a:pPr>
            <a:r>
              <a:rPr lang="zh-CN" altLang="en-US" sz="1400" strike="noStrike" noProof="1">
                <a:latin typeface="Consolas" panose="020B0609020204030204" charset="0"/>
              </a:rPr>
              <a:t>&gt;&gt;&gt; x.pop(0)</a:t>
            </a:r>
            <a:endParaRPr lang="zh-CN" altLang="en-US" sz="1400" strike="noStrike" noProof="1">
              <a:latin typeface="Consolas" panose="020B0609020204030204" charset="0"/>
            </a:endParaRPr>
          </a:p>
          <a:p>
            <a:pPr marL="0" indent="0">
              <a:spcBef>
                <a:spcPts val="0"/>
              </a:spcBef>
              <a:buNone/>
            </a:pPr>
            <a:r>
              <a:rPr lang="zh-CN" altLang="en-US" sz="1400" strike="noStrike" noProof="1">
                <a:solidFill>
                  <a:srgbClr val="FF0000"/>
                </a:solidFill>
                <a:latin typeface="Consolas" panose="020B0609020204030204" charset="0"/>
              </a:rPr>
              <a:t>IndexError: pop from empty list</a:t>
            </a:r>
            <a:endParaRPr lang="zh-CN" altLang="en-US" sz="1400" strike="noStrike" noProof="1">
              <a:solidFill>
                <a:srgbClr val="FF0000"/>
              </a:solidFill>
              <a:latin typeface="Consolas" panose="020B0609020204030204" charset="0"/>
            </a:endParaRPr>
          </a:p>
        </p:txBody>
      </p:sp>
      <p:sp>
        <p:nvSpPr>
          <p:cNvPr id="153602" name="标题 109569"/>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.2  </a:t>
            </a:r>
            <a:r>
              <a:rPr lang="zh-CN" altLang="en-US" kern="1200" baseline="0" dirty="0">
                <a:latin typeface="+mj-lt"/>
                <a:ea typeface="+mj-ea"/>
                <a:cs typeface="+mj-cs"/>
              </a:rPr>
              <a:t>队列</a:t>
            </a:r>
            <a:endParaRPr lang="zh-CN" altLang="en-US" kern="1200" baseline="0" dirty="0">
              <a:latin typeface="+mj-lt"/>
              <a:ea typeface="+mj-ea"/>
              <a:cs typeface="+mj-cs"/>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标题 109569"/>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.2  </a:t>
            </a:r>
            <a:r>
              <a:rPr lang="zh-CN" altLang="en-US" kern="1200" baseline="0" dirty="0">
                <a:latin typeface="+mj-lt"/>
                <a:ea typeface="+mj-ea"/>
                <a:cs typeface="+mj-cs"/>
              </a:rPr>
              <a:t>队列</a:t>
            </a:r>
            <a:endParaRPr lang="zh-CN" altLang="en-US" kern="1200" baseline="0" dirty="0">
              <a:latin typeface="+mj-lt"/>
              <a:ea typeface="+mj-ea"/>
              <a:cs typeface="+mj-cs"/>
            </a:endParaRPr>
          </a:p>
        </p:txBody>
      </p:sp>
      <p:sp>
        <p:nvSpPr>
          <p:cNvPr id="154626" name="文本占位符 109570"/>
          <p:cNvSpPr>
            <a:spLocks noGrp="1"/>
          </p:cNvSpPr>
          <p:nvPr>
            <p:ph idx="1"/>
          </p:nvPr>
        </p:nvSpPr>
        <p:spPr/>
        <p:txBody>
          <a:bodyPr anchor="t"/>
          <a:lstStyle/>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import queue        #queue</a:t>
            </a:r>
            <a:r>
              <a:rPr lang="zh-CN" altLang="en-US" sz="1600" dirty="0">
                <a:latin typeface="Consolas" panose="020B0609020204030204" charset="0"/>
                <a:cs typeface="Consolas" panose="020B0609020204030204" charset="0"/>
              </a:rPr>
              <a:t>是</a:t>
            </a:r>
            <a:r>
              <a:rPr lang="en-US" altLang="zh-CN" sz="1600" dirty="0">
                <a:latin typeface="Consolas" panose="020B0609020204030204" charset="0"/>
                <a:cs typeface="Consolas" panose="020B0609020204030204" charset="0"/>
              </a:rPr>
              <a:t>Python</a:t>
            </a:r>
            <a:r>
              <a:rPr lang="zh-CN" altLang="en-US" sz="1600" dirty="0">
                <a:latin typeface="Consolas" panose="020B0609020204030204" charset="0"/>
                <a:cs typeface="Consolas" panose="020B0609020204030204" charset="0"/>
              </a:rPr>
              <a:t>标准库</a:t>
            </a:r>
            <a:endParaRPr lang="zh-CN" altLang="en-US" sz="1600" dirty="0">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q = queue.Queue()</a:t>
            </a:r>
            <a:endParaRPr lang="en-US" altLang="zh-CN" sz="1600" dirty="0">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q.put(0)            #</a:t>
            </a:r>
            <a:r>
              <a:rPr lang="zh-CN" altLang="en-US" sz="1600" dirty="0">
                <a:latin typeface="Consolas" panose="020B0609020204030204" charset="0"/>
                <a:cs typeface="Consolas" panose="020B0609020204030204" charset="0"/>
              </a:rPr>
              <a:t>入队</a:t>
            </a:r>
            <a:endParaRPr lang="zh-CN" altLang="en-US" sz="1600" dirty="0">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q.put(1)</a:t>
            </a:r>
            <a:endParaRPr lang="en-US" altLang="zh-CN" sz="1600" dirty="0">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q.put(2)</a:t>
            </a:r>
            <a:endParaRPr lang="en-US" altLang="zh-CN" sz="1600" dirty="0">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q.queue</a:t>
            </a:r>
            <a:endParaRPr lang="en-US" altLang="zh-CN" sz="1600" dirty="0">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cs typeface="Consolas" panose="020B0609020204030204" charset="0"/>
              </a:rPr>
              <a:t>deque([0, 1, 2])</a:t>
            </a:r>
            <a:endParaRPr lang="en-US" altLang="zh-CN" sz="1600" dirty="0">
              <a:solidFill>
                <a:srgbClr val="00B0F0"/>
              </a:solidFill>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q.get()             #</a:t>
            </a:r>
            <a:r>
              <a:rPr lang="zh-CN" altLang="en-US" sz="1600" dirty="0">
                <a:latin typeface="Consolas" panose="020B0609020204030204" charset="0"/>
                <a:cs typeface="Consolas" panose="020B0609020204030204" charset="0"/>
              </a:rPr>
              <a:t>出队</a:t>
            </a:r>
            <a:endParaRPr lang="zh-CN" altLang="en-US" sz="1600" dirty="0">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cs typeface="Consolas" panose="020B0609020204030204" charset="0"/>
              </a:rPr>
              <a:t>0</a:t>
            </a:r>
            <a:endParaRPr lang="en-US" altLang="zh-CN" sz="1600" dirty="0">
              <a:solidFill>
                <a:srgbClr val="00B0F0"/>
              </a:solidFill>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q.queue             #</a:t>
            </a:r>
            <a:r>
              <a:rPr lang="zh-CN" altLang="en-US" sz="1600" dirty="0">
                <a:latin typeface="Consolas" panose="020B0609020204030204" charset="0"/>
                <a:cs typeface="Consolas" panose="020B0609020204030204" charset="0"/>
              </a:rPr>
              <a:t>查看队列中的元素</a:t>
            </a:r>
            <a:endParaRPr lang="zh-CN" altLang="en-US" sz="1600" dirty="0">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cs typeface="Consolas" panose="020B0609020204030204" charset="0"/>
              </a:rPr>
              <a:t>deque([1, 2])</a:t>
            </a:r>
            <a:endParaRPr lang="en-US" altLang="zh-CN" sz="1600" dirty="0">
              <a:solidFill>
                <a:srgbClr val="00B0F0"/>
              </a:solidFill>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q.get()</a:t>
            </a:r>
            <a:endParaRPr lang="en-US" altLang="zh-CN" sz="1600" dirty="0">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cs typeface="Consolas" panose="020B0609020204030204" charset="0"/>
              </a:rPr>
              <a:t>1</a:t>
            </a:r>
            <a:endParaRPr lang="en-US" altLang="zh-CN" sz="1600" dirty="0">
              <a:solidFill>
                <a:srgbClr val="00B0F0"/>
              </a:solidFill>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cs typeface="Consolas" panose="020B0609020204030204" charset="0"/>
              </a:rPr>
              <a:t>&gt;&gt;&gt; q.queue</a:t>
            </a:r>
            <a:endParaRPr lang="en-US" altLang="zh-CN" sz="1600" dirty="0">
              <a:latin typeface="Consolas" panose="020B0609020204030204" charset="0"/>
              <a:cs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cs typeface="Consolas" panose="020B0609020204030204" charset="0"/>
              </a:rPr>
              <a:t>deque([2])</a:t>
            </a:r>
            <a:endParaRPr lang="en-US" altLang="zh-CN" sz="1600" dirty="0">
              <a:solidFill>
                <a:srgbClr val="00B0F0"/>
              </a:solidFill>
              <a:latin typeface="Consolas" panose="020B0609020204030204" charset="0"/>
              <a:cs typeface="Consolas" panose="020B0609020204030204"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标题 110593"/>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.2  </a:t>
            </a:r>
            <a:r>
              <a:rPr lang="zh-CN" altLang="en-US" kern="1200" baseline="0" dirty="0">
                <a:latin typeface="+mj-lt"/>
                <a:ea typeface="+mj-ea"/>
                <a:cs typeface="+mj-cs"/>
              </a:rPr>
              <a:t>队列</a:t>
            </a:r>
            <a:endParaRPr lang="zh-CN" altLang="en-US" kern="1200" baseline="0" dirty="0">
              <a:latin typeface="+mj-lt"/>
              <a:ea typeface="+mj-ea"/>
              <a:cs typeface="+mj-cs"/>
            </a:endParaRPr>
          </a:p>
        </p:txBody>
      </p:sp>
      <p:sp>
        <p:nvSpPr>
          <p:cNvPr id="110595" name="文本占位符 110594"/>
          <p:cNvSpPr>
            <a:spLocks noGrp="1"/>
          </p:cNvSpPr>
          <p:nvPr>
            <p:ph idx="1"/>
          </p:nvPr>
        </p:nvSpPr>
        <p:spPr/>
        <p:txBody>
          <a:bodyPr/>
          <a:lstStyle/>
          <a:p>
            <a:pPr fontAlgn="base">
              <a:lnSpc>
                <a:spcPct val="80000"/>
              </a:lnSpc>
              <a:buFont typeface="Wingdings" panose="05000000000000000000" charset="0"/>
              <a:buChar char="n"/>
            </a:pPr>
            <a:r>
              <a:rPr lang="en-US" altLang="zh-CN" sz="1800" strike="noStrike" noProof="1">
                <a:latin typeface="宋体" panose="02010600030101010101" pitchFamily="2" charset="-122"/>
              </a:rPr>
              <a:t>queue</a:t>
            </a:r>
            <a:r>
              <a:rPr lang="zh-CN" altLang="en-US" sz="1800" strike="noStrike" noProof="1">
                <a:latin typeface="宋体" panose="02010600030101010101" pitchFamily="2" charset="-122"/>
              </a:rPr>
              <a:t>模块还提供了“后进先出”队列和优先级队列。</a:t>
            </a:r>
            <a:endParaRPr lang="zh-CN" altLang="en-US" sz="1800" strike="noStrike" noProof="1">
              <a:latin typeface="宋体" panose="02010600030101010101" pitchFamily="2" charset="-122"/>
            </a:endParaRPr>
          </a:p>
          <a:p>
            <a:pPr marL="1905" indent="-344805" fontAlgn="base">
              <a:lnSpc>
                <a:spcPct val="80000"/>
              </a:lnSpc>
              <a:buNone/>
            </a:pPr>
            <a:endParaRPr lang="en-US" altLang="zh-CN" sz="1350" strike="noStrike" noProof="1">
              <a:latin typeface="宋体" panose="02010600030101010101" pitchFamily="2" charset="-122"/>
            </a:endParaRPr>
          </a:p>
          <a:p>
            <a:pPr marL="1905" indent="-344805" fontAlgn="base">
              <a:lnSpc>
                <a:spcPct val="80000"/>
              </a:lnSpc>
              <a:buNone/>
            </a:pPr>
            <a:r>
              <a:rPr lang="en-US" altLang="zh-CN" sz="1600" strike="noStrike" noProof="1">
                <a:latin typeface="Consolas" panose="020B0609020204030204" charset="0"/>
              </a:rPr>
              <a:t>&gt;&gt;&gt; from queue import Queue    #LILO队列</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latin typeface="Consolas" panose="020B0609020204030204" charset="0"/>
              </a:rPr>
              <a:t>&gt;&gt;&gt; q = Queue()                #创建队列对象</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latin typeface="Consolas" panose="020B0609020204030204" charset="0"/>
              </a:rPr>
              <a:t>&gt;&gt;&gt; q.put(0)                   #在队列尾部插入元素</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latin typeface="Consolas" panose="020B0609020204030204" charset="0"/>
              </a:rPr>
              <a:t>&gt;&gt;&gt; q.put(1)</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latin typeface="Consolas" panose="020B0609020204030204" charset="0"/>
              </a:rPr>
              <a:t>&gt;&gt;&gt; q.put(2)</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latin typeface="Consolas" panose="020B0609020204030204" charset="0"/>
              </a:rPr>
              <a:t>&gt;&gt;&gt; print(q.queue)             #查看队列中所有元素</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solidFill>
                  <a:srgbClr val="00B0F0"/>
                </a:solidFill>
                <a:latin typeface="Consolas" panose="020B0609020204030204" charset="0"/>
              </a:rPr>
              <a:t>deque([0, 1, 2])</a:t>
            </a:r>
            <a:endParaRPr lang="en-US" altLang="zh-CN" sz="1600" strike="noStrike" noProof="1">
              <a:solidFill>
                <a:srgbClr val="00B0F0"/>
              </a:solidFill>
              <a:latin typeface="Consolas" panose="020B0609020204030204" charset="0"/>
            </a:endParaRPr>
          </a:p>
          <a:p>
            <a:pPr marL="1905" indent="-344805" fontAlgn="base">
              <a:lnSpc>
                <a:spcPct val="80000"/>
              </a:lnSpc>
              <a:buNone/>
            </a:pPr>
            <a:r>
              <a:rPr lang="en-US" altLang="zh-CN" sz="1600" strike="noStrike" noProof="1">
                <a:latin typeface="Consolas" panose="020B0609020204030204" charset="0"/>
              </a:rPr>
              <a:t>&gt;&gt;&gt; q.get()                    #返回并删除队列头部元素</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solidFill>
                  <a:srgbClr val="00B0F0"/>
                </a:solidFill>
                <a:latin typeface="Consolas" panose="020B0609020204030204" charset="0"/>
              </a:rPr>
              <a:t>0</a:t>
            </a:r>
            <a:endParaRPr lang="en-US" altLang="zh-CN" sz="1600" strike="noStrike" noProof="1">
              <a:solidFill>
                <a:srgbClr val="00B0F0"/>
              </a:solidFill>
              <a:latin typeface="Consolas" panose="020B0609020204030204" charset="0"/>
            </a:endParaRPr>
          </a:p>
          <a:p>
            <a:pPr marL="1905" indent="-344805" fontAlgn="base">
              <a:lnSpc>
                <a:spcPct val="80000"/>
              </a:lnSpc>
              <a:buNone/>
            </a:pPr>
            <a:r>
              <a:rPr lang="en-US" altLang="zh-CN" sz="1600" strike="noStrike" noProof="1">
                <a:latin typeface="Consolas" panose="020B0609020204030204" charset="0"/>
              </a:rPr>
              <a:t>&gt;&gt;&gt; q.get()</a:t>
            </a:r>
            <a:endParaRPr lang="en-US" altLang="zh-CN" sz="1600" strike="noStrike" noProof="1">
              <a:latin typeface="Consolas" panose="020B0609020204030204" charset="0"/>
            </a:endParaRPr>
          </a:p>
          <a:p>
            <a:pPr marL="1905" indent="-344805" fontAlgn="base">
              <a:lnSpc>
                <a:spcPct val="80000"/>
              </a:lnSpc>
              <a:buNone/>
            </a:pPr>
            <a:r>
              <a:rPr lang="en-US" altLang="zh-CN" sz="1600" strike="noStrike" noProof="1">
                <a:solidFill>
                  <a:srgbClr val="00B0F0"/>
                </a:solidFill>
                <a:latin typeface="Consolas" panose="020B0609020204030204" charset="0"/>
              </a:rPr>
              <a:t>1</a:t>
            </a:r>
            <a:endParaRPr lang="en-US" altLang="zh-CN" sz="1600" strike="noStrike" noProof="1">
              <a:solidFill>
                <a:srgbClr val="00B0F0"/>
              </a:solidFill>
              <a:latin typeface="Consolas" panose="020B0609020204030204"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标题 111617"/>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.2  </a:t>
            </a:r>
            <a:r>
              <a:rPr lang="zh-CN" altLang="en-US" kern="1200" baseline="0" dirty="0">
                <a:latin typeface="+mj-lt"/>
                <a:ea typeface="+mj-ea"/>
                <a:cs typeface="+mj-cs"/>
              </a:rPr>
              <a:t>队列</a:t>
            </a:r>
            <a:endParaRPr lang="zh-CN" altLang="en-US" kern="1200" baseline="0" dirty="0">
              <a:latin typeface="+mj-lt"/>
              <a:ea typeface="+mj-ea"/>
              <a:cs typeface="+mj-cs"/>
            </a:endParaRPr>
          </a:p>
        </p:txBody>
      </p:sp>
      <p:sp>
        <p:nvSpPr>
          <p:cNvPr id="156674" name="文本占位符 111618"/>
          <p:cNvSpPr>
            <a:spLocks noGrp="1"/>
          </p:cNvSpPr>
          <p:nvPr>
            <p:ph idx="1"/>
          </p:nvPr>
        </p:nvSpPr>
        <p:spPr/>
        <p:txBody>
          <a:bodyPr anchor="t"/>
          <a:lstStyle/>
          <a:p>
            <a:pPr marL="1905" indent="-344805" defTabSz="914400">
              <a:lnSpc>
                <a:spcPct val="80000"/>
              </a:lnSpc>
              <a:buSzPct val="90000"/>
              <a:buFont typeface="Wingdings" panose="05000000000000000000" pitchFamily="2" charset="2"/>
              <a:buNone/>
            </a:pPr>
            <a:r>
              <a:rPr lang="zh-CN" altLang="en-US" sz="1600">
                <a:latin typeface="Consolas" panose="020B0609020204030204" charset="0"/>
              </a:rPr>
              <a:t>&gt;&gt;&gt; from queue import LifoQueue #LIFO队列</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1600">
                <a:latin typeface="Consolas" panose="020B0609020204030204" charset="0"/>
              </a:rPr>
              <a:t>&gt;&gt;&gt; q = LifoQueue()             #创建LIFO队列对象</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1600">
                <a:latin typeface="Consolas" panose="020B0609020204030204" charset="0"/>
              </a:rPr>
              <a:t>&gt;&gt;&gt; q.put(1)                    #在队列尾部插入元素</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1600">
                <a:latin typeface="Consolas" panose="020B0609020204030204" charset="0"/>
              </a:rPr>
              <a:t>&gt;&gt;&gt; q.put(2)</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1600">
                <a:latin typeface="Consolas" panose="020B0609020204030204" charset="0"/>
              </a:rPr>
              <a:t>&gt;&gt;&gt; q.put(3)</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1600">
                <a:latin typeface="Consolas" panose="020B0609020204030204" charset="0"/>
              </a:rPr>
              <a:t>&gt;&gt;&gt; q.queue                     #查看队列中所有元素</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1600">
                <a:solidFill>
                  <a:srgbClr val="00B0F0"/>
                </a:solidFill>
                <a:latin typeface="Consolas" panose="020B0609020204030204" charset="0"/>
              </a:rPr>
              <a:t>[1, 2, 3]</a:t>
            </a:r>
            <a:endParaRPr lang="zh-CN" altLang="en-US"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1600">
                <a:latin typeface="Consolas" panose="020B0609020204030204" charset="0"/>
              </a:rPr>
              <a:t>&gt;&gt;&gt; q.get()                     #返回并删除队列尾部元素</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1600">
                <a:solidFill>
                  <a:srgbClr val="00B0F0"/>
                </a:solidFill>
                <a:latin typeface="Consolas" panose="020B0609020204030204" charset="0"/>
              </a:rPr>
              <a:t>3</a:t>
            </a:r>
            <a:endParaRPr lang="zh-CN" altLang="en-US"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1600">
                <a:latin typeface="Consolas" panose="020B0609020204030204" charset="0"/>
              </a:rPr>
              <a:t>&gt;&gt;&gt; q.get()</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1600">
                <a:solidFill>
                  <a:srgbClr val="00B0F0"/>
                </a:solidFill>
                <a:latin typeface="Consolas" panose="020B0609020204030204" charset="0"/>
              </a:rPr>
              <a:t>2</a:t>
            </a:r>
            <a:endParaRPr lang="zh-CN" altLang="en-US"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1600">
                <a:latin typeface="Consolas" panose="020B0609020204030204" charset="0"/>
              </a:rPr>
              <a:t>&gt;&gt;&gt; q.queue</a:t>
            </a:r>
            <a:endParaRPr lang="zh-CN" altLang="en-US" sz="1600">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1600">
                <a:solidFill>
                  <a:srgbClr val="00B0F0"/>
                </a:solidFill>
                <a:latin typeface="Consolas" panose="020B0609020204030204" charset="0"/>
              </a:rPr>
              <a:t>[1]</a:t>
            </a:r>
            <a:endParaRPr lang="zh-CN" altLang="en-US"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1600">
                <a:latin typeface="Consolas" panose="020B0609020204030204" charset="0"/>
              </a:rPr>
              <a:t>&gt;&gt;&gt; q.get()              #对空队列调用get()方法会阻塞当前线程</a:t>
            </a:r>
            <a:endParaRPr lang="zh-CN" altLang="en-US" sz="1600">
              <a:latin typeface="Consolas" panose="020B0609020204030204"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Content Placeholder 2"/>
          <p:cNvSpPr>
            <a:spLocks noGrp="1"/>
          </p:cNvSpPr>
          <p:nvPr>
            <p:ph idx="1"/>
          </p:nvPr>
        </p:nvSpPr>
        <p:spPr/>
        <p:txBody>
          <a:bodyPr anchor="t"/>
          <a:lstStyle/>
          <a:p>
            <a:pPr marL="0" indent="0">
              <a:spcBef>
                <a:spcPct val="0"/>
              </a:spcBef>
              <a:buNone/>
            </a:pPr>
            <a:r>
              <a:rPr lang="en-US" altLang="en-US" sz="1600">
                <a:latin typeface="Consolas" panose="020B0609020204030204" charset="0"/>
              </a:rPr>
              <a:t>&gt;&gt;&gt; from queue import PriorityQueue #优先级队列</a:t>
            </a:r>
            <a:endParaRPr lang="en-US" altLang="en-US" sz="1600">
              <a:latin typeface="Consolas" panose="020B0609020204030204" charset="0"/>
            </a:endParaRPr>
          </a:p>
          <a:p>
            <a:pPr marL="0" indent="0">
              <a:spcBef>
                <a:spcPct val="0"/>
              </a:spcBef>
              <a:buNone/>
            </a:pPr>
            <a:r>
              <a:rPr lang="en-US" altLang="en-US" sz="1600">
                <a:latin typeface="Consolas" panose="020B0609020204030204" charset="0"/>
              </a:rPr>
              <a:t>&gt;&gt;&gt; q = PriorityQueue()             #创建优先级队列对象</a:t>
            </a:r>
            <a:endParaRPr lang="en-US" altLang="en-US" sz="1600">
              <a:latin typeface="Consolas" panose="020B0609020204030204" charset="0"/>
            </a:endParaRPr>
          </a:p>
          <a:p>
            <a:pPr marL="0" indent="0">
              <a:spcBef>
                <a:spcPct val="0"/>
              </a:spcBef>
              <a:buNone/>
            </a:pPr>
            <a:r>
              <a:rPr lang="en-US" altLang="en-US" sz="1600">
                <a:latin typeface="Consolas" panose="020B0609020204030204" charset="0"/>
              </a:rPr>
              <a:t>&gt;&gt;&gt; q.put(3)                        #插入元素</a:t>
            </a:r>
            <a:endParaRPr lang="en-US" altLang="en-US" sz="1600">
              <a:latin typeface="Consolas" panose="020B0609020204030204" charset="0"/>
            </a:endParaRPr>
          </a:p>
          <a:p>
            <a:pPr marL="0" indent="0">
              <a:spcBef>
                <a:spcPct val="0"/>
              </a:spcBef>
              <a:buNone/>
            </a:pPr>
            <a:r>
              <a:rPr lang="en-US" altLang="en-US" sz="1600">
                <a:latin typeface="Consolas" panose="020B0609020204030204" charset="0"/>
              </a:rPr>
              <a:t>&gt;&gt;&gt; q.put(8)                        #插入元素</a:t>
            </a:r>
            <a:endParaRPr lang="en-US" altLang="en-US" sz="1600">
              <a:latin typeface="Consolas" panose="020B0609020204030204" charset="0"/>
            </a:endParaRPr>
          </a:p>
          <a:p>
            <a:pPr marL="0" indent="0">
              <a:spcBef>
                <a:spcPct val="0"/>
              </a:spcBef>
              <a:buNone/>
            </a:pPr>
            <a:r>
              <a:rPr lang="en-US" altLang="en-US" sz="1600">
                <a:latin typeface="Consolas" panose="020B0609020204030204" charset="0"/>
              </a:rPr>
              <a:t>&gt;&gt;&gt; q.put(100)</a:t>
            </a:r>
            <a:endParaRPr lang="en-US" altLang="en-US" sz="1600">
              <a:latin typeface="Consolas" panose="020B0609020204030204" charset="0"/>
            </a:endParaRPr>
          </a:p>
          <a:p>
            <a:pPr marL="0" indent="0">
              <a:spcBef>
                <a:spcPct val="0"/>
              </a:spcBef>
              <a:buNone/>
            </a:pPr>
            <a:r>
              <a:rPr lang="en-US" altLang="en-US" sz="1600">
                <a:latin typeface="Consolas" panose="020B0609020204030204" charset="0"/>
              </a:rPr>
              <a:t>&gt;&gt;&gt; q.queue                         #查看优先级队列中所有元素</a:t>
            </a:r>
            <a:endParaRPr lang="en-US" altLang="en-US" sz="1600">
              <a:latin typeface="Consolas" panose="020B0609020204030204" charset="0"/>
            </a:endParaRPr>
          </a:p>
          <a:p>
            <a:pPr marL="0" indent="0">
              <a:spcBef>
                <a:spcPct val="0"/>
              </a:spcBef>
              <a:buNone/>
            </a:pPr>
            <a:r>
              <a:rPr lang="en-US" altLang="en-US" sz="1600">
                <a:solidFill>
                  <a:srgbClr val="00B0F0"/>
                </a:solidFill>
                <a:latin typeface="Consolas" panose="020B0609020204030204" charset="0"/>
              </a:rPr>
              <a:t>[3, 8, 100]</a:t>
            </a:r>
            <a:endParaRPr lang="en-US" altLang="en-US" sz="1600">
              <a:solidFill>
                <a:srgbClr val="00B0F0"/>
              </a:solidFill>
              <a:latin typeface="Consolas" panose="020B0609020204030204" charset="0"/>
            </a:endParaRPr>
          </a:p>
          <a:p>
            <a:pPr marL="0" indent="0">
              <a:spcBef>
                <a:spcPct val="0"/>
              </a:spcBef>
              <a:buNone/>
            </a:pPr>
            <a:r>
              <a:rPr lang="en-US" altLang="en-US" sz="1600">
                <a:latin typeface="Consolas" panose="020B0609020204030204" charset="0"/>
              </a:rPr>
              <a:t>&gt;&gt;&gt; q.put(1)                        #插入元素，自动调整优先级队列</a:t>
            </a:r>
            <a:endParaRPr lang="en-US" altLang="en-US" sz="1600">
              <a:latin typeface="Consolas" panose="020B0609020204030204" charset="0"/>
            </a:endParaRPr>
          </a:p>
          <a:p>
            <a:pPr marL="0" indent="0">
              <a:spcBef>
                <a:spcPct val="0"/>
              </a:spcBef>
              <a:buNone/>
            </a:pPr>
            <a:r>
              <a:rPr lang="en-US" altLang="en-US" sz="1600">
                <a:latin typeface="Consolas" panose="020B0609020204030204" charset="0"/>
              </a:rPr>
              <a:t>&gt;&gt;&gt; q.put(2)</a:t>
            </a:r>
            <a:endParaRPr lang="en-US" altLang="en-US" sz="1600">
              <a:latin typeface="Consolas" panose="020B0609020204030204" charset="0"/>
            </a:endParaRPr>
          </a:p>
          <a:p>
            <a:pPr marL="0" indent="0">
              <a:spcBef>
                <a:spcPct val="0"/>
              </a:spcBef>
              <a:buNone/>
            </a:pPr>
            <a:r>
              <a:rPr lang="en-US" altLang="en-US" sz="1600">
                <a:latin typeface="Consolas" panose="020B0609020204030204" charset="0"/>
              </a:rPr>
              <a:t>&gt;&gt;&gt; q.queue</a:t>
            </a:r>
            <a:endParaRPr lang="en-US" altLang="en-US" sz="1600">
              <a:latin typeface="Consolas" panose="020B0609020204030204" charset="0"/>
            </a:endParaRPr>
          </a:p>
          <a:p>
            <a:pPr marL="0" indent="0">
              <a:spcBef>
                <a:spcPct val="0"/>
              </a:spcBef>
              <a:buNone/>
            </a:pPr>
            <a:r>
              <a:rPr lang="en-US" altLang="en-US" sz="1600">
                <a:solidFill>
                  <a:srgbClr val="00B0F0"/>
                </a:solidFill>
                <a:latin typeface="Consolas" panose="020B0609020204030204" charset="0"/>
              </a:rPr>
              <a:t>[1, 2, 100, 8, 3]</a:t>
            </a:r>
            <a:endParaRPr lang="en-US" altLang="en-US" sz="1600">
              <a:solidFill>
                <a:srgbClr val="00B0F0"/>
              </a:solidFill>
              <a:latin typeface="Consolas" panose="020B0609020204030204" charset="0"/>
            </a:endParaRPr>
          </a:p>
          <a:p>
            <a:pPr marL="0" indent="0">
              <a:spcBef>
                <a:spcPct val="0"/>
              </a:spcBef>
              <a:buNone/>
            </a:pPr>
            <a:r>
              <a:rPr lang="en-US" altLang="en-US" sz="1600">
                <a:latin typeface="Consolas" panose="020B0609020204030204" charset="0"/>
              </a:rPr>
              <a:t>&gt;&gt;&gt; q.get()                         #返回并删除优先级最低的元素</a:t>
            </a:r>
            <a:endParaRPr lang="en-US" altLang="en-US" sz="1600">
              <a:latin typeface="Consolas" panose="020B0609020204030204" charset="0"/>
            </a:endParaRPr>
          </a:p>
          <a:p>
            <a:pPr marL="0" indent="0">
              <a:spcBef>
                <a:spcPct val="0"/>
              </a:spcBef>
              <a:buNone/>
            </a:pPr>
            <a:r>
              <a:rPr lang="en-US" altLang="en-US" sz="1600">
                <a:solidFill>
                  <a:srgbClr val="00B0F0"/>
                </a:solidFill>
                <a:latin typeface="Consolas" panose="020B0609020204030204" charset="0"/>
              </a:rPr>
              <a:t>1</a:t>
            </a:r>
            <a:endParaRPr lang="en-US" altLang="en-US" sz="1600">
              <a:solidFill>
                <a:srgbClr val="00B0F0"/>
              </a:solidFill>
              <a:latin typeface="Consolas" panose="020B0609020204030204" charset="0"/>
            </a:endParaRPr>
          </a:p>
          <a:p>
            <a:pPr marL="0" indent="0">
              <a:spcBef>
                <a:spcPct val="0"/>
              </a:spcBef>
              <a:buNone/>
            </a:pPr>
            <a:r>
              <a:rPr lang="en-US" altLang="en-US" sz="1600">
                <a:latin typeface="Consolas" panose="020B0609020204030204" charset="0"/>
              </a:rPr>
              <a:t>&gt;&gt;&gt; q.get()             #请多执行几次该语句并观察返回的数据</a:t>
            </a:r>
            <a:endParaRPr lang="en-US" altLang="en-US" sz="1600">
              <a:latin typeface="Consolas" panose="020B0609020204030204" charset="0"/>
            </a:endParaRPr>
          </a:p>
          <a:p>
            <a:pPr marL="0" indent="0">
              <a:spcBef>
                <a:spcPct val="0"/>
              </a:spcBef>
              <a:buNone/>
            </a:pPr>
            <a:r>
              <a:rPr lang="en-US" altLang="en-US" sz="1600">
                <a:solidFill>
                  <a:srgbClr val="00B0F0"/>
                </a:solidFill>
                <a:latin typeface="Consolas" panose="020B0609020204030204" charset="0"/>
              </a:rPr>
              <a:t>2</a:t>
            </a:r>
            <a:endParaRPr lang="en-US" altLang="en-US" sz="1600">
              <a:solidFill>
                <a:srgbClr val="00B0F0"/>
              </a:solidFill>
              <a:latin typeface="Consolas" panose="020B0609020204030204" charset="0"/>
            </a:endParaRPr>
          </a:p>
        </p:txBody>
      </p:sp>
      <p:sp>
        <p:nvSpPr>
          <p:cNvPr id="157698" name="标题 11366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.2  </a:t>
            </a:r>
            <a:r>
              <a:rPr lang="zh-CN" altLang="en-US" kern="1200" baseline="0" dirty="0">
                <a:latin typeface="+mj-lt"/>
                <a:ea typeface="+mj-ea"/>
                <a:cs typeface="+mj-cs"/>
              </a:rPr>
              <a:t>队列</a:t>
            </a:r>
            <a:endParaRPr lang="zh-CN" altLang="en-US" kern="1200" baseline="0" dirty="0">
              <a:latin typeface="+mj-lt"/>
              <a:ea typeface="+mj-ea"/>
              <a:cs typeface="+mj-cs"/>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buFont typeface="Wingdings" panose="05000000000000000000" charset="0"/>
              <a:buChar char="§"/>
            </a:pPr>
            <a:r>
              <a:rPr lang="en-US" sz="1800" strike="noStrike" noProof="1"/>
              <a:t>Python</a:t>
            </a:r>
            <a:r>
              <a:rPr lang="zh-CN" altLang="en-US" sz="1800" strike="noStrike" noProof="1"/>
              <a:t>标准库</a:t>
            </a:r>
            <a:r>
              <a:rPr lang="en-US" sz="1800" strike="noStrike" noProof="1">
                <a:sym typeface="+mn-ea"/>
              </a:rPr>
              <a:t>collections</a:t>
            </a:r>
            <a:r>
              <a:rPr lang="zh-CN" altLang="en-US" sz="1800" strike="noStrike" noProof="1">
                <a:sym typeface="+mn-ea"/>
              </a:rPr>
              <a:t>提供了双端队列</a:t>
            </a:r>
            <a:r>
              <a:rPr lang="en-US" sz="1800" strike="noStrike" noProof="1">
                <a:sym typeface="+mn-ea"/>
              </a:rPr>
              <a:t>deque</a:t>
            </a:r>
            <a:endParaRPr lang="zh-CN" altLang="en-US" sz="1800" strike="noStrike" noProof="1"/>
          </a:p>
          <a:p>
            <a:pPr marL="0" indent="0" fontAlgn="base">
              <a:buNone/>
            </a:pPr>
            <a:r>
              <a:rPr lang="en-US" sz="1600" strike="noStrike" noProof="1">
                <a:latin typeface="Consolas" panose="020B0609020204030204" charset="0"/>
              </a:rPr>
              <a:t>&gt;&gt;&gt; from collections import deque</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&gt;&gt;&gt; q = deque(maxlen=5)               #创建双端队列</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&gt;&gt;&gt; for item in [3, 5, 7, 9, 11]:     #添加元素</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    q.append(item)</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&gt;&gt;&gt; q.append(13)                      #队列满，自动溢出</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&gt;&gt;&gt; q.append(15)</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&gt;&gt;&gt; q</a:t>
            </a:r>
            <a:endParaRPr lang="en-US" sz="1600" strike="noStrike" noProof="1">
              <a:latin typeface="Consolas" panose="020B0609020204030204" charset="0"/>
            </a:endParaRPr>
          </a:p>
          <a:p>
            <a:pPr marL="0" indent="0" fontAlgn="base">
              <a:buNone/>
            </a:pPr>
            <a:r>
              <a:rPr lang="en-US" sz="1600" strike="noStrike" noProof="1">
                <a:solidFill>
                  <a:srgbClr val="00B0F0"/>
                </a:solidFill>
                <a:latin typeface="Consolas" panose="020B0609020204030204" charset="0"/>
              </a:rPr>
              <a:t>deque([7, 9, 11, 13, 15], maxlen=5)</a:t>
            </a:r>
            <a:endParaRPr lang="en-US" sz="1600" strike="noStrike" noProof="1">
              <a:solidFill>
                <a:srgbClr val="00B0F0"/>
              </a:solidFill>
              <a:latin typeface="Consolas" panose="020B0609020204030204" charset="0"/>
            </a:endParaRPr>
          </a:p>
          <a:p>
            <a:pPr marL="0" indent="0" fontAlgn="base">
              <a:buNone/>
            </a:pPr>
            <a:r>
              <a:rPr lang="en-US" sz="1600" strike="noStrike" noProof="1">
                <a:latin typeface="Consolas" panose="020B0609020204030204" charset="0"/>
              </a:rPr>
              <a:t>&gt;&gt;&gt; q.appendleft(5)                  #从左侧添加元素，右侧自动溢出</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&gt;&gt;&gt; q</a:t>
            </a:r>
            <a:endParaRPr lang="en-US" sz="1600" strike="noStrike" noProof="1">
              <a:latin typeface="Consolas" panose="020B0609020204030204" charset="0"/>
            </a:endParaRPr>
          </a:p>
          <a:p>
            <a:pPr marL="0" indent="0" fontAlgn="base">
              <a:buNone/>
            </a:pPr>
            <a:r>
              <a:rPr lang="en-US" sz="1600" strike="noStrike" noProof="1">
                <a:solidFill>
                  <a:srgbClr val="00B0F0"/>
                </a:solidFill>
                <a:latin typeface="Consolas" panose="020B0609020204030204" charset="0"/>
              </a:rPr>
              <a:t>deque([5, 7, 9, 11, 13], maxlen=5)</a:t>
            </a:r>
            <a:endParaRPr lang="en-US" sz="1600" strike="noStrike" noProof="1">
              <a:solidFill>
                <a:srgbClr val="00B0F0"/>
              </a:solidFill>
              <a:latin typeface="Consolas" panose="020B0609020204030204" charset="0"/>
            </a:endParaRPr>
          </a:p>
        </p:txBody>
      </p:sp>
      <p:sp>
        <p:nvSpPr>
          <p:cNvPr id="158722" name="标题 11366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.2  </a:t>
            </a:r>
            <a:r>
              <a:rPr lang="zh-CN" altLang="en-US" kern="1200" baseline="0" dirty="0">
                <a:latin typeface="+mj-lt"/>
                <a:ea typeface="+mj-ea"/>
                <a:cs typeface="+mj-cs"/>
              </a:rPr>
              <a:t>队列</a:t>
            </a:r>
            <a:endParaRPr lang="zh-CN" altLang="en-US" kern="1200" baseline="0" dirty="0">
              <a:latin typeface="+mj-lt"/>
              <a:ea typeface="+mj-ea"/>
              <a:cs typeface="+mj-cs"/>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标题 11366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.2  </a:t>
            </a:r>
            <a:r>
              <a:rPr lang="zh-CN" altLang="en-US" kern="1200" baseline="0" dirty="0">
                <a:latin typeface="+mj-lt"/>
                <a:ea typeface="+mj-ea"/>
                <a:cs typeface="+mj-cs"/>
              </a:rPr>
              <a:t>队列</a:t>
            </a:r>
            <a:endParaRPr lang="zh-CN" altLang="en-US" kern="1200" baseline="0" dirty="0">
              <a:latin typeface="+mj-lt"/>
              <a:ea typeface="+mj-ea"/>
              <a:cs typeface="+mj-cs"/>
            </a:endParaRPr>
          </a:p>
        </p:txBody>
      </p:sp>
      <p:sp>
        <p:nvSpPr>
          <p:cNvPr id="159746" name="文本占位符 113666"/>
          <p:cNvSpPr>
            <a:spLocks noGrp="1"/>
          </p:cNvSpPr>
          <p:nvPr>
            <p:ph idx="1"/>
          </p:nvPr>
        </p:nvSpPr>
        <p:spPr/>
        <p:txBody>
          <a:bodyPr anchor="t"/>
          <a:lstStyle/>
          <a:p>
            <a:pPr defTabSz="914400">
              <a:buSzPct val="90000"/>
              <a:buFont typeface="Wingdings" panose="05000000000000000000" charset="0"/>
              <a:buChar char="§"/>
            </a:pPr>
            <a:r>
              <a:rPr lang="zh-CN" altLang="en-US" sz="1800" dirty="0"/>
              <a:t>封装列表自行定义队列</a:t>
            </a:r>
            <a:endParaRPr lang="zh-CN" altLang="en-US" sz="1800" dirty="0"/>
          </a:p>
          <a:p>
            <a:pPr defTabSz="914400">
              <a:buSzPct val="90000"/>
              <a:buFont typeface="Wingdings" panose="05000000000000000000" pitchFamily="2" charset="2"/>
              <a:buNone/>
            </a:pPr>
            <a:r>
              <a:rPr lang="zh-CN" altLang="en-US" sz="1600" dirty="0">
                <a:hlinkClick r:id="rId1" action="ppaction://hlinkfile"/>
              </a:rPr>
              <a:t>code\myQueue.py</a:t>
            </a:r>
            <a:endParaRPr lang="zh-CN" altLang="en-US" sz="16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5360" y="1200360"/>
            <a:ext cx="2705573" cy="3395066"/>
          </a:xfrm>
          <a:ln w="25400">
            <a:solidFill>
              <a:schemeClr val="accent1"/>
            </a:solidFill>
          </a:ln>
        </p:spPr>
        <p:txBody>
          <a:bodyPr/>
          <a:lstStyle/>
          <a:p>
            <a:pPr fontAlgn="base">
              <a:buFont typeface="Wingdings" panose="05000000000000000000" charset="0"/>
              <a:buChar char="§"/>
            </a:pPr>
            <a:r>
              <a:rPr lang="zh-CN" altLang="en-US" sz="1800" strike="noStrike" noProof="1"/>
              <a:t>自定义队列结构用法</a:t>
            </a:r>
            <a:endParaRPr lang="zh-CN" altLang="en-US" sz="1800" strike="noStrike" noProof="1"/>
          </a:p>
          <a:p>
            <a:pPr marL="0" indent="0" fontAlgn="base">
              <a:buNone/>
            </a:pPr>
            <a:endParaRPr lang="zh-CN" altLang="en-US" sz="1350" strike="noStrike" noProof="1"/>
          </a:p>
          <a:p>
            <a:pPr marL="0" indent="0" fontAlgn="base">
              <a:buNone/>
            </a:pPr>
            <a:r>
              <a:rPr lang="en-US" sz="1350" strike="noStrike" noProof="1">
                <a:latin typeface="Consolas" panose="020B0609020204030204" charset="0"/>
              </a:rPr>
              <a:t>&gt;&gt;&gt; import myQueue</a:t>
            </a:r>
            <a:endParaRPr lang="en-US" sz="1350" strike="noStrike" noProof="1">
              <a:latin typeface="Consolas" panose="020B0609020204030204" charset="0"/>
            </a:endParaRPr>
          </a:p>
          <a:p>
            <a:pPr marL="0" indent="0" fontAlgn="base">
              <a:buNone/>
            </a:pPr>
            <a:r>
              <a:rPr lang="en-US" sz="1350" strike="noStrike" noProof="1">
                <a:latin typeface="Consolas" panose="020B0609020204030204" charset="0"/>
              </a:rPr>
              <a:t>&gt;&gt;&gt; q = myQueue.myQueue()</a:t>
            </a:r>
            <a:endParaRPr lang="en-US" sz="1350" strike="noStrike" noProof="1">
              <a:latin typeface="Consolas" panose="020B0609020204030204" charset="0"/>
            </a:endParaRPr>
          </a:p>
          <a:p>
            <a:pPr marL="0" indent="0" fontAlgn="base">
              <a:buNone/>
            </a:pPr>
            <a:r>
              <a:rPr lang="en-US" sz="1350" strike="noStrike" noProof="1">
                <a:latin typeface="Consolas" panose="020B0609020204030204" charset="0"/>
              </a:rPr>
              <a:t>&gt;&gt;&gt; q.get()</a:t>
            </a:r>
            <a:endParaRPr lang="en-US" sz="1350" strike="noStrike" noProof="1">
              <a:latin typeface="Consolas" panose="020B0609020204030204" charset="0"/>
            </a:endParaRPr>
          </a:p>
          <a:p>
            <a:pPr marL="0" indent="0" fontAlgn="base">
              <a:buNone/>
            </a:pPr>
            <a:r>
              <a:rPr lang="en-US" sz="1350" strike="noStrike" noProof="1">
                <a:solidFill>
                  <a:srgbClr val="00B0F0"/>
                </a:solidFill>
                <a:latin typeface="Consolas" panose="020B0609020204030204" charset="0"/>
              </a:rPr>
              <a:t>The queue is empty</a:t>
            </a:r>
            <a:endParaRPr lang="en-US" sz="1350" strike="noStrike" noProof="1">
              <a:solidFill>
                <a:srgbClr val="00B0F0"/>
              </a:solidFill>
              <a:latin typeface="Consolas" panose="020B0609020204030204" charset="0"/>
            </a:endParaRPr>
          </a:p>
          <a:p>
            <a:pPr marL="0" indent="0" fontAlgn="base">
              <a:buNone/>
            </a:pPr>
            <a:r>
              <a:rPr lang="en-US" sz="1350" strike="noStrike" noProof="1">
                <a:latin typeface="Consolas" panose="020B0609020204030204" charset="0"/>
              </a:rPr>
              <a:t>&gt;&gt;&gt; q.put(5)</a:t>
            </a:r>
            <a:endParaRPr lang="en-US" sz="1350" strike="noStrike" noProof="1">
              <a:latin typeface="Consolas" panose="020B0609020204030204" charset="0"/>
            </a:endParaRPr>
          </a:p>
          <a:p>
            <a:pPr marL="0" indent="0" fontAlgn="base">
              <a:buNone/>
            </a:pPr>
            <a:r>
              <a:rPr lang="en-US" sz="1350" strike="noStrike" noProof="1">
                <a:latin typeface="Consolas" panose="020B0609020204030204" charset="0"/>
              </a:rPr>
              <a:t>&gt;&gt;&gt; q.put(7)</a:t>
            </a:r>
            <a:endParaRPr lang="en-US" sz="1350" strike="noStrike" noProof="1">
              <a:latin typeface="Consolas" panose="020B0609020204030204" charset="0"/>
            </a:endParaRPr>
          </a:p>
          <a:p>
            <a:pPr marL="0" indent="0" fontAlgn="base">
              <a:buNone/>
            </a:pPr>
            <a:r>
              <a:rPr lang="en-US" sz="1350" strike="noStrike" noProof="1">
                <a:latin typeface="Consolas" panose="020B0609020204030204" charset="0"/>
              </a:rPr>
              <a:t>&gt;&gt;&gt; q.isFull()</a:t>
            </a:r>
            <a:endParaRPr lang="en-US" sz="1350" strike="noStrike" noProof="1">
              <a:latin typeface="Consolas" panose="020B0609020204030204" charset="0"/>
            </a:endParaRPr>
          </a:p>
          <a:p>
            <a:pPr marL="0" indent="0" fontAlgn="base">
              <a:buNone/>
            </a:pPr>
            <a:r>
              <a:rPr lang="en-US" sz="1350" strike="noStrike" noProof="1">
                <a:solidFill>
                  <a:srgbClr val="00B0F0"/>
                </a:solidFill>
                <a:latin typeface="Consolas" panose="020B0609020204030204" charset="0"/>
              </a:rPr>
              <a:t>False</a:t>
            </a:r>
            <a:endParaRPr lang="en-US" sz="1350" strike="noStrike" noProof="1">
              <a:solidFill>
                <a:srgbClr val="00B0F0"/>
              </a:solidFill>
              <a:latin typeface="Consolas" panose="020B0609020204030204" charset="0"/>
            </a:endParaRPr>
          </a:p>
          <a:p>
            <a:pPr marL="0" indent="0" fontAlgn="base">
              <a:buNone/>
            </a:pPr>
            <a:endParaRPr lang="en-US" sz="1350" strike="noStrike" noProof="1"/>
          </a:p>
        </p:txBody>
      </p:sp>
      <p:sp>
        <p:nvSpPr>
          <p:cNvPr id="160770" name="标题 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sym typeface="宋体" panose="02010600030101010101" pitchFamily="2" charset="-122"/>
              </a:rPr>
              <a:t>2.</a:t>
            </a:r>
            <a:r>
              <a:rPr lang="zh-CN" altLang="en-US" kern="1200" baseline="0" dirty="0">
                <a:latin typeface="+mj-lt"/>
                <a:ea typeface="+mj-ea"/>
                <a:cs typeface="+mj-cs"/>
                <a:sym typeface="宋体" panose="02010600030101010101" pitchFamily="2" charset="-122"/>
              </a:rPr>
              <a:t>6</a:t>
            </a:r>
            <a:r>
              <a:rPr lang="en-US" altLang="zh-CN" kern="1200" baseline="0" dirty="0">
                <a:latin typeface="+mj-lt"/>
                <a:ea typeface="+mj-ea"/>
                <a:cs typeface="+mj-cs"/>
                <a:sym typeface="宋体" panose="02010600030101010101" pitchFamily="2" charset="-122"/>
              </a:rPr>
              <a:t>.2  </a:t>
            </a:r>
            <a:r>
              <a:rPr lang="zh-CN" altLang="en-US" kern="1200" baseline="0" dirty="0">
                <a:latin typeface="+mj-lt"/>
                <a:ea typeface="+mj-ea"/>
                <a:cs typeface="+mj-cs"/>
                <a:sym typeface="宋体" panose="02010600030101010101" pitchFamily="2" charset="-122"/>
              </a:rPr>
              <a:t>队列</a:t>
            </a:r>
            <a:endParaRPr lang="zh-CN" altLang="en-US" kern="1200" baseline="0">
              <a:latin typeface="+mj-lt"/>
              <a:ea typeface="+mj-ea"/>
              <a:cs typeface="+mj-cs"/>
            </a:endParaRPr>
          </a:p>
        </p:txBody>
      </p:sp>
      <p:sp>
        <p:nvSpPr>
          <p:cNvPr id="160771" name="Content Placeholder 2"/>
          <p:cNvSpPr>
            <a:spLocks noGrp="1"/>
          </p:cNvSpPr>
          <p:nvPr/>
        </p:nvSpPr>
        <p:spPr>
          <a:xfrm>
            <a:off x="4794686" y="1209887"/>
            <a:ext cx="2279255" cy="3396257"/>
          </a:xfrm>
          <a:prstGeom prst="rect">
            <a:avLst/>
          </a:prstGeom>
          <a:noFill/>
          <a:ln w="25400" cap="flat" cmpd="sng">
            <a:solidFill>
              <a:schemeClr val="accent1"/>
            </a:solidFill>
            <a:prstDash val="solid"/>
            <a:round/>
            <a:headEnd type="none" w="med" len="med"/>
            <a:tailEnd type="none" w="med" len="med"/>
          </a:ln>
        </p:spPr>
        <p:txBody>
          <a:bodyPr anchor="t"/>
          <a:lstStyle/>
          <a:p>
            <a:pPr>
              <a:spcBef>
                <a:spcPct val="20000"/>
              </a:spcBef>
            </a:pPr>
            <a:r>
              <a:rPr lang="en-US" altLang="en-US" sz="1400">
                <a:latin typeface="Consolas" panose="020B0609020204030204" charset="0"/>
                <a:ea typeface="宋体" panose="02010600030101010101" pitchFamily="2" charset="-122"/>
              </a:rPr>
              <a:t>&gt;&gt;&gt; q.put('a')</a:t>
            </a:r>
            <a:endParaRPr lang="en-US" altLang="en-US" sz="1400">
              <a:latin typeface="Consolas" panose="020B0609020204030204" charset="0"/>
              <a:ea typeface="宋体" panose="02010600030101010101" pitchFamily="2" charset="-122"/>
            </a:endParaRPr>
          </a:p>
          <a:p>
            <a:pPr>
              <a:spcBef>
                <a:spcPct val="20000"/>
              </a:spcBef>
            </a:pPr>
            <a:r>
              <a:rPr lang="en-US" altLang="en-US" sz="1400">
                <a:latin typeface="Consolas" panose="020B0609020204030204" charset="0"/>
                <a:ea typeface="宋体" panose="02010600030101010101" pitchFamily="2" charset="-122"/>
              </a:rPr>
              <a:t>&gt;&gt;&gt; q.put(3)</a:t>
            </a:r>
            <a:endParaRPr lang="en-US" altLang="en-US" sz="1400">
              <a:latin typeface="Consolas" panose="020B0609020204030204" charset="0"/>
              <a:ea typeface="宋体" panose="02010600030101010101" pitchFamily="2" charset="-122"/>
            </a:endParaRPr>
          </a:p>
          <a:p>
            <a:pPr>
              <a:spcBef>
                <a:spcPct val="20000"/>
              </a:spcBef>
            </a:pPr>
            <a:r>
              <a:rPr lang="en-US" altLang="en-US" sz="1400">
                <a:latin typeface="Consolas" panose="020B0609020204030204" charset="0"/>
                <a:ea typeface="宋体" panose="02010600030101010101" pitchFamily="2" charset="-122"/>
              </a:rPr>
              <a:t>&gt;&gt;&gt; q.show()</a:t>
            </a:r>
            <a:endParaRPr lang="en-US" altLang="en-US" sz="1400">
              <a:latin typeface="Consolas" panose="020B0609020204030204" charset="0"/>
              <a:ea typeface="宋体" panose="02010600030101010101" pitchFamily="2" charset="-122"/>
            </a:endParaRPr>
          </a:p>
          <a:p>
            <a:pPr>
              <a:spcBef>
                <a:spcPct val="20000"/>
              </a:spcBef>
            </a:pPr>
            <a:r>
              <a:rPr lang="en-US" altLang="en-US" sz="1400">
                <a:solidFill>
                  <a:srgbClr val="00B0F0"/>
                </a:solidFill>
                <a:latin typeface="Consolas" panose="020B0609020204030204" charset="0"/>
                <a:ea typeface="宋体" panose="02010600030101010101" pitchFamily="2" charset="-122"/>
              </a:rPr>
              <a:t>[5, 7, 'a', 3]</a:t>
            </a:r>
            <a:endParaRPr lang="en-US" altLang="en-US" sz="1400">
              <a:solidFill>
                <a:srgbClr val="00B0F0"/>
              </a:solidFill>
              <a:latin typeface="Consolas" panose="020B0609020204030204" charset="0"/>
              <a:ea typeface="宋体" panose="02010600030101010101" pitchFamily="2" charset="-122"/>
            </a:endParaRPr>
          </a:p>
          <a:p>
            <a:pPr>
              <a:spcBef>
                <a:spcPct val="20000"/>
              </a:spcBef>
            </a:pPr>
            <a:r>
              <a:rPr lang="en-US" altLang="en-US" sz="1400">
                <a:latin typeface="Consolas" panose="020B0609020204030204" charset="0"/>
                <a:ea typeface="宋体" panose="02010600030101010101" pitchFamily="2" charset="-122"/>
              </a:rPr>
              <a:t>&gt;&gt;&gt; q.setSize(3)</a:t>
            </a:r>
            <a:endParaRPr lang="en-US" altLang="en-US" sz="1400">
              <a:latin typeface="Consolas" panose="020B0609020204030204" charset="0"/>
              <a:ea typeface="宋体" panose="02010600030101010101" pitchFamily="2" charset="-122"/>
            </a:endParaRPr>
          </a:p>
          <a:p>
            <a:pPr>
              <a:spcBef>
                <a:spcPct val="20000"/>
              </a:spcBef>
            </a:pPr>
            <a:r>
              <a:rPr lang="en-US" altLang="en-US" sz="1400">
                <a:latin typeface="Consolas" panose="020B0609020204030204" charset="0"/>
                <a:ea typeface="宋体" panose="02010600030101010101" pitchFamily="2" charset="-122"/>
              </a:rPr>
              <a:t>&gt;&gt;&gt; q.show()</a:t>
            </a:r>
            <a:endParaRPr lang="en-US" altLang="en-US" sz="1400">
              <a:latin typeface="Consolas" panose="020B0609020204030204" charset="0"/>
              <a:ea typeface="宋体" panose="02010600030101010101" pitchFamily="2" charset="-122"/>
            </a:endParaRPr>
          </a:p>
          <a:p>
            <a:pPr>
              <a:spcBef>
                <a:spcPct val="20000"/>
              </a:spcBef>
            </a:pPr>
            <a:r>
              <a:rPr lang="en-US" altLang="en-US" sz="1400">
                <a:solidFill>
                  <a:srgbClr val="00B0F0"/>
                </a:solidFill>
                <a:latin typeface="Consolas" panose="020B0609020204030204" charset="0"/>
                <a:ea typeface="宋体" panose="02010600030101010101" pitchFamily="2" charset="-122"/>
              </a:rPr>
              <a:t>[5, 7, 'a']</a:t>
            </a:r>
            <a:endParaRPr lang="en-US" altLang="en-US" sz="1400">
              <a:solidFill>
                <a:srgbClr val="00B0F0"/>
              </a:solidFill>
              <a:latin typeface="Consolas" panose="020B0609020204030204" charset="0"/>
              <a:ea typeface="宋体" panose="02010600030101010101" pitchFamily="2" charset="-122"/>
            </a:endParaRPr>
          </a:p>
          <a:p>
            <a:pPr>
              <a:spcBef>
                <a:spcPct val="20000"/>
              </a:spcBef>
            </a:pPr>
            <a:r>
              <a:rPr lang="en-US" altLang="en-US" sz="1400">
                <a:latin typeface="Consolas" panose="020B0609020204030204" charset="0"/>
                <a:ea typeface="宋体" panose="02010600030101010101" pitchFamily="2" charset="-122"/>
              </a:rPr>
              <a:t>&gt;&gt;&gt; q.put(10)</a:t>
            </a:r>
            <a:endParaRPr lang="en-US" altLang="en-US" sz="1400">
              <a:latin typeface="Consolas" panose="020B0609020204030204" charset="0"/>
              <a:ea typeface="宋体" panose="02010600030101010101" pitchFamily="2" charset="-122"/>
            </a:endParaRPr>
          </a:p>
          <a:p>
            <a:pPr>
              <a:spcBef>
                <a:spcPct val="20000"/>
              </a:spcBef>
            </a:pPr>
            <a:r>
              <a:rPr lang="en-US" altLang="en-US" sz="1400">
                <a:solidFill>
                  <a:srgbClr val="00B0F0"/>
                </a:solidFill>
                <a:latin typeface="Consolas" panose="020B0609020204030204" charset="0"/>
                <a:ea typeface="宋体" panose="02010600030101010101" pitchFamily="2" charset="-122"/>
              </a:rPr>
              <a:t>The queue is full</a:t>
            </a:r>
            <a:endParaRPr lang="en-US" altLang="en-US" sz="1400">
              <a:solidFill>
                <a:srgbClr val="00B0F0"/>
              </a:solidFill>
              <a:latin typeface="Consolas" panose="020B0609020204030204" charset="0"/>
              <a:ea typeface="宋体" panose="02010600030101010101" pitchFamily="2" charset="-122"/>
            </a:endParaRPr>
          </a:p>
          <a:p>
            <a:pPr>
              <a:spcBef>
                <a:spcPct val="20000"/>
              </a:spcBef>
            </a:pPr>
            <a:r>
              <a:rPr lang="en-US" altLang="en-US" sz="1400">
                <a:latin typeface="Consolas" panose="020B0609020204030204" charset="0"/>
                <a:ea typeface="宋体" panose="02010600030101010101" pitchFamily="2" charset="-122"/>
              </a:rPr>
              <a:t>&gt;&gt;&gt; q.setSize(5)</a:t>
            </a:r>
            <a:endParaRPr lang="en-US" altLang="en-US" sz="1400">
              <a:latin typeface="Consolas" panose="020B0609020204030204" charset="0"/>
              <a:ea typeface="宋体" panose="02010600030101010101" pitchFamily="2" charset="-122"/>
            </a:endParaRPr>
          </a:p>
          <a:p>
            <a:pPr>
              <a:spcBef>
                <a:spcPct val="20000"/>
              </a:spcBef>
            </a:pPr>
            <a:r>
              <a:rPr lang="en-US" altLang="en-US" sz="1400">
                <a:latin typeface="Consolas" panose="020B0609020204030204" charset="0"/>
                <a:ea typeface="宋体" panose="02010600030101010101" pitchFamily="2" charset="-122"/>
              </a:rPr>
              <a:t>&gt;&gt;&gt; q.put(10)</a:t>
            </a:r>
            <a:endParaRPr lang="en-US" altLang="en-US" sz="1400">
              <a:latin typeface="Consolas" panose="020B0609020204030204" charset="0"/>
              <a:ea typeface="宋体" panose="02010600030101010101" pitchFamily="2" charset="-122"/>
            </a:endParaRPr>
          </a:p>
          <a:p>
            <a:pPr>
              <a:spcBef>
                <a:spcPct val="20000"/>
              </a:spcBef>
            </a:pPr>
            <a:r>
              <a:rPr lang="en-US" altLang="en-US" sz="1400">
                <a:latin typeface="Consolas" panose="020B0609020204030204" charset="0"/>
                <a:ea typeface="宋体" panose="02010600030101010101" pitchFamily="2" charset="-122"/>
              </a:rPr>
              <a:t>&gt;&gt;&gt; q.show()</a:t>
            </a:r>
            <a:endParaRPr lang="en-US" altLang="en-US" sz="1400">
              <a:latin typeface="Consolas" panose="020B0609020204030204" charset="0"/>
              <a:ea typeface="宋体" panose="02010600030101010101" pitchFamily="2" charset="-122"/>
            </a:endParaRPr>
          </a:p>
          <a:p>
            <a:pPr>
              <a:spcBef>
                <a:spcPct val="20000"/>
              </a:spcBef>
            </a:pPr>
            <a:r>
              <a:rPr lang="en-US" altLang="en-US" sz="1400">
                <a:solidFill>
                  <a:srgbClr val="00B0F0"/>
                </a:solidFill>
                <a:latin typeface="Consolas" panose="020B0609020204030204" charset="0"/>
                <a:ea typeface="宋体" panose="02010600030101010101" pitchFamily="2" charset="-122"/>
              </a:rPr>
              <a:t>[5, 7, 'a', 10]</a:t>
            </a:r>
            <a:endParaRPr lang="en-US" altLang="en-US" sz="1400">
              <a:solidFill>
                <a:srgbClr val="00B0F0"/>
              </a:solidFill>
              <a:latin typeface="Consolas" panose="020B0609020204030204" charset="0"/>
              <a:ea typeface="宋体" panose="02010600030101010101" pitchFamily="2" charset="-122"/>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标题 114689"/>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.3  </a:t>
            </a:r>
            <a:r>
              <a:rPr lang="zh-CN" altLang="en-US" kern="1200" baseline="0" dirty="0">
                <a:latin typeface="+mj-lt"/>
                <a:ea typeface="+mj-ea"/>
                <a:cs typeface="+mj-cs"/>
              </a:rPr>
              <a:t>栈</a:t>
            </a:r>
            <a:endParaRPr lang="zh-CN" altLang="en-US" kern="1200" baseline="0" dirty="0">
              <a:latin typeface="+mj-lt"/>
              <a:ea typeface="+mj-ea"/>
              <a:cs typeface="+mj-cs"/>
            </a:endParaRPr>
          </a:p>
        </p:txBody>
      </p:sp>
      <p:sp>
        <p:nvSpPr>
          <p:cNvPr id="164866" name="文本占位符 114690"/>
          <p:cNvSpPr>
            <a:spLocks noGrp="1"/>
          </p:cNvSpPr>
          <p:nvPr>
            <p:ph idx="1"/>
          </p:nvPr>
        </p:nvSpPr>
        <p:spPr/>
        <p:txBody>
          <a:bodyPr anchor="t"/>
          <a:lstStyle/>
          <a:p>
            <a:pPr defTabSz="914400">
              <a:lnSpc>
                <a:spcPct val="130000"/>
              </a:lnSpc>
              <a:spcBef>
                <a:spcPct val="0"/>
              </a:spcBef>
              <a:buSzPct val="90000"/>
              <a:buFont typeface="Wingdings" panose="05000000000000000000" charset="0"/>
              <a:buChar char="§"/>
            </a:pPr>
            <a:r>
              <a:rPr lang="zh-CN" altLang="en-US" sz="1800">
                <a:latin typeface="宋体" panose="02010600030101010101" pitchFamily="2" charset="-122"/>
              </a:rPr>
              <a:t>栈是一种“后进先出（</a:t>
            </a:r>
            <a:r>
              <a:rPr lang="en-US" altLang="zh-CN" sz="1800">
                <a:latin typeface="宋体" panose="02010600030101010101" pitchFamily="2" charset="-122"/>
              </a:rPr>
              <a:t>LIFO</a:t>
            </a:r>
            <a:r>
              <a:rPr lang="zh-CN" altLang="en-US" sz="1800">
                <a:latin typeface="宋体" panose="02010600030101010101" pitchFamily="2" charset="-122"/>
              </a:rPr>
              <a:t>）”或“先进后出（</a:t>
            </a:r>
            <a:r>
              <a:rPr lang="en-US" altLang="zh-CN" sz="1800">
                <a:latin typeface="宋体" panose="02010600030101010101" pitchFamily="2" charset="-122"/>
              </a:rPr>
              <a:t>FILO</a:t>
            </a:r>
            <a:r>
              <a:rPr lang="zh-CN" altLang="en-US" sz="1800">
                <a:latin typeface="宋体" panose="02010600030101010101" pitchFamily="2" charset="-122"/>
              </a:rPr>
              <a:t>）”的数据结构。</a:t>
            </a:r>
            <a:endParaRPr lang="zh-CN" altLang="en-US" sz="1800">
              <a:latin typeface="宋体" panose="02010600030101010101" pitchFamily="2" charset="-122"/>
            </a:endParaRPr>
          </a:p>
          <a:p>
            <a:pPr defTabSz="914400">
              <a:lnSpc>
                <a:spcPct val="130000"/>
              </a:lnSpc>
              <a:spcBef>
                <a:spcPct val="0"/>
              </a:spcBef>
              <a:buSzPct val="90000"/>
              <a:buFont typeface="Wingdings" panose="05000000000000000000" charset="0"/>
              <a:buChar char="§"/>
            </a:pPr>
            <a:r>
              <a:rPr lang="en-US" altLang="zh-CN" sz="1800">
                <a:latin typeface="宋体" panose="02010600030101010101" pitchFamily="2" charset="-122"/>
              </a:rPr>
              <a:t>Python</a:t>
            </a:r>
            <a:r>
              <a:rPr lang="zh-CN" altLang="en-US" sz="1800">
                <a:latin typeface="宋体" panose="02010600030101010101" pitchFamily="2" charset="-122"/>
              </a:rPr>
              <a:t>列表本身就可以实现栈结构的基本操作。例如，列表对象的</a:t>
            </a:r>
            <a:r>
              <a:rPr lang="en-US" altLang="zh-CN" sz="1800">
                <a:solidFill>
                  <a:srgbClr val="FF0000"/>
                </a:solidFill>
                <a:latin typeface="宋体" panose="02010600030101010101" pitchFamily="2" charset="-122"/>
              </a:rPr>
              <a:t>append()</a:t>
            </a:r>
            <a:r>
              <a:rPr lang="zh-CN" altLang="en-US" sz="1800">
                <a:latin typeface="宋体" panose="02010600030101010101" pitchFamily="2" charset="-122"/>
              </a:rPr>
              <a:t>方法是在列表尾部追加元素，类似于入栈操作；</a:t>
            </a:r>
            <a:r>
              <a:rPr lang="en-US" altLang="zh-CN" sz="1800">
                <a:solidFill>
                  <a:srgbClr val="FF0000"/>
                </a:solidFill>
                <a:latin typeface="宋体" panose="02010600030101010101" pitchFamily="2" charset="-122"/>
              </a:rPr>
              <a:t>pop()</a:t>
            </a:r>
            <a:r>
              <a:rPr lang="zh-CN" altLang="en-US" sz="1800">
                <a:latin typeface="宋体" panose="02010600030101010101" pitchFamily="2" charset="-122"/>
              </a:rPr>
              <a:t>方法默认是弹出并返回列表的最后一个元素，类似于出栈操作。</a:t>
            </a:r>
            <a:endParaRPr lang="zh-CN" altLang="en-US" sz="1800">
              <a:latin typeface="宋体" panose="02010600030101010101" pitchFamily="2" charset="-122"/>
            </a:endParaRPr>
          </a:p>
          <a:p>
            <a:pPr defTabSz="914400">
              <a:lnSpc>
                <a:spcPct val="130000"/>
              </a:lnSpc>
              <a:spcBef>
                <a:spcPct val="0"/>
              </a:spcBef>
              <a:buSzPct val="90000"/>
              <a:buFont typeface="Wingdings" panose="05000000000000000000" charset="0"/>
              <a:buChar char="§"/>
            </a:pPr>
            <a:r>
              <a:rPr lang="zh-CN" altLang="en-US" sz="1800">
                <a:latin typeface="宋体" panose="02010600030101010101" pitchFamily="2" charset="-122"/>
              </a:rPr>
              <a:t>但是直接使用</a:t>
            </a:r>
            <a:r>
              <a:rPr lang="en-US" altLang="zh-CN" sz="1800">
                <a:latin typeface="宋体" panose="02010600030101010101" pitchFamily="2" charset="-122"/>
              </a:rPr>
              <a:t>Python</a:t>
            </a:r>
            <a:r>
              <a:rPr lang="zh-CN" altLang="en-US" sz="1800">
                <a:latin typeface="宋体" panose="02010600030101010101" pitchFamily="2" charset="-122"/>
              </a:rPr>
              <a:t>列表对象模拟栈操作并不是很方便，例如当列表为空时再执行</a:t>
            </a:r>
            <a:r>
              <a:rPr lang="en-US" altLang="zh-CN" sz="1800">
                <a:latin typeface="宋体" panose="02010600030101010101" pitchFamily="2" charset="-122"/>
              </a:rPr>
              <a:t>pop()</a:t>
            </a:r>
            <a:r>
              <a:rPr lang="zh-CN" altLang="en-US" sz="1800">
                <a:latin typeface="宋体" panose="02010600030101010101" pitchFamily="2" charset="-122"/>
              </a:rPr>
              <a:t>出栈操作时则会抛出一个不很友好的异常；另外，也无法限制栈的大小。</a:t>
            </a:r>
            <a:endParaRPr lang="zh-CN" altLang="en-US" sz="1800">
              <a:latin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2355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7650" name="文本占位符 23554"/>
          <p:cNvSpPr>
            <a:spLocks noGrp="1"/>
          </p:cNvSpPr>
          <p:nvPr>
            <p:ph idx="1"/>
          </p:nvPr>
        </p:nvSpPr>
        <p:spPr/>
        <p:txBody>
          <a:bodyPr anchor="t"/>
          <a:lstStyle/>
          <a:p>
            <a:pPr marL="1905" indent="-344805" defTabSz="914400">
              <a:lnSpc>
                <a:spcPct val="150000"/>
              </a:lnSpc>
              <a:spcBef>
                <a:spcPct val="0"/>
              </a:spcBef>
              <a:buSzPct val="90000"/>
              <a:buFont typeface="Wingdings" panose="05000000000000000000" pitchFamily="2" charset="2"/>
              <a:buNone/>
            </a:pPr>
            <a:r>
              <a:rPr lang="zh-CN" altLang="en-US" sz="1800" dirty="0"/>
              <a:t>（</a:t>
            </a:r>
            <a:r>
              <a:rPr lang="en-US" altLang="zh-CN" sz="1800" dirty="0"/>
              <a:t>3</a:t>
            </a:r>
            <a:r>
              <a:rPr lang="zh-CN" altLang="en-US" sz="1800" dirty="0"/>
              <a:t>）使用列表对象的</a:t>
            </a:r>
            <a:r>
              <a:rPr lang="en-US" altLang="zh-CN" sz="1800" dirty="0"/>
              <a:t>extend()</a:t>
            </a:r>
            <a:r>
              <a:rPr lang="zh-CN" altLang="en-US" sz="1800" dirty="0"/>
              <a:t>方法可以将</a:t>
            </a:r>
            <a:r>
              <a:rPr lang="zh-CN" altLang="en-US" sz="1800" dirty="0">
                <a:solidFill>
                  <a:srgbClr val="FF0000"/>
                </a:solidFill>
              </a:rPr>
              <a:t>另一个迭代对象的所有元素</a:t>
            </a:r>
            <a:r>
              <a:rPr lang="zh-CN" altLang="en-US" sz="1800" dirty="0"/>
              <a:t>添加至该列表对象</a:t>
            </a:r>
            <a:r>
              <a:rPr lang="zh-CN" altLang="en-US" sz="1800" dirty="0">
                <a:solidFill>
                  <a:srgbClr val="FF0000"/>
                </a:solidFill>
              </a:rPr>
              <a:t>尾部</a:t>
            </a:r>
            <a:r>
              <a:rPr lang="zh-CN" altLang="en-US" sz="1800" dirty="0"/>
              <a:t>。</a:t>
            </a:r>
            <a:r>
              <a:rPr lang="zh-CN" altLang="en-US" sz="1800" dirty="0">
                <a:solidFill>
                  <a:srgbClr val="FF0000"/>
                </a:solidFill>
              </a:rPr>
              <a:t>通过</a:t>
            </a:r>
            <a:r>
              <a:rPr lang="en-US" altLang="zh-CN" sz="1800" dirty="0">
                <a:solidFill>
                  <a:srgbClr val="FF0000"/>
                </a:solidFill>
              </a:rPr>
              <a:t>extend()</a:t>
            </a:r>
            <a:r>
              <a:rPr lang="zh-CN" altLang="en-US" sz="1800" dirty="0">
                <a:solidFill>
                  <a:srgbClr val="FF0000"/>
                </a:solidFill>
              </a:rPr>
              <a:t>方法来增加列表元素也不改变其内存首地址，属于</a:t>
            </a:r>
            <a:r>
              <a:rPr lang="zh-CN" altLang="en-US" sz="1800" b="1" dirty="0">
                <a:solidFill>
                  <a:srgbClr val="FF0000"/>
                </a:solidFill>
              </a:rPr>
              <a:t>原地操作</a:t>
            </a:r>
            <a:r>
              <a:rPr lang="zh-CN" altLang="en-US" sz="1800" dirty="0"/>
              <a:t>。</a:t>
            </a:r>
            <a:endParaRPr lang="zh-CN" altLang="en-US" sz="1800" dirty="0"/>
          </a:p>
          <a:p>
            <a:pPr marL="1905" indent="-344805" defTabSz="914400">
              <a:lnSpc>
                <a:spcPct val="80000"/>
              </a:lnSpc>
              <a:buSzPct val="90000"/>
              <a:buFont typeface="Wingdings" panose="05000000000000000000" pitchFamily="2" charset="2"/>
              <a:buNone/>
            </a:pPr>
            <a:r>
              <a:rPr lang="en-US" altLang="zh-CN" sz="1350" dirty="0">
                <a:latin typeface="Consolas" panose="020B0609020204030204" charset="0"/>
              </a:rPr>
              <a:t>&gt;&gt;&gt; </a:t>
            </a:r>
            <a:r>
              <a:rPr lang="en-US" altLang="zh-CN" sz="1350" dirty="0" err="1">
                <a:latin typeface="Consolas" panose="020B0609020204030204" charset="0"/>
              </a:rPr>
              <a:t>a.extend</a:t>
            </a:r>
            <a:r>
              <a:rPr lang="en-US" altLang="zh-CN" sz="1350" dirty="0">
                <a:latin typeface="Consolas" panose="020B0609020204030204" charset="0"/>
              </a:rPr>
              <a:t>([7,8,9])</a:t>
            </a:r>
            <a:endParaRPr lang="en-US" altLang="zh-CN" sz="1350" dirty="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350" dirty="0">
                <a:latin typeface="Consolas" panose="020B0609020204030204" charset="0"/>
              </a:rPr>
              <a:t>&gt;&gt;&gt; a</a:t>
            </a:r>
            <a:endParaRPr lang="en-US" altLang="zh-CN" sz="1350" dirty="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350" dirty="0">
                <a:solidFill>
                  <a:srgbClr val="00B0F0"/>
                </a:solidFill>
                <a:latin typeface="Consolas" panose="020B0609020204030204" charset="0"/>
              </a:rPr>
              <a:t>[5, 2, 4, 7, 8, 9]</a:t>
            </a:r>
            <a:endParaRPr lang="en-US" altLang="zh-CN" sz="1350" dirty="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350" dirty="0">
                <a:latin typeface="Consolas" panose="020B0609020204030204" charset="0"/>
              </a:rPr>
              <a:t>&gt;&gt;&gt; </a:t>
            </a:r>
            <a:r>
              <a:rPr lang="en-US" altLang="zh-CN" sz="1350" dirty="0" err="1">
                <a:latin typeface="Consolas" panose="020B0609020204030204" charset="0"/>
              </a:rPr>
              <a:t>aList.extend</a:t>
            </a:r>
            <a:r>
              <a:rPr lang="en-US" altLang="zh-CN" sz="1350" dirty="0">
                <a:latin typeface="Consolas" panose="020B0609020204030204" charset="0"/>
              </a:rPr>
              <a:t>([11,13])</a:t>
            </a:r>
            <a:endParaRPr lang="en-US" altLang="zh-CN" sz="1350" dirty="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350" dirty="0">
                <a:latin typeface="Consolas" panose="020B0609020204030204" charset="0"/>
              </a:rPr>
              <a:t>&gt;&gt;&gt; </a:t>
            </a:r>
            <a:r>
              <a:rPr lang="en-US" altLang="zh-CN" sz="1350" dirty="0" err="1">
                <a:latin typeface="Consolas" panose="020B0609020204030204" charset="0"/>
              </a:rPr>
              <a:t>aList</a:t>
            </a:r>
            <a:endParaRPr lang="en-US" altLang="zh-CN" sz="1350" dirty="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350" dirty="0">
                <a:solidFill>
                  <a:srgbClr val="00B0F0"/>
                </a:solidFill>
                <a:latin typeface="Consolas" panose="020B0609020204030204" charset="0"/>
              </a:rPr>
              <a:t>[3, 4, 5, 7, 9, 11, 13]</a:t>
            </a:r>
            <a:endParaRPr lang="en-US" altLang="zh-CN" sz="1350" dirty="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350" dirty="0">
                <a:latin typeface="Consolas" panose="020B0609020204030204" charset="0"/>
              </a:rPr>
              <a:t>&gt;&gt;&gt; </a:t>
            </a:r>
            <a:r>
              <a:rPr lang="en-US" altLang="zh-CN" sz="1350" dirty="0" err="1">
                <a:latin typeface="Consolas" panose="020B0609020204030204" charset="0"/>
              </a:rPr>
              <a:t>aList.extend</a:t>
            </a:r>
            <a:r>
              <a:rPr lang="en-US" altLang="zh-CN" sz="1350" dirty="0">
                <a:solidFill>
                  <a:srgbClr val="FF0000"/>
                </a:solidFill>
                <a:latin typeface="Consolas" panose="020B0609020204030204" charset="0"/>
              </a:rPr>
              <a:t>((15,17</a:t>
            </a:r>
            <a:r>
              <a:rPr lang="en-US" altLang="zh-CN" sz="1350" dirty="0" smtClean="0">
                <a:solidFill>
                  <a:srgbClr val="FF0000"/>
                </a:solidFill>
                <a:latin typeface="Consolas" panose="020B0609020204030204" charset="0"/>
              </a:rPr>
              <a:t>))#</a:t>
            </a:r>
            <a:r>
              <a:rPr lang="zh-CN" altLang="en-US" sz="1350" dirty="0" smtClean="0">
                <a:solidFill>
                  <a:srgbClr val="FF0000"/>
                </a:solidFill>
                <a:latin typeface="Consolas" panose="020B0609020204030204" charset="0"/>
              </a:rPr>
              <a:t>将元组所有元素添加至列表尾部</a:t>
            </a:r>
            <a:endParaRPr lang="en-US" altLang="zh-CN" sz="1350" dirty="0">
              <a:solidFill>
                <a:srgbClr val="FF000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350" dirty="0">
                <a:latin typeface="Consolas" panose="020B0609020204030204" charset="0"/>
              </a:rPr>
              <a:t>&gt;&gt;&gt; </a:t>
            </a:r>
            <a:r>
              <a:rPr lang="en-US" altLang="zh-CN" sz="1350" dirty="0" err="1">
                <a:latin typeface="Consolas" panose="020B0609020204030204" charset="0"/>
              </a:rPr>
              <a:t>aList</a:t>
            </a:r>
            <a:endParaRPr lang="en-US" altLang="zh-CN" sz="1350" dirty="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350" dirty="0">
                <a:solidFill>
                  <a:srgbClr val="00B0F0"/>
                </a:solidFill>
                <a:latin typeface="Consolas" panose="020B0609020204030204" charset="0"/>
              </a:rPr>
              <a:t>[3, 4, 5, 7, 9, 11, 13, 15, 17]</a:t>
            </a:r>
            <a:endParaRPr lang="en-US" altLang="zh-CN" sz="1350" dirty="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endParaRPr lang="en-US" altLang="zh-CN" sz="1350" dirty="0">
              <a:latin typeface="Consolas" panose="020B0609020204030204" charset="0"/>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标题 115713"/>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.3  </a:t>
            </a:r>
            <a:r>
              <a:rPr lang="zh-CN" altLang="en-US" kern="1200" baseline="0" dirty="0">
                <a:latin typeface="+mj-lt"/>
                <a:ea typeface="+mj-ea"/>
                <a:cs typeface="+mj-cs"/>
              </a:rPr>
              <a:t>栈</a:t>
            </a:r>
            <a:endParaRPr lang="zh-CN" altLang="en-US" kern="1200" baseline="0" dirty="0">
              <a:latin typeface="+mj-lt"/>
              <a:ea typeface="+mj-ea"/>
              <a:cs typeface="+mj-cs"/>
            </a:endParaRPr>
          </a:p>
        </p:txBody>
      </p:sp>
      <p:sp>
        <p:nvSpPr>
          <p:cNvPr id="165890" name="文本占位符 115714"/>
          <p:cNvSpPr>
            <a:spLocks noGrp="1"/>
          </p:cNvSpPr>
          <p:nvPr>
            <p:ph idx="1"/>
          </p:nvPr>
        </p:nvSpPr>
        <p:spPr/>
        <p:txBody>
          <a:bodyPr anchor="t"/>
          <a:lstStyle/>
          <a:p>
            <a:pPr defTabSz="914400">
              <a:lnSpc>
                <a:spcPct val="80000"/>
              </a:lnSpc>
              <a:spcBef>
                <a:spcPct val="0"/>
              </a:spcBef>
              <a:buSzPct val="90000"/>
              <a:buFont typeface="Wingdings" panose="05000000000000000000" charset="0"/>
              <a:buChar char="§"/>
            </a:pPr>
            <a:r>
              <a:rPr lang="zh-CN" altLang="en-US" sz="1800" dirty="0"/>
              <a:t>可以直接使用列表来实现栈结构</a:t>
            </a:r>
            <a:endParaRPr lang="zh-CN" altLang="en-US" sz="1800" dirty="0"/>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rPr>
              <a:t>&gt;&gt;&gt; myStack = []</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myStack.append(3)</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myStack.append(5)</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myStack.append(7)</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myStack</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[3, 5, 7]</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myStack.pop()</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7</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myStack.pop()</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5</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myStack.pop()</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3</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myStack.pop()</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zh-CN" altLang="en-US" sz="1600" dirty="0">
                <a:solidFill>
                  <a:srgbClr val="FF0000"/>
                </a:solidFill>
                <a:latin typeface="Consolas" panose="020B0609020204030204" charset="0"/>
              </a:rPr>
              <a:t>出错</a:t>
            </a:r>
            <a:endParaRPr lang="zh-CN" altLang="en-US" sz="1600" dirty="0">
              <a:solidFill>
                <a:srgbClr val="FF0000"/>
              </a:solidFill>
              <a:latin typeface="Consolas" panose="020B0609020204030204"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标题 116737"/>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.3  </a:t>
            </a:r>
            <a:r>
              <a:rPr lang="zh-CN" altLang="en-US" kern="1200" baseline="0" dirty="0">
                <a:latin typeface="+mj-lt"/>
                <a:ea typeface="+mj-ea"/>
                <a:cs typeface="+mj-cs"/>
              </a:rPr>
              <a:t>栈</a:t>
            </a:r>
            <a:endParaRPr lang="zh-CN" altLang="en-US" kern="1200" baseline="0" dirty="0">
              <a:latin typeface="+mj-lt"/>
              <a:ea typeface="+mj-ea"/>
              <a:cs typeface="+mj-cs"/>
            </a:endParaRPr>
          </a:p>
        </p:txBody>
      </p:sp>
      <p:sp>
        <p:nvSpPr>
          <p:cNvPr id="166914" name="文本占位符 116738"/>
          <p:cNvSpPr>
            <a:spLocks noGrp="1"/>
          </p:cNvSpPr>
          <p:nvPr>
            <p:ph idx="1"/>
          </p:nvPr>
        </p:nvSpPr>
        <p:spPr/>
        <p:txBody>
          <a:bodyPr anchor="t"/>
          <a:lstStyle/>
          <a:p>
            <a:pPr defTabSz="914400">
              <a:buSzPct val="90000"/>
              <a:buFont typeface="Wingdings" panose="05000000000000000000" charset="0"/>
              <a:buChar char="§"/>
            </a:pPr>
            <a:r>
              <a:rPr lang="zh-CN" altLang="en-US" sz="1800" dirty="0"/>
              <a:t>封装列表实现栈结构</a:t>
            </a:r>
            <a:endParaRPr lang="zh-CN" altLang="en-US" sz="1800" dirty="0"/>
          </a:p>
          <a:p>
            <a:pPr defTabSz="914400">
              <a:spcBef>
                <a:spcPts val="0"/>
              </a:spcBef>
              <a:buSzPct val="90000"/>
              <a:buFont typeface="Wingdings" panose="05000000000000000000" pitchFamily="2" charset="2"/>
              <a:buNone/>
            </a:pPr>
            <a:r>
              <a:rPr lang="zh-CN" altLang="en-US" sz="1600" dirty="0">
                <a:latin typeface="Consolas" panose="020B0609020204030204" charset="0"/>
              </a:rPr>
              <a:t>class Stack:</a:t>
            </a:r>
            <a:endParaRPr lang="zh-CN" altLang="en-US" sz="1600" dirty="0">
              <a:latin typeface="Consolas" panose="020B0609020204030204" charset="0"/>
            </a:endParaRPr>
          </a:p>
          <a:p>
            <a:pPr defTabSz="914400">
              <a:spcBef>
                <a:spcPts val="0"/>
              </a:spcBef>
              <a:buSzPct val="90000"/>
              <a:buFont typeface="Wingdings" panose="05000000000000000000" pitchFamily="2" charset="2"/>
              <a:buNone/>
            </a:pPr>
            <a:r>
              <a:rPr lang="zh-CN" altLang="en-US" sz="1600" dirty="0">
                <a:latin typeface="Consolas" panose="020B0609020204030204" charset="0"/>
              </a:rPr>
              <a:t>    def __init__(self, size = 10):</a:t>
            </a:r>
            <a:endParaRPr lang="zh-CN" altLang="en-US" sz="1600" dirty="0">
              <a:latin typeface="Consolas" panose="020B0609020204030204" charset="0"/>
            </a:endParaRPr>
          </a:p>
          <a:p>
            <a:pPr defTabSz="914400">
              <a:spcBef>
                <a:spcPts val="0"/>
              </a:spcBef>
              <a:buSzPct val="90000"/>
              <a:buFont typeface="Wingdings" panose="05000000000000000000" pitchFamily="2" charset="2"/>
              <a:buNone/>
            </a:pPr>
            <a:r>
              <a:rPr lang="zh-CN" altLang="en-US" sz="1600" dirty="0">
                <a:latin typeface="Consolas" panose="020B0609020204030204" charset="0"/>
              </a:rPr>
              <a:t>        self._</a:t>
            </a:r>
            <a:r>
              <a:rPr lang="en-US" altLang="zh-CN" sz="1600" dirty="0">
                <a:latin typeface="Consolas" panose="020B0609020204030204" charset="0"/>
              </a:rPr>
              <a:t>_</a:t>
            </a:r>
            <a:r>
              <a:rPr lang="zh-CN" altLang="en-US" sz="1600" dirty="0">
                <a:latin typeface="Consolas" panose="020B0609020204030204" charset="0"/>
              </a:rPr>
              <a:t>content = []                 #使用列表存放栈的元素</a:t>
            </a:r>
            <a:endParaRPr lang="zh-CN" altLang="en-US" sz="1600" dirty="0">
              <a:latin typeface="Consolas" panose="020B0609020204030204" charset="0"/>
            </a:endParaRPr>
          </a:p>
          <a:p>
            <a:pPr defTabSz="914400">
              <a:spcBef>
                <a:spcPts val="0"/>
              </a:spcBef>
              <a:buSzPct val="90000"/>
              <a:buFont typeface="Wingdings" panose="05000000000000000000" pitchFamily="2" charset="2"/>
              <a:buNone/>
            </a:pPr>
            <a:r>
              <a:rPr lang="zh-CN" altLang="en-US" sz="1600" dirty="0">
                <a:latin typeface="Consolas" panose="020B0609020204030204" charset="0"/>
              </a:rPr>
              <a:t>        self._</a:t>
            </a:r>
            <a:r>
              <a:rPr lang="en-US" altLang="zh-CN" sz="1600" dirty="0">
                <a:latin typeface="Consolas" panose="020B0609020204030204" charset="0"/>
              </a:rPr>
              <a:t>_</a:t>
            </a:r>
            <a:r>
              <a:rPr lang="zh-CN" altLang="en-US" sz="1600" dirty="0">
                <a:latin typeface="Consolas" panose="020B0609020204030204" charset="0"/>
              </a:rPr>
              <a:t>size = size                  #初始栈大小</a:t>
            </a:r>
            <a:endParaRPr lang="zh-CN" altLang="en-US" sz="1600" dirty="0">
              <a:latin typeface="Consolas" panose="020B0609020204030204" charset="0"/>
            </a:endParaRPr>
          </a:p>
          <a:p>
            <a:pPr defTabSz="914400">
              <a:spcBef>
                <a:spcPts val="0"/>
              </a:spcBef>
              <a:buSzPct val="90000"/>
              <a:buFont typeface="Wingdings" panose="05000000000000000000" pitchFamily="2" charset="2"/>
              <a:buNone/>
            </a:pPr>
            <a:r>
              <a:rPr lang="zh-CN" altLang="en-US" sz="1600" dirty="0">
                <a:latin typeface="Consolas" panose="020B0609020204030204" charset="0"/>
              </a:rPr>
              <a:t>        self._</a:t>
            </a:r>
            <a:r>
              <a:rPr lang="en-US" altLang="zh-CN" sz="1600" dirty="0">
                <a:latin typeface="Consolas" panose="020B0609020204030204" charset="0"/>
              </a:rPr>
              <a:t>_</a:t>
            </a:r>
            <a:r>
              <a:rPr lang="zh-CN" altLang="en-US" sz="1600" dirty="0">
                <a:latin typeface="Consolas" panose="020B0609020204030204" charset="0"/>
              </a:rPr>
              <a:t>current = 0                  #栈中元素个数初始化为0</a:t>
            </a:r>
            <a:endParaRPr lang="zh-CN" altLang="en-US" sz="1600" dirty="0">
              <a:latin typeface="Consolas" panose="020B0609020204030204" charset="0"/>
            </a:endParaRPr>
          </a:p>
          <a:p>
            <a:pPr defTabSz="914400">
              <a:spcBef>
                <a:spcPts val="0"/>
              </a:spcBef>
              <a:buSzPct val="90000"/>
              <a:buFont typeface="Wingdings" panose="05000000000000000000" pitchFamily="2" charset="2"/>
              <a:buNone/>
            </a:pPr>
            <a:r>
              <a:rPr lang="zh-CN" altLang="en-US" sz="1600" dirty="0">
                <a:latin typeface="Consolas" panose="020B0609020204030204" charset="0"/>
              </a:rPr>
              <a:t>        </a:t>
            </a:r>
            <a:endParaRPr lang="zh-CN" altLang="en-US" sz="1600" dirty="0">
              <a:latin typeface="Consolas" panose="020B0609020204030204" charset="0"/>
            </a:endParaRPr>
          </a:p>
          <a:p>
            <a:pPr defTabSz="914400">
              <a:spcBef>
                <a:spcPts val="0"/>
              </a:spcBef>
              <a:buSzPct val="90000"/>
              <a:buFont typeface="Wingdings" panose="05000000000000000000" pitchFamily="2" charset="2"/>
              <a:buNone/>
            </a:pPr>
            <a:r>
              <a:rPr lang="zh-CN" altLang="en-US" sz="1600" dirty="0">
                <a:latin typeface="Consolas" panose="020B0609020204030204" charset="0"/>
              </a:rPr>
              <a:t>    def empty(self):</a:t>
            </a:r>
            <a:endParaRPr lang="zh-CN" altLang="en-US" sz="1600" dirty="0">
              <a:latin typeface="Consolas" panose="020B0609020204030204" charset="0"/>
            </a:endParaRPr>
          </a:p>
          <a:p>
            <a:pPr defTabSz="914400">
              <a:spcBef>
                <a:spcPts val="0"/>
              </a:spcBef>
              <a:buSzPct val="90000"/>
              <a:buFont typeface="Wingdings" panose="05000000000000000000" pitchFamily="2" charset="2"/>
              <a:buNone/>
            </a:pPr>
            <a:r>
              <a:rPr lang="zh-CN" altLang="en-US" sz="1600" dirty="0">
                <a:latin typeface="Consolas" panose="020B0609020204030204" charset="0"/>
              </a:rPr>
              <a:t>        self._</a:t>
            </a:r>
            <a:r>
              <a:rPr lang="en-US" altLang="zh-CN" sz="1600" dirty="0">
                <a:latin typeface="Consolas" panose="020B0609020204030204" charset="0"/>
              </a:rPr>
              <a:t>_</a:t>
            </a:r>
            <a:r>
              <a:rPr lang="zh-CN" altLang="en-US" sz="1600" dirty="0">
                <a:latin typeface="Consolas" panose="020B0609020204030204" charset="0"/>
              </a:rPr>
              <a:t>content = []</a:t>
            </a:r>
            <a:endParaRPr lang="zh-CN" altLang="en-US" sz="1600" dirty="0">
              <a:latin typeface="Consolas" panose="020B0609020204030204" charset="0"/>
            </a:endParaRPr>
          </a:p>
          <a:p>
            <a:pPr defTabSz="914400">
              <a:spcBef>
                <a:spcPts val="0"/>
              </a:spcBef>
              <a:buSzPct val="90000"/>
              <a:buFont typeface="Wingdings" panose="05000000000000000000" pitchFamily="2" charset="2"/>
              <a:buNone/>
            </a:pPr>
            <a:r>
              <a:rPr lang="zh-CN" altLang="en-US" sz="1600" dirty="0">
                <a:latin typeface="Consolas" panose="020B0609020204030204" charset="0"/>
              </a:rPr>
              <a:t>        self._</a:t>
            </a:r>
            <a:r>
              <a:rPr lang="en-US" altLang="zh-CN" sz="1600" dirty="0">
                <a:latin typeface="Consolas" panose="020B0609020204030204" charset="0"/>
              </a:rPr>
              <a:t>_</a:t>
            </a:r>
            <a:r>
              <a:rPr lang="zh-CN" altLang="en-US" sz="1600" dirty="0">
                <a:latin typeface="Consolas" panose="020B0609020204030204" charset="0"/>
              </a:rPr>
              <a:t>current = 0</a:t>
            </a:r>
            <a:endParaRPr lang="zh-CN" altLang="en-US" sz="1600" dirty="0">
              <a:latin typeface="Consolas" panose="020B0609020204030204" charset="0"/>
            </a:endParaRPr>
          </a:p>
          <a:p>
            <a:pPr defTabSz="914400">
              <a:spcBef>
                <a:spcPts val="0"/>
              </a:spcBef>
              <a:buSzPct val="90000"/>
              <a:buFont typeface="Wingdings" panose="05000000000000000000" pitchFamily="2" charset="2"/>
              <a:buNone/>
            </a:pPr>
            <a:r>
              <a:rPr lang="zh-CN" altLang="en-US" sz="1600" dirty="0">
                <a:latin typeface="Consolas" panose="020B0609020204030204" charset="0"/>
              </a:rPr>
              <a:t>        </a:t>
            </a:r>
            <a:endParaRPr lang="zh-CN" altLang="en-US" sz="1600" dirty="0">
              <a:latin typeface="Consolas" panose="020B0609020204030204" charset="0"/>
            </a:endParaRPr>
          </a:p>
          <a:p>
            <a:pPr defTabSz="914400">
              <a:spcBef>
                <a:spcPts val="0"/>
              </a:spcBef>
              <a:buSzPct val="90000"/>
              <a:buFont typeface="Wingdings" panose="05000000000000000000" pitchFamily="2" charset="2"/>
              <a:buNone/>
            </a:pPr>
            <a:r>
              <a:rPr lang="zh-CN" altLang="en-US" sz="1600" dirty="0">
                <a:latin typeface="Consolas" panose="020B0609020204030204" charset="0"/>
              </a:rPr>
              <a:t>    def isEmpty(self):</a:t>
            </a:r>
            <a:endParaRPr lang="zh-CN" altLang="en-US" sz="1600" dirty="0">
              <a:latin typeface="Consolas" panose="020B0609020204030204" charset="0"/>
            </a:endParaRPr>
          </a:p>
          <a:p>
            <a:pPr defTabSz="914400">
              <a:spcBef>
                <a:spcPts val="0"/>
              </a:spcBef>
              <a:buSzPct val="90000"/>
              <a:buFont typeface="Wingdings" panose="05000000000000000000" pitchFamily="2" charset="2"/>
              <a:buNone/>
            </a:pPr>
            <a:r>
              <a:rPr lang="zh-CN" altLang="en-US" sz="1600" dirty="0">
                <a:latin typeface="Consolas" panose="020B0609020204030204" charset="0"/>
              </a:rPr>
              <a:t>        </a:t>
            </a:r>
            <a:r>
              <a:rPr lang="en-US" altLang="zh-CN" sz="1600" dirty="0">
                <a:latin typeface="Consolas" panose="020B0609020204030204" charset="0"/>
              </a:rPr>
              <a:t>return</a:t>
            </a:r>
            <a:r>
              <a:rPr lang="zh-CN" altLang="en-US" sz="1600" dirty="0">
                <a:latin typeface="Consolas" panose="020B0609020204030204" charset="0"/>
              </a:rPr>
              <a:t> not self._</a:t>
            </a:r>
            <a:r>
              <a:rPr lang="en-US" altLang="zh-CN" sz="1600" dirty="0">
                <a:latin typeface="Consolas" panose="020B0609020204030204" charset="0"/>
              </a:rPr>
              <a:t>_</a:t>
            </a:r>
            <a:r>
              <a:rPr lang="zh-CN" altLang="en-US" sz="1600" dirty="0">
                <a:latin typeface="Consolas" panose="020B0609020204030204" charset="0"/>
              </a:rPr>
              <a:t>content</a:t>
            </a:r>
            <a:endParaRPr lang="zh-CN" altLang="en-US" sz="1600" dirty="0">
              <a:latin typeface="Consolas" panose="020B0609020204030204"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标题 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sym typeface="Arial" panose="020B0604020202020204" pitchFamily="34" charset="0"/>
              </a:rPr>
              <a:t>2.</a:t>
            </a:r>
            <a:r>
              <a:rPr lang="zh-CN" altLang="en-US" kern="1200" baseline="0" dirty="0">
                <a:latin typeface="+mj-lt"/>
                <a:ea typeface="+mj-ea"/>
                <a:cs typeface="+mj-cs"/>
                <a:sym typeface="Arial" panose="020B0604020202020204" pitchFamily="34" charset="0"/>
              </a:rPr>
              <a:t>6</a:t>
            </a:r>
            <a:r>
              <a:rPr lang="en-US" altLang="zh-CN" kern="1200" baseline="0" dirty="0">
                <a:latin typeface="+mj-lt"/>
                <a:ea typeface="+mj-ea"/>
                <a:cs typeface="+mj-cs"/>
                <a:sym typeface="Arial" panose="020B0604020202020204" pitchFamily="34" charset="0"/>
              </a:rPr>
              <a:t>.3  </a:t>
            </a:r>
            <a:r>
              <a:rPr lang="zh-CN" altLang="en-US" kern="1200" baseline="0" dirty="0">
                <a:latin typeface="+mj-lt"/>
                <a:ea typeface="+mj-ea"/>
                <a:cs typeface="+mj-cs"/>
                <a:sym typeface="Arial" panose="020B0604020202020204" pitchFamily="34" charset="0"/>
              </a:rPr>
              <a:t>栈</a:t>
            </a:r>
            <a:endParaRPr lang="zh-CN" altLang="en-US" kern="1200" baseline="0">
              <a:latin typeface="+mj-lt"/>
              <a:ea typeface="+mj-ea"/>
              <a:cs typeface="+mj-cs"/>
            </a:endParaRPr>
          </a:p>
        </p:txBody>
      </p:sp>
      <p:sp>
        <p:nvSpPr>
          <p:cNvPr id="167938" name="内容占位符 2"/>
          <p:cNvSpPr>
            <a:spLocks noGrp="1"/>
          </p:cNvSpPr>
          <p:nvPr>
            <p:ph idx="1"/>
          </p:nvPr>
        </p:nvSpPr>
        <p:spPr/>
        <p:txBody>
          <a:bodyPr anchor="t"/>
          <a:lstStyle/>
          <a:p>
            <a:pPr marL="0" indent="0" defTabSz="914400">
              <a:buSzPct val="90000"/>
              <a:buFont typeface="Wingdings" panose="05000000000000000000" pitchFamily="2" charset="2"/>
              <a:buNone/>
            </a:pPr>
            <a:r>
              <a:rPr lang="zh-CN" altLang="en-US" sz="1600">
                <a:latin typeface="Consolas" panose="020B0609020204030204" charset="0"/>
                <a:cs typeface="Consolas" panose="020B0609020204030204" charset="0"/>
              </a:rPr>
              <a:t>    def setSize(self, size):</a:t>
            </a:r>
            <a:endParaRPr lang="zh-CN" altLang="en-US" sz="16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cs typeface="Consolas" panose="020B0609020204030204" charset="0"/>
              </a:rPr>
              <a:t>        #如果缩小栈空间，则删除指定大小之后的已有元素</a:t>
            </a:r>
            <a:endParaRPr lang="zh-CN" altLang="en-US" sz="16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cs typeface="Consolas" panose="020B0609020204030204" charset="0"/>
              </a:rPr>
              <a:t>        if size &lt; self._</a:t>
            </a:r>
            <a:r>
              <a:rPr lang="en-US" altLang="zh-CN" sz="1600">
                <a:latin typeface="Consolas" panose="020B0609020204030204" charset="0"/>
                <a:cs typeface="Consolas" panose="020B0609020204030204" charset="0"/>
              </a:rPr>
              <a:t>_</a:t>
            </a:r>
            <a:r>
              <a:rPr lang="zh-CN" altLang="en-US" sz="1600">
                <a:latin typeface="Consolas" panose="020B0609020204030204" charset="0"/>
                <a:cs typeface="Consolas" panose="020B0609020204030204" charset="0"/>
              </a:rPr>
              <a:t>current:</a:t>
            </a:r>
            <a:endParaRPr lang="zh-CN" altLang="en-US" sz="16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cs typeface="Consolas" panose="020B0609020204030204" charset="0"/>
              </a:rPr>
              <a:t>            for i in range(size, self._</a:t>
            </a:r>
            <a:r>
              <a:rPr lang="en-US" altLang="zh-CN" sz="1600">
                <a:latin typeface="Consolas" panose="020B0609020204030204" charset="0"/>
                <a:cs typeface="Consolas" panose="020B0609020204030204" charset="0"/>
              </a:rPr>
              <a:t>_</a:t>
            </a:r>
            <a:r>
              <a:rPr lang="zh-CN" altLang="en-US" sz="1600">
                <a:latin typeface="Consolas" panose="020B0609020204030204" charset="0"/>
                <a:cs typeface="Consolas" panose="020B0609020204030204" charset="0"/>
              </a:rPr>
              <a:t>current)[::-1]:</a:t>
            </a:r>
            <a:endParaRPr lang="zh-CN" altLang="en-US" sz="16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cs typeface="Consolas" panose="020B0609020204030204" charset="0"/>
              </a:rPr>
              <a:t>                del self._</a:t>
            </a:r>
            <a:r>
              <a:rPr lang="en-US" altLang="zh-CN" sz="1600">
                <a:latin typeface="Consolas" panose="020B0609020204030204" charset="0"/>
                <a:cs typeface="Consolas" panose="020B0609020204030204" charset="0"/>
              </a:rPr>
              <a:t>_</a:t>
            </a:r>
            <a:r>
              <a:rPr lang="zh-CN" altLang="en-US" sz="1600">
                <a:latin typeface="Consolas" panose="020B0609020204030204" charset="0"/>
                <a:cs typeface="Consolas" panose="020B0609020204030204" charset="0"/>
              </a:rPr>
              <a:t>content[i]</a:t>
            </a:r>
            <a:endParaRPr lang="zh-CN" altLang="en-US" sz="16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cs typeface="Consolas" panose="020B0609020204030204" charset="0"/>
              </a:rPr>
              <a:t>            self._</a:t>
            </a:r>
            <a:r>
              <a:rPr lang="en-US" altLang="zh-CN" sz="1600">
                <a:latin typeface="Consolas" panose="020B0609020204030204" charset="0"/>
                <a:cs typeface="Consolas" panose="020B0609020204030204" charset="0"/>
              </a:rPr>
              <a:t>_</a:t>
            </a:r>
            <a:r>
              <a:rPr lang="zh-CN" altLang="en-US" sz="1600">
                <a:latin typeface="Consolas" panose="020B0609020204030204" charset="0"/>
                <a:cs typeface="Consolas" panose="020B0609020204030204" charset="0"/>
              </a:rPr>
              <a:t>current = size</a:t>
            </a:r>
            <a:endParaRPr lang="zh-CN" altLang="en-US" sz="16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cs typeface="Consolas" panose="020B0609020204030204" charset="0"/>
              </a:rPr>
              <a:t>        self._</a:t>
            </a:r>
            <a:r>
              <a:rPr lang="en-US" altLang="zh-CN" sz="1600">
                <a:latin typeface="Consolas" panose="020B0609020204030204" charset="0"/>
                <a:cs typeface="Consolas" panose="020B0609020204030204" charset="0"/>
              </a:rPr>
              <a:t>_</a:t>
            </a:r>
            <a:r>
              <a:rPr lang="zh-CN" altLang="en-US" sz="1600">
                <a:latin typeface="Consolas" panose="020B0609020204030204" charset="0"/>
                <a:cs typeface="Consolas" panose="020B0609020204030204" charset="0"/>
              </a:rPr>
              <a:t>size = size</a:t>
            </a:r>
            <a:endParaRPr lang="zh-CN" altLang="en-US" sz="16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cs typeface="Consolas" panose="020B0609020204030204" charset="0"/>
              </a:rPr>
              <a:t>    </a:t>
            </a:r>
            <a:endParaRPr lang="zh-CN" altLang="en-US" sz="16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cs typeface="Consolas" panose="020B0609020204030204" charset="0"/>
              </a:rPr>
              <a:t>    def isFull(self):</a:t>
            </a:r>
            <a:endParaRPr lang="zh-CN" altLang="en-US" sz="16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cs typeface="Consolas" panose="020B0609020204030204" charset="0"/>
              </a:rPr>
              <a:t>        </a:t>
            </a:r>
            <a:r>
              <a:rPr lang="en-US" altLang="zh-CN" sz="1600">
                <a:latin typeface="Consolas" panose="020B0609020204030204" charset="0"/>
                <a:cs typeface="Consolas" panose="020B0609020204030204" charset="0"/>
              </a:rPr>
              <a:t>return</a:t>
            </a:r>
            <a:r>
              <a:rPr lang="zh-CN" altLang="en-US" sz="1600">
                <a:latin typeface="Consolas" panose="020B0609020204030204" charset="0"/>
                <a:cs typeface="Consolas" panose="020B0609020204030204" charset="0"/>
              </a:rPr>
              <a:t> self._</a:t>
            </a:r>
            <a:r>
              <a:rPr lang="en-US" altLang="zh-CN" sz="1600">
                <a:latin typeface="Consolas" panose="020B0609020204030204" charset="0"/>
                <a:cs typeface="Consolas" panose="020B0609020204030204" charset="0"/>
              </a:rPr>
              <a:t>_</a:t>
            </a:r>
            <a:r>
              <a:rPr lang="zh-CN" altLang="en-US" sz="1600">
                <a:latin typeface="Consolas" panose="020B0609020204030204" charset="0"/>
                <a:cs typeface="Consolas" panose="020B0609020204030204" charset="0"/>
              </a:rPr>
              <a:t>current == self._</a:t>
            </a:r>
            <a:r>
              <a:rPr lang="en-US" altLang="zh-CN" sz="1600">
                <a:latin typeface="Consolas" panose="020B0609020204030204" charset="0"/>
                <a:cs typeface="Consolas" panose="020B0609020204030204" charset="0"/>
              </a:rPr>
              <a:t>_</a:t>
            </a:r>
            <a:r>
              <a:rPr lang="zh-CN" altLang="en-US" sz="1600">
                <a:latin typeface="Consolas" panose="020B0609020204030204" charset="0"/>
                <a:cs typeface="Consolas" panose="020B0609020204030204" charset="0"/>
              </a:rPr>
              <a:t>size</a:t>
            </a:r>
            <a:endParaRPr lang="zh-CN" altLang="en-US" sz="1600">
              <a:latin typeface="Consolas" panose="020B0609020204030204" charset="0"/>
              <a:cs typeface="Consolas" panose="020B0609020204030204"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标题 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sym typeface="宋体" panose="02010600030101010101" pitchFamily="2" charset="-122"/>
              </a:rPr>
              <a:t>2.</a:t>
            </a:r>
            <a:r>
              <a:rPr lang="zh-CN" altLang="en-US" kern="1200" baseline="0" dirty="0">
                <a:latin typeface="+mj-lt"/>
                <a:ea typeface="+mj-ea"/>
                <a:cs typeface="+mj-cs"/>
                <a:sym typeface="宋体" panose="02010600030101010101" pitchFamily="2" charset="-122"/>
              </a:rPr>
              <a:t>6</a:t>
            </a:r>
            <a:r>
              <a:rPr lang="en-US" altLang="zh-CN" kern="1200" baseline="0" dirty="0">
                <a:latin typeface="+mj-lt"/>
                <a:ea typeface="+mj-ea"/>
                <a:cs typeface="+mj-cs"/>
                <a:sym typeface="宋体" panose="02010600030101010101" pitchFamily="2" charset="-122"/>
              </a:rPr>
              <a:t>.3  </a:t>
            </a:r>
            <a:r>
              <a:rPr lang="zh-CN" altLang="en-US" kern="1200" baseline="0" dirty="0">
                <a:latin typeface="+mj-lt"/>
                <a:ea typeface="+mj-ea"/>
                <a:cs typeface="+mj-cs"/>
                <a:sym typeface="宋体" panose="02010600030101010101" pitchFamily="2" charset="-122"/>
              </a:rPr>
              <a:t>栈</a:t>
            </a:r>
            <a:endParaRPr lang="zh-CN" altLang="en-US" kern="1200" baseline="0">
              <a:latin typeface="+mj-lt"/>
              <a:ea typeface="+mj-ea"/>
              <a:cs typeface="+mj-cs"/>
            </a:endParaRPr>
          </a:p>
        </p:txBody>
      </p:sp>
      <p:sp>
        <p:nvSpPr>
          <p:cNvPr id="168962" name="内容占位符 2"/>
          <p:cNvSpPr>
            <a:spLocks noGrp="1"/>
          </p:cNvSpPr>
          <p:nvPr>
            <p:ph idx="1"/>
          </p:nvPr>
        </p:nvSpPr>
        <p:spPr/>
        <p:txBody>
          <a:bodyPr anchor="t"/>
          <a:lstStyle/>
          <a:p>
            <a:pPr marL="0" indent="0" defTabSz="914400">
              <a:buSzPct val="90000"/>
              <a:buFont typeface="Wingdings" panose="05000000000000000000" pitchFamily="2" charset="2"/>
              <a:buNone/>
            </a:pPr>
            <a:r>
              <a:rPr lang="zh-CN" altLang="en-US" sz="1600">
                <a:latin typeface="Consolas" panose="020B0609020204030204" charset="0"/>
              </a:rPr>
              <a:t>    def push(self, v):</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if len(self._</a:t>
            </a:r>
            <a:r>
              <a:rPr lang="en-US" altLang="zh-CN" sz="1600">
                <a:latin typeface="Consolas" panose="020B0609020204030204" charset="0"/>
              </a:rPr>
              <a:t>_</a:t>
            </a:r>
            <a:r>
              <a:rPr lang="zh-CN" altLang="en-US" sz="1600">
                <a:latin typeface="Consolas" panose="020B0609020204030204" charset="0"/>
              </a:rPr>
              <a:t>content) &lt; self._</a:t>
            </a:r>
            <a:r>
              <a:rPr lang="en-US" altLang="zh-CN" sz="1600">
                <a:latin typeface="Consolas" panose="020B0609020204030204" charset="0"/>
              </a:rPr>
              <a:t>_</a:t>
            </a:r>
            <a:r>
              <a:rPr lang="zh-CN" altLang="en-US" sz="1600">
                <a:latin typeface="Consolas" panose="020B0609020204030204" charset="0"/>
              </a:rPr>
              <a:t>size:</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self._</a:t>
            </a:r>
            <a:r>
              <a:rPr lang="en-US" altLang="zh-CN" sz="1600">
                <a:latin typeface="Consolas" panose="020B0609020204030204" charset="0"/>
              </a:rPr>
              <a:t>_</a:t>
            </a:r>
            <a:r>
              <a:rPr lang="zh-CN" altLang="en-US" sz="1600">
                <a:latin typeface="Consolas" panose="020B0609020204030204" charset="0"/>
              </a:rPr>
              <a:t>content.append(v)</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self._</a:t>
            </a:r>
            <a:r>
              <a:rPr lang="en-US" altLang="zh-CN" sz="1600">
                <a:latin typeface="Consolas" panose="020B0609020204030204" charset="0"/>
              </a:rPr>
              <a:t>_</a:t>
            </a:r>
            <a:r>
              <a:rPr lang="zh-CN" altLang="en-US" sz="1600">
                <a:latin typeface="Consolas" panose="020B0609020204030204" charset="0"/>
              </a:rPr>
              <a:t>current = self._</a:t>
            </a:r>
            <a:r>
              <a:rPr lang="en-US" altLang="zh-CN" sz="1600">
                <a:latin typeface="Consolas" panose="020B0609020204030204" charset="0"/>
              </a:rPr>
              <a:t>_</a:t>
            </a:r>
            <a:r>
              <a:rPr lang="zh-CN" altLang="en-US" sz="1600">
                <a:latin typeface="Consolas" panose="020B0609020204030204" charset="0"/>
              </a:rPr>
              <a:t>current+1  #栈中元素个数加1</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else:</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print('Stack Full!')</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def pop(self):</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if self._</a:t>
            </a:r>
            <a:r>
              <a:rPr lang="en-US" altLang="zh-CN" sz="1600">
                <a:latin typeface="Consolas" panose="020B0609020204030204" charset="0"/>
              </a:rPr>
              <a:t>_</a:t>
            </a:r>
            <a:r>
              <a:rPr lang="zh-CN" altLang="en-US" sz="1600">
                <a:latin typeface="Consolas" panose="020B0609020204030204" charset="0"/>
              </a:rPr>
              <a:t>content:</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self._</a:t>
            </a:r>
            <a:r>
              <a:rPr lang="en-US" altLang="zh-CN" sz="1600">
                <a:latin typeface="Consolas" panose="020B0609020204030204" charset="0"/>
              </a:rPr>
              <a:t>_</a:t>
            </a:r>
            <a:r>
              <a:rPr lang="zh-CN" altLang="en-US" sz="1600">
                <a:latin typeface="Consolas" panose="020B0609020204030204" charset="0"/>
              </a:rPr>
              <a:t>current = self._</a:t>
            </a:r>
            <a:r>
              <a:rPr lang="en-US" altLang="zh-CN" sz="1600">
                <a:latin typeface="Consolas" panose="020B0609020204030204" charset="0"/>
              </a:rPr>
              <a:t>_</a:t>
            </a:r>
            <a:r>
              <a:rPr lang="zh-CN" altLang="en-US" sz="1600">
                <a:latin typeface="Consolas" panose="020B0609020204030204" charset="0"/>
              </a:rPr>
              <a:t>current-1  #栈中元素个数减1</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return self._</a:t>
            </a:r>
            <a:r>
              <a:rPr lang="en-US" altLang="zh-CN" sz="1600">
                <a:latin typeface="Consolas" panose="020B0609020204030204" charset="0"/>
              </a:rPr>
              <a:t>_</a:t>
            </a:r>
            <a:r>
              <a:rPr lang="zh-CN" altLang="en-US" sz="1600">
                <a:latin typeface="Consolas" panose="020B0609020204030204" charset="0"/>
              </a:rPr>
              <a:t>content.pop()</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else:</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print('Stack is empty!')</a:t>
            </a:r>
            <a:endParaRPr lang="zh-CN" altLang="en-US" sz="1600">
              <a:latin typeface="Consolas" panose="020B0609020204030204"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标题 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sym typeface="宋体" panose="02010600030101010101" pitchFamily="2" charset="-122"/>
              </a:rPr>
              <a:t>2.</a:t>
            </a:r>
            <a:r>
              <a:rPr lang="zh-CN" altLang="en-US" kern="1200" baseline="0" dirty="0">
                <a:latin typeface="+mj-lt"/>
                <a:ea typeface="+mj-ea"/>
                <a:cs typeface="+mj-cs"/>
                <a:sym typeface="宋体" panose="02010600030101010101" pitchFamily="2" charset="-122"/>
              </a:rPr>
              <a:t>6</a:t>
            </a:r>
            <a:r>
              <a:rPr lang="en-US" altLang="zh-CN" kern="1200" baseline="0" dirty="0">
                <a:latin typeface="+mj-lt"/>
                <a:ea typeface="+mj-ea"/>
                <a:cs typeface="+mj-cs"/>
                <a:sym typeface="宋体" panose="02010600030101010101" pitchFamily="2" charset="-122"/>
              </a:rPr>
              <a:t>.3  </a:t>
            </a:r>
            <a:r>
              <a:rPr lang="zh-CN" altLang="en-US" kern="1200" baseline="0" dirty="0">
                <a:latin typeface="+mj-lt"/>
                <a:ea typeface="+mj-ea"/>
                <a:cs typeface="+mj-cs"/>
                <a:sym typeface="宋体" panose="02010600030101010101" pitchFamily="2" charset="-122"/>
              </a:rPr>
              <a:t>栈</a:t>
            </a:r>
            <a:endParaRPr lang="zh-CN" altLang="en-US" kern="1200" baseline="0">
              <a:latin typeface="+mj-lt"/>
              <a:ea typeface="+mj-ea"/>
              <a:cs typeface="+mj-cs"/>
            </a:endParaRPr>
          </a:p>
        </p:txBody>
      </p:sp>
      <p:sp>
        <p:nvSpPr>
          <p:cNvPr id="169986" name="内容占位符 2"/>
          <p:cNvSpPr>
            <a:spLocks noGrp="1"/>
          </p:cNvSpPr>
          <p:nvPr>
            <p:ph idx="1"/>
          </p:nvPr>
        </p:nvSpPr>
        <p:spPr/>
        <p:txBody>
          <a:bodyPr anchor="t"/>
          <a:lstStyle/>
          <a:p>
            <a:pPr marL="0" indent="0" defTabSz="914400">
              <a:buSzPct val="90000"/>
              <a:buFont typeface="Wingdings" panose="05000000000000000000" pitchFamily="2" charset="2"/>
              <a:buNone/>
            </a:pPr>
            <a:r>
              <a:rPr lang="zh-CN" altLang="en-US" sz="1600">
                <a:latin typeface="Consolas" panose="020B0609020204030204" charset="0"/>
              </a:rPr>
              <a:t>    def show(self):</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print(self._</a:t>
            </a:r>
            <a:r>
              <a:rPr lang="en-US" altLang="zh-CN" sz="1600">
                <a:latin typeface="Consolas" panose="020B0609020204030204" charset="0"/>
              </a:rPr>
              <a:t>_</a:t>
            </a:r>
            <a:r>
              <a:rPr lang="zh-CN" altLang="en-US" sz="1600">
                <a:latin typeface="Consolas" panose="020B0609020204030204" charset="0"/>
              </a:rPr>
              <a:t>content)</a:t>
            </a:r>
            <a:endParaRPr lang="zh-CN" altLang="en-US" sz="1600">
              <a:latin typeface="Consolas" panose="020B0609020204030204" charset="0"/>
            </a:endParaRPr>
          </a:p>
          <a:p>
            <a:pPr marL="0" indent="0" defTabSz="914400">
              <a:buSzPct val="90000"/>
              <a:buFont typeface="Wingdings" panose="05000000000000000000" pitchFamily="2" charset="2"/>
              <a:buNone/>
            </a:pP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def showRemainderSpace(self):</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print('Stack can still PUSH ',</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self._</a:t>
            </a:r>
            <a:r>
              <a:rPr lang="en-US" altLang="zh-CN" sz="1600">
                <a:latin typeface="Consolas" panose="020B0609020204030204" charset="0"/>
              </a:rPr>
              <a:t>_</a:t>
            </a:r>
            <a:r>
              <a:rPr lang="zh-CN" altLang="en-US" sz="1600">
                <a:latin typeface="Consolas" panose="020B0609020204030204" charset="0"/>
              </a:rPr>
              <a:t>size-self._</a:t>
            </a:r>
            <a:r>
              <a:rPr lang="en-US" altLang="zh-CN" sz="1600">
                <a:latin typeface="Consolas" panose="020B0609020204030204" charset="0"/>
              </a:rPr>
              <a:t>_</a:t>
            </a:r>
            <a:r>
              <a:rPr lang="zh-CN" altLang="en-US" sz="1600">
                <a:latin typeface="Consolas" panose="020B0609020204030204" charset="0"/>
              </a:rPr>
              <a:t>current, ' elements.')</a:t>
            </a:r>
            <a:endParaRPr lang="zh-CN" altLang="en-US" sz="1600">
              <a:latin typeface="Consolas" panose="020B0609020204030204" charset="0"/>
            </a:endParaRPr>
          </a:p>
          <a:p>
            <a:pPr marL="0" indent="0" defTabSz="914400">
              <a:buSzPct val="90000"/>
              <a:buFont typeface="Wingdings" panose="05000000000000000000" pitchFamily="2" charset="2"/>
              <a:buNone/>
            </a:pP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if __name__ == '__main__':</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print('Please use me as a module.')</a:t>
            </a:r>
            <a:endParaRPr lang="zh-CN" altLang="en-US" sz="1600">
              <a:latin typeface="Consolas" panose="020B0609020204030204"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标题 11776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.3  </a:t>
            </a:r>
            <a:r>
              <a:rPr lang="zh-CN" altLang="en-US" kern="1200" baseline="0" dirty="0">
                <a:latin typeface="+mj-lt"/>
                <a:ea typeface="+mj-ea"/>
                <a:cs typeface="+mj-cs"/>
              </a:rPr>
              <a:t>栈</a:t>
            </a:r>
            <a:endParaRPr lang="zh-CN" altLang="en-US" kern="1200" baseline="0" dirty="0">
              <a:latin typeface="+mj-lt"/>
              <a:ea typeface="+mj-ea"/>
              <a:cs typeface="+mj-cs"/>
            </a:endParaRPr>
          </a:p>
        </p:txBody>
      </p:sp>
      <p:sp>
        <p:nvSpPr>
          <p:cNvPr id="171010" name="文本占位符 117762"/>
          <p:cNvSpPr>
            <a:spLocks noGrp="1"/>
          </p:cNvSpPr>
          <p:nvPr>
            <p:ph idx="1"/>
          </p:nvPr>
        </p:nvSpPr>
        <p:spPr/>
        <p:txBody>
          <a:bodyPr anchor="t"/>
          <a:lstStyle/>
          <a:p>
            <a:pPr defTabSz="914400">
              <a:lnSpc>
                <a:spcPct val="80000"/>
              </a:lnSpc>
              <a:spcBef>
                <a:spcPct val="0"/>
              </a:spcBef>
              <a:buSzPct val="90000"/>
              <a:buFont typeface="Wingdings" panose="05000000000000000000" charset="0"/>
              <a:buChar char="n"/>
            </a:pPr>
            <a:r>
              <a:rPr lang="zh-CN" altLang="en-US" sz="1800" dirty="0">
                <a:latin typeface="宋体" panose="02010600030101010101" pitchFamily="2" charset="-122"/>
              </a:rPr>
              <a:t>自定义栈的用法</a:t>
            </a:r>
            <a:endParaRPr lang="zh-CN" altLang="en-US" sz="1800" dirty="0">
              <a:latin typeface="宋体" panose="02010600030101010101" pitchFamily="2" charset="-122"/>
            </a:endParaRPr>
          </a:p>
          <a:p>
            <a:pPr defTabSz="914400">
              <a:lnSpc>
                <a:spcPct val="80000"/>
              </a:lnSpc>
              <a:spcBef>
                <a:spcPct val="0"/>
              </a:spcBef>
              <a:buSzPct val="90000"/>
              <a:buFont typeface="Wingdings" panose="05000000000000000000" pitchFamily="2" charset="2"/>
              <a:buNone/>
            </a:pPr>
            <a:endParaRPr lang="en-US" altLang="zh-CN" sz="1500" dirty="0">
              <a:latin typeface="宋体" panose="02010600030101010101" pitchFamily="2" charset="-122"/>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rPr>
              <a:t>&gt;&gt;&gt; import Stack</a:t>
            </a:r>
            <a:endParaRPr lang="en-US" altLang="zh-CN" sz="160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rPr>
              <a:t>&gt;&gt;&gt; x = Stack.Stack()</a:t>
            </a:r>
            <a:endParaRPr lang="en-US" altLang="zh-CN" sz="160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rPr>
              <a:t>&gt;&gt;&gt; x.push(1)</a:t>
            </a:r>
            <a:endParaRPr lang="en-US" altLang="zh-CN" sz="160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rPr>
              <a:t>&gt;&gt;&gt; x.push(2)</a:t>
            </a:r>
            <a:endParaRPr lang="en-US" altLang="zh-CN" sz="160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rPr>
              <a:t>&gt;&gt;&gt; x.show()</a:t>
            </a:r>
            <a:endParaRPr lang="en-US" altLang="zh-CN" sz="160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[1, 2]</a:t>
            </a:r>
            <a:endParaRPr lang="en-US" altLang="zh-CN" sz="1600" dirty="0">
              <a:solidFill>
                <a:srgbClr val="00B0F0"/>
              </a:solidFill>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rPr>
              <a:t>&gt;&gt;&gt; x.pop()</a:t>
            </a:r>
            <a:endParaRPr lang="en-US" altLang="zh-CN" sz="160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2</a:t>
            </a:r>
            <a:endParaRPr lang="en-US" altLang="zh-CN" sz="1600" dirty="0">
              <a:solidFill>
                <a:srgbClr val="00B0F0"/>
              </a:solidFill>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rPr>
              <a:t>&gt;&gt;&gt; x.show()</a:t>
            </a:r>
            <a:endParaRPr lang="en-US" altLang="zh-CN" sz="160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[1]</a:t>
            </a:r>
            <a:endParaRPr lang="en-US" altLang="zh-CN" sz="1600" dirty="0">
              <a:solidFill>
                <a:srgbClr val="00B0F0"/>
              </a:solidFill>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rPr>
              <a:t>&gt;&gt;&gt; x.showRemainderSpace()</a:t>
            </a:r>
            <a:endParaRPr lang="en-US" altLang="zh-CN" sz="160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Stack can still PUSH  9  elements.</a:t>
            </a:r>
            <a:endParaRPr lang="en-US" altLang="zh-CN" sz="1600" dirty="0">
              <a:solidFill>
                <a:srgbClr val="00B0F0"/>
              </a:solidFill>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rPr>
              <a:t>&gt;&gt;&gt; x.isEmpty()</a:t>
            </a:r>
            <a:endParaRPr lang="en-US" altLang="zh-CN" sz="160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False</a:t>
            </a:r>
            <a:endParaRPr lang="en-US" altLang="zh-CN" sz="1600" dirty="0">
              <a:solidFill>
                <a:srgbClr val="00B0F0"/>
              </a:solidFill>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rPr>
              <a:t>&gt;&gt;&gt; x.isFull()</a:t>
            </a:r>
            <a:endParaRPr lang="en-US" altLang="zh-CN" sz="1600" dirty="0">
              <a:latin typeface="Consolas" panose="020B0609020204030204" charset="0"/>
            </a:endParaRPr>
          </a:p>
          <a:p>
            <a:pPr defTabSz="914400">
              <a:lnSpc>
                <a:spcPct val="8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False</a:t>
            </a:r>
            <a:endParaRPr lang="en-US" altLang="zh-CN" sz="1350" dirty="0">
              <a:solidFill>
                <a:srgbClr val="00B0F0"/>
              </a:solidFill>
              <a:latin typeface="Consolas" panose="020B0609020204030204" charset="0"/>
            </a:endParaRPr>
          </a:p>
          <a:p>
            <a:pPr defTabSz="914400">
              <a:lnSpc>
                <a:spcPct val="80000"/>
              </a:lnSpc>
              <a:buSzPct val="90000"/>
              <a:buFont typeface="Wingdings" panose="05000000000000000000" pitchFamily="2" charset="2"/>
              <a:buChar char="•"/>
            </a:pPr>
            <a:endParaRPr lang="en-US" altLang="zh-CN" sz="1500" dirty="0">
              <a:latin typeface="宋体" panose="02010600030101010101" pitchFamily="2" charset="-122"/>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标题 11878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.4  </a:t>
            </a:r>
            <a:r>
              <a:rPr lang="zh-CN" altLang="en-US" kern="1200" baseline="0" dirty="0">
                <a:latin typeface="+mj-lt"/>
                <a:ea typeface="+mj-ea"/>
                <a:cs typeface="+mj-cs"/>
              </a:rPr>
              <a:t>链表</a:t>
            </a:r>
            <a:endParaRPr lang="zh-CN" altLang="en-US" kern="1200" baseline="0" dirty="0">
              <a:latin typeface="+mj-lt"/>
              <a:ea typeface="+mj-ea"/>
              <a:cs typeface="+mj-cs"/>
            </a:endParaRPr>
          </a:p>
        </p:txBody>
      </p:sp>
      <p:sp>
        <p:nvSpPr>
          <p:cNvPr id="172034" name="文本占位符 118786"/>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t>可直接使用列表来实现：</a:t>
            </a:r>
            <a:endParaRPr lang="zh-CN" altLang="en-US" sz="1800" dirty="0"/>
          </a:p>
          <a:p>
            <a:pPr defTabSz="914400">
              <a:lnSpc>
                <a:spcPct val="80000"/>
              </a:lnSpc>
              <a:buSzPct val="90000"/>
              <a:buFont typeface="Wingdings" panose="05000000000000000000" pitchFamily="2" charset="2"/>
              <a:buNone/>
            </a:pPr>
            <a:endParaRPr lang="en-US" altLang="zh-CN" sz="1500" dirty="0"/>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linkTable = []</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linkTable.append(3)</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linkTable.append(5)</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linkTable</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[3, 5]</a:t>
            </a:r>
            <a:endParaRPr lang="en-US" altLang="zh-CN" sz="160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linkTable.insert(1,4)</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linkTable</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[3, 4, 5]</a:t>
            </a:r>
            <a:endParaRPr lang="en-US" altLang="zh-CN" sz="160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linkTable.remove(linkTable[1])</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linkTable</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[3, 5]</a:t>
            </a:r>
            <a:endParaRPr lang="en-US" altLang="zh-CN" sz="1600" dirty="0">
              <a:solidFill>
                <a:srgbClr val="00B0F0"/>
              </a:solidFill>
              <a:latin typeface="Consolas" panose="020B0609020204030204"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标题 119809"/>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.5  </a:t>
            </a:r>
            <a:r>
              <a:rPr lang="zh-CN" altLang="en-US" kern="1200" baseline="0" dirty="0">
                <a:latin typeface="+mj-lt"/>
                <a:ea typeface="+mj-ea"/>
                <a:cs typeface="+mj-cs"/>
              </a:rPr>
              <a:t>二叉树</a:t>
            </a:r>
            <a:endParaRPr lang="zh-CN" altLang="en-US" kern="1200" baseline="0" dirty="0">
              <a:latin typeface="+mj-lt"/>
              <a:ea typeface="+mj-ea"/>
              <a:cs typeface="+mj-cs"/>
            </a:endParaRPr>
          </a:p>
        </p:txBody>
      </p:sp>
      <p:sp>
        <p:nvSpPr>
          <p:cNvPr id="173058" name="文本占位符 119810"/>
          <p:cNvSpPr>
            <a:spLocks noGrp="1"/>
          </p:cNvSpPr>
          <p:nvPr>
            <p:ph idx="1"/>
          </p:nvPr>
        </p:nvSpPr>
        <p:spPr/>
        <p:txBody>
          <a:bodyPr anchor="t"/>
          <a:lstStyle/>
          <a:p>
            <a:pPr defTabSz="914400">
              <a:buSzPct val="90000"/>
              <a:buFont typeface="Wingdings" panose="05000000000000000000" charset="0"/>
              <a:buChar char="§"/>
            </a:pPr>
            <a:r>
              <a:rPr lang="en-US" altLang="zh-CN" sz="1800" dirty="0"/>
              <a:t>使用代码中的类BinaryTree创建的对象不仅支持二叉树的创建以及前序遍历、中序遍历与后序遍历等三种常用的二叉树节点遍历方式，还支持二叉树中任意“子树”的遍历。</a:t>
            </a:r>
            <a:endParaRPr lang="en-US" altLang="zh-CN" sz="1800" dirty="0"/>
          </a:p>
          <a:p>
            <a:pPr defTabSz="914400">
              <a:buSzPct val="90000"/>
              <a:buFont typeface="Wingdings" panose="05000000000000000000" pitchFamily="2" charset="2"/>
              <a:buNone/>
            </a:pPr>
            <a:r>
              <a:rPr lang="zh-CN" altLang="en-US" sz="1350" dirty="0">
                <a:latin typeface="Consolas" panose="020B0609020204030204" charset="0"/>
              </a:rPr>
              <a:t>class BinaryTree:</a:t>
            </a:r>
            <a:endParaRPr lang="zh-CN" altLang="en-US" sz="1350" dirty="0">
              <a:latin typeface="Consolas" panose="020B0609020204030204" charset="0"/>
            </a:endParaRPr>
          </a:p>
          <a:p>
            <a:pPr defTabSz="914400">
              <a:buSzPct val="90000"/>
              <a:buFont typeface="Wingdings" panose="05000000000000000000" pitchFamily="2" charset="2"/>
              <a:buNone/>
            </a:pPr>
            <a:r>
              <a:rPr lang="zh-CN" altLang="en-US" sz="1350" dirty="0">
                <a:latin typeface="Consolas" panose="020B0609020204030204" charset="0"/>
              </a:rPr>
              <a:t>    def __init__(self, value):</a:t>
            </a:r>
            <a:endParaRPr lang="zh-CN" altLang="en-US" sz="1350" dirty="0">
              <a:latin typeface="Consolas" panose="020B0609020204030204" charset="0"/>
            </a:endParaRPr>
          </a:p>
          <a:p>
            <a:pPr defTabSz="914400">
              <a:buSzPct val="90000"/>
              <a:buFont typeface="Wingdings" panose="05000000000000000000" pitchFamily="2" charset="2"/>
              <a:buNone/>
            </a:pPr>
            <a:r>
              <a:rPr lang="zh-CN" altLang="en-US" sz="1350" dirty="0">
                <a:latin typeface="Consolas" panose="020B0609020204030204" charset="0"/>
              </a:rPr>
              <a:t>        self.__left = None</a:t>
            </a:r>
            <a:endParaRPr lang="zh-CN" altLang="en-US" sz="1350" dirty="0">
              <a:latin typeface="Consolas" panose="020B0609020204030204" charset="0"/>
            </a:endParaRPr>
          </a:p>
          <a:p>
            <a:pPr defTabSz="914400">
              <a:buSzPct val="90000"/>
              <a:buFont typeface="Wingdings" panose="05000000000000000000" pitchFamily="2" charset="2"/>
              <a:buNone/>
            </a:pPr>
            <a:r>
              <a:rPr lang="zh-CN" altLang="en-US" sz="1350" dirty="0">
                <a:latin typeface="Consolas" panose="020B0609020204030204" charset="0"/>
              </a:rPr>
              <a:t>        self.__right =  None</a:t>
            </a:r>
            <a:endParaRPr lang="zh-CN" altLang="en-US" sz="1350" dirty="0">
              <a:latin typeface="Consolas" panose="020B0609020204030204" charset="0"/>
            </a:endParaRPr>
          </a:p>
          <a:p>
            <a:pPr defTabSz="914400">
              <a:buSzPct val="90000"/>
              <a:buFont typeface="Wingdings" panose="05000000000000000000" pitchFamily="2" charset="2"/>
              <a:buNone/>
            </a:pPr>
            <a:r>
              <a:rPr lang="zh-CN" altLang="en-US" sz="1350" dirty="0">
                <a:latin typeface="Consolas" panose="020B0609020204030204" charset="0"/>
              </a:rPr>
              <a:t>        self.__data = value</a:t>
            </a:r>
            <a:endParaRPr lang="zh-CN" altLang="en-US" sz="1350" dirty="0">
              <a:latin typeface="Consolas" panose="020B0609020204030204" charset="0"/>
            </a:endParaRPr>
          </a:p>
          <a:p>
            <a:pPr defTabSz="914400">
              <a:buSzPct val="90000"/>
              <a:buFont typeface="Wingdings" panose="05000000000000000000" pitchFamily="2" charset="2"/>
              <a:buNone/>
            </a:pPr>
            <a:r>
              <a:rPr lang="zh-CN" altLang="en-US" sz="1350" dirty="0">
                <a:latin typeface="Consolas" panose="020B0609020204030204" charset="0"/>
              </a:rPr>
              <a:t>        </a:t>
            </a:r>
            <a:endParaRPr lang="zh-CN" altLang="en-US" sz="1350" dirty="0">
              <a:latin typeface="Consolas" panose="020B0609020204030204" charset="0"/>
            </a:endParaRPr>
          </a:p>
          <a:p>
            <a:pPr defTabSz="914400">
              <a:buSzPct val="90000"/>
              <a:buFont typeface="Wingdings" panose="05000000000000000000" pitchFamily="2" charset="2"/>
              <a:buNone/>
            </a:pPr>
            <a:r>
              <a:rPr lang="zh-CN" altLang="en-US" sz="1350" dirty="0">
                <a:latin typeface="Consolas" panose="020B0609020204030204" charset="0"/>
              </a:rPr>
              <a:t>    def insertLeftChild(self, value):  #创建左子树</a:t>
            </a:r>
            <a:endParaRPr lang="zh-CN" altLang="en-US" sz="1350" dirty="0">
              <a:latin typeface="Consolas" panose="020B0609020204030204" charset="0"/>
            </a:endParaRPr>
          </a:p>
          <a:p>
            <a:pPr defTabSz="914400">
              <a:buSzPct val="90000"/>
              <a:buFont typeface="Wingdings" panose="05000000000000000000" pitchFamily="2" charset="2"/>
              <a:buNone/>
            </a:pPr>
            <a:r>
              <a:rPr lang="zh-CN" altLang="en-US" sz="1350" dirty="0">
                <a:latin typeface="Consolas" panose="020B0609020204030204" charset="0"/>
              </a:rPr>
              <a:t>        if self.__left:</a:t>
            </a:r>
            <a:endParaRPr lang="zh-CN" altLang="en-US" sz="1350" dirty="0">
              <a:latin typeface="Consolas" panose="020B0609020204030204" charset="0"/>
            </a:endParaRPr>
          </a:p>
          <a:p>
            <a:pPr defTabSz="914400">
              <a:buSzPct val="90000"/>
              <a:buFont typeface="Wingdings" panose="05000000000000000000" pitchFamily="2" charset="2"/>
              <a:buNone/>
            </a:pPr>
            <a:r>
              <a:rPr lang="zh-CN" altLang="en-US" sz="1350" dirty="0">
                <a:latin typeface="Consolas" panose="020B0609020204030204" charset="0"/>
              </a:rPr>
              <a:t>            print('__left child tree already exists.')</a:t>
            </a:r>
            <a:endParaRPr lang="zh-CN" altLang="en-US" sz="1350" dirty="0">
              <a:latin typeface="Consolas" panose="020B0609020204030204" charset="0"/>
            </a:endParaRPr>
          </a:p>
          <a:p>
            <a:pPr defTabSz="914400">
              <a:buSzPct val="90000"/>
              <a:buFont typeface="Wingdings" panose="05000000000000000000" pitchFamily="2" charset="2"/>
              <a:buNone/>
            </a:pPr>
            <a:r>
              <a:rPr lang="zh-CN" altLang="en-US" sz="1350" dirty="0">
                <a:latin typeface="Consolas" panose="020B0609020204030204" charset="0"/>
              </a:rPr>
              <a:t>        else:</a:t>
            </a:r>
            <a:endParaRPr lang="zh-CN" altLang="en-US" sz="1350" dirty="0">
              <a:latin typeface="Consolas" panose="020B0609020204030204" charset="0"/>
            </a:endParaRPr>
          </a:p>
          <a:p>
            <a:pPr defTabSz="914400">
              <a:buSzPct val="90000"/>
              <a:buFont typeface="Wingdings" panose="05000000000000000000" pitchFamily="2" charset="2"/>
              <a:buNone/>
            </a:pPr>
            <a:r>
              <a:rPr lang="zh-CN" altLang="en-US" sz="1350" dirty="0">
                <a:latin typeface="Consolas" panose="020B0609020204030204" charset="0"/>
              </a:rPr>
              <a:t>            self.__left = BinaryTree(value)</a:t>
            </a:r>
            <a:endParaRPr lang="zh-CN" altLang="en-US" sz="1350" dirty="0">
              <a:latin typeface="Consolas" panose="020B0609020204030204" charset="0"/>
            </a:endParaRPr>
          </a:p>
          <a:p>
            <a:pPr defTabSz="914400">
              <a:buSzPct val="90000"/>
              <a:buFont typeface="Wingdings" panose="05000000000000000000" pitchFamily="2" charset="2"/>
              <a:buNone/>
            </a:pPr>
            <a:r>
              <a:rPr lang="zh-CN" altLang="en-US" sz="1350" dirty="0">
                <a:latin typeface="Consolas" panose="020B0609020204030204" charset="0"/>
              </a:rPr>
              <a:t>            return self.__left</a:t>
            </a:r>
            <a:endParaRPr lang="zh-CN" altLang="en-US" sz="1350" dirty="0">
              <a:latin typeface="Consolas" panose="020B0609020204030204"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标题 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sym typeface="Arial" panose="020B0604020202020204" pitchFamily="34" charset="0"/>
              </a:rPr>
              <a:t>2.</a:t>
            </a:r>
            <a:r>
              <a:rPr lang="zh-CN" altLang="en-US" kern="1200" baseline="0" dirty="0">
                <a:latin typeface="+mj-lt"/>
                <a:ea typeface="+mj-ea"/>
                <a:cs typeface="+mj-cs"/>
                <a:sym typeface="Arial" panose="020B0604020202020204" pitchFamily="34" charset="0"/>
              </a:rPr>
              <a:t>6</a:t>
            </a:r>
            <a:r>
              <a:rPr lang="en-US" altLang="zh-CN" kern="1200" baseline="0" dirty="0">
                <a:latin typeface="+mj-lt"/>
                <a:ea typeface="+mj-ea"/>
                <a:cs typeface="+mj-cs"/>
                <a:sym typeface="Arial" panose="020B0604020202020204" pitchFamily="34" charset="0"/>
              </a:rPr>
              <a:t>.5  </a:t>
            </a:r>
            <a:r>
              <a:rPr lang="zh-CN" altLang="en-US" kern="1200" baseline="0" dirty="0">
                <a:latin typeface="+mj-lt"/>
                <a:ea typeface="+mj-ea"/>
                <a:cs typeface="+mj-cs"/>
                <a:sym typeface="Arial" panose="020B0604020202020204" pitchFamily="34" charset="0"/>
              </a:rPr>
              <a:t>二叉树</a:t>
            </a:r>
            <a:endParaRPr lang="zh-CN" altLang="en-US" kern="1200" baseline="0">
              <a:latin typeface="+mj-lt"/>
              <a:ea typeface="+mj-ea"/>
              <a:cs typeface="+mj-cs"/>
            </a:endParaRPr>
          </a:p>
        </p:txBody>
      </p:sp>
      <p:sp>
        <p:nvSpPr>
          <p:cNvPr id="174082" name="内容占位符 2"/>
          <p:cNvSpPr>
            <a:spLocks noGrp="1"/>
          </p:cNvSpPr>
          <p:nvPr>
            <p:ph idx="1"/>
          </p:nvPr>
        </p:nvSpPr>
        <p:spPr/>
        <p:txBody>
          <a:bodyPr anchor="t"/>
          <a:lstStyle/>
          <a:p>
            <a:pPr marL="0" indent="0" defTabSz="914400">
              <a:buSzPct val="90000"/>
              <a:buFont typeface="Wingdings" panose="05000000000000000000" pitchFamily="2" charset="2"/>
              <a:buNone/>
            </a:pPr>
            <a:r>
              <a:rPr lang="zh-CN" altLang="en-US" sz="1600">
                <a:latin typeface="Consolas" panose="020B0609020204030204" charset="0"/>
              </a:rPr>
              <a:t>    def insertRightChild(self, value): #创建右子树</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if self.__right:</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print('Right child tree already exists.')</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else:</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self.__right = BinaryTree(value)</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return self.__right</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def show(self):</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print(self.__data)</a:t>
            </a:r>
            <a:endParaRPr lang="zh-CN" altLang="en-US" sz="1600">
              <a:latin typeface="Consolas" panose="020B0609020204030204"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标题 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sym typeface="Arial" panose="020B0604020202020204" pitchFamily="34" charset="0"/>
              </a:rPr>
              <a:t>2.</a:t>
            </a:r>
            <a:r>
              <a:rPr lang="zh-CN" altLang="en-US" kern="1200" baseline="0" dirty="0">
                <a:latin typeface="+mj-lt"/>
                <a:ea typeface="+mj-ea"/>
                <a:cs typeface="+mj-cs"/>
                <a:sym typeface="Arial" panose="020B0604020202020204" pitchFamily="34" charset="0"/>
              </a:rPr>
              <a:t>6</a:t>
            </a:r>
            <a:r>
              <a:rPr lang="en-US" altLang="zh-CN" kern="1200" baseline="0" dirty="0">
                <a:latin typeface="+mj-lt"/>
                <a:ea typeface="+mj-ea"/>
                <a:cs typeface="+mj-cs"/>
                <a:sym typeface="Arial" panose="020B0604020202020204" pitchFamily="34" charset="0"/>
              </a:rPr>
              <a:t>.5  </a:t>
            </a:r>
            <a:r>
              <a:rPr lang="zh-CN" altLang="en-US" kern="1200" baseline="0" dirty="0">
                <a:latin typeface="+mj-lt"/>
                <a:ea typeface="+mj-ea"/>
                <a:cs typeface="+mj-cs"/>
                <a:sym typeface="Arial" panose="020B0604020202020204" pitchFamily="34" charset="0"/>
              </a:rPr>
              <a:t>二叉树</a:t>
            </a:r>
            <a:endParaRPr lang="zh-CN" altLang="en-US" kern="1200" baseline="0">
              <a:latin typeface="+mj-lt"/>
              <a:ea typeface="+mj-ea"/>
              <a:cs typeface="+mj-cs"/>
            </a:endParaRPr>
          </a:p>
        </p:txBody>
      </p:sp>
      <p:sp>
        <p:nvSpPr>
          <p:cNvPr id="175106" name="内容占位符 2"/>
          <p:cNvSpPr>
            <a:spLocks noGrp="1"/>
          </p:cNvSpPr>
          <p:nvPr>
            <p:ph idx="1"/>
          </p:nvPr>
        </p:nvSpPr>
        <p:spPr/>
        <p:txBody>
          <a:bodyPr anchor="t"/>
          <a:lstStyle/>
          <a:p>
            <a:pPr marL="0" indent="0" defTabSz="914400">
              <a:buSzPct val="90000"/>
              <a:buFont typeface="Wingdings" panose="05000000000000000000" pitchFamily="2" charset="2"/>
              <a:buNone/>
            </a:pPr>
            <a:r>
              <a:rPr lang="zh-CN" altLang="en-US" sz="1600">
                <a:latin typeface="Consolas" panose="020B0609020204030204" charset="0"/>
              </a:rPr>
              <a:t>    def preOrder(self):                 #前序遍历</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print(self.__data)              #输出根节点的值</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if self.__left:</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self.__left.preOrder()      #遍历左子树</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if self.__right:</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self.__right.preOrder()     #遍历右子树</a:t>
            </a:r>
            <a:endParaRPr lang="zh-CN" altLang="en-US" sz="1600">
              <a:latin typeface="Consolas" panose="020B0609020204030204" charset="0"/>
            </a:endParaRPr>
          </a:p>
          <a:p>
            <a:pPr marL="0" indent="0" defTabSz="914400">
              <a:buSzPct val="90000"/>
              <a:buFont typeface="Wingdings" panose="05000000000000000000" pitchFamily="2" charset="2"/>
              <a:buNone/>
            </a:pP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def postOrder(self):                #后序遍历</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if self.__left:</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self.__left.postOrder()</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if self.__right:</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self.__right.postOrder()</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print(self.__data)</a:t>
            </a:r>
            <a:endParaRPr lang="zh-CN" altLang="en-US" sz="1600">
              <a:latin typeface="Consolas" panose="020B0609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en-US" altLang="zh-CN" kern="1200" baseline="0">
              <a:latin typeface="+mj-lt"/>
              <a:ea typeface="+mj-ea"/>
              <a:cs typeface="+mj-cs"/>
            </a:endParaRPr>
          </a:p>
        </p:txBody>
      </p:sp>
      <p:sp>
        <p:nvSpPr>
          <p:cNvPr id="3" name="Content Placeholder 2"/>
          <p:cNvSpPr>
            <a:spLocks noGrp="1"/>
          </p:cNvSpPr>
          <p:nvPr>
            <p:ph idx="1"/>
          </p:nvPr>
        </p:nvSpPr>
        <p:spPr/>
        <p:txBody>
          <a:bodyPr/>
          <a:lstStyle/>
          <a:p>
            <a:pPr fontAlgn="base">
              <a:lnSpc>
                <a:spcPct val="150000"/>
              </a:lnSpc>
              <a:spcBef>
                <a:spcPts val="0"/>
              </a:spcBef>
            </a:pPr>
            <a:r>
              <a:rPr lang="zh-CN" altLang="en-US" sz="1800" strike="noStrike" noProof="1"/>
              <a:t>运算符</a:t>
            </a:r>
            <a:r>
              <a:rPr lang="en-US" altLang="zh-CN" sz="1800" strike="noStrike" noProof="1">
                <a:solidFill>
                  <a:srgbClr val="FF0000"/>
                </a:solidFill>
              </a:rPr>
              <a:t>+=</a:t>
            </a:r>
            <a:r>
              <a:rPr lang="zh-CN" altLang="en-US" sz="1800" strike="noStrike" noProof="1">
                <a:solidFill>
                  <a:srgbClr val="FF0000"/>
                </a:solidFill>
              </a:rPr>
              <a:t>类似于列表的</a:t>
            </a:r>
            <a:r>
              <a:rPr lang="en-US" altLang="zh-CN" sz="1800" strike="noStrike" noProof="1">
                <a:solidFill>
                  <a:srgbClr val="FF0000"/>
                </a:solidFill>
              </a:rPr>
              <a:t>extend()</a:t>
            </a:r>
            <a:r>
              <a:rPr lang="zh-CN" altLang="en-US" sz="1800" strike="noStrike" noProof="1">
                <a:solidFill>
                  <a:srgbClr val="FF0000"/>
                </a:solidFill>
              </a:rPr>
              <a:t>方法</a:t>
            </a:r>
            <a:r>
              <a:rPr lang="zh-CN" altLang="en-US" sz="1800" strike="noStrike" noProof="1"/>
              <a:t>。</a:t>
            </a:r>
            <a:endParaRPr lang="zh-CN" altLang="en-US" sz="1800" strike="noStrike" noProof="1"/>
          </a:p>
          <a:p>
            <a:pPr marL="0" indent="0">
              <a:spcBef>
                <a:spcPts val="0"/>
              </a:spcBef>
              <a:buNone/>
            </a:pPr>
            <a:r>
              <a:rPr lang="zh-CN" altLang="en-US" sz="1600" strike="noStrike" noProof="1">
                <a:latin typeface="Consolas" panose="020B0609020204030204" charset="0"/>
              </a:rPr>
              <a:t>&gt;&gt;&gt; x = []</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&gt;&gt;&gt; x += '1234'</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&gt;&gt;&gt; x</a:t>
            </a:r>
            <a:endParaRPr lang="zh-CN" altLang="en-US" sz="1600" strike="noStrike" noProof="1">
              <a:latin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rPr>
              <a:t>['1', '2', '3', '4']</a:t>
            </a:r>
            <a:endParaRPr lang="zh-CN" altLang="en-US" sz="1600" strike="noStrike" noProof="1">
              <a:solidFill>
                <a:srgbClr val="00B0F0"/>
              </a:solidFill>
              <a:latin typeface="Consolas" panose="020B0609020204030204" charset="0"/>
            </a:endParaRPr>
          </a:p>
          <a:p>
            <a:pPr marL="0" indent="0">
              <a:spcBef>
                <a:spcPts val="0"/>
              </a:spcBef>
              <a:buNone/>
            </a:pPr>
            <a:r>
              <a:rPr lang="zh-CN" altLang="en-US" sz="1600" strike="noStrike" noProof="1">
                <a:latin typeface="Consolas" panose="020B0609020204030204" charset="0"/>
              </a:rPr>
              <a:t>&gt;&gt;&gt; x += range(3)</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&gt;&gt;&gt; x</a:t>
            </a:r>
            <a:endParaRPr lang="zh-CN" altLang="en-US" sz="1600" strike="noStrike" noProof="1">
              <a:latin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rPr>
              <a:t>['1', '2', '3', '4', 0, 1, 2]</a:t>
            </a:r>
            <a:endParaRPr lang="zh-CN" altLang="en-US" sz="1600" strike="noStrike" noProof="1">
              <a:solidFill>
                <a:srgbClr val="00B0F0"/>
              </a:solidFill>
              <a:latin typeface="Consolas" panose="020B0609020204030204" charset="0"/>
            </a:endParaRPr>
          </a:p>
          <a:p>
            <a:pPr marL="0" indent="0">
              <a:spcBef>
                <a:spcPts val="0"/>
              </a:spcBef>
              <a:buNone/>
            </a:pPr>
            <a:r>
              <a:rPr lang="zh-CN" altLang="en-US" sz="1600" strike="noStrike" noProof="1">
                <a:latin typeface="Consolas" panose="020B0609020204030204" charset="0"/>
              </a:rPr>
              <a:t>&gt;&gt;&gt; x += map(str, range(3))</a:t>
            </a:r>
            <a:endParaRPr lang="zh-CN" altLang="en-US" sz="1600" strike="noStrike" noProof="1">
              <a:latin typeface="Consolas" panose="020B0609020204030204" charset="0"/>
            </a:endParaRPr>
          </a:p>
          <a:p>
            <a:pPr marL="0" indent="0">
              <a:spcBef>
                <a:spcPts val="0"/>
              </a:spcBef>
              <a:buNone/>
            </a:pPr>
            <a:r>
              <a:rPr lang="zh-CN" altLang="en-US" sz="1600" strike="noStrike" noProof="1">
                <a:latin typeface="Consolas" panose="020B0609020204030204" charset="0"/>
              </a:rPr>
              <a:t>&gt;&gt;&gt; x</a:t>
            </a:r>
            <a:endParaRPr lang="zh-CN" altLang="en-US" sz="1600" strike="noStrike" noProof="1">
              <a:latin typeface="Consolas" panose="020B0609020204030204" charset="0"/>
            </a:endParaRPr>
          </a:p>
          <a:p>
            <a:pPr marL="0" indent="0">
              <a:spcBef>
                <a:spcPts val="0"/>
              </a:spcBef>
              <a:buNone/>
            </a:pPr>
            <a:r>
              <a:rPr lang="zh-CN" altLang="en-US" sz="1600" strike="noStrike" noProof="1">
                <a:solidFill>
                  <a:srgbClr val="00B0F0"/>
                </a:solidFill>
                <a:latin typeface="Consolas" panose="020B0609020204030204" charset="0"/>
              </a:rPr>
              <a:t>['1', '2', '3', '4', 0, 1, 2, '0', '1', '2']</a:t>
            </a:r>
            <a:endParaRPr lang="zh-CN" altLang="en-US" sz="1600" strike="noStrike" noProof="1">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标题 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sym typeface="Arial" panose="020B0604020202020204" pitchFamily="34" charset="0"/>
              </a:rPr>
              <a:t>2.</a:t>
            </a:r>
            <a:r>
              <a:rPr lang="zh-CN" altLang="en-US" kern="1200" baseline="0" dirty="0">
                <a:latin typeface="+mj-lt"/>
                <a:ea typeface="+mj-ea"/>
                <a:cs typeface="+mj-cs"/>
                <a:sym typeface="Arial" panose="020B0604020202020204" pitchFamily="34" charset="0"/>
              </a:rPr>
              <a:t>6</a:t>
            </a:r>
            <a:r>
              <a:rPr lang="en-US" altLang="zh-CN" kern="1200" baseline="0" dirty="0">
                <a:latin typeface="+mj-lt"/>
                <a:ea typeface="+mj-ea"/>
                <a:cs typeface="+mj-cs"/>
                <a:sym typeface="Arial" panose="020B0604020202020204" pitchFamily="34" charset="0"/>
              </a:rPr>
              <a:t>.5  </a:t>
            </a:r>
            <a:r>
              <a:rPr lang="zh-CN" altLang="en-US" kern="1200" baseline="0" dirty="0">
                <a:latin typeface="+mj-lt"/>
                <a:ea typeface="+mj-ea"/>
                <a:cs typeface="+mj-cs"/>
                <a:sym typeface="Arial" panose="020B0604020202020204" pitchFamily="34" charset="0"/>
              </a:rPr>
              <a:t>二叉树</a:t>
            </a:r>
            <a:endParaRPr lang="zh-CN" altLang="en-US" kern="1200" baseline="0">
              <a:latin typeface="+mj-lt"/>
              <a:ea typeface="+mj-ea"/>
              <a:cs typeface="+mj-cs"/>
            </a:endParaRPr>
          </a:p>
        </p:txBody>
      </p:sp>
      <p:sp>
        <p:nvSpPr>
          <p:cNvPr id="176130" name="内容占位符 2"/>
          <p:cNvSpPr>
            <a:spLocks noGrp="1"/>
          </p:cNvSpPr>
          <p:nvPr>
            <p:ph idx="1"/>
          </p:nvPr>
        </p:nvSpPr>
        <p:spPr/>
        <p:txBody>
          <a:bodyPr anchor="t"/>
          <a:lstStyle/>
          <a:p>
            <a:pPr marL="0" indent="0" defTabSz="914400">
              <a:buSzPct val="90000"/>
              <a:buFont typeface="Wingdings" panose="05000000000000000000" pitchFamily="2" charset="2"/>
              <a:buNone/>
            </a:pPr>
            <a:r>
              <a:rPr lang="zh-CN" altLang="en-US" sz="1600">
                <a:latin typeface="Consolas" panose="020B0609020204030204" charset="0"/>
              </a:rPr>
              <a:t>    def inOrder(self):                 #中序遍历</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if self.__left:</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self.__left.inOrder()</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print(self.__data)</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if self.__right:</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self.__right.inOrder()</a:t>
            </a:r>
            <a:endParaRPr lang="zh-CN" altLang="en-US" sz="1600">
              <a:latin typeface="Consolas" panose="020B0609020204030204" charset="0"/>
            </a:endParaRPr>
          </a:p>
          <a:p>
            <a:pPr marL="0" indent="0" defTabSz="914400">
              <a:buSzPct val="90000"/>
              <a:buFont typeface="Wingdings" panose="05000000000000000000" pitchFamily="2" charset="2"/>
              <a:buNone/>
            </a:pP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if __name__ == '__main__':</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print('Please use me as a module.')</a:t>
            </a:r>
            <a:endParaRPr lang="zh-CN" altLang="en-US" sz="1600">
              <a:latin typeface="Consolas" panose="020B0609020204030204"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标题 120833"/>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.5  </a:t>
            </a:r>
            <a:r>
              <a:rPr lang="zh-CN" altLang="en-US" kern="1200" baseline="0" dirty="0">
                <a:latin typeface="+mj-lt"/>
                <a:ea typeface="+mj-ea"/>
                <a:cs typeface="+mj-cs"/>
              </a:rPr>
              <a:t>二叉树</a:t>
            </a:r>
            <a:endParaRPr lang="zh-CN" altLang="en-US" kern="1200" baseline="0" dirty="0">
              <a:latin typeface="+mj-lt"/>
              <a:ea typeface="+mj-ea"/>
              <a:cs typeface="+mj-cs"/>
            </a:endParaRPr>
          </a:p>
        </p:txBody>
      </p:sp>
      <p:sp>
        <p:nvSpPr>
          <p:cNvPr id="177154" name="文本占位符 120834"/>
          <p:cNvSpPr>
            <a:spLocks noGrp="1"/>
          </p:cNvSpPr>
          <p:nvPr>
            <p:ph idx="1"/>
          </p:nvPr>
        </p:nvSpPr>
        <p:spPr/>
        <p:txBody>
          <a:bodyPr anchor="t"/>
          <a:lstStyle/>
          <a:p>
            <a:pPr marL="1905" indent="-344805" defTabSz="914400">
              <a:lnSpc>
                <a:spcPct val="80000"/>
              </a:lnSpc>
              <a:buSzPct val="90000"/>
              <a:buFont typeface="Wingdings" panose="05000000000000000000" charset="0"/>
              <a:buChar char="n"/>
            </a:pPr>
            <a:r>
              <a:rPr lang="zh-CN" altLang="en-US" sz="1800">
                <a:latin typeface="宋体" panose="02010600030101010101" pitchFamily="2" charset="-122"/>
              </a:rPr>
              <a:t>自定义二叉树用法</a:t>
            </a:r>
            <a:endParaRPr lang="zh-CN" altLang="en-US" sz="1800">
              <a:latin typeface="宋体" panose="02010600030101010101" pitchFamily="2" charset="-122"/>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import BinaryTree</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root = BinaryTree.BinaryTree('root')</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b = root.insertRightChild('B')</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a = root.insertLeftChild('A')</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c = a.insertLeftChild('C')</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d = c.insertRightChild('D')</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e = b.insertRightChild('E')</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f = e.insertLeftChild('F')</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root.inOrder()</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C  D  A  root  B  F  E</a:t>
            </a:r>
            <a:endParaRPr lang="en-US" altLang="zh-CN"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root.postOrder()</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D  C  A  F  E  B  root</a:t>
            </a:r>
            <a:endParaRPr lang="en-US" altLang="zh-CN" sz="16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latin typeface="Consolas" panose="020B0609020204030204" charset="0"/>
              </a:rPr>
              <a:t>&gt;&gt;&gt; b.inOrder()</a:t>
            </a:r>
            <a:endParaRPr lang="en-US" altLang="zh-CN" sz="16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B  F  E</a:t>
            </a:r>
            <a:endParaRPr lang="en-US" altLang="zh-CN" sz="1600">
              <a:solidFill>
                <a:srgbClr val="00B0F0"/>
              </a:solidFill>
              <a:latin typeface="Consolas" panose="020B0609020204030204" charset="0"/>
            </a:endParaRPr>
          </a:p>
        </p:txBody>
      </p:sp>
      <p:grpSp>
        <p:nvGrpSpPr>
          <p:cNvPr id="1073742851" name="画布 3"/>
          <p:cNvGrpSpPr/>
          <p:nvPr/>
        </p:nvGrpSpPr>
        <p:grpSpPr>
          <a:xfrm>
            <a:off x="5953125" y="1657985"/>
            <a:ext cx="1456690" cy="2012950"/>
            <a:chOff x="0" y="0"/>
            <a:chExt cx="1456689" cy="2012950"/>
          </a:xfrm>
        </p:grpSpPr>
        <p:sp>
          <p:nvSpPr>
            <p:cNvPr id="2" name="Rectangle 1"/>
            <p:cNvSpPr/>
            <p:nvPr/>
          </p:nvSpPr>
          <p:spPr>
            <a:xfrm>
              <a:off x="0" y="0"/>
              <a:ext cx="1456689" cy="2012950"/>
            </a:xfrm>
            <a:prstGeom prst="rect">
              <a:avLst/>
            </a:prstGeom>
            <a:noFill/>
            <a:ln w="9525">
              <a:noFill/>
            </a:ln>
          </p:spPr>
          <p:txBody>
            <a:bodyPr/>
            <a:lstStyle/>
            <a:p>
              <a:endParaRPr lang="en-US"/>
            </a:p>
          </p:txBody>
        </p:sp>
        <p:sp>
          <p:nvSpPr>
            <p:cNvPr id="1073742870" name="文本框 22"/>
            <p:cNvSpPr txBox="1"/>
            <p:nvPr/>
          </p:nvSpPr>
          <p:spPr>
            <a:xfrm>
              <a:off x="156845" y="536575"/>
              <a:ext cx="203200" cy="304800"/>
            </a:xfrm>
            <a:prstGeom prst="rect">
              <a:avLst/>
            </a:prstGeom>
            <a:solidFill>
              <a:srgbClr val="FFFFFF"/>
            </a:solidFill>
            <a:ln w="9525">
              <a:noFill/>
            </a:ln>
          </p:spPr>
          <p:txBody>
            <a:bodyPr vert="horz" wrap="square" anchor="t"/>
            <a:lstStyle/>
            <a:p>
              <a:r>
                <a:rPr lang="en-US"/>
                <a:t>A</a:t>
              </a:r>
              <a:endParaRPr lang="en-US"/>
            </a:p>
            <a:p>
              <a:endParaRPr lang="en-US"/>
            </a:p>
          </p:txBody>
        </p:sp>
        <p:sp>
          <p:nvSpPr>
            <p:cNvPr id="1073742871" name="文本框 23"/>
            <p:cNvSpPr txBox="1"/>
            <p:nvPr/>
          </p:nvSpPr>
          <p:spPr>
            <a:xfrm>
              <a:off x="0" y="1066800"/>
              <a:ext cx="228600" cy="317500"/>
            </a:xfrm>
            <a:prstGeom prst="rect">
              <a:avLst/>
            </a:prstGeom>
            <a:solidFill>
              <a:srgbClr val="FFFFFF"/>
            </a:solidFill>
            <a:ln w="9525">
              <a:noFill/>
            </a:ln>
          </p:spPr>
          <p:txBody>
            <a:bodyPr vert="horz" wrap="square" anchor="t"/>
            <a:lstStyle/>
            <a:p>
              <a:r>
                <a:rPr lang="en-US"/>
                <a:t>C</a:t>
              </a:r>
              <a:endParaRPr lang="en-US"/>
            </a:p>
            <a:p>
              <a:endParaRPr lang="en-US"/>
            </a:p>
          </p:txBody>
        </p:sp>
        <p:sp>
          <p:nvSpPr>
            <p:cNvPr id="1073742872" name="文本框 24"/>
            <p:cNvSpPr txBox="1"/>
            <p:nvPr/>
          </p:nvSpPr>
          <p:spPr>
            <a:xfrm>
              <a:off x="1231900" y="1041400"/>
              <a:ext cx="203200" cy="304800"/>
            </a:xfrm>
            <a:prstGeom prst="rect">
              <a:avLst/>
            </a:prstGeom>
            <a:solidFill>
              <a:srgbClr val="FFFFFF"/>
            </a:solidFill>
            <a:ln w="9525">
              <a:noFill/>
            </a:ln>
          </p:spPr>
          <p:txBody>
            <a:bodyPr vert="horz" wrap="square" anchor="t"/>
            <a:lstStyle/>
            <a:p>
              <a:r>
                <a:rPr lang="en-US"/>
                <a:t>E</a:t>
              </a:r>
              <a:endParaRPr lang="en-US"/>
            </a:p>
          </p:txBody>
        </p:sp>
        <p:sp>
          <p:nvSpPr>
            <p:cNvPr id="1073742873" name="文本框 25"/>
            <p:cNvSpPr txBox="1"/>
            <p:nvPr/>
          </p:nvSpPr>
          <p:spPr>
            <a:xfrm>
              <a:off x="254000" y="1673225"/>
              <a:ext cx="203200" cy="304800"/>
            </a:xfrm>
            <a:prstGeom prst="rect">
              <a:avLst/>
            </a:prstGeom>
            <a:solidFill>
              <a:srgbClr val="FFFFFF"/>
            </a:solidFill>
            <a:ln w="9525">
              <a:noFill/>
            </a:ln>
          </p:spPr>
          <p:txBody>
            <a:bodyPr vert="horz" wrap="square" anchor="t"/>
            <a:lstStyle/>
            <a:p>
              <a:r>
                <a:rPr lang="en-US"/>
                <a:t>D</a:t>
              </a:r>
              <a:endParaRPr lang="en-US"/>
            </a:p>
            <a:p>
              <a:endParaRPr lang="en-US"/>
            </a:p>
          </p:txBody>
        </p:sp>
        <p:sp>
          <p:nvSpPr>
            <p:cNvPr id="1073742874" name="文本框 26"/>
            <p:cNvSpPr txBox="1"/>
            <p:nvPr/>
          </p:nvSpPr>
          <p:spPr>
            <a:xfrm>
              <a:off x="1028700" y="1663700"/>
              <a:ext cx="203200" cy="304800"/>
            </a:xfrm>
            <a:prstGeom prst="rect">
              <a:avLst/>
            </a:prstGeom>
            <a:solidFill>
              <a:srgbClr val="FFFFFF"/>
            </a:solidFill>
            <a:ln w="9525">
              <a:noFill/>
            </a:ln>
          </p:spPr>
          <p:txBody>
            <a:bodyPr vert="horz" wrap="square" anchor="t"/>
            <a:lstStyle/>
            <a:p>
              <a:r>
                <a:rPr lang="en-US"/>
                <a:t>F</a:t>
              </a:r>
              <a:endParaRPr lang="en-US"/>
            </a:p>
            <a:p>
              <a:endParaRPr lang="en-US"/>
            </a:p>
          </p:txBody>
        </p:sp>
        <p:sp>
          <p:nvSpPr>
            <p:cNvPr id="1073742875" name="直线 27"/>
            <p:cNvSpPr/>
            <p:nvPr/>
          </p:nvSpPr>
          <p:spPr>
            <a:xfrm flipH="1">
              <a:off x="152400" y="812800"/>
              <a:ext cx="139700" cy="330200"/>
            </a:xfrm>
            <a:prstGeom prst="line">
              <a:avLst/>
            </a:prstGeom>
            <a:ln w="9525" cap="flat" cmpd="sng">
              <a:solidFill>
                <a:srgbClr val="000000"/>
              </a:solidFill>
              <a:prstDash val="solid"/>
              <a:headEnd type="none" w="med" len="med"/>
              <a:tailEnd type="none" w="med" len="med"/>
            </a:ln>
          </p:spPr>
        </p:sp>
        <p:sp>
          <p:nvSpPr>
            <p:cNvPr id="1073742876" name="直线 28"/>
            <p:cNvSpPr/>
            <p:nvPr/>
          </p:nvSpPr>
          <p:spPr>
            <a:xfrm flipH="1">
              <a:off x="1168400" y="1295400"/>
              <a:ext cx="139700" cy="381000"/>
            </a:xfrm>
            <a:prstGeom prst="line">
              <a:avLst/>
            </a:prstGeom>
            <a:ln w="9525" cap="flat" cmpd="sng">
              <a:solidFill>
                <a:srgbClr val="000000"/>
              </a:solidFill>
              <a:prstDash val="solid"/>
              <a:headEnd type="none" w="med" len="med"/>
              <a:tailEnd type="none" w="med" len="med"/>
            </a:ln>
          </p:spPr>
        </p:sp>
        <p:sp>
          <p:nvSpPr>
            <p:cNvPr id="1073742877" name="直线 29"/>
            <p:cNvSpPr/>
            <p:nvPr/>
          </p:nvSpPr>
          <p:spPr>
            <a:xfrm>
              <a:off x="177800" y="1358900"/>
              <a:ext cx="184150" cy="400050"/>
            </a:xfrm>
            <a:prstGeom prst="line">
              <a:avLst/>
            </a:prstGeom>
            <a:ln w="9525" cap="flat" cmpd="sng">
              <a:solidFill>
                <a:srgbClr val="000000"/>
              </a:solidFill>
              <a:prstDash val="solid"/>
              <a:headEnd type="none" w="med" len="med"/>
              <a:tailEnd type="none" w="med" len="med"/>
            </a:ln>
          </p:spPr>
        </p:sp>
        <p:sp>
          <p:nvSpPr>
            <p:cNvPr id="1073742878" name="文本框 30"/>
            <p:cNvSpPr txBox="1"/>
            <p:nvPr/>
          </p:nvSpPr>
          <p:spPr>
            <a:xfrm>
              <a:off x="439420" y="0"/>
              <a:ext cx="577850" cy="304800"/>
            </a:xfrm>
            <a:prstGeom prst="rect">
              <a:avLst/>
            </a:prstGeom>
            <a:solidFill>
              <a:srgbClr val="FFFFFF"/>
            </a:solidFill>
            <a:ln w="9525">
              <a:noFill/>
            </a:ln>
          </p:spPr>
          <p:txBody>
            <a:bodyPr vert="horz" wrap="square" anchor="t"/>
            <a:lstStyle/>
            <a:p>
              <a:r>
                <a:rPr lang="en-US"/>
                <a:t>root</a:t>
              </a:r>
              <a:endParaRPr lang="en-US"/>
            </a:p>
            <a:p>
              <a:endParaRPr lang="en-US"/>
            </a:p>
          </p:txBody>
        </p:sp>
        <p:sp>
          <p:nvSpPr>
            <p:cNvPr id="1073742879" name="文本框 31"/>
            <p:cNvSpPr txBox="1"/>
            <p:nvPr/>
          </p:nvSpPr>
          <p:spPr>
            <a:xfrm>
              <a:off x="946150" y="571500"/>
              <a:ext cx="241300" cy="304800"/>
            </a:xfrm>
            <a:prstGeom prst="rect">
              <a:avLst/>
            </a:prstGeom>
            <a:solidFill>
              <a:srgbClr val="FFFFFF"/>
            </a:solidFill>
            <a:ln w="9525">
              <a:noFill/>
            </a:ln>
          </p:spPr>
          <p:txBody>
            <a:bodyPr vert="horz" wrap="square" anchor="t"/>
            <a:lstStyle/>
            <a:p>
              <a:r>
                <a:rPr lang="en-US"/>
                <a:t>B</a:t>
              </a:r>
              <a:endParaRPr lang="en-US"/>
            </a:p>
            <a:p>
              <a:endParaRPr lang="en-US"/>
            </a:p>
          </p:txBody>
        </p:sp>
        <p:sp>
          <p:nvSpPr>
            <p:cNvPr id="1073742880" name="直线 32"/>
            <p:cNvSpPr/>
            <p:nvPr/>
          </p:nvSpPr>
          <p:spPr>
            <a:xfrm flipH="1">
              <a:off x="368300" y="279400"/>
              <a:ext cx="254000" cy="342900"/>
            </a:xfrm>
            <a:prstGeom prst="line">
              <a:avLst/>
            </a:prstGeom>
            <a:ln w="9525" cap="flat" cmpd="sng">
              <a:solidFill>
                <a:srgbClr val="000000"/>
              </a:solidFill>
              <a:prstDash val="solid"/>
              <a:headEnd type="none" w="med" len="med"/>
              <a:tailEnd type="none" w="med" len="med"/>
            </a:ln>
          </p:spPr>
        </p:sp>
        <p:sp>
          <p:nvSpPr>
            <p:cNvPr id="1073742881" name="直线 33"/>
            <p:cNvSpPr/>
            <p:nvPr/>
          </p:nvSpPr>
          <p:spPr>
            <a:xfrm>
              <a:off x="736600" y="279400"/>
              <a:ext cx="323850" cy="361950"/>
            </a:xfrm>
            <a:prstGeom prst="line">
              <a:avLst/>
            </a:prstGeom>
            <a:ln w="9525" cap="flat" cmpd="sng">
              <a:solidFill>
                <a:srgbClr val="000000"/>
              </a:solidFill>
              <a:prstDash val="solid"/>
              <a:headEnd type="none" w="med" len="med"/>
              <a:tailEnd type="none" w="med" len="med"/>
            </a:ln>
          </p:spPr>
        </p:sp>
        <p:sp>
          <p:nvSpPr>
            <p:cNvPr id="1073742882" name="直线 34"/>
            <p:cNvSpPr/>
            <p:nvPr/>
          </p:nvSpPr>
          <p:spPr>
            <a:xfrm>
              <a:off x="1146810" y="803910"/>
              <a:ext cx="174625" cy="327025"/>
            </a:xfrm>
            <a:prstGeom prst="line">
              <a:avLst/>
            </a:prstGeom>
            <a:ln w="9525" cap="flat" cmpd="sng">
              <a:solidFill>
                <a:srgbClr val="000000"/>
              </a:solidFill>
              <a:prstDash val="solid"/>
              <a:headEnd type="none" w="med" len="med"/>
              <a:tailEnd type="none" w="med" len="med"/>
            </a:ln>
          </p:spPr>
        </p:sp>
      </p:gr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标题 121857"/>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6</a:t>
            </a:r>
            <a:r>
              <a:rPr lang="en-US" altLang="zh-CN" kern="1200" baseline="0" dirty="0">
                <a:latin typeface="+mj-lt"/>
                <a:ea typeface="+mj-ea"/>
                <a:cs typeface="+mj-cs"/>
              </a:rPr>
              <a:t>.6  </a:t>
            </a:r>
            <a:r>
              <a:rPr lang="zh-CN" altLang="en-US" kern="1200" baseline="0" dirty="0">
                <a:latin typeface="+mj-lt"/>
                <a:ea typeface="+mj-ea"/>
                <a:cs typeface="+mj-cs"/>
              </a:rPr>
              <a:t>有向图</a:t>
            </a:r>
            <a:endParaRPr lang="zh-CN" altLang="en-US" kern="1200" baseline="0" dirty="0">
              <a:latin typeface="+mj-lt"/>
              <a:ea typeface="+mj-ea"/>
              <a:cs typeface="+mj-cs"/>
            </a:endParaRPr>
          </a:p>
        </p:txBody>
      </p:sp>
      <p:sp>
        <p:nvSpPr>
          <p:cNvPr id="178178" name="文本占位符 121858"/>
          <p:cNvSpPr>
            <a:spLocks noGrp="1"/>
          </p:cNvSpPr>
          <p:nvPr>
            <p:ph idx="1"/>
          </p:nvPr>
        </p:nvSpPr>
        <p:spPr/>
        <p:txBody>
          <a:bodyPr anchor="t"/>
          <a:lstStyle/>
          <a:p>
            <a:pPr defTabSz="914400">
              <a:spcBef>
                <a:spcPts val="0"/>
              </a:spcBef>
              <a:buSzPct val="90000"/>
              <a:buFont typeface="Wingdings" panose="05000000000000000000" pitchFamily="2" charset="2"/>
              <a:buNone/>
            </a:pPr>
            <a:r>
              <a:rPr lang="en-US" altLang="zh-CN" sz="1600" dirty="0">
                <a:latin typeface="Consolas" panose="020B0609020204030204" charset="0"/>
              </a:rPr>
              <a:t>def searchPath(graph, start, end):</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results = []</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__generatePath(graph, [start], end, results)</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results.sort(key=lambda x:len(x))  #</a:t>
            </a:r>
            <a:r>
              <a:rPr lang="zh-CN" altLang="en-US" sz="1600" dirty="0">
                <a:latin typeface="Consolas" panose="020B0609020204030204" charset="0"/>
              </a:rPr>
              <a:t>按路径长度排序</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return results</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def __generatePath(graph, path, end, results):</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current = path[-1]</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if current == end:</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results.append(path)</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else:</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for n in graph[current]:</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if n not in path:</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__generatePath(graph, path + [n], end, results)</a:t>
            </a:r>
            <a:endParaRPr lang="en-US" altLang="zh-CN" sz="1600" dirty="0">
              <a:latin typeface="Consolas" panose="020B0609020204030204" charset="0"/>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标题 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sym typeface="Arial" panose="020B0604020202020204" pitchFamily="34" charset="0"/>
              </a:rPr>
              <a:t>2.</a:t>
            </a:r>
            <a:r>
              <a:rPr lang="zh-CN" altLang="en-US" kern="1200" baseline="0" dirty="0">
                <a:latin typeface="+mj-lt"/>
                <a:ea typeface="+mj-ea"/>
                <a:cs typeface="+mj-cs"/>
                <a:sym typeface="Arial" panose="020B0604020202020204" pitchFamily="34" charset="0"/>
              </a:rPr>
              <a:t>6</a:t>
            </a:r>
            <a:r>
              <a:rPr lang="en-US" altLang="zh-CN" kern="1200" baseline="0" dirty="0">
                <a:latin typeface="+mj-lt"/>
                <a:ea typeface="+mj-ea"/>
                <a:cs typeface="+mj-cs"/>
                <a:sym typeface="Arial" panose="020B0604020202020204" pitchFamily="34" charset="0"/>
              </a:rPr>
              <a:t>.6  </a:t>
            </a:r>
            <a:r>
              <a:rPr lang="zh-CN" altLang="en-US" kern="1200" baseline="0" dirty="0">
                <a:latin typeface="+mj-lt"/>
                <a:ea typeface="+mj-ea"/>
                <a:cs typeface="+mj-cs"/>
                <a:sym typeface="Arial" panose="020B0604020202020204" pitchFamily="34" charset="0"/>
              </a:rPr>
              <a:t>有向图</a:t>
            </a:r>
            <a:endParaRPr lang="zh-CN" altLang="en-US" kern="1200" baseline="0">
              <a:latin typeface="+mj-lt"/>
              <a:ea typeface="+mj-ea"/>
              <a:cs typeface="+mj-cs"/>
            </a:endParaRPr>
          </a:p>
        </p:txBody>
      </p:sp>
      <p:sp>
        <p:nvSpPr>
          <p:cNvPr id="179202" name="内容占位符 2"/>
          <p:cNvSpPr>
            <a:spLocks noGrp="1"/>
          </p:cNvSpPr>
          <p:nvPr>
            <p:ph idx="1"/>
          </p:nvPr>
        </p:nvSpPr>
        <p:spPr/>
        <p:txBody>
          <a:bodyPr anchor="t"/>
          <a:lstStyle/>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def showPath(results):</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print('The path from ',results[0][0], ' to ', results[0][-1], ' is:')</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for path in results:</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print(path)</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if __name__ == '__main__':</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graph = {'A':['B', 'C', 'D'],</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'B':['E'],</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'C':['D', 'F'],</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'D':['B', 'E', 'G'],</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'E':['D'],</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'F':['D', 'G'],</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'G':['E']}</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r1 = searchPath(graph, 'A', 'D')</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showPath(r1)</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r2 = searchPath(graph, 'A', 'E')</a:t>
            </a:r>
            <a:endParaRPr lang="zh-CN" altLang="en-US" sz="1400">
              <a:latin typeface="Consolas" panose="020B0609020204030204" charset="0"/>
              <a:cs typeface="Consolas" panose="020B0609020204030204" charset="0"/>
            </a:endParaRPr>
          </a:p>
          <a:p>
            <a:pPr marL="0" indent="0" defTabSz="914400">
              <a:spcBef>
                <a:spcPts val="0"/>
              </a:spcBef>
              <a:buSzPct val="90000"/>
              <a:buFont typeface="Wingdings" panose="05000000000000000000" pitchFamily="2" charset="2"/>
              <a:buNone/>
            </a:pPr>
            <a:r>
              <a:rPr lang="zh-CN" altLang="en-US" sz="1400">
                <a:latin typeface="Consolas" panose="020B0609020204030204" charset="0"/>
                <a:cs typeface="Consolas" panose="020B0609020204030204" charset="0"/>
              </a:rPr>
              <a:t>    showPath(r2)</a:t>
            </a:r>
            <a:endParaRPr lang="zh-CN" altLang="en-US" sz="1400">
              <a:latin typeface="Consolas" panose="020B0609020204030204" charset="0"/>
              <a:cs typeface="Consolas" panose="020B0609020204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2457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8674" name="文本占位符 24578"/>
          <p:cNvSpPr>
            <a:spLocks noGrp="1"/>
          </p:cNvSpPr>
          <p:nvPr>
            <p:ph idx="1"/>
          </p:nvPr>
        </p:nvSpPr>
        <p:spPr/>
        <p:txBody>
          <a:bodyPr anchor="t"/>
          <a:lstStyle/>
          <a:p>
            <a:pPr marL="1905" indent="-344805" defTabSz="914400">
              <a:lnSpc>
                <a:spcPct val="150000"/>
              </a:lnSpc>
              <a:spcBef>
                <a:spcPct val="0"/>
              </a:spcBef>
              <a:buSzPct val="90000"/>
              <a:buFont typeface="Wingdings" panose="05000000000000000000" pitchFamily="2" charset="2"/>
              <a:buNone/>
            </a:pPr>
            <a:r>
              <a:rPr lang="zh-CN" altLang="en-US" sz="1800" dirty="0"/>
              <a:t>（</a:t>
            </a:r>
            <a:r>
              <a:rPr lang="en-US" altLang="zh-CN" sz="1800" dirty="0"/>
              <a:t>4</a:t>
            </a:r>
            <a:r>
              <a:rPr lang="zh-CN" altLang="en-US" sz="1800" dirty="0"/>
              <a:t>）使用列表对象的</a:t>
            </a:r>
            <a:r>
              <a:rPr lang="en-US" altLang="zh-CN" sz="1800" dirty="0"/>
              <a:t>insert()</a:t>
            </a:r>
            <a:r>
              <a:rPr lang="zh-CN" altLang="en-US" sz="1800" dirty="0"/>
              <a:t>方法将元素添加至列表的</a:t>
            </a:r>
            <a:r>
              <a:rPr lang="zh-CN" altLang="en-US" sz="1800" dirty="0">
                <a:solidFill>
                  <a:srgbClr val="FF0000"/>
                </a:solidFill>
              </a:rPr>
              <a:t>指定位置</a:t>
            </a:r>
            <a:r>
              <a:rPr lang="zh-CN" altLang="en-US" sz="1800" dirty="0"/>
              <a:t>。</a:t>
            </a:r>
            <a:endParaRPr lang="zh-CN" altLang="en-US" sz="1800" dirty="0"/>
          </a:p>
          <a:p>
            <a:pPr marL="1905" indent="-344805" defTabSz="914400">
              <a:buSzPct val="90000"/>
              <a:buFont typeface="Wingdings" panose="05000000000000000000" pitchFamily="2" charset="2"/>
              <a:buNone/>
            </a:pPr>
            <a:endParaRPr lang="zh-CN" altLang="en-US" sz="1500" dirty="0"/>
          </a:p>
          <a:p>
            <a:pPr marL="1905" indent="-344805" defTabSz="914400">
              <a:buSzPct val="90000"/>
              <a:buFont typeface="Wingdings" panose="05000000000000000000" pitchFamily="2" charset="2"/>
              <a:buNone/>
            </a:pPr>
            <a:r>
              <a:rPr lang="en-US" altLang="zh-CN" sz="1350" dirty="0">
                <a:latin typeface="Consolas" panose="020B0609020204030204" charset="0"/>
              </a:rPr>
              <a:t>&gt;&gt;&gt; </a:t>
            </a:r>
            <a:r>
              <a:rPr lang="en-US" altLang="zh-CN" sz="1350" dirty="0" err="1">
                <a:latin typeface="Consolas" panose="020B0609020204030204" charset="0"/>
              </a:rPr>
              <a:t>aList.insert</a:t>
            </a:r>
            <a:r>
              <a:rPr lang="en-US" altLang="zh-CN" sz="1350" dirty="0">
                <a:latin typeface="Consolas" panose="020B0609020204030204" charset="0"/>
              </a:rPr>
              <a:t>(3, 6)                #</a:t>
            </a:r>
            <a:r>
              <a:rPr lang="zh-CN" altLang="en-US" sz="1350" dirty="0">
                <a:latin typeface="Consolas" panose="020B0609020204030204" charset="0"/>
              </a:rPr>
              <a:t>在下标为</a:t>
            </a:r>
            <a:r>
              <a:rPr lang="en-US" altLang="zh-CN" sz="1350" dirty="0">
                <a:latin typeface="Consolas" panose="020B0609020204030204" charset="0"/>
              </a:rPr>
              <a:t>3</a:t>
            </a:r>
            <a:r>
              <a:rPr lang="zh-CN" altLang="en-US" sz="1350" dirty="0">
                <a:latin typeface="Consolas" panose="020B0609020204030204" charset="0"/>
              </a:rPr>
              <a:t>的位置插入元素</a:t>
            </a:r>
            <a:r>
              <a:rPr lang="en-US" altLang="zh-CN" sz="1350" dirty="0">
                <a:latin typeface="Consolas" panose="020B0609020204030204" charset="0"/>
              </a:rPr>
              <a:t>6</a:t>
            </a:r>
            <a:endParaRPr lang="en-US" altLang="zh-CN" sz="1350" dirty="0">
              <a:latin typeface="Consolas" panose="020B0609020204030204" charset="0"/>
            </a:endParaRPr>
          </a:p>
          <a:p>
            <a:pPr marL="1905" indent="-344805" defTabSz="914400">
              <a:buSzPct val="90000"/>
              <a:buFont typeface="Wingdings" panose="05000000000000000000" pitchFamily="2" charset="2"/>
              <a:buNone/>
            </a:pPr>
            <a:r>
              <a:rPr lang="en-US" altLang="zh-CN" sz="1350" dirty="0">
                <a:latin typeface="Consolas" panose="020B0609020204030204" charset="0"/>
              </a:rPr>
              <a:t>&gt;&gt;&gt; </a:t>
            </a:r>
            <a:r>
              <a:rPr lang="en-US" altLang="zh-CN" sz="1350" dirty="0" err="1">
                <a:latin typeface="Consolas" panose="020B0609020204030204" charset="0"/>
              </a:rPr>
              <a:t>aList</a:t>
            </a:r>
            <a:endParaRPr lang="en-US" altLang="zh-CN" sz="1350" dirty="0">
              <a:latin typeface="Consolas" panose="020B0609020204030204" charset="0"/>
            </a:endParaRPr>
          </a:p>
          <a:p>
            <a:pPr marL="1905" indent="-344805" defTabSz="914400">
              <a:buSzPct val="90000"/>
              <a:buFont typeface="Wingdings" panose="05000000000000000000" pitchFamily="2" charset="2"/>
              <a:buNone/>
            </a:pPr>
            <a:r>
              <a:rPr lang="en-US" altLang="zh-CN" sz="1350" dirty="0">
                <a:solidFill>
                  <a:srgbClr val="00B0F0"/>
                </a:solidFill>
                <a:latin typeface="Consolas" panose="020B0609020204030204" charset="0"/>
              </a:rPr>
              <a:t>[3, 4, 5, 6, 7, 9, 11, 13, 15, 17]</a:t>
            </a:r>
            <a:endParaRPr lang="en-US" altLang="zh-CN" sz="1350" dirty="0">
              <a:solidFill>
                <a:srgbClr val="00B0F0"/>
              </a:solidFill>
              <a:latin typeface="Consolas" panose="020B0609020204030204" charset="0"/>
            </a:endParaRPr>
          </a:p>
          <a:p>
            <a:pPr marL="1905" indent="-344805" defTabSz="914400">
              <a:buSzPct val="90000"/>
              <a:buFont typeface="Wingdings" panose="05000000000000000000" pitchFamily="2" charset="2"/>
              <a:buNone/>
            </a:pPr>
            <a:endParaRPr lang="en-US" altLang="zh-CN" sz="15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2560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9698" name="文本占位符 25602"/>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n"/>
            </a:pPr>
            <a:r>
              <a:rPr lang="zh-CN" altLang="en-US" sz="1800" dirty="0"/>
              <a:t>应</a:t>
            </a:r>
            <a:r>
              <a:rPr lang="zh-CN" altLang="en-US" sz="1800" b="1" dirty="0">
                <a:solidFill>
                  <a:srgbClr val="FF0000"/>
                </a:solidFill>
              </a:rPr>
              <a:t>尽量从列表尾部进行元素的增加与删除操作</a:t>
            </a:r>
            <a:r>
              <a:rPr lang="zh-CN" altLang="en-US" sz="1800" dirty="0"/>
              <a:t>。</a:t>
            </a:r>
            <a:endParaRPr lang="zh-CN" altLang="en-US" sz="1800" dirty="0"/>
          </a:p>
          <a:p>
            <a:pPr defTabSz="914400">
              <a:lnSpc>
                <a:spcPct val="150000"/>
              </a:lnSpc>
              <a:spcBef>
                <a:spcPts val="1200"/>
              </a:spcBef>
              <a:spcAft>
                <a:spcPts val="600"/>
              </a:spcAft>
              <a:buSzPct val="90000"/>
              <a:buFont typeface="Wingdings" panose="05000000000000000000" charset="0"/>
              <a:buChar char="ü"/>
            </a:pPr>
            <a:r>
              <a:rPr lang="zh-CN" altLang="en-US" sz="1500" dirty="0"/>
              <a:t>列表的</a:t>
            </a:r>
            <a:r>
              <a:rPr lang="en-US" altLang="zh-CN" sz="1500" dirty="0"/>
              <a:t>insert()</a:t>
            </a:r>
            <a:r>
              <a:rPr lang="zh-CN" altLang="en-US" sz="1500" dirty="0"/>
              <a:t>可以在列表的任意位置插入元素，但由于</a:t>
            </a:r>
            <a:r>
              <a:rPr lang="zh-CN" altLang="en-US" sz="1500" b="1" dirty="0">
                <a:solidFill>
                  <a:srgbClr val="FF0000"/>
                </a:solidFill>
              </a:rPr>
              <a:t>列表的自动内存管理功能，</a:t>
            </a:r>
            <a:r>
              <a:rPr lang="en-US" altLang="zh-CN" sz="1500" dirty="0">
                <a:solidFill>
                  <a:srgbClr val="FF0000"/>
                </a:solidFill>
              </a:rPr>
              <a:t>insert()</a:t>
            </a:r>
            <a:r>
              <a:rPr lang="zh-CN" altLang="en-US" sz="1500" dirty="0">
                <a:solidFill>
                  <a:srgbClr val="FF0000"/>
                </a:solidFill>
              </a:rPr>
              <a:t>方法会引起插入位置之后所有元素的移动</a:t>
            </a:r>
            <a:r>
              <a:rPr lang="zh-CN" altLang="en-US" sz="1500" dirty="0"/>
              <a:t>，这会影响处理速度。</a:t>
            </a:r>
            <a:endParaRPr lang="zh-CN" altLang="en-US" sz="1500" dirty="0"/>
          </a:p>
          <a:p>
            <a:pPr defTabSz="914400">
              <a:lnSpc>
                <a:spcPct val="150000"/>
              </a:lnSpc>
              <a:spcBef>
                <a:spcPts val="1200"/>
              </a:spcBef>
              <a:spcAft>
                <a:spcPts val="600"/>
              </a:spcAft>
              <a:buSzPct val="90000"/>
              <a:buFont typeface="Wingdings" panose="05000000000000000000" charset="0"/>
              <a:buChar char="ü"/>
            </a:pPr>
            <a:r>
              <a:rPr lang="zh-CN" altLang="en-US" sz="1500" dirty="0"/>
              <a:t>类似的还有后面介绍的</a:t>
            </a:r>
            <a:r>
              <a:rPr lang="en-US" altLang="zh-CN" sz="1500" dirty="0"/>
              <a:t>remove()</a:t>
            </a:r>
            <a:r>
              <a:rPr lang="zh-CN" altLang="en-US" sz="1500" dirty="0"/>
              <a:t>方法以及使用</a:t>
            </a:r>
            <a:r>
              <a:rPr lang="en-US" altLang="zh-CN" sz="1500" dirty="0"/>
              <a:t>pop()</a:t>
            </a:r>
            <a:r>
              <a:rPr lang="zh-CN" altLang="en-US" sz="1500" dirty="0"/>
              <a:t>函数弹出列表非尾部元素和使用</a:t>
            </a:r>
            <a:r>
              <a:rPr lang="en-US" altLang="zh-CN" sz="1500" dirty="0"/>
              <a:t>del</a:t>
            </a:r>
            <a:r>
              <a:rPr lang="zh-CN" altLang="en-US" sz="1500" dirty="0"/>
              <a:t>命令删除列表非尾部元素的情况。</a:t>
            </a:r>
            <a:endParaRPr lang="zh-CN" altLang="en-US" sz="15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2764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31746" name="文本占位符 27650"/>
          <p:cNvSpPr>
            <a:spLocks noGrp="1"/>
          </p:cNvSpPr>
          <p:nvPr>
            <p:ph idx="1"/>
          </p:nvPr>
        </p:nvSpPr>
        <p:spPr/>
        <p:txBody>
          <a:bodyPr anchor="t"/>
          <a:lstStyle/>
          <a:p>
            <a:pPr marL="1905" indent="-344805" defTabSz="914400">
              <a:lnSpc>
                <a:spcPct val="150000"/>
              </a:lnSpc>
              <a:spcBef>
                <a:spcPct val="0"/>
              </a:spcBef>
              <a:spcAft>
                <a:spcPts val="600"/>
              </a:spcAft>
              <a:buSzPct val="90000"/>
              <a:buFont typeface="Wingdings" panose="05000000000000000000" pitchFamily="2" charset="2"/>
              <a:buNone/>
            </a:pPr>
            <a:r>
              <a:rPr lang="zh-CN" altLang="en-US" sz="1800" dirty="0"/>
              <a:t>（</a:t>
            </a:r>
            <a:r>
              <a:rPr lang="en-US" altLang="zh-CN" sz="1800" dirty="0"/>
              <a:t>5</a:t>
            </a:r>
            <a:r>
              <a:rPr lang="zh-CN" altLang="en-US" sz="1800" dirty="0"/>
              <a:t>）使用乘法来扩展列表对象，将列表与</a:t>
            </a:r>
            <a:r>
              <a:rPr lang="zh-CN" altLang="en-US" sz="1800" dirty="0">
                <a:solidFill>
                  <a:srgbClr val="FF0000"/>
                </a:solidFill>
              </a:rPr>
              <a:t>整数</a:t>
            </a:r>
            <a:r>
              <a:rPr lang="zh-CN" altLang="en-US" sz="1800" dirty="0"/>
              <a:t>相乘，</a:t>
            </a:r>
            <a:r>
              <a:rPr lang="zh-CN" altLang="en-US" sz="1800" b="1" dirty="0">
                <a:solidFill>
                  <a:srgbClr val="FF0000"/>
                </a:solidFill>
              </a:rPr>
              <a:t>生成一个新列表</a:t>
            </a:r>
            <a:r>
              <a:rPr lang="zh-CN" altLang="en-US" sz="1800" dirty="0"/>
              <a:t>，新列表是原列表中元素的重复。</a:t>
            </a:r>
            <a:endParaRPr lang="zh-CN" altLang="en-US" sz="1800" dirty="0"/>
          </a:p>
          <a:p>
            <a:pPr marL="1905" indent="-344805"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[3,5,7]</a:t>
            </a:r>
            <a:endParaRPr lang="en-US" altLang="zh-CN" sz="1600" dirty="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3</a:t>
            </a:r>
            <a:endParaRPr lang="en-US" altLang="zh-CN" sz="1600" dirty="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[3, 5, 7, 3, 5, 7, 3, 5, 7]</a:t>
            </a:r>
            <a:endParaRPr lang="en-US" altLang="zh-CN" sz="1350" dirty="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endParaRPr lang="en-US" altLang="zh-CN" sz="1350" dirty="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2867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8675" name="文本占位符 28674"/>
          <p:cNvSpPr>
            <a:spLocks noGrp="1"/>
          </p:cNvSpPr>
          <p:nvPr>
            <p:ph idx="1"/>
          </p:nvPr>
        </p:nvSpPr>
        <p:spPr/>
        <p:txBody>
          <a:bodyPr/>
          <a:lstStyle/>
          <a:p>
            <a:pPr fontAlgn="base">
              <a:lnSpc>
                <a:spcPct val="150000"/>
              </a:lnSpc>
              <a:spcBef>
                <a:spcPts val="0"/>
              </a:spcBef>
              <a:buFont typeface="Wingdings" panose="05000000000000000000" charset="0"/>
              <a:buChar char="n"/>
            </a:pPr>
            <a:r>
              <a:rPr lang="zh-CN" altLang="en-US" sz="1800" strike="noStrike" noProof="1">
                <a:effectLst/>
              </a:rPr>
              <a:t>当使用</a:t>
            </a:r>
            <a:r>
              <a:rPr lang="en-US" altLang="zh-CN" sz="1800" b="1" strike="noStrike" noProof="1">
                <a:effectLst/>
              </a:rPr>
              <a:t>*</a:t>
            </a:r>
            <a:r>
              <a:rPr lang="zh-CN" altLang="en-US" sz="1800" b="1" strike="noStrike" noProof="1">
                <a:effectLst/>
              </a:rPr>
              <a:t>运算符</a:t>
            </a:r>
            <a:r>
              <a:rPr lang="zh-CN" altLang="en-US" sz="1800" b="1" strike="noStrike" noProof="1">
                <a:solidFill>
                  <a:srgbClr val="FF0000"/>
                </a:solidFill>
                <a:effectLst/>
              </a:rPr>
              <a:t>将包含列表的列表</a:t>
            </a:r>
            <a:r>
              <a:rPr lang="zh-CN" altLang="en-US" sz="1800" b="1" strike="noStrike" noProof="1">
                <a:effectLst/>
              </a:rPr>
              <a:t>重复并创建新列表时，</a:t>
            </a:r>
            <a:r>
              <a:rPr lang="zh-CN" altLang="en-US" sz="1800" b="1" strike="noStrike" noProof="1">
                <a:solidFill>
                  <a:srgbClr val="FF0000"/>
                </a:solidFill>
                <a:effectLst/>
              </a:rPr>
              <a:t>并不是复制子列表值，而是复制已有元素的引用</a:t>
            </a:r>
            <a:r>
              <a:rPr lang="zh-CN" altLang="en-US" sz="1800" strike="noStrike" noProof="1">
                <a:effectLst/>
              </a:rPr>
              <a:t>。因此</a:t>
            </a:r>
            <a:r>
              <a:rPr lang="zh-CN" altLang="en-US" sz="1800" strike="noStrike" noProof="1">
                <a:solidFill>
                  <a:srgbClr val="FF0000"/>
                </a:solidFill>
                <a:effectLst/>
              </a:rPr>
              <a:t>，</a:t>
            </a:r>
            <a:r>
              <a:rPr lang="zh-CN" altLang="en-US" sz="1800" b="1" strike="noStrike" noProof="1">
                <a:solidFill>
                  <a:srgbClr val="FF0000"/>
                </a:solidFill>
                <a:effectLst/>
              </a:rPr>
              <a:t>当修改其中一个值时，相应的引用也会被修改</a:t>
            </a:r>
            <a:r>
              <a:rPr lang="zh-CN" altLang="en-US" sz="1800" strike="noStrike" noProof="1">
                <a:solidFill>
                  <a:srgbClr val="FF0000"/>
                </a:solidFill>
                <a:effectLst/>
              </a:rPr>
              <a:t>。</a:t>
            </a:r>
            <a:endParaRPr lang="zh-CN" altLang="en-US" sz="1800" strike="noStrike" noProof="1">
              <a:solidFill>
                <a:srgbClr val="FF0000"/>
              </a:solidFill>
              <a:effectLst/>
            </a:endParaRPr>
          </a:p>
          <a:p>
            <a:pPr marL="1905" indent="-344805" fontAlgn="base">
              <a:lnSpc>
                <a:spcPct val="80000"/>
              </a:lnSpc>
              <a:buNone/>
            </a:pPr>
            <a:r>
              <a:rPr lang="en-US" altLang="zh-CN" sz="1600" strike="noStrike" noProof="1">
                <a:effectLst/>
                <a:latin typeface="Consolas" panose="020B0609020204030204" charset="0"/>
              </a:rPr>
              <a:t>&gt;&gt;&gt; x = [[None] * 2] * 3</a:t>
            </a:r>
            <a:endParaRPr lang="en-US" altLang="zh-CN" sz="1600" strike="noStrike" noProof="1">
              <a:effectLst/>
              <a:latin typeface="Consolas" panose="020B0609020204030204" charset="0"/>
            </a:endParaRPr>
          </a:p>
          <a:p>
            <a:pPr marL="1905" indent="-344805" fontAlgn="base">
              <a:lnSpc>
                <a:spcPct val="80000"/>
              </a:lnSpc>
              <a:buNone/>
            </a:pPr>
            <a:r>
              <a:rPr lang="en-US" altLang="zh-CN" sz="1600" strike="noStrike" noProof="1">
                <a:effectLst/>
                <a:latin typeface="Consolas" panose="020B0609020204030204" charset="0"/>
              </a:rPr>
              <a:t>&gt;&gt;&gt; x</a:t>
            </a:r>
            <a:endParaRPr lang="en-US" altLang="zh-CN" sz="1600" strike="noStrike" noProof="1">
              <a:effectLst/>
              <a:latin typeface="Consolas" panose="020B0609020204030204" charset="0"/>
            </a:endParaRPr>
          </a:p>
          <a:p>
            <a:pPr marL="1905" indent="-344805" fontAlgn="base">
              <a:lnSpc>
                <a:spcPct val="80000"/>
              </a:lnSpc>
              <a:buNone/>
            </a:pPr>
            <a:r>
              <a:rPr lang="en-US" altLang="zh-CN" sz="1600" strike="noStrike" noProof="1">
                <a:solidFill>
                  <a:srgbClr val="00B0F0"/>
                </a:solidFill>
                <a:effectLst/>
                <a:latin typeface="Consolas" panose="020B0609020204030204" charset="0"/>
              </a:rPr>
              <a:t>[[None, None], [None, None], [None, None]]</a:t>
            </a:r>
            <a:endParaRPr lang="en-US" altLang="zh-CN" sz="1600" strike="noStrike" noProof="1">
              <a:solidFill>
                <a:srgbClr val="00B0F0"/>
              </a:solidFill>
              <a:effectLst/>
              <a:latin typeface="Consolas" panose="020B0609020204030204" charset="0"/>
            </a:endParaRPr>
          </a:p>
          <a:p>
            <a:pPr marL="1905" indent="-344805" fontAlgn="base">
              <a:lnSpc>
                <a:spcPct val="80000"/>
              </a:lnSpc>
              <a:buNone/>
            </a:pPr>
            <a:r>
              <a:rPr lang="en-US" altLang="zh-CN" sz="1600" strike="noStrike" noProof="1">
                <a:effectLst/>
                <a:latin typeface="Consolas" panose="020B0609020204030204" charset="0"/>
              </a:rPr>
              <a:t>&gt;&gt;&gt; x[0][0] = 5</a:t>
            </a:r>
            <a:endParaRPr lang="en-US" altLang="zh-CN" sz="1600" strike="noStrike" noProof="1">
              <a:effectLst/>
              <a:latin typeface="Consolas" panose="020B0609020204030204" charset="0"/>
            </a:endParaRPr>
          </a:p>
          <a:p>
            <a:pPr marL="1905" indent="-344805" fontAlgn="base">
              <a:lnSpc>
                <a:spcPct val="80000"/>
              </a:lnSpc>
              <a:buNone/>
            </a:pPr>
            <a:r>
              <a:rPr lang="en-US" altLang="zh-CN" sz="1600" strike="noStrike" noProof="1">
                <a:effectLst/>
                <a:latin typeface="Consolas" panose="020B0609020204030204" charset="0"/>
              </a:rPr>
              <a:t>&gt;&gt;&gt; x</a:t>
            </a:r>
            <a:endParaRPr lang="en-US" altLang="zh-CN" sz="1600" strike="noStrike" noProof="1">
              <a:effectLst/>
              <a:latin typeface="Consolas" panose="020B0609020204030204" charset="0"/>
            </a:endParaRPr>
          </a:p>
          <a:p>
            <a:pPr marL="1905" indent="-344805" fontAlgn="base">
              <a:lnSpc>
                <a:spcPct val="80000"/>
              </a:lnSpc>
              <a:buNone/>
            </a:pPr>
            <a:r>
              <a:rPr lang="en-US" altLang="zh-CN" sz="1600" strike="noStrike" noProof="1">
                <a:solidFill>
                  <a:srgbClr val="00B0F0"/>
                </a:solidFill>
                <a:effectLst/>
                <a:latin typeface="Consolas" panose="020B0609020204030204" charset="0"/>
              </a:rPr>
              <a:t>[[5, None], [5, None], [5, None]]</a:t>
            </a:r>
            <a:endParaRPr lang="en-US" altLang="zh-CN" sz="1600" strike="noStrike" noProof="1">
              <a:solidFill>
                <a:srgbClr val="00B0F0"/>
              </a:solidFill>
              <a:effectLst/>
              <a:latin typeface="Consolas" panose="020B0609020204030204" charset="0"/>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33280" y="1595520"/>
              <a:ext cx="3567600" cy="2410200"/>
            </p14:xfrm>
          </p:contentPart>
        </mc:Choice>
        <mc:Fallback xmlns="">
          <p:pic>
            <p:nvPicPr>
              <p:cNvPr id="2" name="墨迹 1"/>
            </p:nvPicPr>
            <p:blipFill>
              <a:blip r:embed="rId2"/>
            </p:blipFill>
            <p:spPr>
              <a:xfrm>
                <a:off x="233280" y="1595520"/>
                <a:ext cx="3567600" cy="2410200"/>
              </a:xfrm>
              <a:prstGeom prst="rect"/>
            </p:spPr>
          </p:pic>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2969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33794" name="文本占位符 29698"/>
          <p:cNvSpPr>
            <a:spLocks noGrp="1"/>
          </p:cNvSpPr>
          <p:nvPr>
            <p:ph idx="1"/>
          </p:nvPr>
        </p:nvSpPr>
        <p:spPr/>
        <p:txBody>
          <a:bodyPr anchor="t"/>
          <a:lstStyle/>
          <a:p>
            <a:pPr marL="1905" indent="-344805" defTabSz="914400">
              <a:lnSpc>
                <a:spcPct val="90000"/>
              </a:lnSpc>
              <a:buSzPct val="90000"/>
              <a:buFont typeface="Wingdings" panose="05000000000000000000" pitchFamily="2" charset="2"/>
              <a:buNone/>
            </a:pPr>
            <a:r>
              <a:rPr lang="zh-CN" altLang="en-US" sz="1800"/>
              <a:t>（</a:t>
            </a:r>
            <a:r>
              <a:rPr lang="en-US" altLang="zh-CN" sz="1800"/>
              <a:t>1</a:t>
            </a:r>
            <a:r>
              <a:rPr lang="zh-CN" altLang="en-US" sz="1800"/>
              <a:t>）使用</a:t>
            </a:r>
            <a:r>
              <a:rPr lang="en-US" altLang="zh-CN" sz="1800"/>
              <a:t>del</a:t>
            </a:r>
            <a:r>
              <a:rPr lang="zh-CN" altLang="en-US" sz="1800"/>
              <a:t>命令删除列表中的</a:t>
            </a:r>
            <a:r>
              <a:rPr lang="zh-CN" altLang="en-US" sz="1800">
                <a:solidFill>
                  <a:srgbClr val="FF0000"/>
                </a:solidFill>
              </a:rPr>
              <a:t>指定位置</a:t>
            </a:r>
            <a:r>
              <a:rPr lang="zh-CN" altLang="en-US" sz="1800"/>
              <a:t>上的元素。</a:t>
            </a:r>
            <a:endParaRPr lang="zh-CN" altLang="en-US" sz="1800"/>
          </a:p>
          <a:p>
            <a:pPr marL="1905" indent="-344805" defTabSz="914400">
              <a:lnSpc>
                <a:spcPct val="90000"/>
              </a:lnSpc>
              <a:buSzPct val="90000"/>
              <a:buFont typeface="Wingdings" panose="05000000000000000000" pitchFamily="2" charset="2"/>
              <a:buNone/>
            </a:pPr>
            <a:endParaRPr lang="zh-CN" altLang="en-US" sz="1800"/>
          </a:p>
          <a:p>
            <a:pPr marL="1905" indent="-344805" defTabSz="914400">
              <a:lnSpc>
                <a:spcPct val="90000"/>
              </a:lnSpc>
              <a:buSzPct val="90000"/>
              <a:buFont typeface="Wingdings" panose="05000000000000000000" pitchFamily="2" charset="2"/>
              <a:buNone/>
            </a:pPr>
            <a:r>
              <a:rPr lang="en-US" altLang="zh-CN" sz="1600">
                <a:latin typeface="Consolas" panose="020B0609020204030204" charset="0"/>
              </a:rPr>
              <a:t>&gt;&gt;&gt; a_list = [3,5,7,9,11]</a:t>
            </a:r>
            <a:endParaRPr lang="en-US" altLang="zh-CN" sz="1600">
              <a:latin typeface="Consolas" panose="020B0609020204030204" charset="0"/>
            </a:endParaRPr>
          </a:p>
          <a:p>
            <a:pPr marL="1905" indent="-344805" defTabSz="914400">
              <a:lnSpc>
                <a:spcPct val="90000"/>
              </a:lnSpc>
              <a:buSzPct val="90000"/>
              <a:buFont typeface="Wingdings" panose="05000000000000000000" pitchFamily="2" charset="2"/>
              <a:buNone/>
            </a:pPr>
            <a:r>
              <a:rPr lang="en-US" altLang="zh-CN" sz="1600">
                <a:latin typeface="Consolas" panose="020B0609020204030204" charset="0"/>
              </a:rPr>
              <a:t>&gt;&gt;&gt; del a_list[1]</a:t>
            </a:r>
            <a:endParaRPr lang="en-US" altLang="zh-CN" sz="1600">
              <a:latin typeface="Consolas" panose="020B0609020204030204" charset="0"/>
            </a:endParaRPr>
          </a:p>
          <a:p>
            <a:pPr marL="1905" indent="-344805" defTabSz="914400">
              <a:lnSpc>
                <a:spcPct val="90000"/>
              </a:lnSpc>
              <a:buSzPct val="90000"/>
              <a:buFont typeface="Wingdings" panose="05000000000000000000" pitchFamily="2" charset="2"/>
              <a:buNone/>
            </a:pPr>
            <a:r>
              <a:rPr lang="en-US" altLang="zh-CN" sz="1600">
                <a:latin typeface="Consolas" panose="020B0609020204030204" charset="0"/>
              </a:rPr>
              <a:t>&gt;&gt;&gt; a_list</a:t>
            </a:r>
            <a:endParaRPr lang="en-US" altLang="zh-CN" sz="1600">
              <a:latin typeface="Consolas" panose="020B0609020204030204" charset="0"/>
            </a:endParaRPr>
          </a:p>
          <a:p>
            <a:pPr marL="1905" indent="-344805" defTabSz="914400">
              <a:lnSpc>
                <a:spcPct val="90000"/>
              </a:lnSpc>
              <a:buSzPct val="90000"/>
              <a:buFont typeface="Wingdings" panose="05000000000000000000" pitchFamily="2" charset="2"/>
              <a:buNone/>
            </a:pPr>
            <a:r>
              <a:rPr lang="en-US" altLang="zh-CN" sz="1600">
                <a:solidFill>
                  <a:srgbClr val="00B0F0"/>
                </a:solidFill>
                <a:latin typeface="Consolas" panose="020B0609020204030204" charset="0"/>
              </a:rPr>
              <a:t>[3, 7, 9, 11]</a:t>
            </a:r>
            <a:endParaRPr lang="en-US" altLang="zh-CN" sz="1600">
              <a:solidFill>
                <a:srgbClr val="00B0F0"/>
              </a:solidFill>
              <a:latin typeface="Consolas" panose="020B0609020204030204" charset="0"/>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190600" y="2324160"/>
              <a:ext cx="181440" cy="138240"/>
            </p14:xfrm>
          </p:contentPart>
        </mc:Choice>
        <mc:Fallback xmlns="">
          <p:pic>
            <p:nvPicPr>
              <p:cNvPr id="2" name="墨迹 1"/>
            </p:nvPicPr>
            <p:blipFill>
              <a:blip r:embed="rId2"/>
            </p:blipFill>
            <p:spPr>
              <a:xfrm>
                <a:off x="2190600" y="2324160"/>
                <a:ext cx="181440" cy="138240"/>
              </a:xfrm>
              <a:prstGeom prst="rect"/>
            </p:spPr>
          </p:pic>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024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Python</a:t>
            </a:r>
            <a:r>
              <a:rPr lang="zh-CN" altLang="en-US" kern="1200" baseline="0">
                <a:latin typeface="+mj-lt"/>
                <a:ea typeface="+mj-ea"/>
                <a:cs typeface="+mj-cs"/>
              </a:rPr>
              <a:t>序列概述</a:t>
            </a:r>
            <a:endParaRPr lang="zh-CN" altLang="en-US" kern="1200" baseline="0">
              <a:latin typeface="+mj-lt"/>
              <a:ea typeface="+mj-ea"/>
              <a:cs typeface="+mj-cs"/>
            </a:endParaRPr>
          </a:p>
        </p:txBody>
      </p:sp>
      <p:sp>
        <p:nvSpPr>
          <p:cNvPr id="14338" name="文本占位符 10242"/>
          <p:cNvSpPr>
            <a:spLocks noGrp="1"/>
          </p:cNvSpPr>
          <p:nvPr>
            <p:ph idx="1"/>
          </p:nvPr>
        </p:nvSpPr>
        <p:spPr>
          <a:xfrm>
            <a:off x="327025" y="1037590"/>
            <a:ext cx="8229600" cy="3810635"/>
          </a:xfrm>
        </p:spPr>
        <p:txBody>
          <a:bodyPr anchor="t"/>
          <a:lstStyle/>
          <a:p>
            <a:pPr defTabSz="914400">
              <a:lnSpc>
                <a:spcPct val="150000"/>
              </a:lnSpc>
              <a:spcBef>
                <a:spcPts val="1200"/>
              </a:spcBef>
              <a:buSzPct val="90000"/>
              <a:buFont typeface="Wingdings" panose="05000000000000000000" charset="0"/>
              <a:buChar char="§"/>
            </a:pPr>
            <a:r>
              <a:rPr lang="en-US" altLang="zh-CN" sz="1800" dirty="0"/>
              <a:t>Python </a:t>
            </a:r>
            <a:r>
              <a:rPr lang="zh-CN" altLang="en-US" sz="1800" dirty="0"/>
              <a:t>序列（</a:t>
            </a:r>
            <a:r>
              <a:rPr lang="en-US" altLang="zh-CN" sz="1800" dirty="0"/>
              <a:t>Sequence</a:t>
            </a:r>
            <a:r>
              <a:rPr lang="zh-CN" altLang="en-US" sz="1800" dirty="0"/>
              <a:t>）是</a:t>
            </a:r>
            <a:r>
              <a:rPr lang="zh-CN" altLang="en-US" sz="1800" b="1" dirty="0"/>
              <a:t>指按特定顺序依次排列的一组数据，它们可以占用一块连续的内存，也可以分散到多块内存中</a:t>
            </a:r>
            <a:r>
              <a:rPr lang="zh-CN" altLang="en-US" sz="1800" dirty="0"/>
              <a:t>。</a:t>
            </a:r>
            <a:endParaRPr lang="en-US" altLang="zh-CN" sz="1800" dirty="0" smtClean="0"/>
          </a:p>
          <a:p>
            <a:pPr defTabSz="914400">
              <a:lnSpc>
                <a:spcPct val="150000"/>
              </a:lnSpc>
              <a:spcBef>
                <a:spcPts val="1200"/>
              </a:spcBef>
              <a:buSzPct val="90000"/>
              <a:buFont typeface="Wingdings" panose="05000000000000000000" charset="0"/>
              <a:buChar char="§"/>
            </a:pPr>
            <a:r>
              <a:rPr lang="en-US" altLang="zh-CN" sz="1800" dirty="0" smtClean="0"/>
              <a:t>Python</a:t>
            </a:r>
            <a:r>
              <a:rPr lang="zh-CN" altLang="en-US" sz="1800" dirty="0"/>
              <a:t>中常用的序列结构有</a:t>
            </a:r>
            <a:r>
              <a:rPr lang="zh-CN" altLang="en-US" sz="1800" dirty="0">
                <a:solidFill>
                  <a:srgbClr val="FF0000"/>
                </a:solidFill>
              </a:rPr>
              <a:t>列表</a:t>
            </a:r>
            <a:r>
              <a:rPr lang="en-US" altLang="zh-CN" sz="1800" dirty="0">
                <a:solidFill>
                  <a:srgbClr val="FF0000"/>
                </a:solidFill>
              </a:rPr>
              <a:t>[]</a:t>
            </a:r>
            <a:r>
              <a:rPr lang="zh-CN" altLang="en-US" sz="1800" dirty="0">
                <a:solidFill>
                  <a:srgbClr val="FF0000"/>
                </a:solidFill>
              </a:rPr>
              <a:t>、元组</a:t>
            </a:r>
            <a:r>
              <a:rPr lang="en-US" altLang="zh-CN" sz="1800" dirty="0">
                <a:solidFill>
                  <a:srgbClr val="FF0000"/>
                </a:solidFill>
              </a:rPr>
              <a:t>()</a:t>
            </a:r>
            <a:r>
              <a:rPr lang="zh-CN" altLang="en-US" sz="1800" dirty="0">
                <a:solidFill>
                  <a:srgbClr val="FF0000"/>
                </a:solidFill>
              </a:rPr>
              <a:t>、字符串</a:t>
            </a:r>
            <a:r>
              <a:rPr lang="en-US" altLang="zh-CN" sz="1800" dirty="0">
                <a:solidFill>
                  <a:srgbClr val="FF0000"/>
                </a:solidFill>
              </a:rPr>
              <a:t>””</a:t>
            </a:r>
            <a:r>
              <a:rPr lang="zh-CN" altLang="en-US" sz="1800" dirty="0">
                <a:solidFill>
                  <a:srgbClr val="FF0000"/>
                </a:solidFill>
              </a:rPr>
              <a:t>，字典</a:t>
            </a:r>
            <a:r>
              <a:rPr lang="en-US" altLang="zh-CN" sz="1800" dirty="0">
                <a:solidFill>
                  <a:srgbClr val="FF0000"/>
                </a:solidFill>
              </a:rPr>
              <a:t>{}</a:t>
            </a:r>
            <a:r>
              <a:rPr lang="zh-CN" altLang="en-US" sz="1800" dirty="0">
                <a:solidFill>
                  <a:srgbClr val="FF0000"/>
                </a:solidFill>
              </a:rPr>
              <a:t>、集合</a:t>
            </a:r>
            <a:r>
              <a:rPr lang="en-US" altLang="zh-CN" sz="1800" dirty="0">
                <a:solidFill>
                  <a:srgbClr val="FF0000"/>
                </a:solidFill>
              </a:rPr>
              <a:t>{}</a:t>
            </a:r>
            <a:r>
              <a:rPr lang="zh-CN" altLang="en-US" sz="1800" dirty="0"/>
              <a:t>以及</a:t>
            </a:r>
            <a:r>
              <a:rPr lang="en-US" altLang="zh-CN" sz="1800" dirty="0"/>
              <a:t>range</a:t>
            </a:r>
            <a:r>
              <a:rPr lang="zh-CN" altLang="en-US" sz="1800" dirty="0"/>
              <a:t>、</a:t>
            </a:r>
            <a:r>
              <a:rPr lang="en-US" altLang="zh-CN" sz="1800" dirty="0"/>
              <a:t>zip</a:t>
            </a:r>
            <a:r>
              <a:rPr lang="zh-CN" altLang="en-US" sz="1800" dirty="0"/>
              <a:t>、</a:t>
            </a:r>
            <a:r>
              <a:rPr lang="en-US" altLang="zh-CN" sz="1800" dirty="0"/>
              <a:t>filter</a:t>
            </a:r>
            <a:r>
              <a:rPr lang="zh-CN" altLang="en-US" sz="1800" dirty="0"/>
              <a:t>等对象也支持很多类似的操作</a:t>
            </a:r>
            <a:r>
              <a:rPr lang="zh-CN" altLang="en-US" sz="1800" dirty="0" smtClean="0"/>
              <a:t>。</a:t>
            </a:r>
            <a:endParaRPr lang="en-US" altLang="zh-CN" sz="1800" dirty="0" smtClean="0"/>
          </a:p>
          <a:p>
            <a:pPr defTabSz="914400">
              <a:lnSpc>
                <a:spcPct val="150000"/>
              </a:lnSpc>
              <a:spcBef>
                <a:spcPts val="1200"/>
              </a:spcBef>
              <a:buSzPct val="90000"/>
              <a:buFont typeface="Wingdings" panose="05000000000000000000" charset="0"/>
              <a:buChar char="§"/>
            </a:pPr>
            <a:r>
              <a:rPr lang="zh-CN" altLang="en-US" sz="1800" dirty="0">
                <a:solidFill>
                  <a:srgbClr val="FF0000"/>
                </a:solidFill>
              </a:rPr>
              <a:t>列表</a:t>
            </a:r>
            <a:r>
              <a:rPr lang="en-US" altLang="zh-CN" sz="1800" dirty="0">
                <a:solidFill>
                  <a:srgbClr val="FF0000"/>
                </a:solidFill>
              </a:rPr>
              <a:t>[]</a:t>
            </a:r>
            <a:r>
              <a:rPr lang="zh-CN" altLang="en-US" sz="1800" dirty="0">
                <a:solidFill>
                  <a:srgbClr val="FF0000"/>
                </a:solidFill>
              </a:rPr>
              <a:t>（</a:t>
            </a:r>
            <a:r>
              <a:rPr lang="en-US" altLang="zh-CN" sz="1800" dirty="0">
                <a:solidFill>
                  <a:srgbClr val="FF0000"/>
                </a:solidFill>
              </a:rPr>
              <a:t>list</a:t>
            </a:r>
            <a:r>
              <a:rPr lang="zh-CN" altLang="en-US" sz="1800" dirty="0">
                <a:solidFill>
                  <a:srgbClr val="FF0000"/>
                </a:solidFill>
              </a:rPr>
              <a:t>）和元组</a:t>
            </a:r>
            <a:r>
              <a:rPr lang="en-US" altLang="zh-CN" sz="1800" dirty="0">
                <a:solidFill>
                  <a:srgbClr val="FF0000"/>
                </a:solidFill>
              </a:rPr>
              <a:t>()</a:t>
            </a:r>
            <a:r>
              <a:rPr lang="zh-CN" altLang="en-US" sz="1800" dirty="0">
                <a:solidFill>
                  <a:srgbClr val="FF0000"/>
                </a:solidFill>
              </a:rPr>
              <a:t>（</a:t>
            </a:r>
            <a:r>
              <a:rPr lang="en-US" altLang="zh-CN" sz="1800" dirty="0">
                <a:solidFill>
                  <a:srgbClr val="FF0000"/>
                </a:solidFill>
              </a:rPr>
              <a:t>tuple</a:t>
            </a:r>
            <a:r>
              <a:rPr lang="zh-CN" altLang="en-US" sz="1800" dirty="0">
                <a:solidFill>
                  <a:srgbClr val="FF0000"/>
                </a:solidFill>
              </a:rPr>
              <a:t>）比较相似，它们都按顺序保存元素</a:t>
            </a:r>
            <a:r>
              <a:rPr lang="zh-CN" altLang="en-US" sz="1800" dirty="0"/>
              <a:t>，</a:t>
            </a:r>
            <a:r>
              <a:rPr lang="zh-CN" altLang="en-US" sz="1800" b="1" dirty="0">
                <a:solidFill>
                  <a:srgbClr val="FF0000"/>
                </a:solidFill>
              </a:rPr>
              <a:t>所有的元素占用一块连续的内存</a:t>
            </a:r>
            <a:r>
              <a:rPr lang="zh-CN" altLang="en-US" sz="1800" dirty="0" smtClean="0"/>
              <a:t>，</a:t>
            </a:r>
            <a:endParaRPr lang="en-US" altLang="zh-CN" sz="1800" dirty="0" smtClean="0"/>
          </a:p>
          <a:p>
            <a:pPr defTabSz="914400">
              <a:lnSpc>
                <a:spcPct val="150000"/>
              </a:lnSpc>
              <a:spcBef>
                <a:spcPts val="1200"/>
              </a:spcBef>
              <a:buSzPct val="90000"/>
              <a:buFont typeface="Wingdings" panose="05000000000000000000" charset="0"/>
              <a:buChar char="§"/>
            </a:pPr>
            <a:r>
              <a:rPr lang="zh-CN" altLang="en-US" sz="1800" dirty="0"/>
              <a:t>字典</a:t>
            </a:r>
            <a:r>
              <a:rPr lang="en-US" altLang="zh-CN" sz="1800" dirty="0"/>
              <a:t>{}</a:t>
            </a:r>
            <a:r>
              <a:rPr lang="zh-CN" altLang="en-US" sz="1800" dirty="0"/>
              <a:t>（</a:t>
            </a:r>
            <a:r>
              <a:rPr lang="en-US" altLang="zh-CN" sz="1800" dirty="0" err="1"/>
              <a:t>dict</a:t>
            </a:r>
            <a:r>
              <a:rPr lang="zh-CN" altLang="en-US" sz="1800" dirty="0"/>
              <a:t>）和集合</a:t>
            </a:r>
            <a:r>
              <a:rPr lang="en-US" altLang="zh-CN" sz="1800" dirty="0"/>
              <a:t>{}</a:t>
            </a:r>
            <a:r>
              <a:rPr lang="zh-CN" altLang="en-US" sz="1800" dirty="0"/>
              <a:t>（</a:t>
            </a:r>
            <a:r>
              <a:rPr lang="en-US" altLang="zh-CN" sz="1800" dirty="0"/>
              <a:t>set</a:t>
            </a:r>
            <a:r>
              <a:rPr lang="zh-CN" altLang="en-US" sz="1800" dirty="0"/>
              <a:t>）存储的数据都是</a:t>
            </a:r>
            <a:r>
              <a:rPr lang="zh-CN" altLang="en-US" sz="1800" dirty="0">
                <a:highlight>
                  <a:srgbClr val="FFFF00"/>
                </a:highlight>
              </a:rPr>
              <a:t>无序</a:t>
            </a:r>
            <a:r>
              <a:rPr lang="zh-CN" altLang="en-US" sz="1800" dirty="0"/>
              <a:t>的</a:t>
            </a:r>
            <a:r>
              <a:rPr lang="zh-CN" altLang="en-US" sz="1800" dirty="0" smtClean="0"/>
              <a:t>，每</a:t>
            </a:r>
            <a:r>
              <a:rPr lang="zh-CN" altLang="en-US" sz="1800" dirty="0"/>
              <a:t>份元素占用不同的内存，</a:t>
            </a:r>
            <a:endParaRPr lang="zh-CN" altLang="en-US"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3072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34818" name="文本占位符 30722"/>
          <p:cNvSpPr>
            <a:spLocks noGrp="1"/>
          </p:cNvSpPr>
          <p:nvPr>
            <p:ph idx="1"/>
          </p:nvPr>
        </p:nvSpPr>
        <p:spPr/>
        <p:txBody>
          <a:bodyPr anchor="t"/>
          <a:lstStyle/>
          <a:p>
            <a:pPr marL="1905" indent="-344805" defTabSz="914400">
              <a:lnSpc>
                <a:spcPct val="150000"/>
              </a:lnSpc>
              <a:spcBef>
                <a:spcPct val="0"/>
              </a:spcBef>
              <a:buSzPct val="90000"/>
              <a:buFont typeface="Wingdings" panose="05000000000000000000" pitchFamily="2" charset="2"/>
              <a:buNone/>
            </a:pPr>
            <a:r>
              <a:rPr lang="zh-CN" altLang="en-US" sz="1800" dirty="0"/>
              <a:t>（</a:t>
            </a:r>
            <a:r>
              <a:rPr lang="en-US" altLang="zh-CN" sz="1800" dirty="0"/>
              <a:t>2</a:t>
            </a:r>
            <a:r>
              <a:rPr lang="zh-CN" altLang="en-US" sz="1800" dirty="0"/>
              <a:t>）使用列表的</a:t>
            </a:r>
            <a:r>
              <a:rPr lang="en-US" altLang="zh-CN" sz="1800" dirty="0"/>
              <a:t>pop()</a:t>
            </a:r>
            <a:r>
              <a:rPr lang="zh-CN" altLang="en-US" sz="1800" dirty="0"/>
              <a:t>方法</a:t>
            </a:r>
            <a:r>
              <a:rPr lang="zh-CN" altLang="en-US" sz="1800" dirty="0">
                <a:solidFill>
                  <a:srgbClr val="FF0000"/>
                </a:solidFill>
              </a:rPr>
              <a:t>删除并返回</a:t>
            </a:r>
            <a:r>
              <a:rPr lang="zh-CN" altLang="en-US" sz="1800" i="1" dirty="0">
                <a:solidFill>
                  <a:srgbClr val="FF0000"/>
                </a:solidFill>
              </a:rPr>
              <a:t>指定位置</a:t>
            </a:r>
            <a:r>
              <a:rPr lang="zh-CN" altLang="en-US" sz="1800" b="1" dirty="0">
                <a:solidFill>
                  <a:srgbClr val="FF0000"/>
                </a:solidFill>
              </a:rPr>
              <a:t>（默认为最后一个）</a:t>
            </a:r>
            <a:r>
              <a:rPr lang="zh-CN" altLang="en-US" sz="1800" dirty="0"/>
              <a:t>上的元素，</a:t>
            </a:r>
            <a:r>
              <a:rPr lang="zh-CN" altLang="en-US" sz="1800" b="1" dirty="0">
                <a:solidFill>
                  <a:schemeClr val="tx2"/>
                </a:solidFill>
              </a:rPr>
              <a:t>如果给定的索引超出了列表的范围则抛出异常</a:t>
            </a:r>
            <a:r>
              <a:rPr lang="zh-CN" altLang="en-US" sz="1800" dirty="0"/>
              <a:t>。</a:t>
            </a:r>
            <a:endParaRPr lang="zh-CN" altLang="en-US" sz="1800" dirty="0"/>
          </a:p>
          <a:p>
            <a:pPr marL="1905" indent="-344805" defTabSz="914400">
              <a:lnSpc>
                <a:spcPct val="80000"/>
              </a:lnSpc>
              <a:buSzPct val="90000"/>
              <a:buFont typeface="Wingdings" panose="05000000000000000000" pitchFamily="2" charset="2"/>
              <a:buNone/>
            </a:pPr>
            <a:endParaRPr lang="zh-CN" altLang="en-US" sz="1500" dirty="0"/>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a_list</a:t>
            </a:r>
            <a:r>
              <a:rPr lang="en-US" altLang="zh-CN" sz="1600" dirty="0">
                <a:latin typeface="Consolas" panose="020B0609020204030204" charset="0"/>
              </a:rPr>
              <a:t> = list((3,5,7,9,11))</a:t>
            </a:r>
            <a:endParaRPr lang="en-US" altLang="zh-CN" sz="1600" dirty="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a_list.pop</a:t>
            </a:r>
            <a:r>
              <a:rPr lang="en-US" altLang="zh-CN" sz="1600" dirty="0">
                <a:latin typeface="Consolas" panose="020B0609020204030204" charset="0"/>
              </a:rPr>
              <a:t>()</a:t>
            </a:r>
            <a:endParaRPr lang="en-US" altLang="zh-CN" sz="1600" dirty="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11</a:t>
            </a:r>
            <a:endParaRPr lang="en-US" altLang="zh-CN" sz="1600" dirty="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a_list</a:t>
            </a:r>
            <a:endParaRPr lang="en-US" altLang="zh-CN" sz="1600" dirty="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[3, 5, 7, 9]</a:t>
            </a:r>
            <a:endParaRPr lang="en-US" altLang="zh-CN" sz="1600" dirty="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a_list.pop</a:t>
            </a:r>
            <a:r>
              <a:rPr lang="en-US" altLang="zh-CN" sz="1600" dirty="0">
                <a:latin typeface="Consolas" panose="020B0609020204030204" charset="0"/>
              </a:rPr>
              <a:t>(1)</a:t>
            </a:r>
            <a:endParaRPr lang="en-US" altLang="zh-CN" sz="1600" dirty="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5</a:t>
            </a:r>
            <a:endParaRPr lang="en-US" altLang="zh-CN" sz="1600" dirty="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a_list</a:t>
            </a:r>
            <a:endParaRPr lang="en-US" altLang="zh-CN" sz="1600" dirty="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[3, 7, 9]</a:t>
            </a:r>
            <a:endParaRPr lang="en-US" altLang="zh-CN" sz="1600" dirty="0">
              <a:solidFill>
                <a:srgbClr val="00B0F0"/>
              </a:solidFill>
              <a:latin typeface="Consolas" panose="020B0609020204030204" charset="0"/>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824120" y="2552760"/>
              <a:ext cx="1843200" cy="276480"/>
            </p14:xfrm>
          </p:contentPart>
        </mc:Choice>
        <mc:Fallback xmlns="">
          <p:pic>
            <p:nvPicPr>
              <p:cNvPr id="2" name="墨迹 1"/>
            </p:nvPicPr>
            <p:blipFill>
              <a:blip r:embed="rId2"/>
            </p:blipFill>
            <p:spPr>
              <a:xfrm>
                <a:off x="1824120" y="2552760"/>
                <a:ext cx="1843200" cy="276480"/>
              </a:xfrm>
              <a:prstGeom prst="rect"/>
            </p:spPr>
          </p:pic>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3174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35842" name="文本占位符 31746"/>
          <p:cNvSpPr>
            <a:spLocks noGrp="1"/>
          </p:cNvSpPr>
          <p:nvPr>
            <p:ph idx="1"/>
          </p:nvPr>
        </p:nvSpPr>
        <p:spPr/>
        <p:txBody>
          <a:bodyPr anchor="t"/>
          <a:lstStyle/>
          <a:p>
            <a:pPr marL="1905" indent="-344805" defTabSz="914400">
              <a:lnSpc>
                <a:spcPct val="150000"/>
              </a:lnSpc>
              <a:spcBef>
                <a:spcPct val="0"/>
              </a:spcBef>
              <a:buSzPct val="90000"/>
              <a:buFont typeface="Wingdings" panose="05000000000000000000" pitchFamily="2" charset="2"/>
              <a:buNone/>
            </a:pPr>
            <a:r>
              <a:rPr lang="zh-CN" altLang="en-US" sz="1800" dirty="0"/>
              <a:t>（</a:t>
            </a:r>
            <a:r>
              <a:rPr lang="en-US" altLang="zh-CN" sz="1800" dirty="0"/>
              <a:t>3</a:t>
            </a:r>
            <a:r>
              <a:rPr lang="zh-CN" altLang="en-US" sz="1800" dirty="0"/>
              <a:t>）使用列表对象的</a:t>
            </a:r>
            <a:r>
              <a:rPr lang="en-US" altLang="zh-CN" sz="1800" dirty="0"/>
              <a:t>remove()</a:t>
            </a:r>
            <a:r>
              <a:rPr lang="zh-CN" altLang="en-US" sz="1800" dirty="0"/>
              <a:t>方法</a:t>
            </a:r>
            <a:r>
              <a:rPr lang="zh-CN" altLang="en-US" sz="1800" dirty="0">
                <a:solidFill>
                  <a:srgbClr val="FF0000"/>
                </a:solidFill>
              </a:rPr>
              <a:t>删除首次出现</a:t>
            </a:r>
            <a:r>
              <a:rPr lang="zh-CN" altLang="en-US" sz="1800" dirty="0"/>
              <a:t>的指定元素，如果列表中不存在要删除的元素，则抛出异常。</a:t>
            </a:r>
            <a:endParaRPr lang="zh-CN" altLang="en-US" sz="1800" dirty="0"/>
          </a:p>
          <a:p>
            <a:pPr marL="1905" indent="-344805" defTabSz="914400">
              <a:buSzPct val="90000"/>
              <a:buFont typeface="Wingdings" panose="05000000000000000000" pitchFamily="2" charset="2"/>
              <a:buNone/>
            </a:pPr>
            <a:endParaRPr lang="zh-CN" altLang="en-US" sz="1800" dirty="0"/>
          </a:p>
          <a:p>
            <a:pPr marL="1905" indent="-344805" defTabSz="914400">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a_list</a:t>
            </a:r>
            <a:r>
              <a:rPr lang="en-US" altLang="zh-CN" sz="1600" dirty="0">
                <a:latin typeface="Consolas" panose="020B0609020204030204" charset="0"/>
              </a:rPr>
              <a:t> = [</a:t>
            </a:r>
            <a:r>
              <a:rPr lang="en-US" altLang="zh-CN" sz="1600" dirty="0" smtClean="0">
                <a:latin typeface="Consolas" panose="020B0609020204030204" charset="0"/>
              </a:rPr>
              <a:t>3,5,3,7,9,7,11</a:t>
            </a:r>
            <a:r>
              <a:rPr lang="en-US" altLang="zh-CN" sz="1600" dirty="0">
                <a:latin typeface="Consolas" panose="020B0609020204030204" charset="0"/>
              </a:rPr>
              <a:t>]</a:t>
            </a:r>
            <a:endParaRPr lang="en-US" altLang="zh-CN" sz="1600" dirty="0">
              <a:latin typeface="Consolas" panose="020B0609020204030204" charset="0"/>
            </a:endParaRPr>
          </a:p>
          <a:p>
            <a:pPr marL="1905" indent="-344805" defTabSz="914400">
              <a:buSzPct val="90000"/>
              <a:buFont typeface="Wingdings" panose="05000000000000000000" pitchFamily="2" charset="2"/>
              <a:buNone/>
            </a:pPr>
            <a:r>
              <a:rPr lang="en-US" altLang="zh-CN" sz="1600" dirty="0">
                <a:latin typeface="Consolas" panose="020B0609020204030204" charset="0"/>
              </a:rPr>
              <a:t>&gt;&gt;&gt; </a:t>
            </a:r>
            <a:r>
              <a:rPr lang="en-US" altLang="zh-CN" sz="1600" dirty="0" err="1" smtClean="0">
                <a:latin typeface="Consolas" panose="020B0609020204030204" charset="0"/>
              </a:rPr>
              <a:t>a_list.remove</a:t>
            </a:r>
            <a:r>
              <a:rPr lang="en-US" altLang="zh-CN" sz="1600" dirty="0" smtClean="0">
                <a:latin typeface="Consolas" panose="020B0609020204030204" charset="0"/>
              </a:rPr>
              <a:t>(3)</a:t>
            </a:r>
            <a:endParaRPr lang="en-US" altLang="zh-CN" sz="1600" dirty="0" smtClean="0">
              <a:latin typeface="Consolas" panose="020B0609020204030204" charset="0"/>
            </a:endParaRPr>
          </a:p>
          <a:p>
            <a:pPr marL="1905" indent="-344805" defTabSz="914400">
              <a:buSzPct val="90000"/>
              <a:buNone/>
            </a:pPr>
            <a:r>
              <a:rPr lang="en-US" altLang="zh-CN" sz="1600" dirty="0">
                <a:latin typeface="Consolas" panose="020B0609020204030204" charset="0"/>
              </a:rPr>
              <a:t>&gt;&gt;&gt; </a:t>
            </a:r>
            <a:r>
              <a:rPr lang="en-US" altLang="zh-CN" sz="1600" dirty="0" err="1" smtClean="0">
                <a:latin typeface="Consolas" panose="020B0609020204030204" charset="0"/>
              </a:rPr>
              <a:t>a_list</a:t>
            </a:r>
            <a:r>
              <a:rPr lang="en-US" altLang="zh-CN" sz="1600" dirty="0" smtClean="0">
                <a:latin typeface="Consolas" panose="020B0609020204030204" charset="0"/>
              </a:rPr>
              <a:t>:——————————————b</a:t>
            </a:r>
            <a:endParaRPr lang="en-US" altLang="zh-CN" sz="1600" dirty="0" smtClean="0">
              <a:latin typeface="Consolas" panose="020B0609020204030204" charset="0"/>
            </a:endParaRPr>
          </a:p>
          <a:p>
            <a:pPr marL="1905" indent="-344805" defTabSz="914400">
              <a:buSzPct val="90000"/>
              <a:buNone/>
            </a:pPr>
            <a:r>
              <a:rPr lang="en-US" altLang="zh-CN" sz="1600" dirty="0">
                <a:latin typeface="Consolas" panose="020B0609020204030204" charset="0"/>
              </a:rPr>
              <a:t>&gt;&gt;&gt; </a:t>
            </a:r>
            <a:r>
              <a:rPr lang="en-US" altLang="zh-CN" sz="1600" dirty="0" err="1" smtClean="0">
                <a:latin typeface="Consolas" panose="020B0609020204030204" charset="0"/>
              </a:rPr>
              <a:t>a_list.pop</a:t>
            </a:r>
            <a:r>
              <a:rPr lang="en-US" altLang="zh-CN" sz="1600" dirty="0" smtClean="0">
                <a:latin typeface="Consolas" panose="020B0609020204030204" charset="0"/>
              </a:rPr>
              <a:t>(3)</a:t>
            </a:r>
            <a:endParaRPr lang="en-US" altLang="zh-CN" sz="1600" dirty="0" smtClean="0">
              <a:latin typeface="Consolas" panose="020B0609020204030204" charset="0"/>
            </a:endParaRPr>
          </a:p>
          <a:p>
            <a:pPr marL="1905" indent="-344805" defTabSz="914400">
              <a:buSzPct val="90000"/>
              <a:buNone/>
            </a:pPr>
            <a:r>
              <a:rPr lang="en-US" altLang="zh-CN" sz="1600" dirty="0">
                <a:latin typeface="Consolas" panose="020B0609020204030204" charset="0"/>
              </a:rPr>
              <a:t>&gt;&gt;&gt; </a:t>
            </a:r>
            <a:r>
              <a:rPr lang="en-US" altLang="zh-CN" sz="1600" dirty="0" err="1">
                <a:latin typeface="Consolas" panose="020B0609020204030204" charset="0"/>
              </a:rPr>
              <a:t>a_list</a:t>
            </a:r>
            <a:r>
              <a:rPr lang="en-US" altLang="zh-CN" sz="1600" dirty="0" smtClean="0">
                <a:latin typeface="Consolas" panose="020B0609020204030204" charset="0"/>
              </a:rPr>
              <a:t>:——————————————a</a:t>
            </a:r>
            <a:endParaRPr lang="en-US" altLang="zh-CN" sz="1600" dirty="0" smtClean="0">
              <a:latin typeface="Consolas" panose="020B0609020204030204" charset="0"/>
            </a:endParaRPr>
          </a:p>
          <a:p>
            <a:pPr marL="1905" indent="-344805" defTabSz="914400">
              <a:buSzPct val="90000"/>
              <a:buFont typeface="Wingdings" panose="05000000000000000000" pitchFamily="2" charset="2"/>
              <a:buNone/>
            </a:pPr>
            <a:r>
              <a:rPr lang="en-US" altLang="zh-CN" sz="1600" dirty="0" smtClean="0">
                <a:latin typeface="Consolas" panose="020B0609020204030204" charset="0"/>
              </a:rPr>
              <a:t>A[3,5,3,9,7,11]</a:t>
            </a:r>
            <a:endParaRPr lang="en-US" altLang="zh-CN" sz="1600" dirty="0" smtClean="0">
              <a:latin typeface="Consolas" panose="020B0609020204030204" charset="0"/>
            </a:endParaRPr>
          </a:p>
          <a:p>
            <a:pPr marL="1905" indent="-344805" defTabSz="914400">
              <a:buSzPct val="90000"/>
              <a:buNone/>
            </a:pPr>
            <a:r>
              <a:rPr lang="en-US" altLang="zh-CN" sz="1600" dirty="0" smtClean="0">
                <a:latin typeface="Consolas" panose="020B0609020204030204" charset="0"/>
              </a:rPr>
              <a:t>B[5,3,7,9,7,11]</a:t>
            </a:r>
            <a:endParaRPr lang="en-US" altLang="zh-CN" sz="1600" dirty="0" smtClean="0">
              <a:latin typeface="Consolas" panose="020B0609020204030204" charset="0"/>
            </a:endParaRPr>
          </a:p>
          <a:p>
            <a:pPr marL="1905" indent="-344805" defTabSz="914400">
              <a:buSzPct val="90000"/>
              <a:buNone/>
            </a:pPr>
            <a:r>
              <a:rPr lang="en-US" altLang="zh-CN" sz="1600" dirty="0" smtClean="0">
                <a:latin typeface="Consolas" panose="020B0609020204030204" charset="0"/>
              </a:rPr>
              <a:t>C[5,7,9,7,11</a:t>
            </a:r>
            <a:r>
              <a:rPr lang="en-US" altLang="zh-CN" sz="1600" dirty="0">
                <a:latin typeface="Consolas" panose="020B0609020204030204" charset="0"/>
              </a:rPr>
              <a:t>]</a:t>
            </a:r>
            <a:endParaRPr lang="en-US" altLang="zh-CN" sz="1600" dirty="0">
              <a:latin typeface="Consolas" panose="020B0609020204030204" charset="0"/>
            </a:endParaRPr>
          </a:p>
          <a:p>
            <a:pPr marL="1905" indent="-344805" defTabSz="914400">
              <a:buSzPct val="90000"/>
              <a:buFont typeface="Wingdings" panose="05000000000000000000" pitchFamily="2" charset="2"/>
              <a:buNone/>
            </a:pPr>
            <a:endParaRPr lang="en-US" altLang="zh-CN" sz="1600" dirty="0">
              <a:latin typeface="Consolas" panose="020B060902020403020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3276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36866" name="文本占位符 32770"/>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dirty="0"/>
              <a:t>代码编写好后必须要经过</a:t>
            </a:r>
            <a:r>
              <a:rPr lang="zh-CN" altLang="en-US" sz="1800" dirty="0">
                <a:solidFill>
                  <a:srgbClr val="FF0000"/>
                </a:solidFill>
              </a:rPr>
              <a:t>反复测试</a:t>
            </a:r>
            <a:r>
              <a:rPr lang="zh-CN" altLang="en-US" sz="1800" dirty="0"/>
              <a:t>，不能满足于几次测试结果正确</a:t>
            </a:r>
            <a:r>
              <a:rPr lang="en-US" altLang="zh-CN" sz="1800" dirty="0"/>
              <a:t>。例如，下面的代码成功地删除了列表中的重复元素，执行结果是完全正确的。</a:t>
            </a:r>
            <a:endParaRPr lang="en-US" altLang="zh-CN" sz="1800" dirty="0"/>
          </a:p>
          <a:p>
            <a:pPr defTabSz="914400">
              <a:lnSpc>
                <a:spcPct val="85000"/>
              </a:lnSpc>
              <a:spcBef>
                <a:spcPct val="0"/>
              </a:spcBef>
              <a:buSzPct val="90000"/>
              <a:buFont typeface="Wingdings" panose="05000000000000000000" pitchFamily="2" charset="2"/>
              <a:buNone/>
            </a:pPr>
            <a:endParaRPr lang="en-US" altLang="zh-CN" sz="1800" dirty="0"/>
          </a:p>
          <a:p>
            <a:pPr defTabSz="914400">
              <a:lnSpc>
                <a:spcPct val="85000"/>
              </a:lnSpc>
              <a:spcBef>
                <a:spcPct val="0"/>
              </a:spcBef>
              <a:buSzPct val="90000"/>
              <a:buFont typeface="Wingdings" panose="05000000000000000000" pitchFamily="2" charset="2"/>
              <a:buNone/>
            </a:pPr>
            <a:r>
              <a:rPr lang="en-US" altLang="zh-CN" sz="1350" dirty="0">
                <a:latin typeface="Consolas" panose="020B0609020204030204" charset="0"/>
              </a:rPr>
              <a:t>&gt;&gt;&gt; x = [1,2,1,2,1,2,1,2,1]</a:t>
            </a:r>
            <a:endParaRPr lang="en-US" altLang="zh-CN" sz="1350" dirty="0">
              <a:latin typeface="Consolas" panose="020B0609020204030204" charset="0"/>
            </a:endParaRPr>
          </a:p>
          <a:p>
            <a:pPr defTabSz="914400">
              <a:lnSpc>
                <a:spcPct val="85000"/>
              </a:lnSpc>
              <a:spcBef>
                <a:spcPct val="0"/>
              </a:spcBef>
              <a:buSzPct val="90000"/>
              <a:buFont typeface="Wingdings" panose="05000000000000000000" pitchFamily="2" charset="2"/>
              <a:buNone/>
            </a:pPr>
            <a:r>
              <a:rPr lang="en-US" altLang="zh-CN" sz="1350" dirty="0">
                <a:latin typeface="Consolas" panose="020B0609020204030204" charset="0"/>
              </a:rPr>
              <a:t>&gt;&gt;&gt; for i in x:</a:t>
            </a:r>
            <a:endParaRPr lang="en-US" altLang="zh-CN" sz="1350" dirty="0">
              <a:latin typeface="Consolas" panose="020B0609020204030204" charset="0"/>
            </a:endParaRPr>
          </a:p>
          <a:p>
            <a:pPr defTabSz="914400">
              <a:lnSpc>
                <a:spcPct val="85000"/>
              </a:lnSpc>
              <a:spcBef>
                <a:spcPct val="0"/>
              </a:spcBef>
              <a:buSzPct val="90000"/>
              <a:buFont typeface="Wingdings" panose="05000000000000000000" pitchFamily="2" charset="2"/>
              <a:buNone/>
            </a:pPr>
            <a:r>
              <a:rPr lang="en-US" altLang="zh-CN" sz="1350" dirty="0">
                <a:latin typeface="Consolas" panose="020B0609020204030204" charset="0"/>
              </a:rPr>
              <a:t>    if i == 1:</a:t>
            </a:r>
            <a:endParaRPr lang="en-US" altLang="zh-CN" sz="1350" dirty="0">
              <a:latin typeface="Consolas" panose="020B0609020204030204" charset="0"/>
            </a:endParaRPr>
          </a:p>
          <a:p>
            <a:pPr defTabSz="914400">
              <a:lnSpc>
                <a:spcPct val="85000"/>
              </a:lnSpc>
              <a:spcBef>
                <a:spcPct val="0"/>
              </a:spcBef>
              <a:buSzPct val="90000"/>
              <a:buFont typeface="Wingdings" panose="05000000000000000000" pitchFamily="2" charset="2"/>
              <a:buNone/>
            </a:pPr>
            <a:r>
              <a:rPr lang="en-US" altLang="zh-CN" sz="1350" dirty="0">
                <a:latin typeface="Consolas" panose="020B0609020204030204" charset="0"/>
              </a:rPr>
              <a:t>        x.remove(i)	</a:t>
            </a:r>
            <a:endParaRPr lang="en-US" altLang="zh-CN" sz="1350" dirty="0">
              <a:latin typeface="Consolas" panose="020B0609020204030204" charset="0"/>
            </a:endParaRPr>
          </a:p>
          <a:p>
            <a:pPr defTabSz="914400">
              <a:lnSpc>
                <a:spcPct val="85000"/>
              </a:lnSpc>
              <a:spcBef>
                <a:spcPct val="0"/>
              </a:spcBef>
              <a:buSzPct val="90000"/>
              <a:buFont typeface="Wingdings" panose="05000000000000000000" pitchFamily="2" charset="2"/>
              <a:buNone/>
            </a:pPr>
            <a:endParaRPr lang="en-US" altLang="zh-CN" sz="1350" dirty="0">
              <a:latin typeface="Consolas" panose="020B0609020204030204" charset="0"/>
            </a:endParaRPr>
          </a:p>
          <a:p>
            <a:pPr defTabSz="914400">
              <a:lnSpc>
                <a:spcPct val="85000"/>
              </a:lnSpc>
              <a:spcBef>
                <a:spcPct val="0"/>
              </a:spcBef>
              <a:buSzPct val="90000"/>
              <a:buFont typeface="Wingdings" panose="05000000000000000000" pitchFamily="2" charset="2"/>
              <a:buNone/>
            </a:pPr>
            <a:r>
              <a:rPr lang="en-US" altLang="zh-CN" sz="1350" dirty="0">
                <a:latin typeface="Consolas" panose="020B0609020204030204" charset="0"/>
              </a:rPr>
              <a:t>&gt;&gt;&gt; x</a:t>
            </a:r>
            <a:endParaRPr lang="en-US" altLang="zh-CN" sz="1350" dirty="0">
              <a:latin typeface="Consolas" panose="020B0609020204030204" charset="0"/>
            </a:endParaRPr>
          </a:p>
          <a:p>
            <a:pPr defTabSz="914400">
              <a:lnSpc>
                <a:spcPct val="85000"/>
              </a:lnSpc>
              <a:spcBef>
                <a:spcPct val="0"/>
              </a:spcBef>
              <a:buSzPct val="90000"/>
              <a:buFont typeface="Wingdings" panose="05000000000000000000" pitchFamily="2" charset="2"/>
              <a:buNone/>
            </a:pPr>
            <a:r>
              <a:rPr lang="en-US" altLang="zh-CN" sz="1350" dirty="0">
                <a:solidFill>
                  <a:srgbClr val="00B0F0"/>
                </a:solidFill>
                <a:latin typeface="Consolas" panose="020B0609020204030204" charset="0"/>
              </a:rPr>
              <a:t>[2, 2, 2, 2]</a:t>
            </a:r>
            <a:endParaRPr lang="en-US" altLang="zh-CN" sz="1350" dirty="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379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33795" name="文本占位符 33794"/>
          <p:cNvSpPr>
            <a:spLocks noGrp="1"/>
          </p:cNvSpPr>
          <p:nvPr>
            <p:ph idx="1"/>
          </p:nvPr>
        </p:nvSpPr>
        <p:spPr/>
        <p:txBody>
          <a:bodyPr/>
          <a:lstStyle/>
          <a:p>
            <a:pPr fontAlgn="base">
              <a:lnSpc>
                <a:spcPct val="150000"/>
              </a:lnSpc>
              <a:spcBef>
                <a:spcPts val="0"/>
              </a:spcBef>
              <a:buFont typeface="Wingdings" panose="05000000000000000000" charset="0"/>
              <a:buChar char="§"/>
            </a:pPr>
            <a:r>
              <a:rPr lang="zh-CN" altLang="en-US" sz="1800" strike="noStrike" noProof="1">
                <a:effectLst/>
              </a:rPr>
              <a:t>然而，上面这段代码的逻辑是错误的。同样的代码，仅仅是所处理的数据发生了一点变化，然而当循环结束后却发现并没有把所有的“</a:t>
            </a:r>
            <a:r>
              <a:rPr lang="en-US" altLang="zh-CN" sz="1800" strike="noStrike" noProof="1">
                <a:effectLst/>
              </a:rPr>
              <a:t>1”</a:t>
            </a:r>
            <a:r>
              <a:rPr lang="zh-CN" altLang="en-US" sz="1800" strike="noStrike" noProof="1">
                <a:effectLst/>
              </a:rPr>
              <a:t>都删除，只是删除了一部分。</a:t>
            </a:r>
            <a:endParaRPr lang="zh-CN" altLang="en-US" sz="1800" strike="noStrike" noProof="1">
              <a:effectLst/>
            </a:endParaRPr>
          </a:p>
          <a:p>
            <a:pPr marL="1905" indent="-344805" fontAlgn="base">
              <a:lnSpc>
                <a:spcPct val="80000"/>
              </a:lnSpc>
              <a:buNone/>
            </a:pPr>
            <a:endParaRPr lang="zh-CN" altLang="en-US" sz="1350" strike="noStrike" noProof="1">
              <a:effectLst/>
              <a:latin typeface="Consolas" panose="020B0609020204030204" charset="0"/>
            </a:endParaRPr>
          </a:p>
          <a:p>
            <a:pPr marL="1905" indent="-344805" fontAlgn="base">
              <a:lnSpc>
                <a:spcPct val="80000"/>
              </a:lnSpc>
              <a:buNone/>
            </a:pPr>
            <a:r>
              <a:rPr lang="en-US" altLang="zh-CN" sz="1350" strike="noStrike" noProof="1">
                <a:effectLst/>
                <a:latin typeface="Consolas" panose="020B0609020204030204" charset="0"/>
              </a:rPr>
              <a:t>&gt;&gt;&gt; x = [1,2,1,2,1,1,1]</a:t>
            </a:r>
            <a:endParaRPr lang="en-US" altLang="zh-CN" sz="1350" strike="noStrike" noProof="1">
              <a:effectLst/>
              <a:latin typeface="Consolas" panose="020B0609020204030204" charset="0"/>
            </a:endParaRPr>
          </a:p>
          <a:p>
            <a:pPr marL="1905" indent="-344805" fontAlgn="base">
              <a:lnSpc>
                <a:spcPct val="80000"/>
              </a:lnSpc>
              <a:buNone/>
            </a:pPr>
            <a:r>
              <a:rPr lang="en-US" altLang="zh-CN" sz="1350" strike="noStrike" noProof="1">
                <a:effectLst/>
                <a:latin typeface="Consolas" panose="020B0609020204030204" charset="0"/>
              </a:rPr>
              <a:t>&gt;&gt;&gt; for i in x:</a:t>
            </a:r>
            <a:endParaRPr lang="en-US" altLang="zh-CN" sz="1350" strike="noStrike" noProof="1">
              <a:effectLst/>
              <a:latin typeface="Consolas" panose="020B0609020204030204" charset="0"/>
            </a:endParaRPr>
          </a:p>
          <a:p>
            <a:pPr marL="1905" indent="-344805" fontAlgn="base">
              <a:lnSpc>
                <a:spcPct val="80000"/>
              </a:lnSpc>
              <a:buNone/>
            </a:pPr>
            <a:r>
              <a:rPr lang="en-US" altLang="zh-CN" sz="1350" strike="noStrike" noProof="1">
                <a:effectLst/>
                <a:latin typeface="Consolas" panose="020B0609020204030204" charset="0"/>
              </a:rPr>
              <a:t>    if i == 1:</a:t>
            </a:r>
            <a:endParaRPr lang="en-US" altLang="zh-CN" sz="1350" strike="noStrike" noProof="1">
              <a:effectLst/>
              <a:latin typeface="Consolas" panose="020B0609020204030204" charset="0"/>
            </a:endParaRPr>
          </a:p>
          <a:p>
            <a:pPr marL="1905" indent="-344805" fontAlgn="base">
              <a:lnSpc>
                <a:spcPct val="80000"/>
              </a:lnSpc>
              <a:buNone/>
            </a:pPr>
            <a:r>
              <a:rPr lang="en-US" altLang="zh-CN" sz="1350" strike="noStrike" noProof="1">
                <a:effectLst/>
                <a:latin typeface="Consolas" panose="020B0609020204030204" charset="0"/>
              </a:rPr>
              <a:t>	        x.remove(i)</a:t>
            </a:r>
            <a:endParaRPr lang="en-US" altLang="zh-CN" sz="1350" strike="noStrike" noProof="1">
              <a:effectLst/>
              <a:latin typeface="Consolas" panose="020B0609020204030204" charset="0"/>
            </a:endParaRPr>
          </a:p>
          <a:p>
            <a:pPr marL="1905" indent="-344805" fontAlgn="base">
              <a:lnSpc>
                <a:spcPct val="80000"/>
              </a:lnSpc>
              <a:buNone/>
            </a:pPr>
            <a:r>
              <a:rPr lang="en-US" altLang="zh-CN" sz="1350" strike="noStrike" noProof="1">
                <a:effectLst/>
                <a:latin typeface="Consolas" panose="020B0609020204030204" charset="0"/>
              </a:rPr>
              <a:t>	</a:t>
            </a:r>
            <a:endParaRPr lang="en-US" altLang="zh-CN" sz="1350" strike="noStrike" noProof="1">
              <a:effectLst/>
              <a:latin typeface="Consolas" panose="020B0609020204030204" charset="0"/>
            </a:endParaRPr>
          </a:p>
          <a:p>
            <a:pPr marL="1905" indent="-344805" fontAlgn="base">
              <a:lnSpc>
                <a:spcPct val="80000"/>
              </a:lnSpc>
              <a:buNone/>
            </a:pPr>
            <a:r>
              <a:rPr lang="en-US" altLang="zh-CN" sz="1350" strike="noStrike" noProof="1">
                <a:effectLst/>
                <a:latin typeface="Consolas" panose="020B0609020204030204" charset="0"/>
              </a:rPr>
              <a:t>&gt;&gt;&gt; x</a:t>
            </a:r>
            <a:endParaRPr lang="en-US" altLang="zh-CN" sz="1350" strike="noStrike" noProof="1">
              <a:effectLst/>
              <a:latin typeface="Consolas" panose="020B0609020204030204" charset="0"/>
            </a:endParaRPr>
          </a:p>
          <a:p>
            <a:pPr marL="1905" indent="-344805" fontAlgn="base">
              <a:lnSpc>
                <a:spcPct val="80000"/>
              </a:lnSpc>
              <a:buNone/>
            </a:pPr>
            <a:r>
              <a:rPr lang="en-US" altLang="zh-CN" sz="1350" strike="noStrike" noProof="1">
                <a:solidFill>
                  <a:srgbClr val="00B0F0"/>
                </a:solidFill>
                <a:effectLst/>
                <a:latin typeface="Consolas" panose="020B0609020204030204" charset="0"/>
              </a:rPr>
              <a:t>[2, 2, 1]</a:t>
            </a:r>
            <a:endParaRPr lang="en-US" altLang="zh-CN" sz="1350" strike="noStrike" noProof="1">
              <a:solidFill>
                <a:srgbClr val="00B0F0"/>
              </a:solidFill>
              <a:effectLst/>
              <a:latin typeface="Consolas" panose="020B060902020403020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3481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38914" name="文本占位符 34818"/>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
            </a:pPr>
            <a:r>
              <a:rPr lang="zh-CN" altLang="en-US" sz="1800" dirty="0"/>
              <a:t>两组数据的本质区别在于，第一组数据中没有连续的“</a:t>
            </a:r>
            <a:r>
              <a:rPr lang="en-US" altLang="zh-CN" sz="1800" dirty="0"/>
              <a:t>1”</a:t>
            </a:r>
            <a:r>
              <a:rPr lang="zh-CN" altLang="en-US" sz="1800" dirty="0"/>
              <a:t>，而第二组数据中存在连续的“</a:t>
            </a:r>
            <a:r>
              <a:rPr lang="en-US" altLang="zh-CN" sz="1800" dirty="0"/>
              <a:t>1”</a:t>
            </a:r>
            <a:r>
              <a:rPr lang="zh-CN" altLang="en-US" sz="1800" dirty="0"/>
              <a:t>。出现这个问题的原因是</a:t>
            </a:r>
            <a:r>
              <a:rPr lang="zh-CN" altLang="en-US" sz="1800" b="1" dirty="0">
                <a:solidFill>
                  <a:srgbClr val="FF0000"/>
                </a:solidFill>
                <a:highlight>
                  <a:srgbClr val="FFFF00"/>
                </a:highlight>
              </a:rPr>
              <a:t>列表的自动内存管理功能</a:t>
            </a:r>
            <a:r>
              <a:rPr lang="zh-CN" altLang="en-US" sz="1800" dirty="0"/>
              <a:t>。</a:t>
            </a:r>
            <a:endParaRPr lang="zh-CN" altLang="en-US" sz="1800" dirty="0"/>
          </a:p>
          <a:p>
            <a:pPr defTabSz="914400">
              <a:lnSpc>
                <a:spcPct val="150000"/>
              </a:lnSpc>
              <a:spcBef>
                <a:spcPts val="600"/>
              </a:spcBef>
              <a:spcAft>
                <a:spcPts val="600"/>
              </a:spcAft>
              <a:buSzPct val="90000"/>
              <a:buFont typeface="Wingdings" panose="05000000000000000000" charset="0"/>
              <a:buChar char="§"/>
            </a:pPr>
            <a:r>
              <a:rPr lang="zh-CN" altLang="en-US" sz="1800" dirty="0">
                <a:solidFill>
                  <a:srgbClr val="FF0000"/>
                </a:solidFill>
              </a:rPr>
              <a:t>在删除列表元素时，</a:t>
            </a:r>
            <a:r>
              <a:rPr lang="en-US" altLang="zh-CN" sz="1800" dirty="0">
                <a:solidFill>
                  <a:srgbClr val="FF0000"/>
                </a:solidFill>
              </a:rPr>
              <a:t>Python</a:t>
            </a:r>
            <a:r>
              <a:rPr lang="zh-CN" altLang="en-US" sz="1800" dirty="0">
                <a:solidFill>
                  <a:srgbClr val="FF0000"/>
                </a:solidFill>
              </a:rPr>
              <a:t>会自动对列表内存进行收缩并移动列表元素以保证所有元素之间没有空隙，增加列表元素时也会自动扩展内存并对元素进行移动以保证元素之间没有空隙。</a:t>
            </a:r>
            <a:r>
              <a:rPr lang="zh-CN" altLang="en-US" sz="1800" dirty="0"/>
              <a:t>每当插入或删除一个元素之后，该元素位置后面所有元素的索引就都改变了。</a:t>
            </a:r>
            <a:endParaRPr lang="zh-CN" altLang="en-US" sz="1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3584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2.1.3  </a:t>
            </a:r>
            <a:r>
              <a:rPr lang="zh-CN" altLang="en-US" kern="1200" baseline="0">
                <a:latin typeface="+mj-lt"/>
                <a:ea typeface="+mj-ea"/>
                <a:cs typeface="+mj-cs"/>
              </a:rPr>
              <a:t>列表元素的删除</a:t>
            </a:r>
            <a:endParaRPr lang="zh-CN" altLang="en-US" kern="1200" baseline="0">
              <a:latin typeface="+mj-lt"/>
              <a:ea typeface="+mj-ea"/>
              <a:cs typeface="+mj-cs"/>
            </a:endParaRPr>
          </a:p>
        </p:txBody>
      </p:sp>
      <p:sp>
        <p:nvSpPr>
          <p:cNvPr id="35843" name="文本占位符 35842"/>
          <p:cNvSpPr>
            <a:spLocks noGrp="1"/>
          </p:cNvSpPr>
          <p:nvPr>
            <p:ph idx="1"/>
          </p:nvPr>
        </p:nvSpPr>
        <p:spPr/>
        <p:txBody>
          <a:bodyPr/>
          <a:lstStyle/>
          <a:p>
            <a:pPr>
              <a:lnSpc>
                <a:spcPct val="150000"/>
              </a:lnSpc>
              <a:spcBef>
                <a:spcPts val="0"/>
              </a:spcBef>
              <a:buFont typeface="Wingdings" panose="05000000000000000000" charset="0"/>
              <a:buChar char="§"/>
            </a:pPr>
            <a:r>
              <a:rPr lang="zh-CN" altLang="en-US" sz="1800" strike="noStrike" noProof="1">
                <a:effectLst/>
              </a:rPr>
              <a:t>正确的代码：</a:t>
            </a:r>
            <a:endParaRPr lang="zh-CN" altLang="en-US" sz="1800" strike="noStrike" noProof="1">
              <a:effectLst/>
            </a:endParaRP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&gt;&gt;&gt; x = [1,2,1,2,1,1,1]</a:t>
            </a:r>
            <a:endParaRPr lang="zh-CN" altLang="en-US" sz="1600" strike="noStrike" noProof="1">
              <a:effectLst/>
              <a:latin typeface="Consolas" panose="020B0609020204030204" charset="0"/>
              <a:cs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&gt;&gt;&gt; for i in range(len(x)-1,-1,-1):         </a:t>
            </a:r>
            <a:r>
              <a:rPr lang="en-US" altLang="zh-CN" sz="1600" strike="noStrike" noProof="1">
                <a:effectLst/>
                <a:latin typeface="Consolas" panose="020B0609020204030204" charset="0"/>
                <a:cs typeface="Consolas" panose="020B0609020204030204" charset="0"/>
              </a:rPr>
              <a:t>#</a:t>
            </a:r>
            <a:r>
              <a:rPr lang="zh-CN" altLang="en-US" sz="1600" strike="noStrike" noProof="1">
                <a:effectLst/>
                <a:latin typeface="Consolas" panose="020B0609020204030204" charset="0"/>
                <a:cs typeface="Consolas" panose="020B0609020204030204" charset="0"/>
              </a:rPr>
              <a:t>从后往前删</a:t>
            </a:r>
            <a:endParaRPr lang="zh-CN" altLang="en-US" sz="1600" strike="noStrike" noProof="1">
              <a:effectLst/>
              <a:latin typeface="Consolas" panose="020B0609020204030204" charset="0"/>
              <a:cs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    if x[i]==1:</a:t>
            </a:r>
            <a:endParaRPr lang="zh-CN" altLang="en-US" sz="1600" strike="noStrike" noProof="1">
              <a:effectLst/>
              <a:latin typeface="Consolas" panose="020B0609020204030204" charset="0"/>
              <a:cs typeface="Consolas" panose="020B0609020204030204" charset="0"/>
            </a:endParaRPr>
          </a:p>
          <a:p>
            <a:pPr marL="1905" indent="-344805" fontAlgn="base">
              <a:lnSpc>
                <a:spcPct val="80000"/>
              </a:lnSpc>
              <a:buNone/>
            </a:pPr>
            <a:r>
              <a:rPr lang="zh-CN" altLang="en-US" sz="1600" strike="noStrike" noProof="1">
                <a:effectLst/>
                <a:latin typeface="Consolas" panose="020B0609020204030204" charset="0"/>
                <a:cs typeface="Consolas" panose="020B0609020204030204" charset="0"/>
              </a:rPr>
              <a:t>        del x[i]</a:t>
            </a:r>
            <a:endParaRPr lang="zh-CN" altLang="en-US" sz="1350" strike="noStrike" noProof="1">
              <a:effectLst/>
              <a:latin typeface="Consolas" panose="020B0609020204030204" charset="0"/>
            </a:endParaRPr>
          </a:p>
          <a:p>
            <a:pPr marL="1905" indent="-344805" fontAlgn="base">
              <a:lnSpc>
                <a:spcPct val="80000"/>
              </a:lnSpc>
              <a:buNone/>
            </a:pPr>
            <a:r>
              <a:rPr lang="zh-CN" altLang="en-US" sz="1200" strike="noStrike" noProof="1">
                <a:effectLst/>
              </a:rPr>
              <a:t>	</a:t>
            </a:r>
            <a:endParaRPr lang="zh-CN" altLang="en-US" sz="1200" strike="noStrike" noProof="1">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3686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2.1.4  </a:t>
            </a:r>
            <a:r>
              <a:rPr lang="zh-CN" altLang="en-US" kern="1200" baseline="0">
                <a:latin typeface="+mj-lt"/>
                <a:ea typeface="+mj-ea"/>
                <a:cs typeface="+mj-cs"/>
              </a:rPr>
              <a:t>列表元素访问与计数</a:t>
            </a:r>
            <a:endParaRPr lang="zh-CN" altLang="en-US" kern="1200" baseline="0">
              <a:latin typeface="+mj-lt"/>
              <a:ea typeface="+mj-ea"/>
              <a:cs typeface="+mj-cs"/>
            </a:endParaRPr>
          </a:p>
        </p:txBody>
      </p:sp>
      <p:sp>
        <p:nvSpPr>
          <p:cNvPr id="40962" name="文本占位符 36866"/>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dirty="0"/>
              <a:t>使用下标直接访问列表元素，如果指定下标不存在，则抛出异常。</a:t>
            </a:r>
            <a:endParaRPr lang="zh-CN" altLang="en-US" sz="1800" dirty="0"/>
          </a:p>
          <a:p>
            <a:pPr defTabSz="914400">
              <a:lnSpc>
                <a:spcPct val="80000"/>
              </a:lnSpc>
              <a:buSzPct val="90000"/>
              <a:buFont typeface="Wingdings" panose="05000000000000000000" pitchFamily="2" charset="2"/>
              <a:buNone/>
            </a:pPr>
            <a:endParaRPr lang="en-US" altLang="zh-CN" sz="1500" dirty="0"/>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[3]</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6</a:t>
            </a:r>
            <a:endParaRPr lang="en-US" altLang="zh-CN" sz="160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[3] = 5.5</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[3, 4, 5, 5.5, 7, 9, 11, 13, 15, 17]</a:t>
            </a:r>
            <a:endParaRPr lang="en-US" altLang="zh-CN" sz="160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[15]</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err="1">
                <a:solidFill>
                  <a:srgbClr val="FF0000"/>
                </a:solidFill>
                <a:latin typeface="Consolas" panose="020B0609020204030204" charset="0"/>
              </a:rPr>
              <a:t>Traceback</a:t>
            </a:r>
            <a:r>
              <a:rPr lang="en-US" altLang="zh-CN" sz="1600" dirty="0">
                <a:solidFill>
                  <a:srgbClr val="FF0000"/>
                </a:solidFill>
                <a:latin typeface="Consolas" panose="020B0609020204030204" charset="0"/>
              </a:rPr>
              <a:t> (most recent call last):</a:t>
            </a:r>
            <a:endParaRPr lang="en-US" altLang="zh-CN" sz="1600" dirty="0">
              <a:solidFill>
                <a:srgbClr val="FF000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FF0000"/>
                </a:solidFill>
                <a:latin typeface="Consolas" panose="020B0609020204030204" charset="0"/>
              </a:rPr>
              <a:t>  File "&lt;pyshell#34&gt;", line 1, in &lt;module&gt;</a:t>
            </a:r>
            <a:endParaRPr lang="en-US" altLang="zh-CN" sz="1600" dirty="0">
              <a:solidFill>
                <a:srgbClr val="FF000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FF0000"/>
                </a:solidFill>
                <a:latin typeface="Consolas" panose="020B0609020204030204" charset="0"/>
              </a:rPr>
              <a:t>    </a:t>
            </a:r>
            <a:r>
              <a:rPr lang="en-US" altLang="zh-CN" sz="1600" dirty="0" err="1">
                <a:solidFill>
                  <a:srgbClr val="FF0000"/>
                </a:solidFill>
                <a:latin typeface="Consolas" panose="020B0609020204030204" charset="0"/>
              </a:rPr>
              <a:t>aList</a:t>
            </a:r>
            <a:r>
              <a:rPr lang="en-US" altLang="zh-CN" sz="1600" dirty="0">
                <a:solidFill>
                  <a:srgbClr val="FF0000"/>
                </a:solidFill>
                <a:latin typeface="Consolas" panose="020B0609020204030204" charset="0"/>
              </a:rPr>
              <a:t>[15]</a:t>
            </a:r>
            <a:endParaRPr lang="en-US" altLang="zh-CN" sz="1600" dirty="0">
              <a:solidFill>
                <a:srgbClr val="FF000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dirty="0" err="1">
                <a:solidFill>
                  <a:srgbClr val="FF0000"/>
                </a:solidFill>
                <a:latin typeface="Consolas" panose="020B0609020204030204" charset="0"/>
              </a:rPr>
              <a:t>IndexError</a:t>
            </a:r>
            <a:r>
              <a:rPr lang="en-US" altLang="zh-CN" sz="1600" dirty="0">
                <a:solidFill>
                  <a:srgbClr val="FF0000"/>
                </a:solidFill>
                <a:latin typeface="Consolas" panose="020B0609020204030204" charset="0"/>
              </a:rPr>
              <a:t>: list index out of range</a:t>
            </a:r>
            <a:endParaRPr lang="en-US" altLang="zh-CN" sz="1600" dirty="0">
              <a:solidFill>
                <a:srgbClr val="FF0000"/>
              </a:solidFill>
              <a:latin typeface="Consolas" panose="020B060902020403020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3788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2.1.4  </a:t>
            </a:r>
            <a:r>
              <a:rPr lang="zh-CN" altLang="en-US" kern="1200" baseline="0">
                <a:latin typeface="+mj-lt"/>
                <a:ea typeface="+mj-ea"/>
                <a:cs typeface="+mj-cs"/>
              </a:rPr>
              <a:t>列表元素访问与计数</a:t>
            </a:r>
            <a:endParaRPr lang="zh-CN" altLang="en-US" kern="1200" baseline="0">
              <a:latin typeface="+mj-lt"/>
              <a:ea typeface="+mj-ea"/>
              <a:cs typeface="+mj-cs"/>
            </a:endParaRPr>
          </a:p>
        </p:txBody>
      </p:sp>
      <p:sp>
        <p:nvSpPr>
          <p:cNvPr id="41986" name="文本占位符 37890"/>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a:t>使用列表对象的</a:t>
            </a:r>
            <a:r>
              <a:rPr lang="en-US" altLang="zh-CN" sz="1800"/>
              <a:t>index()</a:t>
            </a:r>
            <a:r>
              <a:rPr lang="zh-CN" altLang="en-US" sz="1800"/>
              <a:t>方法获取指定元素</a:t>
            </a:r>
            <a:r>
              <a:rPr lang="zh-CN" altLang="en-US" sz="1800">
                <a:solidFill>
                  <a:srgbClr val="FF0000"/>
                </a:solidFill>
              </a:rPr>
              <a:t>首次出现</a:t>
            </a:r>
            <a:r>
              <a:rPr lang="zh-CN" altLang="en-US" sz="1800"/>
              <a:t>的下标，若列表对象中不存在指定元素，则抛出异常。</a:t>
            </a:r>
            <a:endParaRPr lang="zh-CN" altLang="en-US" sz="1800"/>
          </a:p>
          <a:p>
            <a:pPr defTabSz="914400">
              <a:lnSpc>
                <a:spcPct val="80000"/>
              </a:lnSpc>
              <a:buSzPct val="90000"/>
              <a:buFont typeface="Wingdings" panose="05000000000000000000" pitchFamily="2" charset="2"/>
              <a:buNone/>
            </a:pPr>
            <a:endParaRPr lang="en-US" altLang="zh-CN" sz="1500"/>
          </a:p>
          <a:p>
            <a:pPr defTabSz="914400">
              <a:lnSpc>
                <a:spcPct val="80000"/>
              </a:lnSpc>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 4, 5, 5.5, 7, 9, 11, 13, 15, 17]</a:t>
            </a:r>
            <a:endParaRPr lang="en-US" altLang="zh-CN" sz="16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aList.index(7)</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4</a:t>
            </a:r>
            <a:endParaRPr lang="en-US" altLang="zh-CN" sz="16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aList.index(100)</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Traceback (most recent call last):</a:t>
            </a:r>
            <a:endParaRPr lang="en-US" altLang="zh-CN" sz="1600">
              <a:solidFill>
                <a:srgbClr val="FF000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  File "&lt;pyshell#36&gt;", line 1, in &lt;module&gt;</a:t>
            </a:r>
            <a:endParaRPr lang="en-US" altLang="zh-CN" sz="1600">
              <a:solidFill>
                <a:srgbClr val="FF000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    aList.index(100)</a:t>
            </a:r>
            <a:endParaRPr lang="en-US" altLang="zh-CN" sz="1600">
              <a:solidFill>
                <a:srgbClr val="FF000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FF0000"/>
                </a:solidFill>
                <a:latin typeface="Consolas" panose="020B0609020204030204" charset="0"/>
              </a:rPr>
              <a:t>ValueError: 100 is not in list</a:t>
            </a:r>
            <a:endParaRPr lang="en-US" altLang="zh-CN" sz="1600">
              <a:solidFill>
                <a:srgbClr val="FF0000"/>
              </a:solidFill>
              <a:latin typeface="Consolas" panose="020B060902020403020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3891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2.1.4  </a:t>
            </a:r>
            <a:r>
              <a:rPr lang="zh-CN" altLang="en-US" kern="1200" baseline="0">
                <a:latin typeface="+mj-lt"/>
                <a:ea typeface="+mj-ea"/>
                <a:cs typeface="+mj-cs"/>
              </a:rPr>
              <a:t>列表元素访问与计数</a:t>
            </a:r>
            <a:endParaRPr lang="zh-CN" altLang="en-US" kern="1200" baseline="0">
              <a:latin typeface="+mj-lt"/>
              <a:ea typeface="+mj-ea"/>
              <a:cs typeface="+mj-cs"/>
            </a:endParaRPr>
          </a:p>
        </p:txBody>
      </p:sp>
      <p:sp>
        <p:nvSpPr>
          <p:cNvPr id="43010" name="文本占位符 38914"/>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a:t>使用列表对象的</a:t>
            </a:r>
            <a:r>
              <a:rPr lang="en-US" altLang="zh-CN" sz="1800"/>
              <a:t>count()</a:t>
            </a:r>
            <a:r>
              <a:rPr lang="zh-CN" altLang="en-US" sz="1800"/>
              <a:t>方法统计指定元素在列表对象中出现的次数。</a:t>
            </a:r>
            <a:endParaRPr lang="zh-CN" altLang="en-US" sz="1800"/>
          </a:p>
          <a:p>
            <a:pPr defTabSz="914400">
              <a:lnSpc>
                <a:spcPct val="80000"/>
              </a:lnSpc>
              <a:buSzPct val="90000"/>
              <a:buFont typeface="Wingdings" panose="05000000000000000000" pitchFamily="2" charset="2"/>
              <a:buNone/>
            </a:pPr>
            <a:endParaRPr lang="en-US" altLang="zh-CN" sz="1500"/>
          </a:p>
          <a:p>
            <a:pPr defTabSz="914400">
              <a:lnSpc>
                <a:spcPct val="80000"/>
              </a:lnSpc>
              <a:buSzPct val="90000"/>
              <a:buFont typeface="Wingdings" panose="05000000000000000000" pitchFamily="2" charset="2"/>
              <a:buNone/>
            </a:pPr>
            <a:r>
              <a:rPr lang="en-US" altLang="zh-CN" sz="1600">
                <a:latin typeface="Consolas" panose="020B0609020204030204" charset="0"/>
              </a:rPr>
              <a:t>&gt;&gt;&gt; aList</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[3, 4, 5, 5.5, 7, 9, 11, 13, 15, 17]</a:t>
            </a:r>
            <a:endParaRPr lang="en-US" altLang="zh-CN" sz="16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aList.count(7)</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1</a:t>
            </a:r>
            <a:endParaRPr lang="en-US" altLang="zh-CN" sz="16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aList.count(0)</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0</a:t>
            </a:r>
            <a:endParaRPr lang="en-US" altLang="zh-CN" sz="160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a:latin typeface="Consolas" panose="020B0609020204030204" charset="0"/>
              </a:rPr>
              <a:t>&gt;&gt;&gt; aList.count(8)</a:t>
            </a:r>
            <a:endParaRPr lang="en-US" altLang="zh-CN" sz="1600">
              <a:latin typeface="Consolas" panose="020B0609020204030204" charset="0"/>
            </a:endParaRPr>
          </a:p>
          <a:p>
            <a:pPr defTabSz="914400">
              <a:lnSpc>
                <a:spcPct val="80000"/>
              </a:lnSpc>
              <a:buSzPct val="90000"/>
              <a:buFont typeface="Wingdings" panose="05000000000000000000" pitchFamily="2" charset="2"/>
              <a:buNone/>
            </a:pPr>
            <a:r>
              <a:rPr lang="en-US" altLang="zh-CN" sz="1600">
                <a:solidFill>
                  <a:srgbClr val="00B0F0"/>
                </a:solidFill>
                <a:latin typeface="Consolas" panose="020B0609020204030204" charset="0"/>
              </a:rPr>
              <a:t>0</a:t>
            </a:r>
            <a:endParaRPr lang="en-US" altLang="zh-CN" sz="160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3993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2.1.5  </a:t>
            </a:r>
            <a:r>
              <a:rPr lang="zh-CN" altLang="en-US" kern="1200" baseline="0">
                <a:latin typeface="+mj-lt"/>
                <a:ea typeface="+mj-ea"/>
                <a:cs typeface="+mj-cs"/>
              </a:rPr>
              <a:t>成员资格判断</a:t>
            </a:r>
            <a:endParaRPr lang="zh-CN" altLang="en-US" kern="1200" baseline="0">
              <a:latin typeface="+mj-lt"/>
              <a:ea typeface="+mj-ea"/>
              <a:cs typeface="+mj-cs"/>
            </a:endParaRPr>
          </a:p>
        </p:txBody>
      </p:sp>
      <p:sp>
        <p:nvSpPr>
          <p:cNvPr id="45058" name="文本占位符 39938"/>
          <p:cNvSpPr>
            <a:spLocks noGrp="1"/>
          </p:cNvSpPr>
          <p:nvPr>
            <p:ph idx="1"/>
          </p:nvPr>
        </p:nvSpPr>
        <p:spPr>
          <a:ln w="25400"/>
        </p:spPr>
        <p:txBody>
          <a:bodyPr anchor="t"/>
          <a:lstStyle/>
          <a:p>
            <a:pPr defTabSz="914400" fontAlgn="base">
              <a:lnSpc>
                <a:spcPct val="150000"/>
              </a:lnSpc>
              <a:spcBef>
                <a:spcPts val="0"/>
              </a:spcBef>
              <a:buSzPct val="90000"/>
              <a:buFont typeface="Wingdings" panose="05000000000000000000" charset="0"/>
              <a:buChar char="n"/>
            </a:pPr>
            <a:r>
              <a:rPr lang="zh-CN" altLang="en-US" sz="1800" strike="noStrike" noProof="1">
                <a:latin typeface="宋体" panose="02010600030101010101" pitchFamily="2" charset="-122"/>
              </a:rPr>
              <a:t>使用</a:t>
            </a:r>
            <a:r>
              <a:rPr lang="en-US" altLang="zh-CN" sz="1800" strike="noStrike" noProof="1">
                <a:latin typeface="宋体" panose="02010600030101010101" pitchFamily="2" charset="-122"/>
              </a:rPr>
              <a:t>in</a:t>
            </a:r>
            <a:r>
              <a:rPr lang="zh-CN" altLang="en-US" sz="1800" strike="noStrike" noProof="1">
                <a:latin typeface="宋体" panose="02010600030101010101" pitchFamily="2" charset="-122"/>
              </a:rPr>
              <a:t>关键字来判断一个值是否存在于列表中，返回结果为“</a:t>
            </a:r>
            <a:r>
              <a:rPr lang="en-US" altLang="zh-CN" sz="1800" strike="noStrike" noProof="1">
                <a:latin typeface="宋体" panose="02010600030101010101" pitchFamily="2" charset="-122"/>
              </a:rPr>
              <a:t>True”</a:t>
            </a:r>
            <a:r>
              <a:rPr lang="zh-CN" altLang="en-US" sz="1800" strike="noStrike" noProof="1">
                <a:latin typeface="宋体" panose="02010600030101010101" pitchFamily="2" charset="-122"/>
              </a:rPr>
              <a:t>或“</a:t>
            </a:r>
            <a:r>
              <a:rPr lang="en-US" altLang="zh-CN" sz="1800" strike="noStrike" noProof="1">
                <a:latin typeface="宋体" panose="02010600030101010101" pitchFamily="2" charset="-122"/>
              </a:rPr>
              <a:t>False”</a:t>
            </a:r>
            <a:r>
              <a:rPr lang="zh-CN" altLang="en-US" sz="1800" strike="noStrike" noProof="1">
                <a:latin typeface="宋体" panose="02010600030101010101" pitchFamily="2" charset="-122"/>
              </a:rPr>
              <a:t>。</a:t>
            </a:r>
            <a:endParaRPr lang="zh-CN" altLang="en-US" sz="1800" strike="noStrike" noProof="1">
              <a:latin typeface="宋体" panose="02010600030101010101" pitchFamily="2" charset="-122"/>
            </a:endParaRPr>
          </a:p>
          <a:p>
            <a:pPr marL="0" indent="0" defTabSz="914400" fontAlgn="base">
              <a:lnSpc>
                <a:spcPct val="150000"/>
              </a:lnSpc>
              <a:spcBef>
                <a:spcPts val="0"/>
              </a:spcBef>
              <a:buSzPct val="90000"/>
              <a:buFont typeface="Wingdings" panose="05000000000000000000" charset="0"/>
              <a:buNone/>
            </a:pPr>
            <a:r>
              <a:rPr lang="en-US" altLang="zh-CN" sz="1400" strike="noStrike" noProof="1">
                <a:latin typeface="Consolas" panose="020B0609020204030204" charset="0"/>
              </a:rPr>
              <a:t>&gt;&gt;&gt; aList</a:t>
            </a:r>
            <a:endParaRPr lang="en-US" altLang="zh-CN" sz="1400" strike="noStrike" noProof="1">
              <a:latin typeface="Consolas" panose="020B0609020204030204" charset="0"/>
            </a:endParaRPr>
          </a:p>
          <a:p>
            <a:pPr defTabSz="914400" fontAlgn="base">
              <a:buSzPct val="90000"/>
              <a:buFont typeface="Wingdings" panose="05000000000000000000" pitchFamily="2" charset="2"/>
              <a:buNone/>
            </a:pPr>
            <a:r>
              <a:rPr lang="en-US" altLang="zh-CN" sz="1400" strike="noStrike" noProof="1">
                <a:solidFill>
                  <a:srgbClr val="00B0F0"/>
                </a:solidFill>
                <a:latin typeface="Consolas" panose="020B0609020204030204" charset="0"/>
              </a:rPr>
              <a:t>[3, 4, 5, 5.5, 7, 9, 11, 13, 15, 17]</a:t>
            </a:r>
            <a:endParaRPr lang="en-US" altLang="zh-CN" sz="1400" strike="noStrike" noProof="1">
              <a:solidFill>
                <a:srgbClr val="00B0F0"/>
              </a:solidFill>
              <a:latin typeface="Consolas" panose="020B0609020204030204" charset="0"/>
            </a:endParaRPr>
          </a:p>
          <a:p>
            <a:pPr defTabSz="914400" fontAlgn="base">
              <a:buSzPct val="90000"/>
              <a:buFont typeface="Wingdings" panose="05000000000000000000" pitchFamily="2" charset="2"/>
              <a:buNone/>
            </a:pPr>
            <a:r>
              <a:rPr lang="en-US" altLang="zh-CN" sz="1400" strike="noStrike" noProof="1">
                <a:latin typeface="Consolas" panose="020B0609020204030204" charset="0"/>
              </a:rPr>
              <a:t>&gt;&gt;&gt; 3 in aList</a:t>
            </a:r>
            <a:endParaRPr lang="en-US" altLang="zh-CN" sz="1400" strike="noStrike" noProof="1">
              <a:latin typeface="Consolas" panose="020B0609020204030204" charset="0"/>
            </a:endParaRPr>
          </a:p>
          <a:p>
            <a:pPr defTabSz="914400" fontAlgn="base">
              <a:buSzPct val="90000"/>
              <a:buFont typeface="Wingdings" panose="05000000000000000000" pitchFamily="2" charset="2"/>
              <a:buNone/>
            </a:pPr>
            <a:r>
              <a:rPr lang="en-US" altLang="zh-CN" sz="1400" strike="noStrike" noProof="1">
                <a:solidFill>
                  <a:srgbClr val="00B0F0"/>
                </a:solidFill>
                <a:latin typeface="Consolas" panose="020B0609020204030204" charset="0"/>
              </a:rPr>
              <a:t>True</a:t>
            </a:r>
            <a:endParaRPr lang="en-US" altLang="zh-CN" sz="1400" strike="noStrike" noProof="1">
              <a:solidFill>
                <a:srgbClr val="00B0F0"/>
              </a:solidFill>
              <a:latin typeface="Consolas" panose="020B0609020204030204" charset="0"/>
            </a:endParaRPr>
          </a:p>
          <a:p>
            <a:pPr defTabSz="914400" fontAlgn="base">
              <a:buSzPct val="90000"/>
              <a:buFont typeface="Wingdings" panose="05000000000000000000" pitchFamily="2" charset="2"/>
              <a:buNone/>
            </a:pPr>
            <a:r>
              <a:rPr lang="en-US" altLang="zh-CN" sz="1400" strike="noStrike" noProof="1">
                <a:latin typeface="Consolas" panose="020B0609020204030204" charset="0"/>
              </a:rPr>
              <a:t>&gt;&gt;&gt; 18 in aList</a:t>
            </a:r>
            <a:endParaRPr lang="en-US" altLang="zh-CN" sz="1400" strike="noStrike" noProof="1">
              <a:latin typeface="Consolas" panose="020B0609020204030204" charset="0"/>
            </a:endParaRPr>
          </a:p>
          <a:p>
            <a:pPr defTabSz="914400" fontAlgn="base">
              <a:buSzPct val="90000"/>
              <a:buFont typeface="Wingdings" panose="05000000000000000000" pitchFamily="2" charset="2"/>
              <a:buNone/>
            </a:pPr>
            <a:r>
              <a:rPr lang="en-US" altLang="zh-CN" sz="1400" strike="noStrike" noProof="1">
                <a:solidFill>
                  <a:srgbClr val="00B0F0"/>
                </a:solidFill>
                <a:latin typeface="Consolas" panose="020B0609020204030204" charset="0"/>
              </a:rPr>
              <a:t>False</a:t>
            </a:r>
            <a:endParaRPr lang="en-US" altLang="zh-CN" sz="1400" strike="noStrike" noProof="1">
              <a:solidFill>
                <a:srgbClr val="00B0F0"/>
              </a:solidFill>
              <a:latin typeface="Consolas" panose="020B0609020204030204" charset="0"/>
            </a:endParaRPr>
          </a:p>
          <a:p>
            <a:pPr defTabSz="914400" fontAlgn="base">
              <a:buSzPct val="90000"/>
              <a:buFont typeface="Wingdings" panose="05000000000000000000" pitchFamily="2" charset="2"/>
              <a:buNone/>
            </a:pPr>
            <a:r>
              <a:rPr lang="en-US" altLang="zh-CN" sz="1400" strike="noStrike" noProof="1">
                <a:latin typeface="Consolas" panose="020B0609020204030204" charset="0"/>
              </a:rPr>
              <a:t>&gt;&gt;&gt; bList = [[1], [2], [3]]</a:t>
            </a:r>
            <a:endParaRPr lang="en-US" altLang="zh-CN" sz="1400" strike="noStrike" noProof="1">
              <a:latin typeface="Consolas" panose="020B0609020204030204" charset="0"/>
            </a:endParaRPr>
          </a:p>
          <a:p>
            <a:pPr defTabSz="914400" fontAlgn="base">
              <a:buSzPct val="90000"/>
              <a:buFont typeface="Wingdings" panose="05000000000000000000" pitchFamily="2" charset="2"/>
              <a:buNone/>
            </a:pPr>
            <a:r>
              <a:rPr lang="en-US" altLang="zh-CN" sz="1400" strike="noStrike" noProof="1">
                <a:latin typeface="Consolas" panose="020B0609020204030204" charset="0"/>
              </a:rPr>
              <a:t>&gt;&gt;&gt; 3 in bList</a:t>
            </a:r>
            <a:endParaRPr lang="en-US" altLang="zh-CN" sz="1400" strike="noStrike" noProof="1">
              <a:latin typeface="Consolas" panose="020B0609020204030204" charset="0"/>
            </a:endParaRPr>
          </a:p>
          <a:p>
            <a:pPr defTabSz="914400" fontAlgn="base">
              <a:buSzPct val="90000"/>
              <a:buFont typeface="Wingdings" panose="05000000000000000000" pitchFamily="2" charset="2"/>
              <a:buNone/>
            </a:pPr>
            <a:r>
              <a:rPr lang="en-US" altLang="zh-CN" sz="1400" strike="noStrike" noProof="1">
                <a:solidFill>
                  <a:srgbClr val="00B0F0"/>
                </a:solidFill>
                <a:latin typeface="Consolas" panose="020B0609020204030204" charset="0"/>
              </a:rPr>
              <a:t>False</a:t>
            </a:r>
            <a:endParaRPr lang="en-US" altLang="zh-CN" sz="1400" strike="noStrike" noProof="1">
              <a:solidFill>
                <a:srgbClr val="00B0F0"/>
              </a:solidFill>
              <a:latin typeface="Consolas" panose="020B0609020204030204" charset="0"/>
            </a:endParaRPr>
          </a:p>
        </p:txBody>
      </p:sp>
      <p:sp>
        <p:nvSpPr>
          <p:cNvPr id="44035" name="文本框 1"/>
          <p:cNvSpPr txBox="1"/>
          <p:nvPr/>
        </p:nvSpPr>
        <p:spPr>
          <a:xfrm>
            <a:off x="4680585" y="2070100"/>
            <a:ext cx="3823335" cy="2245360"/>
          </a:xfrm>
          <a:prstGeom prst="rect">
            <a:avLst/>
          </a:prstGeom>
          <a:noFill/>
          <a:ln w="25400" cap="flat" cmpd="sng">
            <a:solidFill>
              <a:schemeClr val="accent1"/>
            </a:solidFill>
            <a:prstDash val="solid"/>
            <a:round/>
            <a:headEnd type="none" w="med" len="med"/>
            <a:tailEnd type="none" w="med" len="med"/>
          </a:ln>
        </p:spPr>
        <p:txBody>
          <a:bodyPr wrap="square" anchor="t">
            <a:spAutoFit/>
          </a:bodyPr>
          <a:lstStyle/>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&gt;&gt;&gt; 3 not in bList</a:t>
            </a:r>
            <a:endParaRPr lang="en-US" altLang="zh-CN" sz="140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en-US" altLang="zh-CN" sz="1400">
                <a:solidFill>
                  <a:srgbClr val="00B0F0"/>
                </a:solidFill>
                <a:latin typeface="Consolas" panose="020B0609020204030204" charset="0"/>
                <a:ea typeface="宋体" panose="02010600030101010101" pitchFamily="2" charset="-122"/>
                <a:sym typeface="Arial" panose="020B0604020202020204" pitchFamily="34" charset="0"/>
              </a:rPr>
              <a:t>True</a:t>
            </a:r>
            <a:endParaRPr lang="en-US" altLang="zh-CN" sz="1400">
              <a:solidFill>
                <a:srgbClr val="00B0F0"/>
              </a:solidFill>
              <a:latin typeface="Consolas" panose="020B0609020204030204" charset="0"/>
              <a:ea typeface="宋体" panose="02010600030101010101" pitchFamily="2" charset="-122"/>
              <a:sym typeface="Arial" panose="020B0604020202020204" pitchFamily="34" charset="0"/>
            </a:endParaRPr>
          </a:p>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&gt;&gt;&gt; [3] in bList</a:t>
            </a:r>
            <a:endParaRPr lang="en-US" altLang="zh-CN" sz="140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en-US" altLang="zh-CN" sz="1400">
                <a:solidFill>
                  <a:srgbClr val="00B0F0"/>
                </a:solidFill>
                <a:latin typeface="Consolas" panose="020B0609020204030204" charset="0"/>
                <a:ea typeface="宋体" panose="02010600030101010101" pitchFamily="2" charset="-122"/>
                <a:sym typeface="Arial" panose="020B0604020202020204" pitchFamily="34" charset="0"/>
              </a:rPr>
              <a:t>True</a:t>
            </a:r>
            <a:endParaRPr lang="en-US" altLang="zh-CN" sz="1400">
              <a:solidFill>
                <a:srgbClr val="00B0F0"/>
              </a:solidFill>
              <a:latin typeface="Consolas" panose="020B0609020204030204" charset="0"/>
              <a:ea typeface="宋体" panose="02010600030101010101" pitchFamily="2" charset="-122"/>
              <a:sym typeface="Arial" panose="020B0604020202020204" pitchFamily="34" charset="0"/>
            </a:endParaRPr>
          </a:p>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&gt;&gt;&gt; aList = [3, 5, 7, 9, 11]</a:t>
            </a:r>
            <a:endParaRPr lang="en-US" altLang="zh-CN" sz="140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&gt;&gt;&gt; bList = ['a', 'b', 'c', 'd']</a:t>
            </a:r>
            <a:endParaRPr lang="en-US" altLang="zh-CN" sz="140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&gt;&gt;&gt; (3, 'a') in zip(aList, bList)</a:t>
            </a:r>
            <a:endParaRPr lang="en-US" altLang="zh-CN" sz="140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en-US" altLang="zh-CN" sz="1400">
                <a:solidFill>
                  <a:srgbClr val="00B0F0"/>
                </a:solidFill>
                <a:latin typeface="Consolas" panose="020B0609020204030204" charset="0"/>
                <a:ea typeface="宋体" panose="02010600030101010101" pitchFamily="2" charset="-122"/>
                <a:sym typeface="Arial" panose="020B0604020202020204" pitchFamily="34" charset="0"/>
              </a:rPr>
              <a:t>True</a:t>
            </a:r>
            <a:endParaRPr lang="en-US" altLang="zh-CN" sz="1400">
              <a:solidFill>
                <a:srgbClr val="00B0F0"/>
              </a:solidFill>
              <a:latin typeface="Consolas" panose="020B0609020204030204" charset="0"/>
              <a:ea typeface="宋体" panose="02010600030101010101" pitchFamily="2" charset="-122"/>
              <a:sym typeface="Arial" panose="020B0604020202020204" pitchFamily="34" charset="0"/>
            </a:endParaRPr>
          </a:p>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&gt;&gt;&gt; for a, b in zip(aList, bList):</a:t>
            </a:r>
            <a:endParaRPr lang="en-US" altLang="zh-CN" sz="1400">
              <a:latin typeface="Consolas" panose="020B0609020204030204" charset="0"/>
              <a:ea typeface="宋体" panose="02010600030101010101" pitchFamily="2" charset="-122"/>
            </a:endParaRPr>
          </a:p>
          <a:p>
            <a:pPr defTabSz="914400">
              <a:buSzPct val="90000"/>
              <a:buFont typeface="Wingdings" panose="05000000000000000000" pitchFamily="2" charset="2"/>
              <a:buNone/>
            </a:pPr>
            <a:r>
              <a:rPr lang="en-US" altLang="zh-CN" sz="1400">
                <a:latin typeface="Consolas" panose="020B0609020204030204" charset="0"/>
                <a:ea typeface="宋体" panose="02010600030101010101" pitchFamily="2" charset="-122"/>
                <a:sym typeface="Arial" panose="020B0604020202020204" pitchFamily="34" charset="0"/>
              </a:rPr>
              <a:t>    print(a, b)</a:t>
            </a:r>
            <a:endParaRPr lang="zh-CN" altLang="en-US" sz="1400">
              <a:latin typeface="Consolas" panose="020B06090202040302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画布 8"/>
          <p:cNvGrpSpPr/>
          <p:nvPr/>
        </p:nvGrpSpPr>
        <p:grpSpPr>
          <a:xfrm>
            <a:off x="1806885" y="1259902"/>
            <a:ext cx="5064614" cy="3099739"/>
            <a:chOff x="0" y="0"/>
            <a:chExt cx="4302760" cy="3054985"/>
          </a:xfrm>
        </p:grpSpPr>
        <p:sp>
          <p:nvSpPr>
            <p:cNvPr id="15362" name="画布 8"/>
            <p:cNvSpPr/>
            <p:nvPr/>
          </p:nvSpPr>
          <p:spPr>
            <a:xfrm>
              <a:off x="0" y="0"/>
              <a:ext cx="4302760" cy="3054985"/>
            </a:xfrm>
            <a:prstGeom prst="rect">
              <a:avLst/>
            </a:prstGeom>
            <a:noFill/>
            <a:ln w="9525">
              <a:noFill/>
            </a:ln>
          </p:spPr>
          <p:txBody>
            <a:bodyPr anchor="t"/>
            <a:lstStyle/>
            <a:p>
              <a:endParaRPr lang="en-US" altLang="en-US" sz="100">
                <a:latin typeface="Arial" panose="020B0604020202020204" pitchFamily="34" charset="0"/>
                <a:ea typeface="宋体" panose="02010600030101010101" pitchFamily="2" charset="-122"/>
              </a:endParaRPr>
            </a:p>
          </p:txBody>
        </p:sp>
        <p:sp>
          <p:nvSpPr>
            <p:cNvPr id="9" name="文本框 9"/>
            <p:cNvSpPr txBox="1"/>
            <p:nvPr/>
          </p:nvSpPr>
          <p:spPr>
            <a:xfrm>
              <a:off x="104961" y="687946"/>
              <a:ext cx="734695"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just"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有序序列</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0" name="文本框 10"/>
            <p:cNvSpPr txBox="1"/>
            <p:nvPr/>
          </p:nvSpPr>
          <p:spPr>
            <a:xfrm>
              <a:off x="104775" y="1513168"/>
              <a:ext cx="734695"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just"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无序序列</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1" name="文本框 11"/>
            <p:cNvSpPr txBox="1"/>
            <p:nvPr/>
          </p:nvSpPr>
          <p:spPr>
            <a:xfrm>
              <a:off x="1545473" y="25351"/>
              <a:ext cx="1194211"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列表</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2" name="文本框 12"/>
            <p:cNvSpPr txBox="1"/>
            <p:nvPr/>
          </p:nvSpPr>
          <p:spPr>
            <a:xfrm>
              <a:off x="1540617" y="512646"/>
              <a:ext cx="1198662"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元组</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3" name="文本框 13"/>
            <p:cNvSpPr txBox="1"/>
            <p:nvPr/>
          </p:nvSpPr>
          <p:spPr>
            <a:xfrm>
              <a:off x="1540617" y="1001350"/>
              <a:ext cx="1198662"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字符串</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4" name="文本框 14"/>
            <p:cNvSpPr txBox="1"/>
            <p:nvPr/>
          </p:nvSpPr>
          <p:spPr>
            <a:xfrm>
              <a:off x="1539807" y="1507893"/>
              <a:ext cx="1199876"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字典</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5" name="文本框 15"/>
            <p:cNvSpPr txBox="1"/>
            <p:nvPr/>
          </p:nvSpPr>
          <p:spPr>
            <a:xfrm>
              <a:off x="1539403" y="2043542"/>
              <a:ext cx="1200686" cy="28120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集合</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6" name="文本框 16"/>
            <p:cNvSpPr txBox="1"/>
            <p:nvPr/>
          </p:nvSpPr>
          <p:spPr>
            <a:xfrm>
              <a:off x="1539807" y="2526142"/>
              <a:ext cx="1200281" cy="499971"/>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range、zip、map、enumerate等</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7" name="文本框 17"/>
            <p:cNvSpPr txBox="1"/>
            <p:nvPr/>
          </p:nvSpPr>
          <p:spPr>
            <a:xfrm>
              <a:off x="3305810" y="687705"/>
              <a:ext cx="915670"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可变序列</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18" name="文本框 18"/>
            <p:cNvSpPr txBox="1"/>
            <p:nvPr/>
          </p:nvSpPr>
          <p:spPr>
            <a:xfrm>
              <a:off x="3305175" y="1513205"/>
              <a:ext cx="914400" cy="28194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68591" tIns="34295" rIns="68591" bIns="34295" numCol="1" spcCol="0" rtlCol="0" fromWordArt="0" anchor="t" anchorCtr="0" forceAA="0" compatLnSpc="1">
              <a:noAutofit/>
            </a:bodyPr>
            <a:lstStyle/>
            <a:p>
              <a:pPr algn="ctr" fontAlgn="base"/>
              <a:r>
                <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rPr>
                <a:t>不可变序列</a:t>
              </a:r>
              <a:endParaRPr lang="en-US" altLang="zh-CN" sz="1350" strike="noStrike" kern="100" noProof="1">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19" name="直接箭头连接符 19"/>
            <p:cNvCxnSpPr>
              <a:stCxn id="11" idx="3"/>
              <a:endCxn id="17" idx="1"/>
            </p:cNvCxnSpPr>
            <p:nvPr/>
          </p:nvCxnSpPr>
          <p:spPr>
            <a:xfrm>
              <a:off x="2739890" y="166370"/>
              <a:ext cx="565743" cy="662872"/>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0" name="直接箭头连接符 20"/>
            <p:cNvCxnSpPr>
              <a:stCxn id="14" idx="3"/>
              <a:endCxn id="17" idx="1"/>
            </p:cNvCxnSpPr>
            <p:nvPr/>
          </p:nvCxnSpPr>
          <p:spPr>
            <a:xfrm flipV="1">
              <a:off x="2739546" y="828955"/>
              <a:ext cx="566147" cy="819670"/>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直接箭头连接符 21"/>
            <p:cNvCxnSpPr>
              <a:stCxn id="15" idx="3"/>
              <a:endCxn id="17" idx="1"/>
            </p:cNvCxnSpPr>
            <p:nvPr/>
          </p:nvCxnSpPr>
          <p:spPr>
            <a:xfrm flipV="1">
              <a:off x="2740329" y="829081"/>
              <a:ext cx="565338" cy="1355319"/>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2" name="直接箭头连接符 22"/>
            <p:cNvCxnSpPr>
              <a:stCxn id="12" idx="3"/>
              <a:endCxn id="18" idx="1"/>
            </p:cNvCxnSpPr>
            <p:nvPr/>
          </p:nvCxnSpPr>
          <p:spPr>
            <a:xfrm>
              <a:off x="2739597" y="653415"/>
              <a:ext cx="565743" cy="1000880"/>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直接箭头连接符 23"/>
            <p:cNvCxnSpPr>
              <a:stCxn id="13" idx="3"/>
              <a:endCxn id="18" idx="1"/>
            </p:cNvCxnSpPr>
            <p:nvPr/>
          </p:nvCxnSpPr>
          <p:spPr>
            <a:xfrm>
              <a:off x="2739571" y="1142365"/>
              <a:ext cx="565743" cy="51217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4" name="直接箭头连接符 24"/>
            <p:cNvCxnSpPr>
              <a:stCxn id="16" idx="3"/>
              <a:endCxn id="18" idx="1"/>
            </p:cNvCxnSpPr>
            <p:nvPr/>
          </p:nvCxnSpPr>
          <p:spPr>
            <a:xfrm flipV="1">
              <a:off x="2739980" y="1654220"/>
              <a:ext cx="565338" cy="1122000"/>
            </a:xfrm>
            <a:prstGeom prst="straightConnector1">
              <a:avLst/>
            </a:prstGeom>
            <a:ln w="25400">
              <a:solidFill>
                <a:srgbClr val="FF0000"/>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25" name="直接箭头连接符 25"/>
            <p:cNvCxnSpPr>
              <a:stCxn id="11" idx="1"/>
              <a:endCxn id="9" idx="3"/>
            </p:cNvCxnSpPr>
            <p:nvPr/>
          </p:nvCxnSpPr>
          <p:spPr>
            <a:xfrm flipH="1">
              <a:off x="839599" y="166370"/>
              <a:ext cx="705638" cy="66275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6" name="直接箭头连接符 26"/>
            <p:cNvCxnSpPr>
              <a:stCxn id="12" idx="1"/>
              <a:endCxn id="9" idx="3"/>
            </p:cNvCxnSpPr>
            <p:nvPr/>
          </p:nvCxnSpPr>
          <p:spPr>
            <a:xfrm flipH="1">
              <a:off x="839915" y="653415"/>
              <a:ext cx="700783" cy="175859"/>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7" name="直接箭头连接符 27"/>
            <p:cNvCxnSpPr>
              <a:stCxn id="13" idx="1"/>
              <a:endCxn id="9" idx="3"/>
            </p:cNvCxnSpPr>
            <p:nvPr/>
          </p:nvCxnSpPr>
          <p:spPr>
            <a:xfrm flipH="1" flipV="1">
              <a:off x="839915" y="829449"/>
              <a:ext cx="700783" cy="312916"/>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直接箭头连接符 28"/>
            <p:cNvCxnSpPr>
              <a:stCxn id="16" idx="1"/>
              <a:endCxn id="9" idx="3"/>
            </p:cNvCxnSpPr>
            <p:nvPr/>
          </p:nvCxnSpPr>
          <p:spPr>
            <a:xfrm flipH="1" flipV="1">
              <a:off x="839954" y="829257"/>
              <a:ext cx="700244" cy="1947589"/>
            </a:xfrm>
            <a:prstGeom prst="straightConnector1">
              <a:avLst/>
            </a:prstGeom>
            <a:ln w="25400">
              <a:solidFill>
                <a:srgbClr val="FF0000"/>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29" name="直接箭头连接符 29"/>
            <p:cNvCxnSpPr>
              <a:stCxn id="14" idx="1"/>
              <a:endCxn id="10" idx="3"/>
            </p:cNvCxnSpPr>
            <p:nvPr/>
          </p:nvCxnSpPr>
          <p:spPr>
            <a:xfrm flipH="1">
              <a:off x="839954" y="1649252"/>
              <a:ext cx="700244" cy="5632"/>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0" name="直接箭头连接符 30"/>
            <p:cNvCxnSpPr>
              <a:stCxn id="15" idx="1"/>
              <a:endCxn id="10" idx="3"/>
            </p:cNvCxnSpPr>
            <p:nvPr/>
          </p:nvCxnSpPr>
          <p:spPr>
            <a:xfrm flipH="1" flipV="1">
              <a:off x="839723" y="1654946"/>
              <a:ext cx="699704" cy="529454"/>
            </a:xfrm>
            <a:prstGeom prst="straightConnector1">
              <a:avLst/>
            </a:prstGeom>
            <a:ln w="2540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15385" name="标题 1024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Python</a:t>
            </a:r>
            <a:r>
              <a:rPr lang="zh-CN" altLang="en-US" kern="1200" baseline="0">
                <a:latin typeface="+mj-lt"/>
                <a:ea typeface="+mj-ea"/>
                <a:cs typeface="+mj-cs"/>
              </a:rPr>
              <a:t>序列概述</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4096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sp>
        <p:nvSpPr>
          <p:cNvPr id="45058" name="文本占位符 40962"/>
          <p:cNvSpPr>
            <a:spLocks noGrp="1"/>
          </p:cNvSpPr>
          <p:nvPr>
            <p:ph idx="1"/>
          </p:nvPr>
        </p:nvSpPr>
        <p:spPr/>
        <p:txBody>
          <a:bodyPr anchor="t"/>
          <a:lstStyle/>
          <a:p>
            <a:pPr defTabSz="914400">
              <a:lnSpc>
                <a:spcPct val="100000"/>
              </a:lnSpc>
              <a:spcBef>
                <a:spcPts val="600"/>
              </a:spcBef>
              <a:spcAft>
                <a:spcPts val="600"/>
              </a:spcAft>
              <a:buSzPct val="90000"/>
              <a:buFont typeface="Wingdings" panose="05000000000000000000" charset="0"/>
              <a:buChar char=""/>
            </a:pPr>
            <a:r>
              <a:rPr lang="zh-CN" altLang="en-US" sz="1650" dirty="0"/>
              <a:t>切片适用于列表、元组、字符串、</a:t>
            </a:r>
            <a:r>
              <a:rPr lang="en-US" altLang="zh-CN" sz="1650" dirty="0"/>
              <a:t>range</a:t>
            </a:r>
            <a:r>
              <a:rPr lang="zh-CN" altLang="en-US" sz="1650" dirty="0"/>
              <a:t>对象等类型，但作用于列表时功能最强大。</a:t>
            </a:r>
            <a:r>
              <a:rPr lang="zh-CN" altLang="en-US" sz="1650" dirty="0">
                <a:sym typeface="宋体" panose="02010600030101010101" pitchFamily="2" charset="-122"/>
              </a:rPr>
              <a:t>可以</a:t>
            </a:r>
            <a:r>
              <a:rPr lang="zh-CN" altLang="en-US" sz="1650" b="1" dirty="0">
                <a:sym typeface="宋体" panose="02010600030101010101" pitchFamily="2" charset="-122"/>
              </a:rPr>
              <a:t>使用切片来</a:t>
            </a:r>
            <a:r>
              <a:rPr lang="zh-CN" altLang="en-US" sz="1650" b="1" dirty="0" smtClean="0">
                <a:solidFill>
                  <a:srgbClr val="FF0000"/>
                </a:solidFill>
                <a:sym typeface="宋体" panose="02010600030101010101" pitchFamily="2" charset="-122"/>
              </a:rPr>
              <a:t>截取</a:t>
            </a:r>
            <a:r>
              <a:rPr lang="zh-CN" altLang="en-US" sz="1650" b="1" dirty="0" smtClean="0">
                <a:sym typeface="宋体" panose="02010600030101010101" pitchFamily="2" charset="-122"/>
              </a:rPr>
              <a:t>列表</a:t>
            </a:r>
            <a:r>
              <a:rPr lang="zh-CN" altLang="en-US" sz="1650" b="1" dirty="0">
                <a:sym typeface="宋体" panose="02010600030101010101" pitchFamily="2" charset="-122"/>
              </a:rPr>
              <a:t>中的任何部分，</a:t>
            </a:r>
            <a:r>
              <a:rPr lang="zh-CN" altLang="en-US" sz="1650" b="1" dirty="0">
                <a:solidFill>
                  <a:srgbClr val="FF0000"/>
                </a:solidFill>
                <a:sym typeface="宋体" panose="02010600030101010101" pitchFamily="2" charset="-122"/>
              </a:rPr>
              <a:t>得到一个新列表，</a:t>
            </a:r>
            <a:r>
              <a:rPr lang="zh-CN" altLang="en-US" sz="1650" dirty="0">
                <a:sym typeface="宋体" panose="02010600030101010101" pitchFamily="2" charset="-122"/>
              </a:rPr>
              <a:t>也可以通过切片来</a:t>
            </a:r>
            <a:r>
              <a:rPr lang="zh-CN" altLang="en-US" sz="1650" dirty="0">
                <a:solidFill>
                  <a:srgbClr val="FF0000"/>
                </a:solidFill>
                <a:sym typeface="宋体" panose="02010600030101010101" pitchFamily="2" charset="-122"/>
              </a:rPr>
              <a:t>修改</a:t>
            </a:r>
            <a:r>
              <a:rPr lang="zh-CN" altLang="en-US" sz="1650" dirty="0">
                <a:sym typeface="宋体" panose="02010600030101010101" pitchFamily="2" charset="-122"/>
              </a:rPr>
              <a:t>和</a:t>
            </a:r>
            <a:r>
              <a:rPr lang="zh-CN" altLang="en-US" sz="1650" dirty="0">
                <a:solidFill>
                  <a:srgbClr val="FF0000"/>
                </a:solidFill>
                <a:sym typeface="宋体" panose="02010600030101010101" pitchFamily="2" charset="-122"/>
              </a:rPr>
              <a:t>删除</a:t>
            </a:r>
            <a:r>
              <a:rPr lang="zh-CN" altLang="en-US" sz="1650" dirty="0">
                <a:sym typeface="宋体" panose="02010600030101010101" pitchFamily="2" charset="-122"/>
              </a:rPr>
              <a:t>列表中部分元素，甚至可以通过切片操作为列表对象</a:t>
            </a:r>
            <a:r>
              <a:rPr lang="zh-CN" altLang="en-US" sz="1650" dirty="0">
                <a:solidFill>
                  <a:srgbClr val="FF0000"/>
                </a:solidFill>
                <a:sym typeface="宋体" panose="02010600030101010101" pitchFamily="2" charset="-122"/>
              </a:rPr>
              <a:t>增加</a:t>
            </a:r>
            <a:r>
              <a:rPr lang="zh-CN" altLang="en-US" sz="1650" dirty="0">
                <a:sym typeface="宋体" panose="02010600030101010101" pitchFamily="2" charset="-122"/>
              </a:rPr>
              <a:t>元素。</a:t>
            </a:r>
            <a:endParaRPr lang="zh-CN" altLang="en-US" sz="1650" dirty="0"/>
          </a:p>
          <a:p>
            <a:pPr defTabSz="914400">
              <a:lnSpc>
                <a:spcPct val="100000"/>
              </a:lnSpc>
              <a:spcBef>
                <a:spcPts val="600"/>
              </a:spcBef>
              <a:spcAft>
                <a:spcPts val="600"/>
              </a:spcAft>
              <a:buSzPct val="90000"/>
              <a:buFont typeface="Wingdings" panose="05000000000000000000" charset="0"/>
              <a:buChar char=""/>
            </a:pPr>
            <a:r>
              <a:rPr lang="zh-CN" altLang="en-US" sz="1500" dirty="0"/>
              <a:t>切片使用</a:t>
            </a:r>
            <a:r>
              <a:rPr lang="en-US" altLang="zh-CN" sz="1500" b="1" dirty="0">
                <a:solidFill>
                  <a:srgbClr val="FF0000"/>
                </a:solidFill>
              </a:rPr>
              <a:t>2</a:t>
            </a:r>
            <a:r>
              <a:rPr lang="zh-CN" altLang="en-US" sz="1500" b="1" dirty="0">
                <a:solidFill>
                  <a:srgbClr val="FF0000"/>
                </a:solidFill>
              </a:rPr>
              <a:t>个冒号分隔的</a:t>
            </a:r>
            <a:r>
              <a:rPr lang="en-US" altLang="zh-CN" sz="1500" b="1" dirty="0">
                <a:solidFill>
                  <a:srgbClr val="FF0000"/>
                </a:solidFill>
              </a:rPr>
              <a:t>3</a:t>
            </a:r>
            <a:r>
              <a:rPr lang="zh-CN" altLang="en-US" sz="1500" b="1" dirty="0">
                <a:solidFill>
                  <a:srgbClr val="FF0000"/>
                </a:solidFill>
              </a:rPr>
              <a:t>个数字</a:t>
            </a:r>
            <a:r>
              <a:rPr lang="zh-CN" altLang="en-US" sz="1500" dirty="0"/>
              <a:t>来完成</a:t>
            </a:r>
            <a:r>
              <a:rPr lang="zh-CN" altLang="en-US" sz="1500" dirty="0" smtClean="0"/>
              <a:t>：</a:t>
            </a:r>
            <a:r>
              <a:rPr lang="en-US" altLang="zh-CN" sz="1500" dirty="0" err="1" smtClean="0"/>
              <a:t>alist</a:t>
            </a:r>
            <a:r>
              <a:rPr lang="en-US" altLang="zh-CN" sz="1500" dirty="0" smtClean="0"/>
              <a:t>[n1:n2:n3]</a:t>
            </a:r>
            <a:endParaRPr lang="zh-CN" altLang="en-US" sz="1500" dirty="0"/>
          </a:p>
          <a:p>
            <a:pPr defTabSz="914400">
              <a:lnSpc>
                <a:spcPct val="100000"/>
              </a:lnSpc>
              <a:spcBef>
                <a:spcPts val="600"/>
              </a:spcBef>
              <a:spcAft>
                <a:spcPts val="600"/>
              </a:spcAft>
              <a:buSzPct val="90000"/>
              <a:buFont typeface="Wingdings" panose="05000000000000000000" charset="0"/>
              <a:buChar char=""/>
            </a:pPr>
            <a:r>
              <a:rPr lang="zh-CN" altLang="en-US" sz="1500" b="1" dirty="0">
                <a:solidFill>
                  <a:srgbClr val="00B0F0"/>
                </a:solidFill>
              </a:rPr>
              <a:t>第一个数字</a:t>
            </a:r>
            <a:r>
              <a:rPr lang="zh-CN" altLang="en-US" sz="1500" dirty="0"/>
              <a:t>表示切片开始位置（</a:t>
            </a:r>
            <a:r>
              <a:rPr lang="zh-CN" altLang="en-US" sz="1500" b="1" dirty="0">
                <a:solidFill>
                  <a:srgbClr val="FF0000"/>
                </a:solidFill>
              </a:rPr>
              <a:t>默认为</a:t>
            </a:r>
            <a:r>
              <a:rPr lang="en-US" altLang="zh-CN" sz="1500" b="1" dirty="0">
                <a:solidFill>
                  <a:srgbClr val="FF0000"/>
                </a:solidFill>
              </a:rPr>
              <a:t>0</a:t>
            </a:r>
            <a:r>
              <a:rPr lang="zh-CN" altLang="en-US" sz="1500" dirty="0"/>
              <a:t>）。</a:t>
            </a:r>
            <a:endParaRPr lang="zh-CN" altLang="en-US" sz="1500" dirty="0"/>
          </a:p>
          <a:p>
            <a:pPr defTabSz="914400">
              <a:lnSpc>
                <a:spcPct val="100000"/>
              </a:lnSpc>
              <a:spcBef>
                <a:spcPts val="600"/>
              </a:spcBef>
              <a:spcAft>
                <a:spcPts val="600"/>
              </a:spcAft>
              <a:buSzPct val="90000"/>
              <a:buFont typeface="Wingdings" panose="05000000000000000000" charset="0"/>
              <a:buChar char=""/>
            </a:pPr>
            <a:r>
              <a:rPr lang="zh-CN" altLang="en-US" sz="1500" b="1" dirty="0">
                <a:solidFill>
                  <a:srgbClr val="00B0F0"/>
                </a:solidFill>
              </a:rPr>
              <a:t>第二个数字</a:t>
            </a:r>
            <a:r>
              <a:rPr lang="zh-CN" altLang="en-US" sz="1500" dirty="0"/>
              <a:t>表示切片截止</a:t>
            </a:r>
            <a:r>
              <a:rPr lang="zh-CN" altLang="en-US" sz="1500" b="1" dirty="0">
                <a:solidFill>
                  <a:srgbClr val="FF0000"/>
                </a:solidFill>
              </a:rPr>
              <a:t>（但不包含）位置</a:t>
            </a:r>
            <a:r>
              <a:rPr lang="zh-CN" altLang="en-US" sz="1500" dirty="0"/>
              <a:t>（默认为列表长度）。</a:t>
            </a:r>
            <a:endParaRPr lang="zh-CN" altLang="en-US" sz="1500" dirty="0"/>
          </a:p>
          <a:p>
            <a:pPr defTabSz="914400">
              <a:lnSpc>
                <a:spcPct val="100000"/>
              </a:lnSpc>
              <a:spcBef>
                <a:spcPts val="600"/>
              </a:spcBef>
              <a:spcAft>
                <a:spcPts val="600"/>
              </a:spcAft>
              <a:buSzPct val="90000"/>
              <a:buFont typeface="Wingdings" panose="05000000000000000000" charset="0"/>
              <a:buChar char=""/>
            </a:pPr>
            <a:r>
              <a:rPr lang="zh-CN" altLang="en-US" sz="1500" b="1" dirty="0">
                <a:solidFill>
                  <a:srgbClr val="00B0F0"/>
                </a:solidFill>
              </a:rPr>
              <a:t>第三个数字</a:t>
            </a:r>
            <a:r>
              <a:rPr lang="zh-CN" altLang="en-US" sz="1500" dirty="0"/>
              <a:t>表示切片的步长（默认为</a:t>
            </a:r>
            <a:r>
              <a:rPr lang="en-US" altLang="zh-CN" sz="1500" dirty="0"/>
              <a:t>1</a:t>
            </a:r>
            <a:r>
              <a:rPr lang="zh-CN" altLang="en-US" sz="1500" dirty="0"/>
              <a:t>），当步长省略时可以顺便省略最后一个冒号，当</a:t>
            </a:r>
            <a:r>
              <a:rPr lang="en-US" altLang="zh-CN" sz="1500" dirty="0"/>
              <a:t>step</a:t>
            </a:r>
            <a:r>
              <a:rPr lang="zh-CN" altLang="en-US" sz="1500" dirty="0"/>
              <a:t>为负数时，表示</a:t>
            </a:r>
            <a:r>
              <a:rPr lang="zh-CN" altLang="en-US" sz="1500" dirty="0" smtClean="0"/>
              <a:t>从负方向</a:t>
            </a:r>
            <a:r>
              <a:rPr lang="zh-CN" altLang="en-US" sz="1500" dirty="0"/>
              <a:t>遍历</a:t>
            </a:r>
            <a:endParaRPr lang="zh-CN" altLang="en-US" sz="1500" dirty="0"/>
          </a:p>
          <a:p>
            <a:pPr defTabSz="914400">
              <a:lnSpc>
                <a:spcPct val="100000"/>
              </a:lnSpc>
              <a:spcBef>
                <a:spcPts val="600"/>
              </a:spcBef>
              <a:spcAft>
                <a:spcPts val="600"/>
              </a:spcAft>
              <a:buSzPct val="90000"/>
              <a:buFont typeface="Wingdings" panose="05000000000000000000" charset="0"/>
              <a:buChar char=""/>
            </a:pPr>
            <a:r>
              <a:rPr lang="zh-CN" altLang="en-US" sz="1650" b="1" dirty="0">
                <a:solidFill>
                  <a:srgbClr val="FF0000"/>
                </a:solidFill>
              </a:rPr>
              <a:t>切片操作不会因为下标越界而抛出异常，而是简单地在列表尾部截断或者返回一个空列表，代码具有更强的健壮性</a:t>
            </a:r>
            <a:r>
              <a:rPr lang="zh-CN" altLang="en-US" sz="1650" dirty="0"/>
              <a:t>。</a:t>
            </a:r>
            <a:endParaRPr lang="zh-CN" altLang="en-US" sz="165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4198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sp>
        <p:nvSpPr>
          <p:cNvPr id="46082" name="文本占位符 41986"/>
          <p:cNvSpPr>
            <a:spLocks noGrp="1"/>
          </p:cNvSpPr>
          <p:nvPr>
            <p:ph idx="1"/>
          </p:nvPr>
        </p:nvSpPr>
        <p:spPr/>
        <p:txBody>
          <a:bodyPr anchor="t"/>
          <a:lstStyle/>
          <a:p>
            <a:pPr defTabSz="914400">
              <a:lnSpc>
                <a:spcPct val="100000"/>
              </a:lnSpc>
              <a:spcBef>
                <a:spcPct val="0"/>
              </a:spcBef>
              <a:buSzPct val="90000"/>
              <a:buFont typeface="Wingdings" panose="05000000000000000000" pitchFamily="2" charset="2"/>
              <a:buNone/>
            </a:pPr>
            <a:r>
              <a:rPr lang="en-US" altLang="zh-CN" sz="1200" dirty="0">
                <a:solidFill>
                  <a:srgbClr val="FF0000"/>
                </a:solidFill>
                <a:latin typeface="Consolas" panose="020B0609020204030204" charset="0"/>
              </a:rPr>
              <a:t>&gt;&gt;&gt; aList = [3, 4, 5, 6, 7, 9, 11, 13, 15, 17]</a:t>
            </a:r>
            <a:endParaRPr lang="en-US" altLang="zh-CN" sz="1200" dirty="0">
              <a:solidFill>
                <a:srgbClr val="FF000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                            #</a:t>
            </a:r>
            <a:r>
              <a:rPr lang="zh-CN" altLang="en-US" sz="1200" dirty="0">
                <a:latin typeface="Consolas" panose="020B0609020204030204" charset="0"/>
              </a:rPr>
              <a:t>返回包含所有元素的新列表</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[3, 4, 5, 6, 7, 9, 11, 13, 15, 17]</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aList[::-1]                          #</a:t>
            </a:r>
            <a:r>
              <a:rPr lang="zh-CN" altLang="en-US" sz="1200" dirty="0">
                <a:latin typeface="Consolas" panose="020B0609020204030204" charset="0"/>
              </a:rPr>
              <a:t>逆序的所有元素</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[17, 15, 13, 11, 9, 7, 6, 5, 4, 3]</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aList[::2]                           #</a:t>
            </a:r>
            <a:r>
              <a:rPr lang="zh-CN" altLang="en-US" sz="1200" dirty="0">
                <a:latin typeface="Consolas" panose="020B0609020204030204" charset="0"/>
              </a:rPr>
              <a:t>偶数位置，隔一个取一个</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[3, 5, 7, 11, 15]</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aList[1::2]                          #</a:t>
            </a:r>
            <a:r>
              <a:rPr lang="zh-CN" altLang="en-US" sz="1200" dirty="0">
                <a:latin typeface="Consolas" panose="020B0609020204030204" charset="0"/>
              </a:rPr>
              <a:t>奇数位置，隔一个取一个</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[4, 6, 9, 13, 17]</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FF0000"/>
                </a:solidFill>
                <a:latin typeface="Consolas" panose="020B0609020204030204" charset="0"/>
              </a:rPr>
              <a:t>&gt;&gt;&gt; aList[3::]                           </a:t>
            </a:r>
            <a:r>
              <a:rPr lang="en-US" altLang="zh-CN" sz="1200" dirty="0">
                <a:latin typeface="Consolas" panose="020B0609020204030204" charset="0"/>
              </a:rPr>
              <a:t>#</a:t>
            </a:r>
            <a:r>
              <a:rPr lang="zh-CN" altLang="en-US" sz="1200" dirty="0">
                <a:latin typeface="Consolas" panose="020B0609020204030204" charset="0"/>
              </a:rPr>
              <a:t>从下标</a:t>
            </a:r>
            <a:r>
              <a:rPr lang="en-US" altLang="zh-CN" sz="1200" dirty="0">
                <a:latin typeface="Consolas" panose="020B0609020204030204" charset="0"/>
              </a:rPr>
              <a:t>3</a:t>
            </a:r>
            <a:r>
              <a:rPr lang="zh-CN" altLang="en-US" sz="1200" dirty="0">
                <a:latin typeface="Consolas" panose="020B0609020204030204" charset="0"/>
              </a:rPr>
              <a:t>开始的所有元素</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[6, 7, 9, 11, 13, 15, 17]</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aList[3:6]                           #</a:t>
            </a:r>
            <a:r>
              <a:rPr lang="zh-CN" altLang="en-US" sz="1200" dirty="0">
                <a:latin typeface="Consolas" panose="020B0609020204030204" charset="0"/>
              </a:rPr>
              <a:t>下标在</a:t>
            </a:r>
            <a:r>
              <a:rPr lang="en-US" altLang="zh-CN" sz="1200" dirty="0">
                <a:latin typeface="Consolas" panose="020B0609020204030204" charset="0"/>
              </a:rPr>
              <a:t>[3, 6)</a:t>
            </a:r>
            <a:r>
              <a:rPr lang="zh-CN" altLang="en-US" sz="1200" dirty="0">
                <a:latin typeface="Consolas" panose="020B0609020204030204" charset="0"/>
              </a:rPr>
              <a:t>之间的所有元素</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[6, 7, 9]</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aList[0:100:1]                       #</a:t>
            </a:r>
            <a:r>
              <a:rPr lang="zh-CN" altLang="en-US" sz="1200" dirty="0">
                <a:latin typeface="Consolas" panose="020B0609020204030204" charset="0"/>
              </a:rPr>
              <a:t>前</a:t>
            </a:r>
            <a:r>
              <a:rPr lang="en-US" altLang="zh-CN" sz="1200" dirty="0">
                <a:latin typeface="Consolas" panose="020B0609020204030204" charset="0"/>
              </a:rPr>
              <a:t>100</a:t>
            </a:r>
            <a:r>
              <a:rPr lang="zh-CN" altLang="en-US" sz="1200" dirty="0">
                <a:latin typeface="Consolas" panose="020B0609020204030204" charset="0"/>
              </a:rPr>
              <a:t>个元素，自动截断</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[3, 4, 5, 6, 7, 9, 11, 13, 15, 17]</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aList[100:]                          #</a:t>
            </a:r>
            <a:r>
              <a:rPr lang="zh-CN" altLang="en-US" sz="1200" dirty="0">
                <a:latin typeface="Consolas" panose="020B0609020204030204" charset="0"/>
              </a:rPr>
              <a:t>下标</a:t>
            </a:r>
            <a:r>
              <a:rPr lang="en-US" altLang="zh-CN" sz="1200" dirty="0">
                <a:latin typeface="Consolas" panose="020B0609020204030204" charset="0"/>
              </a:rPr>
              <a:t>100</a:t>
            </a:r>
            <a:r>
              <a:rPr lang="zh-CN" altLang="en-US" sz="1200" dirty="0">
                <a:latin typeface="Consolas" panose="020B0609020204030204" charset="0"/>
              </a:rPr>
              <a:t>之后的所有元素，自动截断</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aList[100]                           #</a:t>
            </a:r>
            <a:r>
              <a:rPr lang="zh-CN" altLang="en-US" sz="1200" dirty="0">
                <a:latin typeface="Consolas" panose="020B0609020204030204" charset="0"/>
              </a:rPr>
              <a:t>直接使用下标访问会发生越界</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FF0000"/>
                </a:solidFill>
                <a:latin typeface="Consolas" panose="020B0609020204030204" charset="0"/>
              </a:rPr>
              <a:t>IndexError: list index out of range</a:t>
            </a:r>
            <a:endParaRPr lang="en-US" altLang="zh-CN" sz="1200" dirty="0">
              <a:solidFill>
                <a:srgbClr val="FF0000"/>
              </a:solidFill>
              <a:latin typeface="Consolas" panose="020B060902020403020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4300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sp>
        <p:nvSpPr>
          <p:cNvPr id="47106" name="文本占位符 43010"/>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latin typeface="宋体" panose="02010600030101010101" pitchFamily="2" charset="-122"/>
              </a:rPr>
              <a:t>可以使用切片来</a:t>
            </a:r>
            <a:r>
              <a:rPr lang="zh-CN" altLang="en-US" sz="1800" b="1" dirty="0">
                <a:solidFill>
                  <a:srgbClr val="FF0000"/>
                </a:solidFill>
                <a:latin typeface="宋体" panose="02010600030101010101" pitchFamily="2" charset="-122"/>
              </a:rPr>
              <a:t>原地修改</a:t>
            </a:r>
            <a:r>
              <a:rPr lang="zh-CN" altLang="en-US" sz="1800" dirty="0">
                <a:latin typeface="宋体" panose="02010600030101010101" pitchFamily="2" charset="-122"/>
              </a:rPr>
              <a:t>列表内容</a:t>
            </a:r>
            <a:endParaRPr lang="zh-CN" altLang="en-US" sz="1800" dirty="0">
              <a:latin typeface="宋体" panose="02010600030101010101" pitchFamily="2" charset="-122"/>
            </a:endParaRPr>
          </a:p>
          <a:p>
            <a:pPr defTabSz="914400">
              <a:lnSpc>
                <a:spcPct val="100000"/>
              </a:lnSpc>
              <a:spcBef>
                <a:spcPct val="0"/>
              </a:spcBef>
              <a:buSzPct val="90000"/>
              <a:buFont typeface="Wingdings" panose="05000000000000000000" pitchFamily="2" charset="2"/>
              <a:buNone/>
            </a:pPr>
            <a:r>
              <a:rPr lang="en-US" altLang="zh-CN" sz="1200" dirty="0">
                <a:solidFill>
                  <a:srgbClr val="FF0000"/>
                </a:solidFill>
                <a:latin typeface="Consolas" panose="020B0609020204030204" charset="0"/>
              </a:rPr>
              <a:t>&gt;&gt;&gt; </a:t>
            </a:r>
            <a:r>
              <a:rPr lang="en-US" altLang="zh-CN" sz="1200" dirty="0" err="1">
                <a:solidFill>
                  <a:srgbClr val="FF0000"/>
                </a:solidFill>
                <a:latin typeface="Consolas" panose="020B0609020204030204" charset="0"/>
              </a:rPr>
              <a:t>aList</a:t>
            </a:r>
            <a:r>
              <a:rPr lang="en-US" altLang="zh-CN" sz="1200" dirty="0">
                <a:solidFill>
                  <a:srgbClr val="FF0000"/>
                </a:solidFill>
                <a:latin typeface="Consolas" panose="020B0609020204030204" charset="0"/>
              </a:rPr>
              <a:t> = [3, 5, 7]</a:t>
            </a:r>
            <a:endParaRPr lang="en-US" altLang="zh-CN" sz="1200" dirty="0">
              <a:solidFill>
                <a:srgbClr val="FF000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r>
              <a:rPr lang="en-US" altLang="zh-CN" sz="1200" dirty="0">
                <a:latin typeface="Consolas" panose="020B0609020204030204" charset="0"/>
              </a:rPr>
              <a:t>[</a:t>
            </a:r>
            <a:r>
              <a:rPr lang="en-US" altLang="zh-CN" sz="1200" dirty="0" err="1">
                <a:latin typeface="Consolas" panose="020B0609020204030204" charset="0"/>
              </a:rPr>
              <a:t>len</a:t>
            </a:r>
            <a:r>
              <a:rPr lang="en-US" altLang="zh-CN" sz="1200" dirty="0">
                <a:latin typeface="Consolas" panose="020B0609020204030204" charset="0"/>
              </a:rPr>
              <a:t>(</a:t>
            </a:r>
            <a:r>
              <a:rPr lang="en-US" altLang="zh-CN" sz="1200" dirty="0" err="1">
                <a:latin typeface="Consolas" panose="020B0609020204030204" charset="0"/>
              </a:rPr>
              <a:t>aList</a:t>
            </a:r>
            <a:r>
              <a:rPr lang="en-US" altLang="zh-CN" sz="1200" dirty="0">
                <a:latin typeface="Consolas" panose="020B0609020204030204" charset="0"/>
              </a:rPr>
              <a:t>):] = [9]      #</a:t>
            </a:r>
            <a:r>
              <a:rPr lang="zh-CN" altLang="en-US" sz="1200" dirty="0">
                <a:latin typeface="Consolas" panose="020B0609020204030204" charset="0"/>
              </a:rPr>
              <a:t>在尾部追加元素</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endParaRPr lang="en-US" altLang="zh-CN"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[3, 5, 7, 9]</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FF0000"/>
                </a:solidFill>
                <a:latin typeface="Consolas" panose="020B0609020204030204" charset="0"/>
              </a:rPr>
              <a:t>&gt;&gt;&gt; </a:t>
            </a:r>
            <a:r>
              <a:rPr lang="en-US" altLang="zh-CN" sz="1200" dirty="0" err="1">
                <a:solidFill>
                  <a:srgbClr val="FF0000"/>
                </a:solidFill>
                <a:latin typeface="Consolas" panose="020B0609020204030204" charset="0"/>
              </a:rPr>
              <a:t>aList</a:t>
            </a:r>
            <a:r>
              <a:rPr lang="en-US" altLang="zh-CN" sz="1200" dirty="0">
                <a:solidFill>
                  <a:srgbClr val="FF0000"/>
                </a:solidFill>
                <a:latin typeface="Consolas" panose="020B0609020204030204" charset="0"/>
              </a:rPr>
              <a:t>[:3] = [1, 2, 3]         </a:t>
            </a:r>
            <a:r>
              <a:rPr lang="en-US" altLang="zh-CN" sz="1200" dirty="0">
                <a:latin typeface="Consolas" panose="020B0609020204030204" charset="0"/>
              </a:rPr>
              <a:t>#</a:t>
            </a:r>
            <a:r>
              <a:rPr lang="zh-CN" altLang="en-US" sz="1200" dirty="0">
                <a:latin typeface="Consolas" panose="020B0609020204030204" charset="0"/>
              </a:rPr>
              <a:t>替换前</a:t>
            </a:r>
            <a:r>
              <a:rPr lang="en-US" altLang="zh-CN" sz="1200" dirty="0">
                <a:latin typeface="Consolas" panose="020B0609020204030204" charset="0"/>
              </a:rPr>
              <a:t>3</a:t>
            </a:r>
            <a:r>
              <a:rPr lang="zh-CN" altLang="en-US" sz="1200" dirty="0">
                <a:latin typeface="Consolas" panose="020B0609020204030204" charset="0"/>
              </a:rPr>
              <a:t>个元素</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endParaRPr lang="en-US" altLang="zh-CN"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00B0F0"/>
                </a:solidFill>
                <a:latin typeface="Consolas" panose="020B0609020204030204" charset="0"/>
              </a:rPr>
              <a:t>[1, 2, 3, 9]</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r>
              <a:rPr lang="en-US" altLang="zh-CN" sz="1200" dirty="0">
                <a:latin typeface="Consolas" panose="020B0609020204030204" charset="0"/>
              </a:rPr>
              <a:t>[:3] = []                #</a:t>
            </a:r>
            <a:r>
              <a:rPr lang="zh-CN" altLang="en-US" sz="1200" dirty="0">
                <a:latin typeface="Consolas" panose="020B0609020204030204" charset="0"/>
              </a:rPr>
              <a:t>删除前</a:t>
            </a:r>
            <a:r>
              <a:rPr lang="en-US" altLang="zh-CN" sz="1200" dirty="0">
                <a:latin typeface="Consolas" panose="020B0609020204030204" charset="0"/>
              </a:rPr>
              <a:t>3</a:t>
            </a:r>
            <a:r>
              <a:rPr lang="zh-CN" altLang="en-US" sz="1200" dirty="0">
                <a:latin typeface="Consolas" panose="020B0609020204030204" charset="0"/>
              </a:rPr>
              <a:t>个元素</a:t>
            </a:r>
            <a:endParaRPr lang="zh-CN" altLang="en-US"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rPr>
              <a:t>&gt;&gt;&gt; </a:t>
            </a:r>
            <a:r>
              <a:rPr lang="en-US" altLang="zh-CN" sz="1200" dirty="0" err="1">
                <a:latin typeface="Consolas" panose="020B0609020204030204" charset="0"/>
              </a:rPr>
              <a:t>aList</a:t>
            </a:r>
            <a:endParaRPr lang="en-US" altLang="zh-CN" sz="12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smtClean="0">
                <a:solidFill>
                  <a:srgbClr val="00B0F0"/>
                </a:solidFill>
                <a:latin typeface="Consolas" panose="020B0609020204030204" charset="0"/>
              </a:rPr>
              <a:t>[9]</a:t>
            </a:r>
            <a:endParaRPr lang="en-US" altLang="zh-CN" sz="1200" dirty="0" smtClean="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smtClean="0">
                <a:latin typeface="Consolas" panose="020B0609020204030204" charset="0"/>
              </a:rPr>
              <a:t>&gt;&gt;&gt; </a:t>
            </a:r>
            <a:r>
              <a:rPr lang="en-US" altLang="zh-CN" sz="1200" dirty="0" err="1" smtClean="0">
                <a:latin typeface="Consolas" panose="020B0609020204030204" charset="0"/>
              </a:rPr>
              <a:t>aList</a:t>
            </a:r>
            <a:r>
              <a:rPr lang="en-US" altLang="zh-CN" sz="1200" dirty="0" smtClean="0">
                <a:latin typeface="Consolas" panose="020B0609020204030204" charset="0"/>
              </a:rPr>
              <a:t> = list(range(0:10:1))</a:t>
            </a:r>
            <a:endParaRPr lang="en-US" altLang="zh-CN" sz="1200" dirty="0" smtClean="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smtClean="0">
                <a:latin typeface="Consolas" panose="020B0609020204030204" charset="0"/>
              </a:rPr>
              <a:t>&gt;&gt;&gt; </a:t>
            </a:r>
            <a:r>
              <a:rPr lang="en-US" altLang="zh-CN" sz="1200" dirty="0" err="1" smtClean="0">
                <a:latin typeface="Consolas" panose="020B0609020204030204" charset="0"/>
              </a:rPr>
              <a:t>aList</a:t>
            </a:r>
            <a:endParaRPr lang="en-US" altLang="zh-CN" sz="1200" dirty="0" smtClean="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smtClean="0">
                <a:solidFill>
                  <a:srgbClr val="00B0F0"/>
                </a:solidFill>
                <a:latin typeface="Consolas" panose="020B0609020204030204" charset="0"/>
              </a:rPr>
              <a:t>[</a:t>
            </a:r>
            <a:r>
              <a:rPr lang="en-US" altLang="zh-CN" sz="1200" dirty="0">
                <a:solidFill>
                  <a:srgbClr val="00B0F0"/>
                </a:solidFill>
                <a:latin typeface="Consolas" panose="020B0609020204030204" charset="0"/>
              </a:rPr>
              <a:t>0, 1, 2, 3, 4, 5, 6, 7, 8, 9]</a:t>
            </a:r>
            <a:endParaRPr lang="en-US" altLang="zh-CN" sz="12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FF0000"/>
                </a:solidFill>
                <a:latin typeface="Consolas" panose="020B0609020204030204" charset="0"/>
              </a:rPr>
              <a:t>&gt;&gt;&gt; </a:t>
            </a:r>
            <a:r>
              <a:rPr lang="en-US" altLang="zh-CN" sz="1200" dirty="0" err="1">
                <a:solidFill>
                  <a:srgbClr val="FF0000"/>
                </a:solidFill>
                <a:latin typeface="Consolas" panose="020B0609020204030204" charset="0"/>
              </a:rPr>
              <a:t>aList</a:t>
            </a:r>
            <a:r>
              <a:rPr lang="en-US" altLang="zh-CN" sz="1200" dirty="0">
                <a:solidFill>
                  <a:srgbClr val="FF0000"/>
                </a:solidFill>
                <a:latin typeface="Consolas" panose="020B0609020204030204" charset="0"/>
              </a:rPr>
              <a:t>[::2] = [0]*5            #</a:t>
            </a:r>
            <a:r>
              <a:rPr lang="zh-CN" altLang="en-US" sz="1200" dirty="0">
                <a:solidFill>
                  <a:srgbClr val="FF0000"/>
                </a:solidFill>
                <a:latin typeface="Consolas" panose="020B0609020204030204" charset="0"/>
              </a:rPr>
              <a:t>替换偶数位置上的元素</a:t>
            </a:r>
            <a:endParaRPr lang="zh-CN" altLang="en-US" sz="1200" dirty="0">
              <a:solidFill>
                <a:srgbClr val="FF000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FF0000"/>
                </a:solidFill>
                <a:latin typeface="Consolas" panose="020B0609020204030204" charset="0"/>
              </a:rPr>
              <a:t>&gt;&gt;&gt; </a:t>
            </a:r>
            <a:r>
              <a:rPr lang="en-US" altLang="zh-CN" sz="1200" dirty="0" err="1">
                <a:solidFill>
                  <a:srgbClr val="FF0000"/>
                </a:solidFill>
                <a:latin typeface="Consolas" panose="020B0609020204030204" charset="0"/>
              </a:rPr>
              <a:t>aList</a:t>
            </a:r>
            <a:endParaRPr lang="en-US" altLang="zh-CN" sz="1200" dirty="0">
              <a:solidFill>
                <a:srgbClr val="FF000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FF0000"/>
                </a:solidFill>
                <a:latin typeface="Consolas" panose="020B0609020204030204" charset="0"/>
              </a:rPr>
              <a:t>[0, 1, 0, 3, 0, 5, 0, 7, 0, 9]</a:t>
            </a:r>
            <a:endParaRPr lang="en-US" altLang="zh-CN" sz="1200" dirty="0">
              <a:solidFill>
                <a:srgbClr val="FF000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a:solidFill>
                  <a:srgbClr val="FF0000"/>
                </a:solidFill>
                <a:latin typeface="Consolas" panose="020B0609020204030204" charset="0"/>
              </a:rPr>
              <a:t>&gt;&gt;&gt; </a:t>
            </a:r>
            <a:r>
              <a:rPr lang="en-US" altLang="zh-CN" sz="1200" dirty="0" err="1">
                <a:solidFill>
                  <a:srgbClr val="FF0000"/>
                </a:solidFill>
                <a:latin typeface="Consolas" panose="020B0609020204030204" charset="0"/>
              </a:rPr>
              <a:t>aList</a:t>
            </a:r>
            <a:r>
              <a:rPr lang="en-US" altLang="zh-CN" sz="1200" dirty="0">
                <a:solidFill>
                  <a:srgbClr val="FF0000"/>
                </a:solidFill>
                <a:latin typeface="Consolas" panose="020B0609020204030204" charset="0"/>
              </a:rPr>
              <a:t>[::2] = [0]*3            </a:t>
            </a:r>
            <a:r>
              <a:rPr lang="en-US" altLang="zh-CN" sz="1200" dirty="0">
                <a:latin typeface="Consolas" panose="020B0609020204030204" charset="0"/>
              </a:rPr>
              <a:t>#</a:t>
            </a:r>
            <a:r>
              <a:rPr lang="zh-CN" altLang="en-US" sz="1200" b="1" dirty="0">
                <a:solidFill>
                  <a:srgbClr val="FF0000"/>
                </a:solidFill>
                <a:latin typeface="Consolas" panose="020B0609020204030204" charset="0"/>
              </a:rPr>
              <a:t>切片不连续，</a:t>
            </a:r>
            <a:r>
              <a:rPr lang="zh-CN" altLang="en-US" sz="1200" b="1" dirty="0" smtClean="0">
                <a:solidFill>
                  <a:srgbClr val="FF0000"/>
                </a:solidFill>
                <a:latin typeface="Consolas" panose="020B0609020204030204" charset="0"/>
              </a:rPr>
              <a:t>两侧元素</a:t>
            </a:r>
            <a:r>
              <a:rPr lang="zh-CN" altLang="en-US" sz="1200" b="1" dirty="0">
                <a:solidFill>
                  <a:srgbClr val="FF0000"/>
                </a:solidFill>
                <a:latin typeface="Consolas" panose="020B0609020204030204" charset="0"/>
              </a:rPr>
              <a:t>个数必须一样多</a:t>
            </a:r>
            <a:endParaRPr lang="zh-CN" altLang="en-US" sz="1200" b="1" dirty="0">
              <a:solidFill>
                <a:srgbClr val="FF000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200" dirty="0" err="1">
                <a:solidFill>
                  <a:srgbClr val="FF0000"/>
                </a:solidFill>
                <a:latin typeface="Consolas" panose="020B0609020204030204" charset="0"/>
              </a:rPr>
              <a:t>ValueError</a:t>
            </a:r>
            <a:r>
              <a:rPr lang="en-US" altLang="zh-CN" sz="1200" dirty="0">
                <a:solidFill>
                  <a:srgbClr val="FF0000"/>
                </a:solidFill>
                <a:latin typeface="Consolas" panose="020B0609020204030204" charset="0"/>
              </a:rPr>
              <a:t>: attempt to assign sequence of size 3 to extended slice of size 5</a:t>
            </a:r>
            <a:endParaRPr lang="en-US" altLang="zh-CN" sz="1200" dirty="0">
              <a:solidFill>
                <a:srgbClr val="FF0000"/>
              </a:solidFill>
              <a:latin typeface="Consolas" panose="020B060902020403020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4403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sp>
        <p:nvSpPr>
          <p:cNvPr id="48130" name="文本占位符 44034"/>
          <p:cNvSpPr>
            <a:spLocks noGrp="1"/>
          </p:cNvSpPr>
          <p:nvPr>
            <p:ph idx="1"/>
          </p:nvPr>
        </p:nvSpPr>
        <p:spPr/>
        <p:txBody>
          <a:bodyPr anchor="t"/>
          <a:lstStyle/>
          <a:p>
            <a:pPr defTabSz="914400">
              <a:buSzPct val="90000"/>
              <a:buFont typeface="Wingdings" panose="05000000000000000000" charset="0"/>
              <a:buChar char=""/>
            </a:pPr>
            <a:r>
              <a:rPr lang="zh-CN" altLang="en-US" sz="1800" dirty="0"/>
              <a:t>使用</a:t>
            </a:r>
            <a:r>
              <a:rPr lang="en-US" altLang="zh-CN" sz="1800" dirty="0"/>
              <a:t>del</a:t>
            </a:r>
            <a:r>
              <a:rPr lang="zh-CN" altLang="en-US" sz="1800" dirty="0"/>
              <a:t>与切片结合来删除列表元素</a:t>
            </a:r>
            <a:endParaRPr lang="zh-CN" altLang="en-US" sz="1800" dirty="0"/>
          </a:p>
          <a:p>
            <a:pPr defTabSz="914400">
              <a:spcBef>
                <a:spcPct val="0"/>
              </a:spcBef>
              <a:buSzPct val="90000"/>
              <a:buFont typeface="Wingdings" panose="05000000000000000000" pitchFamily="2" charset="2"/>
              <a:buNone/>
            </a:pPr>
            <a:endParaRPr lang="en-US" altLang="zh-CN" sz="1350" dirty="0"/>
          </a:p>
          <a:p>
            <a:pPr defTabSz="914400">
              <a:spcBef>
                <a:spcPct val="0"/>
              </a:spcBef>
              <a:buSzPct val="90000"/>
              <a:buFont typeface="Wingdings" panose="05000000000000000000" pitchFamily="2" charset="2"/>
              <a:buNone/>
            </a:pPr>
            <a:r>
              <a:rPr lang="en-US" altLang="zh-CN" sz="1600" dirty="0">
                <a:latin typeface="Consolas" panose="020B0609020204030204" charset="0"/>
              </a:rPr>
              <a:t>&gt;&gt;&gt; aList = [3,5,7,9,11]</a:t>
            </a:r>
            <a:endParaRPr lang="en-US" altLang="zh-CN" sz="1600" dirty="0">
              <a:latin typeface="Consolas" panose="020B0609020204030204" charset="0"/>
            </a:endParaRPr>
          </a:p>
          <a:p>
            <a:pPr defTabSz="914400">
              <a:spcBef>
                <a:spcPct val="0"/>
              </a:spcBef>
              <a:buSzPct val="90000"/>
              <a:buFont typeface="Wingdings" panose="05000000000000000000" pitchFamily="2" charset="2"/>
              <a:buNone/>
            </a:pPr>
            <a:r>
              <a:rPr lang="en-US" altLang="zh-CN" sz="1600" dirty="0">
                <a:latin typeface="Consolas" panose="020B0609020204030204" charset="0"/>
              </a:rPr>
              <a:t>&gt;&gt;&gt; del aList[:3]                          #</a:t>
            </a:r>
            <a:r>
              <a:rPr lang="zh-CN" altLang="en-US" sz="1600" dirty="0">
                <a:latin typeface="Consolas" panose="020B0609020204030204" charset="0"/>
              </a:rPr>
              <a:t>删除前</a:t>
            </a:r>
            <a:r>
              <a:rPr lang="en-US" altLang="zh-CN" sz="1600" dirty="0">
                <a:latin typeface="Consolas" panose="020B0609020204030204" charset="0"/>
              </a:rPr>
              <a:t>3</a:t>
            </a:r>
            <a:r>
              <a:rPr lang="zh-CN" altLang="en-US" sz="1600" dirty="0">
                <a:latin typeface="Consolas" panose="020B0609020204030204" charset="0"/>
              </a:rPr>
              <a:t>个元素</a:t>
            </a:r>
            <a:endParaRPr lang="zh-CN" altLang="en-US" sz="1600" dirty="0">
              <a:latin typeface="Consolas" panose="020B0609020204030204" charset="0"/>
            </a:endParaRPr>
          </a:p>
          <a:p>
            <a:pPr defTabSz="914400">
              <a:spcBef>
                <a:spcPct val="0"/>
              </a:spcBef>
              <a:buSzPct val="90000"/>
              <a:buFont typeface="Wingdings" panose="05000000000000000000" pitchFamily="2" charset="2"/>
              <a:buNone/>
            </a:pPr>
            <a:r>
              <a:rPr lang="en-US" altLang="zh-CN" sz="1600" dirty="0">
                <a:latin typeface="Consolas" panose="020B0609020204030204" charset="0"/>
              </a:rPr>
              <a:t>&gt;&gt;&gt; aList</a:t>
            </a:r>
            <a:endParaRPr lang="en-US" altLang="zh-CN" sz="1600" dirty="0">
              <a:latin typeface="Consolas" panose="020B0609020204030204" charset="0"/>
            </a:endParaRPr>
          </a:p>
          <a:p>
            <a:pPr defTabSz="914400">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[9, 11]</a:t>
            </a:r>
            <a:endParaRPr lang="en-US" altLang="zh-CN" sz="1600" dirty="0">
              <a:solidFill>
                <a:srgbClr val="00B0F0"/>
              </a:solidFill>
              <a:latin typeface="Consolas" panose="020B0609020204030204" charset="0"/>
            </a:endParaRPr>
          </a:p>
          <a:p>
            <a:pPr defTabSz="914400">
              <a:spcBef>
                <a:spcPct val="0"/>
              </a:spcBef>
              <a:buSzPct val="90000"/>
              <a:buFont typeface="Wingdings" panose="05000000000000000000" pitchFamily="2" charset="2"/>
              <a:buNone/>
            </a:pPr>
            <a:endParaRPr lang="en-US" altLang="zh-CN" sz="1600" dirty="0">
              <a:latin typeface="Consolas" panose="020B0609020204030204" charset="0"/>
            </a:endParaRPr>
          </a:p>
          <a:p>
            <a:pPr defTabSz="914400">
              <a:spcBef>
                <a:spcPct val="0"/>
              </a:spcBef>
              <a:buSzPct val="90000"/>
              <a:buFont typeface="Wingdings" panose="05000000000000000000" pitchFamily="2" charset="2"/>
              <a:buNone/>
            </a:pPr>
            <a:r>
              <a:rPr lang="zh-CN" altLang="en-US" sz="1600" dirty="0">
                <a:latin typeface="Consolas" panose="020B0609020204030204" charset="0"/>
              </a:rPr>
              <a:t>&gt;&gt;&gt; aList = [3,5,7,9,11]</a:t>
            </a:r>
            <a:endParaRPr lang="zh-CN" altLang="en-US" sz="1600" dirty="0">
              <a:latin typeface="Consolas" panose="020B0609020204030204" charset="0"/>
            </a:endParaRPr>
          </a:p>
          <a:p>
            <a:pPr defTabSz="914400">
              <a:spcBef>
                <a:spcPct val="0"/>
              </a:spcBef>
              <a:buSzPct val="90000"/>
              <a:buFont typeface="Wingdings" panose="05000000000000000000" pitchFamily="2" charset="2"/>
              <a:buNone/>
            </a:pPr>
            <a:r>
              <a:rPr lang="zh-CN" altLang="en-US" sz="1600" dirty="0">
                <a:latin typeface="Consolas" panose="020B0609020204030204" charset="0"/>
              </a:rPr>
              <a:t>&gt;&gt;&gt; del aList[::2]                         </a:t>
            </a:r>
            <a:r>
              <a:rPr lang="en-US" altLang="zh-CN" sz="1600" dirty="0">
                <a:latin typeface="Consolas" panose="020B0609020204030204" charset="0"/>
              </a:rPr>
              <a:t>#</a:t>
            </a:r>
            <a:r>
              <a:rPr lang="zh-CN" altLang="en-US" sz="1600" dirty="0">
                <a:latin typeface="Consolas" panose="020B0609020204030204" charset="0"/>
              </a:rPr>
              <a:t>删除偶数位置上的元素</a:t>
            </a:r>
            <a:endParaRPr lang="zh-CN" altLang="en-US" sz="1600" dirty="0">
              <a:latin typeface="Consolas" panose="020B0609020204030204" charset="0"/>
            </a:endParaRPr>
          </a:p>
          <a:p>
            <a:pPr defTabSz="914400">
              <a:spcBef>
                <a:spcPct val="0"/>
              </a:spcBef>
              <a:buSzPct val="90000"/>
              <a:buFont typeface="Wingdings" panose="05000000000000000000" pitchFamily="2" charset="2"/>
              <a:buNone/>
            </a:pPr>
            <a:r>
              <a:rPr lang="zh-CN" altLang="en-US" sz="1600" dirty="0">
                <a:latin typeface="Consolas" panose="020B0609020204030204" charset="0"/>
              </a:rPr>
              <a:t>&gt;&gt;&gt; aList</a:t>
            </a:r>
            <a:endParaRPr lang="zh-CN" altLang="en-US" sz="1600" dirty="0">
              <a:latin typeface="Consolas" panose="020B0609020204030204" charset="0"/>
            </a:endParaRPr>
          </a:p>
          <a:p>
            <a:pPr defTabSz="914400">
              <a:spcBef>
                <a:spcPct val="0"/>
              </a:spcBef>
              <a:buSzPct val="90000"/>
              <a:buFont typeface="Wingdings" panose="05000000000000000000" pitchFamily="2" charset="2"/>
              <a:buNone/>
            </a:pPr>
            <a:r>
              <a:rPr lang="zh-CN" altLang="en-US" sz="1600" dirty="0">
                <a:solidFill>
                  <a:srgbClr val="00B0F0"/>
                </a:solidFill>
                <a:latin typeface="Consolas" panose="020B0609020204030204" charset="0"/>
              </a:rPr>
              <a:t>[5, 9]</a:t>
            </a:r>
            <a:endParaRPr lang="zh-CN" altLang="en-US" sz="1600" dirty="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4608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sp>
        <p:nvSpPr>
          <p:cNvPr id="51202" name="文本占位符 46082"/>
          <p:cNvSpPr>
            <a:spLocks noGrp="1"/>
          </p:cNvSpPr>
          <p:nvPr>
            <p:ph idx="1"/>
          </p:nvPr>
        </p:nvSpPr>
        <p:spPr/>
        <p:txBody>
          <a:bodyPr anchor="t"/>
          <a:lstStyle/>
          <a:p>
            <a:pPr defTabSz="914400" fontAlgn="base">
              <a:lnSpc>
                <a:spcPct val="150000"/>
              </a:lnSpc>
              <a:spcBef>
                <a:spcPct val="0"/>
              </a:spcBef>
              <a:buSzPct val="90000"/>
              <a:buFont typeface="Wingdings" panose="05000000000000000000" charset="0"/>
              <a:buChar char=""/>
            </a:pPr>
            <a:r>
              <a:rPr lang="zh-CN" altLang="en-US" sz="1500" b="1" strike="noStrike" noProof="1" smtClean="0">
                <a:solidFill>
                  <a:srgbClr val="FF0000"/>
                </a:solidFill>
                <a:latin typeface="宋体" panose="02010600030101010101" pitchFamily="2" charset="-122"/>
              </a:rPr>
              <a:t>切片</a:t>
            </a:r>
            <a:r>
              <a:rPr lang="zh-CN" altLang="en-US" sz="1500" b="1" strike="noStrike" noProof="1">
                <a:solidFill>
                  <a:srgbClr val="FF0000"/>
                </a:solidFill>
                <a:latin typeface="宋体" panose="02010600030101010101" pitchFamily="2" charset="-122"/>
              </a:rPr>
              <a:t>返回的是浅复制。</a:t>
            </a:r>
            <a:r>
              <a:rPr lang="en-US" altLang="zh-CN" sz="1500" b="1" strike="noStrike" noProof="1">
                <a:solidFill>
                  <a:srgbClr val="FF0000"/>
                </a:solidFill>
                <a:latin typeface="宋体" panose="02010600030101010101" pitchFamily="2" charset="-122"/>
              </a:rPr>
              <a:t>所谓浅复制，是指生成一个新的列表，并且把原列表中所</a:t>
            </a:r>
            <a:r>
              <a:rPr lang="zh-CN" altLang="en-US" sz="1500" b="1" strike="noStrike" noProof="1">
                <a:solidFill>
                  <a:srgbClr val="FF0000"/>
                </a:solidFill>
                <a:latin typeface="宋体" panose="02010600030101010101" pitchFamily="2" charset="-122"/>
              </a:rPr>
              <a:t>选</a:t>
            </a:r>
            <a:r>
              <a:rPr lang="en-US" altLang="zh-CN" sz="1500" b="1" strike="noStrike" noProof="1">
                <a:solidFill>
                  <a:srgbClr val="FF0000"/>
                </a:solidFill>
                <a:latin typeface="宋体" panose="02010600030101010101" pitchFamily="2" charset="-122"/>
              </a:rPr>
              <a:t>元素的引用都复制到新列表中。</a:t>
            </a:r>
            <a:r>
              <a:rPr lang="en-US" altLang="zh-CN" sz="1500" strike="noStrike" noProof="1">
                <a:solidFill>
                  <a:srgbClr val="FF0000"/>
                </a:solidFill>
                <a:latin typeface="宋体" panose="02010600030101010101" pitchFamily="2" charset="-122"/>
              </a:rPr>
              <a:t>如果原列表中只包含整数、实数、复数等基本类型或元组、字符串这样的不可变类型的数据，一般是没有问题的</a:t>
            </a:r>
            <a:r>
              <a:rPr lang="en-US" altLang="zh-CN" sz="1500" strike="noStrike" noProof="1">
                <a:latin typeface="宋体" panose="02010600030101010101" pitchFamily="2" charset="-122"/>
              </a:rPr>
              <a:t>。</a:t>
            </a:r>
            <a:endParaRPr lang="en-US" altLang="zh-CN" sz="1500" strike="noStrike" noProof="1">
              <a:latin typeface="宋体" panose="02010600030101010101" pitchFamily="2" charset="-122"/>
            </a:endParaRPr>
          </a:p>
          <a:p>
            <a:pPr marL="1905" indent="-344805" defTabSz="914400" fontAlgn="base">
              <a:lnSpc>
                <a:spcPct val="80000"/>
              </a:lnSpc>
              <a:buSzPct val="90000"/>
              <a:buFont typeface="Wingdings" panose="05000000000000000000" pitchFamily="2" charset="2"/>
              <a:buNone/>
            </a:pPr>
            <a:r>
              <a:rPr lang="en-US" altLang="zh-CN" sz="1350" strike="noStrike" noProof="1">
                <a:solidFill>
                  <a:srgbClr val="FF0000"/>
                </a:solidFill>
                <a:latin typeface="Consolas" panose="020B0609020204030204" charset="0"/>
              </a:rPr>
              <a:t>&gt;&gt;&gt; aList = [3, 5, 7]</a:t>
            </a:r>
            <a:endParaRPr lang="en-US" altLang="zh-CN" sz="1350" strike="noStrike" noProof="1">
              <a:solidFill>
                <a:srgbClr val="FF0000"/>
              </a:solidFill>
              <a:latin typeface="Consolas" panose="020B0609020204030204" charset="0"/>
            </a:endParaRPr>
          </a:p>
          <a:p>
            <a:pPr marL="1905" indent="-344805" defTabSz="914400">
              <a:lnSpc>
                <a:spcPct val="80000"/>
              </a:lnSpc>
              <a:buSzPct val="90000"/>
              <a:buNone/>
            </a:pPr>
            <a:r>
              <a:rPr lang="en-US" altLang="zh-CN" sz="1350" strike="noStrike" noProof="1">
                <a:solidFill>
                  <a:srgbClr val="FF0000"/>
                </a:solidFill>
                <a:latin typeface="Consolas" panose="020B0609020204030204" charset="0"/>
              </a:rPr>
              <a:t>&gt;&gt;&gt; bList = aList[::]                 #</a:t>
            </a:r>
            <a:r>
              <a:rPr lang="zh-CN" altLang="en-US" sz="1350" strike="noStrike" noProof="1">
                <a:solidFill>
                  <a:srgbClr val="FF0000"/>
                </a:solidFill>
                <a:latin typeface="Consolas" panose="020B0609020204030204" charset="0"/>
              </a:rPr>
              <a:t>切片，浅</a:t>
            </a:r>
            <a:r>
              <a:rPr lang="zh-CN" altLang="en-US" sz="1350" strike="noStrike" noProof="1" smtClean="0">
                <a:solidFill>
                  <a:srgbClr val="FF0000"/>
                </a:solidFill>
                <a:latin typeface="Consolas" panose="020B0609020204030204" charset="0"/>
              </a:rPr>
              <a:t>复制</a:t>
            </a:r>
            <a:r>
              <a:rPr lang="en-US" altLang="zh-CN" sz="1350" noProof="1">
                <a:solidFill>
                  <a:srgbClr val="FF0000"/>
                </a:solidFill>
                <a:latin typeface="Consolas" panose="020B0609020204030204" charset="0"/>
              </a:rPr>
              <a:t>[3, 5, </a:t>
            </a:r>
            <a:r>
              <a:rPr lang="en-US" altLang="zh-CN" sz="1350" noProof="1">
                <a:solidFill>
                  <a:srgbClr val="FF0000"/>
                </a:solidFill>
                <a:latin typeface="Consolas" panose="020B0609020204030204" charset="0"/>
              </a:rPr>
              <a:t>7</a:t>
            </a:r>
            <a:r>
              <a:rPr lang="en-US" altLang="zh-CN" sz="1350" noProof="1" smtClean="0">
                <a:solidFill>
                  <a:srgbClr val="FF0000"/>
                </a:solidFill>
                <a:latin typeface="Consolas" panose="020B0609020204030204" charset="0"/>
              </a:rPr>
              <a:t>]</a:t>
            </a:r>
            <a:endParaRPr lang="zh-CN" altLang="en-US" sz="1350" strike="noStrike" noProof="1">
              <a:solidFill>
                <a:srgbClr val="FF0000"/>
              </a:solidFill>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solidFill>
                  <a:srgbClr val="FF0000"/>
                </a:solidFill>
                <a:latin typeface="Consolas" panose="020B0609020204030204" charset="0"/>
              </a:rPr>
              <a:t>&gt;&gt;&gt; aList == bList                    #</a:t>
            </a:r>
            <a:r>
              <a:rPr lang="zh-CN" altLang="en-US" sz="1350" strike="noStrike" noProof="1">
                <a:solidFill>
                  <a:srgbClr val="FF0000"/>
                </a:solidFill>
                <a:latin typeface="Consolas" panose="020B0609020204030204" charset="0"/>
              </a:rPr>
              <a:t>两个列表的元素完全一样</a:t>
            </a:r>
            <a:endParaRPr lang="zh-CN" altLang="en-US" sz="1350" strike="noStrike" noProof="1">
              <a:solidFill>
                <a:srgbClr val="FF0000"/>
              </a:solidFill>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solidFill>
                  <a:srgbClr val="FF0000"/>
                </a:solidFill>
                <a:latin typeface="Consolas" panose="020B0609020204030204" charset="0"/>
              </a:rPr>
              <a:t>True</a:t>
            </a:r>
            <a:endParaRPr lang="en-US" altLang="zh-CN" sz="1350" strike="noStrike" noProof="1">
              <a:solidFill>
                <a:srgbClr val="FF0000"/>
              </a:solidFill>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solidFill>
                  <a:srgbClr val="FF0000"/>
                </a:solidFill>
                <a:latin typeface="Consolas" panose="020B0609020204030204" charset="0"/>
              </a:rPr>
              <a:t>&gt;&gt;&gt; aList is bList                    #</a:t>
            </a:r>
            <a:r>
              <a:rPr lang="zh-CN" altLang="en-US" sz="1350" strike="noStrike" noProof="1">
                <a:solidFill>
                  <a:srgbClr val="FF0000"/>
                </a:solidFill>
                <a:latin typeface="Consolas" panose="020B0609020204030204" charset="0"/>
              </a:rPr>
              <a:t>但不是同一个对象</a:t>
            </a:r>
            <a:endParaRPr lang="zh-CN" altLang="en-US" sz="1350" strike="noStrike" noProof="1">
              <a:solidFill>
                <a:srgbClr val="FF0000"/>
              </a:solidFill>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a:solidFill>
                  <a:srgbClr val="FF0000"/>
                </a:solidFill>
                <a:latin typeface="Consolas" panose="020B0609020204030204" charset="0"/>
              </a:rPr>
              <a:t>False</a:t>
            </a:r>
            <a:endParaRPr lang="en-US" altLang="zh-CN" sz="1350" strike="noStrike" noProof="1">
              <a:solidFill>
                <a:srgbClr val="FF0000"/>
              </a:solidFill>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smtClean="0">
                <a:solidFill>
                  <a:srgbClr val="FF0000"/>
                </a:solidFill>
                <a:latin typeface="Consolas" panose="020B0609020204030204" charset="0"/>
              </a:rPr>
              <a:t>&gt;&gt;&gt; id(aList) == id(bList)            </a:t>
            </a:r>
            <a:r>
              <a:rPr lang="en-US" altLang="zh-CN" sz="1350" strike="noStrike" noProof="1">
                <a:solidFill>
                  <a:srgbClr val="FF0000"/>
                </a:solidFill>
                <a:latin typeface="Consolas" panose="020B0609020204030204" charset="0"/>
              </a:rPr>
              <a:t>#</a:t>
            </a:r>
            <a:r>
              <a:rPr lang="zh-CN" altLang="en-US" sz="1350" strike="noStrike" noProof="1">
                <a:solidFill>
                  <a:srgbClr val="FF0000"/>
                </a:solidFill>
                <a:latin typeface="Consolas" panose="020B0609020204030204" charset="0"/>
              </a:rPr>
              <a:t>内存地址不一样</a:t>
            </a:r>
            <a:endParaRPr lang="zh-CN" altLang="en-US" sz="1350" strike="noStrike" noProof="1">
              <a:solidFill>
                <a:srgbClr val="FF0000"/>
              </a:solidFill>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strike="noStrike" noProof="1" smtClean="0">
                <a:solidFill>
                  <a:srgbClr val="FF0000"/>
                </a:solidFill>
                <a:latin typeface="Consolas" panose="020B0609020204030204" charset="0"/>
              </a:rPr>
              <a:t>False</a:t>
            </a:r>
            <a:endParaRPr lang="en-US" altLang="zh-CN" sz="1350" strike="noStrike" noProof="1">
              <a:solidFill>
                <a:srgbClr val="FF0000"/>
              </a:solidFill>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b="1" strike="noStrike" noProof="1">
                <a:solidFill>
                  <a:srgbClr val="FF0000"/>
                </a:solidFill>
                <a:latin typeface="Consolas" panose="020B0609020204030204" charset="0"/>
              </a:rPr>
              <a:t>&gt;&gt;&gt; bList[1] = 8                      #</a:t>
            </a:r>
            <a:r>
              <a:rPr lang="zh-CN" altLang="en-US" sz="1350" b="1" strike="noStrike" noProof="1">
                <a:solidFill>
                  <a:srgbClr val="FF0000"/>
                </a:solidFill>
                <a:latin typeface="Consolas" panose="020B0609020204030204" charset="0"/>
              </a:rPr>
              <a:t>修改其中一个不会影响另一个</a:t>
            </a:r>
            <a:endParaRPr lang="zh-CN" altLang="en-US" sz="1350" b="1" strike="noStrike" noProof="1">
              <a:solidFill>
                <a:srgbClr val="FF0000"/>
              </a:solidFill>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b="1" strike="noStrike" noProof="1">
                <a:solidFill>
                  <a:srgbClr val="FF0000"/>
                </a:solidFill>
                <a:latin typeface="Consolas" panose="020B0609020204030204" charset="0"/>
              </a:rPr>
              <a:t>&gt;&gt;&gt; bList</a:t>
            </a:r>
            <a:endParaRPr lang="en-US" altLang="zh-CN" sz="1350" b="1" strike="noStrike" noProof="1">
              <a:solidFill>
                <a:srgbClr val="FF0000"/>
              </a:solidFill>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b="1" strike="noStrike" noProof="1">
                <a:solidFill>
                  <a:srgbClr val="FF0000"/>
                </a:solidFill>
                <a:latin typeface="Consolas" panose="020B0609020204030204" charset="0"/>
              </a:rPr>
              <a:t>[3, 8, 7]</a:t>
            </a:r>
            <a:endParaRPr lang="en-US" altLang="zh-CN" sz="1350" b="1" strike="noStrike" noProof="1">
              <a:solidFill>
                <a:srgbClr val="FF0000"/>
              </a:solidFill>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b="1" strike="noStrike" noProof="1">
                <a:solidFill>
                  <a:srgbClr val="FF0000"/>
                </a:solidFill>
                <a:latin typeface="Consolas" panose="020B0609020204030204" charset="0"/>
              </a:rPr>
              <a:t>&gt;&gt;&gt; aList</a:t>
            </a:r>
            <a:endParaRPr lang="en-US" altLang="zh-CN" sz="1350" b="1" strike="noStrike" noProof="1">
              <a:solidFill>
                <a:srgbClr val="FF0000"/>
              </a:solidFill>
              <a:latin typeface="Consolas" panose="020B0609020204030204" charset="0"/>
            </a:endParaRPr>
          </a:p>
          <a:p>
            <a:pPr marL="1905" indent="-344805" defTabSz="914400" fontAlgn="base">
              <a:lnSpc>
                <a:spcPct val="80000"/>
              </a:lnSpc>
              <a:buSzPct val="90000"/>
              <a:buFont typeface="Wingdings" panose="05000000000000000000" pitchFamily="2" charset="2"/>
              <a:buNone/>
            </a:pPr>
            <a:r>
              <a:rPr lang="en-US" altLang="zh-CN" sz="1350" b="1" strike="noStrike" noProof="1">
                <a:solidFill>
                  <a:srgbClr val="FF0000"/>
                </a:solidFill>
                <a:latin typeface="Consolas" panose="020B0609020204030204" charset="0"/>
              </a:rPr>
              <a:t>[3, 5, 7]</a:t>
            </a:r>
            <a:endParaRPr lang="en-US" altLang="zh-CN" sz="1350" b="1" strike="noStrike" noProof="1">
              <a:solidFill>
                <a:srgbClr val="FF0000"/>
              </a:solidFill>
              <a:latin typeface="Consolas" panose="020B060902020403020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5455" y="1190625"/>
            <a:ext cx="8276590" cy="3395345"/>
          </a:xfrm>
        </p:spPr>
        <p:txBody>
          <a:bodyPr/>
          <a:lstStyle/>
          <a:p>
            <a:pPr marL="390525" fontAlgn="base">
              <a:lnSpc>
                <a:spcPct val="130000"/>
              </a:lnSpc>
              <a:spcBef>
                <a:spcPts val="0"/>
              </a:spcBef>
              <a:buFont typeface="Wingdings" panose="05000000000000000000" charset="0"/>
              <a:buChar char=""/>
            </a:pPr>
            <a:r>
              <a:rPr lang="en-US" altLang="zh-CN" sz="1800" strike="noStrike" noProof="1">
                <a:solidFill>
                  <a:srgbClr val="FF0000"/>
                </a:solidFill>
                <a:latin typeface="宋体" panose="02010600030101010101" pitchFamily="2" charset="-122"/>
                <a:sym typeface="+mn-ea"/>
              </a:rPr>
              <a:t>如果原列表中包含列表之类的可变数据类型，由于浅复制时只是把子列表的引用复制到新列表中</a:t>
            </a:r>
            <a:r>
              <a:rPr lang="en-US" altLang="zh-CN" sz="1800" strike="noStrike" noProof="1">
                <a:latin typeface="宋体" panose="02010600030101010101" pitchFamily="2" charset="-122"/>
                <a:sym typeface="+mn-ea"/>
              </a:rPr>
              <a:t>，这样的话修改任何一个都会影响另外一个。</a:t>
            </a:r>
            <a:endParaRPr lang="en-US" altLang="zh-CN" sz="1800" strike="noStrike" noProof="1">
              <a:latin typeface="宋体" panose="02010600030101010101" pitchFamily="2" charset="-122"/>
              <a:sym typeface="+mn-ea"/>
            </a:endParaRPr>
          </a:p>
          <a:p>
            <a:pPr marL="0" indent="0">
              <a:spcBef>
                <a:spcPts val="0"/>
              </a:spcBef>
              <a:buNone/>
            </a:pPr>
            <a:r>
              <a:rPr lang="zh-CN" altLang="en-US" sz="1200" strike="noStrike" noProof="1">
                <a:latin typeface="Consolas" panose="020B0609020204030204" charset="0"/>
              </a:rPr>
              <a:t>&gt;&gt;&gt; aList = [3, 5, 7]</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bList = aList[:]           #切片，浅复制</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aList == bList             #切片刚完成的瞬间，bList和aList中包含同样的元素引用</a:t>
            </a:r>
            <a:endParaRPr lang="zh-CN" altLang="en-US" sz="1200" strike="noStrike" noProof="1">
              <a:latin typeface="Consolas" panose="020B0609020204030204" charset="0"/>
            </a:endParaRPr>
          </a:p>
          <a:p>
            <a:pPr marL="0" indent="0">
              <a:spcBef>
                <a:spcPts val="0"/>
              </a:spcBef>
              <a:buNone/>
            </a:pPr>
            <a:r>
              <a:rPr lang="zh-CN" altLang="en-US" sz="1200" strike="noStrike" noProof="1">
                <a:solidFill>
                  <a:srgbClr val="00B0F0"/>
                </a:solidFill>
                <a:latin typeface="Consolas" panose="020B0609020204030204" charset="0"/>
              </a:rPr>
              <a:t>True</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bList[1] = 8               #列表中只包含可哈希对象，修改bList时不影响aList</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bList</a:t>
            </a:r>
            <a:endParaRPr lang="zh-CN" altLang="en-US" sz="1200" strike="noStrike" noProof="1">
              <a:latin typeface="Consolas" panose="020B0609020204030204" charset="0"/>
            </a:endParaRPr>
          </a:p>
          <a:p>
            <a:pPr marL="0" indent="0">
              <a:spcBef>
                <a:spcPts val="0"/>
              </a:spcBef>
              <a:buNone/>
            </a:pPr>
            <a:r>
              <a:rPr lang="zh-CN" altLang="en-US" sz="1200" strike="noStrike" noProof="1">
                <a:solidFill>
                  <a:srgbClr val="00B0F0"/>
                </a:solidFill>
                <a:latin typeface="Consolas" panose="020B0609020204030204" charset="0"/>
              </a:rPr>
              <a:t>[3, 8, 7]</a:t>
            </a:r>
            <a:endParaRPr lang="zh-CN" altLang="en-US" sz="1200" strike="noStrike" noProof="1">
              <a:latin typeface="Consolas" panose="020B0609020204030204" charset="0"/>
            </a:endParaRPr>
          </a:p>
          <a:p>
            <a:pPr marL="0" indent="0">
              <a:spcBef>
                <a:spcPts val="0"/>
              </a:spcBef>
              <a:buNone/>
            </a:pPr>
            <a:r>
              <a:rPr lang="zh-CN" altLang="en-US" sz="1200" strike="noStrike" noProof="1">
                <a:latin typeface="Consolas" panose="020B0609020204030204" charset="0"/>
              </a:rPr>
              <a:t>&gt;&gt;&gt; aList</a:t>
            </a:r>
            <a:endParaRPr lang="zh-CN" altLang="en-US" sz="1200" strike="noStrike" noProof="1">
              <a:latin typeface="Consolas" panose="020B0609020204030204" charset="0"/>
            </a:endParaRPr>
          </a:p>
          <a:p>
            <a:pPr marL="0" indent="0">
              <a:spcBef>
                <a:spcPts val="0"/>
              </a:spcBef>
              <a:buNone/>
            </a:pPr>
            <a:r>
              <a:rPr lang="zh-CN" altLang="en-US" sz="1200" strike="noStrike" noProof="1">
                <a:solidFill>
                  <a:srgbClr val="00B0F0"/>
                </a:solidFill>
                <a:latin typeface="Consolas" panose="020B0609020204030204" charset="0"/>
              </a:rPr>
              <a:t>[3, 5, 7]</a:t>
            </a:r>
            <a:endParaRPr lang="zh-CN" altLang="en-US" sz="1200" strike="noStrike" noProof="1">
              <a:latin typeface="Consolas" panose="020B0609020204030204" charset="0"/>
            </a:endParaRPr>
          </a:p>
          <a:p>
            <a:pPr marL="0" indent="0">
              <a:spcBef>
                <a:spcPts val="0"/>
              </a:spcBef>
              <a:buNone/>
            </a:pPr>
            <a:r>
              <a:rPr lang="zh-CN" altLang="en-US" sz="1200" strike="noStrike" noProof="1">
                <a:solidFill>
                  <a:srgbClr val="FF0000"/>
                </a:solidFill>
                <a:latin typeface="Consolas" panose="020B0609020204030204" charset="0"/>
              </a:rPr>
              <a:t>&gt;&gt;&gt; aList = [3, [5], 7]        #列表aList中包含可变的列表对象</a:t>
            </a:r>
            <a:endParaRPr lang="zh-CN" altLang="en-US" sz="1200" strike="noStrike" noProof="1">
              <a:solidFill>
                <a:srgbClr val="FF0000"/>
              </a:solidFill>
              <a:latin typeface="Consolas" panose="020B0609020204030204" charset="0"/>
            </a:endParaRPr>
          </a:p>
          <a:p>
            <a:pPr marL="0" indent="0">
              <a:spcBef>
                <a:spcPts val="0"/>
              </a:spcBef>
              <a:buNone/>
            </a:pPr>
            <a:r>
              <a:rPr lang="zh-CN" altLang="en-US" sz="1200" strike="noStrike" noProof="1">
                <a:solidFill>
                  <a:srgbClr val="FF0000"/>
                </a:solidFill>
                <a:latin typeface="Consolas" panose="020B0609020204030204" charset="0"/>
              </a:rPr>
              <a:t>&gt;&gt;&gt; bList = aList[:]           #</a:t>
            </a:r>
            <a:r>
              <a:rPr lang="zh-CN" altLang="en-US" sz="1200" noProof="1">
                <a:solidFill>
                  <a:srgbClr val="FF0000"/>
                </a:solidFill>
                <a:latin typeface="Consolas" panose="020B0609020204030204" charset="0"/>
              </a:rPr>
              <a:t>切片[3, [5], 7]</a:t>
            </a:r>
            <a:endParaRPr lang="zh-CN" altLang="en-US" sz="1200" strike="noStrike" noProof="1">
              <a:solidFill>
                <a:srgbClr val="FF0000"/>
              </a:solidFill>
              <a:latin typeface="Consolas" panose="020B0609020204030204" charset="0"/>
            </a:endParaRPr>
          </a:p>
          <a:p>
            <a:pPr marL="0" indent="0">
              <a:spcBef>
                <a:spcPts val="0"/>
              </a:spcBef>
              <a:buNone/>
            </a:pPr>
            <a:r>
              <a:rPr lang="zh-CN" altLang="en-US" sz="1200" strike="noStrike" noProof="1">
                <a:solidFill>
                  <a:srgbClr val="FF0000"/>
                </a:solidFill>
                <a:latin typeface="Consolas" panose="020B0609020204030204" charset="0"/>
              </a:rPr>
              <a:t>&gt;&gt;&gt; bList[1].append(6)         #调用子列表的append()方法，这个方法是原地操作的</a:t>
            </a:r>
            <a:endParaRPr lang="zh-CN" altLang="en-US" sz="1200" strike="noStrike" noProof="1">
              <a:solidFill>
                <a:srgbClr val="FF0000"/>
              </a:solidFill>
              <a:latin typeface="Consolas" panose="020B0609020204030204" charset="0"/>
            </a:endParaRPr>
          </a:p>
          <a:p>
            <a:pPr marL="0" indent="0">
              <a:spcBef>
                <a:spcPts val="0"/>
              </a:spcBef>
              <a:buNone/>
            </a:pPr>
            <a:r>
              <a:rPr lang="zh-CN" altLang="en-US" sz="1200" strike="noStrike" noProof="1">
                <a:solidFill>
                  <a:srgbClr val="FF0000"/>
                </a:solidFill>
                <a:latin typeface="Consolas" panose="020B0609020204030204" charset="0"/>
              </a:rPr>
              <a:t>&gt;&gt;&gt; bList</a:t>
            </a:r>
            <a:endParaRPr lang="zh-CN" altLang="en-US" sz="1200" strike="noStrike" noProof="1">
              <a:solidFill>
                <a:srgbClr val="FF0000"/>
              </a:solidFill>
              <a:latin typeface="Consolas" panose="020B0609020204030204" charset="0"/>
            </a:endParaRPr>
          </a:p>
          <a:p>
            <a:pPr marL="0" indent="0">
              <a:spcBef>
                <a:spcPts val="0"/>
              </a:spcBef>
              <a:buNone/>
            </a:pPr>
            <a:r>
              <a:rPr lang="zh-CN" altLang="en-US" sz="1200" strike="noStrike" noProof="1">
                <a:solidFill>
                  <a:srgbClr val="FF0000"/>
                </a:solidFill>
                <a:latin typeface="Consolas" panose="020B0609020204030204" charset="0"/>
              </a:rPr>
              <a:t>[3, [5, 6], 7]</a:t>
            </a:r>
            <a:endParaRPr lang="zh-CN" altLang="en-US" sz="1200" strike="noStrike" noProof="1">
              <a:solidFill>
                <a:srgbClr val="FF0000"/>
              </a:solidFill>
              <a:latin typeface="Consolas" panose="020B0609020204030204" charset="0"/>
            </a:endParaRPr>
          </a:p>
          <a:p>
            <a:pPr marL="0" indent="0">
              <a:spcBef>
                <a:spcPts val="0"/>
              </a:spcBef>
              <a:buNone/>
            </a:pPr>
            <a:r>
              <a:rPr lang="zh-CN" altLang="en-US" sz="1200" strike="noStrike" noProof="1">
                <a:solidFill>
                  <a:srgbClr val="FF0000"/>
                </a:solidFill>
                <a:latin typeface="Consolas" panose="020B0609020204030204" charset="0"/>
              </a:rPr>
              <a:t>&gt;&gt;&gt; aList                      #aList受到影响</a:t>
            </a:r>
            <a:endParaRPr lang="zh-CN" altLang="en-US" sz="1200" strike="noStrike" noProof="1">
              <a:solidFill>
                <a:srgbClr val="FF0000"/>
              </a:solidFill>
              <a:latin typeface="Consolas" panose="020B0609020204030204" charset="0"/>
            </a:endParaRPr>
          </a:p>
          <a:p>
            <a:pPr marL="0" indent="0">
              <a:spcBef>
                <a:spcPts val="0"/>
              </a:spcBef>
              <a:buNone/>
            </a:pPr>
            <a:r>
              <a:rPr lang="zh-CN" altLang="en-US" sz="1200" strike="noStrike" noProof="1">
                <a:solidFill>
                  <a:srgbClr val="FF0000"/>
                </a:solidFill>
                <a:latin typeface="Consolas" panose="020B0609020204030204" charset="0"/>
              </a:rPr>
              <a:t>[3, [5, 6], 7]</a:t>
            </a:r>
            <a:endParaRPr lang="zh-CN" altLang="en-US" sz="1200" strike="noStrike" noProof="1">
              <a:solidFill>
                <a:srgbClr val="FF0000"/>
              </a:solidFill>
              <a:latin typeface="Consolas" panose="020B0609020204030204" charset="0"/>
            </a:endParaRPr>
          </a:p>
        </p:txBody>
      </p:sp>
      <p:sp>
        <p:nvSpPr>
          <p:cNvPr id="51202" name="标题 4608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idx="1"/>
          </p:nvPr>
        </p:nvSpPr>
        <p:spPr/>
        <p:txBody>
          <a:bodyPr anchor="t"/>
          <a:lstStyle/>
          <a:p>
            <a:pPr marL="0" indent="0">
              <a:buNone/>
            </a:pPr>
            <a:r>
              <a:rPr lang="zh-CN" altLang="en-US" sz="1500" b="1" dirty="0"/>
              <a:t>一个非常棒的网站：http://pythontutor.com/live.html#mode=edit</a:t>
            </a:r>
            <a:endParaRPr lang="zh-CN" altLang="en-US" sz="1500" b="1" dirty="0"/>
          </a:p>
        </p:txBody>
      </p:sp>
      <p:sp>
        <p:nvSpPr>
          <p:cNvPr id="53250" name="标题 4608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endParaRPr lang="zh-CN" altLang="en-US" kern="1200" baseline="0">
              <a:latin typeface="+mj-lt"/>
              <a:ea typeface="+mj-ea"/>
              <a:cs typeface="+mj-cs"/>
            </a:endParaRPr>
          </a:p>
        </p:txBody>
      </p:sp>
      <p:pic>
        <p:nvPicPr>
          <p:cNvPr id="53251" name="图片 5"/>
          <p:cNvPicPr>
            <a:picLocks noChangeAspect="1"/>
          </p:cNvPicPr>
          <p:nvPr/>
        </p:nvPicPr>
        <p:blipFill>
          <a:blip r:embed="rId1"/>
          <a:stretch>
            <a:fillRect/>
          </a:stretch>
        </p:blipFill>
        <p:spPr>
          <a:xfrm>
            <a:off x="1628260" y="1705320"/>
            <a:ext cx="2710337" cy="1373031"/>
          </a:xfrm>
          <a:prstGeom prst="rect">
            <a:avLst/>
          </a:prstGeom>
          <a:noFill/>
          <a:ln w="9525" cap="flat" cmpd="sng">
            <a:solidFill>
              <a:schemeClr val="tx2"/>
            </a:solidFill>
            <a:prstDash val="solid"/>
            <a:round/>
            <a:headEnd type="none" w="med" len="med"/>
            <a:tailEnd type="none" w="med" len="med"/>
          </a:ln>
        </p:spPr>
      </p:pic>
      <p:pic>
        <p:nvPicPr>
          <p:cNvPr id="53252" name="图片 6"/>
          <p:cNvPicPr>
            <a:picLocks noChangeAspect="1"/>
          </p:cNvPicPr>
          <p:nvPr/>
        </p:nvPicPr>
        <p:blipFill>
          <a:blip r:embed="rId2"/>
          <a:stretch>
            <a:fillRect/>
          </a:stretch>
        </p:blipFill>
        <p:spPr>
          <a:xfrm>
            <a:off x="4338597" y="3093785"/>
            <a:ext cx="2703192" cy="1502832"/>
          </a:xfrm>
          <a:prstGeom prst="rect">
            <a:avLst/>
          </a:prstGeom>
          <a:noFill/>
          <a:ln w="9525" cap="flat" cmpd="sng">
            <a:solidFill>
              <a:schemeClr val="tx2"/>
            </a:solidFill>
            <a:prstDash val="solid"/>
            <a:round/>
            <a:headEnd type="none" w="med" len="med"/>
            <a:tailEnd type="none" w="med" len="med"/>
          </a:ln>
        </p:spPr>
      </p:pic>
      <p:sp>
        <p:nvSpPr>
          <p:cNvPr id="2" name="矩形 1"/>
          <p:cNvSpPr/>
          <p:nvPr/>
        </p:nvSpPr>
        <p:spPr>
          <a:xfrm>
            <a:off x="457200" y="3241164"/>
            <a:ext cx="3871870" cy="1338828"/>
          </a:xfrm>
          <a:prstGeom prst="rect">
            <a:avLst/>
          </a:prstGeom>
        </p:spPr>
        <p:txBody>
          <a:bodyPr wrap="square">
            <a:spAutoFit/>
          </a:bodyPr>
          <a:lstStyle/>
          <a:p>
            <a:pPr>
              <a:lnSpc>
                <a:spcPct val="150000"/>
              </a:lnSpc>
              <a:buSzPct val="90000"/>
              <a:buFont typeface="Wingdings" panose="05000000000000000000" charset="0"/>
              <a:buChar char=""/>
            </a:pPr>
            <a:r>
              <a:rPr lang="zh-CN" altLang="en-US" dirty="0">
                <a:solidFill>
                  <a:srgbClr val="FF0000"/>
                </a:solidFill>
              </a:rPr>
              <a:t>直接赋值</a:t>
            </a:r>
            <a:r>
              <a:rPr lang="en-US" altLang="zh-CN" dirty="0">
                <a:solidFill>
                  <a:srgbClr val="FF0000"/>
                </a:solidFill>
              </a:rPr>
              <a:t>,</a:t>
            </a:r>
            <a:r>
              <a:rPr lang="zh-CN" altLang="en-US" dirty="0">
                <a:solidFill>
                  <a:srgbClr val="FF0000"/>
                </a:solidFill>
              </a:rPr>
              <a:t>默认浅拷贝传递对象的引用而已</a:t>
            </a:r>
            <a:r>
              <a:rPr lang="en-US" altLang="zh-CN" dirty="0">
                <a:solidFill>
                  <a:srgbClr val="FF0000"/>
                </a:solidFill>
              </a:rPr>
              <a:t>,</a:t>
            </a:r>
            <a:r>
              <a:rPr lang="zh-CN" altLang="en-US" dirty="0">
                <a:solidFill>
                  <a:srgbClr val="FF0000"/>
                </a:solidFill>
              </a:rPr>
              <a:t>原始列表改变，被赋值的</a:t>
            </a:r>
            <a:r>
              <a:rPr lang="en-US" altLang="zh-CN" dirty="0">
                <a:solidFill>
                  <a:srgbClr val="FF0000"/>
                </a:solidFill>
              </a:rPr>
              <a:t>b</a:t>
            </a:r>
            <a:r>
              <a:rPr lang="zh-CN" altLang="en-US" dirty="0">
                <a:solidFill>
                  <a:srgbClr val="FF0000"/>
                </a:solidFill>
              </a:rPr>
              <a:t>也会做相同的改变</a:t>
            </a:r>
            <a:endParaRPr lang="en-US" altLang="zh-CN" b="1" noProof="1">
              <a:solidFill>
                <a:srgbClr val="FF0000"/>
              </a:solidFill>
              <a:latin typeface="宋体" panose="02010600030101010101"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604" y="1268381"/>
            <a:ext cx="2405410" cy="1703379"/>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2014" y="1853548"/>
            <a:ext cx="1990417" cy="1118212"/>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2.1.6  </a:t>
            </a:r>
            <a:r>
              <a:rPr lang="zh-CN" altLang="en-US" kern="1200" baseline="0">
                <a:latin typeface="+mj-lt"/>
                <a:ea typeface="+mj-ea"/>
                <a:cs typeface="+mj-cs"/>
              </a:rPr>
              <a:t>切片操作</a:t>
            </a:r>
            <a:endParaRPr lang="en-US" altLang="zh-CN" kern="1200" baseline="0">
              <a:latin typeface="+mj-lt"/>
              <a:ea typeface="+mj-ea"/>
              <a:cs typeface="+mj-cs"/>
            </a:endParaRPr>
          </a:p>
        </p:txBody>
      </p:sp>
      <p:sp>
        <p:nvSpPr>
          <p:cNvPr id="3" name="Content Placeholder 2"/>
          <p:cNvSpPr>
            <a:spLocks noGrp="1"/>
          </p:cNvSpPr>
          <p:nvPr>
            <p:ph idx="1"/>
          </p:nvPr>
        </p:nvSpPr>
        <p:spPr/>
        <p:txBody>
          <a:bodyPr/>
          <a:lstStyle/>
          <a:p>
            <a:pPr>
              <a:lnSpc>
                <a:spcPct val="150000"/>
              </a:lnSpc>
              <a:spcBef>
                <a:spcPts val="0"/>
              </a:spcBef>
              <a:buFont typeface="Wingdings" panose="05000000000000000000" charset="0"/>
              <a:buChar char=""/>
            </a:pPr>
            <a:r>
              <a:rPr lang="en-US" sz="1800" strike="noStrike" noProof="1"/>
              <a:t>标准库copy中的</a:t>
            </a:r>
            <a:r>
              <a:rPr lang="en-US" sz="1800" strike="noStrike" noProof="1">
                <a:solidFill>
                  <a:srgbClr val="FF0000"/>
                </a:solidFill>
              </a:rPr>
              <a:t>deepcopy()函数实现深复制。</a:t>
            </a:r>
            <a:r>
              <a:rPr lang="en-US" sz="1800" strike="noStrike" noProof="1"/>
              <a:t>所谓</a:t>
            </a:r>
            <a:r>
              <a:rPr lang="en-US" sz="1800" strike="noStrike" noProof="1">
                <a:solidFill>
                  <a:srgbClr val="FF0000"/>
                </a:solidFill>
              </a:rPr>
              <a:t>深复制，是指对原列表中的元素进行递归，把所有的值都复制到新列表中，对嵌套的子列表不再是复制引用。新列表和原列表是互相独立</a:t>
            </a:r>
            <a:r>
              <a:rPr lang="en-US" sz="1800" strike="noStrike" noProof="1"/>
              <a:t>，修改任何一个都不会影响另外一个。</a:t>
            </a:r>
            <a:endParaRPr lang="en-US" sz="1800" strike="noStrike" noProof="1"/>
          </a:p>
          <a:p>
            <a:pPr marL="0" indent="0">
              <a:spcBef>
                <a:spcPts val="0"/>
              </a:spcBef>
              <a:buNone/>
            </a:pPr>
            <a:r>
              <a:rPr lang="en-US" sz="1200" strike="noStrike" noProof="1">
                <a:solidFill>
                  <a:srgbClr val="FF0000"/>
                </a:solidFill>
                <a:latin typeface="Consolas" panose="020B0609020204030204" charset="0"/>
              </a:rPr>
              <a:t>&gt;&gt;&gt; aList = [3, [5], 7]</a:t>
            </a:r>
            <a:endParaRPr lang="en-US" sz="1200" strike="noStrike" noProof="1">
              <a:solidFill>
                <a:srgbClr val="FF0000"/>
              </a:solidFill>
              <a:latin typeface="Consolas" panose="020B0609020204030204" charset="0"/>
            </a:endParaRPr>
          </a:p>
          <a:p>
            <a:pPr marL="0" indent="0">
              <a:spcBef>
                <a:spcPts val="0"/>
              </a:spcBef>
              <a:buNone/>
            </a:pPr>
            <a:r>
              <a:rPr lang="en-US" sz="1200" strike="noStrike" noProof="1">
                <a:solidFill>
                  <a:srgbClr val="FF0000"/>
                </a:solidFill>
                <a:latin typeface="Consolas" panose="020B0609020204030204" charset="0"/>
              </a:rPr>
              <a:t>&gt;&gt;&gt; import copy</a:t>
            </a:r>
            <a:endParaRPr lang="en-US" sz="1200" strike="noStrike" noProof="1">
              <a:solidFill>
                <a:srgbClr val="FF0000"/>
              </a:solidFill>
              <a:latin typeface="Consolas" panose="020B0609020204030204" charset="0"/>
            </a:endParaRPr>
          </a:p>
          <a:p>
            <a:pPr marL="0" indent="0">
              <a:spcBef>
                <a:spcPts val="0"/>
              </a:spcBef>
              <a:buNone/>
            </a:pPr>
            <a:r>
              <a:rPr lang="en-US" sz="1200" strike="noStrike" noProof="1">
                <a:solidFill>
                  <a:srgbClr val="FF0000"/>
                </a:solidFill>
                <a:latin typeface="Consolas" panose="020B0609020204030204" charset="0"/>
              </a:rPr>
              <a:t>&gt;&gt;&gt; bList = copy.deepcopy(aList) #深赋值，递归复制，直到遇到可哈希对象</a:t>
            </a:r>
            <a:endParaRPr lang="en-US" sz="1200" strike="noStrike" noProof="1">
              <a:solidFill>
                <a:srgbClr val="FF0000"/>
              </a:solidFill>
              <a:latin typeface="Consolas" panose="020B0609020204030204" charset="0"/>
            </a:endParaRPr>
          </a:p>
          <a:p>
            <a:pPr marL="0" indent="0">
              <a:spcBef>
                <a:spcPts val="0"/>
              </a:spcBef>
              <a:buNone/>
            </a:pPr>
            <a:r>
              <a:rPr lang="en-US" sz="1200" strike="noStrike" noProof="1">
                <a:solidFill>
                  <a:srgbClr val="FF0000"/>
                </a:solidFill>
                <a:latin typeface="Consolas" panose="020B0609020204030204" charset="0"/>
              </a:rPr>
              <a:t>                           #aList和bList完全独立，互相不影响</a:t>
            </a:r>
            <a:endParaRPr lang="en-US" sz="1200" strike="noStrike" noProof="1">
              <a:solidFill>
                <a:srgbClr val="FF0000"/>
              </a:solidFill>
              <a:latin typeface="Consolas" panose="020B0609020204030204" charset="0"/>
            </a:endParaRPr>
          </a:p>
          <a:p>
            <a:pPr marL="0" indent="0">
              <a:spcBef>
                <a:spcPts val="0"/>
              </a:spcBef>
              <a:buNone/>
            </a:pPr>
            <a:r>
              <a:rPr lang="en-US" sz="1200" strike="noStrike" noProof="1">
                <a:solidFill>
                  <a:srgbClr val="FF0000"/>
                </a:solidFill>
                <a:latin typeface="Consolas" panose="020B0609020204030204" charset="0"/>
              </a:rPr>
              <a:t>&gt;&gt;&gt; aList == bList</a:t>
            </a:r>
            <a:endParaRPr lang="en-US" sz="1200" strike="noStrike" noProof="1">
              <a:solidFill>
                <a:srgbClr val="FF0000"/>
              </a:solidFill>
              <a:latin typeface="Consolas" panose="020B0609020204030204" charset="0"/>
            </a:endParaRPr>
          </a:p>
          <a:p>
            <a:pPr marL="0" indent="0">
              <a:spcBef>
                <a:spcPts val="0"/>
              </a:spcBef>
              <a:buNone/>
            </a:pPr>
            <a:r>
              <a:rPr lang="en-US" sz="1200" strike="noStrike" noProof="1">
                <a:solidFill>
                  <a:srgbClr val="FF0000"/>
                </a:solidFill>
                <a:latin typeface="Consolas" panose="020B0609020204030204" charset="0"/>
              </a:rPr>
              <a:t>True</a:t>
            </a:r>
            <a:endParaRPr lang="en-US" sz="1200" strike="noStrike" noProof="1">
              <a:solidFill>
                <a:srgbClr val="FF0000"/>
              </a:solidFill>
              <a:latin typeface="Consolas" panose="020B0609020204030204" charset="0"/>
            </a:endParaRPr>
          </a:p>
          <a:p>
            <a:pPr marL="0" indent="0">
              <a:spcBef>
                <a:spcPts val="0"/>
              </a:spcBef>
              <a:buNone/>
            </a:pPr>
            <a:r>
              <a:rPr lang="en-US" sz="1200" strike="noStrike" noProof="1">
                <a:solidFill>
                  <a:srgbClr val="FF0000"/>
                </a:solidFill>
                <a:latin typeface="Consolas" panose="020B0609020204030204" charset="0"/>
              </a:rPr>
              <a:t>&gt;&gt;&gt; aList is bList</a:t>
            </a:r>
            <a:endParaRPr lang="en-US" sz="1200" strike="noStrike" noProof="1">
              <a:solidFill>
                <a:srgbClr val="FF0000"/>
              </a:solidFill>
              <a:latin typeface="Consolas" panose="020B0609020204030204" charset="0"/>
            </a:endParaRPr>
          </a:p>
          <a:p>
            <a:pPr marL="0" indent="0">
              <a:spcBef>
                <a:spcPts val="0"/>
              </a:spcBef>
              <a:buNone/>
            </a:pPr>
            <a:r>
              <a:rPr lang="en-US" sz="1200" strike="noStrike" noProof="1">
                <a:solidFill>
                  <a:srgbClr val="FF0000"/>
                </a:solidFill>
                <a:latin typeface="Consolas" panose="020B0609020204030204" charset="0"/>
              </a:rPr>
              <a:t>False</a:t>
            </a:r>
            <a:endParaRPr lang="en-US" sz="1200" strike="noStrike" noProof="1">
              <a:solidFill>
                <a:srgbClr val="FF0000"/>
              </a:solidFill>
              <a:latin typeface="Consolas" panose="020B0609020204030204" charset="0"/>
            </a:endParaRPr>
          </a:p>
          <a:p>
            <a:pPr marL="0" indent="0">
              <a:spcBef>
                <a:spcPts val="0"/>
              </a:spcBef>
              <a:buNone/>
            </a:pPr>
            <a:r>
              <a:rPr lang="en-US" sz="1200" strike="noStrike" noProof="1">
                <a:solidFill>
                  <a:srgbClr val="FF0000"/>
                </a:solidFill>
                <a:latin typeface="Consolas" panose="020B0609020204030204" charset="0"/>
              </a:rPr>
              <a:t>&gt;&gt;&gt; bList[1].append(6)         #修改bList不会影响aList</a:t>
            </a:r>
            <a:endParaRPr lang="en-US" sz="1200" strike="noStrike" noProof="1">
              <a:solidFill>
                <a:srgbClr val="FF0000"/>
              </a:solidFill>
              <a:latin typeface="Consolas" panose="020B0609020204030204" charset="0"/>
            </a:endParaRPr>
          </a:p>
          <a:p>
            <a:pPr marL="0" indent="0">
              <a:spcBef>
                <a:spcPts val="0"/>
              </a:spcBef>
              <a:buNone/>
            </a:pPr>
            <a:r>
              <a:rPr lang="en-US" sz="1200" strike="noStrike" noProof="1">
                <a:solidFill>
                  <a:srgbClr val="FF0000"/>
                </a:solidFill>
                <a:latin typeface="Consolas" panose="020B0609020204030204" charset="0"/>
              </a:rPr>
              <a:t>&gt;&gt;&gt; bList</a:t>
            </a:r>
            <a:endParaRPr lang="en-US" sz="1200" strike="noStrike" noProof="1">
              <a:solidFill>
                <a:srgbClr val="FF0000"/>
              </a:solidFill>
              <a:latin typeface="Consolas" panose="020B0609020204030204" charset="0"/>
            </a:endParaRPr>
          </a:p>
          <a:p>
            <a:pPr marL="0" indent="0">
              <a:spcBef>
                <a:spcPts val="0"/>
              </a:spcBef>
              <a:buNone/>
            </a:pPr>
            <a:r>
              <a:rPr lang="en-US" sz="1200" strike="noStrike" noProof="1">
                <a:solidFill>
                  <a:srgbClr val="FF0000"/>
                </a:solidFill>
                <a:latin typeface="Consolas" panose="020B0609020204030204" charset="0"/>
              </a:rPr>
              <a:t>[3, [5, 6], 7]</a:t>
            </a:r>
            <a:endParaRPr lang="en-US" sz="1200" strike="noStrike" noProof="1">
              <a:solidFill>
                <a:srgbClr val="FF0000"/>
              </a:solidFill>
              <a:latin typeface="Consolas" panose="020B0609020204030204" charset="0"/>
            </a:endParaRPr>
          </a:p>
          <a:p>
            <a:pPr marL="0" indent="0">
              <a:spcBef>
                <a:spcPts val="0"/>
              </a:spcBef>
              <a:buNone/>
            </a:pPr>
            <a:r>
              <a:rPr lang="en-US" sz="1200" strike="noStrike" noProof="1">
                <a:solidFill>
                  <a:srgbClr val="FF0000"/>
                </a:solidFill>
                <a:latin typeface="Consolas" panose="020B0609020204030204" charset="0"/>
              </a:rPr>
              <a:t>&gt;&gt;&gt; aList</a:t>
            </a:r>
            <a:endParaRPr lang="en-US" sz="1200" strike="noStrike" noProof="1">
              <a:solidFill>
                <a:srgbClr val="FF0000"/>
              </a:solidFill>
              <a:latin typeface="Consolas" panose="020B0609020204030204" charset="0"/>
            </a:endParaRPr>
          </a:p>
          <a:p>
            <a:pPr marL="0" indent="0">
              <a:spcBef>
                <a:spcPts val="0"/>
              </a:spcBef>
              <a:buNone/>
            </a:pPr>
            <a:r>
              <a:rPr lang="en-US" sz="1200" strike="noStrike" noProof="1">
                <a:solidFill>
                  <a:srgbClr val="FF0000"/>
                </a:solidFill>
                <a:latin typeface="Consolas" panose="020B0609020204030204" charset="0"/>
              </a:rPr>
              <a:t>[3, [5], 7]</a:t>
            </a:r>
            <a:endParaRPr lang="en-US" sz="1200" strike="noStrike" noProof="1">
              <a:solidFill>
                <a:srgbClr val="FF0000"/>
              </a:solidFill>
              <a:latin typeface="Consolas" panose="020B060902020403020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47105"/>
          <p:cNvSpPr>
            <a:spLocks noGrp="1"/>
          </p:cNvSpPr>
          <p:nvPr>
            <p:ph type="title"/>
          </p:nvPr>
        </p:nvSpPr>
        <p:spPr>
          <a:xfrm>
            <a:off x="-1270" y="4445"/>
            <a:ext cx="9124315" cy="951865"/>
          </a:xfrm>
        </p:spPr>
        <p:txBody>
          <a:bodyPr anchor="ctr"/>
          <a:lstStyle/>
          <a:p>
            <a:pPr defTabSz="914400">
              <a:buNone/>
            </a:pPr>
            <a:r>
              <a:rPr lang="zh-CN" altLang="en-US" kern="1200" baseline="0" dirty="0">
                <a:latin typeface="+mj-lt"/>
                <a:ea typeface="+mj-ea"/>
                <a:cs typeface="+mj-cs"/>
              </a:rPr>
              <a:t>2.1.7  列表排序</a:t>
            </a:r>
            <a:endParaRPr lang="zh-CN" altLang="en-US" kern="1200" baseline="0" dirty="0">
              <a:latin typeface="+mj-lt"/>
              <a:ea typeface="+mj-ea"/>
              <a:cs typeface="+mj-cs"/>
            </a:endParaRPr>
          </a:p>
        </p:txBody>
      </p:sp>
      <p:sp>
        <p:nvSpPr>
          <p:cNvPr id="54274" name="文本占位符 47106"/>
          <p:cNvSpPr>
            <a:spLocks noGrp="1"/>
          </p:cNvSpPr>
          <p:nvPr>
            <p:ph idx="1"/>
          </p:nvPr>
        </p:nvSpPr>
        <p:spPr>
          <a:xfrm>
            <a:off x="481965" y="1050290"/>
            <a:ext cx="7952740" cy="3395345"/>
          </a:xfrm>
        </p:spPr>
        <p:txBody>
          <a:bodyPr anchor="t"/>
          <a:lstStyle/>
          <a:p>
            <a:pPr defTabSz="914400">
              <a:lnSpc>
                <a:spcPct val="150000"/>
              </a:lnSpc>
              <a:spcBef>
                <a:spcPct val="0"/>
              </a:spcBef>
              <a:buSzPct val="90000"/>
              <a:buFont typeface="Wingdings" panose="05000000000000000000" charset="0"/>
              <a:buChar char="§"/>
            </a:pPr>
            <a:r>
              <a:rPr lang="zh-CN" altLang="en-US" sz="1800" dirty="0">
                <a:solidFill>
                  <a:srgbClr val="FF0000"/>
                </a:solidFill>
              </a:rPr>
              <a:t>使用列表对象的</a:t>
            </a:r>
            <a:r>
              <a:rPr lang="en-US" altLang="zh-CN" sz="1800" dirty="0">
                <a:solidFill>
                  <a:srgbClr val="FF0000"/>
                </a:solidFill>
              </a:rPr>
              <a:t>sort()</a:t>
            </a:r>
            <a:r>
              <a:rPr lang="zh-CN" altLang="en-US" sz="1800" dirty="0">
                <a:solidFill>
                  <a:srgbClr val="FF0000"/>
                </a:solidFill>
              </a:rPr>
              <a:t>方法进行原地排序，支持多种不同的排序方法</a:t>
            </a:r>
            <a:r>
              <a:rPr lang="zh-CN" altLang="en-US" sz="1800" dirty="0"/>
              <a:t>。</a:t>
            </a:r>
            <a:endParaRPr lang="zh-CN" altLang="en-US" sz="1800" dirty="0"/>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[3, 4, 5, 6, 7, 9, 11, 13, 15, 17]</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import random</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random.shuffle</a:t>
            </a:r>
            <a:r>
              <a:rPr lang="en-US" altLang="zh-CN" sz="1600" dirty="0">
                <a:latin typeface="Consolas" panose="020B0609020204030204" charset="0"/>
              </a:rPr>
              <a:t>(</a:t>
            </a:r>
            <a:r>
              <a:rPr lang="en-US" altLang="zh-CN" sz="1600" dirty="0" err="1">
                <a:latin typeface="Consolas" panose="020B0609020204030204" charset="0"/>
              </a:rPr>
              <a:t>aList</a:t>
            </a:r>
            <a:r>
              <a:rPr lang="en-US" altLang="zh-CN" sz="1600" dirty="0">
                <a:latin typeface="Consolas" panose="020B0609020204030204" charset="0"/>
              </a:rPr>
              <a:t>) </a:t>
            </a:r>
            <a:r>
              <a:rPr lang="en-US" altLang="zh-CN" sz="1600" dirty="0" smtClean="0">
                <a:latin typeface="Consolas" panose="020B0609020204030204" charset="0"/>
              </a:rPr>
              <a:t>#</a:t>
            </a:r>
            <a:r>
              <a:rPr lang="zh-CN" altLang="en-US" sz="1600" dirty="0" smtClean="0">
                <a:latin typeface="Consolas" panose="020B0609020204030204" charset="0"/>
              </a:rPr>
              <a:t>随机排序</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[3, 4, 15, 11, 9, 17, 13, 6, 7, 5]</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aList.sort</a:t>
            </a:r>
            <a:r>
              <a:rPr lang="en-US" altLang="zh-CN" sz="1600" dirty="0">
                <a:latin typeface="Consolas" panose="020B0609020204030204" charset="0"/>
              </a:rPr>
              <a:t>()                            #</a:t>
            </a:r>
            <a:r>
              <a:rPr lang="zh-CN" altLang="en-US" sz="1600" dirty="0">
                <a:latin typeface="Consolas" panose="020B0609020204030204" charset="0"/>
              </a:rPr>
              <a:t>默认是升序排序</a:t>
            </a:r>
            <a:endParaRPr lang="zh-CN"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zh-CN" altLang="en-US" sz="1600" dirty="0">
                <a:solidFill>
                  <a:srgbClr val="00B0F0"/>
                </a:solidFill>
                <a:latin typeface="Consolas" panose="020B0609020204030204" charset="0"/>
              </a:rPr>
              <a:t>[3, 4, 5, 6, 7, 9, 11, 13, 15, 17]</a:t>
            </a:r>
            <a:endParaRPr lang="zh-CN"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aList.sort</a:t>
            </a:r>
            <a:r>
              <a:rPr lang="en-US" altLang="zh-CN" sz="1600" dirty="0">
                <a:latin typeface="Consolas" panose="020B0609020204030204" charset="0"/>
              </a:rPr>
              <a:t>(reverse=True)              #</a:t>
            </a:r>
            <a:r>
              <a:rPr lang="zh-CN" altLang="en-US" sz="1600" dirty="0">
                <a:latin typeface="Consolas" panose="020B0609020204030204" charset="0"/>
              </a:rPr>
              <a:t>降序排序</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[17, 15, 13, 11, 9, 7, 6, 5, 4, 3]</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aList.sort</a:t>
            </a:r>
            <a:r>
              <a:rPr lang="en-US" altLang="zh-CN" sz="1600" dirty="0">
                <a:latin typeface="Consolas" panose="020B0609020204030204" charset="0"/>
              </a:rPr>
              <a:t>(key=lambda x:len(str(x)))  #</a:t>
            </a:r>
            <a:r>
              <a:rPr lang="zh-CN" altLang="en-US" sz="1600" dirty="0">
                <a:latin typeface="Consolas" panose="020B0609020204030204" charset="0"/>
              </a:rPr>
              <a:t>按转换成字符串的长度排序</a:t>
            </a:r>
            <a:endParaRPr lang="zh-CN"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[9, 7, 6, 5, 4, 3, 17, 15, 13, 11]</a:t>
            </a:r>
            <a:endParaRPr lang="en-US" altLang="zh-CN" sz="1600" dirty="0">
              <a:solidFill>
                <a:srgbClr val="00B0F0"/>
              </a:solidFill>
              <a:latin typeface="Consolas" panose="020B0609020204030204" charset="0"/>
            </a:endParaRPr>
          </a:p>
        </p:txBody>
      </p:sp>
      <p:sp>
        <p:nvSpPr>
          <p:cNvPr id="2" name="Line Callout 1 1"/>
          <p:cNvSpPr/>
          <p:nvPr/>
        </p:nvSpPr>
        <p:spPr>
          <a:xfrm>
            <a:off x="4169065" y="2154237"/>
            <a:ext cx="2423795" cy="593725"/>
          </a:xfrm>
          <a:prstGeom prst="borderCallout1">
            <a:avLst>
              <a:gd name="adj1" fmla="val 46417"/>
              <a:gd name="adj2" fmla="val 812"/>
              <a:gd name="adj3" fmla="val 111534"/>
              <a:gd name="adj4" fmla="val -734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FF0000"/>
                </a:solidFill>
              </a:rPr>
              <a:t>sort()</a:t>
            </a:r>
            <a:r>
              <a:rPr lang="zh-CN" altLang="en-US">
                <a:solidFill>
                  <a:srgbClr val="FF0000"/>
                </a:solidFill>
              </a:rPr>
              <a:t>方法没有返回值</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4812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2.1.7  </a:t>
            </a:r>
            <a:r>
              <a:rPr lang="zh-CN" altLang="en-US" kern="1200" baseline="0">
                <a:latin typeface="+mj-lt"/>
                <a:ea typeface="+mj-ea"/>
                <a:cs typeface="+mj-cs"/>
              </a:rPr>
              <a:t>列表排序</a:t>
            </a:r>
            <a:endParaRPr lang="zh-CN" altLang="en-US" kern="1200" baseline="0">
              <a:latin typeface="+mj-lt"/>
              <a:ea typeface="+mj-ea"/>
              <a:cs typeface="+mj-cs"/>
            </a:endParaRPr>
          </a:p>
        </p:txBody>
      </p:sp>
      <p:sp>
        <p:nvSpPr>
          <p:cNvPr id="55298" name="文本占位符 48130"/>
          <p:cNvSpPr>
            <a:spLocks noGrp="1"/>
          </p:cNvSpPr>
          <p:nvPr>
            <p:ph idx="1"/>
          </p:nvPr>
        </p:nvSpPr>
        <p:spPr/>
        <p:txBody>
          <a:bodyPr anchor="t"/>
          <a:lstStyle/>
          <a:p>
            <a:pPr defTabSz="914400">
              <a:lnSpc>
                <a:spcPct val="150000"/>
              </a:lnSpc>
              <a:buSzPct val="90000"/>
              <a:buFont typeface="Wingdings" panose="05000000000000000000" charset="0"/>
              <a:buChar char="§"/>
            </a:pPr>
            <a:r>
              <a:rPr lang="zh-CN" altLang="en-US" sz="1800" dirty="0">
                <a:solidFill>
                  <a:srgbClr val="FF0000"/>
                </a:solidFill>
              </a:rPr>
              <a:t>使用内置函数</a:t>
            </a:r>
            <a:r>
              <a:rPr lang="en-US" altLang="zh-CN" sz="1800" dirty="0">
                <a:solidFill>
                  <a:srgbClr val="FF0000"/>
                </a:solidFill>
              </a:rPr>
              <a:t>sorted()</a:t>
            </a:r>
            <a:r>
              <a:rPr lang="zh-CN" altLang="en-US" sz="1800" dirty="0">
                <a:solidFill>
                  <a:srgbClr val="FF0000"/>
                </a:solidFill>
              </a:rPr>
              <a:t>对列表进行排序并返回新列表</a:t>
            </a:r>
            <a:r>
              <a:rPr lang="zh-CN" altLang="en-US" sz="1800" dirty="0" smtClean="0">
                <a:solidFill>
                  <a:srgbClr val="FF0000"/>
                </a:solidFill>
              </a:rPr>
              <a:t>。</a:t>
            </a:r>
            <a:r>
              <a:rPr lang="zh-CN" altLang="en-US" sz="1800" b="1" dirty="0" smtClean="0">
                <a:solidFill>
                  <a:srgbClr val="FF0000"/>
                </a:solidFill>
              </a:rPr>
              <a:t>注意：和列表对象的</a:t>
            </a:r>
            <a:r>
              <a:rPr lang="en-US" altLang="zh-CN" sz="1800" b="1" dirty="0" smtClean="0">
                <a:solidFill>
                  <a:srgbClr val="FF0000"/>
                </a:solidFill>
              </a:rPr>
              <a:t>sort()</a:t>
            </a:r>
            <a:r>
              <a:rPr lang="zh-CN" altLang="en-US" sz="1800" b="1" dirty="0" smtClean="0">
                <a:solidFill>
                  <a:srgbClr val="FF0000"/>
                </a:solidFill>
              </a:rPr>
              <a:t>方法区别</a:t>
            </a:r>
            <a:r>
              <a:rPr lang="zh-CN" altLang="en-US" sz="1800" dirty="0" smtClean="0">
                <a:solidFill>
                  <a:srgbClr val="FF0000"/>
                </a:solidFill>
              </a:rPr>
              <a:t>；</a:t>
            </a:r>
            <a:endParaRPr lang="zh-CN" altLang="en-US" sz="1800" dirty="0">
              <a:solidFill>
                <a:srgbClr val="FF0000"/>
              </a:solidFill>
            </a:endParaRPr>
          </a:p>
          <a:p>
            <a:pPr defTabSz="914400">
              <a:lnSpc>
                <a:spcPct val="80000"/>
              </a:lnSpc>
              <a:buSzPct val="90000"/>
              <a:buFont typeface="Wingdings" panose="05000000000000000000" pitchFamily="2" charset="2"/>
              <a:buNone/>
            </a:pPr>
            <a:endParaRPr lang="en-US" altLang="zh-CN" sz="1500" dirty="0"/>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[9, 7, 6, 5, 4, 3, 17, 15, 13, 11]</a:t>
            </a:r>
            <a:endParaRPr lang="en-US" altLang="zh-CN" sz="160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sorted(</a:t>
            </a:r>
            <a:r>
              <a:rPr lang="en-US" altLang="zh-CN" sz="1600" dirty="0" err="1">
                <a:latin typeface="Consolas" panose="020B0609020204030204" charset="0"/>
              </a:rPr>
              <a:t>aList</a:t>
            </a:r>
            <a:r>
              <a:rPr lang="en-US" altLang="zh-CN" sz="1600" dirty="0">
                <a:latin typeface="Consolas" panose="020B0609020204030204" charset="0"/>
              </a:rPr>
              <a:t>)                            #</a:t>
            </a:r>
            <a:r>
              <a:rPr lang="zh-CN" altLang="en-US" sz="1600" dirty="0">
                <a:latin typeface="Consolas" panose="020B0609020204030204" charset="0"/>
              </a:rPr>
              <a:t>升序排序</a:t>
            </a:r>
            <a:endParaRPr lang="zh-CN" altLang="en-US"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[3, 4, 5, 6, 7, 9, 11, 13, 15, 17]</a:t>
            </a:r>
            <a:endParaRPr lang="en-US" altLang="zh-CN" sz="160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sorted(</a:t>
            </a:r>
            <a:r>
              <a:rPr lang="en-US" altLang="zh-CN" sz="1600" dirty="0" err="1">
                <a:latin typeface="Consolas" panose="020B0609020204030204" charset="0"/>
              </a:rPr>
              <a:t>aList,reverse</a:t>
            </a:r>
            <a:r>
              <a:rPr lang="en-US" altLang="zh-CN" sz="1600" dirty="0">
                <a:latin typeface="Consolas" panose="020B0609020204030204" charset="0"/>
              </a:rPr>
              <a:t>=True)             #</a:t>
            </a:r>
            <a:r>
              <a:rPr lang="zh-CN" altLang="en-US" sz="1600" dirty="0">
                <a:latin typeface="Consolas" panose="020B0609020204030204" charset="0"/>
              </a:rPr>
              <a:t>降序排序</a:t>
            </a:r>
            <a:endParaRPr lang="zh-CN" altLang="en-US"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00B0F0"/>
                </a:solidFill>
                <a:latin typeface="Consolas" panose="020B0609020204030204" charset="0"/>
              </a:rPr>
              <a:t>[17, 15, 13, 11, 9, 7, 6, 5, 4, 3]</a:t>
            </a:r>
            <a:endParaRPr lang="en-US" altLang="zh-CN" sz="1600" dirty="0">
              <a:latin typeface="Consolas" panose="020B0609020204030204" charset="0"/>
            </a:endParaRPr>
          </a:p>
        </p:txBody>
      </p:sp>
      <p:sp>
        <p:nvSpPr>
          <p:cNvPr id="2" name="Line Callout 1 1"/>
          <p:cNvSpPr/>
          <p:nvPr/>
        </p:nvSpPr>
        <p:spPr>
          <a:xfrm>
            <a:off x="2971800" y="3321050"/>
            <a:ext cx="2294890" cy="607695"/>
          </a:xfrm>
          <a:prstGeom prst="borderCallout1">
            <a:avLst>
              <a:gd name="adj1" fmla="val 48066"/>
              <a:gd name="adj2" fmla="val 83"/>
              <a:gd name="adj3" fmla="val -81504"/>
              <a:gd name="adj4" fmla="val -554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FF0000"/>
                </a:solidFill>
              </a:rPr>
              <a:t>内置函数</a:t>
            </a:r>
            <a:r>
              <a:rPr lang="en-US" altLang="zh-CN">
                <a:solidFill>
                  <a:srgbClr val="FF0000"/>
                </a:solidFill>
              </a:rPr>
              <a:t>sorted()</a:t>
            </a:r>
            <a:r>
              <a:rPr lang="zh-CN" altLang="en-US">
                <a:solidFill>
                  <a:srgbClr val="FF0000"/>
                </a:solidFill>
              </a:rPr>
              <a:t>返回排序后的新列表</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1"/>
            </p:custDataLst>
          </p:nvPr>
        </p:nvGraphicFramePr>
        <p:xfrm>
          <a:off x="213995" y="986790"/>
          <a:ext cx="7741920" cy="4042410"/>
        </p:xfrm>
        <a:graphic>
          <a:graphicData uri="http://schemas.openxmlformats.org/drawingml/2006/table">
            <a:tbl>
              <a:tblPr firstRow="1" bandRow="1">
                <a:tableStyleId>{5940675A-B579-460E-94D1-54222C63F5DA}</a:tableStyleId>
              </a:tblPr>
              <a:tblGrid>
                <a:gridCol w="1711325"/>
                <a:gridCol w="1647825"/>
                <a:gridCol w="1555750"/>
                <a:gridCol w="1713230"/>
                <a:gridCol w="1113790"/>
              </a:tblGrid>
              <a:tr h="300355">
                <a:tc>
                  <a:txBody>
                    <a:bodyPr/>
                    <a:lstStyle/>
                    <a:p>
                      <a:pPr>
                        <a:buNone/>
                      </a:pPr>
                      <a:r>
                        <a:rPr lang="en-US" altLang="zh-CN" sz="1400" b="1" dirty="0">
                          <a:latin typeface="宋体" panose="02010600030101010101" pitchFamily="2" charset="-122"/>
                          <a:ea typeface="宋体" panose="02010600030101010101" pitchFamily="2" charset="-122"/>
                          <a:cs typeface="宋体" panose="02010600030101010101" pitchFamily="2" charset="-122"/>
                        </a:rPr>
                        <a:t> </a:t>
                      </a:r>
                      <a:endParaRPr lang="en-US" altLang="zh-CN" sz="1400" b="1" dirty="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b="1">
                          <a:latin typeface="宋体" panose="02010600030101010101" pitchFamily="2" charset="-122"/>
                          <a:ea typeface="宋体" panose="02010600030101010101" pitchFamily="2" charset="-122"/>
                          <a:cs typeface="宋体" panose="02010600030101010101" pitchFamily="2" charset="-122"/>
                        </a:rPr>
                        <a:t>列表</a:t>
                      </a:r>
                      <a:r>
                        <a:rPr lang="en-US" altLang="zh-CN" sz="1400" b="1">
                          <a:latin typeface="宋体" panose="02010600030101010101" pitchFamily="2" charset="-122"/>
                          <a:ea typeface="宋体" panose="02010600030101010101" pitchFamily="2" charset="-122"/>
                          <a:cs typeface="宋体" panose="02010600030101010101" pitchFamily="2" charset="-122"/>
                        </a:rPr>
                        <a:t>list</a:t>
                      </a:r>
                      <a:endParaRPr lang="en-US" altLang="zh-CN" sz="140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b="1">
                          <a:latin typeface="宋体" panose="02010600030101010101" pitchFamily="2" charset="-122"/>
                          <a:ea typeface="宋体" panose="02010600030101010101" pitchFamily="2" charset="-122"/>
                          <a:cs typeface="宋体" panose="02010600030101010101" pitchFamily="2" charset="-122"/>
                        </a:rPr>
                        <a:t>元组</a:t>
                      </a:r>
                      <a:r>
                        <a:rPr lang="en-US" altLang="zh-CN" sz="1400" b="1">
                          <a:latin typeface="宋体" panose="02010600030101010101" pitchFamily="2" charset="-122"/>
                          <a:ea typeface="宋体" panose="02010600030101010101" pitchFamily="2" charset="-122"/>
                          <a:cs typeface="宋体" panose="02010600030101010101" pitchFamily="2" charset="-122"/>
                        </a:rPr>
                        <a:t>tuple</a:t>
                      </a:r>
                      <a:endParaRPr lang="en-US" altLang="zh-CN" sz="140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b="1">
                          <a:latin typeface="宋体" panose="02010600030101010101" pitchFamily="2" charset="-122"/>
                          <a:ea typeface="宋体" panose="02010600030101010101" pitchFamily="2" charset="-122"/>
                          <a:cs typeface="宋体" panose="02010600030101010101" pitchFamily="2" charset="-122"/>
                        </a:rPr>
                        <a:t>字典</a:t>
                      </a:r>
                      <a:r>
                        <a:rPr lang="en-US" altLang="zh-CN" sz="1400" b="1">
                          <a:latin typeface="宋体" panose="02010600030101010101" pitchFamily="2" charset="-122"/>
                          <a:ea typeface="宋体" panose="02010600030101010101" pitchFamily="2" charset="-122"/>
                          <a:cs typeface="宋体" panose="02010600030101010101" pitchFamily="2" charset="-122"/>
                        </a:rPr>
                        <a:t>dict</a:t>
                      </a:r>
                      <a:endParaRPr lang="en-US" altLang="zh-CN" sz="140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b="1">
                          <a:latin typeface="宋体" panose="02010600030101010101" pitchFamily="2" charset="-122"/>
                          <a:ea typeface="宋体" panose="02010600030101010101" pitchFamily="2" charset="-122"/>
                          <a:cs typeface="宋体" panose="02010600030101010101" pitchFamily="2" charset="-122"/>
                        </a:rPr>
                        <a:t>集合</a:t>
                      </a:r>
                      <a:r>
                        <a:rPr lang="en-US" altLang="zh-CN" sz="1400" b="1">
                          <a:latin typeface="宋体" panose="02010600030101010101" pitchFamily="2" charset="-122"/>
                          <a:ea typeface="宋体" panose="02010600030101010101" pitchFamily="2" charset="-122"/>
                          <a:cs typeface="宋体" panose="02010600030101010101" pitchFamily="2" charset="-122"/>
                        </a:rPr>
                        <a:t>set</a:t>
                      </a:r>
                      <a:endParaRPr lang="en-US" altLang="zh-CN" sz="140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7970">
                <a:tc>
                  <a:txBody>
                    <a:bodyPr/>
                    <a:lstStyle/>
                    <a:p>
                      <a:pPr>
                        <a:buNone/>
                      </a:pPr>
                      <a:r>
                        <a:rPr lang="zh-CN" altLang="en-US" sz="1400" b="1">
                          <a:solidFill>
                            <a:srgbClr val="00B0F0"/>
                          </a:solidFill>
                          <a:latin typeface="宋体" panose="02010600030101010101" pitchFamily="2" charset="-122"/>
                          <a:ea typeface="宋体" panose="02010600030101010101" pitchFamily="2" charset="-122"/>
                          <a:cs typeface="宋体" panose="02010600030101010101" pitchFamily="2" charset="-122"/>
                        </a:rPr>
                        <a:t>类型名称</a:t>
                      </a:r>
                      <a:endParaRPr lang="zh-CN" altLang="en-US" sz="140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400">
                          <a:solidFill>
                            <a:srgbClr val="00B0F0"/>
                          </a:solidFill>
                          <a:highlight>
                            <a:srgbClr val="FFFF00"/>
                          </a:highlight>
                          <a:latin typeface="宋体" panose="02010600030101010101" pitchFamily="2" charset="-122"/>
                          <a:ea typeface="宋体" panose="02010600030101010101" pitchFamily="2" charset="-122"/>
                          <a:cs typeface="宋体" panose="02010600030101010101" pitchFamily="2" charset="-122"/>
                        </a:rPr>
                        <a:t>list</a:t>
                      </a:r>
                      <a:endParaRPr lang="en-US" altLang="zh-CN" sz="1400">
                        <a:solidFill>
                          <a:srgbClr val="00B0F0"/>
                        </a:solidFill>
                        <a:highlight>
                          <a:srgbClr val="FFFF00"/>
                        </a:highlight>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400" dirty="0">
                          <a:solidFill>
                            <a:srgbClr val="00B0F0"/>
                          </a:solidFill>
                          <a:highlight>
                            <a:srgbClr val="FFFF00"/>
                          </a:highlight>
                          <a:latin typeface="宋体" panose="02010600030101010101" pitchFamily="2" charset="-122"/>
                          <a:ea typeface="宋体" panose="02010600030101010101" pitchFamily="2" charset="-122"/>
                          <a:cs typeface="宋体" panose="02010600030101010101" pitchFamily="2" charset="-122"/>
                        </a:rPr>
                        <a:t>tuple</a:t>
                      </a:r>
                      <a:endParaRPr lang="en-US" altLang="zh-CN" sz="1400" dirty="0">
                        <a:solidFill>
                          <a:srgbClr val="00B0F0"/>
                        </a:solidFill>
                        <a:highlight>
                          <a:srgbClr val="FFFF00"/>
                        </a:highlight>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400">
                          <a:solidFill>
                            <a:srgbClr val="00B0F0"/>
                          </a:solidFill>
                          <a:highlight>
                            <a:srgbClr val="FFFF00"/>
                          </a:highlight>
                          <a:latin typeface="宋体" panose="02010600030101010101" pitchFamily="2" charset="-122"/>
                          <a:ea typeface="宋体" panose="02010600030101010101" pitchFamily="2" charset="-122"/>
                          <a:cs typeface="宋体" panose="02010600030101010101" pitchFamily="2" charset="-122"/>
                        </a:rPr>
                        <a:t>dict</a:t>
                      </a:r>
                      <a:endParaRPr lang="en-US" altLang="zh-CN" sz="1400">
                        <a:solidFill>
                          <a:srgbClr val="00B0F0"/>
                        </a:solidFill>
                        <a:highlight>
                          <a:srgbClr val="FFFF00"/>
                        </a:highlight>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400">
                          <a:solidFill>
                            <a:srgbClr val="00B0F0"/>
                          </a:solidFill>
                          <a:highlight>
                            <a:srgbClr val="FFFF00"/>
                          </a:highlight>
                          <a:latin typeface="宋体" panose="02010600030101010101" pitchFamily="2" charset="-122"/>
                          <a:ea typeface="宋体" panose="02010600030101010101" pitchFamily="2" charset="-122"/>
                          <a:cs typeface="宋体" panose="02010600030101010101" pitchFamily="2" charset="-122"/>
                        </a:rPr>
                        <a:t>set</a:t>
                      </a:r>
                      <a:endParaRPr lang="en-US" altLang="zh-CN" sz="1400">
                        <a:solidFill>
                          <a:srgbClr val="00B0F0"/>
                        </a:solidFill>
                        <a:highlight>
                          <a:srgbClr val="FFFF00"/>
                        </a:highlight>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0670">
                <a:tc>
                  <a:txBody>
                    <a:bodyPr/>
                    <a:lstStyle/>
                    <a:p>
                      <a:pPr>
                        <a:buNone/>
                      </a:pPr>
                      <a:r>
                        <a:rPr lang="zh-CN" altLang="en-US" sz="1400" b="1">
                          <a:latin typeface="宋体" panose="02010600030101010101" pitchFamily="2" charset="-122"/>
                          <a:ea typeface="宋体" panose="02010600030101010101" pitchFamily="2" charset="-122"/>
                          <a:cs typeface="宋体" panose="02010600030101010101" pitchFamily="2" charset="-122"/>
                        </a:rPr>
                        <a:t>定界符</a:t>
                      </a:r>
                      <a:endParaRPr lang="zh-CN" altLang="en-US" sz="140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latin typeface="宋体" panose="02010600030101010101" pitchFamily="2" charset="-122"/>
                          <a:ea typeface="宋体" panose="02010600030101010101" pitchFamily="2" charset="-122"/>
                          <a:cs typeface="宋体" panose="02010600030101010101" pitchFamily="2" charset="-122"/>
                        </a:rPr>
                        <a:t>方括号</a:t>
                      </a:r>
                      <a:r>
                        <a:rPr lang="en-US" altLang="zh-CN" sz="1400">
                          <a:latin typeface="宋体" panose="02010600030101010101" pitchFamily="2" charset="-122"/>
                          <a:ea typeface="宋体" panose="02010600030101010101" pitchFamily="2" charset="-122"/>
                          <a:cs typeface="宋体" panose="02010600030101010101" pitchFamily="2" charset="-122"/>
                        </a:rPr>
                        <a:t>[]</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latin typeface="宋体" panose="02010600030101010101" pitchFamily="2" charset="-122"/>
                          <a:ea typeface="宋体" panose="02010600030101010101" pitchFamily="2" charset="-122"/>
                          <a:cs typeface="宋体" panose="02010600030101010101" pitchFamily="2" charset="-122"/>
                        </a:rPr>
                        <a:t>圆括号</a:t>
                      </a:r>
                      <a:r>
                        <a:rPr lang="en-US" altLang="zh-CN" sz="1400">
                          <a:latin typeface="宋体" panose="02010600030101010101" pitchFamily="2" charset="-122"/>
                          <a:ea typeface="宋体" panose="02010600030101010101" pitchFamily="2" charset="-122"/>
                          <a:cs typeface="宋体" panose="02010600030101010101" pitchFamily="2" charset="-122"/>
                        </a:rPr>
                        <a:t>()</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latin typeface="宋体" panose="02010600030101010101" pitchFamily="2" charset="-122"/>
                          <a:ea typeface="宋体" panose="02010600030101010101" pitchFamily="2" charset="-122"/>
                          <a:cs typeface="宋体" panose="02010600030101010101" pitchFamily="2" charset="-122"/>
                        </a:rPr>
                        <a:t>大括号</a:t>
                      </a:r>
                      <a:r>
                        <a:rPr lang="en-US" altLang="zh-CN" sz="1400">
                          <a:latin typeface="宋体" panose="02010600030101010101" pitchFamily="2" charset="-122"/>
                          <a:ea typeface="宋体" panose="02010600030101010101" pitchFamily="2" charset="-122"/>
                          <a:cs typeface="宋体" panose="02010600030101010101" pitchFamily="2" charset="-122"/>
                        </a:rPr>
                        <a:t>{}</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latin typeface="宋体" panose="02010600030101010101" pitchFamily="2" charset="-122"/>
                          <a:ea typeface="宋体" panose="02010600030101010101" pitchFamily="2" charset="-122"/>
                          <a:cs typeface="宋体" panose="02010600030101010101" pitchFamily="2" charset="-122"/>
                        </a:rPr>
                        <a:t>大括号</a:t>
                      </a:r>
                      <a:r>
                        <a:rPr lang="en-US" altLang="zh-CN" sz="1400">
                          <a:latin typeface="宋体" panose="02010600030101010101" pitchFamily="2" charset="-122"/>
                          <a:ea typeface="宋体" panose="02010600030101010101" pitchFamily="2" charset="-122"/>
                          <a:cs typeface="宋体" panose="02010600030101010101" pitchFamily="2" charset="-122"/>
                        </a:rPr>
                        <a:t>{}</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7970">
                <a:tc>
                  <a:txBody>
                    <a:bodyPr/>
                    <a:lstStyle/>
                    <a:p>
                      <a:pPr>
                        <a:buNone/>
                      </a:pPr>
                      <a:r>
                        <a:rPr lang="zh-CN" altLang="en-US" sz="1400" b="1">
                          <a:solidFill>
                            <a:srgbClr val="00B0F0"/>
                          </a:solidFill>
                          <a:latin typeface="宋体" panose="02010600030101010101" pitchFamily="2" charset="-122"/>
                          <a:ea typeface="宋体" panose="02010600030101010101" pitchFamily="2" charset="-122"/>
                          <a:cs typeface="宋体" panose="02010600030101010101" pitchFamily="2" charset="-122"/>
                        </a:rPr>
                        <a:t>是否可变</a:t>
                      </a:r>
                      <a:endParaRPr lang="zh-CN" altLang="en-US" sz="140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solidFill>
                            <a:srgbClr val="FF0000"/>
                          </a:solidFill>
                          <a:highlight>
                            <a:srgbClr val="FFFF00"/>
                          </a:highlight>
                          <a:latin typeface="宋体" panose="02010600030101010101" pitchFamily="2" charset="-122"/>
                          <a:ea typeface="宋体" panose="02010600030101010101" pitchFamily="2" charset="-122"/>
                          <a:cs typeface="宋体" panose="02010600030101010101" pitchFamily="2" charset="-122"/>
                        </a:rPr>
                        <a:t>否</a:t>
                      </a:r>
                      <a:endParaRPr lang="zh-CN" altLang="en-US" sz="1400">
                        <a:solidFill>
                          <a:srgbClr val="FF0000"/>
                        </a:solidFill>
                        <a:highlight>
                          <a:srgbClr val="FFFF00"/>
                        </a:highlight>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9400">
                <a:tc>
                  <a:txBody>
                    <a:bodyPr/>
                    <a:lstStyle/>
                    <a:p>
                      <a:pPr>
                        <a:buNone/>
                      </a:pPr>
                      <a:r>
                        <a:rPr lang="zh-CN" altLang="en-US" sz="1400" b="1">
                          <a:latin typeface="宋体" panose="02010600030101010101" pitchFamily="2" charset="-122"/>
                          <a:ea typeface="宋体" panose="02010600030101010101" pitchFamily="2" charset="-122"/>
                          <a:cs typeface="宋体" panose="02010600030101010101" pitchFamily="2" charset="-122"/>
                        </a:rPr>
                        <a:t>是否有序</a:t>
                      </a:r>
                      <a:endParaRPr lang="zh-CN" altLang="en-US" sz="140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latin typeface="宋体" panose="02010600030101010101" pitchFamily="2" charset="-122"/>
                          <a:ea typeface="宋体" panose="02010600030101010101" pitchFamily="2" charset="-122"/>
                          <a:cs typeface="宋体" panose="02010600030101010101" pitchFamily="2" charset="-122"/>
                        </a:rPr>
                        <a:t>是</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latin typeface="宋体" panose="02010600030101010101" pitchFamily="2" charset="-122"/>
                          <a:ea typeface="宋体" panose="02010600030101010101" pitchFamily="2" charset="-122"/>
                          <a:cs typeface="宋体" panose="02010600030101010101" pitchFamily="2" charset="-122"/>
                        </a:rPr>
                        <a:t>是</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latin typeface="宋体" panose="02010600030101010101" pitchFamily="2" charset="-122"/>
                          <a:ea typeface="宋体" panose="02010600030101010101" pitchFamily="2" charset="-122"/>
                          <a:cs typeface="宋体" panose="02010600030101010101" pitchFamily="2" charset="-122"/>
                        </a:rPr>
                        <a:t>否</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latin typeface="宋体" panose="02010600030101010101" pitchFamily="2" charset="-122"/>
                          <a:ea typeface="宋体" panose="02010600030101010101" pitchFamily="2" charset="-122"/>
                          <a:cs typeface="宋体" panose="02010600030101010101" pitchFamily="2" charset="-122"/>
                        </a:rPr>
                        <a:t>否</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lstStyle/>
                    <a:p>
                      <a:pPr>
                        <a:buNone/>
                      </a:pPr>
                      <a:r>
                        <a:rPr lang="zh-CN" altLang="en-US" sz="1400" b="1">
                          <a:solidFill>
                            <a:srgbClr val="00B0F0"/>
                          </a:solidFill>
                          <a:latin typeface="宋体" panose="02010600030101010101" pitchFamily="2" charset="-122"/>
                          <a:ea typeface="宋体" panose="02010600030101010101" pitchFamily="2" charset="-122"/>
                          <a:cs typeface="宋体" panose="02010600030101010101" pitchFamily="2" charset="-122"/>
                        </a:rPr>
                        <a:t>是否支持下标</a:t>
                      </a:r>
                      <a:endParaRPr lang="zh-CN" altLang="en-US" sz="140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是（使用序号作为下标）</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是（使用序号作为下标）</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是（使用“</a:t>
                      </a:r>
                      <a:r>
                        <a:rPr lang="zh-CN" altLang="en-US" sz="1400">
                          <a:solidFill>
                            <a:srgbClr val="00B0F0"/>
                          </a:solidFill>
                          <a:highlight>
                            <a:srgbClr val="FFFF00"/>
                          </a:highlight>
                          <a:latin typeface="宋体" panose="02010600030101010101" pitchFamily="2" charset="-122"/>
                          <a:ea typeface="宋体" panose="02010600030101010101" pitchFamily="2" charset="-122"/>
                          <a:cs typeface="宋体" panose="02010600030101010101" pitchFamily="2" charset="-122"/>
                        </a:rPr>
                        <a:t>键</a:t>
                      </a: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”作为下标）</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solidFill>
                            <a:srgbClr val="FF0000"/>
                          </a:solidFill>
                          <a:highlight>
                            <a:srgbClr val="FFFF00"/>
                          </a:highlight>
                          <a:latin typeface="宋体" panose="02010600030101010101" pitchFamily="2" charset="-122"/>
                          <a:ea typeface="宋体" panose="02010600030101010101" pitchFamily="2" charset="-122"/>
                          <a:cs typeface="宋体" panose="02010600030101010101" pitchFamily="2" charset="-122"/>
                        </a:rPr>
                        <a:t>否</a:t>
                      </a:r>
                      <a:endParaRPr lang="zh-CN" altLang="en-US" sz="1400">
                        <a:solidFill>
                          <a:srgbClr val="FF0000"/>
                        </a:solidFill>
                        <a:highlight>
                          <a:srgbClr val="FFFF00"/>
                        </a:highlight>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0670">
                <a:tc>
                  <a:txBody>
                    <a:bodyPr/>
                    <a:lstStyle/>
                    <a:p>
                      <a:pPr>
                        <a:buNone/>
                      </a:pPr>
                      <a:r>
                        <a:rPr lang="zh-CN" altLang="en-US" sz="1400" b="1">
                          <a:latin typeface="宋体" panose="02010600030101010101" pitchFamily="2" charset="-122"/>
                          <a:ea typeface="宋体" panose="02010600030101010101" pitchFamily="2" charset="-122"/>
                          <a:cs typeface="宋体" panose="02010600030101010101" pitchFamily="2" charset="-122"/>
                        </a:rPr>
                        <a:t>元素分隔符</a:t>
                      </a:r>
                      <a:endParaRPr lang="zh-CN" altLang="en-US" sz="140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latin typeface="宋体" panose="02010600030101010101" pitchFamily="2" charset="-122"/>
                          <a:ea typeface="宋体" panose="02010600030101010101" pitchFamily="2" charset="-122"/>
                          <a:cs typeface="宋体" panose="02010600030101010101" pitchFamily="2" charset="-122"/>
                        </a:rPr>
                        <a:t>逗号</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latin typeface="宋体" panose="02010600030101010101" pitchFamily="2" charset="-122"/>
                          <a:ea typeface="宋体" panose="02010600030101010101" pitchFamily="2" charset="-122"/>
                          <a:cs typeface="宋体" panose="02010600030101010101" pitchFamily="2" charset="-122"/>
                        </a:rPr>
                        <a:t>逗号</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latin typeface="宋体" panose="02010600030101010101" pitchFamily="2" charset="-122"/>
                          <a:ea typeface="宋体" panose="02010600030101010101" pitchFamily="2" charset="-122"/>
                          <a:cs typeface="宋体" panose="02010600030101010101" pitchFamily="2" charset="-122"/>
                        </a:rPr>
                        <a:t>逗号</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latin typeface="宋体" panose="02010600030101010101" pitchFamily="2" charset="-122"/>
                          <a:ea typeface="宋体" panose="02010600030101010101" pitchFamily="2" charset="-122"/>
                          <a:cs typeface="宋体" panose="02010600030101010101" pitchFamily="2" charset="-122"/>
                        </a:rPr>
                        <a:t>逗号</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0035">
                <a:tc>
                  <a:txBody>
                    <a:bodyPr/>
                    <a:lstStyle/>
                    <a:p>
                      <a:pPr>
                        <a:buNone/>
                      </a:pPr>
                      <a:r>
                        <a:rPr lang="zh-CN" altLang="en-US" sz="1400" b="1">
                          <a:solidFill>
                            <a:srgbClr val="00B0F0"/>
                          </a:solidFill>
                          <a:latin typeface="宋体" panose="02010600030101010101" pitchFamily="2" charset="-122"/>
                          <a:ea typeface="宋体" panose="02010600030101010101" pitchFamily="2" charset="-122"/>
                          <a:cs typeface="宋体" panose="02010600030101010101" pitchFamily="2" charset="-122"/>
                        </a:rPr>
                        <a:t>对元素形式的要求</a:t>
                      </a:r>
                      <a:endParaRPr lang="zh-CN" altLang="en-US" sz="140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无</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无</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solidFill>
                            <a:srgbClr val="FF0000"/>
                          </a:solidFill>
                          <a:highlight>
                            <a:srgbClr val="FFFF00"/>
                          </a:highlight>
                          <a:latin typeface="宋体" panose="02010600030101010101" pitchFamily="2" charset="-122"/>
                          <a:ea typeface="宋体" panose="02010600030101010101" pitchFamily="2" charset="-122"/>
                          <a:cs typeface="宋体" panose="02010600030101010101" pitchFamily="2" charset="-122"/>
                        </a:rPr>
                        <a:t>键</a:t>
                      </a:r>
                      <a:r>
                        <a:rPr lang="en-US" altLang="zh-CN" sz="1400">
                          <a:solidFill>
                            <a:srgbClr val="FF0000"/>
                          </a:solidFill>
                          <a:highlight>
                            <a:srgbClr val="FFFF00"/>
                          </a:highlight>
                          <a:latin typeface="宋体" panose="02010600030101010101" pitchFamily="2" charset="-122"/>
                          <a:ea typeface="宋体" panose="02010600030101010101" pitchFamily="2" charset="-122"/>
                          <a:cs typeface="宋体" panose="02010600030101010101" pitchFamily="2" charset="-122"/>
                        </a:rPr>
                        <a:t>:</a:t>
                      </a:r>
                      <a:r>
                        <a:rPr lang="zh-CN" altLang="en-US" sz="1400">
                          <a:solidFill>
                            <a:srgbClr val="FF0000"/>
                          </a:solidFill>
                          <a:highlight>
                            <a:srgbClr val="FFFF00"/>
                          </a:highlight>
                          <a:latin typeface="宋体" panose="02010600030101010101" pitchFamily="2" charset="-122"/>
                          <a:ea typeface="宋体" panose="02010600030101010101" pitchFamily="2" charset="-122"/>
                          <a:cs typeface="宋体" panose="02010600030101010101" pitchFamily="2" charset="-122"/>
                        </a:rPr>
                        <a:t>值</a:t>
                      </a:r>
                      <a:endParaRPr lang="zh-CN" altLang="en-US" sz="1400">
                        <a:solidFill>
                          <a:srgbClr val="FF0000"/>
                        </a:solidFill>
                        <a:highlight>
                          <a:srgbClr val="FFFF00"/>
                        </a:highlight>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必须可哈希</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2590">
                <a:tc>
                  <a:txBody>
                    <a:bodyPr/>
                    <a:lstStyle/>
                    <a:p>
                      <a:pPr>
                        <a:buNone/>
                      </a:pPr>
                      <a:r>
                        <a:rPr lang="zh-CN" altLang="en-US" sz="1400" b="1">
                          <a:latin typeface="宋体" panose="02010600030101010101" pitchFamily="2" charset="-122"/>
                          <a:ea typeface="宋体" panose="02010600030101010101" pitchFamily="2" charset="-122"/>
                          <a:cs typeface="宋体" panose="02010600030101010101" pitchFamily="2" charset="-122"/>
                        </a:rPr>
                        <a:t>对元素值的要求</a:t>
                      </a:r>
                      <a:endParaRPr lang="zh-CN" altLang="en-US" sz="140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latin typeface="宋体" panose="02010600030101010101" pitchFamily="2" charset="-122"/>
                          <a:ea typeface="宋体" panose="02010600030101010101" pitchFamily="2" charset="-122"/>
                          <a:cs typeface="宋体" panose="02010600030101010101" pitchFamily="2" charset="-122"/>
                        </a:rPr>
                        <a:t>无</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latin typeface="宋体" panose="02010600030101010101" pitchFamily="2" charset="-122"/>
                          <a:ea typeface="宋体" panose="02010600030101010101" pitchFamily="2" charset="-122"/>
                          <a:cs typeface="宋体" panose="02010600030101010101" pitchFamily="2" charset="-122"/>
                        </a:rPr>
                        <a:t>无</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400">
                          <a:latin typeface="宋体" panose="02010600030101010101" pitchFamily="2" charset="-122"/>
                          <a:ea typeface="宋体" panose="02010600030101010101" pitchFamily="2" charset="-122"/>
                          <a:cs typeface="宋体" panose="02010600030101010101" pitchFamily="2" charset="-122"/>
                        </a:rPr>
                        <a:t>“</a:t>
                      </a:r>
                      <a:r>
                        <a:rPr lang="zh-CN" altLang="en-US" sz="1400">
                          <a:latin typeface="宋体" panose="02010600030101010101" pitchFamily="2" charset="-122"/>
                          <a:ea typeface="宋体" panose="02010600030101010101" pitchFamily="2" charset="-122"/>
                          <a:cs typeface="宋体" panose="02010600030101010101" pitchFamily="2" charset="-122"/>
                        </a:rPr>
                        <a:t>键”必须可哈希</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latin typeface="宋体" panose="02010600030101010101" pitchFamily="2" charset="-122"/>
                          <a:ea typeface="宋体" panose="02010600030101010101" pitchFamily="2" charset="-122"/>
                          <a:cs typeface="宋体" panose="02010600030101010101" pitchFamily="2" charset="-122"/>
                        </a:rPr>
                        <a:t>必须可哈希</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5145">
                <a:tc>
                  <a:txBody>
                    <a:bodyPr/>
                    <a:lstStyle/>
                    <a:p>
                      <a:pPr>
                        <a:buNone/>
                      </a:pPr>
                      <a:r>
                        <a:rPr lang="zh-CN" altLang="en-US" sz="1400" b="1">
                          <a:solidFill>
                            <a:srgbClr val="00B0F0"/>
                          </a:solidFill>
                          <a:latin typeface="宋体" panose="02010600030101010101" pitchFamily="2" charset="-122"/>
                          <a:ea typeface="宋体" panose="02010600030101010101" pitchFamily="2" charset="-122"/>
                          <a:cs typeface="宋体" panose="02010600030101010101" pitchFamily="2" charset="-122"/>
                        </a:rPr>
                        <a:t>元素是否</a:t>
                      </a:r>
                      <a:r>
                        <a:rPr lang="en-US" altLang="zh-CN" sz="1400" b="1">
                          <a:solidFill>
                            <a:srgbClr val="00B0F0"/>
                          </a:solidFill>
                          <a:latin typeface="宋体" panose="02010600030101010101" pitchFamily="2" charset="-122"/>
                          <a:ea typeface="宋体" panose="02010600030101010101" pitchFamily="2" charset="-122"/>
                          <a:cs typeface="宋体" panose="02010600030101010101" pitchFamily="2" charset="-122"/>
                        </a:rPr>
                        <a:t>                                </a:t>
                      </a:r>
                      <a:r>
                        <a:rPr lang="zh-CN" altLang="en-US" sz="1400" b="1">
                          <a:solidFill>
                            <a:srgbClr val="00B0F0"/>
                          </a:solidFill>
                          <a:latin typeface="宋体" panose="02010600030101010101" pitchFamily="2" charset="-122"/>
                          <a:ea typeface="宋体" panose="02010600030101010101" pitchFamily="2" charset="-122"/>
                          <a:cs typeface="宋体" panose="02010600030101010101" pitchFamily="2" charset="-122"/>
                        </a:rPr>
                        <a:t>可重复</a:t>
                      </a:r>
                      <a:endParaRPr lang="zh-CN" altLang="en-US" sz="140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altLang="zh-CN" sz="1400">
                          <a:solidFill>
                            <a:srgbClr val="00B0F0"/>
                          </a:solidFill>
                          <a:latin typeface="宋体" panose="02010600030101010101" pitchFamily="2" charset="-122"/>
                          <a:ea typeface="宋体" panose="02010600030101010101" pitchFamily="2" charset="-122"/>
                          <a:cs typeface="宋体" panose="02010600030101010101" pitchFamily="2" charset="-122"/>
                        </a:rPr>
                        <a:t>“</a:t>
                      </a: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键”不允许重复，“值”可以重复</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否</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9400">
                <a:tc>
                  <a:txBody>
                    <a:bodyPr/>
                    <a:lstStyle/>
                    <a:p>
                      <a:pPr>
                        <a:buNone/>
                      </a:pPr>
                      <a:r>
                        <a:rPr lang="zh-CN" altLang="en-US" sz="1400" b="1">
                          <a:latin typeface="宋体" panose="02010600030101010101" pitchFamily="2" charset="-122"/>
                          <a:ea typeface="宋体" panose="02010600030101010101" pitchFamily="2" charset="-122"/>
                          <a:cs typeface="宋体" panose="02010600030101010101" pitchFamily="2" charset="-122"/>
                        </a:rPr>
                        <a:t>元素查找速度</a:t>
                      </a:r>
                      <a:endParaRPr lang="zh-CN" altLang="en-US" sz="1400" b="1">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latin typeface="宋体" panose="02010600030101010101" pitchFamily="2" charset="-122"/>
                          <a:ea typeface="宋体" panose="02010600030101010101" pitchFamily="2" charset="-122"/>
                          <a:cs typeface="宋体" panose="02010600030101010101" pitchFamily="2" charset="-122"/>
                        </a:rPr>
                        <a:t>非常慢</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latin typeface="宋体" panose="02010600030101010101" pitchFamily="2" charset="-122"/>
                          <a:ea typeface="宋体" panose="02010600030101010101" pitchFamily="2" charset="-122"/>
                          <a:cs typeface="宋体" panose="02010600030101010101" pitchFamily="2" charset="-122"/>
                        </a:rPr>
                        <a:t>很慢</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latin typeface="宋体" panose="02010600030101010101" pitchFamily="2" charset="-122"/>
                          <a:ea typeface="宋体" panose="02010600030101010101" pitchFamily="2" charset="-122"/>
                          <a:cs typeface="宋体" panose="02010600030101010101" pitchFamily="2" charset="-122"/>
                        </a:rPr>
                        <a:t>非常快</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latin typeface="宋体" panose="02010600030101010101" pitchFamily="2" charset="-122"/>
                          <a:ea typeface="宋体" panose="02010600030101010101" pitchFamily="2" charset="-122"/>
                          <a:cs typeface="宋体" panose="02010600030101010101" pitchFamily="2" charset="-122"/>
                        </a:rPr>
                        <a:t>非常快</a:t>
                      </a:r>
                      <a:endParaRPr lang="zh-CN" altLang="en-US" sz="1400">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8785">
                <a:tc>
                  <a:txBody>
                    <a:bodyPr/>
                    <a:lstStyle/>
                    <a:p>
                      <a:pPr>
                        <a:buNone/>
                      </a:pPr>
                      <a:r>
                        <a:rPr lang="zh-CN" altLang="en-US" sz="1400" b="1">
                          <a:solidFill>
                            <a:srgbClr val="00B0F0"/>
                          </a:solidFill>
                          <a:latin typeface="宋体" panose="02010600030101010101" pitchFamily="2" charset="-122"/>
                          <a:ea typeface="宋体" panose="02010600030101010101" pitchFamily="2" charset="-122"/>
                          <a:cs typeface="宋体" panose="02010600030101010101" pitchFamily="2" charset="-122"/>
                        </a:rPr>
                        <a:t>新增和删除元素速度</a:t>
                      </a:r>
                      <a:endParaRPr lang="zh-CN" altLang="en-US" sz="140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尾部操作快</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其他位置慢</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不允许</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快</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rPr>
                        <a:t>快</a:t>
                      </a:r>
                      <a:endParaRPr lang="zh-CN" altLang="en-US" sz="14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27150" marB="2715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6465" name="标题 1024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Python</a:t>
            </a:r>
            <a:r>
              <a:rPr lang="zh-CN" altLang="en-US" kern="1200" baseline="0">
                <a:latin typeface="+mj-lt"/>
                <a:ea typeface="+mj-ea"/>
                <a:cs typeface="+mj-cs"/>
              </a:rPr>
              <a:t>序列概述</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4915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2.1.7  </a:t>
            </a:r>
            <a:r>
              <a:rPr lang="zh-CN" altLang="en-US" kern="1200" baseline="0">
                <a:latin typeface="+mj-lt"/>
                <a:ea typeface="+mj-ea"/>
                <a:cs typeface="+mj-cs"/>
              </a:rPr>
              <a:t>列表排序</a:t>
            </a:r>
            <a:endParaRPr lang="zh-CN" altLang="en-US" kern="1200" baseline="0">
              <a:latin typeface="+mj-lt"/>
              <a:ea typeface="+mj-ea"/>
              <a:cs typeface="+mj-cs"/>
            </a:endParaRPr>
          </a:p>
        </p:txBody>
      </p:sp>
      <p:sp>
        <p:nvSpPr>
          <p:cNvPr id="56322" name="文本占位符 49154"/>
          <p:cNvSpPr>
            <a:spLocks noGrp="1"/>
          </p:cNvSpPr>
          <p:nvPr>
            <p:ph idx="1"/>
          </p:nvPr>
        </p:nvSpPr>
        <p:spPr/>
        <p:txBody>
          <a:bodyPr anchor="t"/>
          <a:lstStyle/>
          <a:p>
            <a:pPr defTabSz="914400">
              <a:lnSpc>
                <a:spcPct val="90000"/>
              </a:lnSpc>
              <a:buSzPct val="90000"/>
              <a:buFont typeface="Wingdings" panose="05000000000000000000" charset="0"/>
              <a:buChar char="§"/>
            </a:pPr>
            <a:r>
              <a:rPr lang="zh-CN" altLang="en-US" sz="1800" dirty="0"/>
              <a:t>使用列表对象的</a:t>
            </a:r>
            <a:r>
              <a:rPr lang="en-US" altLang="zh-CN" sz="1800" dirty="0"/>
              <a:t>reverse()</a:t>
            </a:r>
            <a:r>
              <a:rPr lang="zh-CN" altLang="en-US" sz="1800" dirty="0"/>
              <a:t>方法将元素</a:t>
            </a:r>
            <a:r>
              <a:rPr lang="zh-CN" altLang="en-US" sz="1800" dirty="0">
                <a:solidFill>
                  <a:srgbClr val="FF0000"/>
                </a:solidFill>
              </a:rPr>
              <a:t>原地逆序。</a:t>
            </a:r>
            <a:endParaRPr lang="zh-CN" altLang="en-US" sz="1800" dirty="0">
              <a:solidFill>
                <a:srgbClr val="FF0000"/>
              </a:solidFill>
            </a:endParaRPr>
          </a:p>
          <a:p>
            <a:pPr defTabSz="914400">
              <a:lnSpc>
                <a:spcPct val="90000"/>
              </a:lnSpc>
              <a:buSzPct val="90000"/>
              <a:buFont typeface="Wingdings" panose="05000000000000000000" pitchFamily="2" charset="2"/>
              <a:buNone/>
            </a:pPr>
            <a:endParaRPr lang="en-US" altLang="zh-CN" sz="1500" dirty="0"/>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[3, 4, 5, 6, 7, 9, 11, 13, 15, 17]</a:t>
            </a:r>
            <a:endParaRPr lang="en-US" altLang="zh-CN" sz="1600" dirty="0">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aList.reverse</a:t>
            </a:r>
            <a:r>
              <a:rPr lang="en-US" altLang="zh-CN" sz="1600" dirty="0">
                <a:latin typeface="Consolas" panose="020B0609020204030204" charset="0"/>
              </a:rPr>
              <a:t>()</a:t>
            </a:r>
            <a:endParaRPr lang="en-US" altLang="zh-CN" sz="1600" dirty="0">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[17, 15, 13, 11, 9, 7, 6, 5, 4, 3]</a:t>
            </a:r>
            <a:endParaRPr lang="en-US" altLang="zh-CN" sz="1350" dirty="0">
              <a:solidFill>
                <a:srgbClr val="00B0F0"/>
              </a:solidFill>
              <a:latin typeface="Consolas" panose="020B0609020204030204" charset="0"/>
            </a:endParaRPr>
          </a:p>
          <a:p>
            <a:pPr defTabSz="914400">
              <a:lnSpc>
                <a:spcPct val="90000"/>
              </a:lnSpc>
              <a:buSzPct val="90000"/>
              <a:buFont typeface="Wingdings" panose="05000000000000000000" pitchFamily="2" charset="2"/>
              <a:buNone/>
            </a:pPr>
            <a:endParaRPr lang="en-US" altLang="zh-C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5017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2.1.7  </a:t>
            </a:r>
            <a:r>
              <a:rPr lang="zh-CN" altLang="en-US" kern="1200" baseline="0">
                <a:latin typeface="+mj-lt"/>
                <a:ea typeface="+mj-ea"/>
                <a:cs typeface="+mj-cs"/>
              </a:rPr>
              <a:t>列表排序</a:t>
            </a:r>
            <a:endParaRPr lang="zh-CN" altLang="en-US" kern="1200" baseline="0">
              <a:latin typeface="+mj-lt"/>
              <a:ea typeface="+mj-ea"/>
              <a:cs typeface="+mj-cs"/>
            </a:endParaRPr>
          </a:p>
        </p:txBody>
      </p:sp>
      <p:sp>
        <p:nvSpPr>
          <p:cNvPr id="57346" name="文本占位符 50178"/>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dirty="0"/>
              <a:t>使用内置函数</a:t>
            </a:r>
            <a:r>
              <a:rPr lang="en-US" altLang="zh-CN" sz="1800" dirty="0"/>
              <a:t>reversed()</a:t>
            </a:r>
            <a:r>
              <a:rPr lang="zh-CN" altLang="en-US" sz="1800" dirty="0"/>
              <a:t>对列表元素进行逆序排列并</a:t>
            </a:r>
            <a:r>
              <a:rPr lang="zh-CN" altLang="en-US" sz="1800" dirty="0">
                <a:solidFill>
                  <a:srgbClr val="FF0000"/>
                </a:solidFill>
              </a:rPr>
              <a:t>返回迭代对象</a:t>
            </a:r>
            <a:r>
              <a:rPr lang="zh-CN" altLang="en-US" sz="1800" dirty="0" smtClean="0">
                <a:solidFill>
                  <a:srgbClr val="FF0000"/>
                </a:solidFill>
              </a:rPr>
              <a:t>。注意和</a:t>
            </a:r>
            <a:r>
              <a:rPr lang="en-US" altLang="zh-CN" sz="1800" dirty="0"/>
              <a:t>reverse</a:t>
            </a:r>
            <a:r>
              <a:rPr lang="en-US" altLang="zh-CN" sz="1800" dirty="0" smtClean="0"/>
              <a:t>()</a:t>
            </a:r>
            <a:r>
              <a:rPr lang="zh-CN" altLang="en-US" sz="1800" dirty="0" smtClean="0"/>
              <a:t>函数的区别。</a:t>
            </a:r>
            <a:r>
              <a:rPr lang="en-US" altLang="zh-CN" sz="1800" dirty="0" smtClean="0">
                <a:solidFill>
                  <a:srgbClr val="FF0000"/>
                </a:solidFill>
              </a:rPr>
              <a:t>     </a:t>
            </a:r>
            <a:endParaRPr lang="zh-CN" altLang="en-US" sz="1800" dirty="0">
              <a:solidFill>
                <a:srgbClr val="FF0000"/>
              </a:solidFill>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[3, 4, 5, 6, 7, 9, 11, 13, 15, 17]</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newList</a:t>
            </a:r>
            <a:r>
              <a:rPr lang="en-US" altLang="zh-CN" sz="1600" dirty="0">
                <a:latin typeface="Consolas" panose="020B0609020204030204" charset="0"/>
              </a:rPr>
              <a:t> = reversed(</a:t>
            </a:r>
            <a:r>
              <a:rPr lang="en-US" altLang="zh-CN" sz="1600" dirty="0" err="1">
                <a:latin typeface="Consolas" panose="020B0609020204030204" charset="0"/>
              </a:rPr>
              <a:t>aList</a:t>
            </a:r>
            <a:r>
              <a:rPr lang="en-US" altLang="zh-CN" sz="1600" dirty="0">
                <a:latin typeface="Consolas" panose="020B0609020204030204" charset="0"/>
              </a:rPr>
              <a:t>)         #</a:t>
            </a:r>
            <a:r>
              <a:rPr lang="zh-CN" altLang="en-US" sz="1600" dirty="0">
                <a:solidFill>
                  <a:srgbClr val="FF0000"/>
                </a:solidFill>
                <a:latin typeface="Consolas" panose="020B0609020204030204" charset="0"/>
              </a:rPr>
              <a:t>返回</a:t>
            </a:r>
            <a:r>
              <a:rPr lang="en-US" altLang="zh-CN" sz="1600" dirty="0">
                <a:solidFill>
                  <a:srgbClr val="FF0000"/>
                </a:solidFill>
                <a:latin typeface="Consolas" panose="020B0609020204030204" charset="0"/>
              </a:rPr>
              <a:t>reversed</a:t>
            </a:r>
            <a:r>
              <a:rPr lang="zh-CN" altLang="en-US" sz="1600" dirty="0">
                <a:solidFill>
                  <a:srgbClr val="FF0000"/>
                </a:solidFill>
                <a:latin typeface="Consolas" panose="020B0609020204030204" charset="0"/>
              </a:rPr>
              <a:t>对象</a:t>
            </a:r>
            <a:endParaRPr lang="zh-CN" altLang="en-US" sz="1600" dirty="0">
              <a:solidFill>
                <a:srgbClr val="FF000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list(</a:t>
            </a:r>
            <a:r>
              <a:rPr lang="en-US" altLang="zh-CN" sz="1600" dirty="0" err="1">
                <a:latin typeface="Consolas" panose="020B0609020204030204" charset="0"/>
              </a:rPr>
              <a:t>newList</a:t>
            </a:r>
            <a:r>
              <a:rPr lang="en-US" altLang="zh-CN" sz="1600" dirty="0">
                <a:latin typeface="Consolas" panose="020B0609020204030204" charset="0"/>
              </a:rPr>
              <a:t>)                     #</a:t>
            </a:r>
            <a:r>
              <a:rPr lang="zh-CN" altLang="en-US" sz="1600" dirty="0">
                <a:latin typeface="Consolas" panose="020B0609020204030204" charset="0"/>
              </a:rPr>
              <a:t>把</a:t>
            </a:r>
            <a:r>
              <a:rPr lang="en-US" altLang="zh-CN" sz="1600" dirty="0">
                <a:latin typeface="Consolas" panose="020B0609020204030204" charset="0"/>
              </a:rPr>
              <a:t>reversed</a:t>
            </a:r>
            <a:r>
              <a:rPr lang="zh-CN" altLang="en-US" sz="1600" dirty="0">
                <a:latin typeface="Consolas" panose="020B0609020204030204" charset="0"/>
              </a:rPr>
              <a:t>对象转换成列表</a:t>
            </a:r>
            <a:endParaRPr lang="zh-CN"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[17, 15, 13, 11, 9, 7, 6, 5, 4, 3]</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for i in </a:t>
            </a:r>
            <a:r>
              <a:rPr lang="en-US" altLang="zh-CN" sz="1600" dirty="0" err="1">
                <a:latin typeface="Consolas" panose="020B0609020204030204" charset="0"/>
              </a:rPr>
              <a:t>newList</a:t>
            </a:r>
            <a:r>
              <a:rPr lang="en-US" altLang="zh-CN" sz="1600" dirty="0">
                <a:latin typeface="Consolas" panose="020B0609020204030204" charset="0"/>
              </a:rPr>
              <a:t>:</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    print(i, end=' ')                 #</a:t>
            </a:r>
            <a:r>
              <a:rPr lang="zh-CN" altLang="en-US" sz="1600" dirty="0">
                <a:latin typeface="Consolas" panose="020B0609020204030204" charset="0"/>
              </a:rPr>
              <a:t>这里没有输出内容</a:t>
            </a:r>
            <a:endParaRPr lang="zh-CN"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zh-CN" altLang="en-US" sz="1600" dirty="0">
                <a:latin typeface="Consolas" panose="020B0609020204030204" charset="0"/>
              </a:rPr>
              <a:t>                                      </a:t>
            </a:r>
            <a:r>
              <a:rPr lang="en-US" altLang="zh-CN" sz="1600" dirty="0">
                <a:latin typeface="Consolas" panose="020B0609020204030204" charset="0"/>
              </a:rPr>
              <a:t>#</a:t>
            </a:r>
            <a:r>
              <a:rPr lang="zh-CN" altLang="en-US" sz="1600" dirty="0">
                <a:latin typeface="Consolas" panose="020B0609020204030204" charset="0"/>
              </a:rPr>
              <a:t>迭代对象已遍历结束</a:t>
            </a:r>
            <a:endParaRPr lang="zh-CN"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newList</a:t>
            </a:r>
            <a:r>
              <a:rPr lang="en-US" altLang="zh-CN" sz="1600" dirty="0">
                <a:latin typeface="Consolas" panose="020B0609020204030204" charset="0"/>
              </a:rPr>
              <a:t> = reversed(</a:t>
            </a:r>
            <a:r>
              <a:rPr lang="en-US" altLang="zh-CN" sz="1600" dirty="0" err="1">
                <a:latin typeface="Consolas" panose="020B0609020204030204" charset="0"/>
              </a:rPr>
              <a:t>aList</a:t>
            </a:r>
            <a:r>
              <a:rPr lang="en-US" altLang="zh-CN" sz="1600" dirty="0">
                <a:latin typeface="Consolas" panose="020B0609020204030204" charset="0"/>
              </a:rPr>
              <a:t>)         #</a:t>
            </a:r>
            <a:r>
              <a:rPr lang="zh-CN" altLang="en-US" sz="1600" dirty="0">
                <a:latin typeface="Consolas" panose="020B0609020204030204" charset="0"/>
              </a:rPr>
              <a:t>重新创建</a:t>
            </a:r>
            <a:r>
              <a:rPr lang="en-US" altLang="zh-CN" sz="1600" dirty="0">
                <a:latin typeface="Consolas" panose="020B0609020204030204" charset="0"/>
              </a:rPr>
              <a:t>reversed</a:t>
            </a:r>
            <a:r>
              <a:rPr lang="zh-CN" altLang="en-US" sz="1600" dirty="0">
                <a:latin typeface="Consolas" panose="020B0609020204030204" charset="0"/>
              </a:rPr>
              <a:t>对象</a:t>
            </a:r>
            <a:endParaRPr lang="zh-CN"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for i in </a:t>
            </a:r>
            <a:r>
              <a:rPr lang="en-US" altLang="zh-CN" sz="1600" dirty="0" err="1">
                <a:latin typeface="Consolas" panose="020B0609020204030204" charset="0"/>
              </a:rPr>
              <a:t>newList</a:t>
            </a:r>
            <a:r>
              <a:rPr lang="en-US" altLang="zh-CN" sz="1600" dirty="0">
                <a:latin typeface="Consolas" panose="020B0609020204030204" charset="0"/>
              </a:rPr>
              <a:t>:</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    print(i, end=' ')</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17 15 13 11 9 7 6 5 4 3</a:t>
            </a:r>
            <a:endParaRPr lang="en-US" altLang="zh-CN" sz="1600" dirty="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2.1.8  </a:t>
            </a:r>
            <a:r>
              <a:rPr lang="zh-CN" altLang="en-US">
                <a:sym typeface="+mn-ea"/>
              </a:rPr>
              <a:t>用于序列操作的常用内置函数</a:t>
            </a:r>
            <a:endParaRPr lang="en-US"/>
          </a:p>
        </p:txBody>
      </p:sp>
      <p:sp>
        <p:nvSpPr>
          <p:cNvPr id="3" name="Content Placeholder 2"/>
          <p:cNvSpPr>
            <a:spLocks noGrp="1"/>
          </p:cNvSpPr>
          <p:nvPr>
            <p:ph idx="1"/>
          </p:nvPr>
        </p:nvSpPr>
        <p:spPr>
          <a:xfrm>
            <a:off x="457200" y="1116540"/>
            <a:ext cx="8229600" cy="3395066"/>
          </a:xfrm>
        </p:spPr>
        <p:txBody>
          <a:bodyPr/>
          <a:lstStyle/>
          <a:p>
            <a:pPr>
              <a:lnSpc>
                <a:spcPct val="150000"/>
              </a:lnSpc>
              <a:spcBef>
                <a:spcPts val="0"/>
              </a:spcBef>
            </a:pPr>
            <a:r>
              <a:rPr lang="en-US" sz="1600" dirty="0">
                <a:latin typeface="Consolas" panose="020B0609020204030204" charset="0"/>
                <a:cs typeface="Consolas" panose="020B0609020204030204" charset="0"/>
              </a:rPr>
              <a:t>all()</a:t>
            </a:r>
            <a:r>
              <a:rPr lang="en-US" sz="1600" dirty="0" err="1">
                <a:latin typeface="Consolas" panose="020B0609020204030204" charset="0"/>
                <a:cs typeface="Consolas" panose="020B0609020204030204" charset="0"/>
              </a:rPr>
              <a:t>和any</a:t>
            </a:r>
            <a:r>
              <a:rPr lang="en-US" sz="1600" dirty="0">
                <a:latin typeface="Consolas" panose="020B0609020204030204" charset="0"/>
                <a:cs typeface="Consolas" panose="020B0609020204030204" charset="0"/>
              </a:rPr>
              <a:t>()：</a:t>
            </a:r>
            <a:r>
              <a:rPr lang="en-US" sz="1600" dirty="0">
                <a:solidFill>
                  <a:srgbClr val="FF0000"/>
                </a:solidFill>
                <a:latin typeface="Consolas" panose="020B0609020204030204" charset="0"/>
                <a:cs typeface="Consolas" panose="020B0609020204030204" charset="0"/>
              </a:rPr>
              <a:t>all()</a:t>
            </a:r>
            <a:r>
              <a:rPr lang="en-US" sz="1600" dirty="0" err="1">
                <a:latin typeface="Consolas" panose="020B0609020204030204" charset="0"/>
                <a:cs typeface="Consolas" panose="020B0609020204030204" charset="0"/>
              </a:rPr>
              <a:t>函数用来测试列表、元组等序列对象以及map对象、zip对象等类似对象中</a:t>
            </a:r>
            <a:r>
              <a:rPr lang="en-US" sz="1600" b="1" dirty="0" err="1">
                <a:solidFill>
                  <a:srgbClr val="FF0000"/>
                </a:solidFill>
                <a:latin typeface="Consolas" panose="020B0609020204030204" charset="0"/>
                <a:cs typeface="Consolas" panose="020B0609020204030204" charset="0"/>
              </a:rPr>
              <a:t>是否所有元素都等价于True</a:t>
            </a:r>
            <a:r>
              <a:rPr lang="en-US" sz="1600" dirty="0" err="1">
                <a:latin typeface="Consolas" panose="020B0609020204030204" charset="0"/>
                <a:cs typeface="Consolas" panose="020B0609020204030204" charset="0"/>
              </a:rPr>
              <a:t>，</a:t>
            </a:r>
            <a:r>
              <a:rPr lang="en-US" sz="1600" dirty="0" err="1">
                <a:solidFill>
                  <a:srgbClr val="FF0000"/>
                </a:solidFill>
                <a:latin typeface="Consolas" panose="020B0609020204030204" charset="0"/>
                <a:cs typeface="Consolas" panose="020B0609020204030204" charset="0"/>
              </a:rPr>
              <a:t>any</a:t>
            </a:r>
            <a:r>
              <a:rPr lang="en-US" sz="1600" dirty="0">
                <a:solidFill>
                  <a:srgbClr val="FF0000"/>
                </a:solidFill>
                <a:latin typeface="Consolas" panose="020B0609020204030204" charset="0"/>
                <a:cs typeface="Consolas" panose="020B0609020204030204" charset="0"/>
              </a:rPr>
              <a:t>()</a:t>
            </a:r>
            <a:r>
              <a:rPr lang="zh-CN" altLang="en-US" sz="1600" dirty="0">
                <a:solidFill>
                  <a:schemeClr val="tx1"/>
                </a:solidFill>
                <a:latin typeface="Consolas" panose="020B0609020204030204" charset="0"/>
                <a:cs typeface="Consolas" panose="020B0609020204030204" charset="0"/>
              </a:rPr>
              <a:t>函数</a:t>
            </a:r>
            <a:r>
              <a:rPr lang="en-US" sz="1600" b="1" dirty="0" err="1">
                <a:solidFill>
                  <a:srgbClr val="FF0000"/>
                </a:solidFill>
                <a:latin typeface="Consolas" panose="020B0609020204030204" charset="0"/>
                <a:cs typeface="Consolas" panose="020B0609020204030204" charset="0"/>
              </a:rPr>
              <a:t>用来测试序列或可迭代对象中是否存在等价于True的元素。</a:t>
            </a:r>
            <a:r>
              <a:rPr lang="en-US" sz="1600" dirty="0" err="1">
                <a:latin typeface="Consolas" panose="020B0609020204030204" charset="0"/>
                <a:cs typeface="Consolas" panose="020B0609020204030204" charset="0"/>
              </a:rPr>
              <a:t>例如</a:t>
            </a:r>
            <a:r>
              <a:rPr lang="en-US" sz="1600" dirty="0">
                <a:latin typeface="Consolas" panose="020B0609020204030204" charset="0"/>
                <a:cs typeface="Consolas" panose="020B0609020204030204" charset="0"/>
              </a:rPr>
              <a:t>：</a:t>
            </a:r>
            <a:endParaRPr lang="en-US" sz="1600" dirty="0">
              <a:latin typeface="Consolas" panose="020B0609020204030204" charset="0"/>
              <a:cs typeface="Consolas" panose="020B0609020204030204" charset="0"/>
            </a:endParaRPr>
          </a:p>
          <a:p>
            <a:pPr marL="0" indent="0">
              <a:buNone/>
            </a:pPr>
            <a:r>
              <a:rPr lang="en-US" sz="1600" dirty="0">
                <a:latin typeface="Consolas" panose="020B0609020204030204" charset="0"/>
                <a:cs typeface="Consolas" panose="020B0609020204030204" charset="0"/>
              </a:rPr>
              <a:t>&gt;&gt;&gt; all([1,2,3])</a:t>
            </a:r>
            <a:endParaRPr lang="en-US" sz="1600" dirty="0">
              <a:latin typeface="Consolas" panose="020B0609020204030204" charset="0"/>
              <a:cs typeface="Consolas" panose="020B0609020204030204" charset="0"/>
            </a:endParaRPr>
          </a:p>
          <a:p>
            <a:pPr marL="0" indent="0">
              <a:buNone/>
            </a:pPr>
            <a:r>
              <a:rPr lang="en-US" sz="1600" dirty="0">
                <a:solidFill>
                  <a:srgbClr val="00B0F0"/>
                </a:solidFill>
                <a:latin typeface="Consolas" panose="020B0609020204030204" charset="0"/>
                <a:cs typeface="Consolas" panose="020B0609020204030204" charset="0"/>
              </a:rPr>
              <a:t>True</a:t>
            </a:r>
            <a:endParaRPr lang="en-US" sz="1600" dirty="0">
              <a:latin typeface="Consolas" panose="020B0609020204030204" charset="0"/>
              <a:cs typeface="Consolas" panose="020B0609020204030204" charset="0"/>
            </a:endParaRPr>
          </a:p>
          <a:p>
            <a:pPr marL="0" indent="0">
              <a:buNone/>
            </a:pPr>
            <a:r>
              <a:rPr lang="en-US" sz="1600" dirty="0">
                <a:latin typeface="Consolas" panose="020B0609020204030204" charset="0"/>
                <a:cs typeface="Consolas" panose="020B0609020204030204" charset="0"/>
              </a:rPr>
              <a:t>&gt;&gt;&gt; all([0,1,2,3])</a:t>
            </a:r>
            <a:endParaRPr lang="en-US" sz="1600" dirty="0">
              <a:latin typeface="Consolas" panose="020B0609020204030204" charset="0"/>
              <a:cs typeface="Consolas" panose="020B0609020204030204" charset="0"/>
            </a:endParaRPr>
          </a:p>
          <a:p>
            <a:pPr marL="0" indent="0">
              <a:buNone/>
            </a:pPr>
            <a:r>
              <a:rPr lang="en-US" sz="1600" dirty="0">
                <a:solidFill>
                  <a:srgbClr val="00B0F0"/>
                </a:solidFill>
                <a:latin typeface="Consolas" panose="020B0609020204030204" charset="0"/>
                <a:cs typeface="Consolas" panose="020B0609020204030204" charset="0"/>
              </a:rPr>
              <a:t>False</a:t>
            </a:r>
            <a:endParaRPr lang="en-US" sz="1600" dirty="0">
              <a:latin typeface="Consolas" panose="020B0609020204030204" charset="0"/>
              <a:cs typeface="Consolas" panose="020B0609020204030204" charset="0"/>
            </a:endParaRPr>
          </a:p>
          <a:p>
            <a:pPr marL="0" indent="0">
              <a:buNone/>
            </a:pPr>
            <a:r>
              <a:rPr lang="en-US" sz="1600" dirty="0">
                <a:latin typeface="Consolas" panose="020B0609020204030204" charset="0"/>
                <a:cs typeface="Consolas" panose="020B0609020204030204" charset="0"/>
              </a:rPr>
              <a:t>&gt;&gt;&gt; any([0,1,2,3])</a:t>
            </a:r>
            <a:endParaRPr lang="en-US" sz="1600" dirty="0">
              <a:latin typeface="Consolas" panose="020B0609020204030204" charset="0"/>
              <a:cs typeface="Consolas" panose="020B0609020204030204" charset="0"/>
            </a:endParaRPr>
          </a:p>
          <a:p>
            <a:pPr marL="0" indent="0">
              <a:buNone/>
            </a:pPr>
            <a:r>
              <a:rPr lang="en-US" sz="1600" dirty="0">
                <a:solidFill>
                  <a:srgbClr val="00B0F0"/>
                </a:solidFill>
                <a:latin typeface="Consolas" panose="020B0609020204030204" charset="0"/>
                <a:cs typeface="Consolas" panose="020B0609020204030204" charset="0"/>
              </a:rPr>
              <a:t>True</a:t>
            </a:r>
            <a:endParaRPr lang="en-US" sz="1600" dirty="0">
              <a:latin typeface="Consolas" panose="020B0609020204030204" charset="0"/>
              <a:cs typeface="Consolas" panose="020B0609020204030204" charset="0"/>
            </a:endParaRPr>
          </a:p>
          <a:p>
            <a:pPr marL="0" indent="0">
              <a:buNone/>
            </a:pPr>
            <a:r>
              <a:rPr lang="en-US" sz="1600" dirty="0">
                <a:latin typeface="Consolas" panose="020B0609020204030204" charset="0"/>
                <a:cs typeface="Consolas" panose="020B0609020204030204" charset="0"/>
              </a:rPr>
              <a:t>&gt;&gt;&gt; any([0])</a:t>
            </a:r>
            <a:endParaRPr lang="en-US" sz="1600" dirty="0">
              <a:latin typeface="Consolas" panose="020B0609020204030204" charset="0"/>
              <a:cs typeface="Consolas" panose="020B0609020204030204" charset="0"/>
            </a:endParaRPr>
          </a:p>
          <a:p>
            <a:pPr marL="0" indent="0">
              <a:buNone/>
            </a:pPr>
            <a:r>
              <a:rPr lang="en-US" sz="1600" dirty="0">
                <a:solidFill>
                  <a:srgbClr val="00B0F0"/>
                </a:solidFill>
                <a:latin typeface="Consolas" panose="020B0609020204030204" charset="0"/>
                <a:cs typeface="Consolas" panose="020B0609020204030204" charset="0"/>
              </a:rPr>
              <a:t>False</a:t>
            </a:r>
            <a:endParaRPr lang="en-US" sz="1600" dirty="0">
              <a:solidFill>
                <a:srgbClr val="00B0F0"/>
              </a:solidFill>
              <a:latin typeface="Consolas" panose="020B0609020204030204" charset="0"/>
              <a:cs typeface="Consolas" panose="020B060902020403020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54273"/>
          <p:cNvSpPr>
            <a:spLocks noGrp="1"/>
          </p:cNvSpPr>
          <p:nvPr>
            <p:ph type="title"/>
          </p:nvPr>
        </p:nvSpPr>
        <p:spPr>
          <a:xfrm>
            <a:off x="-1270" y="4445"/>
            <a:ext cx="9124315" cy="951865"/>
          </a:xfrm>
        </p:spPr>
        <p:txBody>
          <a:bodyPr anchor="ctr"/>
          <a:lstStyle/>
          <a:p>
            <a:pPr defTabSz="914400">
              <a:buNone/>
            </a:pPr>
            <a:r>
              <a:rPr lang="en-US" altLang="zh-CN" sz="3000" kern="1200" baseline="0">
                <a:latin typeface="+mj-lt"/>
                <a:ea typeface="+mj-ea"/>
                <a:cs typeface="+mj-cs"/>
              </a:rPr>
              <a:t>2.1.8  </a:t>
            </a:r>
            <a:r>
              <a:rPr lang="zh-CN" altLang="en-US" sz="3000" kern="1200" baseline="0">
                <a:latin typeface="+mj-lt"/>
                <a:ea typeface="+mj-ea"/>
                <a:cs typeface="+mj-cs"/>
              </a:rPr>
              <a:t>用于序列操作的常用内置函数</a:t>
            </a:r>
            <a:endParaRPr lang="zh-CN" altLang="en-US" sz="3000" kern="1200" baseline="0">
              <a:latin typeface="+mj-lt"/>
              <a:ea typeface="+mj-ea"/>
              <a:cs typeface="+mj-cs"/>
            </a:endParaRPr>
          </a:p>
        </p:txBody>
      </p:sp>
      <p:sp>
        <p:nvSpPr>
          <p:cNvPr id="66562" name="文本占位符 54274"/>
          <p:cNvSpPr>
            <a:spLocks noGrp="1"/>
          </p:cNvSpPr>
          <p:nvPr>
            <p:ph idx="1"/>
          </p:nvPr>
        </p:nvSpPr>
        <p:spPr/>
        <p:txBody>
          <a:bodyPr anchor="t"/>
          <a:lstStyle/>
          <a:p>
            <a:pPr defTabSz="914400" fontAlgn="base">
              <a:lnSpc>
                <a:spcPct val="100000"/>
              </a:lnSpc>
              <a:spcBef>
                <a:spcPts val="600"/>
              </a:spcBef>
              <a:spcAft>
                <a:spcPts val="600"/>
              </a:spcAft>
              <a:buSzPct val="90000"/>
              <a:buFont typeface="Wingdings" panose="05000000000000000000" charset="0"/>
              <a:buChar char="§"/>
            </a:pPr>
            <a:r>
              <a:rPr lang="en-US" altLang="x-none" sz="1800" strike="noStrike" kern="1200" baseline="0" noProof="1">
                <a:solidFill>
                  <a:srgbClr val="FF0000"/>
                </a:solidFill>
                <a:latin typeface="+mn-lt"/>
                <a:ea typeface="+mn-ea"/>
                <a:cs typeface="+mn-cs"/>
              </a:rPr>
              <a:t>len(</a:t>
            </a:r>
            <a:r>
              <a:rPr lang="zh-CN" altLang="en-US" sz="1800" strike="noStrike" kern="1200" baseline="0" noProof="1">
                <a:solidFill>
                  <a:srgbClr val="FF0000"/>
                </a:solidFill>
                <a:latin typeface="+mn-lt"/>
                <a:ea typeface="+mn-ea"/>
                <a:cs typeface="+mn-cs"/>
              </a:rPr>
              <a:t>列表</a:t>
            </a:r>
            <a:r>
              <a:rPr lang="en-US" altLang="x-none" sz="1800" strike="noStrike" kern="1200" baseline="0" noProof="1">
                <a:solidFill>
                  <a:srgbClr val="FF0000"/>
                </a:solidFill>
                <a:latin typeface="+mn-lt"/>
                <a:ea typeface="+mn-ea"/>
                <a:cs typeface="+mn-cs"/>
              </a:rPr>
              <a:t>)</a:t>
            </a:r>
            <a:r>
              <a:rPr lang="zh-CN" altLang="en-US" sz="1800" strike="noStrike" kern="1200" baseline="0" noProof="1">
                <a:solidFill>
                  <a:srgbClr val="FF0000"/>
                </a:solidFill>
                <a:latin typeface="+mn-lt"/>
                <a:ea typeface="+mn-ea"/>
                <a:cs typeface="+mn-cs"/>
              </a:rPr>
              <a:t>：返回列表中的元素个数，同样适用于元组、字典、集合、字符串等</a:t>
            </a:r>
            <a:r>
              <a:rPr lang="zh-CN" altLang="en-US" sz="1800" strike="noStrike" kern="1200" baseline="0" noProof="1">
                <a:latin typeface="+mn-lt"/>
                <a:ea typeface="+mn-ea"/>
                <a:cs typeface="+mn-cs"/>
              </a:rPr>
              <a:t>。</a:t>
            </a:r>
            <a:endParaRPr lang="zh-CN" altLang="en-US" sz="1800" strike="noStrike" kern="1200" baseline="0" noProof="1">
              <a:latin typeface="+mn-lt"/>
              <a:ea typeface="+mn-ea"/>
              <a:cs typeface="+mn-cs"/>
            </a:endParaRPr>
          </a:p>
          <a:p>
            <a:pPr defTabSz="914400" fontAlgn="base">
              <a:lnSpc>
                <a:spcPct val="100000"/>
              </a:lnSpc>
              <a:spcBef>
                <a:spcPts val="600"/>
              </a:spcBef>
              <a:spcAft>
                <a:spcPts val="600"/>
              </a:spcAft>
              <a:buSzPct val="90000"/>
              <a:buFont typeface="Wingdings" panose="05000000000000000000" charset="0"/>
              <a:buChar char="§"/>
            </a:pPr>
            <a:r>
              <a:rPr lang="en-US" altLang="x-none" sz="1800" strike="noStrike" kern="1200" baseline="0" noProof="1">
                <a:solidFill>
                  <a:srgbClr val="FF0000"/>
                </a:solidFill>
                <a:latin typeface="+mn-lt"/>
                <a:ea typeface="+mn-ea"/>
                <a:cs typeface="+mn-cs"/>
              </a:rPr>
              <a:t>max(</a:t>
            </a:r>
            <a:r>
              <a:rPr lang="zh-CN" altLang="en-US" sz="1800" strike="noStrike" kern="1200" baseline="0" noProof="1">
                <a:solidFill>
                  <a:srgbClr val="FF0000"/>
                </a:solidFill>
                <a:latin typeface="+mn-lt"/>
                <a:ea typeface="+mn-ea"/>
                <a:cs typeface="+mn-cs"/>
              </a:rPr>
              <a:t>列表</a:t>
            </a:r>
            <a:r>
              <a:rPr lang="en-US" altLang="x-none" sz="1800" strike="noStrike" kern="1200" baseline="0" noProof="1">
                <a:solidFill>
                  <a:srgbClr val="FF0000"/>
                </a:solidFill>
                <a:latin typeface="+mn-lt"/>
                <a:ea typeface="+mn-ea"/>
                <a:cs typeface="+mn-cs"/>
              </a:rPr>
              <a:t>)</a:t>
            </a:r>
            <a:r>
              <a:rPr lang="zh-CN" altLang="en-US" sz="1800" strike="noStrike" kern="1200" baseline="0" noProof="1">
                <a:solidFill>
                  <a:srgbClr val="FF0000"/>
                </a:solidFill>
                <a:latin typeface="+mn-lt"/>
                <a:ea typeface="+mn-ea"/>
                <a:cs typeface="+mn-cs"/>
              </a:rPr>
              <a:t>、 </a:t>
            </a:r>
            <a:r>
              <a:rPr lang="en-US" altLang="x-none" sz="1800" strike="noStrike" kern="1200" baseline="0" noProof="1">
                <a:solidFill>
                  <a:srgbClr val="FF0000"/>
                </a:solidFill>
                <a:latin typeface="+mn-lt"/>
                <a:ea typeface="+mn-ea"/>
                <a:cs typeface="+mn-cs"/>
              </a:rPr>
              <a:t>min(</a:t>
            </a:r>
            <a:r>
              <a:rPr lang="zh-CN" altLang="en-US" sz="1800" strike="noStrike" kern="1200" baseline="0" noProof="1">
                <a:solidFill>
                  <a:srgbClr val="FF0000"/>
                </a:solidFill>
                <a:latin typeface="+mn-lt"/>
                <a:ea typeface="+mn-ea"/>
                <a:cs typeface="+mn-cs"/>
              </a:rPr>
              <a:t>列表</a:t>
            </a:r>
            <a:r>
              <a:rPr lang="en-US" altLang="x-none" sz="1800" strike="noStrike" kern="1200" baseline="0" noProof="1">
                <a:solidFill>
                  <a:srgbClr val="FF0000"/>
                </a:solidFill>
                <a:latin typeface="+mn-lt"/>
                <a:ea typeface="+mn-ea"/>
                <a:cs typeface="+mn-cs"/>
              </a:rPr>
              <a:t>)</a:t>
            </a:r>
            <a:r>
              <a:rPr lang="zh-CN" altLang="en-US" sz="1800" strike="noStrike" kern="1200" baseline="0" noProof="1">
                <a:solidFill>
                  <a:srgbClr val="FF0000"/>
                </a:solidFill>
                <a:latin typeface="+mn-lt"/>
                <a:ea typeface="+mn-ea"/>
                <a:cs typeface="+mn-cs"/>
              </a:rPr>
              <a:t>：返回列表中的最大或最小元素，同样适用于元组、字典、集合、</a:t>
            </a:r>
            <a:r>
              <a:rPr lang="en-US" altLang="x-none" sz="1800" strike="noStrike" kern="1200" baseline="0" noProof="1">
                <a:solidFill>
                  <a:srgbClr val="FF0000"/>
                </a:solidFill>
                <a:latin typeface="+mn-lt"/>
                <a:ea typeface="+mn-ea"/>
                <a:cs typeface="+mn-cs"/>
              </a:rPr>
              <a:t>range</a:t>
            </a:r>
            <a:r>
              <a:rPr lang="zh-CN" altLang="en-US" sz="1800" strike="noStrike" kern="1200" baseline="0" noProof="1">
                <a:solidFill>
                  <a:srgbClr val="FF0000"/>
                </a:solidFill>
                <a:latin typeface="+mn-lt"/>
                <a:ea typeface="+mn-ea"/>
                <a:cs typeface="+mn-cs"/>
              </a:rPr>
              <a:t>对象等。</a:t>
            </a:r>
            <a:endParaRPr lang="zh-CN" altLang="en-US" sz="1800" strike="noStrike" kern="1200" baseline="0" noProof="1">
              <a:solidFill>
                <a:srgbClr val="FF0000"/>
              </a:solidFill>
              <a:latin typeface="+mn-lt"/>
              <a:ea typeface="+mn-ea"/>
              <a:cs typeface="+mn-cs"/>
            </a:endParaRPr>
          </a:p>
          <a:p>
            <a:pPr defTabSz="914400" fontAlgn="base">
              <a:lnSpc>
                <a:spcPct val="100000"/>
              </a:lnSpc>
              <a:spcBef>
                <a:spcPts val="600"/>
              </a:spcBef>
              <a:spcAft>
                <a:spcPts val="600"/>
              </a:spcAft>
              <a:buSzPct val="90000"/>
              <a:buFont typeface="Wingdings" panose="05000000000000000000" charset="0"/>
              <a:buChar char="§"/>
            </a:pPr>
            <a:r>
              <a:rPr lang="en-US" altLang="x-none" sz="1800" strike="noStrike" kern="1200" baseline="0" noProof="1">
                <a:solidFill>
                  <a:srgbClr val="FF0000"/>
                </a:solidFill>
                <a:latin typeface="+mn-lt"/>
                <a:ea typeface="+mn-ea"/>
                <a:cs typeface="+mn-cs"/>
              </a:rPr>
              <a:t>sum(</a:t>
            </a:r>
            <a:r>
              <a:rPr lang="zh-CN" altLang="en-US" sz="1800" strike="noStrike" kern="1200" baseline="0" noProof="1">
                <a:solidFill>
                  <a:srgbClr val="FF0000"/>
                </a:solidFill>
                <a:latin typeface="+mn-lt"/>
                <a:ea typeface="+mn-ea"/>
                <a:cs typeface="+mn-cs"/>
              </a:rPr>
              <a:t>列表</a:t>
            </a:r>
            <a:r>
              <a:rPr lang="en-US" altLang="x-none" sz="1800" strike="noStrike" kern="1200" baseline="0" noProof="1">
                <a:solidFill>
                  <a:srgbClr val="FF0000"/>
                </a:solidFill>
                <a:latin typeface="+mn-lt"/>
                <a:ea typeface="+mn-ea"/>
                <a:cs typeface="+mn-cs"/>
              </a:rPr>
              <a:t>)</a:t>
            </a:r>
            <a:r>
              <a:rPr lang="zh-CN" altLang="en-US" sz="1800" strike="noStrike" kern="1200" baseline="0" noProof="1">
                <a:solidFill>
                  <a:srgbClr val="FF0000"/>
                </a:solidFill>
                <a:latin typeface="+mn-lt"/>
                <a:ea typeface="+mn-ea"/>
                <a:cs typeface="+mn-cs"/>
              </a:rPr>
              <a:t>：对列表的元素进行求和运算，对非数值型列表运算需要指定</a:t>
            </a:r>
            <a:r>
              <a:rPr lang="en-US" altLang="zh-CN" sz="1800" strike="noStrike" kern="1200" baseline="0" noProof="1">
                <a:solidFill>
                  <a:srgbClr val="FF0000"/>
                </a:solidFill>
                <a:latin typeface="+mn-lt"/>
                <a:ea typeface="+mn-ea"/>
                <a:cs typeface="+mn-cs"/>
              </a:rPr>
              <a:t>start</a:t>
            </a:r>
            <a:r>
              <a:rPr lang="zh-CN" altLang="en-US" sz="1800" strike="noStrike" kern="1200" baseline="0" noProof="1">
                <a:solidFill>
                  <a:srgbClr val="FF0000"/>
                </a:solidFill>
                <a:latin typeface="+mn-lt"/>
                <a:ea typeface="+mn-ea"/>
                <a:cs typeface="+mn-cs"/>
              </a:rPr>
              <a:t>参数，同样适用于元组、</a:t>
            </a:r>
            <a:r>
              <a:rPr lang="en-US" altLang="x-none" sz="1800" strike="noStrike" kern="1200" baseline="0" noProof="1">
                <a:solidFill>
                  <a:srgbClr val="FF0000"/>
                </a:solidFill>
                <a:latin typeface="+mn-lt"/>
                <a:ea typeface="+mn-ea"/>
                <a:cs typeface="+mn-cs"/>
              </a:rPr>
              <a:t>range</a:t>
            </a:r>
            <a:r>
              <a:rPr lang="zh-CN" altLang="en-US" sz="1800" strike="noStrike" kern="1200" baseline="0" noProof="1">
                <a:solidFill>
                  <a:srgbClr val="FF0000"/>
                </a:solidFill>
                <a:latin typeface="+mn-lt"/>
                <a:ea typeface="+mn-ea"/>
                <a:cs typeface="+mn-cs"/>
              </a:rPr>
              <a:t>。</a:t>
            </a:r>
            <a:endParaRPr lang="zh-CN" altLang="en-US" sz="1800" strike="noStrike" kern="1200" baseline="0" noProof="1">
              <a:solidFill>
                <a:srgbClr val="FF0000"/>
              </a:solidFill>
              <a:latin typeface="+mn-lt"/>
              <a:ea typeface="+mn-ea"/>
              <a:cs typeface="+mn-cs"/>
            </a:endParaRPr>
          </a:p>
          <a:p>
            <a:pPr marL="0" indent="0" defTabSz="914400" fontAlgn="base">
              <a:lnSpc>
                <a:spcPct val="100000"/>
              </a:lnSpc>
              <a:spcBef>
                <a:spcPts val="0"/>
              </a:spcBef>
              <a:spcAft>
                <a:spcPts val="0"/>
              </a:spcAft>
              <a:buSzPct val="90000"/>
              <a:buFont typeface="Wingdings" panose="05000000000000000000" charset="0"/>
              <a:buNone/>
            </a:pPr>
            <a:r>
              <a:rPr lang="zh-CN" altLang="en-US" sz="1600" strike="noStrike" kern="1200" baseline="0" noProof="1">
                <a:latin typeface="Consolas" panose="020B0609020204030204" charset="0"/>
                <a:ea typeface="+mn-ea"/>
                <a:cs typeface="+mn-cs"/>
              </a:rPr>
              <a:t>&gt;&gt;&gt; sum(range(1, 11))      #sum()函数的start参数默认为0</a:t>
            </a:r>
            <a:endParaRPr lang="zh-CN" altLang="en-US" sz="1600" strike="noStrike" kern="1200" baseline="0" noProof="1">
              <a:latin typeface="Consolas" panose="020B0609020204030204" charset="0"/>
              <a:ea typeface="+mn-ea"/>
              <a:cs typeface="+mn-cs"/>
            </a:endParaRPr>
          </a:p>
          <a:p>
            <a:pPr marL="0" indent="0" defTabSz="914400" fontAlgn="base">
              <a:lnSpc>
                <a:spcPct val="100000"/>
              </a:lnSpc>
              <a:spcBef>
                <a:spcPts val="0"/>
              </a:spcBef>
              <a:spcAft>
                <a:spcPts val="0"/>
              </a:spcAft>
              <a:buSzPct val="90000"/>
              <a:buFont typeface="Wingdings" panose="05000000000000000000" charset="0"/>
              <a:buNone/>
            </a:pPr>
            <a:r>
              <a:rPr lang="zh-CN" altLang="en-US" sz="1600" strike="noStrike" kern="1200" baseline="0" noProof="1">
                <a:solidFill>
                  <a:srgbClr val="00B0F0"/>
                </a:solidFill>
                <a:latin typeface="Consolas" panose="020B0609020204030204" charset="0"/>
                <a:ea typeface="+mn-ea"/>
                <a:cs typeface="+mn-cs"/>
              </a:rPr>
              <a:t>55</a:t>
            </a:r>
            <a:endParaRPr lang="zh-CN" altLang="en-US" sz="1600" strike="noStrike" kern="1200" baseline="0" noProof="1">
              <a:solidFill>
                <a:srgbClr val="00B0F0"/>
              </a:solidFill>
              <a:latin typeface="Consolas" panose="020B0609020204030204" charset="0"/>
              <a:ea typeface="+mn-ea"/>
              <a:cs typeface="+mn-cs"/>
            </a:endParaRPr>
          </a:p>
          <a:p>
            <a:pPr marL="0" indent="0" defTabSz="914400" fontAlgn="base">
              <a:lnSpc>
                <a:spcPct val="100000"/>
              </a:lnSpc>
              <a:spcBef>
                <a:spcPts val="0"/>
              </a:spcBef>
              <a:spcAft>
                <a:spcPts val="0"/>
              </a:spcAft>
              <a:buSzPct val="90000"/>
              <a:buFont typeface="Wingdings" panose="05000000000000000000" charset="0"/>
              <a:buNone/>
            </a:pPr>
            <a:r>
              <a:rPr lang="zh-CN" altLang="en-US" sz="1600" strike="noStrike" kern="1200" baseline="0" noProof="1">
                <a:latin typeface="Consolas" panose="020B0609020204030204" charset="0"/>
                <a:ea typeface="+mn-ea"/>
                <a:cs typeface="+mn-cs"/>
              </a:rPr>
              <a:t>&gt;&gt;&gt; sum(range(1, 11), 5)   #指定start参数为5，等价于5+sum(range(1,11))</a:t>
            </a:r>
            <a:endParaRPr lang="zh-CN" altLang="en-US" sz="1600" strike="noStrike" kern="1200" baseline="0" noProof="1">
              <a:latin typeface="Consolas" panose="020B0609020204030204" charset="0"/>
              <a:ea typeface="+mn-ea"/>
              <a:cs typeface="+mn-cs"/>
            </a:endParaRPr>
          </a:p>
          <a:p>
            <a:pPr marL="0" indent="0" defTabSz="914400" fontAlgn="base">
              <a:lnSpc>
                <a:spcPct val="100000"/>
              </a:lnSpc>
              <a:spcBef>
                <a:spcPts val="0"/>
              </a:spcBef>
              <a:spcAft>
                <a:spcPts val="0"/>
              </a:spcAft>
              <a:buSzPct val="90000"/>
              <a:buFont typeface="Wingdings" panose="05000000000000000000" charset="0"/>
              <a:buNone/>
            </a:pPr>
            <a:r>
              <a:rPr lang="zh-CN" altLang="en-US" sz="1600" strike="noStrike" kern="1200" baseline="0" noProof="1">
                <a:solidFill>
                  <a:srgbClr val="00B0F0"/>
                </a:solidFill>
                <a:latin typeface="Consolas" panose="020B0609020204030204" charset="0"/>
                <a:ea typeface="+mn-ea"/>
                <a:cs typeface="+mn-cs"/>
              </a:rPr>
              <a:t>60</a:t>
            </a:r>
            <a:endParaRPr lang="zh-CN" altLang="en-US" sz="1600" strike="noStrike" kern="1200" baseline="0" noProof="1">
              <a:solidFill>
                <a:srgbClr val="00B0F0"/>
              </a:solidFill>
              <a:latin typeface="Consolas" panose="020B0609020204030204" charset="0"/>
              <a:ea typeface="+mn-ea"/>
              <a:cs typeface="+mn-cs"/>
            </a:endParaRPr>
          </a:p>
          <a:p>
            <a:pPr marL="0" indent="0" defTabSz="914400" fontAlgn="base">
              <a:lnSpc>
                <a:spcPct val="100000"/>
              </a:lnSpc>
              <a:spcBef>
                <a:spcPts val="0"/>
              </a:spcBef>
              <a:spcAft>
                <a:spcPts val="0"/>
              </a:spcAft>
              <a:buSzPct val="90000"/>
              <a:buFont typeface="Wingdings" panose="05000000000000000000" charset="0"/>
              <a:buNone/>
            </a:pPr>
            <a:r>
              <a:rPr lang="zh-CN" altLang="en-US" sz="1600" strike="noStrike" kern="1200" baseline="0" noProof="1">
                <a:latin typeface="Consolas" panose="020B0609020204030204" charset="0"/>
                <a:ea typeface="+mn-ea"/>
                <a:cs typeface="+mn-cs"/>
              </a:rPr>
              <a:t>&gt;&gt;&gt; sum([[1, 2], [3], [4]], [])    #这个操作占用空间较大，慎用</a:t>
            </a:r>
            <a:endParaRPr lang="zh-CN" altLang="en-US" sz="1600" strike="noStrike" kern="1200" baseline="0" noProof="1">
              <a:latin typeface="Consolas" panose="020B0609020204030204" charset="0"/>
              <a:ea typeface="+mn-ea"/>
              <a:cs typeface="+mn-cs"/>
            </a:endParaRPr>
          </a:p>
          <a:p>
            <a:pPr marL="0" indent="0" defTabSz="914400" fontAlgn="base">
              <a:lnSpc>
                <a:spcPct val="100000"/>
              </a:lnSpc>
              <a:spcBef>
                <a:spcPts val="0"/>
              </a:spcBef>
              <a:spcAft>
                <a:spcPts val="0"/>
              </a:spcAft>
              <a:buSzPct val="90000"/>
              <a:buFont typeface="Wingdings" panose="05000000000000000000" charset="0"/>
              <a:buNone/>
            </a:pPr>
            <a:r>
              <a:rPr lang="zh-CN" altLang="en-US" sz="1600" strike="noStrike" kern="1200" baseline="0" noProof="1">
                <a:solidFill>
                  <a:srgbClr val="00B0F0"/>
                </a:solidFill>
                <a:latin typeface="Consolas" panose="020B0609020204030204" charset="0"/>
                <a:ea typeface="+mn-ea"/>
                <a:cs typeface="+mn-cs"/>
              </a:rPr>
              <a:t>[1, 2, 3, 4]</a:t>
            </a:r>
            <a:endParaRPr lang="zh-CN" altLang="en-US" sz="1600" strike="noStrike" kern="1200" baseline="0" noProof="1">
              <a:solidFill>
                <a:srgbClr val="00B0F0"/>
              </a:solidFill>
              <a:latin typeface="Consolas" panose="020B0609020204030204" charset="0"/>
              <a:ea typeface="+mn-ea"/>
              <a:cs typeface="+mn-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5734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
        <p:nvSpPr>
          <p:cNvPr id="57347" name="文本占位符 57346"/>
          <p:cNvSpPr>
            <a:spLocks noGrp="1"/>
          </p:cNvSpPr>
          <p:nvPr>
            <p:ph idx="1"/>
          </p:nvPr>
        </p:nvSpPr>
        <p:spPr/>
        <p:txBody>
          <a:bodyPr/>
          <a:lstStyle/>
          <a:p>
            <a:pPr fontAlgn="base">
              <a:lnSpc>
                <a:spcPct val="150000"/>
              </a:lnSpc>
              <a:spcBef>
                <a:spcPts val="0"/>
              </a:spcBef>
              <a:buFont typeface="Wingdings" panose="05000000000000000000" charset="0"/>
              <a:buChar char="n"/>
            </a:pPr>
            <a:r>
              <a:rPr lang="en-US" altLang="x-none" sz="1800" strike="noStrike" noProof="1">
                <a:solidFill>
                  <a:srgbClr val="FF0000"/>
                </a:solidFill>
                <a:effectLst/>
                <a:latin typeface="宋体" panose="02010600030101010101" pitchFamily="2" charset="-122"/>
              </a:rPr>
              <a:t>列表推导式使用非常简洁的方式来快速生成满足特定需求的</a:t>
            </a:r>
            <a:r>
              <a:rPr lang="en-US" altLang="x-none" sz="1800" b="1" strike="noStrike" noProof="1">
                <a:solidFill>
                  <a:srgbClr val="FF0000"/>
                </a:solidFill>
                <a:effectLst/>
                <a:latin typeface="宋体" panose="02010600030101010101" pitchFamily="2" charset="-122"/>
              </a:rPr>
              <a:t>列表</a:t>
            </a:r>
            <a:r>
              <a:rPr lang="en-US" altLang="x-none" sz="1800" strike="noStrike" noProof="1">
                <a:solidFill>
                  <a:srgbClr val="FF0000"/>
                </a:solidFill>
                <a:effectLst/>
                <a:latin typeface="宋体" panose="02010600030101010101" pitchFamily="2" charset="-122"/>
              </a:rPr>
              <a:t>，</a:t>
            </a:r>
            <a:r>
              <a:rPr lang="en-US" altLang="x-none" sz="1800" strike="noStrike" noProof="1">
                <a:effectLst/>
                <a:latin typeface="宋体" panose="02010600030101010101" pitchFamily="2" charset="-122"/>
              </a:rPr>
              <a:t>代码具有非常强的可读性。</a:t>
            </a:r>
            <a:endParaRPr lang="en-US" altLang="x-none" sz="1800" strike="noStrike" noProof="1">
              <a:effectLst/>
              <a:latin typeface="宋体" panose="02010600030101010101" pitchFamily="2" charset="-122"/>
            </a:endParaRPr>
          </a:p>
          <a:p>
            <a:pPr fontAlgn="base">
              <a:lnSpc>
                <a:spcPct val="150000"/>
              </a:lnSpc>
              <a:spcBef>
                <a:spcPts val="0"/>
              </a:spcBef>
              <a:buFont typeface="Wingdings" panose="05000000000000000000" charset="0"/>
              <a:buChar char="n"/>
            </a:pPr>
            <a:r>
              <a:rPr lang="zh-CN" altLang="en-US" sz="1800" strike="noStrike" noProof="1">
                <a:effectLst/>
                <a:latin typeface="宋体" panose="02010600030101010101" pitchFamily="2" charset="-122"/>
              </a:rPr>
              <a:t>列表推导式语法形式为：</a:t>
            </a:r>
            <a:endParaRPr lang="zh-CN" altLang="en-US" sz="1800" strike="noStrike" noProof="1">
              <a:effectLst/>
              <a:latin typeface="宋体" panose="02010600030101010101" pitchFamily="2" charset="-122"/>
            </a:endParaRPr>
          </a:p>
          <a:p>
            <a:pPr marL="0" indent="0" fontAlgn="base">
              <a:lnSpc>
                <a:spcPct val="80000"/>
              </a:lnSpc>
              <a:buFont typeface="Wingdings" panose="05000000000000000000" charset="0"/>
              <a:buNone/>
            </a:pPr>
            <a:r>
              <a:rPr lang="en-US" altLang="x-none" sz="1600" b="1" strike="noStrike" noProof="1">
                <a:solidFill>
                  <a:srgbClr val="FF0000"/>
                </a:solidFill>
                <a:effectLst/>
                <a:latin typeface="Consolas" panose="020B0609020204030204" charset="0"/>
              </a:rPr>
              <a:t>[</a:t>
            </a:r>
            <a:r>
              <a:rPr lang="en-US" altLang="x-none" sz="1600" strike="noStrike" noProof="1">
                <a:solidFill>
                  <a:srgbClr val="FF0000"/>
                </a:solidFill>
                <a:effectLst/>
                <a:latin typeface="Consolas" panose="020B0609020204030204" charset="0"/>
              </a:rPr>
              <a:t>expression for expr1 in sequence1 if condition1</a:t>
            </a:r>
            <a:endParaRPr lang="en-US" altLang="x-none" sz="1600" strike="noStrike" noProof="1">
              <a:solidFill>
                <a:srgbClr val="FF0000"/>
              </a:solidFill>
              <a:effectLst/>
              <a:latin typeface="Consolas" panose="020B0609020204030204" charset="0"/>
            </a:endParaRPr>
          </a:p>
          <a:p>
            <a:pPr marL="0" indent="0" fontAlgn="base">
              <a:lnSpc>
                <a:spcPct val="80000"/>
              </a:lnSpc>
              <a:buFont typeface="Wingdings" panose="05000000000000000000" charset="0"/>
              <a:buNone/>
            </a:pPr>
            <a:r>
              <a:rPr lang="en-US" altLang="x-none" sz="1600" strike="noStrike" noProof="1">
                <a:effectLst/>
                <a:latin typeface="Consolas" panose="020B0609020204030204" charset="0"/>
              </a:rPr>
              <a:t>            </a:t>
            </a:r>
            <a:r>
              <a:rPr lang="en-US" altLang="x-none" sz="1600" strike="noStrike" noProof="1">
                <a:solidFill>
                  <a:srgbClr val="FF0000"/>
                </a:solidFill>
                <a:effectLst/>
                <a:latin typeface="Consolas" panose="020B0609020204030204" charset="0"/>
              </a:rPr>
              <a:t>for expr2 in sequence2 if condition2</a:t>
            </a:r>
            <a:endParaRPr lang="en-US" altLang="x-none" sz="1600" strike="noStrike" noProof="1">
              <a:solidFill>
                <a:srgbClr val="FF0000"/>
              </a:solidFill>
              <a:effectLst/>
              <a:latin typeface="Consolas" panose="020B0609020204030204" charset="0"/>
            </a:endParaRPr>
          </a:p>
          <a:p>
            <a:pPr marL="0" indent="0" fontAlgn="base">
              <a:lnSpc>
                <a:spcPct val="80000"/>
              </a:lnSpc>
              <a:buFont typeface="Wingdings" panose="05000000000000000000" charset="0"/>
              <a:buNone/>
            </a:pPr>
            <a:r>
              <a:rPr lang="en-US" altLang="x-none" sz="1600" strike="noStrike" noProof="1">
                <a:effectLst/>
                <a:latin typeface="Consolas" panose="020B0609020204030204" charset="0"/>
              </a:rPr>
              <a:t>            for expr3 in sequence3 if condition3</a:t>
            </a:r>
            <a:endParaRPr lang="en-US" altLang="x-none" sz="1600" strike="noStrike" noProof="1">
              <a:effectLst/>
              <a:latin typeface="Consolas" panose="020B0609020204030204" charset="0"/>
            </a:endParaRPr>
          </a:p>
          <a:p>
            <a:pPr marL="0" indent="0" fontAlgn="base">
              <a:lnSpc>
                <a:spcPct val="80000"/>
              </a:lnSpc>
              <a:buFont typeface="Wingdings" panose="05000000000000000000" charset="0"/>
              <a:buNone/>
            </a:pPr>
            <a:r>
              <a:rPr lang="en-US" altLang="x-none" sz="1600" strike="noStrike" noProof="1">
                <a:effectLst/>
                <a:latin typeface="Consolas" panose="020B0609020204030204" charset="0"/>
              </a:rPr>
              <a:t>            ...</a:t>
            </a:r>
            <a:endParaRPr lang="en-US" altLang="x-none" sz="1600" strike="noStrike" noProof="1">
              <a:effectLst/>
              <a:latin typeface="Consolas" panose="020B0609020204030204" charset="0"/>
            </a:endParaRPr>
          </a:p>
          <a:p>
            <a:pPr marL="0" indent="0" fontAlgn="base">
              <a:lnSpc>
                <a:spcPct val="80000"/>
              </a:lnSpc>
              <a:buFont typeface="Wingdings" panose="05000000000000000000" charset="0"/>
              <a:buNone/>
            </a:pPr>
            <a:r>
              <a:rPr lang="en-US" altLang="x-none" sz="1600" strike="noStrike" noProof="1">
                <a:effectLst/>
                <a:latin typeface="Consolas" panose="020B0609020204030204" charset="0"/>
              </a:rPr>
              <a:t>            for exprN in sequenceN if conditionN</a:t>
            </a:r>
            <a:r>
              <a:rPr lang="en-US" altLang="x-none" sz="1600" b="1" strike="noStrike" noProof="1">
                <a:solidFill>
                  <a:srgbClr val="FF0000"/>
                </a:solidFill>
                <a:effectLst/>
                <a:latin typeface="Consolas" panose="020B0609020204030204" charset="0"/>
              </a:rPr>
              <a:t>]</a:t>
            </a:r>
            <a:endParaRPr lang="en-US" altLang="x-none" sz="1350" b="1" strike="noStrike" noProof="1">
              <a:solidFill>
                <a:srgbClr val="FF0000"/>
              </a:solidFill>
              <a:effectLst/>
              <a:latin typeface="Consolas" panose="020B0609020204030204" charset="0"/>
            </a:endParaRPr>
          </a:p>
          <a:p>
            <a:pPr marL="1905" indent="-344805" fontAlgn="base">
              <a:lnSpc>
                <a:spcPct val="80000"/>
              </a:lnSpc>
              <a:buNone/>
            </a:pPr>
            <a:endParaRPr lang="en-US" altLang="x-none" sz="1350" strike="noStrike" noProof="1">
              <a:effectLst/>
              <a:latin typeface="Consolas" panose="020B060902020403020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lnSpc>
                <a:spcPct val="130000"/>
              </a:lnSpc>
              <a:spcBef>
                <a:spcPts val="0"/>
              </a:spcBef>
              <a:buFont typeface="Wingdings" panose="05000000000000000000" charset="0"/>
              <a:buChar char="§"/>
            </a:pPr>
            <a:r>
              <a:rPr lang="en-US" sz="1800" strike="noStrike" noProof="1"/>
              <a:t>阿凡提与国王比赛下棋，国王说要是自己输了的话阿凡提想要什么他都可以拿得出来。阿凡提说那就要点米吧，棋盘一共64个小格子，在第一个格子里放1粒米，第二个格子里放2粒米，第三个格子里放4粒米，第四个格子里放8粒米，以此类推，后面每个格子里的米都是前一个格子里的2倍，一直把64个格子都放满。需要多少粒米呢？</a:t>
            </a:r>
            <a:endParaRPr lang="en-US" sz="1800" strike="noStrike" noProof="1"/>
          </a:p>
          <a:p>
            <a:pPr marL="0" indent="0" fontAlgn="base">
              <a:buNone/>
            </a:pPr>
            <a:endParaRPr lang="en-US" sz="1350" strike="noStrike" noProof="1">
              <a:latin typeface="Consolas" panose="020B0609020204030204" charset="0"/>
            </a:endParaRPr>
          </a:p>
          <a:p>
            <a:pPr marL="0" indent="0" fontAlgn="base">
              <a:buNone/>
            </a:pPr>
            <a:r>
              <a:rPr lang="en-US" sz="1600" strike="noStrike" noProof="1">
                <a:latin typeface="Consolas" panose="020B0609020204030204" charset="0"/>
              </a:rPr>
              <a:t>&gt;&gt;&gt; sum([2**i for i in range(64)])</a:t>
            </a:r>
            <a:endParaRPr lang="en-US" sz="1600" strike="noStrike" noProof="1">
              <a:latin typeface="Consolas" panose="020B0609020204030204" charset="0"/>
            </a:endParaRPr>
          </a:p>
          <a:p>
            <a:pPr marL="0" indent="0" fontAlgn="base">
              <a:buNone/>
            </a:pPr>
            <a:r>
              <a:rPr lang="en-US" sz="1600" strike="noStrike" noProof="1">
                <a:solidFill>
                  <a:srgbClr val="00B0F0"/>
                </a:solidFill>
                <a:latin typeface="Consolas" panose="020B0609020204030204" charset="0"/>
              </a:rPr>
              <a:t>18446744073709551615</a:t>
            </a:r>
            <a:endParaRPr lang="en-US" sz="1600" strike="noStrike" noProof="1">
              <a:solidFill>
                <a:srgbClr val="00B0F0"/>
              </a:solidFill>
              <a:latin typeface="Consolas" panose="020B0609020204030204" charset="0"/>
            </a:endParaRPr>
          </a:p>
          <a:p>
            <a:pPr marL="0" indent="0" fontAlgn="base">
              <a:buNone/>
            </a:pPr>
            <a:r>
              <a:rPr lang="en-US" sz="1600" strike="noStrike" noProof="1">
                <a:latin typeface="Consolas" panose="020B0609020204030204" charset="0"/>
              </a:rPr>
              <a:t>&gt;&gt;&gt; int('1'*64, 2)</a:t>
            </a:r>
            <a:endParaRPr lang="en-US" sz="1600" strike="noStrike" noProof="1">
              <a:solidFill>
                <a:srgbClr val="00B0F0"/>
              </a:solidFill>
              <a:latin typeface="Consolas" panose="020B0609020204030204" charset="0"/>
            </a:endParaRPr>
          </a:p>
          <a:p>
            <a:pPr marL="0" indent="0" fontAlgn="base">
              <a:buNone/>
            </a:pPr>
            <a:r>
              <a:rPr lang="en-US" sz="1600" strike="noStrike" noProof="1">
                <a:solidFill>
                  <a:srgbClr val="00B0F0"/>
                </a:solidFill>
                <a:latin typeface="Consolas" panose="020B0609020204030204" charset="0"/>
              </a:rPr>
              <a:t>18446744073709551615</a:t>
            </a:r>
            <a:endParaRPr lang="en-US" sz="1600" strike="noStrike" noProof="1">
              <a:solidFill>
                <a:srgbClr val="00B0F0"/>
              </a:solidFill>
              <a:latin typeface="Consolas" panose="020B0609020204030204" charset="0"/>
            </a:endParaRPr>
          </a:p>
        </p:txBody>
      </p:sp>
      <p:sp>
        <p:nvSpPr>
          <p:cNvPr id="62466" name="标题 5734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00360"/>
            <a:ext cx="8229600" cy="3943140"/>
          </a:xfrm>
        </p:spPr>
        <p:txBody>
          <a:bodyPr/>
          <a:lstStyle/>
          <a:p>
            <a:pPr marL="1905" indent="-344805" fontAlgn="base">
              <a:lnSpc>
                <a:spcPct val="150000"/>
              </a:lnSpc>
              <a:spcBef>
                <a:spcPts val="0"/>
              </a:spcBef>
              <a:buFont typeface="Wingdings" panose="05000000000000000000" charset="0"/>
              <a:buChar char=""/>
            </a:pPr>
            <a:r>
              <a:rPr lang="zh-CN" altLang="en-US" sz="1800" strike="noStrike" noProof="1">
                <a:effectLst/>
                <a:latin typeface="Consolas" panose="020B0609020204030204" charset="0"/>
                <a:sym typeface="+mn-ea"/>
              </a:rPr>
              <a:t>列表推导式在内部实际上是一个循环结构，只是形式更加简洁，例如：</a:t>
            </a:r>
            <a:endParaRPr lang="zh-CN" altLang="en-US" sz="1800" strike="noStrike" noProof="1">
              <a:effectLst/>
              <a:latin typeface="Consolas" panose="020B0609020204030204" charset="0"/>
              <a:sym typeface="+mn-ea"/>
            </a:endParaRPr>
          </a:p>
          <a:p>
            <a:pPr marL="1905" indent="-344805" fontAlgn="base">
              <a:lnSpc>
                <a:spcPct val="80000"/>
              </a:lnSpc>
              <a:buNone/>
            </a:pPr>
            <a:r>
              <a:rPr lang="en-US" altLang="x-none" sz="1600" strike="noStrike" noProof="1">
                <a:effectLst/>
                <a:latin typeface="Consolas" panose="020B0609020204030204" charset="0"/>
                <a:sym typeface="+mn-ea"/>
              </a:rPr>
              <a:t>&gt;&gt;&gt; aList = [x*x for x in range(10)]</a:t>
            </a:r>
            <a:endParaRPr lang="en-US" altLang="x-none" sz="1600" strike="noStrike" noProof="1">
              <a:effectLst/>
              <a:latin typeface="Consolas" panose="020B0609020204030204" charset="0"/>
            </a:endParaRPr>
          </a:p>
          <a:p>
            <a:pPr marL="1905" indent="-344805" fontAlgn="base">
              <a:lnSpc>
                <a:spcPct val="80000"/>
              </a:lnSpc>
              <a:buNone/>
            </a:pPr>
            <a:endParaRPr lang="en-US" altLang="x-none" sz="1600" strike="noStrike" noProof="1">
              <a:effectLst/>
              <a:latin typeface="宋体" panose="02010600030101010101" pitchFamily="2" charset="-122"/>
            </a:endParaRPr>
          </a:p>
          <a:p>
            <a:pPr marL="1905" indent="-344805" fontAlgn="base">
              <a:lnSpc>
                <a:spcPct val="80000"/>
              </a:lnSpc>
              <a:buNone/>
            </a:pPr>
            <a:r>
              <a:rPr lang="en-US" altLang="x-none" sz="1600" strike="noStrike" noProof="1">
                <a:effectLst/>
                <a:latin typeface="宋体" panose="02010600030101010101" pitchFamily="2" charset="-122"/>
                <a:sym typeface="+mn-ea"/>
              </a:rPr>
              <a:t>相当于</a:t>
            </a:r>
            <a:endParaRPr lang="en-US" altLang="x-none" sz="1600" strike="noStrike" noProof="1">
              <a:effectLst/>
              <a:latin typeface="宋体" panose="02010600030101010101" pitchFamily="2" charset="-122"/>
            </a:endParaRPr>
          </a:p>
          <a:p>
            <a:pPr marL="1905" indent="-344805" fontAlgn="base">
              <a:lnSpc>
                <a:spcPct val="80000"/>
              </a:lnSpc>
              <a:buNone/>
            </a:pPr>
            <a:endParaRPr lang="en-US" altLang="x-none" sz="1600" strike="noStrike" noProof="1">
              <a:effectLst/>
              <a:latin typeface="宋体" panose="02010600030101010101" pitchFamily="2" charset="-122"/>
            </a:endParaRPr>
          </a:p>
          <a:p>
            <a:pPr marL="1905" indent="-344805" fontAlgn="base">
              <a:lnSpc>
                <a:spcPct val="80000"/>
              </a:lnSpc>
              <a:buNone/>
            </a:pPr>
            <a:r>
              <a:rPr lang="en-US" altLang="x-none" sz="1600" strike="noStrike" noProof="1">
                <a:effectLst/>
                <a:latin typeface="Consolas" panose="020B0609020204030204" charset="0"/>
                <a:sym typeface="+mn-ea"/>
              </a:rPr>
              <a:t>&gt;&gt;&gt; aList = []</a:t>
            </a:r>
            <a:endParaRPr lang="en-US" altLang="x-none" sz="1600" strike="noStrike" noProof="1">
              <a:effectLst/>
              <a:latin typeface="Consolas" panose="020B0609020204030204" charset="0"/>
            </a:endParaRPr>
          </a:p>
          <a:p>
            <a:pPr marL="1905" indent="-344805" fontAlgn="base">
              <a:lnSpc>
                <a:spcPct val="80000"/>
              </a:lnSpc>
              <a:buNone/>
            </a:pPr>
            <a:r>
              <a:rPr lang="en-US" altLang="x-none" sz="1600" strike="noStrike" noProof="1">
                <a:effectLst/>
                <a:latin typeface="Consolas" panose="020B0609020204030204" charset="0"/>
                <a:sym typeface="+mn-ea"/>
              </a:rPr>
              <a:t>&gt;&gt;&gt; for x in range(10</a:t>
            </a:r>
            <a:r>
              <a:rPr lang="en-US" altLang="x-none" sz="1600" strike="noStrike" noProof="1" smtClean="0">
                <a:effectLst/>
                <a:latin typeface="Consolas" panose="020B0609020204030204" charset="0"/>
                <a:sym typeface="+mn-ea"/>
              </a:rPr>
              <a:t>):</a:t>
            </a:r>
            <a:endParaRPr lang="en-US" altLang="x-none" sz="1600" strike="noStrike" noProof="1">
              <a:effectLst/>
              <a:latin typeface="Consolas" panose="020B0609020204030204" charset="0"/>
            </a:endParaRPr>
          </a:p>
          <a:p>
            <a:pPr marL="1905" indent="-344805" fontAlgn="base">
              <a:lnSpc>
                <a:spcPct val="80000"/>
              </a:lnSpc>
              <a:buNone/>
            </a:pPr>
            <a:r>
              <a:rPr lang="en-US" altLang="x-none" sz="1600" strike="noStrike" noProof="1">
                <a:effectLst/>
                <a:latin typeface="Consolas" panose="020B0609020204030204" charset="0"/>
                <a:sym typeface="+mn-ea"/>
              </a:rPr>
              <a:t>	    aList.append(x*x</a:t>
            </a:r>
            <a:r>
              <a:rPr lang="en-US" altLang="x-none" sz="1600" strike="noStrike" noProof="1" smtClean="0">
                <a:effectLst/>
                <a:latin typeface="Consolas" panose="020B0609020204030204" charset="0"/>
                <a:sym typeface="+mn-ea"/>
              </a:rPr>
              <a:t>)</a:t>
            </a:r>
            <a:endParaRPr lang="en-US" altLang="x-none" sz="1600" strike="noStrike" noProof="1" smtClean="0">
              <a:effectLst/>
              <a:latin typeface="Consolas" panose="020B0609020204030204" charset="0"/>
              <a:sym typeface="+mn-ea"/>
            </a:endParaRPr>
          </a:p>
          <a:p>
            <a:pPr marL="1905" indent="-344805">
              <a:lnSpc>
                <a:spcPct val="80000"/>
              </a:lnSpc>
              <a:buNone/>
            </a:pPr>
            <a:r>
              <a:rPr lang="en-US" altLang="x-none" sz="1600" noProof="1" smtClean="0">
                <a:latin typeface="Consolas" panose="020B0609020204030204" charset="0"/>
                <a:sym typeface="+mn-ea"/>
              </a:rPr>
              <a:t>	    aList.append(x*x)</a:t>
            </a:r>
            <a:endParaRPr lang="en-US" altLang="x-none" sz="1600" strike="noStrike" noProof="1" smtClean="0">
              <a:effectLst/>
              <a:latin typeface="Consolas" panose="020B0609020204030204" charset="0"/>
              <a:sym typeface="+mn-ea"/>
            </a:endParaRPr>
          </a:p>
          <a:p>
            <a:pPr marL="1905" indent="-344805" fontAlgn="base">
              <a:lnSpc>
                <a:spcPct val="80000"/>
              </a:lnSpc>
              <a:buNone/>
            </a:pPr>
            <a:endParaRPr lang="en-US" altLang="x-none" sz="1600" strike="noStrike" noProof="1" smtClean="0">
              <a:effectLst/>
              <a:latin typeface="Consolas" panose="020B0609020204030204" charset="0"/>
            </a:endParaRPr>
          </a:p>
          <a:p>
            <a:pPr marL="1905" indent="-344805" fontAlgn="base">
              <a:lnSpc>
                <a:spcPct val="80000"/>
              </a:lnSpc>
              <a:buNone/>
            </a:pPr>
            <a:r>
              <a:rPr lang="zh-CN" altLang="en-US" sz="1600" strike="noStrike" noProof="1" smtClean="0">
                <a:effectLst/>
                <a:latin typeface="宋体" panose="02010600030101010101" pitchFamily="2" charset="-122"/>
                <a:sym typeface="+mn-ea"/>
              </a:rPr>
              <a:t>也</a:t>
            </a:r>
            <a:r>
              <a:rPr lang="zh-CN" altLang="en-US" sz="1600" strike="noStrike" noProof="1">
                <a:effectLst/>
                <a:latin typeface="宋体" panose="02010600030101010101" pitchFamily="2" charset="-122"/>
                <a:sym typeface="+mn-ea"/>
              </a:rPr>
              <a:t>相当于</a:t>
            </a:r>
            <a:endParaRPr lang="zh-CN" altLang="en-US" sz="1600" strike="noStrike" noProof="1">
              <a:effectLst/>
              <a:latin typeface="宋体" panose="02010600030101010101" pitchFamily="2" charset="-122"/>
            </a:endParaRPr>
          </a:p>
          <a:p>
            <a:pPr marL="1905" indent="-344805" fontAlgn="base">
              <a:lnSpc>
                <a:spcPct val="80000"/>
              </a:lnSpc>
              <a:buNone/>
            </a:pPr>
            <a:endParaRPr lang="en-US" altLang="x-none" sz="1600" strike="noStrike" noProof="1">
              <a:effectLst/>
              <a:latin typeface="宋体" panose="02010600030101010101" pitchFamily="2" charset="-122"/>
            </a:endParaRPr>
          </a:p>
          <a:p>
            <a:pPr marL="1905" indent="-344805" fontAlgn="base">
              <a:lnSpc>
                <a:spcPct val="80000"/>
              </a:lnSpc>
              <a:buNone/>
            </a:pPr>
            <a:r>
              <a:rPr lang="en-US" altLang="x-none" sz="1600" strike="noStrike" noProof="1">
                <a:effectLst/>
                <a:latin typeface="Consolas" panose="020B0609020204030204" charset="0"/>
                <a:sym typeface="+mn-ea"/>
              </a:rPr>
              <a:t>&gt;&gt;&gt; aList = list(map(lambda x: x*x, range(10)))</a:t>
            </a:r>
            <a:endParaRPr lang="en-US" altLang="x-none" sz="1350" strike="noStrike" noProof="1">
              <a:effectLst/>
              <a:latin typeface="Consolas" panose="020B0609020204030204" charset="0"/>
            </a:endParaRPr>
          </a:p>
          <a:p>
            <a:pPr marL="0" indent="0" fontAlgn="base">
              <a:buNone/>
            </a:pPr>
            <a:endParaRPr lang="zh-CN" altLang="en-US" sz="1350" strike="noStrike" noProof="1"/>
          </a:p>
        </p:txBody>
      </p:sp>
      <p:sp>
        <p:nvSpPr>
          <p:cNvPr id="63490" name="标题 5734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5836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
        <p:nvSpPr>
          <p:cNvPr id="64514" name="文本占位符 58370"/>
          <p:cNvSpPr>
            <a:spLocks noGrp="1"/>
          </p:cNvSpPr>
          <p:nvPr>
            <p:ph idx="1"/>
          </p:nvPr>
        </p:nvSpPr>
        <p:spPr/>
        <p:txBody>
          <a:bodyPr anchor="t"/>
          <a:lstStyle/>
          <a:p>
            <a:pPr defTabSz="914400">
              <a:lnSpc>
                <a:spcPct val="90000"/>
              </a:lnSpc>
              <a:buSzPct val="90000"/>
              <a:buFont typeface="Wingdings" panose="05000000000000000000" charset="0"/>
              <a:buChar char="§"/>
            </a:pPr>
            <a:r>
              <a:rPr lang="zh-CN" altLang="en-US" sz="1800" dirty="0"/>
              <a:t>使用列表推导式实现嵌套列表的平铺</a:t>
            </a:r>
            <a:endParaRPr lang="zh-CN" altLang="en-US" sz="1800" dirty="0"/>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vec = [[1,2,3], [4,5,6], [7,8,9]] </a:t>
            </a:r>
            <a:endParaRPr lang="en-US" altLang="zh-CN" sz="1600" dirty="0">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[num for elem in vec for num in elem] </a:t>
            </a:r>
            <a:r>
              <a:rPr lang="en-US" altLang="zh-CN" sz="1600" dirty="0" smtClean="0">
                <a:latin typeface="Consolas" panose="020B0609020204030204" charset="0"/>
              </a:rPr>
              <a:t>#</a:t>
            </a:r>
            <a:r>
              <a:rPr lang="zh-CN" altLang="en-US" sz="1600" dirty="0" smtClean="0">
                <a:latin typeface="Consolas" panose="020B0609020204030204" charset="0"/>
              </a:rPr>
              <a:t>外层循环，内层循环</a:t>
            </a:r>
            <a:endParaRPr lang="en-US" altLang="zh-CN" sz="1600" dirty="0">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[1, 2, 3, 4, 5, 6, 7, 8, 9] </a:t>
            </a:r>
            <a:endParaRPr lang="en-US" altLang="zh-CN" sz="1600" dirty="0">
              <a:solidFill>
                <a:srgbClr val="00B0F0"/>
              </a:solidFill>
              <a:latin typeface="Consolas" panose="020B0609020204030204" charset="0"/>
            </a:endParaRPr>
          </a:p>
          <a:p>
            <a:pPr defTabSz="914400">
              <a:lnSpc>
                <a:spcPct val="90000"/>
              </a:lnSpc>
              <a:buSzPct val="90000"/>
              <a:buFont typeface="Wingdings" panose="05000000000000000000" pitchFamily="2" charset="2"/>
              <a:buNone/>
            </a:pPr>
            <a:endParaRPr lang="en-US" altLang="zh-CN" sz="1600" dirty="0"/>
          </a:p>
          <a:p>
            <a:pPr defTabSz="914400">
              <a:lnSpc>
                <a:spcPct val="90000"/>
              </a:lnSpc>
              <a:buSzPct val="90000"/>
              <a:buFont typeface="Wingdings" panose="05000000000000000000" pitchFamily="2" charset="2"/>
              <a:buNone/>
            </a:pPr>
            <a:r>
              <a:rPr lang="zh-CN" altLang="en-US" sz="1600" dirty="0"/>
              <a:t>相当于</a:t>
            </a:r>
            <a:endParaRPr lang="zh-CN" altLang="en-US" sz="1600" dirty="0"/>
          </a:p>
          <a:p>
            <a:pPr defTabSz="914400">
              <a:lnSpc>
                <a:spcPct val="90000"/>
              </a:lnSpc>
              <a:buSzPct val="90000"/>
              <a:buFont typeface="Wingdings" panose="05000000000000000000" pitchFamily="2" charset="2"/>
              <a:buNone/>
            </a:pPr>
            <a:r>
              <a:rPr lang="zh-CN" altLang="en-US" sz="1600" dirty="0">
                <a:latin typeface="Consolas" panose="020B0609020204030204" charset="0"/>
              </a:rPr>
              <a:t>&gt;&gt;&gt; vec = [[1, 2, 3], [4, 5, 6], [7, 8, 9]]</a:t>
            </a:r>
            <a:endParaRPr lang="zh-CN" altLang="en-US" sz="1600" dirty="0">
              <a:latin typeface="Consolas" panose="020B0609020204030204" charset="0"/>
            </a:endParaRPr>
          </a:p>
          <a:p>
            <a:pPr defTabSz="914400">
              <a:lnSpc>
                <a:spcPct val="90000"/>
              </a:lnSpc>
              <a:buSzPct val="90000"/>
              <a:buFont typeface="Wingdings" panose="05000000000000000000" pitchFamily="2" charset="2"/>
              <a:buNone/>
            </a:pPr>
            <a:r>
              <a:rPr lang="zh-CN" altLang="en-US" sz="1600" dirty="0">
                <a:latin typeface="Consolas" panose="020B0609020204030204" charset="0"/>
              </a:rPr>
              <a:t>&gt;&gt;&gt; result = []</a:t>
            </a:r>
            <a:endParaRPr lang="zh-CN" altLang="en-US" sz="1600" dirty="0">
              <a:latin typeface="Consolas" panose="020B0609020204030204" charset="0"/>
            </a:endParaRPr>
          </a:p>
          <a:p>
            <a:pPr defTabSz="914400">
              <a:lnSpc>
                <a:spcPct val="90000"/>
              </a:lnSpc>
              <a:buSzPct val="90000"/>
              <a:buFont typeface="Wingdings" panose="05000000000000000000" pitchFamily="2" charset="2"/>
              <a:buNone/>
            </a:pPr>
            <a:r>
              <a:rPr lang="zh-CN" altLang="en-US" sz="1600" dirty="0">
                <a:latin typeface="Consolas" panose="020B0609020204030204" charset="0"/>
              </a:rPr>
              <a:t>&gt;&gt;&gt; for elem in vec:</a:t>
            </a:r>
            <a:endParaRPr lang="zh-CN" altLang="en-US" sz="1600" dirty="0">
              <a:latin typeface="Consolas" panose="020B0609020204030204" charset="0"/>
            </a:endParaRPr>
          </a:p>
          <a:p>
            <a:pPr defTabSz="914400">
              <a:lnSpc>
                <a:spcPct val="90000"/>
              </a:lnSpc>
              <a:buSzPct val="90000"/>
              <a:buFont typeface="Wingdings" panose="05000000000000000000" pitchFamily="2" charset="2"/>
              <a:buNone/>
            </a:pPr>
            <a:r>
              <a:rPr lang="zh-CN" altLang="en-US" sz="1600" dirty="0">
                <a:latin typeface="Consolas" panose="020B0609020204030204" charset="0"/>
              </a:rPr>
              <a:t>    for num in elem:</a:t>
            </a:r>
            <a:endParaRPr lang="zh-CN" altLang="en-US" sz="1600" dirty="0">
              <a:latin typeface="Consolas" panose="020B0609020204030204" charset="0"/>
            </a:endParaRPr>
          </a:p>
          <a:p>
            <a:pPr defTabSz="914400">
              <a:lnSpc>
                <a:spcPct val="90000"/>
              </a:lnSpc>
              <a:buSzPct val="90000"/>
              <a:buFont typeface="Wingdings" panose="05000000000000000000" pitchFamily="2" charset="2"/>
              <a:buNone/>
            </a:pPr>
            <a:r>
              <a:rPr lang="zh-CN" altLang="en-US" sz="1600" dirty="0">
                <a:latin typeface="Consolas" panose="020B0609020204030204" charset="0"/>
              </a:rPr>
              <a:t>        result.append(num)</a:t>
            </a:r>
            <a:endParaRPr lang="zh-CN" altLang="en-US" sz="1600" dirty="0">
              <a:latin typeface="Consolas" panose="020B0609020204030204" charset="0"/>
            </a:endParaRPr>
          </a:p>
          <a:p>
            <a:pPr defTabSz="914400">
              <a:lnSpc>
                <a:spcPct val="90000"/>
              </a:lnSpc>
              <a:buSzPct val="90000"/>
              <a:buFont typeface="Wingdings" panose="05000000000000000000" pitchFamily="2" charset="2"/>
              <a:buNone/>
            </a:pPr>
            <a:endParaRPr lang="zh-CN" altLang="en-US" sz="1600" dirty="0">
              <a:latin typeface="Consolas" panose="020B0609020204030204" charset="0"/>
            </a:endParaRPr>
          </a:p>
          <a:p>
            <a:pPr defTabSz="914400">
              <a:lnSpc>
                <a:spcPct val="90000"/>
              </a:lnSpc>
              <a:buSzPct val="90000"/>
              <a:buFont typeface="Wingdings" panose="05000000000000000000" pitchFamily="2" charset="2"/>
              <a:buNone/>
            </a:pPr>
            <a:r>
              <a:rPr lang="zh-CN" altLang="en-US" sz="1600" dirty="0">
                <a:latin typeface="Consolas" panose="020B0609020204030204" charset="0"/>
              </a:rPr>
              <a:t>&gt;&gt;&gt; result</a:t>
            </a:r>
            <a:endParaRPr lang="zh-CN" altLang="en-US" sz="1600" dirty="0">
              <a:latin typeface="Consolas" panose="020B0609020204030204" charset="0"/>
            </a:endParaRPr>
          </a:p>
          <a:p>
            <a:pPr defTabSz="914400">
              <a:lnSpc>
                <a:spcPct val="90000"/>
              </a:lnSpc>
              <a:buSzPct val="90000"/>
              <a:buFont typeface="Wingdings" panose="05000000000000000000" pitchFamily="2" charset="2"/>
              <a:buNone/>
            </a:pPr>
            <a:r>
              <a:rPr lang="zh-CN" altLang="en-US" sz="1600" dirty="0">
                <a:solidFill>
                  <a:srgbClr val="00B0F0"/>
                </a:solidFill>
                <a:latin typeface="Consolas" panose="020B0609020204030204" charset="0"/>
              </a:rPr>
              <a:t>[1, 2, 3, 4, 5, 6, 7, 8, 9]</a:t>
            </a:r>
            <a:endParaRPr lang="zh-CN" altLang="en-US" sz="1600" dirty="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6041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2.1.9  </a:t>
            </a:r>
            <a:r>
              <a:rPr lang="zh-CN" altLang="en-US" kern="1200" baseline="0">
                <a:latin typeface="+mj-lt"/>
                <a:ea typeface="+mj-ea"/>
                <a:cs typeface="+mj-cs"/>
              </a:rPr>
              <a:t>列表推导式</a:t>
            </a:r>
            <a:endParaRPr lang="zh-CN" altLang="en-US" kern="1200" baseline="0">
              <a:latin typeface="+mj-lt"/>
              <a:ea typeface="+mj-ea"/>
              <a:cs typeface="+mj-cs"/>
            </a:endParaRPr>
          </a:p>
        </p:txBody>
      </p:sp>
      <p:sp>
        <p:nvSpPr>
          <p:cNvPr id="60419" name="文本占位符 60418"/>
          <p:cNvSpPr>
            <a:spLocks noGrp="1"/>
          </p:cNvSpPr>
          <p:nvPr>
            <p:ph idx="1"/>
          </p:nvPr>
        </p:nvSpPr>
        <p:spPr/>
        <p:txBody>
          <a:bodyPr/>
          <a:lstStyle/>
          <a:p>
            <a:pPr fontAlgn="base">
              <a:lnSpc>
                <a:spcPct val="150000"/>
              </a:lnSpc>
              <a:spcBef>
                <a:spcPts val="0"/>
              </a:spcBef>
              <a:buFont typeface="Wingdings" panose="05000000000000000000" charset="0"/>
              <a:buChar char="n"/>
            </a:pPr>
            <a:r>
              <a:rPr lang="zh-CN" altLang="en-US" sz="1800" strike="noStrike" noProof="1">
                <a:solidFill>
                  <a:srgbClr val="FF0000"/>
                </a:solidFill>
                <a:effectLst/>
                <a:latin typeface="宋体" panose="02010600030101010101" pitchFamily="2" charset="-122"/>
              </a:rPr>
              <a:t>在列表推导式中使用多个循环，实现多序列元素的任意组合</a:t>
            </a:r>
            <a:endParaRPr lang="zh-CN" altLang="en-US" sz="1800" strike="noStrike" noProof="1">
              <a:solidFill>
                <a:srgbClr val="FF0000"/>
              </a:solidFill>
              <a:effectLst/>
              <a:latin typeface="宋体" panose="02010600030101010101" pitchFamily="2" charset="-122"/>
            </a:endParaRPr>
          </a:p>
          <a:p>
            <a:pPr marL="0" indent="0" fontAlgn="base">
              <a:lnSpc>
                <a:spcPct val="80000"/>
              </a:lnSpc>
              <a:buFont typeface="Wingdings" panose="05000000000000000000" charset="0"/>
              <a:buNone/>
            </a:pPr>
            <a:endParaRPr lang="zh-CN" altLang="en-US" sz="1800" strike="noStrike" noProof="1">
              <a:effectLst/>
              <a:latin typeface="宋体" panose="02010600030101010101" pitchFamily="2" charset="-122"/>
            </a:endParaRPr>
          </a:p>
          <a:p>
            <a:pPr marL="1905" indent="-344805" fontAlgn="base">
              <a:lnSpc>
                <a:spcPct val="100000"/>
              </a:lnSpc>
              <a:spcBef>
                <a:spcPts val="0"/>
              </a:spcBef>
              <a:buNone/>
            </a:pPr>
            <a:r>
              <a:rPr lang="en-US" altLang="zh-CN" sz="1600" strike="noStrike" noProof="1">
                <a:effectLst/>
                <a:latin typeface="Consolas" panose="020B0609020204030204" charset="0"/>
              </a:rPr>
              <a:t>&gt;&gt;&gt; [(x, y) for x in range(3) for y in range(3)]</a:t>
            </a: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solidFill>
                  <a:srgbClr val="00B0F0"/>
                </a:solidFill>
                <a:effectLst/>
                <a:latin typeface="Consolas" panose="020B0609020204030204" charset="0"/>
              </a:rPr>
              <a:t>[(0, 0), (0, 1), (0, 2), (1, 0), (1, 1), (1, 2), (2, 0), (2, 1), (2, 2)]</a:t>
            </a:r>
            <a:endParaRPr lang="en-US" altLang="zh-CN" sz="1600" strike="noStrike" noProof="1">
              <a:solidFill>
                <a:srgbClr val="00B0F0"/>
              </a:solidFill>
              <a:effectLst/>
              <a:latin typeface="Consolas" panose="020B0609020204030204" charset="0"/>
            </a:endParaRPr>
          </a:p>
          <a:p>
            <a:pPr marL="1905" indent="-344805" fontAlgn="base">
              <a:lnSpc>
                <a:spcPct val="100000"/>
              </a:lnSpc>
              <a:spcBef>
                <a:spcPts val="0"/>
              </a:spcBef>
              <a:buNone/>
            </a:pPr>
            <a:r>
              <a:rPr lang="en-US" altLang="zh-CN" sz="1600" strike="noStrike" noProof="1">
                <a:effectLst/>
                <a:latin typeface="Consolas" panose="020B0609020204030204" charset="0"/>
              </a:rPr>
              <a:t>&gt;&gt;&gt; [(x, y) for x in [1, 2, 3] for y in [3, 1, 4] if x != y]</a:t>
            </a:r>
            <a:endParaRPr lang="en-US" altLang="zh-CN" sz="1600" strike="noStrike" noProof="1">
              <a:effectLst/>
              <a:latin typeface="Consolas" panose="020B0609020204030204" charset="0"/>
            </a:endParaRPr>
          </a:p>
          <a:p>
            <a:pPr marL="1905" indent="-344805" fontAlgn="base">
              <a:lnSpc>
                <a:spcPct val="100000"/>
              </a:lnSpc>
              <a:spcBef>
                <a:spcPts val="0"/>
              </a:spcBef>
              <a:buNone/>
            </a:pPr>
            <a:r>
              <a:rPr lang="en-US" altLang="zh-CN" sz="1600" strike="noStrike" noProof="1">
                <a:solidFill>
                  <a:srgbClr val="00B0F0"/>
                </a:solidFill>
                <a:effectLst/>
                <a:latin typeface="Consolas" panose="020B0609020204030204" charset="0"/>
              </a:rPr>
              <a:t>[(1, 3), (1, 4), (2, 3), (2, 1), (2, 4), (3, 1), (3, 4)]</a:t>
            </a:r>
            <a:endParaRPr lang="en-US" altLang="zh-CN" sz="1600" strike="noStrike" noProof="1">
              <a:solidFill>
                <a:srgbClr val="00B0F0"/>
              </a:solidFill>
              <a:effectLst/>
              <a:latin typeface="Consolas" panose="020B060902020403020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6553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2.2  </a:t>
            </a:r>
            <a:r>
              <a:rPr lang="zh-CN" altLang="en-US" kern="1200" baseline="0">
                <a:latin typeface="+mj-lt"/>
                <a:ea typeface="+mj-ea"/>
                <a:cs typeface="+mj-cs"/>
              </a:rPr>
              <a:t>元组</a:t>
            </a:r>
            <a:endParaRPr lang="zh-CN" altLang="en-US" kern="1200" baseline="0">
              <a:latin typeface="+mj-lt"/>
              <a:ea typeface="+mj-ea"/>
              <a:cs typeface="+mj-cs"/>
            </a:endParaRPr>
          </a:p>
        </p:txBody>
      </p:sp>
      <p:sp>
        <p:nvSpPr>
          <p:cNvPr id="78850" name="文本占位符 65538"/>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
            </a:pPr>
            <a:r>
              <a:rPr lang="zh-CN" altLang="en-US" sz="1800" dirty="0" smtClean="0">
                <a:solidFill>
                  <a:srgbClr val="FF0000"/>
                </a:solidFill>
              </a:rPr>
              <a:t>性质：</a:t>
            </a:r>
            <a:r>
              <a:rPr lang="zh-CN" altLang="en-US" sz="1800" dirty="0" smtClean="0"/>
              <a:t>元组</a:t>
            </a:r>
            <a:r>
              <a:rPr lang="zh-CN" altLang="en-US" sz="1800" dirty="0"/>
              <a:t>和列表类似，但属于</a:t>
            </a:r>
            <a:r>
              <a:rPr lang="zh-CN" altLang="en-US" sz="1800" b="1" dirty="0">
                <a:solidFill>
                  <a:srgbClr val="FF0000"/>
                </a:solidFill>
              </a:rPr>
              <a:t>不可变</a:t>
            </a:r>
            <a:r>
              <a:rPr lang="zh-CN" altLang="en-US" sz="1800" b="1" dirty="0"/>
              <a:t>序列</a:t>
            </a:r>
            <a:r>
              <a:rPr lang="zh-CN" altLang="en-US" sz="1800" dirty="0"/>
              <a:t>，</a:t>
            </a:r>
            <a:r>
              <a:rPr lang="zh-CN" altLang="en-US" sz="1800" dirty="0">
                <a:solidFill>
                  <a:srgbClr val="FF0000"/>
                </a:solidFill>
              </a:rPr>
              <a:t>元组一旦创建，用任何方法都不可以修改其元素</a:t>
            </a:r>
            <a:r>
              <a:rPr lang="zh-CN" altLang="en-US" sz="1800" dirty="0"/>
              <a:t>。</a:t>
            </a:r>
            <a:endParaRPr lang="zh-CN" altLang="en-US" sz="1800" dirty="0"/>
          </a:p>
          <a:p>
            <a:pPr defTabSz="914400">
              <a:lnSpc>
                <a:spcPct val="150000"/>
              </a:lnSpc>
              <a:spcBef>
                <a:spcPts val="600"/>
              </a:spcBef>
              <a:spcAft>
                <a:spcPts val="600"/>
              </a:spcAft>
              <a:buSzPct val="90000"/>
              <a:buFont typeface="Wingdings" panose="05000000000000000000" charset="0"/>
              <a:buChar char="§"/>
            </a:pPr>
            <a:r>
              <a:rPr lang="zh-CN" altLang="en-US" sz="1800" dirty="0"/>
              <a:t>元组的定义方式和列表相同，但定义时所有元素是放在一对圆括号“（）”中，而不是方括号中。</a:t>
            </a:r>
            <a:endParaRPr lang="zh-CN" alt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126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1</a:t>
            </a:r>
            <a:r>
              <a:rPr lang="en-US" altLang="zh-CN" kern="1200" baseline="0" dirty="0">
                <a:latin typeface="+mj-lt"/>
                <a:ea typeface="+mj-ea"/>
                <a:cs typeface="+mj-cs"/>
              </a:rPr>
              <a:t>  </a:t>
            </a:r>
            <a:r>
              <a:rPr lang="zh-CN" altLang="en-US" kern="1200" baseline="0" dirty="0">
                <a:latin typeface="+mj-lt"/>
                <a:ea typeface="+mj-ea"/>
                <a:cs typeface="+mj-cs"/>
              </a:rPr>
              <a:t>列表</a:t>
            </a:r>
            <a:endParaRPr lang="zh-CN" altLang="en-US" kern="1200" baseline="0" dirty="0">
              <a:latin typeface="+mj-lt"/>
              <a:ea typeface="+mj-ea"/>
              <a:cs typeface="+mj-cs"/>
            </a:endParaRPr>
          </a:p>
        </p:txBody>
      </p:sp>
      <p:sp>
        <p:nvSpPr>
          <p:cNvPr id="17410" name="文本占位符 11266"/>
          <p:cNvSpPr>
            <a:spLocks noGrp="1"/>
          </p:cNvSpPr>
          <p:nvPr>
            <p:ph idx="1"/>
          </p:nvPr>
        </p:nvSpPr>
        <p:spPr>
          <a:xfrm>
            <a:off x="481965" y="1201420"/>
            <a:ext cx="8401050" cy="3398520"/>
          </a:xfrm>
        </p:spPr>
        <p:txBody>
          <a:bodyPr anchor="t"/>
          <a:lstStyle/>
          <a:p>
            <a:pPr defTabSz="914400">
              <a:lnSpc>
                <a:spcPct val="100000"/>
              </a:lnSpc>
              <a:spcBef>
                <a:spcPts val="600"/>
              </a:spcBef>
              <a:spcAft>
                <a:spcPts val="600"/>
              </a:spcAft>
              <a:buSzPct val="90000"/>
              <a:buFont typeface="Wingdings" panose="05000000000000000000" charset="0"/>
              <a:buChar char="§"/>
            </a:pPr>
            <a:r>
              <a:rPr lang="zh-CN" altLang="en-US" sz="1800" dirty="0"/>
              <a:t>列表是</a:t>
            </a:r>
            <a:r>
              <a:rPr lang="en-US" altLang="zh-CN" sz="1800" dirty="0"/>
              <a:t>Python</a:t>
            </a:r>
            <a:r>
              <a:rPr lang="zh-CN" altLang="en-US" sz="1800" dirty="0"/>
              <a:t>中内置</a:t>
            </a:r>
            <a:r>
              <a:rPr lang="zh-CN" altLang="en-US" sz="1800" dirty="0">
                <a:solidFill>
                  <a:srgbClr val="FF0000"/>
                </a:solidFill>
              </a:rPr>
              <a:t>有序、可变</a:t>
            </a:r>
            <a:r>
              <a:rPr lang="zh-CN" altLang="en-US" sz="1800" dirty="0"/>
              <a:t>序列，列表的所有元素放在一对中括号</a:t>
            </a:r>
            <a:r>
              <a:rPr lang="en-US" altLang="zh-CN" sz="1800" dirty="0">
                <a:solidFill>
                  <a:srgbClr val="FF0000"/>
                </a:solidFill>
              </a:rPr>
              <a:t>[]</a:t>
            </a:r>
            <a:r>
              <a:rPr lang="zh-CN" altLang="en-US" sz="1800" dirty="0">
                <a:solidFill>
                  <a:srgbClr val="FF0000"/>
                </a:solidFill>
              </a:rPr>
              <a:t>中，并使用逗号分隔开</a:t>
            </a:r>
            <a:r>
              <a:rPr lang="zh-CN" altLang="en-US" sz="1800" dirty="0"/>
              <a:t>；</a:t>
            </a:r>
            <a:endParaRPr lang="zh-CN" altLang="en-US" sz="1800" dirty="0"/>
          </a:p>
          <a:p>
            <a:pPr defTabSz="914400">
              <a:lnSpc>
                <a:spcPct val="100000"/>
              </a:lnSpc>
              <a:spcBef>
                <a:spcPts val="600"/>
              </a:spcBef>
              <a:spcAft>
                <a:spcPts val="600"/>
              </a:spcAft>
              <a:buSzPct val="90000"/>
              <a:buFont typeface="Wingdings" panose="05000000000000000000" charset="0"/>
              <a:buChar char="§"/>
            </a:pPr>
            <a:r>
              <a:rPr lang="zh-CN" altLang="en-US" sz="1800" dirty="0">
                <a:solidFill>
                  <a:srgbClr val="FF0000"/>
                </a:solidFill>
              </a:rPr>
              <a:t>当列表元素增加或删除时，</a:t>
            </a:r>
            <a:r>
              <a:rPr lang="zh-CN" altLang="en-US" sz="1800" b="1" dirty="0">
                <a:solidFill>
                  <a:srgbClr val="FF0000"/>
                </a:solidFill>
              </a:rPr>
              <a:t>列表对象</a:t>
            </a:r>
            <a:r>
              <a:rPr lang="zh-CN" altLang="en-US" sz="1800" b="1" dirty="0">
                <a:solidFill>
                  <a:srgbClr val="FF0000"/>
                </a:solidFill>
                <a:highlight>
                  <a:srgbClr val="FFFF00"/>
                </a:highlight>
              </a:rPr>
              <a:t>自动进行扩展或收缩内存</a:t>
            </a:r>
            <a:r>
              <a:rPr lang="zh-CN" altLang="en-US" sz="1800" b="1" dirty="0">
                <a:solidFill>
                  <a:srgbClr val="FF0000"/>
                </a:solidFill>
              </a:rPr>
              <a:t>，保证元素之间没有缝隙</a:t>
            </a:r>
            <a:r>
              <a:rPr lang="zh-CN" altLang="en-US" sz="1800" dirty="0"/>
              <a:t>；</a:t>
            </a:r>
            <a:endParaRPr lang="zh-CN" altLang="en-US" sz="1800" dirty="0"/>
          </a:p>
          <a:p>
            <a:pPr defTabSz="914400">
              <a:lnSpc>
                <a:spcPct val="100000"/>
              </a:lnSpc>
              <a:spcBef>
                <a:spcPts val="600"/>
              </a:spcBef>
              <a:spcAft>
                <a:spcPts val="600"/>
              </a:spcAft>
              <a:buSzPct val="90000"/>
              <a:buFont typeface="Wingdings" panose="05000000000000000000" charset="0"/>
              <a:buChar char="§"/>
            </a:pPr>
            <a:r>
              <a:rPr lang="zh-CN" altLang="en-US" sz="1800" dirty="0"/>
              <a:t>在Python中，</a:t>
            </a:r>
            <a:r>
              <a:rPr lang="zh-CN" altLang="en-US" sz="1800" dirty="0">
                <a:solidFill>
                  <a:srgbClr val="FF0000"/>
                </a:solidFill>
              </a:rPr>
              <a:t>一个列表中的数据类型可以各不相同</a:t>
            </a:r>
            <a:r>
              <a:rPr lang="zh-CN" altLang="en-US" sz="1800" dirty="0"/>
              <a:t>，可以同时分别为整数、实数、字符串等基本类型，甚至是列表、元组、字典、集合以及其他自定义类型的对象。</a:t>
            </a:r>
            <a:endParaRPr lang="zh-CN" altLang="en-US" sz="1800" dirty="0"/>
          </a:p>
          <a:p>
            <a:pPr defTabSz="914400">
              <a:lnSpc>
                <a:spcPct val="80000"/>
              </a:lnSpc>
              <a:buSzPct val="90000"/>
              <a:buFont typeface="Wingdings" panose="05000000000000000000" pitchFamily="2" charset="2"/>
              <a:buNone/>
            </a:pPr>
            <a:r>
              <a:rPr lang="en-US" altLang="zh-CN" sz="1600" dirty="0">
                <a:latin typeface="Consolas" panose="020B0609020204030204" charset="0"/>
              </a:rPr>
              <a:t>[10, 20, 30, 40]</a:t>
            </a:r>
            <a:endParaRPr lang="zh-CN" altLang="en-US"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latin typeface="Consolas" panose="020B0609020204030204" charset="0"/>
              </a:rPr>
              <a:t>['crunchy frog', 'ram bladder', 'lark vomit']</a:t>
            </a:r>
            <a:endParaRPr lang="en-US" altLang="zh-CN" sz="1600" dirty="0">
              <a:latin typeface="Consolas" panose="020B0609020204030204" charset="0"/>
            </a:endParaRPr>
          </a:p>
          <a:p>
            <a:pPr defTabSz="914400">
              <a:lnSpc>
                <a:spcPct val="80000"/>
              </a:lnSpc>
              <a:buSzPct val="90000"/>
              <a:buFont typeface="Wingdings" panose="05000000000000000000" pitchFamily="2" charset="2"/>
              <a:buNone/>
            </a:pPr>
            <a:r>
              <a:rPr lang="en-US" altLang="zh-CN" sz="1600" dirty="0">
                <a:solidFill>
                  <a:srgbClr val="FF0000"/>
                </a:solidFill>
                <a:latin typeface="Consolas" panose="020B0609020204030204" charset="0"/>
              </a:rPr>
              <a:t>['spam', 2.0, 5, [10, 20]]</a:t>
            </a:r>
            <a:endParaRPr lang="en-US" altLang="zh-CN" sz="1600" dirty="0">
              <a:solidFill>
                <a:srgbClr val="FF0000"/>
              </a:solidFill>
              <a:latin typeface="Consolas" panose="020B0609020204030204" charset="0"/>
            </a:endParaRPr>
          </a:p>
          <a:p>
            <a:pPr defTabSz="914400">
              <a:lnSpc>
                <a:spcPct val="80000"/>
              </a:lnSpc>
              <a:buSzPct val="90000"/>
              <a:buFont typeface="Wingdings" panose="05000000000000000000" pitchFamily="2" charset="2"/>
              <a:buNone/>
            </a:pPr>
            <a:r>
              <a:rPr lang="zh-CN" altLang="en-US" sz="1600" dirty="0">
                <a:solidFill>
                  <a:srgbClr val="FF0000"/>
                </a:solidFill>
                <a:latin typeface="Consolas" panose="020B0609020204030204" charset="0"/>
              </a:rPr>
              <a:t>[['file1', 200,7], ['file2', 260,9]]</a:t>
            </a:r>
            <a:endParaRPr lang="en-US" altLang="zh-CN" sz="1350" dirty="0">
              <a:solidFill>
                <a:srgbClr val="FF0000"/>
              </a:solidFill>
              <a:latin typeface="Consolas" panose="020B0609020204030204" charset="0"/>
            </a:endParaRPr>
          </a:p>
          <a:p>
            <a:pPr defTabSz="914400">
              <a:lnSpc>
                <a:spcPct val="80000"/>
              </a:lnSpc>
              <a:buSzPct val="90000"/>
              <a:buFont typeface="Wingdings" panose="05000000000000000000" pitchFamily="2" charset="2"/>
              <a:buChar char="•"/>
            </a:pPr>
            <a:endParaRPr lang="zh-CN" altLang="en-US" sz="1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6656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2.2.1  </a:t>
            </a:r>
            <a:r>
              <a:rPr lang="zh-CN" altLang="en-US" kern="1200" baseline="0" dirty="0">
                <a:latin typeface="+mj-lt"/>
                <a:ea typeface="+mj-ea"/>
                <a:cs typeface="+mj-cs"/>
              </a:rPr>
              <a:t>元组创建与删除</a:t>
            </a:r>
            <a:endParaRPr lang="zh-CN" altLang="en-US" kern="1200" baseline="0" dirty="0">
              <a:latin typeface="+mj-lt"/>
              <a:ea typeface="+mj-ea"/>
              <a:cs typeface="+mj-cs"/>
            </a:endParaRPr>
          </a:p>
        </p:txBody>
      </p:sp>
      <p:sp>
        <p:nvSpPr>
          <p:cNvPr id="79874" name="文本占位符 66562"/>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t>使用“</a:t>
            </a:r>
            <a:r>
              <a:rPr lang="en-US" altLang="zh-CN" sz="1800" dirty="0">
                <a:solidFill>
                  <a:srgbClr val="FF0000"/>
                </a:solidFill>
              </a:rPr>
              <a:t>=”</a:t>
            </a:r>
            <a:r>
              <a:rPr lang="zh-CN" altLang="en-US" sz="1800" dirty="0">
                <a:solidFill>
                  <a:srgbClr val="FF0000"/>
                </a:solidFill>
              </a:rPr>
              <a:t>将一个元组赋值给变量</a:t>
            </a:r>
            <a:endParaRPr lang="zh-CN" altLang="en-US" sz="1800" dirty="0">
              <a:solidFill>
                <a:srgbClr val="FF0000"/>
              </a:solidFill>
            </a:endParaRPr>
          </a:p>
          <a:p>
            <a:pPr defTabSz="914400">
              <a:lnSpc>
                <a:spcPct val="80000"/>
              </a:lnSpc>
              <a:buClr>
                <a:srgbClr val="008000"/>
              </a:buClr>
              <a:buSzPct val="90000"/>
              <a:buFont typeface="Times New Roman" panose="02020603050405020304" pitchFamily="2" charset="0"/>
              <a:buNone/>
            </a:pPr>
            <a:endParaRPr lang="en-US" altLang="zh-CN" sz="1200" dirty="0"/>
          </a:p>
          <a:p>
            <a:pPr defTabSz="914400">
              <a:lnSpc>
                <a:spcPct val="80000"/>
              </a:lnSpc>
              <a:buClr>
                <a:srgbClr val="008000"/>
              </a:buClr>
              <a:buSzPct val="90000"/>
              <a:buFont typeface="Times New Roman" panose="02020603050405020304" pitchFamily="2" charset="0"/>
              <a:buNone/>
            </a:pPr>
            <a:r>
              <a:rPr lang="en-US" altLang="zh-CN" sz="1600" dirty="0">
                <a:latin typeface="Consolas" panose="020B0609020204030204" charset="0"/>
                <a:cs typeface="Consolas" panose="020B0609020204030204" charset="0"/>
              </a:rPr>
              <a:t>&gt;&gt;&gt; a_tuple = ('a', 'b', 'mpilgrim', 'z', 'example')</a:t>
            </a:r>
            <a:endParaRPr lang="en-US" altLang="zh-CN" sz="1600" dirty="0">
              <a:latin typeface="Consolas" panose="020B0609020204030204" charset="0"/>
              <a:cs typeface="Consolas" panose="020B0609020204030204" charset="0"/>
            </a:endParaRPr>
          </a:p>
          <a:p>
            <a:pPr defTabSz="914400">
              <a:lnSpc>
                <a:spcPct val="80000"/>
              </a:lnSpc>
              <a:buClr>
                <a:srgbClr val="008000"/>
              </a:buClr>
              <a:buSzPct val="90000"/>
              <a:buFont typeface="Times New Roman" panose="02020603050405020304" pitchFamily="2" charset="0"/>
              <a:buNone/>
            </a:pPr>
            <a:r>
              <a:rPr lang="en-US" altLang="zh-CN" sz="1600" dirty="0">
                <a:latin typeface="Consolas" panose="020B0609020204030204" charset="0"/>
                <a:cs typeface="Consolas" panose="020B0609020204030204" charset="0"/>
              </a:rPr>
              <a:t>&gt;&gt;&gt; a_tuple</a:t>
            </a:r>
            <a:endParaRPr lang="en-US" altLang="zh-CN" sz="1600" dirty="0">
              <a:latin typeface="Consolas" panose="020B0609020204030204" charset="0"/>
              <a:cs typeface="Consolas" panose="020B0609020204030204" charset="0"/>
            </a:endParaRPr>
          </a:p>
          <a:p>
            <a:pPr defTabSz="914400">
              <a:lnSpc>
                <a:spcPct val="80000"/>
              </a:lnSpc>
              <a:buClr>
                <a:srgbClr val="3333CC"/>
              </a:buClr>
              <a:buSzPct val="90000"/>
              <a:buFont typeface="Times New Roman" panose="02020603050405020304" pitchFamily="2" charset="0"/>
              <a:buNone/>
            </a:pPr>
            <a:r>
              <a:rPr lang="en-US" altLang="zh-CN" sz="1600" dirty="0">
                <a:solidFill>
                  <a:srgbClr val="00B0F0"/>
                </a:solidFill>
                <a:latin typeface="Consolas" panose="020B0609020204030204" charset="0"/>
                <a:cs typeface="Consolas" panose="020B0609020204030204" charset="0"/>
              </a:rPr>
              <a:t>('a', 'b', 'mpilgrim', 'z', 'example')</a:t>
            </a:r>
            <a:endParaRPr lang="en-US" altLang="zh-CN" sz="1600" dirty="0">
              <a:solidFill>
                <a:srgbClr val="00B0F0"/>
              </a:solidFill>
              <a:latin typeface="Consolas" panose="020B0609020204030204" charset="0"/>
              <a:cs typeface="Consolas" panose="020B0609020204030204" charset="0"/>
            </a:endParaRPr>
          </a:p>
          <a:p>
            <a:pPr defTabSz="914400">
              <a:lnSpc>
                <a:spcPct val="80000"/>
              </a:lnSpc>
              <a:buSzPct val="90000"/>
              <a:buFont typeface="Wingdings" panose="05000000000000000000" pitchFamily="2" charset="2"/>
              <a:buNone/>
            </a:pPr>
            <a:r>
              <a:rPr lang="pt-BR" altLang="en-US" sz="1600" dirty="0">
                <a:solidFill>
                  <a:srgbClr val="FF0000"/>
                </a:solidFill>
                <a:latin typeface="Consolas" panose="020B0609020204030204" charset="0"/>
                <a:cs typeface="Consolas" panose="020B0609020204030204" charset="0"/>
              </a:rPr>
              <a:t>&gt;&gt;&gt; a = </a:t>
            </a:r>
            <a:r>
              <a:rPr lang="en-US" altLang="pt-BR" sz="1600" dirty="0">
                <a:solidFill>
                  <a:srgbClr val="FF0000"/>
                </a:solidFill>
                <a:latin typeface="Consolas" panose="020B0609020204030204" charset="0"/>
                <a:cs typeface="Consolas" panose="020B0609020204030204" charset="0"/>
              </a:rPr>
              <a:t>(</a:t>
            </a:r>
            <a:r>
              <a:rPr lang="pt-BR" altLang="en-US" sz="1600" dirty="0">
                <a:solidFill>
                  <a:srgbClr val="FF0000"/>
                </a:solidFill>
                <a:latin typeface="Consolas" panose="020B0609020204030204" charset="0"/>
                <a:cs typeface="Consolas" panose="020B0609020204030204" charset="0"/>
              </a:rPr>
              <a:t>3</a:t>
            </a:r>
            <a:r>
              <a:rPr lang="en-US" altLang="pt-BR" sz="1600" dirty="0">
                <a:solidFill>
                  <a:srgbClr val="FF0000"/>
                </a:solidFill>
                <a:latin typeface="Consolas" panose="020B0609020204030204" charset="0"/>
                <a:cs typeface="Consolas" panose="020B0609020204030204" charset="0"/>
              </a:rPr>
              <a:t>)</a:t>
            </a:r>
            <a:endParaRPr lang="en-US" altLang="pt-BR" sz="1600" dirty="0">
              <a:solidFill>
                <a:srgbClr val="FF0000"/>
              </a:solidFill>
              <a:latin typeface="Consolas" panose="020B0609020204030204" charset="0"/>
              <a:cs typeface="Consolas" panose="020B0609020204030204" charset="0"/>
            </a:endParaRPr>
          </a:p>
          <a:p>
            <a:pPr defTabSz="914400">
              <a:lnSpc>
                <a:spcPct val="80000"/>
              </a:lnSpc>
              <a:buSzPct val="90000"/>
              <a:buFont typeface="Wingdings" panose="05000000000000000000" pitchFamily="2" charset="2"/>
              <a:buNone/>
            </a:pPr>
            <a:r>
              <a:rPr lang="pt-BR" altLang="en-US" sz="1600" dirty="0">
                <a:solidFill>
                  <a:srgbClr val="FF0000"/>
                </a:solidFill>
                <a:latin typeface="Consolas" panose="020B0609020204030204" charset="0"/>
                <a:cs typeface="Consolas" panose="020B0609020204030204" charset="0"/>
              </a:rPr>
              <a:t>&gt;&gt;&gt; a</a:t>
            </a:r>
            <a:endParaRPr lang="pt-BR" altLang="en-US" sz="1600" dirty="0">
              <a:solidFill>
                <a:srgbClr val="FF0000"/>
              </a:solidFill>
              <a:latin typeface="Consolas" panose="020B0609020204030204" charset="0"/>
              <a:cs typeface="Consolas" panose="020B0609020204030204" charset="0"/>
            </a:endParaRPr>
          </a:p>
          <a:p>
            <a:pPr defTabSz="914400">
              <a:lnSpc>
                <a:spcPct val="80000"/>
              </a:lnSpc>
              <a:buSzPct val="90000"/>
              <a:buFont typeface="Wingdings" panose="05000000000000000000" pitchFamily="2" charset="2"/>
              <a:buNone/>
            </a:pPr>
            <a:r>
              <a:rPr lang="pt-BR" altLang="en-US" sz="1600" dirty="0">
                <a:solidFill>
                  <a:srgbClr val="FF0000"/>
                </a:solidFill>
                <a:latin typeface="Consolas" panose="020B0609020204030204" charset="0"/>
                <a:cs typeface="Consolas" panose="020B0609020204030204" charset="0"/>
              </a:rPr>
              <a:t>3</a:t>
            </a:r>
            <a:endParaRPr lang="pt-BR" altLang="en-US" sz="1600" dirty="0">
              <a:solidFill>
                <a:srgbClr val="FF0000"/>
              </a:solidFill>
              <a:latin typeface="Consolas" panose="020B0609020204030204" charset="0"/>
              <a:cs typeface="Consolas" panose="020B0609020204030204" charset="0"/>
            </a:endParaRPr>
          </a:p>
          <a:p>
            <a:pPr defTabSz="914400">
              <a:lnSpc>
                <a:spcPct val="80000"/>
              </a:lnSpc>
              <a:buSzPct val="90000"/>
              <a:buFont typeface="Wingdings" panose="05000000000000000000" pitchFamily="2" charset="2"/>
              <a:buNone/>
            </a:pPr>
            <a:r>
              <a:rPr lang="pt-BR" altLang="en-US" sz="1600" dirty="0">
                <a:solidFill>
                  <a:srgbClr val="FF0000"/>
                </a:solidFill>
                <a:latin typeface="Consolas" panose="020B0609020204030204" charset="0"/>
                <a:cs typeface="Consolas" panose="020B0609020204030204" charset="0"/>
              </a:rPr>
              <a:t>&gt;&gt;&gt; a = </a:t>
            </a:r>
            <a:r>
              <a:rPr lang="en-US" altLang="pt-BR" sz="1600" dirty="0">
                <a:solidFill>
                  <a:srgbClr val="FF0000"/>
                </a:solidFill>
                <a:latin typeface="Consolas" panose="020B0609020204030204" charset="0"/>
                <a:cs typeface="Consolas" panose="020B0609020204030204" charset="0"/>
              </a:rPr>
              <a:t>(</a:t>
            </a:r>
            <a:r>
              <a:rPr lang="pt-BR" altLang="en-US" sz="1600" dirty="0">
                <a:solidFill>
                  <a:srgbClr val="FF0000"/>
                </a:solidFill>
                <a:latin typeface="Consolas" panose="020B0609020204030204" charset="0"/>
                <a:cs typeface="Consolas" panose="020B0609020204030204" charset="0"/>
              </a:rPr>
              <a:t>3,</a:t>
            </a:r>
            <a:r>
              <a:rPr lang="en-US" altLang="pt-BR" sz="1600" dirty="0">
                <a:solidFill>
                  <a:srgbClr val="FF0000"/>
                </a:solidFill>
                <a:latin typeface="Consolas" panose="020B0609020204030204" charset="0"/>
                <a:cs typeface="Consolas" panose="020B0609020204030204" charset="0"/>
              </a:rPr>
              <a:t>)</a:t>
            </a:r>
            <a:r>
              <a:rPr lang="pt-BR" altLang="en-US" sz="1600" dirty="0">
                <a:solidFill>
                  <a:srgbClr val="FF0000"/>
                </a:solidFill>
                <a:latin typeface="Consolas" panose="020B0609020204030204" charset="0"/>
                <a:cs typeface="Consolas" panose="020B0609020204030204" charset="0"/>
              </a:rPr>
              <a:t>             </a:t>
            </a:r>
            <a:r>
              <a:rPr lang="en-US" altLang="pt-BR" sz="1600" dirty="0">
                <a:solidFill>
                  <a:srgbClr val="FF0000"/>
                </a:solidFill>
                <a:latin typeface="Consolas" panose="020B0609020204030204" charset="0"/>
                <a:cs typeface="Consolas" panose="020B0609020204030204" charset="0"/>
              </a:rPr>
              <a:t>#</a:t>
            </a:r>
            <a:r>
              <a:rPr lang="zh-CN" altLang="en-US" sz="1600" dirty="0">
                <a:solidFill>
                  <a:srgbClr val="FF0000"/>
                </a:solidFill>
                <a:latin typeface="Consolas" panose="020B0609020204030204" charset="0"/>
                <a:cs typeface="Consolas" panose="020B0609020204030204" charset="0"/>
              </a:rPr>
              <a:t>包含一个元素的元组，最后必须多写个逗号</a:t>
            </a:r>
            <a:endParaRPr lang="zh-CN" altLang="en-US" sz="1600" dirty="0">
              <a:solidFill>
                <a:srgbClr val="FF0000"/>
              </a:solidFill>
              <a:latin typeface="Consolas" panose="020B0609020204030204" charset="0"/>
              <a:cs typeface="Consolas" panose="020B0609020204030204" charset="0"/>
            </a:endParaRPr>
          </a:p>
          <a:p>
            <a:pPr defTabSz="914400">
              <a:lnSpc>
                <a:spcPct val="80000"/>
              </a:lnSpc>
              <a:buSzPct val="90000"/>
              <a:buFont typeface="Wingdings" panose="05000000000000000000" pitchFamily="2" charset="2"/>
              <a:buNone/>
            </a:pPr>
            <a:r>
              <a:rPr lang="pt-BR" altLang="en-US" sz="1600" dirty="0">
                <a:solidFill>
                  <a:srgbClr val="FF0000"/>
                </a:solidFill>
                <a:latin typeface="Consolas" panose="020B0609020204030204" charset="0"/>
                <a:cs typeface="Consolas" panose="020B0609020204030204" charset="0"/>
              </a:rPr>
              <a:t>&gt;&gt;&gt; a</a:t>
            </a:r>
            <a:endParaRPr lang="pt-BR" altLang="en-US" sz="1600" dirty="0">
              <a:solidFill>
                <a:srgbClr val="FF0000"/>
              </a:solidFill>
              <a:latin typeface="Consolas" panose="020B0609020204030204" charset="0"/>
              <a:cs typeface="Consolas" panose="020B0609020204030204" charset="0"/>
            </a:endParaRPr>
          </a:p>
          <a:p>
            <a:pPr defTabSz="914400">
              <a:lnSpc>
                <a:spcPct val="80000"/>
              </a:lnSpc>
              <a:buSzPct val="90000"/>
              <a:buFont typeface="Wingdings" panose="05000000000000000000" pitchFamily="2" charset="2"/>
              <a:buNone/>
            </a:pPr>
            <a:r>
              <a:rPr lang="pt-BR" altLang="en-US" sz="1600" dirty="0">
                <a:solidFill>
                  <a:srgbClr val="FF0000"/>
                </a:solidFill>
                <a:latin typeface="Consolas" panose="020B0609020204030204" charset="0"/>
                <a:cs typeface="Consolas" panose="020B0609020204030204" charset="0"/>
              </a:rPr>
              <a:t>(3,)</a:t>
            </a:r>
            <a:endParaRPr lang="pt-BR" altLang="en-US" sz="1600" dirty="0">
              <a:solidFill>
                <a:srgbClr val="FF0000"/>
              </a:solidFill>
              <a:latin typeface="Consolas" panose="020B0609020204030204" charset="0"/>
              <a:cs typeface="Consolas" panose="020B0609020204030204" charset="0"/>
            </a:endParaRPr>
          </a:p>
          <a:p>
            <a:pPr defTabSz="914400">
              <a:lnSpc>
                <a:spcPct val="80000"/>
              </a:lnSpc>
              <a:buSzPct val="90000"/>
              <a:buFont typeface="Wingdings" panose="05000000000000000000" pitchFamily="2" charset="2"/>
              <a:buNone/>
            </a:pPr>
            <a:r>
              <a:rPr lang="en-US" altLang="pt-BR" sz="1600" dirty="0">
                <a:latin typeface="Consolas" panose="020B0609020204030204" charset="0"/>
                <a:cs typeface="Consolas" panose="020B0609020204030204" charset="0"/>
              </a:rPr>
              <a:t>&gt;&gt;&gt; a = 3,               #</a:t>
            </a:r>
            <a:r>
              <a:rPr lang="zh-CN" altLang="en-US" sz="1600" dirty="0">
                <a:latin typeface="Consolas" panose="020B0609020204030204" charset="0"/>
                <a:cs typeface="Consolas" panose="020B0609020204030204" charset="0"/>
              </a:rPr>
              <a:t>也可以这样创建元组</a:t>
            </a:r>
            <a:endParaRPr lang="zh-CN" altLang="en-US" sz="1600" dirty="0">
              <a:latin typeface="Consolas" panose="020B0609020204030204" charset="0"/>
              <a:cs typeface="Consolas" panose="020B0609020204030204" charset="0"/>
            </a:endParaRPr>
          </a:p>
          <a:p>
            <a:pPr defTabSz="914400">
              <a:lnSpc>
                <a:spcPct val="80000"/>
              </a:lnSpc>
              <a:buSzPct val="90000"/>
              <a:buFont typeface="Wingdings" panose="05000000000000000000" pitchFamily="2" charset="2"/>
              <a:buNone/>
            </a:pPr>
            <a:r>
              <a:rPr lang="en-US" altLang="pt-BR" sz="1600" dirty="0">
                <a:latin typeface="Consolas" panose="020B0609020204030204" charset="0"/>
                <a:cs typeface="Consolas" panose="020B0609020204030204" charset="0"/>
              </a:rPr>
              <a:t>&gt;&gt;&gt; a</a:t>
            </a:r>
            <a:endParaRPr lang="en-US" altLang="pt-BR" sz="1600" dirty="0">
              <a:latin typeface="Consolas" panose="020B0609020204030204" charset="0"/>
              <a:cs typeface="Consolas" panose="020B0609020204030204" charset="0"/>
            </a:endParaRPr>
          </a:p>
          <a:p>
            <a:pPr defTabSz="914400">
              <a:lnSpc>
                <a:spcPct val="80000"/>
              </a:lnSpc>
              <a:buSzPct val="90000"/>
              <a:buFont typeface="Wingdings" panose="05000000000000000000" pitchFamily="2" charset="2"/>
              <a:buNone/>
            </a:pPr>
            <a:r>
              <a:rPr lang="en-US" altLang="pt-BR" sz="1600" dirty="0">
                <a:solidFill>
                  <a:srgbClr val="00B0F0"/>
                </a:solidFill>
                <a:latin typeface="Consolas" panose="020B0609020204030204" charset="0"/>
                <a:cs typeface="Consolas" panose="020B0609020204030204" charset="0"/>
              </a:rPr>
              <a:t>(3,)</a:t>
            </a:r>
            <a:endParaRPr lang="en-US" altLang="pt-BR" sz="1600" dirty="0">
              <a:solidFill>
                <a:srgbClr val="00B0F0"/>
              </a:solidFill>
              <a:latin typeface="Consolas" panose="020B0609020204030204" charset="0"/>
              <a:cs typeface="Consolas" panose="020B0609020204030204" charset="0"/>
            </a:endParaRPr>
          </a:p>
          <a:p>
            <a:pPr defTabSz="914400">
              <a:lnSpc>
                <a:spcPct val="80000"/>
              </a:lnSpc>
              <a:buSzPct val="90000"/>
              <a:buFont typeface="Wingdings" panose="05000000000000000000" pitchFamily="2" charset="2"/>
              <a:buNone/>
            </a:pPr>
            <a:r>
              <a:rPr lang="zh-CN" altLang="en-US" sz="1600" b="1" dirty="0">
                <a:solidFill>
                  <a:srgbClr val="FF0000"/>
                </a:solidFill>
                <a:latin typeface="Consolas" panose="020B0609020204030204" charset="0"/>
                <a:cs typeface="Consolas" panose="020B0609020204030204" charset="0"/>
              </a:rPr>
              <a:t>&gt;&gt;&gt; x = ()               #空元组</a:t>
            </a:r>
            <a:endParaRPr lang="zh-CN" altLang="en-US" sz="1350" b="1" dirty="0">
              <a:solidFill>
                <a:srgbClr val="FF0000"/>
              </a:solidFill>
              <a:latin typeface="Consolas" panose="020B0609020204030204" charset="0"/>
            </a:endParaRPr>
          </a:p>
          <a:p>
            <a:pPr defTabSz="914400">
              <a:lnSpc>
                <a:spcPct val="80000"/>
              </a:lnSpc>
              <a:buSzPct val="90000"/>
              <a:buFont typeface="Wingdings" panose="05000000000000000000" pitchFamily="2" charset="2"/>
              <a:buNone/>
            </a:pPr>
            <a:endParaRPr lang="zh-CN" altLang="en-US" sz="12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6758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2.2.1  </a:t>
            </a:r>
            <a:r>
              <a:rPr lang="zh-CN" altLang="en-US" kern="1200" baseline="0" dirty="0">
                <a:latin typeface="+mj-lt"/>
                <a:ea typeface="+mj-ea"/>
                <a:cs typeface="+mj-cs"/>
              </a:rPr>
              <a:t>元组创建与删除</a:t>
            </a:r>
            <a:endParaRPr lang="zh-CN" altLang="en-US" kern="1200" baseline="0" dirty="0">
              <a:latin typeface="+mj-lt"/>
              <a:ea typeface="+mj-ea"/>
              <a:cs typeface="+mj-cs"/>
            </a:endParaRPr>
          </a:p>
        </p:txBody>
      </p:sp>
      <p:sp>
        <p:nvSpPr>
          <p:cNvPr id="80898" name="文本占位符 67586"/>
          <p:cNvSpPr>
            <a:spLocks noGrp="1"/>
          </p:cNvSpPr>
          <p:nvPr>
            <p:ph idx="1"/>
          </p:nvPr>
        </p:nvSpPr>
        <p:spPr/>
        <p:txBody>
          <a:bodyPr anchor="t"/>
          <a:lstStyle/>
          <a:p>
            <a:pPr defTabSz="914400">
              <a:lnSpc>
                <a:spcPct val="90000"/>
              </a:lnSpc>
              <a:buSzPct val="90000"/>
              <a:buFont typeface="Wingdings" panose="05000000000000000000" charset="0"/>
              <a:buChar char="§"/>
            </a:pPr>
            <a:r>
              <a:rPr lang="zh-CN" altLang="en-US" sz="1800" dirty="0">
                <a:sym typeface="Arial" panose="020B0604020202020204" pitchFamily="34" charset="0"/>
              </a:rPr>
              <a:t>使用tuple函数将其他序列转换为元组</a:t>
            </a:r>
            <a:endParaRPr lang="zh-CN" altLang="en-US" sz="1800" dirty="0">
              <a:sym typeface="Arial" panose="020B0604020202020204" pitchFamily="34" charset="0"/>
            </a:endParaRPr>
          </a:p>
          <a:p>
            <a:pPr defTabSz="914400">
              <a:lnSpc>
                <a:spcPct val="90000"/>
              </a:lnSpc>
              <a:buClr>
                <a:srgbClr val="3333CC"/>
              </a:buClr>
              <a:buSzPct val="90000"/>
              <a:buFont typeface="Times New Roman" panose="02020603050405020304" pitchFamily="2" charset="0"/>
              <a:buNone/>
            </a:pPr>
            <a:endParaRPr lang="en-US" altLang="zh-CN" sz="1500" dirty="0">
              <a:sym typeface="Arial" panose="020B0604020202020204" pitchFamily="34" charset="0"/>
            </a:endParaRPr>
          </a:p>
          <a:p>
            <a:pPr defTabSz="914400">
              <a:lnSpc>
                <a:spcPct val="90000"/>
              </a:lnSpc>
              <a:buClr>
                <a:srgbClr val="3333CC"/>
              </a:buClr>
              <a:buSzPct val="90000"/>
              <a:buFont typeface="Times New Roman" panose="02020603050405020304" pitchFamily="2" charset="0"/>
              <a:buNone/>
            </a:pPr>
            <a:r>
              <a:rPr lang="en-US" altLang="zh-CN" sz="1600" dirty="0">
                <a:latin typeface="Consolas" panose="020B0609020204030204" charset="0"/>
                <a:sym typeface="Arial" panose="020B0604020202020204" pitchFamily="34" charset="0"/>
              </a:rPr>
              <a:t>&gt;&gt;&gt; tuple('abcdefg')                    #</a:t>
            </a:r>
            <a:r>
              <a:rPr lang="zh-CN" altLang="en-US" sz="1600" dirty="0">
                <a:latin typeface="Consolas" panose="020B0609020204030204" charset="0"/>
                <a:sym typeface="Arial" panose="020B0604020202020204" pitchFamily="34" charset="0"/>
              </a:rPr>
              <a:t>把字符串转换为元组</a:t>
            </a:r>
            <a:endParaRPr lang="zh-CN" altLang="en-US" sz="1600" dirty="0">
              <a:latin typeface="Consolas" panose="020B0609020204030204" charset="0"/>
              <a:sym typeface="Arial" panose="020B0604020202020204" pitchFamily="34" charset="0"/>
            </a:endParaRPr>
          </a:p>
          <a:p>
            <a:pPr defTabSz="914400">
              <a:lnSpc>
                <a:spcPct val="90000"/>
              </a:lnSpc>
              <a:buClr>
                <a:srgbClr val="3333CC"/>
              </a:buClr>
              <a:buSzPct val="90000"/>
              <a:buFont typeface="Times New Roman" panose="02020603050405020304" pitchFamily="2" charset="0"/>
              <a:buNone/>
            </a:pPr>
            <a:r>
              <a:rPr lang="en-US" altLang="zh-CN" sz="1600" dirty="0">
                <a:solidFill>
                  <a:srgbClr val="00B0F0"/>
                </a:solidFill>
                <a:latin typeface="Consolas" panose="020B0609020204030204" charset="0"/>
              </a:rPr>
              <a:t>('a', 'b', 'c', 'd', 'e', 'f', 'g')</a:t>
            </a:r>
            <a:endParaRPr lang="en-US" altLang="zh-CN" sz="1600" dirty="0">
              <a:solidFill>
                <a:srgbClr val="00B0F0"/>
              </a:solidFill>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aList</a:t>
            </a:r>
            <a:endParaRPr lang="en-US" altLang="zh-CN" sz="1600" dirty="0">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[-1, -4, 6, 7.5, -2.3, 9, -11]</a:t>
            </a:r>
            <a:endParaRPr lang="en-US" altLang="zh-CN" sz="1600" dirty="0">
              <a:solidFill>
                <a:srgbClr val="00B0F0"/>
              </a:solidFill>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tuple(aList)                        #</a:t>
            </a:r>
            <a:r>
              <a:rPr lang="zh-CN" altLang="en-US" sz="1600" dirty="0">
                <a:latin typeface="Consolas" panose="020B0609020204030204" charset="0"/>
              </a:rPr>
              <a:t>把列表转换为元组</a:t>
            </a:r>
            <a:endParaRPr lang="zh-CN" altLang="en-US" sz="1600" dirty="0">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(-1, -4, 6, 7.5, -2.3, 9, -11)</a:t>
            </a:r>
            <a:endParaRPr lang="en-US" altLang="zh-CN" sz="1600" dirty="0">
              <a:solidFill>
                <a:srgbClr val="00B0F0"/>
              </a:solidFill>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s = tuple()                         #空元组</a:t>
            </a:r>
            <a:endParaRPr lang="en-US" altLang="zh-CN" sz="1600" dirty="0">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s</a:t>
            </a:r>
            <a:endParaRPr lang="en-US" altLang="zh-CN" sz="1600" dirty="0">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a:t>
            </a:r>
            <a:endParaRPr lang="en-US" altLang="zh-CN" sz="1350" dirty="0">
              <a:solidFill>
                <a:srgbClr val="00B0F0"/>
              </a:solidFill>
              <a:latin typeface="Consolas" panose="020B0609020204030204" charset="0"/>
            </a:endParaRPr>
          </a:p>
          <a:p>
            <a:pPr defTabSz="914400">
              <a:lnSpc>
                <a:spcPct val="90000"/>
              </a:lnSpc>
              <a:buSzPct val="90000"/>
              <a:buFont typeface="Wingdings" panose="05000000000000000000" charset="0"/>
              <a:buChar char="§"/>
            </a:pPr>
            <a:r>
              <a:rPr lang="zh-CN" altLang="en-US" sz="1800" dirty="0">
                <a:solidFill>
                  <a:srgbClr val="FF0000"/>
                </a:solidFill>
              </a:rPr>
              <a:t>使用</a:t>
            </a:r>
            <a:r>
              <a:rPr lang="en-US" altLang="zh-CN" sz="1800" dirty="0">
                <a:solidFill>
                  <a:srgbClr val="FF0000"/>
                </a:solidFill>
              </a:rPr>
              <a:t>del</a:t>
            </a:r>
            <a:r>
              <a:rPr lang="zh-CN" altLang="en-US" sz="1800" dirty="0">
                <a:solidFill>
                  <a:srgbClr val="FF0000"/>
                </a:solidFill>
              </a:rPr>
              <a:t>可以删除元组对象，不能删除元组中的元素</a:t>
            </a:r>
            <a:endParaRPr lang="zh-CN" altLang="en-US" sz="1800" dirty="0">
              <a:solidFill>
                <a:srgbClr val="FF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68609"/>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2.2.2  </a:t>
            </a:r>
            <a:r>
              <a:rPr lang="zh-CN" altLang="en-US" kern="1200" baseline="0" dirty="0">
                <a:latin typeface="+mj-lt"/>
                <a:ea typeface="+mj-ea"/>
                <a:cs typeface="+mj-cs"/>
              </a:rPr>
              <a:t>元组与列表的区别</a:t>
            </a:r>
            <a:endParaRPr lang="zh-CN" altLang="en-US" kern="1200" baseline="0" dirty="0">
              <a:latin typeface="+mj-lt"/>
              <a:ea typeface="+mj-ea"/>
              <a:cs typeface="+mj-cs"/>
            </a:endParaRPr>
          </a:p>
        </p:txBody>
      </p:sp>
      <p:sp>
        <p:nvSpPr>
          <p:cNvPr id="81922" name="文本占位符 68610"/>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v"/>
            </a:pPr>
            <a:r>
              <a:rPr lang="zh-CN" altLang="en-US" sz="1800" dirty="0"/>
              <a:t>元组一旦定义就</a:t>
            </a:r>
            <a:r>
              <a:rPr lang="zh-CN" altLang="en-US" sz="1800" dirty="0">
                <a:solidFill>
                  <a:srgbClr val="FF0000"/>
                </a:solidFill>
              </a:rPr>
              <a:t>不允许更改</a:t>
            </a:r>
            <a:r>
              <a:rPr lang="zh-CN" altLang="en-US" sz="1800" dirty="0"/>
              <a:t>。</a:t>
            </a:r>
            <a:endParaRPr lang="zh-CN" altLang="en-US" sz="1800" dirty="0"/>
          </a:p>
          <a:p>
            <a:pPr defTabSz="914400">
              <a:lnSpc>
                <a:spcPct val="150000"/>
              </a:lnSpc>
              <a:spcBef>
                <a:spcPts val="600"/>
              </a:spcBef>
              <a:spcAft>
                <a:spcPts val="600"/>
              </a:spcAft>
              <a:buSzPct val="90000"/>
              <a:buFont typeface="Wingdings" panose="05000000000000000000" charset="0"/>
              <a:buChar char="v"/>
            </a:pPr>
            <a:r>
              <a:rPr lang="zh-CN" altLang="en-US" sz="1800" dirty="0"/>
              <a:t>元组没有</a:t>
            </a:r>
            <a:r>
              <a:rPr lang="en-US" altLang="zh-CN" sz="1800" dirty="0"/>
              <a:t>append()</a:t>
            </a:r>
            <a:r>
              <a:rPr lang="zh-CN" altLang="en-US" sz="1800" dirty="0"/>
              <a:t>、</a:t>
            </a:r>
            <a:r>
              <a:rPr lang="en-US" altLang="zh-CN" sz="1800" dirty="0"/>
              <a:t>extend()</a:t>
            </a:r>
            <a:r>
              <a:rPr lang="zh-CN" altLang="en-US" sz="1800" dirty="0"/>
              <a:t>和</a:t>
            </a:r>
            <a:r>
              <a:rPr lang="en-US" altLang="zh-CN" sz="1800" dirty="0"/>
              <a:t>insert()</a:t>
            </a:r>
            <a:r>
              <a:rPr lang="zh-CN" altLang="en-US" sz="1800" dirty="0"/>
              <a:t>等方法，</a:t>
            </a:r>
            <a:r>
              <a:rPr lang="zh-CN" altLang="en-US" sz="1800" dirty="0">
                <a:solidFill>
                  <a:srgbClr val="FF0000"/>
                </a:solidFill>
              </a:rPr>
              <a:t>无法向元组中添加元素</a:t>
            </a:r>
            <a:r>
              <a:rPr lang="zh-CN" altLang="en-US" sz="1800" dirty="0"/>
              <a:t>。</a:t>
            </a:r>
            <a:endParaRPr lang="zh-CN" altLang="en-US" sz="1800" dirty="0"/>
          </a:p>
          <a:p>
            <a:pPr defTabSz="914400">
              <a:lnSpc>
                <a:spcPct val="150000"/>
              </a:lnSpc>
              <a:spcBef>
                <a:spcPts val="600"/>
              </a:spcBef>
              <a:spcAft>
                <a:spcPts val="600"/>
              </a:spcAft>
              <a:buSzPct val="90000"/>
              <a:buFont typeface="Wingdings" panose="05000000000000000000" charset="0"/>
              <a:buChar char="v"/>
            </a:pPr>
            <a:r>
              <a:rPr lang="zh-CN" altLang="en-US" sz="1800" dirty="0"/>
              <a:t>元组没有</a:t>
            </a:r>
            <a:r>
              <a:rPr lang="en-US" altLang="zh-CN" sz="1800" dirty="0"/>
              <a:t>remove()</a:t>
            </a:r>
            <a:r>
              <a:rPr lang="zh-CN" altLang="en-US" sz="1800" dirty="0"/>
              <a:t>或</a:t>
            </a:r>
            <a:r>
              <a:rPr lang="en-US" altLang="zh-CN" sz="1800" dirty="0"/>
              <a:t>pop()</a:t>
            </a:r>
            <a:r>
              <a:rPr lang="zh-CN" altLang="en-US" sz="1800" dirty="0"/>
              <a:t>方法，也无法对元组元素进行</a:t>
            </a:r>
            <a:r>
              <a:rPr lang="en-US" altLang="zh-CN" sz="1800" dirty="0"/>
              <a:t>del</a:t>
            </a:r>
            <a:r>
              <a:rPr lang="zh-CN" altLang="en-US" sz="1800" dirty="0"/>
              <a:t>操作，</a:t>
            </a:r>
            <a:r>
              <a:rPr lang="zh-CN" altLang="en-US" sz="1800" dirty="0">
                <a:solidFill>
                  <a:srgbClr val="FF0000"/>
                </a:solidFill>
              </a:rPr>
              <a:t>不能从元组中删除元素</a:t>
            </a:r>
            <a:r>
              <a:rPr lang="zh-CN" altLang="en-US" sz="1800" dirty="0"/>
              <a:t>。</a:t>
            </a:r>
            <a:endParaRPr lang="zh-CN" altLang="en-US" sz="18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ym typeface="+mn-ea"/>
              </a:rPr>
              <a:t>2.2.2  </a:t>
            </a:r>
            <a:r>
              <a:rPr lang="zh-CN" altLang="en-US" dirty="0">
                <a:sym typeface="+mn-ea"/>
              </a:rPr>
              <a:t>元组与列表的区别</a:t>
            </a:r>
            <a:endParaRPr lang="en-US"/>
          </a:p>
        </p:txBody>
      </p:sp>
      <p:sp>
        <p:nvSpPr>
          <p:cNvPr id="3" name="Content Placeholder 2"/>
          <p:cNvSpPr>
            <a:spLocks noGrp="1"/>
          </p:cNvSpPr>
          <p:nvPr>
            <p:ph idx="1"/>
          </p:nvPr>
        </p:nvSpPr>
        <p:spPr>
          <a:xfrm>
            <a:off x="417830" y="1064470"/>
            <a:ext cx="8229600" cy="3395066"/>
          </a:xfrm>
        </p:spPr>
        <p:txBody>
          <a:bodyPr/>
          <a:lstStyle/>
          <a:p>
            <a:pPr>
              <a:lnSpc>
                <a:spcPct val="100000"/>
              </a:lnSpc>
              <a:spcBef>
                <a:spcPts val="0"/>
              </a:spcBef>
            </a:pPr>
            <a:r>
              <a:rPr lang="zh-CN" altLang="en-US" sz="2000" b="1" dirty="0">
                <a:solidFill>
                  <a:srgbClr val="FF0000"/>
                </a:solidFill>
              </a:rPr>
              <a:t>如果元组中包含列表或其他类型的可变对象，这些对象是可变的，但元组元素的引用仍是不可变的</a:t>
            </a:r>
            <a:r>
              <a:rPr lang="zh-CN" altLang="en-US" sz="2000" dirty="0"/>
              <a:t>。</a:t>
            </a:r>
            <a:endParaRPr lang="zh-CN" altLang="en-US" dirty="0"/>
          </a:p>
          <a:p>
            <a:pPr marL="0" indent="0">
              <a:spcBef>
                <a:spcPts val="0"/>
              </a:spcBef>
              <a:buNone/>
            </a:pPr>
            <a:r>
              <a:rPr lang="zh-CN" altLang="en-US" sz="1400" dirty="0">
                <a:latin typeface="Consolas" panose="020B0609020204030204" charset="0"/>
                <a:cs typeface="Consolas" panose="020B0609020204030204" charset="0"/>
              </a:rPr>
              <a:t>&gt;&gt;&gt; </a:t>
            </a:r>
            <a:r>
              <a:rPr lang="zh-CN" altLang="en-US" sz="1400" dirty="0" smtClean="0">
                <a:latin typeface="Consolas" panose="020B0609020204030204" charset="0"/>
                <a:cs typeface="Consolas" panose="020B0609020204030204" charset="0"/>
              </a:rPr>
              <a:t>x = ([1, 2], 3)</a:t>
            </a:r>
            <a:endParaRPr lang="en-US" altLang="zh-CN" sz="1400" dirty="0" smtClean="0">
              <a:latin typeface="Consolas" panose="020B0609020204030204" charset="0"/>
              <a:cs typeface="Consolas" panose="020B0609020204030204" charset="0"/>
            </a:endParaRPr>
          </a:p>
          <a:p>
            <a:pPr marL="0" indent="0">
              <a:spcBef>
                <a:spcPts val="0"/>
              </a:spcBef>
              <a:buNone/>
            </a:pPr>
            <a:r>
              <a:rPr lang="zh-CN" altLang="en-US" sz="1400" dirty="0" smtClean="0">
                <a:latin typeface="Consolas" panose="020B0609020204030204" charset="0"/>
                <a:cs typeface="Consolas" panose="020B0609020204030204" charset="0"/>
              </a:rPr>
              <a:t>&gt;&gt;&gt; x[0][0] = 5</a:t>
            </a:r>
            <a:endParaRPr lang="zh-CN" altLang="en-US" sz="1400" dirty="0" smtClean="0">
              <a:latin typeface="Consolas" panose="020B0609020204030204" charset="0"/>
              <a:cs typeface="Consolas" panose="020B0609020204030204" charset="0"/>
            </a:endParaRPr>
          </a:p>
          <a:p>
            <a:pPr marL="0" indent="0">
              <a:spcBef>
                <a:spcPts val="0"/>
              </a:spcBef>
              <a:buNone/>
            </a:pPr>
            <a:r>
              <a:rPr lang="zh-CN" altLang="en-US" sz="1400" dirty="0" smtClean="0">
                <a:latin typeface="Consolas" panose="020B0609020204030204" charset="0"/>
                <a:cs typeface="Consolas" panose="020B0609020204030204" charset="0"/>
              </a:rPr>
              <a:t>&gt;&gt;&gt; </a:t>
            </a:r>
            <a:endParaRPr lang="zh-CN" altLang="en-US" sz="1400" dirty="0">
              <a:latin typeface="Consolas" panose="020B0609020204030204" charset="0"/>
              <a:cs typeface="Consolas" panose="020B0609020204030204" charset="0"/>
            </a:endParaRPr>
          </a:p>
          <a:p>
            <a:pPr marL="0" indent="0">
              <a:spcBef>
                <a:spcPts val="0"/>
              </a:spcBef>
              <a:buNone/>
            </a:pPr>
            <a:r>
              <a:rPr lang="zh-CN" altLang="en-US" sz="1400" dirty="0">
                <a:solidFill>
                  <a:srgbClr val="00B0F0"/>
                </a:solidFill>
                <a:latin typeface="Consolas" panose="020B0609020204030204" charset="0"/>
                <a:cs typeface="Consolas" panose="020B0609020204030204" charset="0"/>
              </a:rPr>
              <a:t>([5, 2], 3)</a:t>
            </a:r>
            <a:endParaRPr lang="zh-CN" altLang="en-US" sz="1400" dirty="0">
              <a:latin typeface="Consolas" panose="020B0609020204030204" charset="0"/>
              <a:cs typeface="Consolas" panose="020B0609020204030204" charset="0"/>
            </a:endParaRPr>
          </a:p>
          <a:p>
            <a:pPr marL="0" indent="0">
              <a:spcBef>
                <a:spcPts val="0"/>
              </a:spcBef>
              <a:buNone/>
            </a:pPr>
            <a:r>
              <a:rPr lang="zh-CN" altLang="en-US" sz="1400" dirty="0">
                <a:latin typeface="Consolas" panose="020B0609020204030204" charset="0"/>
                <a:cs typeface="Consolas" panose="020B0609020204030204" charset="0"/>
              </a:rPr>
              <a:t>&gt;&gt;&gt; x[0].append(8)</a:t>
            </a:r>
            <a:endParaRPr lang="zh-CN" altLang="en-US" sz="1400" dirty="0">
              <a:latin typeface="Consolas" panose="020B0609020204030204" charset="0"/>
              <a:cs typeface="Consolas" panose="020B0609020204030204" charset="0"/>
            </a:endParaRPr>
          </a:p>
          <a:p>
            <a:pPr marL="0" indent="0">
              <a:spcBef>
                <a:spcPts val="0"/>
              </a:spcBef>
              <a:buNone/>
            </a:pPr>
            <a:r>
              <a:rPr lang="zh-CN" altLang="en-US" sz="1400" dirty="0">
                <a:latin typeface="Consolas" panose="020B0609020204030204" charset="0"/>
                <a:cs typeface="Consolas" panose="020B0609020204030204" charset="0"/>
              </a:rPr>
              <a:t>&gt;&gt;&gt; x</a:t>
            </a:r>
            <a:endParaRPr lang="zh-CN" altLang="en-US" sz="1400" dirty="0">
              <a:latin typeface="Consolas" panose="020B0609020204030204" charset="0"/>
              <a:cs typeface="Consolas" panose="020B0609020204030204" charset="0"/>
            </a:endParaRPr>
          </a:p>
          <a:p>
            <a:pPr marL="0" indent="0">
              <a:spcBef>
                <a:spcPts val="0"/>
              </a:spcBef>
              <a:buNone/>
            </a:pPr>
            <a:r>
              <a:rPr lang="zh-CN" altLang="en-US" sz="1400" dirty="0">
                <a:solidFill>
                  <a:srgbClr val="00B0F0"/>
                </a:solidFill>
                <a:latin typeface="Consolas" panose="020B0609020204030204" charset="0"/>
                <a:cs typeface="Consolas" panose="020B0609020204030204" charset="0"/>
              </a:rPr>
              <a:t>([5, 2, 8], 3)</a:t>
            </a:r>
            <a:endParaRPr lang="zh-CN" altLang="en-US" sz="1400" dirty="0">
              <a:latin typeface="Consolas" panose="020B0609020204030204" charset="0"/>
              <a:cs typeface="Consolas" panose="020B0609020204030204" charset="0"/>
            </a:endParaRPr>
          </a:p>
          <a:p>
            <a:pPr marL="0" indent="0">
              <a:spcBef>
                <a:spcPts val="0"/>
              </a:spcBef>
              <a:buNone/>
            </a:pPr>
            <a:r>
              <a:rPr lang="zh-CN" altLang="en-US" sz="1400" dirty="0">
                <a:latin typeface="Consolas" panose="020B0609020204030204" charset="0"/>
                <a:cs typeface="Consolas" panose="020B0609020204030204" charset="0"/>
              </a:rPr>
              <a:t>&gt;&gt;&gt; x[0] = x[0]+[10]</a:t>
            </a:r>
            <a:endParaRPr lang="zh-CN" altLang="en-US" sz="1400" dirty="0">
              <a:latin typeface="Consolas" panose="020B0609020204030204" charset="0"/>
              <a:cs typeface="Consolas" panose="020B0609020204030204" charset="0"/>
            </a:endParaRPr>
          </a:p>
          <a:p>
            <a:pPr marL="0" indent="0">
              <a:spcBef>
                <a:spcPts val="0"/>
              </a:spcBef>
              <a:buNone/>
            </a:pPr>
            <a:r>
              <a:rPr lang="zh-CN" altLang="en-US" sz="1400" dirty="0">
                <a:solidFill>
                  <a:srgbClr val="FF0000"/>
                </a:solidFill>
                <a:latin typeface="Consolas" panose="020B0609020204030204" charset="0"/>
                <a:cs typeface="Consolas" panose="020B0609020204030204" charset="0"/>
              </a:rPr>
              <a:t>TypeError: 'tuple' object does not support item assignment</a:t>
            </a:r>
            <a:endParaRPr lang="zh-CN" altLang="en-US" sz="1400" dirty="0">
              <a:latin typeface="Consolas" panose="020B0609020204030204" charset="0"/>
              <a:cs typeface="Consolas" panose="020B0609020204030204" charset="0"/>
            </a:endParaRPr>
          </a:p>
          <a:p>
            <a:pPr marL="0" indent="0">
              <a:spcBef>
                <a:spcPts val="0"/>
              </a:spcBef>
              <a:buNone/>
            </a:pPr>
            <a:r>
              <a:rPr lang="zh-CN" altLang="en-US" sz="1400" dirty="0">
                <a:latin typeface="Consolas" panose="020B0609020204030204" charset="0"/>
                <a:cs typeface="Consolas" panose="020B0609020204030204" charset="0"/>
              </a:rPr>
              <a:t>&gt;&gt;&gt; x</a:t>
            </a:r>
            <a:endParaRPr lang="zh-CN" altLang="en-US" sz="1400" dirty="0">
              <a:latin typeface="Consolas" panose="020B0609020204030204" charset="0"/>
              <a:cs typeface="Consolas" panose="020B0609020204030204" charset="0"/>
            </a:endParaRPr>
          </a:p>
          <a:p>
            <a:pPr marL="0" indent="0">
              <a:spcBef>
                <a:spcPts val="0"/>
              </a:spcBef>
              <a:buNone/>
            </a:pPr>
            <a:r>
              <a:rPr lang="zh-CN" altLang="en-US" sz="1400" dirty="0">
                <a:solidFill>
                  <a:srgbClr val="00B0F0"/>
                </a:solidFill>
                <a:latin typeface="Consolas" panose="020B0609020204030204" charset="0"/>
                <a:cs typeface="Consolas" panose="020B0609020204030204" charset="0"/>
              </a:rPr>
              <a:t>([5, 2, 8], 3)</a:t>
            </a:r>
            <a:endParaRPr lang="zh-CN" altLang="en-US" sz="1400" dirty="0">
              <a:latin typeface="Consolas" panose="020B0609020204030204" charset="0"/>
              <a:cs typeface="Consolas" panose="020B0609020204030204" charset="0"/>
            </a:endParaRPr>
          </a:p>
          <a:p>
            <a:pPr marL="0" indent="0">
              <a:spcBef>
                <a:spcPts val="0"/>
              </a:spcBef>
              <a:buNone/>
            </a:pPr>
            <a:r>
              <a:rPr lang="zh-CN" altLang="en-US" sz="1400" dirty="0">
                <a:latin typeface="Consolas" panose="020B0609020204030204" charset="0"/>
                <a:cs typeface="Consolas" panose="020B0609020204030204" charset="0"/>
              </a:rPr>
              <a:t>&gt;&gt;&gt; x[0] += [10]</a:t>
            </a:r>
            <a:endParaRPr lang="zh-CN" altLang="en-US" sz="1400" dirty="0">
              <a:latin typeface="Consolas" panose="020B0609020204030204" charset="0"/>
              <a:cs typeface="Consolas" panose="020B0609020204030204" charset="0"/>
            </a:endParaRPr>
          </a:p>
          <a:p>
            <a:pPr marL="0" indent="0">
              <a:spcBef>
                <a:spcPts val="0"/>
              </a:spcBef>
              <a:buNone/>
            </a:pPr>
            <a:r>
              <a:rPr lang="zh-CN" altLang="en-US" sz="1400" dirty="0">
                <a:solidFill>
                  <a:srgbClr val="FF0000"/>
                </a:solidFill>
                <a:latin typeface="Consolas" panose="020B0609020204030204" charset="0"/>
                <a:cs typeface="Consolas" panose="020B0609020204030204" charset="0"/>
              </a:rPr>
              <a:t>TypeError: 'tuple' object does not support item assignment</a:t>
            </a:r>
            <a:endParaRPr lang="zh-CN" altLang="en-US" sz="1400" dirty="0">
              <a:latin typeface="Consolas" panose="020B0609020204030204" charset="0"/>
              <a:cs typeface="Consolas" panose="020B0609020204030204" charset="0"/>
            </a:endParaRPr>
          </a:p>
          <a:p>
            <a:pPr marL="0" indent="0">
              <a:spcBef>
                <a:spcPts val="0"/>
              </a:spcBef>
              <a:buNone/>
            </a:pPr>
            <a:r>
              <a:rPr lang="zh-CN" altLang="en-US" sz="1400" dirty="0">
                <a:latin typeface="Consolas" panose="020B0609020204030204" charset="0"/>
                <a:cs typeface="Consolas" panose="020B0609020204030204" charset="0"/>
              </a:rPr>
              <a:t>&gt;&gt;&gt; x</a:t>
            </a:r>
            <a:endParaRPr lang="zh-CN" altLang="en-US" sz="1400" dirty="0">
              <a:latin typeface="Consolas" panose="020B0609020204030204" charset="0"/>
              <a:cs typeface="Consolas" panose="020B0609020204030204" charset="0"/>
            </a:endParaRPr>
          </a:p>
          <a:p>
            <a:pPr marL="0" indent="0">
              <a:spcBef>
                <a:spcPts val="0"/>
              </a:spcBef>
              <a:buNone/>
            </a:pPr>
            <a:r>
              <a:rPr lang="zh-CN" altLang="en-US" sz="1400" dirty="0">
                <a:solidFill>
                  <a:srgbClr val="00B0F0"/>
                </a:solidFill>
                <a:latin typeface="Consolas" panose="020B0609020204030204" charset="0"/>
                <a:cs typeface="Consolas" panose="020B0609020204030204" charset="0"/>
              </a:rPr>
              <a:t>([5, 2, 8, 10], 3)</a:t>
            </a:r>
            <a:endParaRPr lang="zh-CN" altLang="en-US" sz="1400" dirty="0">
              <a:solidFill>
                <a:srgbClr val="00B0F0"/>
              </a:solidFill>
              <a:latin typeface="Consolas" panose="020B0609020204030204" charset="0"/>
              <a:cs typeface="Consolas" panose="020B0609020204030204" charset="0"/>
            </a:endParaRPr>
          </a:p>
        </p:txBody>
      </p:sp>
      <p:sp>
        <p:nvSpPr>
          <p:cNvPr id="4" name="Line Callout 2 3"/>
          <p:cNvSpPr/>
          <p:nvPr/>
        </p:nvSpPr>
        <p:spPr>
          <a:xfrm>
            <a:off x="2900680" y="3701415"/>
            <a:ext cx="2773045" cy="478790"/>
          </a:xfrm>
          <a:prstGeom prst="borderCallout2">
            <a:avLst>
              <a:gd name="adj1" fmla="val 50000"/>
              <a:gd name="adj2" fmla="val -239"/>
              <a:gd name="adj3" fmla="val 48541"/>
              <a:gd name="adj4" fmla="val -15186"/>
              <a:gd name="adj5" fmla="val 214058"/>
              <a:gd name="adj6" fmla="val -409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FF0000"/>
                </a:solidFill>
              </a:rPr>
              <a:t>虽然报错，但是起作用了</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69633"/>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a:t>
            </a:r>
            <a:r>
              <a:rPr lang="zh-CN" altLang="en-US" kern="1200" baseline="0" dirty="0">
                <a:latin typeface="+mj-lt"/>
                <a:ea typeface="+mj-ea"/>
                <a:cs typeface="+mj-cs"/>
              </a:rPr>
              <a:t>2</a:t>
            </a:r>
            <a:r>
              <a:rPr lang="en-US" altLang="zh-CN" kern="1200" baseline="0" dirty="0">
                <a:latin typeface="+mj-lt"/>
                <a:ea typeface="+mj-ea"/>
                <a:cs typeface="+mj-cs"/>
              </a:rPr>
              <a:t>  </a:t>
            </a:r>
            <a:r>
              <a:rPr lang="zh-CN" altLang="en-US" dirty="0">
                <a:sym typeface="+mn-ea"/>
              </a:rPr>
              <a:t>元组与列表的区别</a:t>
            </a:r>
            <a:endParaRPr lang="zh-CN" altLang="en-US" kern="1200" baseline="0" dirty="0">
              <a:latin typeface="+mj-lt"/>
              <a:ea typeface="+mj-ea"/>
              <a:cs typeface="+mj-cs"/>
            </a:endParaRPr>
          </a:p>
        </p:txBody>
      </p:sp>
      <p:sp>
        <p:nvSpPr>
          <p:cNvPr id="82946" name="文本占位符 69634"/>
          <p:cNvSpPr>
            <a:spLocks noGrp="1"/>
          </p:cNvSpPr>
          <p:nvPr>
            <p:ph idx="1"/>
          </p:nvPr>
        </p:nvSpPr>
        <p:spPr/>
        <p:txBody>
          <a:bodyPr anchor="t"/>
          <a:lstStyle/>
          <a:p>
            <a:pPr defTabSz="914400">
              <a:lnSpc>
                <a:spcPct val="150000"/>
              </a:lnSpc>
              <a:spcBef>
                <a:spcPts val="1200"/>
              </a:spcBef>
              <a:spcAft>
                <a:spcPts val="600"/>
              </a:spcAft>
              <a:buSzPct val="90000"/>
              <a:buFont typeface="Wingdings" panose="05000000000000000000" charset="0"/>
              <a:buChar char="v"/>
            </a:pPr>
            <a:r>
              <a:rPr lang="zh-CN" altLang="en-US" sz="1800" dirty="0">
                <a:solidFill>
                  <a:srgbClr val="FF0000"/>
                </a:solidFill>
              </a:rPr>
              <a:t>元组的速度比列表更快</a:t>
            </a:r>
            <a:r>
              <a:rPr lang="zh-CN" altLang="en-US" sz="1800" dirty="0"/>
              <a:t>。如果定义了一系列常量值，而所需做的仅是对它进行遍历，那么一般使用元组而不用列表。</a:t>
            </a:r>
            <a:endParaRPr lang="zh-CN" altLang="en-US" sz="1800" dirty="0"/>
          </a:p>
          <a:p>
            <a:pPr defTabSz="914400">
              <a:lnSpc>
                <a:spcPct val="150000"/>
              </a:lnSpc>
              <a:spcBef>
                <a:spcPts val="1200"/>
              </a:spcBef>
              <a:spcAft>
                <a:spcPts val="600"/>
              </a:spcAft>
              <a:buSzPct val="90000"/>
              <a:buFont typeface="Wingdings" panose="05000000000000000000" charset="0"/>
              <a:buChar char="v"/>
            </a:pPr>
            <a:r>
              <a:rPr lang="zh-CN" altLang="en-US" sz="1800" dirty="0">
                <a:solidFill>
                  <a:srgbClr val="FF0000"/>
                </a:solidFill>
              </a:rPr>
              <a:t>元组对不需要改变的数据进行“写保护”将使得代码更加安全</a:t>
            </a:r>
            <a:r>
              <a:rPr lang="zh-CN" altLang="en-US" sz="1800" dirty="0"/>
              <a:t>。</a:t>
            </a:r>
            <a:endParaRPr lang="zh-CN" altLang="en-US" sz="1800" dirty="0"/>
          </a:p>
          <a:p>
            <a:pPr defTabSz="914400">
              <a:lnSpc>
                <a:spcPct val="150000"/>
              </a:lnSpc>
              <a:spcBef>
                <a:spcPts val="1200"/>
              </a:spcBef>
              <a:spcAft>
                <a:spcPts val="600"/>
              </a:spcAft>
              <a:buSzPct val="90000"/>
              <a:buFont typeface="Wingdings" panose="05000000000000000000" charset="0"/>
              <a:buChar char="v"/>
            </a:pPr>
            <a:r>
              <a:rPr lang="zh-CN" altLang="en-US" sz="1800" dirty="0">
                <a:solidFill>
                  <a:srgbClr val="FF0000"/>
                </a:solidFill>
              </a:rPr>
              <a:t>元组可用作字典的</a:t>
            </a:r>
            <a:r>
              <a:rPr lang="en-US" altLang="zh-CN" sz="1800" dirty="0">
                <a:solidFill>
                  <a:srgbClr val="FF0000"/>
                </a:solidFill>
              </a:rPr>
              <a:t>“</a:t>
            </a:r>
            <a:r>
              <a:rPr lang="zh-CN" altLang="en-US" sz="1800" dirty="0">
                <a:solidFill>
                  <a:srgbClr val="FF0000"/>
                </a:solidFill>
              </a:rPr>
              <a:t>键</a:t>
            </a:r>
            <a:r>
              <a:rPr lang="en-US" altLang="zh-CN" sz="1800" dirty="0">
                <a:solidFill>
                  <a:srgbClr val="FF0000"/>
                </a:solidFill>
              </a:rPr>
              <a:t>”</a:t>
            </a:r>
            <a:r>
              <a:rPr lang="zh-CN" altLang="en-US" sz="1800" dirty="0">
                <a:solidFill>
                  <a:srgbClr val="FF0000"/>
                </a:solidFill>
              </a:rPr>
              <a:t>，也可以作为集合的元素</a:t>
            </a:r>
            <a:r>
              <a:rPr lang="zh-CN" altLang="en-US" sz="1800" dirty="0"/>
              <a:t>。列表不能作为字典的</a:t>
            </a:r>
            <a:r>
              <a:rPr lang="en-US" altLang="zh-CN" sz="1800" dirty="0"/>
              <a:t>“</a:t>
            </a:r>
            <a:r>
              <a:rPr lang="zh-CN" altLang="en-US" sz="1800" dirty="0"/>
              <a:t>键</a:t>
            </a:r>
            <a:r>
              <a:rPr lang="en-US" altLang="zh-CN" sz="1800" dirty="0"/>
              <a:t>”</a:t>
            </a:r>
            <a:r>
              <a:rPr lang="zh-CN" altLang="en-US" sz="1800" dirty="0"/>
              <a:t>，包含列表、字典、集合或其他类型</a:t>
            </a:r>
            <a:r>
              <a:rPr lang="zh-CN" altLang="en-US" sz="1800" dirty="0">
                <a:solidFill>
                  <a:srgbClr val="FF0000"/>
                </a:solidFill>
              </a:rPr>
              <a:t>可变对象的元组也不能做字典的</a:t>
            </a:r>
            <a:r>
              <a:rPr lang="en-US" altLang="zh-CN" sz="1800" dirty="0">
                <a:solidFill>
                  <a:srgbClr val="FF0000"/>
                </a:solidFill>
              </a:rPr>
              <a:t>“</a:t>
            </a:r>
            <a:r>
              <a:rPr lang="zh-CN" altLang="en-US" sz="1800" dirty="0">
                <a:solidFill>
                  <a:srgbClr val="FF0000"/>
                </a:solidFill>
              </a:rPr>
              <a:t>键</a:t>
            </a:r>
            <a:r>
              <a:rPr lang="en-US" altLang="zh-CN" sz="1800" dirty="0">
                <a:solidFill>
                  <a:srgbClr val="FF0000"/>
                </a:solidFill>
              </a:rPr>
              <a:t>”</a:t>
            </a:r>
            <a:r>
              <a:rPr lang="zh-CN" altLang="en-US" sz="1800" dirty="0"/>
              <a:t>。</a:t>
            </a:r>
            <a:endParaRPr lang="zh-CN" altLang="en-US" sz="18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70657"/>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a:t>
            </a:r>
            <a:r>
              <a:rPr lang="zh-CN" altLang="en-US" kern="1200" baseline="0" dirty="0">
                <a:latin typeface="+mj-lt"/>
                <a:ea typeface="+mj-ea"/>
                <a:cs typeface="+mj-cs"/>
              </a:rPr>
              <a:t>3</a:t>
            </a:r>
            <a:r>
              <a:rPr lang="en-US" altLang="zh-CN" kern="1200" baseline="0" dirty="0">
                <a:latin typeface="+mj-lt"/>
                <a:ea typeface="+mj-ea"/>
                <a:cs typeface="+mj-cs"/>
              </a:rPr>
              <a:t>  </a:t>
            </a:r>
            <a:r>
              <a:rPr lang="zh-CN" altLang="en-US" kern="1200" baseline="0" dirty="0">
                <a:latin typeface="+mj-lt"/>
                <a:ea typeface="+mj-ea"/>
                <a:cs typeface="+mj-cs"/>
              </a:rPr>
              <a:t>序列解包</a:t>
            </a:r>
            <a:endParaRPr lang="zh-CN" altLang="en-US" kern="1200" baseline="0" dirty="0">
              <a:latin typeface="+mj-lt"/>
              <a:ea typeface="+mj-ea"/>
              <a:cs typeface="+mj-cs"/>
            </a:endParaRPr>
          </a:p>
        </p:txBody>
      </p:sp>
      <p:sp>
        <p:nvSpPr>
          <p:cNvPr id="83970" name="文本占位符 70658"/>
          <p:cNvSpPr>
            <a:spLocks noGrp="1"/>
          </p:cNvSpPr>
          <p:nvPr>
            <p:ph idx="1"/>
          </p:nvPr>
        </p:nvSpPr>
        <p:spPr/>
        <p:txBody>
          <a:bodyPr anchor="t"/>
          <a:lstStyle/>
          <a:p>
            <a:r>
              <a:rPr lang="zh-CN" altLang="en-US" sz="1800" b="1" dirty="0" smtClean="0"/>
              <a:t>序列</a:t>
            </a:r>
            <a:r>
              <a:rPr lang="zh-CN" altLang="en-US" sz="1800" b="1" dirty="0"/>
              <a:t>封包与序列解包</a:t>
            </a:r>
            <a:endParaRPr lang="zh-CN" altLang="en-US" sz="1800" b="1" dirty="0"/>
          </a:p>
          <a:p>
            <a:r>
              <a:rPr lang="zh-CN" altLang="en-US" sz="1800" b="1" dirty="0">
                <a:solidFill>
                  <a:srgbClr val="FF0000"/>
                </a:solidFill>
              </a:rPr>
              <a:t>把多个值赋给一个变量时，</a:t>
            </a:r>
            <a:r>
              <a:rPr lang="en-US" altLang="zh-CN" sz="1800" b="1" dirty="0">
                <a:solidFill>
                  <a:srgbClr val="FF0000"/>
                </a:solidFill>
              </a:rPr>
              <a:t>Python</a:t>
            </a:r>
            <a:r>
              <a:rPr lang="zh-CN" altLang="en-US" sz="1800" b="1" dirty="0">
                <a:solidFill>
                  <a:srgbClr val="FF0000"/>
                </a:solidFill>
              </a:rPr>
              <a:t>会自动的把多个值封装成元组，称为序列封包</a:t>
            </a:r>
            <a:r>
              <a:rPr lang="zh-CN" altLang="en-US" sz="1800" dirty="0" smtClean="0"/>
              <a:t>。</a:t>
            </a:r>
            <a:endParaRPr lang="en-US" altLang="zh-CN" sz="1800" dirty="0" smtClean="0"/>
          </a:p>
          <a:p>
            <a:endParaRPr lang="en-US" altLang="zh-CN" sz="1800" dirty="0"/>
          </a:p>
          <a:p>
            <a:endParaRPr lang="zh-CN" altLang="en-US" sz="1800" dirty="0"/>
          </a:p>
          <a:p>
            <a:r>
              <a:rPr lang="zh-CN" altLang="en-US" sz="1800" dirty="0">
                <a:solidFill>
                  <a:srgbClr val="FF0000"/>
                </a:solidFill>
              </a:rPr>
              <a:t>把一个</a:t>
            </a:r>
            <a:r>
              <a:rPr lang="zh-CN" altLang="en-US" sz="1800" b="1" dirty="0">
                <a:solidFill>
                  <a:srgbClr val="FF0000"/>
                </a:solidFill>
              </a:rPr>
              <a:t>序列</a:t>
            </a:r>
            <a:r>
              <a:rPr lang="zh-CN" altLang="en-US" sz="1800" dirty="0">
                <a:solidFill>
                  <a:srgbClr val="FF0000"/>
                </a:solidFill>
              </a:rPr>
              <a:t>（列表、元组、字符串等）直接赋给多个变量</a:t>
            </a:r>
            <a:r>
              <a:rPr lang="zh-CN" altLang="en-US" sz="1800" dirty="0"/>
              <a:t>，此时会把序列中的各个元素依次赋值给每个变量，但是</a:t>
            </a:r>
            <a:r>
              <a:rPr lang="zh-CN" altLang="en-US" sz="1800" b="1" dirty="0">
                <a:solidFill>
                  <a:srgbClr val="FF0000"/>
                </a:solidFill>
              </a:rPr>
              <a:t>元素的个数需要和变量个数相同，这称为序列解包</a:t>
            </a:r>
            <a:r>
              <a:rPr lang="zh-CN" altLang="en-US" sz="1800" dirty="0"/>
              <a:t>。</a:t>
            </a:r>
            <a:endParaRPr lang="zh-CN" altLang="en-US" sz="1800" dirty="0"/>
          </a:p>
          <a:p>
            <a:pPr defTabSz="914400">
              <a:lnSpc>
                <a:spcPct val="80000"/>
              </a:lnSpc>
              <a:buSzPct val="90000"/>
              <a:buFont typeface="Wingdings" panose="05000000000000000000" charset="0"/>
              <a:buChar char="§"/>
            </a:pPr>
            <a:endParaRPr lang="zh-CN" altLang="en-US" sz="1800" dirty="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84641" y="2006253"/>
            <a:ext cx="1722780" cy="785588"/>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70657"/>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a:t>
            </a:r>
            <a:r>
              <a:rPr lang="zh-CN" altLang="en-US" kern="1200" baseline="0" dirty="0">
                <a:latin typeface="+mj-lt"/>
                <a:ea typeface="+mj-ea"/>
                <a:cs typeface="+mj-cs"/>
              </a:rPr>
              <a:t>3</a:t>
            </a:r>
            <a:r>
              <a:rPr lang="en-US" altLang="zh-CN" kern="1200" baseline="0" dirty="0">
                <a:latin typeface="+mj-lt"/>
                <a:ea typeface="+mj-ea"/>
                <a:cs typeface="+mj-cs"/>
              </a:rPr>
              <a:t>  </a:t>
            </a:r>
            <a:r>
              <a:rPr lang="zh-CN" altLang="en-US" kern="1200" baseline="0" dirty="0">
                <a:latin typeface="+mj-lt"/>
                <a:ea typeface="+mj-ea"/>
                <a:cs typeface="+mj-cs"/>
              </a:rPr>
              <a:t>序列解包</a:t>
            </a:r>
            <a:endParaRPr lang="zh-CN" altLang="en-US" kern="1200" baseline="0" dirty="0">
              <a:latin typeface="+mj-lt"/>
              <a:ea typeface="+mj-ea"/>
              <a:cs typeface="+mj-cs"/>
            </a:endParaRPr>
          </a:p>
        </p:txBody>
      </p:sp>
      <p:sp>
        <p:nvSpPr>
          <p:cNvPr id="83970" name="文本占位符 70658"/>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t>可以使用序列</a:t>
            </a:r>
            <a:r>
              <a:rPr lang="zh-CN" altLang="en-US" sz="1800" dirty="0">
                <a:solidFill>
                  <a:srgbClr val="FF0000"/>
                </a:solidFill>
              </a:rPr>
              <a:t>解包功能对多个变量同时</a:t>
            </a:r>
            <a:r>
              <a:rPr lang="zh-CN" altLang="en-US" sz="1800" dirty="0" smtClean="0">
                <a:solidFill>
                  <a:srgbClr val="FF0000"/>
                </a:solidFill>
              </a:rPr>
              <a:t>赋值</a:t>
            </a:r>
            <a:r>
              <a:rPr lang="zh-CN" altLang="en-US" sz="1800" dirty="0" smtClean="0"/>
              <a:t>，提高代码的可读性，减少程序员的代码输入量。</a:t>
            </a:r>
            <a:endParaRPr lang="zh-CN" altLang="en-US" sz="1800" dirty="0"/>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x, y, z = 1, 2, 3             #多个变量同时赋值</a:t>
            </a:r>
            <a:endParaRPr lang="en-US" altLang="zh-CN" sz="1600" dirty="0">
              <a:latin typeface="Consolas" panose="020B0609020204030204" charset="0"/>
            </a:endParaRPr>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v_tuple = </a:t>
            </a:r>
            <a:r>
              <a:rPr lang="zh-CN" altLang="en-US" sz="1600" dirty="0" smtClean="0">
                <a:latin typeface="Consolas" panose="020B0609020204030204" charset="0"/>
              </a:rPr>
              <a:t>（</a:t>
            </a:r>
            <a:r>
              <a:rPr lang="en-US" altLang="zh-CN" sz="1600" dirty="0" smtClean="0">
                <a:latin typeface="Consolas" panose="020B0609020204030204" charset="0"/>
              </a:rPr>
              <a:t>False</a:t>
            </a:r>
            <a:r>
              <a:rPr lang="en-US" altLang="zh-CN" sz="1600" dirty="0">
                <a:latin typeface="Consolas" panose="020B0609020204030204" charset="0"/>
              </a:rPr>
              <a:t>, 3.5, '</a:t>
            </a:r>
            <a:r>
              <a:rPr lang="en-US" altLang="zh-CN" sz="1600" dirty="0" err="1">
                <a:latin typeface="Consolas" panose="020B0609020204030204" charset="0"/>
              </a:rPr>
              <a:t>exp</a:t>
            </a:r>
            <a:r>
              <a:rPr lang="en-US" altLang="zh-CN" sz="1600" dirty="0" smtClean="0">
                <a:latin typeface="Consolas" panose="020B0609020204030204" charset="0"/>
              </a:rPr>
              <a:t>'</a:t>
            </a:r>
            <a:r>
              <a:rPr lang="zh-CN" altLang="en-US" sz="1600" dirty="0">
                <a:latin typeface="Consolas" panose="020B0609020204030204" charset="0"/>
              </a:rPr>
              <a:t>）</a:t>
            </a:r>
            <a:endParaRPr lang="en-US" altLang="zh-CN" sz="1600" dirty="0">
              <a:latin typeface="Consolas" panose="020B0609020204030204" charset="0"/>
            </a:endParaRPr>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(x, y, z) = v_tuple</a:t>
            </a:r>
            <a:endParaRPr lang="en-US" altLang="zh-CN" sz="1600" dirty="0">
              <a:latin typeface="Consolas" panose="020B0609020204030204" charset="0"/>
            </a:endParaRPr>
          </a:p>
          <a:p>
            <a:pPr defTabSz="914400">
              <a:lnSpc>
                <a:spcPct val="100000"/>
              </a:lnSpc>
              <a:spcBef>
                <a:spcPts val="0"/>
              </a:spcBef>
              <a:buClr>
                <a:srgbClr val="008000"/>
              </a:buClr>
              <a:buSzPct val="90000"/>
              <a:buFont typeface="Times New Roman" panose="02020603050405020304" pitchFamily="2" charset="0"/>
              <a:buNone/>
            </a:pPr>
            <a:r>
              <a:rPr lang="en-US" altLang="zh-CN" sz="1600" dirty="0">
                <a:solidFill>
                  <a:srgbClr val="FF0000"/>
                </a:solidFill>
                <a:latin typeface="Consolas" panose="020B0609020204030204" charset="0"/>
              </a:rPr>
              <a:t>&gt;&gt;&gt; x, y, z = </a:t>
            </a:r>
            <a:r>
              <a:rPr lang="en-US" altLang="zh-CN" sz="1600" dirty="0" err="1" smtClean="0">
                <a:solidFill>
                  <a:srgbClr val="FF0000"/>
                </a:solidFill>
                <a:latin typeface="Consolas" panose="020B0609020204030204" charset="0"/>
              </a:rPr>
              <a:t>v_tuple</a:t>
            </a:r>
            <a:r>
              <a:rPr lang="en-US" altLang="zh-CN" sz="1600" dirty="0">
                <a:solidFill>
                  <a:srgbClr val="FF0000"/>
                </a:solidFill>
                <a:latin typeface="Consolas" panose="020B0609020204030204" charset="0"/>
              </a:rPr>
              <a:t> </a:t>
            </a:r>
            <a:r>
              <a:rPr lang="en-US" altLang="zh-CN" sz="1600" dirty="0" smtClean="0">
                <a:solidFill>
                  <a:srgbClr val="FF0000"/>
                </a:solidFill>
                <a:latin typeface="Consolas" panose="020B0609020204030204" charset="0"/>
              </a:rPr>
              <a:t>		 #</a:t>
            </a:r>
            <a:r>
              <a:rPr lang="zh-CN" altLang="en-US" sz="1600" dirty="0" smtClean="0">
                <a:solidFill>
                  <a:srgbClr val="FF0000"/>
                </a:solidFill>
                <a:latin typeface="Consolas" panose="020B0609020204030204" charset="0"/>
              </a:rPr>
              <a:t>一对多，元组解包</a:t>
            </a:r>
            <a:r>
              <a:rPr lang="en-US" altLang="zh-CN" sz="1600" dirty="0" smtClean="0">
                <a:solidFill>
                  <a:srgbClr val="FF0000"/>
                </a:solidFill>
                <a:latin typeface="Consolas" panose="020B0609020204030204" charset="0"/>
              </a:rPr>
              <a:t> </a:t>
            </a:r>
            <a:endParaRPr lang="en-US" altLang="zh-CN" sz="1600" dirty="0">
              <a:solidFill>
                <a:srgbClr val="FF0000"/>
              </a:solidFill>
              <a:latin typeface="Consolas" panose="020B0609020204030204" charset="0"/>
            </a:endParaRPr>
          </a:p>
          <a:p>
            <a:pPr defTabSz="914400">
              <a:lnSpc>
                <a:spcPct val="100000"/>
              </a:lnSpc>
              <a:spcBef>
                <a:spcPts val="0"/>
              </a:spcBef>
              <a:buClr>
                <a:srgbClr val="008000"/>
              </a:buClr>
              <a:buSzPct val="90000"/>
              <a:buFont typeface="Times New Roman" panose="02020603050405020304" pitchFamily="2" charset="0"/>
              <a:buNone/>
            </a:pPr>
            <a:r>
              <a:rPr lang="en-US" altLang="zh-CN" sz="1600" dirty="0">
                <a:solidFill>
                  <a:srgbClr val="FF0000"/>
                </a:solidFill>
                <a:latin typeface="Consolas" panose="020B0609020204030204" charset="0"/>
              </a:rPr>
              <a:t>&gt;&gt;&gt; x, y, z = range(3)            #可以对range对象进行序列解包</a:t>
            </a:r>
            <a:endParaRPr lang="en-US" altLang="zh-CN" sz="1600" dirty="0">
              <a:solidFill>
                <a:srgbClr val="FF0000"/>
              </a:solidFill>
              <a:latin typeface="Consolas" panose="020B0609020204030204" charset="0"/>
            </a:endParaRPr>
          </a:p>
          <a:p>
            <a:pPr defTabSz="914400">
              <a:lnSpc>
                <a:spcPct val="100000"/>
              </a:lnSpc>
              <a:spcBef>
                <a:spcPts val="0"/>
              </a:spcBef>
              <a:buClr>
                <a:srgbClr val="008000"/>
              </a:buClr>
              <a:buSzPct val="90000"/>
              <a:buFont typeface="Times New Roman" panose="02020603050405020304" pitchFamily="2" charset="0"/>
              <a:buNone/>
            </a:pPr>
            <a:r>
              <a:rPr lang="en-US" altLang="zh-CN" sz="1600" dirty="0" smtClean="0">
                <a:solidFill>
                  <a:srgbClr val="FF0000"/>
                </a:solidFill>
                <a:latin typeface="Consolas" panose="020B0609020204030204" charset="0"/>
              </a:rPr>
              <a:t>&gt;&gt;&gt; </a:t>
            </a:r>
            <a:r>
              <a:rPr lang="en-US" altLang="zh-CN" sz="1600" dirty="0">
                <a:solidFill>
                  <a:srgbClr val="FF0000"/>
                </a:solidFill>
                <a:latin typeface="Consolas" panose="020B0609020204030204" charset="0"/>
              </a:rPr>
              <a:t>x, y, z = map(str, range(3))  #</a:t>
            </a:r>
            <a:r>
              <a:rPr lang="en-US" altLang="zh-CN" sz="1600" dirty="0" err="1">
                <a:solidFill>
                  <a:srgbClr val="FF0000"/>
                </a:solidFill>
                <a:latin typeface="Consolas" panose="020B0609020204030204" charset="0"/>
              </a:rPr>
              <a:t>使用可迭代的map</a:t>
            </a:r>
            <a:r>
              <a:rPr lang="en-US" altLang="zh-CN" sz="1600" dirty="0" err="1" smtClean="0">
                <a:solidFill>
                  <a:srgbClr val="FF0000"/>
                </a:solidFill>
                <a:latin typeface="Consolas" panose="020B0609020204030204" charset="0"/>
              </a:rPr>
              <a:t>对象进行序列解包</a:t>
            </a:r>
            <a:endParaRPr lang="en-US" altLang="zh-CN" sz="1600" dirty="0" smtClean="0">
              <a:solidFill>
                <a:srgbClr val="FF0000"/>
              </a:solidFill>
              <a:latin typeface="Consolas" panose="020B0609020204030204" charset="0"/>
            </a:endParaRPr>
          </a:p>
          <a:p>
            <a:pPr defTabSz="914400">
              <a:lnSpc>
                <a:spcPct val="100000"/>
              </a:lnSpc>
              <a:spcBef>
                <a:spcPts val="0"/>
              </a:spcBef>
              <a:buClr>
                <a:srgbClr val="008000"/>
              </a:buClr>
              <a:buSzPct val="90000"/>
              <a:buFont typeface="Times New Roman" panose="02020603050405020304" pitchFamily="2" charset="0"/>
              <a:buNone/>
            </a:pPr>
            <a:r>
              <a:rPr lang="en-US" altLang="zh-CN" sz="1600" dirty="0" smtClean="0">
                <a:latin typeface="Consolas" panose="020B0609020204030204" charset="0"/>
              </a:rPr>
              <a:t>&gt;&gt;&gt; </a:t>
            </a:r>
            <a:r>
              <a:rPr lang="en-US" altLang="zh-CN" sz="1600" dirty="0">
                <a:latin typeface="Consolas" panose="020B0609020204030204" charset="0"/>
              </a:rPr>
              <a:t>a, b = b, a                   #交换两个变量的值</a:t>
            </a:r>
            <a:endParaRPr lang="en-US" altLang="zh-CN" sz="1600" dirty="0">
              <a:latin typeface="Consolas" panose="020B0609020204030204" charset="0"/>
            </a:endParaRPr>
          </a:p>
          <a:p>
            <a:pPr defTabSz="914400">
              <a:lnSpc>
                <a:spcPct val="100000"/>
              </a:lnSpc>
              <a:spcBef>
                <a:spcPts val="0"/>
              </a:spcBef>
              <a:buClr>
                <a:srgbClr val="008000"/>
              </a:buClr>
              <a:buSzPct val="90000"/>
              <a:buFont typeface="Times New Roman" panose="02020603050405020304" pitchFamily="2" charset="0"/>
              <a:buNone/>
            </a:pPr>
            <a:r>
              <a:rPr lang="en-US" altLang="zh-CN" sz="1600" dirty="0">
                <a:solidFill>
                  <a:srgbClr val="FF0000"/>
                </a:solidFill>
                <a:latin typeface="Consolas" panose="020B0609020204030204" charset="0"/>
              </a:rPr>
              <a:t>&gt;&gt;&gt; x, y, z = sorted([1, 3, 2])   #sorted()函数返回排序后的列表</a:t>
            </a:r>
            <a:endParaRPr lang="en-US" altLang="zh-CN" sz="1600" dirty="0">
              <a:solidFill>
                <a:srgbClr val="FF0000"/>
              </a:solidFill>
              <a:latin typeface="Consolas" panose="020B0609020204030204" charset="0"/>
            </a:endParaRPr>
          </a:p>
          <a:p>
            <a:pPr defTabSz="914400">
              <a:lnSpc>
                <a:spcPct val="100000"/>
              </a:lnSpc>
              <a:spcBef>
                <a:spcPts val="0"/>
              </a:spcBef>
              <a:buClr>
                <a:srgbClr val="008000"/>
              </a:buClr>
              <a:buSzPct val="90000"/>
              <a:buFont typeface="Times New Roman" panose="02020603050405020304" pitchFamily="2" charset="0"/>
              <a:buNone/>
            </a:pPr>
            <a:r>
              <a:rPr lang="en-US" altLang="zh-CN" sz="1600" dirty="0">
                <a:solidFill>
                  <a:srgbClr val="FF0000"/>
                </a:solidFill>
                <a:latin typeface="Consolas" panose="020B0609020204030204" charset="0"/>
              </a:rPr>
              <a:t>&gt;&gt;&gt; a, b, c = 'ABC'               #字符串也支持序列解包</a:t>
            </a:r>
            <a:endParaRPr lang="en-US" altLang="zh-CN" sz="1600" dirty="0">
              <a:solidFill>
                <a:srgbClr val="FF0000"/>
              </a:solidFill>
              <a:latin typeface="Consolas" panose="020B0609020204030204" charset="0"/>
            </a:endParaRPr>
          </a:p>
          <a:p>
            <a:pPr defTabSz="914400">
              <a:lnSpc>
                <a:spcPct val="100000"/>
              </a:lnSpc>
              <a:spcBef>
                <a:spcPts val="0"/>
              </a:spcBef>
              <a:buClr>
                <a:srgbClr val="008000"/>
              </a:buClr>
              <a:buSzPct val="90000"/>
              <a:buFont typeface="Times New Roman" panose="02020603050405020304" pitchFamily="2" charset="0"/>
              <a:buNone/>
            </a:pPr>
            <a:r>
              <a:rPr lang="en-US" altLang="zh-CN" sz="1600" dirty="0">
                <a:latin typeface="Consolas" panose="020B0609020204030204" charset="0"/>
              </a:rPr>
              <a:t>&gt;&gt;&gt; x = [1, 2, 3, 4, 5, 6]</a:t>
            </a:r>
            <a:endParaRPr lang="en-US" altLang="zh-CN" sz="1600" dirty="0">
              <a:latin typeface="Consolas" panose="020B0609020204030204" charset="0"/>
            </a:endParaRPr>
          </a:p>
          <a:p>
            <a:pPr defTabSz="914400">
              <a:lnSpc>
                <a:spcPct val="100000"/>
              </a:lnSpc>
              <a:spcBef>
                <a:spcPts val="0"/>
              </a:spcBef>
              <a:buClr>
                <a:srgbClr val="008000"/>
              </a:buClr>
              <a:buSzPct val="90000"/>
              <a:buFont typeface="Times New Roman" panose="02020603050405020304" pitchFamily="2" charset="0"/>
              <a:buNone/>
            </a:pPr>
            <a:r>
              <a:rPr lang="en-US" altLang="zh-CN" sz="1600" dirty="0">
                <a:solidFill>
                  <a:srgbClr val="FF0000"/>
                </a:solidFill>
                <a:latin typeface="Consolas" panose="020B0609020204030204" charset="0"/>
              </a:rPr>
              <a:t>&gt;&gt;&gt; x[:3] = map(str, range(5))    #</a:t>
            </a:r>
            <a:r>
              <a:rPr lang="zh-CN" altLang="en-US" sz="1600" dirty="0">
                <a:solidFill>
                  <a:srgbClr val="FF0000"/>
                </a:solidFill>
                <a:latin typeface="Consolas" panose="020B0609020204030204" charset="0"/>
              </a:rPr>
              <a:t>切片也支持序列解包</a:t>
            </a:r>
            <a:endParaRPr lang="en-US" altLang="zh-CN" sz="1600" dirty="0">
              <a:solidFill>
                <a:srgbClr val="FF0000"/>
              </a:solidFill>
              <a:latin typeface="Consolas" panose="020B060902020403020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Content Placeholder 2"/>
          <p:cNvSpPr>
            <a:spLocks noGrp="1"/>
          </p:cNvSpPr>
          <p:nvPr>
            <p:ph idx="1"/>
          </p:nvPr>
        </p:nvSpPr>
        <p:spPr/>
        <p:txBody>
          <a:bodyPr anchor="t"/>
          <a:lstStyle/>
          <a:p>
            <a:pPr defTabSz="914400">
              <a:lnSpc>
                <a:spcPct val="90000"/>
              </a:lnSpc>
              <a:buSzPct val="90000"/>
              <a:buFont typeface="Wingdings" panose="05000000000000000000" charset="0"/>
              <a:buChar char="§"/>
            </a:pPr>
            <a:r>
              <a:rPr lang="zh-CN" altLang="en-GB" sz="1800" dirty="0"/>
              <a:t>使用序列解包遍历</a:t>
            </a:r>
            <a:r>
              <a:rPr lang="en-US" altLang="zh-CN" sz="1800" dirty="0"/>
              <a:t>enumerate</a:t>
            </a:r>
            <a:r>
              <a:rPr lang="zh-CN" altLang="en-US" sz="1800" dirty="0"/>
              <a:t>对象</a:t>
            </a:r>
            <a:endParaRPr lang="zh-CN" altLang="en-US" sz="1800" dirty="0"/>
          </a:p>
          <a:p>
            <a:pPr defTabSz="914400">
              <a:lnSpc>
                <a:spcPct val="90000"/>
              </a:lnSpc>
              <a:buSzPct val="90000"/>
              <a:buFont typeface="Wingdings" panose="05000000000000000000" pitchFamily="2" charset="2"/>
              <a:buNone/>
            </a:pPr>
            <a:endParaRPr lang="zh-CN" altLang="en-US" sz="1350" dirty="0"/>
          </a:p>
          <a:p>
            <a:pPr defTabSz="914400">
              <a:lnSpc>
                <a:spcPct val="100000"/>
              </a:lnSpc>
              <a:spcBef>
                <a:spcPts val="600"/>
              </a:spcBef>
              <a:buSzPct val="90000"/>
              <a:buFont typeface="Wingdings" panose="05000000000000000000" pitchFamily="2" charset="2"/>
              <a:buNone/>
            </a:pPr>
            <a:r>
              <a:rPr lang="en-GB" altLang="en-US" sz="1600" dirty="0">
                <a:latin typeface="Consolas" panose="020B0609020204030204" charset="0"/>
              </a:rPr>
              <a:t>&gt;&gt;&gt; x = ['a', 'b', 'c']</a:t>
            </a:r>
            <a:endParaRPr lang="en-GB" altLang="en-US"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en-GB" altLang="en-US" sz="1600" dirty="0">
                <a:latin typeface="Consolas" panose="020B0609020204030204" charset="0"/>
              </a:rPr>
              <a:t>&gt;&gt;&gt; for i, v in enumerate(x):</a:t>
            </a:r>
            <a:endParaRPr lang="en-GB" altLang="en-US"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en-GB" altLang="en-US" sz="1600" dirty="0">
                <a:latin typeface="Consolas" panose="020B0609020204030204" charset="0"/>
              </a:rPr>
              <a:t>	  print('The value on position {0} is {1}'.format(i,v))</a:t>
            </a:r>
            <a:endParaRPr lang="en-GB" altLang="en-US" sz="1600" dirty="0">
              <a:latin typeface="Consolas" panose="020B0609020204030204" charset="0"/>
            </a:endParaRPr>
          </a:p>
          <a:p>
            <a:pPr defTabSz="914400">
              <a:lnSpc>
                <a:spcPct val="90000"/>
              </a:lnSpc>
              <a:buSzPct val="90000"/>
              <a:buFont typeface="Wingdings" panose="05000000000000000000" pitchFamily="2" charset="2"/>
              <a:buNone/>
            </a:pPr>
            <a:endParaRPr lang="en-GB" altLang="en-US" sz="1600" dirty="0">
              <a:latin typeface="Consolas" panose="020B0609020204030204" charset="0"/>
            </a:endParaRPr>
          </a:p>
          <a:p>
            <a:pPr defTabSz="914400">
              <a:lnSpc>
                <a:spcPct val="90000"/>
              </a:lnSpc>
              <a:buSzPct val="90000"/>
              <a:buFont typeface="Wingdings" panose="05000000000000000000" pitchFamily="2" charset="2"/>
              <a:buNone/>
            </a:pPr>
            <a:r>
              <a:rPr lang="en-GB" altLang="en-US" sz="1600" dirty="0">
                <a:solidFill>
                  <a:srgbClr val="00B0F0"/>
                </a:solidFill>
                <a:latin typeface="Consolas" panose="020B0609020204030204" charset="0"/>
              </a:rPr>
              <a:t>The value on position 0 is a</a:t>
            </a:r>
            <a:endParaRPr lang="en-GB" altLang="en-US" sz="1600" dirty="0">
              <a:solidFill>
                <a:srgbClr val="00B0F0"/>
              </a:solidFill>
              <a:latin typeface="Consolas" panose="020B0609020204030204" charset="0"/>
            </a:endParaRPr>
          </a:p>
          <a:p>
            <a:pPr defTabSz="914400">
              <a:lnSpc>
                <a:spcPct val="90000"/>
              </a:lnSpc>
              <a:buSzPct val="90000"/>
              <a:buFont typeface="Wingdings" panose="05000000000000000000" pitchFamily="2" charset="2"/>
              <a:buNone/>
            </a:pPr>
            <a:r>
              <a:rPr lang="en-GB" altLang="en-US" sz="1600" dirty="0">
                <a:solidFill>
                  <a:srgbClr val="00B0F0"/>
                </a:solidFill>
                <a:latin typeface="Consolas" panose="020B0609020204030204" charset="0"/>
              </a:rPr>
              <a:t>The value on position 1 is b</a:t>
            </a:r>
            <a:endParaRPr lang="en-GB" altLang="en-US" sz="1600" dirty="0">
              <a:solidFill>
                <a:srgbClr val="00B0F0"/>
              </a:solidFill>
              <a:latin typeface="Consolas" panose="020B0609020204030204" charset="0"/>
            </a:endParaRPr>
          </a:p>
          <a:p>
            <a:pPr defTabSz="914400">
              <a:lnSpc>
                <a:spcPct val="90000"/>
              </a:lnSpc>
              <a:buSzPct val="90000"/>
              <a:buFont typeface="Wingdings" panose="05000000000000000000" pitchFamily="2" charset="2"/>
              <a:buNone/>
            </a:pPr>
            <a:r>
              <a:rPr lang="en-GB" altLang="en-US" sz="1600" dirty="0">
                <a:solidFill>
                  <a:srgbClr val="00B0F0"/>
                </a:solidFill>
                <a:latin typeface="Consolas" panose="020B0609020204030204" charset="0"/>
              </a:rPr>
              <a:t>The value on position 2 is c</a:t>
            </a:r>
            <a:endParaRPr lang="en-GB" altLang="en-US" sz="1600" dirty="0">
              <a:solidFill>
                <a:srgbClr val="00B0F0"/>
              </a:solidFill>
              <a:latin typeface="Consolas" panose="020B0609020204030204" charset="0"/>
            </a:endParaRPr>
          </a:p>
        </p:txBody>
      </p:sp>
      <p:sp>
        <p:nvSpPr>
          <p:cNvPr id="87042" name="标题 7168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a:t>
            </a:r>
            <a:r>
              <a:rPr lang="zh-CN" altLang="en-US" kern="1200" baseline="0" dirty="0">
                <a:latin typeface="+mj-lt"/>
                <a:ea typeface="+mj-ea"/>
                <a:cs typeface="+mj-cs"/>
              </a:rPr>
              <a:t>3</a:t>
            </a:r>
            <a:r>
              <a:rPr lang="en-US" altLang="zh-CN" kern="1200" baseline="0" dirty="0">
                <a:latin typeface="+mj-lt"/>
                <a:ea typeface="+mj-ea"/>
                <a:cs typeface="+mj-cs"/>
              </a:rPr>
              <a:t>  </a:t>
            </a:r>
            <a:r>
              <a:rPr lang="zh-CN" altLang="en-US" kern="1200" baseline="0" dirty="0">
                <a:latin typeface="+mj-lt"/>
                <a:ea typeface="+mj-ea"/>
                <a:cs typeface="+mj-cs"/>
              </a:rPr>
              <a:t>序列解包</a:t>
            </a:r>
            <a:endParaRPr lang="zh-CN" altLang="en-US" kern="1200" baseline="0" dirty="0">
              <a:latin typeface="+mj-lt"/>
              <a:ea typeface="+mj-ea"/>
              <a:cs typeface="+mj-cs"/>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73729"/>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a:t>
            </a:r>
            <a:r>
              <a:rPr lang="zh-CN" altLang="en-US" kern="1200" baseline="0" dirty="0">
                <a:latin typeface="+mj-lt"/>
                <a:ea typeface="+mj-ea"/>
                <a:cs typeface="+mj-cs"/>
              </a:rPr>
              <a:t>4</a:t>
            </a:r>
            <a:r>
              <a:rPr lang="en-US" altLang="zh-CN" kern="1200" baseline="0" dirty="0">
                <a:latin typeface="+mj-lt"/>
                <a:ea typeface="+mj-ea"/>
                <a:cs typeface="+mj-cs"/>
              </a:rPr>
              <a:t>  </a:t>
            </a:r>
            <a:r>
              <a:rPr lang="zh-CN" altLang="en-US" kern="1200" baseline="0" dirty="0">
                <a:latin typeface="+mj-lt"/>
                <a:ea typeface="+mj-ea"/>
                <a:cs typeface="+mj-cs"/>
              </a:rPr>
              <a:t>生成器推导式</a:t>
            </a:r>
            <a:endParaRPr lang="zh-CN" altLang="en-US" kern="1200" baseline="0" dirty="0">
              <a:latin typeface="+mj-lt"/>
              <a:ea typeface="+mj-ea"/>
              <a:cs typeface="+mj-cs"/>
            </a:endParaRPr>
          </a:p>
        </p:txBody>
      </p:sp>
      <p:sp>
        <p:nvSpPr>
          <p:cNvPr id="90114" name="文本占位符 73730"/>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
            </a:pPr>
            <a:r>
              <a:rPr lang="zh-CN" altLang="en-US" sz="1500" dirty="0">
                <a:latin typeface="宋体" panose="02010600030101010101" pitchFamily="2" charset="-122"/>
              </a:rPr>
              <a:t>生成器推导式是继列表推导式后的有一中</a:t>
            </a:r>
            <a:r>
              <a:rPr lang="en-US" altLang="zh-CN" sz="1500" dirty="0">
                <a:latin typeface="宋体" panose="02010600030101010101" pitchFamily="2" charset="-122"/>
              </a:rPr>
              <a:t>python</a:t>
            </a:r>
            <a:r>
              <a:rPr lang="zh-CN" altLang="en-US" sz="1500" dirty="0">
                <a:latin typeface="宋体" panose="02010600030101010101" pitchFamily="2" charset="-122"/>
              </a:rPr>
              <a:t>推导式，他比列表推导式速度更快，占用的内存也更少。</a:t>
            </a:r>
            <a:r>
              <a:rPr lang="zh-CN" altLang="en-US" sz="1500" dirty="0">
                <a:solidFill>
                  <a:srgbClr val="FF0000"/>
                </a:solidFill>
                <a:latin typeface="宋体" panose="02010600030101010101" pitchFamily="2" charset="-122"/>
              </a:rPr>
              <a:t>生成器推导式的结果是一个生成器对象，也是可迭代对象。</a:t>
            </a:r>
            <a:r>
              <a:rPr lang="zh-CN" altLang="en-US" sz="1500" b="1" dirty="0">
                <a:solidFill>
                  <a:srgbClr val="FF0000"/>
                </a:solidFill>
                <a:latin typeface="宋体" panose="02010600030101010101" pitchFamily="2" charset="-122"/>
              </a:rPr>
              <a:t>但生成器并不立即产生全部元素，仅在用到元素的时候才生成，可以极大节省</a:t>
            </a:r>
            <a:r>
              <a:rPr lang="zh-CN" altLang="en-US" sz="1500" b="1" dirty="0" smtClean="0">
                <a:solidFill>
                  <a:srgbClr val="FF0000"/>
                </a:solidFill>
                <a:latin typeface="宋体" panose="02010600030101010101" pitchFamily="2" charset="-122"/>
              </a:rPr>
              <a:t>内存</a:t>
            </a:r>
            <a:r>
              <a:rPr lang="zh-CN" altLang="en-US" sz="1500" dirty="0" smtClean="0">
                <a:solidFill>
                  <a:srgbClr val="FF0000"/>
                </a:solidFill>
                <a:latin typeface="宋体" panose="02010600030101010101" pitchFamily="2" charset="-122"/>
              </a:rPr>
              <a:t>，</a:t>
            </a:r>
            <a:r>
              <a:rPr lang="zh-CN" altLang="en-US" sz="1500" dirty="0">
                <a:latin typeface="宋体" panose="02010600030101010101" pitchFamily="2" charset="-122"/>
              </a:rPr>
              <a:t>尤其适合大数据处理的场合</a:t>
            </a:r>
            <a:r>
              <a:rPr lang="zh-CN" altLang="en-US" sz="1500" dirty="0" smtClean="0">
                <a:solidFill>
                  <a:srgbClr val="FF0000"/>
                </a:solidFill>
                <a:latin typeface="宋体" panose="02010600030101010101" pitchFamily="2" charset="-122"/>
              </a:rPr>
              <a:t>。</a:t>
            </a:r>
            <a:endParaRPr lang="en-US" altLang="zh-CN" sz="1500" dirty="0">
              <a:solidFill>
                <a:srgbClr val="FF0000"/>
              </a:solidFill>
              <a:latin typeface="宋体" panose="02010600030101010101" pitchFamily="2" charset="-122"/>
            </a:endParaRPr>
          </a:p>
          <a:p>
            <a:pPr defTabSz="914400">
              <a:lnSpc>
                <a:spcPct val="150000"/>
              </a:lnSpc>
              <a:spcBef>
                <a:spcPts val="600"/>
              </a:spcBef>
              <a:spcAft>
                <a:spcPts val="600"/>
              </a:spcAft>
              <a:buSzPct val="90000"/>
              <a:buFont typeface="Wingdings" panose="05000000000000000000" charset="0"/>
              <a:buChar char="§"/>
            </a:pPr>
            <a:r>
              <a:rPr lang="zh-CN" altLang="en-US" sz="1500" dirty="0" smtClean="0">
                <a:solidFill>
                  <a:srgbClr val="FF0000"/>
                </a:solidFill>
                <a:latin typeface="宋体" panose="02010600030101010101" pitchFamily="2" charset="-122"/>
              </a:rPr>
              <a:t>语法：</a:t>
            </a:r>
            <a:r>
              <a:rPr lang="en-US" altLang="zh-CN" sz="1500" dirty="0" smtClean="0">
                <a:solidFill>
                  <a:srgbClr val="FF0000"/>
                </a:solidFill>
                <a:latin typeface="宋体" panose="02010600030101010101" pitchFamily="2" charset="-122"/>
              </a:rPr>
              <a:t>(&lt;</a:t>
            </a:r>
            <a:r>
              <a:rPr lang="zh-CN" altLang="en-US" sz="1500" dirty="0" smtClean="0">
                <a:solidFill>
                  <a:srgbClr val="FF0000"/>
                </a:solidFill>
                <a:latin typeface="宋体" panose="02010600030101010101" pitchFamily="2" charset="-122"/>
              </a:rPr>
              <a:t>表达式</a:t>
            </a:r>
            <a:r>
              <a:rPr lang="en-US" altLang="zh-CN" sz="1500" dirty="0" smtClean="0">
                <a:solidFill>
                  <a:srgbClr val="FF0000"/>
                </a:solidFill>
                <a:latin typeface="宋体" panose="02010600030101010101" pitchFamily="2" charset="-122"/>
              </a:rPr>
              <a:t>&gt; for &lt;</a:t>
            </a:r>
            <a:r>
              <a:rPr lang="zh-CN" altLang="en-US" sz="1500" dirty="0" smtClean="0">
                <a:solidFill>
                  <a:srgbClr val="FF0000"/>
                </a:solidFill>
                <a:latin typeface="宋体" panose="02010600030101010101" pitchFamily="2" charset="-122"/>
              </a:rPr>
              <a:t>变量</a:t>
            </a:r>
            <a:r>
              <a:rPr lang="en-US" altLang="zh-CN" sz="1500" dirty="0" smtClean="0">
                <a:solidFill>
                  <a:srgbClr val="FF0000"/>
                </a:solidFill>
                <a:latin typeface="宋体" panose="02010600030101010101" pitchFamily="2" charset="-122"/>
              </a:rPr>
              <a:t>&gt; in &lt;</a:t>
            </a:r>
            <a:r>
              <a:rPr lang="zh-CN" altLang="en-US" sz="1500" dirty="0" smtClean="0">
                <a:solidFill>
                  <a:srgbClr val="FF0000"/>
                </a:solidFill>
                <a:latin typeface="宋体" panose="02010600030101010101" pitchFamily="2" charset="-122"/>
              </a:rPr>
              <a:t>可迭代对象</a:t>
            </a:r>
            <a:r>
              <a:rPr lang="en-US" altLang="zh-CN" sz="1500" dirty="0" smtClean="0">
                <a:solidFill>
                  <a:srgbClr val="FF0000"/>
                </a:solidFill>
                <a:latin typeface="宋体" panose="02010600030101010101" pitchFamily="2" charset="-122"/>
              </a:rPr>
              <a:t>&gt; if &lt;</a:t>
            </a:r>
            <a:r>
              <a:rPr lang="zh-CN" altLang="en-US" sz="1500" dirty="0" smtClean="0">
                <a:solidFill>
                  <a:srgbClr val="FF0000"/>
                </a:solidFill>
                <a:latin typeface="宋体" panose="02010600030101010101" pitchFamily="2" charset="-122"/>
              </a:rPr>
              <a:t>逻辑条件</a:t>
            </a:r>
            <a:r>
              <a:rPr lang="en-US" altLang="zh-CN" sz="1500" dirty="0" smtClean="0">
                <a:solidFill>
                  <a:srgbClr val="FF0000"/>
                </a:solidFill>
                <a:latin typeface="宋体" panose="02010600030101010101" pitchFamily="2" charset="-122"/>
              </a:rPr>
              <a:t>&gt;)</a:t>
            </a:r>
            <a:r>
              <a:rPr lang="zh-CN" altLang="en-US" sz="1500" dirty="0" smtClean="0">
                <a:solidFill>
                  <a:srgbClr val="FF0000"/>
                </a:solidFill>
                <a:latin typeface="宋体" panose="02010600030101010101" pitchFamily="2" charset="-122"/>
              </a:rPr>
              <a:t>，</a:t>
            </a:r>
            <a:endParaRPr lang="en-US" altLang="zh-CN" sz="1500" dirty="0" smtClean="0">
              <a:solidFill>
                <a:srgbClr val="FF0000"/>
              </a:solidFill>
              <a:latin typeface="宋体" panose="02010600030101010101" pitchFamily="2" charset="-122"/>
            </a:endParaRPr>
          </a:p>
          <a:p>
            <a:pPr defTabSz="914400">
              <a:lnSpc>
                <a:spcPct val="150000"/>
              </a:lnSpc>
              <a:spcBef>
                <a:spcPts val="600"/>
              </a:spcBef>
              <a:spcAft>
                <a:spcPts val="600"/>
              </a:spcAft>
              <a:buSzPct val="90000"/>
              <a:buFont typeface="Wingdings" panose="05000000000000000000" charset="0"/>
              <a:buChar char="§"/>
            </a:pPr>
            <a:r>
              <a:rPr lang="zh-CN" altLang="en-US" sz="1500" dirty="0" smtClean="0">
                <a:solidFill>
                  <a:srgbClr val="FF0000"/>
                </a:solidFill>
                <a:latin typeface="宋体" panose="02010600030101010101" pitchFamily="2" charset="-122"/>
              </a:rPr>
              <a:t>使用</a:t>
            </a:r>
            <a:r>
              <a:rPr lang="zh-CN" altLang="en-US" sz="1500" dirty="0">
                <a:solidFill>
                  <a:srgbClr val="FF0000"/>
                </a:solidFill>
                <a:latin typeface="宋体" panose="02010600030101010101" pitchFamily="2" charset="-122"/>
              </a:rPr>
              <a:t>生成器对象的元素时，可以根据需要将其转化为列表或元组，</a:t>
            </a:r>
            <a:r>
              <a:rPr lang="zh-CN" altLang="en-US" sz="1500" dirty="0">
                <a:latin typeface="宋体" panose="02010600030101010101" pitchFamily="2" charset="-122"/>
              </a:rPr>
              <a:t>也可以</a:t>
            </a:r>
            <a:r>
              <a:rPr lang="zh-CN" altLang="en-US" sz="1500" dirty="0">
                <a:solidFill>
                  <a:srgbClr val="FF0000"/>
                </a:solidFill>
                <a:latin typeface="宋体" panose="02010600030101010101" pitchFamily="2" charset="-122"/>
              </a:rPr>
              <a:t>使用生成器对象</a:t>
            </a:r>
            <a:r>
              <a:rPr lang="en-US" altLang="zh-CN" sz="1500" dirty="0">
                <a:solidFill>
                  <a:srgbClr val="FF0000"/>
                </a:solidFill>
                <a:latin typeface="宋体" panose="02010600030101010101" pitchFamily="2" charset="-122"/>
              </a:rPr>
              <a:t>__next__()</a:t>
            </a:r>
            <a:r>
              <a:rPr lang="zh-CN" altLang="en-US" sz="1500" dirty="0">
                <a:solidFill>
                  <a:srgbClr val="FF0000"/>
                </a:solidFill>
                <a:latin typeface="宋体" panose="02010600030101010101" pitchFamily="2" charset="-122"/>
              </a:rPr>
              <a:t>方法或内置函数</a:t>
            </a:r>
            <a:r>
              <a:rPr lang="en-US" altLang="zh-CN" sz="1500" dirty="0">
                <a:solidFill>
                  <a:srgbClr val="FF0000"/>
                </a:solidFill>
                <a:latin typeface="宋体" panose="02010600030101010101" pitchFamily="2" charset="-122"/>
              </a:rPr>
              <a:t>next()</a:t>
            </a:r>
            <a:r>
              <a:rPr lang="zh-CN" altLang="en-US" sz="1500" dirty="0">
                <a:solidFill>
                  <a:srgbClr val="FF0000"/>
                </a:solidFill>
                <a:latin typeface="宋体" panose="02010600030101010101" pitchFamily="2" charset="-122"/>
              </a:rPr>
              <a:t>进行遍历</a:t>
            </a:r>
            <a:r>
              <a:rPr lang="zh-CN" altLang="en-US" sz="1500" dirty="0">
                <a:latin typeface="宋体" panose="02010600030101010101" pitchFamily="2" charset="-122"/>
              </a:rPr>
              <a:t>，或者</a:t>
            </a:r>
            <a:r>
              <a:rPr lang="zh-CN" altLang="en-US" sz="1500" dirty="0">
                <a:solidFill>
                  <a:srgbClr val="FF0000"/>
                </a:solidFill>
                <a:latin typeface="宋体" panose="02010600030101010101" pitchFamily="2" charset="-122"/>
              </a:rPr>
              <a:t>直接将其作为迭代器对象</a:t>
            </a:r>
            <a:r>
              <a:rPr lang="zh-CN" altLang="en-US" sz="1500" dirty="0" smtClean="0">
                <a:solidFill>
                  <a:srgbClr val="FF0000"/>
                </a:solidFill>
                <a:latin typeface="宋体" panose="02010600030101010101" pitchFamily="2" charset="-122"/>
              </a:rPr>
              <a:t>来获取元素</a:t>
            </a:r>
            <a:r>
              <a:rPr lang="zh-CN" altLang="en-US" sz="1500" dirty="0" smtClean="0">
                <a:latin typeface="宋体" panose="02010600030101010101" pitchFamily="2" charset="-122"/>
              </a:rPr>
              <a:t>。</a:t>
            </a:r>
            <a:endParaRPr lang="zh-CN" altLang="en-US" sz="1500" dirty="0">
              <a:latin typeface="宋体" panose="02010600030101010101" pitchFamily="2" charset="-122"/>
            </a:endParaRPr>
          </a:p>
          <a:p>
            <a:pPr defTabSz="914400">
              <a:lnSpc>
                <a:spcPct val="150000"/>
              </a:lnSpc>
              <a:spcBef>
                <a:spcPts val="600"/>
              </a:spcBef>
              <a:spcAft>
                <a:spcPts val="600"/>
              </a:spcAft>
              <a:buSzPct val="90000"/>
              <a:buFont typeface="Wingdings" panose="05000000000000000000" charset="0"/>
              <a:buChar char="§"/>
            </a:pPr>
            <a:r>
              <a:rPr lang="zh-CN" altLang="en-US" sz="1500" b="1" dirty="0" smtClean="0">
                <a:solidFill>
                  <a:srgbClr val="FF0000"/>
                </a:solidFill>
                <a:latin typeface="宋体" panose="02010600030101010101" pitchFamily="2" charset="-122"/>
              </a:rPr>
              <a:t>不管用哪种方法访问生成器对象，都无法再次访问已访问过的元素</a:t>
            </a:r>
            <a:r>
              <a:rPr lang="zh-CN" altLang="en-US" sz="1500" dirty="0" smtClean="0">
                <a:latin typeface="宋体" panose="02010600030101010101" pitchFamily="2" charset="-122"/>
              </a:rPr>
              <a:t>。</a:t>
            </a:r>
            <a:endParaRPr lang="zh-CN" altLang="en-US" sz="1500" dirty="0" smtClean="0">
              <a:latin typeface="宋体" panose="02010600030101010101" pitchFamily="2" charset="-122"/>
            </a:endParaRPr>
          </a:p>
          <a:p>
            <a:pPr defTabSz="914400">
              <a:spcBef>
                <a:spcPts val="600"/>
              </a:spcBef>
              <a:spcAft>
                <a:spcPts val="600"/>
              </a:spcAft>
              <a:buSzPct val="90000"/>
              <a:buFont typeface="Wingdings" panose="05000000000000000000" charset="0"/>
              <a:buChar char="§"/>
            </a:pPr>
            <a:endParaRPr lang="zh-CN" altLang="en-US" sz="1800"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a:t>
            </a:r>
            <a:r>
              <a:rPr lang="zh-CN" altLang="en-US" dirty="0"/>
              <a:t>4</a:t>
            </a:r>
            <a:r>
              <a:rPr lang="en-US" altLang="zh-CN" dirty="0"/>
              <a:t>  </a:t>
            </a:r>
            <a:r>
              <a:rPr lang="zh-CN" altLang="en-US" dirty="0"/>
              <a:t>生成器推导式</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76080" y="692860"/>
            <a:ext cx="4263175" cy="413363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p:cNvSpPr>
            <a:spLocks noGrp="1"/>
          </p:cNvSpPr>
          <p:nvPr>
            <p:ph idx="1"/>
          </p:nvPr>
        </p:nvSpPr>
        <p:spPr/>
        <p:txBody>
          <a:bodyPr anchor="t"/>
          <a:lstStyle/>
          <a:p>
            <a:r>
              <a:rPr lang="zh-CN" altLang="en-US" sz="1800"/>
              <a:t>列表常用方法</a:t>
            </a:r>
            <a:endParaRPr lang="zh-CN" altLang="en-US" sz="1800"/>
          </a:p>
        </p:txBody>
      </p:sp>
      <p:sp>
        <p:nvSpPr>
          <p:cNvPr id="18434" name="标题 1126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a:t>
            </a:r>
            <a:r>
              <a:rPr lang="zh-CN" altLang="en-US" kern="1200" baseline="0" dirty="0">
                <a:latin typeface="+mj-lt"/>
                <a:ea typeface="+mj-ea"/>
                <a:cs typeface="+mj-cs"/>
              </a:rPr>
              <a:t>1</a:t>
            </a:r>
            <a:r>
              <a:rPr lang="en-US" altLang="zh-CN" kern="1200" baseline="0" dirty="0">
                <a:latin typeface="+mj-lt"/>
                <a:ea typeface="+mj-ea"/>
                <a:cs typeface="+mj-cs"/>
              </a:rPr>
              <a:t>  </a:t>
            </a:r>
            <a:r>
              <a:rPr lang="zh-CN" altLang="en-US" kern="1200" baseline="0" dirty="0">
                <a:latin typeface="+mj-lt"/>
                <a:ea typeface="+mj-ea"/>
                <a:cs typeface="+mj-cs"/>
              </a:rPr>
              <a:t>列表</a:t>
            </a:r>
            <a:endParaRPr lang="zh-CN" altLang="en-US" kern="1200" baseline="0" dirty="0">
              <a:latin typeface="+mj-lt"/>
              <a:ea typeface="+mj-ea"/>
              <a:cs typeface="+mj-cs"/>
            </a:endParaRPr>
          </a:p>
        </p:txBody>
      </p:sp>
      <p:graphicFrame>
        <p:nvGraphicFramePr>
          <p:cNvPr id="2" name="Table -1"/>
          <p:cNvGraphicFramePr/>
          <p:nvPr/>
        </p:nvGraphicFramePr>
        <p:xfrm>
          <a:off x="603250" y="1534795"/>
          <a:ext cx="8166100" cy="2846070"/>
        </p:xfrm>
        <a:graphic>
          <a:graphicData uri="http://schemas.openxmlformats.org/drawingml/2006/table">
            <a:tbl>
              <a:tblPr firstRow="1" bandRow="1">
                <a:tableStyleId>{5940675A-B579-460E-94D1-54222C63F5DA}</a:tableStyleId>
              </a:tblPr>
              <a:tblGrid>
                <a:gridCol w="1657350"/>
                <a:gridCol w="6508750"/>
              </a:tblGrid>
              <a:tr h="213360">
                <a:tc>
                  <a:txBody>
                    <a:bodyPr/>
                    <a:lstStyle/>
                    <a:p>
                      <a:pPr marL="0" indent="0" algn="ctr">
                        <a:buNone/>
                      </a:pPr>
                      <a:r>
                        <a:rPr lang="zh-CN" altLang="en-US" sz="1400" b="1" u="none" dirty="0">
                          <a:latin typeface="宋体" panose="02010600030101010101" pitchFamily="2" charset="-122"/>
                          <a:ea typeface="宋体" panose="02010600030101010101" pitchFamily="2" charset="-122"/>
                          <a:cs typeface="宋体" panose="02010600030101010101" pitchFamily="2" charset="-122"/>
                        </a:rPr>
                        <a:t>方法</a:t>
                      </a:r>
                      <a:endParaRPr lang="zh-CN" altLang="en-US" sz="1400" b="1"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400" b="0" u="none">
                          <a:latin typeface="Calibri" panose="020F0502020204030204" pitchFamily="2" charset="0"/>
                          <a:ea typeface="Calibri" panose="020F0502020204030204" pitchFamily="2" charset="0"/>
                          <a:cs typeface="Calibri" panose="020F0502020204030204" pitchFamily="2" charset="0"/>
                        </a:rPr>
                        <a:t>lst.</a:t>
                      </a:r>
                      <a:r>
                        <a:rPr lang="en-US" altLang="zh-CN" sz="1400" b="0" u="none">
                          <a:highlight>
                            <a:srgbClr val="FFFF00"/>
                          </a:highlight>
                          <a:latin typeface="Calibri" panose="020F0502020204030204" pitchFamily="2" charset="0"/>
                          <a:ea typeface="Calibri" panose="020F0502020204030204" pitchFamily="2" charset="0"/>
                          <a:cs typeface="Calibri" panose="020F0502020204030204" pitchFamily="2" charset="0"/>
                        </a:rPr>
                        <a:t>append</a:t>
                      </a:r>
                      <a:r>
                        <a:rPr lang="en-US" altLang="zh-CN" sz="1400" b="0" u="none">
                          <a:latin typeface="Calibri" panose="020F0502020204030204" pitchFamily="2" charset="0"/>
                          <a:ea typeface="Calibri" panose="020F0502020204030204" pitchFamily="2" charset="0"/>
                          <a:cs typeface="Calibri" panose="020F0502020204030204" pitchFamily="2" charset="0"/>
                        </a:rPr>
                        <a:t>(x)</a:t>
                      </a:r>
                      <a:endParaRPr lang="en-US" altLang="zh-CN" sz="1400" b="0" u="none">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将元素</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添加至列表</a:t>
                      </a:r>
                      <a:r>
                        <a:rPr lang="en-US" altLang="zh-CN" sz="1400" b="0" u="none">
                          <a:latin typeface="宋体" panose="02010600030101010101" pitchFamily="2" charset="-122"/>
                          <a:ea typeface="宋体" panose="02010600030101010101" pitchFamily="2" charset="-122"/>
                          <a:cs typeface="宋体" panose="02010600030101010101" pitchFamily="2" charset="-122"/>
                        </a:rPr>
                        <a:t>lst</a:t>
                      </a:r>
                      <a:r>
                        <a:rPr lang="zh-CN" altLang="en-US" sz="1400" b="0" u="none">
                          <a:latin typeface="宋体" panose="02010600030101010101" pitchFamily="2" charset="-122"/>
                          <a:ea typeface="宋体" panose="02010600030101010101" pitchFamily="2" charset="-122"/>
                          <a:cs typeface="宋体" panose="02010600030101010101" pitchFamily="2" charset="-122"/>
                        </a:rPr>
                        <a:t>尾部</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rPr>
                        <a:t>lst.extend(L)</a:t>
                      </a:r>
                      <a:endPar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将列表</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L</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中所有元素添加至列表</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lst</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尾部</a:t>
                      </a:r>
                      <a:endPar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6540">
                <a:tc>
                  <a:txBody>
                    <a:bodyPr/>
                    <a:lstStyle/>
                    <a:p>
                      <a:pPr marL="0" indent="0" algn="l">
                        <a:buNone/>
                      </a:pPr>
                      <a:r>
                        <a:rPr lang="en-US" altLang="zh-CN" sz="1400" b="0" u="none">
                          <a:latin typeface="Calibri" panose="020F0502020204030204" pitchFamily="2" charset="0"/>
                          <a:ea typeface="Calibri" panose="020F0502020204030204" pitchFamily="2" charset="0"/>
                          <a:cs typeface="Calibri" panose="020F0502020204030204" pitchFamily="2" charset="0"/>
                        </a:rPr>
                        <a:t>lst.insert(i</a:t>
                      </a:r>
                      <a:r>
                        <a:rPr lang="en-US" altLang="zh-CN" sz="1400" b="0" u="none">
                          <a:latin typeface="宋体" panose="02010600030101010101" pitchFamily="2" charset="-122"/>
                          <a:ea typeface="宋体" panose="02010600030101010101" pitchFamily="2" charset="-122"/>
                          <a:cs typeface="宋体" panose="02010600030101010101" pitchFamily="2" charset="-122"/>
                        </a:rPr>
                        <a:t>ndex</a:t>
                      </a:r>
                      <a:r>
                        <a:rPr lang="en-US" altLang="zh-CN" sz="1400" b="0" u="none">
                          <a:latin typeface="Calibri" panose="020F0502020204030204" pitchFamily="2" charset="0"/>
                          <a:ea typeface="Calibri" panose="020F0502020204030204" pitchFamily="2" charset="0"/>
                          <a:cs typeface="Calibri" panose="020F0502020204030204" pitchFamily="2" charset="0"/>
                        </a:rPr>
                        <a:t>, x)</a:t>
                      </a:r>
                      <a:endParaRPr lang="en-US" altLang="zh-CN" sz="1400" b="0" u="none">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在列表</a:t>
                      </a:r>
                      <a:r>
                        <a:rPr lang="en-US" altLang="zh-CN" sz="1400" b="0" u="none">
                          <a:latin typeface="宋体" panose="02010600030101010101" pitchFamily="2" charset="-122"/>
                          <a:ea typeface="宋体" panose="02010600030101010101" pitchFamily="2" charset="-122"/>
                          <a:cs typeface="宋体" panose="02010600030101010101" pitchFamily="2" charset="-122"/>
                        </a:rPr>
                        <a:t>lst</a:t>
                      </a:r>
                      <a:r>
                        <a:rPr lang="zh-CN" altLang="en-US" sz="1400" b="0" u="none">
                          <a:latin typeface="宋体" panose="02010600030101010101" pitchFamily="2" charset="-122"/>
                          <a:ea typeface="宋体" panose="02010600030101010101" pitchFamily="2" charset="-122"/>
                          <a:cs typeface="宋体" panose="02010600030101010101" pitchFamily="2" charset="-122"/>
                        </a:rPr>
                        <a:t>指定位置</a:t>
                      </a:r>
                      <a:r>
                        <a:rPr lang="en-US" altLang="zh-CN" sz="1400" b="0" u="none">
                          <a:latin typeface="宋体" panose="02010600030101010101" pitchFamily="2" charset="-122"/>
                          <a:ea typeface="宋体" panose="02010600030101010101" pitchFamily="2" charset="-122"/>
                          <a:cs typeface="宋体" panose="02010600030101010101" pitchFamily="2" charset="-122"/>
                        </a:rPr>
                        <a:t>index</a:t>
                      </a:r>
                      <a:r>
                        <a:rPr lang="zh-CN" altLang="en-US" sz="1400" b="0" u="none">
                          <a:latin typeface="宋体" panose="02010600030101010101" pitchFamily="2" charset="-122"/>
                          <a:ea typeface="宋体" panose="02010600030101010101" pitchFamily="2" charset="-122"/>
                          <a:cs typeface="宋体" panose="02010600030101010101" pitchFamily="2" charset="-122"/>
                        </a:rPr>
                        <a:t>处添加元素</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，该位置后面的所有元素后移一个位置</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7490">
                <a:tc>
                  <a:txBody>
                    <a:bodyPr/>
                    <a:lstStyle/>
                    <a:p>
                      <a:pPr marL="0" indent="0" algn="l">
                        <a:buNone/>
                      </a:pPr>
                      <a:r>
                        <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rPr>
                        <a:t>lst.remove(x)</a:t>
                      </a:r>
                      <a:endPar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solidFill>
                            <a:srgbClr val="00B0F0"/>
                          </a:solidFill>
                          <a:latin typeface="宋体" panose="02010600030101010101" pitchFamily="2" charset="-122"/>
                          <a:ea typeface="宋体" panose="02010600030101010101" pitchFamily="2" charset="-122"/>
                          <a:cs typeface="宋体" panose="02010600030101010101" pitchFamily="2" charset="-122"/>
                        </a:rPr>
                        <a:t>在列表</a:t>
                      </a:r>
                      <a:r>
                        <a:rPr lang="en-US" altLang="zh-CN" sz="1400" b="0"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lst</a:t>
                      </a:r>
                      <a:r>
                        <a:rPr lang="zh-CN" altLang="en-US" sz="1400" b="0" u="none" dirty="0">
                          <a:solidFill>
                            <a:srgbClr val="00B0F0"/>
                          </a:solidFill>
                          <a:latin typeface="宋体" panose="02010600030101010101" pitchFamily="2" charset="-122"/>
                          <a:ea typeface="宋体" panose="02010600030101010101" pitchFamily="2" charset="-122"/>
                          <a:cs typeface="宋体" panose="02010600030101010101" pitchFamily="2" charset="-122"/>
                        </a:rPr>
                        <a:t>中删除</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首次</a:t>
                      </a:r>
                      <a:r>
                        <a:rPr lang="zh-CN" altLang="en-US" sz="1400" b="0" u="none" dirty="0">
                          <a:solidFill>
                            <a:srgbClr val="00B0F0"/>
                          </a:solidFill>
                          <a:latin typeface="宋体" panose="02010600030101010101" pitchFamily="2" charset="-122"/>
                          <a:ea typeface="宋体" panose="02010600030101010101" pitchFamily="2" charset="-122"/>
                          <a:cs typeface="宋体" panose="02010600030101010101" pitchFamily="2" charset="-122"/>
                        </a:rPr>
                        <a:t>出现的指定元素，该元素之后的所有元素前移一个位置</a:t>
                      </a:r>
                      <a:endParaRPr lang="zh-CN" altLang="en-US" sz="1400" b="0" u="none" dirty="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lstStyle/>
                    <a:p>
                      <a:pPr marL="0" indent="0" algn="l">
                        <a:buNone/>
                      </a:pPr>
                      <a:r>
                        <a:rPr lang="en-US" altLang="zh-CN" sz="1400" b="0" u="none">
                          <a:latin typeface="Calibri" panose="020F0502020204030204" pitchFamily="2" charset="0"/>
                          <a:ea typeface="Calibri" panose="020F0502020204030204" pitchFamily="2" charset="0"/>
                          <a:cs typeface="Calibri" panose="020F0502020204030204" pitchFamily="2" charset="0"/>
                        </a:rPr>
                        <a:t>lst.pop([i</a:t>
                      </a:r>
                      <a:r>
                        <a:rPr lang="en-US" altLang="zh-CN" sz="1400" b="0" u="none">
                          <a:latin typeface="宋体" panose="02010600030101010101" pitchFamily="2" charset="-122"/>
                          <a:ea typeface="宋体" panose="02010600030101010101" pitchFamily="2" charset="-122"/>
                          <a:cs typeface="宋体" panose="02010600030101010101" pitchFamily="2" charset="-122"/>
                        </a:rPr>
                        <a:t>ndex</a:t>
                      </a:r>
                      <a:r>
                        <a:rPr lang="en-US" altLang="zh-CN" sz="1400" b="0" u="none">
                          <a:latin typeface="Calibri" panose="020F0502020204030204" pitchFamily="2" charset="0"/>
                          <a:ea typeface="Calibri" panose="020F0502020204030204" pitchFamily="2" charset="0"/>
                          <a:cs typeface="Calibri" panose="020F0502020204030204" pitchFamily="2" charset="0"/>
                        </a:rPr>
                        <a:t>])</a:t>
                      </a:r>
                      <a:endParaRPr lang="en-US" altLang="zh-CN" sz="1400" b="0" u="none">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删除并返回列表</a:t>
                      </a:r>
                      <a:r>
                        <a:rPr lang="en-US" altLang="zh-CN" sz="1400" b="0" u="none">
                          <a:latin typeface="宋体" panose="02010600030101010101" pitchFamily="2" charset="-122"/>
                          <a:ea typeface="宋体" panose="02010600030101010101" pitchFamily="2" charset="-122"/>
                          <a:cs typeface="宋体" panose="02010600030101010101" pitchFamily="2" charset="-122"/>
                        </a:rPr>
                        <a:t>lst</a:t>
                      </a:r>
                      <a:r>
                        <a:rPr lang="zh-CN" altLang="en-US" sz="1400" b="0" u="none">
                          <a:latin typeface="宋体" panose="02010600030101010101" pitchFamily="2" charset="-122"/>
                          <a:ea typeface="宋体" panose="02010600030101010101" pitchFamily="2" charset="-122"/>
                          <a:cs typeface="宋体" panose="02010600030101010101" pitchFamily="2" charset="-122"/>
                        </a:rPr>
                        <a:t>中下标为</a:t>
                      </a:r>
                      <a:r>
                        <a:rPr lang="en-US" altLang="zh-CN" sz="1400" b="0" u="none">
                          <a:latin typeface="宋体" panose="02010600030101010101" pitchFamily="2" charset="-122"/>
                          <a:ea typeface="宋体" panose="02010600030101010101" pitchFamily="2" charset="-122"/>
                          <a:cs typeface="宋体" panose="02010600030101010101" pitchFamily="2" charset="-122"/>
                        </a:rPr>
                        <a:t>index</a:t>
                      </a:r>
                      <a:r>
                        <a:rPr lang="zh-CN" altLang="en-US" sz="1400" b="0" u="none">
                          <a:latin typeface="宋体" panose="02010600030101010101" pitchFamily="2" charset="-122"/>
                          <a:ea typeface="宋体" panose="02010600030101010101" pitchFamily="2" charset="-122"/>
                          <a:cs typeface="宋体" panose="02010600030101010101" pitchFamily="2" charset="-122"/>
                        </a:rPr>
                        <a:t>（默认为</a:t>
                      </a:r>
                      <a:r>
                        <a:rPr lang="en-US" altLang="zh-CN" sz="1400" b="0" u="none">
                          <a:latin typeface="宋体" panose="02010600030101010101" pitchFamily="2" charset="-122"/>
                          <a:ea typeface="宋体" panose="02010600030101010101" pitchFamily="2" charset="-122"/>
                          <a:cs typeface="宋体" panose="02010600030101010101" pitchFamily="2" charset="-122"/>
                        </a:rPr>
                        <a:t>-1</a:t>
                      </a:r>
                      <a:r>
                        <a:rPr lang="zh-CN" altLang="en-US" sz="1400" b="0" u="none">
                          <a:latin typeface="宋体" panose="02010600030101010101" pitchFamily="2" charset="-122"/>
                          <a:ea typeface="宋体" panose="02010600030101010101" pitchFamily="2" charset="-122"/>
                          <a:cs typeface="宋体" panose="02010600030101010101" pitchFamily="2" charset="-122"/>
                        </a:rPr>
                        <a:t>）的元素</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rPr>
                        <a:t>lst.clear()</a:t>
                      </a:r>
                      <a:endPar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删除列表</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lst</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中所有元素，但保留列表对象</a:t>
                      </a:r>
                      <a:endPar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8440">
                <a:tc>
                  <a:txBody>
                    <a:bodyPr/>
                    <a:lstStyle/>
                    <a:p>
                      <a:pPr marL="0" indent="0" algn="l">
                        <a:buNone/>
                      </a:pPr>
                      <a:r>
                        <a:rPr lang="en-US" altLang="zh-CN" sz="1400" b="0" u="none">
                          <a:latin typeface="Calibri" panose="020F0502020204030204" pitchFamily="2" charset="0"/>
                          <a:ea typeface="Calibri" panose="020F0502020204030204" pitchFamily="2" charset="0"/>
                          <a:cs typeface="Calibri" panose="020F0502020204030204" pitchFamily="2" charset="0"/>
                        </a:rPr>
                        <a:t>lst.index(x)</a:t>
                      </a:r>
                      <a:endParaRPr lang="en-US" altLang="zh-CN" sz="1400" b="0" u="none">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返回列表</a:t>
                      </a:r>
                      <a:r>
                        <a:rPr lang="en-US" altLang="zh-CN" sz="1400" b="0" u="none">
                          <a:latin typeface="宋体" panose="02010600030101010101" pitchFamily="2" charset="-122"/>
                          <a:ea typeface="宋体" panose="02010600030101010101" pitchFamily="2" charset="-122"/>
                          <a:cs typeface="宋体" panose="02010600030101010101" pitchFamily="2" charset="-122"/>
                        </a:rPr>
                        <a:t>lst</a:t>
                      </a:r>
                      <a:r>
                        <a:rPr lang="zh-CN" altLang="en-US" sz="1400" b="0" u="none">
                          <a:latin typeface="宋体" panose="02010600030101010101" pitchFamily="2" charset="-122"/>
                          <a:ea typeface="宋体" panose="02010600030101010101" pitchFamily="2" charset="-122"/>
                          <a:cs typeface="宋体" panose="02010600030101010101" pitchFamily="2" charset="-122"/>
                        </a:rPr>
                        <a:t>中第一个值为</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的元素的下标，若不存在值为</a:t>
                      </a:r>
                      <a:r>
                        <a:rPr lang="en-US" altLang="zh-CN" sz="1400" b="0" u="none">
                          <a:latin typeface="宋体" panose="02010600030101010101" pitchFamily="2" charset="-122"/>
                          <a:ea typeface="宋体" panose="02010600030101010101" pitchFamily="2" charset="-122"/>
                          <a:cs typeface="宋体" panose="02010600030101010101" pitchFamily="2" charset="-122"/>
                        </a:rPr>
                        <a:t>x</a:t>
                      </a:r>
                      <a:r>
                        <a:rPr lang="zh-CN" altLang="en-US" sz="1400" b="0" u="none">
                          <a:latin typeface="宋体" panose="02010600030101010101" pitchFamily="2" charset="-122"/>
                          <a:ea typeface="宋体" panose="02010600030101010101" pitchFamily="2" charset="-122"/>
                          <a:cs typeface="宋体" panose="02010600030101010101" pitchFamily="2" charset="-122"/>
                        </a:rPr>
                        <a:t>的元素则抛出异常</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rPr>
                        <a:t>lst.count(x)</a:t>
                      </a:r>
                      <a:endPar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返回指定元素</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x</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在列表</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lst</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中的出现次数</a:t>
                      </a:r>
                      <a:endPar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a:buNone/>
                      </a:pPr>
                      <a:r>
                        <a:rPr lang="en-US" altLang="zh-CN" sz="1400" b="0" u="none">
                          <a:latin typeface="Calibri" panose="020F0502020204030204" pitchFamily="2" charset="0"/>
                          <a:ea typeface="Calibri" panose="020F0502020204030204" pitchFamily="2" charset="0"/>
                          <a:cs typeface="Calibri" panose="020F0502020204030204" pitchFamily="2" charset="0"/>
                        </a:rPr>
                        <a:t>lst.reverse()</a:t>
                      </a:r>
                      <a:endParaRPr lang="en-US" altLang="zh-CN" sz="1400" b="0" u="none">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对列表</a:t>
                      </a:r>
                      <a:r>
                        <a:rPr lang="en-US" altLang="zh-CN" sz="1400" b="0" u="none">
                          <a:latin typeface="宋体" panose="02010600030101010101" pitchFamily="2" charset="-122"/>
                          <a:ea typeface="宋体" panose="02010600030101010101" pitchFamily="2" charset="-122"/>
                          <a:cs typeface="宋体" panose="02010600030101010101" pitchFamily="2" charset="-122"/>
                        </a:rPr>
                        <a:t>lst</a:t>
                      </a:r>
                      <a:r>
                        <a:rPr lang="zh-CN" altLang="en-US" sz="1400" b="0" u="none">
                          <a:latin typeface="宋体" panose="02010600030101010101" pitchFamily="2" charset="-122"/>
                          <a:ea typeface="宋体" panose="02010600030101010101" pitchFamily="2" charset="-122"/>
                          <a:cs typeface="宋体" panose="02010600030101010101" pitchFamily="2" charset="-122"/>
                        </a:rPr>
                        <a:t>所有元素进行逆序</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720">
                <a:tc>
                  <a:txBody>
                    <a:bodyPr/>
                    <a:lstStyle/>
                    <a:p>
                      <a:pPr marL="0" indent="0" algn="l">
                        <a:buNone/>
                      </a:pPr>
                      <a:r>
                        <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rPr>
                        <a:t>lst.sort(</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key=None, reverse=False</a:t>
                      </a:r>
                      <a:r>
                        <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rPr>
                        <a:t>)</a:t>
                      </a:r>
                      <a:endParaRPr lang="en-US" altLang="zh-CN" sz="1400" b="0" u="none">
                        <a:solidFill>
                          <a:srgbClr val="00B0F0"/>
                        </a:solidFill>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对列表</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lst</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中的元素进行排序，</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key</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用来指定排序依据，</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reverse</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决定升序（</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False</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）还是降序（</a:t>
                      </a:r>
                      <a:r>
                        <a:rPr lang="en-US" altLang="zh-CN" sz="1400" b="0" u="none">
                          <a:solidFill>
                            <a:srgbClr val="00B0F0"/>
                          </a:solidFill>
                          <a:latin typeface="宋体" panose="02010600030101010101" pitchFamily="2" charset="-122"/>
                          <a:ea typeface="宋体" panose="02010600030101010101" pitchFamily="2" charset="-122"/>
                          <a:cs typeface="宋体" panose="02010600030101010101" pitchFamily="2" charset="-122"/>
                        </a:rPr>
                        <a:t>True</a:t>
                      </a:r>
                      <a:r>
                        <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rPr>
                        <a:t>）</a:t>
                      </a:r>
                      <a:endParaRPr lang="zh-CN" altLang="en-US" sz="1400" b="0" u="none">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lstStyle/>
                    <a:p>
                      <a:pPr marL="0" indent="0" algn="l">
                        <a:buNone/>
                      </a:pPr>
                      <a:r>
                        <a:rPr lang="en-US" altLang="zh-CN" sz="1400" b="0" u="none">
                          <a:latin typeface="Calibri" panose="020F0502020204030204" pitchFamily="2" charset="0"/>
                          <a:ea typeface="Calibri" panose="020F0502020204030204" pitchFamily="2" charset="0"/>
                          <a:cs typeface="Calibri" panose="020F0502020204030204" pitchFamily="2" charset="0"/>
                        </a:rPr>
                        <a:t>lst.copy()</a:t>
                      </a:r>
                      <a:endParaRPr lang="en-US" altLang="zh-CN" sz="1400" b="0" u="none">
                        <a:latin typeface="Calibri" panose="020F0502020204030204" pitchFamily="2" charset="0"/>
                        <a:ea typeface="Calibri" panose="020F0502020204030204" pitchFamily="2" charset="0"/>
                        <a:cs typeface="Calibri" panose="020F0502020204030204" pitchFamily="2" charset="0"/>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返回列表</a:t>
                      </a:r>
                      <a:r>
                        <a:rPr lang="en-US" altLang="zh-CN" sz="1400" b="0" u="none">
                          <a:latin typeface="宋体" panose="02010600030101010101" pitchFamily="2" charset="-122"/>
                          <a:ea typeface="宋体" panose="02010600030101010101" pitchFamily="2" charset="-122"/>
                          <a:cs typeface="宋体" panose="02010600030101010101" pitchFamily="2" charset="-122"/>
                        </a:rPr>
                        <a:t>lst</a:t>
                      </a:r>
                      <a:r>
                        <a:rPr lang="zh-CN" altLang="en-US" sz="1400" b="0" u="none">
                          <a:latin typeface="宋体" panose="02010600030101010101" pitchFamily="2" charset="-122"/>
                          <a:ea typeface="宋体" panose="02010600030101010101" pitchFamily="2" charset="-122"/>
                          <a:cs typeface="宋体" panose="02010600030101010101" pitchFamily="2" charset="-122"/>
                        </a:rPr>
                        <a:t>的浅复制</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74753"/>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2.2.</a:t>
            </a:r>
            <a:r>
              <a:rPr lang="zh-CN" altLang="en-US" kern="1200" baseline="0" dirty="0">
                <a:latin typeface="+mj-lt"/>
                <a:ea typeface="+mj-ea"/>
                <a:cs typeface="+mj-cs"/>
              </a:rPr>
              <a:t>4</a:t>
            </a:r>
            <a:r>
              <a:rPr lang="en-US" altLang="zh-CN" kern="1200" baseline="0" dirty="0">
                <a:latin typeface="+mj-lt"/>
                <a:ea typeface="+mj-ea"/>
                <a:cs typeface="+mj-cs"/>
              </a:rPr>
              <a:t>  </a:t>
            </a:r>
            <a:r>
              <a:rPr lang="zh-CN" altLang="en-US" kern="1200" baseline="0" dirty="0">
                <a:latin typeface="+mj-lt"/>
                <a:ea typeface="+mj-ea"/>
                <a:cs typeface="+mj-cs"/>
              </a:rPr>
              <a:t>生成器推导式</a:t>
            </a:r>
            <a:endParaRPr lang="zh-CN" altLang="en-US" kern="1200" baseline="0" dirty="0">
              <a:latin typeface="+mj-lt"/>
              <a:ea typeface="+mj-ea"/>
              <a:cs typeface="+mj-cs"/>
            </a:endParaRPr>
          </a:p>
        </p:txBody>
      </p:sp>
      <p:sp>
        <p:nvSpPr>
          <p:cNvPr id="91138" name="文本占位符 74754"/>
          <p:cNvSpPr>
            <a:spLocks noGrp="1"/>
          </p:cNvSpPr>
          <p:nvPr>
            <p:ph idx="1"/>
          </p:nvPr>
        </p:nvSpPr>
        <p:spPr/>
        <p:txBody>
          <a:bodyPr anchor="t"/>
          <a:lstStyle/>
          <a:p>
            <a:pPr defTabSz="914400">
              <a:lnSpc>
                <a:spcPct val="80000"/>
              </a:lnSpc>
              <a:spcBef>
                <a:spcPct val="0"/>
              </a:spcBef>
              <a:buSzPct val="90000"/>
              <a:buFont typeface="Wingdings" panose="05000000000000000000" charset="0"/>
              <a:buChar char="§"/>
            </a:pPr>
            <a:r>
              <a:rPr lang="zh-CN" altLang="en-US" sz="1800" dirty="0">
                <a:latin typeface="宋体" panose="02010600030101010101" pitchFamily="2" charset="-122"/>
              </a:rPr>
              <a:t>使用生成器对象</a:t>
            </a:r>
            <a:r>
              <a:rPr lang="en-US" altLang="zh-CN" sz="1800" dirty="0">
                <a:latin typeface="宋体" panose="02010600030101010101" pitchFamily="2" charset="-122"/>
              </a:rPr>
              <a:t>__next__()</a:t>
            </a:r>
            <a:r>
              <a:rPr lang="zh-CN" altLang="en-US" sz="1800" dirty="0">
                <a:latin typeface="宋体" panose="02010600030101010101" pitchFamily="2" charset="-122"/>
              </a:rPr>
              <a:t>方法或内置函数</a:t>
            </a:r>
            <a:r>
              <a:rPr lang="en-US" altLang="zh-CN" sz="1800" dirty="0">
                <a:latin typeface="宋体" panose="02010600030101010101" pitchFamily="2" charset="-122"/>
              </a:rPr>
              <a:t>next()</a:t>
            </a:r>
            <a:r>
              <a:rPr lang="zh-CN" altLang="en-US" sz="1800" dirty="0">
                <a:latin typeface="宋体" panose="02010600030101010101" pitchFamily="2" charset="-122"/>
              </a:rPr>
              <a:t>进行遍历</a:t>
            </a:r>
            <a:endParaRPr lang="en-US" altLang="zh-CN" sz="1800" dirty="0"/>
          </a:p>
          <a:p>
            <a:pPr defTabSz="914400">
              <a:lnSpc>
                <a:spcPct val="80000"/>
              </a:lnSpc>
              <a:spcBef>
                <a:spcPct val="0"/>
              </a:spcBef>
              <a:buSzPct val="90000"/>
              <a:buFont typeface="Wingdings" panose="05000000000000000000" pitchFamily="2" charset="2"/>
              <a:buNone/>
            </a:pPr>
            <a:r>
              <a:rPr lang="en-US" altLang="zh-CN" sz="1600" dirty="0">
                <a:latin typeface="Consolas" panose="020B0609020204030204" charset="0"/>
              </a:rPr>
              <a:t>&gt;&gt;&gt; g = ((i+2)**2 for </a:t>
            </a:r>
            <a:r>
              <a:rPr lang="en-US" altLang="zh-CN" sz="1600" dirty="0" err="1">
                <a:latin typeface="Consolas" panose="020B0609020204030204" charset="0"/>
              </a:rPr>
              <a:t>i</a:t>
            </a:r>
            <a:r>
              <a:rPr lang="en-US" altLang="zh-CN" sz="1600" dirty="0">
                <a:latin typeface="Consolas" panose="020B0609020204030204" charset="0"/>
              </a:rPr>
              <a:t> in range(10))  #</a:t>
            </a:r>
            <a:r>
              <a:rPr lang="en-US" altLang="zh-CN" sz="1600" dirty="0" err="1">
                <a:latin typeface="Consolas" panose="020B0609020204030204" charset="0"/>
              </a:rPr>
              <a:t>创建生成器对象</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g</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&lt;generator object &lt;</a:t>
            </a:r>
            <a:r>
              <a:rPr lang="en-US" altLang="zh-CN" sz="1600" dirty="0" err="1">
                <a:solidFill>
                  <a:srgbClr val="00B0F0"/>
                </a:solidFill>
                <a:latin typeface="Consolas" panose="020B0609020204030204" charset="0"/>
              </a:rPr>
              <a:t>genexpr</a:t>
            </a:r>
            <a:r>
              <a:rPr lang="en-US" altLang="zh-CN" sz="1600" dirty="0">
                <a:solidFill>
                  <a:srgbClr val="00B0F0"/>
                </a:solidFill>
                <a:latin typeface="Consolas" panose="020B0609020204030204" charset="0"/>
              </a:rPr>
              <a:t>&gt; at 0x0000000003095200&gt;</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tuple(g)                           #</a:t>
            </a:r>
            <a:r>
              <a:rPr lang="en-US" altLang="zh-CN" sz="1600" dirty="0" err="1">
                <a:latin typeface="Consolas" panose="020B0609020204030204" charset="0"/>
              </a:rPr>
              <a:t>将生成器对象转换为元组</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(4, 9, 16, 25, 36, 49, 64, 81, 100, 121)</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t>
            </a:r>
            <a:r>
              <a:rPr lang="en-US" altLang="zh-CN" sz="1600" dirty="0">
                <a:solidFill>
                  <a:srgbClr val="FF0000"/>
                </a:solidFill>
                <a:latin typeface="Consolas" panose="020B0609020204030204" charset="0"/>
              </a:rPr>
              <a:t>list</a:t>
            </a:r>
            <a:r>
              <a:rPr lang="en-US" altLang="zh-CN" sz="1600" dirty="0">
                <a:latin typeface="Consolas" panose="020B0609020204030204" charset="0"/>
              </a:rPr>
              <a:t>(g)             #</a:t>
            </a:r>
            <a:r>
              <a:rPr lang="en-US" altLang="zh-CN" sz="1600" dirty="0" err="1">
                <a:solidFill>
                  <a:srgbClr val="FF0000"/>
                </a:solidFill>
                <a:latin typeface="Consolas" panose="020B0609020204030204" charset="0"/>
              </a:rPr>
              <a:t>生成器对象已遍历结束，没有元素了</a:t>
            </a:r>
            <a:endParaRPr lang="en-US" altLang="zh-CN" sz="1600" dirty="0">
              <a:solidFill>
                <a:srgbClr val="FF000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 </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g = ((i+2)**2 for </a:t>
            </a:r>
            <a:r>
              <a:rPr lang="en-US" altLang="zh-CN" sz="1600" dirty="0" err="1">
                <a:latin typeface="Consolas" panose="020B0609020204030204" charset="0"/>
              </a:rPr>
              <a:t>i</a:t>
            </a:r>
            <a:r>
              <a:rPr lang="en-US" altLang="zh-CN" sz="1600" dirty="0">
                <a:latin typeface="Consolas" panose="020B0609020204030204" charset="0"/>
              </a:rPr>
              <a:t> in range(10))  #</a:t>
            </a:r>
            <a:r>
              <a:rPr lang="en-US" altLang="zh-CN" sz="1600" dirty="0" err="1">
                <a:latin typeface="Consolas" panose="020B0609020204030204" charset="0"/>
              </a:rPr>
              <a:t>重新创建生成器对象</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g.__next</a:t>
            </a:r>
            <a:r>
              <a:rPr lang="en-US" altLang="zh-CN" sz="1600" dirty="0">
                <a:latin typeface="Consolas" panose="020B0609020204030204" charset="0"/>
              </a:rPr>
              <a:t>__()        #</a:t>
            </a:r>
            <a:r>
              <a:rPr lang="en-US" altLang="zh-CN" sz="1600" dirty="0" err="1">
                <a:latin typeface="Consolas" panose="020B0609020204030204" charset="0"/>
              </a:rPr>
              <a:t>使用生成器对象的</a:t>
            </a:r>
            <a:r>
              <a:rPr lang="en-US" altLang="zh-CN" sz="1600" dirty="0">
                <a:latin typeface="Consolas" panose="020B0609020204030204" charset="0"/>
              </a:rPr>
              <a:t>__next__()</a:t>
            </a:r>
            <a:r>
              <a:rPr lang="en-US" altLang="zh-CN" sz="1600" dirty="0" err="1">
                <a:latin typeface="Consolas" panose="020B0609020204030204" charset="0"/>
              </a:rPr>
              <a:t>方法获取元素</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4</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g.__next</a:t>
            </a:r>
            <a:r>
              <a:rPr lang="en-US" altLang="zh-CN" sz="1600" dirty="0">
                <a:latin typeface="Consolas" panose="020B0609020204030204" charset="0"/>
              </a:rPr>
              <a:t>__()        #</a:t>
            </a:r>
            <a:r>
              <a:rPr lang="en-US" altLang="zh-CN" sz="1600" dirty="0" err="1">
                <a:latin typeface="Consolas" panose="020B0609020204030204" charset="0"/>
              </a:rPr>
              <a:t>获取下一个元素</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9</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next(g)             #</a:t>
            </a:r>
            <a:r>
              <a:rPr lang="en-US" altLang="zh-CN" sz="1600" dirty="0" err="1">
                <a:latin typeface="Consolas" panose="020B0609020204030204" charset="0"/>
              </a:rPr>
              <a:t>使用函数next</a:t>
            </a:r>
            <a:r>
              <a:rPr lang="en-US" altLang="zh-CN" sz="1600" dirty="0">
                <a:latin typeface="Consolas" panose="020B0609020204030204" charset="0"/>
              </a:rPr>
              <a:t>()</a:t>
            </a:r>
            <a:r>
              <a:rPr lang="en-US" altLang="zh-CN" sz="1600" dirty="0" err="1">
                <a:latin typeface="Consolas" panose="020B0609020204030204" charset="0"/>
              </a:rPr>
              <a:t>获取生成器对象中的元素</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16</a:t>
            </a:r>
            <a:endParaRPr lang="en-US" altLang="zh-CN" sz="1600" dirty="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75777"/>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2.3  </a:t>
            </a:r>
            <a:r>
              <a:rPr lang="zh-CN" altLang="en-US" kern="1200" baseline="0" dirty="0">
                <a:latin typeface="+mj-lt"/>
                <a:ea typeface="+mj-ea"/>
                <a:cs typeface="+mj-cs"/>
              </a:rPr>
              <a:t>字典</a:t>
            </a:r>
            <a:endParaRPr lang="zh-CN" altLang="en-US" kern="1200" baseline="0" dirty="0">
              <a:latin typeface="+mj-lt"/>
              <a:ea typeface="+mj-ea"/>
              <a:cs typeface="+mj-cs"/>
            </a:endParaRPr>
          </a:p>
        </p:txBody>
      </p:sp>
      <p:sp>
        <p:nvSpPr>
          <p:cNvPr id="93186" name="文本占位符 75778"/>
          <p:cNvSpPr>
            <a:spLocks noGrp="1"/>
          </p:cNvSpPr>
          <p:nvPr>
            <p:ph idx="1"/>
          </p:nvPr>
        </p:nvSpPr>
        <p:spPr/>
        <p:txBody>
          <a:bodyPr anchor="t"/>
          <a:lstStyle/>
          <a:p>
            <a:pPr defTabSz="914400">
              <a:lnSpc>
                <a:spcPct val="150000"/>
              </a:lnSpc>
              <a:spcBef>
                <a:spcPts val="600"/>
              </a:spcBef>
              <a:buSzPct val="90000"/>
              <a:buFont typeface="Wingdings" panose="05000000000000000000" charset="0"/>
              <a:buChar char="§"/>
            </a:pPr>
            <a:r>
              <a:rPr lang="zh-CN" altLang="en-US" sz="1800" dirty="0"/>
              <a:t>字典是</a:t>
            </a:r>
            <a:r>
              <a:rPr lang="zh-CN" altLang="en-US" sz="1800" dirty="0">
                <a:solidFill>
                  <a:srgbClr val="FF0000"/>
                </a:solidFill>
              </a:rPr>
              <a:t>无序、可变</a:t>
            </a:r>
            <a:r>
              <a:rPr lang="zh-CN" altLang="en-US" sz="1800" dirty="0"/>
              <a:t>序列。</a:t>
            </a:r>
            <a:endParaRPr lang="zh-CN" altLang="en-US" sz="1800" dirty="0"/>
          </a:p>
          <a:p>
            <a:pPr defTabSz="914400">
              <a:lnSpc>
                <a:spcPct val="150000"/>
              </a:lnSpc>
              <a:spcBef>
                <a:spcPts val="600"/>
              </a:spcBef>
              <a:buSzPct val="90000"/>
              <a:buFont typeface="Wingdings" panose="05000000000000000000" charset="0"/>
              <a:buChar char="§"/>
            </a:pPr>
            <a:r>
              <a:rPr lang="zh-CN" altLang="en-US" sz="1800" dirty="0"/>
              <a:t>定义字典时，</a:t>
            </a:r>
            <a:r>
              <a:rPr lang="zh-CN" altLang="en-US" sz="1800" dirty="0">
                <a:solidFill>
                  <a:srgbClr val="FF0000"/>
                </a:solidFill>
              </a:rPr>
              <a:t>每个元素的键和值用冒号分隔</a:t>
            </a:r>
            <a:r>
              <a:rPr lang="zh-CN" altLang="en-US" sz="1800" dirty="0"/>
              <a:t>，元素之间用</a:t>
            </a:r>
            <a:r>
              <a:rPr lang="zh-CN" altLang="en-US" sz="1800" dirty="0">
                <a:solidFill>
                  <a:srgbClr val="FF0000"/>
                </a:solidFill>
              </a:rPr>
              <a:t>逗号</a:t>
            </a:r>
            <a:r>
              <a:rPr lang="zh-CN" altLang="en-US" sz="1800" dirty="0"/>
              <a:t>分隔，所有的元素放在一对</a:t>
            </a:r>
            <a:r>
              <a:rPr lang="zh-CN" altLang="en-US" sz="1800" dirty="0">
                <a:solidFill>
                  <a:srgbClr val="FF0000"/>
                </a:solidFill>
              </a:rPr>
              <a:t>大括号</a:t>
            </a:r>
            <a:r>
              <a:rPr lang="zh-CN" altLang="en-US" sz="1800" dirty="0"/>
              <a:t>“</a:t>
            </a:r>
            <a:r>
              <a:rPr lang="zh-CN" altLang="en-US" sz="1800" dirty="0">
                <a:solidFill>
                  <a:srgbClr val="FF0000"/>
                </a:solidFill>
              </a:rPr>
              <a:t>｛｝</a:t>
            </a:r>
            <a:r>
              <a:rPr lang="zh-CN" altLang="en-US" sz="1800" dirty="0"/>
              <a:t>”中</a:t>
            </a:r>
            <a:r>
              <a:rPr lang="zh-CN" altLang="en-US" sz="1800" dirty="0" smtClean="0"/>
              <a:t>。</a:t>
            </a:r>
            <a:endParaRPr lang="en-US" altLang="zh-CN" sz="1800" dirty="0" smtClean="0"/>
          </a:p>
          <a:p>
            <a:pPr defTabSz="914400">
              <a:lnSpc>
                <a:spcPct val="150000"/>
              </a:lnSpc>
              <a:spcBef>
                <a:spcPts val="600"/>
              </a:spcBef>
              <a:buSzPct val="90000"/>
              <a:buFont typeface="Wingdings" panose="05000000000000000000" charset="0"/>
              <a:buChar char="§"/>
            </a:pPr>
            <a:r>
              <a:rPr lang="zh-CN" altLang="en-US" sz="1400" b="1" dirty="0">
                <a:solidFill>
                  <a:srgbClr val="FF0000"/>
                </a:solidFill>
              </a:rPr>
              <a:t>唯一性：</a:t>
            </a:r>
            <a:r>
              <a:rPr lang="zh-CN" altLang="en-US" sz="1400" dirty="0"/>
              <a:t>不允许同一个键出现两</a:t>
            </a:r>
            <a:r>
              <a:rPr lang="zh-CN" altLang="en-US" sz="1400" dirty="0" smtClean="0"/>
              <a:t>次。</a:t>
            </a:r>
            <a:endParaRPr lang="zh-CN" altLang="en-US" sz="1400" dirty="0"/>
          </a:p>
          <a:p>
            <a:pPr defTabSz="914400">
              <a:lnSpc>
                <a:spcPct val="150000"/>
              </a:lnSpc>
              <a:spcBef>
                <a:spcPts val="600"/>
              </a:spcBef>
              <a:buSzPct val="90000"/>
              <a:buFont typeface="Wingdings" panose="05000000000000000000" charset="0"/>
              <a:buChar char="§"/>
            </a:pPr>
            <a:r>
              <a:rPr lang="zh-CN" altLang="en-US" sz="1400" b="1" dirty="0" smtClean="0">
                <a:solidFill>
                  <a:srgbClr val="FF0000"/>
                </a:solidFill>
              </a:rPr>
              <a:t>不可变性：</a:t>
            </a:r>
            <a:r>
              <a:rPr lang="zh-CN" altLang="en-US" sz="1400" dirty="0" smtClean="0"/>
              <a:t>字典</a:t>
            </a:r>
            <a:r>
              <a:rPr lang="zh-CN" altLang="en-US" sz="1400" dirty="0"/>
              <a:t>中的</a:t>
            </a:r>
            <a:r>
              <a:rPr lang="zh-CN" altLang="en-US" sz="1400" dirty="0">
                <a:solidFill>
                  <a:srgbClr val="FF0000"/>
                </a:solidFill>
              </a:rPr>
              <a:t>键可以为任意不可变数据</a:t>
            </a:r>
            <a:r>
              <a:rPr lang="zh-CN" altLang="en-US" sz="1400" dirty="0"/>
              <a:t>，比如整数、实数、复数、字符串、元组等等</a:t>
            </a:r>
            <a:r>
              <a:rPr lang="zh-CN" altLang="en-US" sz="1400" dirty="0" smtClean="0"/>
              <a:t>。</a:t>
            </a:r>
            <a:endParaRPr lang="en-US" altLang="zh-CN" sz="1400" dirty="0" smtClean="0"/>
          </a:p>
          <a:p>
            <a:pPr defTabSz="914400">
              <a:lnSpc>
                <a:spcPct val="150000"/>
              </a:lnSpc>
              <a:spcBef>
                <a:spcPts val="600"/>
              </a:spcBef>
              <a:buSzPct val="90000"/>
              <a:buFont typeface="Wingdings" panose="05000000000000000000" charset="0"/>
              <a:buChar char="§"/>
            </a:pPr>
            <a:r>
              <a:rPr lang="en-US" altLang="zh-CN" sz="1800" dirty="0" err="1" smtClean="0"/>
              <a:t>globals</a:t>
            </a:r>
            <a:r>
              <a:rPr lang="en-US" altLang="zh-CN" sz="1800" dirty="0"/>
              <a:t>()</a:t>
            </a:r>
            <a:r>
              <a:rPr lang="zh-CN" altLang="en-US" sz="1800" dirty="0"/>
              <a:t>返回包含当前作用域内所有全局变量和值的字典。</a:t>
            </a:r>
            <a:endParaRPr lang="zh-CN" altLang="en-US" sz="1800" dirty="0"/>
          </a:p>
          <a:p>
            <a:pPr defTabSz="914400">
              <a:lnSpc>
                <a:spcPct val="150000"/>
              </a:lnSpc>
              <a:spcBef>
                <a:spcPts val="600"/>
              </a:spcBef>
              <a:buSzPct val="90000"/>
              <a:buFont typeface="Wingdings" panose="05000000000000000000" charset="0"/>
              <a:buChar char="§"/>
            </a:pPr>
            <a:r>
              <a:rPr lang="en-US" altLang="zh-CN" sz="1800" dirty="0"/>
              <a:t>locals()</a:t>
            </a:r>
            <a:r>
              <a:rPr lang="zh-CN" altLang="en-US" sz="1800" dirty="0"/>
              <a:t>返回包含当前作用域内所有局部变量和值的字典。</a:t>
            </a:r>
            <a:endParaRPr lang="zh-CN" altLang="en-US" sz="18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7680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2.3.1  </a:t>
            </a:r>
            <a:r>
              <a:rPr lang="zh-CN" altLang="en-US" kern="1200" baseline="0" dirty="0">
                <a:latin typeface="+mj-lt"/>
                <a:ea typeface="+mj-ea"/>
                <a:cs typeface="+mj-cs"/>
              </a:rPr>
              <a:t>字典创建与删除</a:t>
            </a:r>
            <a:endParaRPr lang="zh-CN" altLang="en-US" kern="1200" baseline="0" dirty="0">
              <a:latin typeface="+mj-lt"/>
              <a:ea typeface="+mj-ea"/>
              <a:cs typeface="+mj-cs"/>
            </a:endParaRPr>
          </a:p>
        </p:txBody>
      </p:sp>
      <p:sp>
        <p:nvSpPr>
          <p:cNvPr id="94210" name="文本占位符 76802"/>
          <p:cNvSpPr>
            <a:spLocks noGrp="1"/>
          </p:cNvSpPr>
          <p:nvPr>
            <p:ph idx="1"/>
          </p:nvPr>
        </p:nvSpPr>
        <p:spPr/>
        <p:txBody>
          <a:bodyPr anchor="t"/>
          <a:lstStyle/>
          <a:p>
            <a:pPr defTabSz="914400">
              <a:buSzPct val="90000"/>
              <a:buFont typeface="Wingdings" panose="05000000000000000000" charset="0"/>
              <a:buChar char="§"/>
            </a:pPr>
            <a:r>
              <a:rPr lang="zh-CN" altLang="en-US" sz="1800" dirty="0"/>
              <a:t>使用</a:t>
            </a:r>
            <a:r>
              <a:rPr lang="en-US" altLang="zh-CN" sz="1800" dirty="0"/>
              <a:t>=</a:t>
            </a:r>
            <a:r>
              <a:rPr lang="zh-CN" altLang="en-US" sz="1800" dirty="0"/>
              <a:t>将一个字典赋值给一个变量</a:t>
            </a:r>
            <a:endParaRPr lang="zh-CN" altLang="en-US" sz="1800" dirty="0"/>
          </a:p>
          <a:p>
            <a:pPr defTabSz="914400">
              <a:buClr>
                <a:srgbClr val="008000"/>
              </a:buClr>
              <a:buSzPct val="90000"/>
              <a:buFont typeface="Times New Roman" panose="02020603050405020304" pitchFamily="2" charset="0"/>
              <a:buNone/>
            </a:pPr>
            <a:endParaRPr lang="en-US" altLang="zh-CN" sz="1500" dirty="0"/>
          </a:p>
          <a:p>
            <a:pPr defTabSz="914400">
              <a:buClr>
                <a:srgbClr val="008000"/>
              </a:buClr>
              <a:buSzPct val="90000"/>
              <a:buFont typeface="Times New Roman" panose="02020603050405020304" pitchFamily="2" charset="0"/>
              <a:buNone/>
            </a:pPr>
            <a:r>
              <a:rPr lang="en-US" altLang="zh-CN" sz="1600" dirty="0">
                <a:latin typeface="Consolas" panose="020B0609020204030204" charset="0"/>
              </a:rPr>
              <a:t>&gt;&gt;&gt; a_dict = {'server': 'db.diveintopython3.org', 'database': 'mysql'}</a:t>
            </a:r>
            <a:endParaRPr lang="en-US" altLang="zh-CN" sz="1600" dirty="0">
              <a:latin typeface="Consolas" panose="020B0609020204030204" charset="0"/>
            </a:endParaRPr>
          </a:p>
          <a:p>
            <a:pPr defTabSz="914400">
              <a:buClr>
                <a:srgbClr val="008000"/>
              </a:buClr>
              <a:buSzPct val="90000"/>
              <a:buFont typeface="Times New Roman" panose="02020603050405020304" pitchFamily="2" charset="0"/>
              <a:buNone/>
            </a:pPr>
            <a:r>
              <a:rPr lang="en-US" altLang="zh-CN" sz="1600" dirty="0">
                <a:latin typeface="Consolas" panose="020B0609020204030204" charset="0"/>
              </a:rPr>
              <a:t>&gt;&gt;&gt; a_dict</a:t>
            </a:r>
            <a:endParaRPr lang="en-US" altLang="zh-CN" sz="1600" dirty="0">
              <a:latin typeface="Consolas" panose="020B0609020204030204" charset="0"/>
            </a:endParaRPr>
          </a:p>
          <a:p>
            <a:pPr defTabSz="914400">
              <a:buClr>
                <a:srgbClr val="3333CC"/>
              </a:buClr>
              <a:buSzPct val="90000"/>
              <a:buFont typeface="Times New Roman" panose="02020603050405020304" pitchFamily="2" charset="0"/>
              <a:buNone/>
            </a:pPr>
            <a:r>
              <a:rPr lang="en-US" altLang="zh-CN" sz="1600" dirty="0">
                <a:solidFill>
                  <a:srgbClr val="00B0F0"/>
                </a:solidFill>
                <a:latin typeface="Consolas" panose="020B0609020204030204" charset="0"/>
              </a:rPr>
              <a:t>{'database': 'mysql', 'server': 'db.diveintopython3.org'}</a:t>
            </a:r>
            <a:endParaRPr lang="en-US" altLang="zh-CN" sz="1600" dirty="0">
              <a:solidFill>
                <a:srgbClr val="00B0F0"/>
              </a:solidFill>
              <a:latin typeface="Consolas" panose="020B0609020204030204" charset="0"/>
            </a:endParaRPr>
          </a:p>
          <a:p>
            <a:pPr defTabSz="914400">
              <a:buClr>
                <a:srgbClr val="3333CC"/>
              </a:buClr>
              <a:buSzPct val="90000"/>
              <a:buFont typeface="Times New Roman" panose="02020603050405020304" pitchFamily="2" charset="0"/>
              <a:buNone/>
            </a:pPr>
            <a:r>
              <a:rPr lang="zh-CN" altLang="en-US" sz="1600" dirty="0">
                <a:latin typeface="Consolas" panose="020B0609020204030204" charset="0"/>
              </a:rPr>
              <a:t>&gt;&gt;&gt; x = {}                     #空字典</a:t>
            </a:r>
            <a:endParaRPr lang="zh-CN" altLang="en-US" sz="1600" dirty="0">
              <a:latin typeface="Consolas" panose="020B0609020204030204" charset="0"/>
            </a:endParaRPr>
          </a:p>
          <a:p>
            <a:pPr defTabSz="914400">
              <a:buClr>
                <a:srgbClr val="3333CC"/>
              </a:buClr>
              <a:buSzPct val="90000"/>
              <a:buFont typeface="Times New Roman" panose="02020603050405020304" pitchFamily="2" charset="0"/>
              <a:buNone/>
            </a:pPr>
            <a:r>
              <a:rPr lang="zh-CN" altLang="en-US" sz="1600" dirty="0">
                <a:latin typeface="Consolas" panose="020B0609020204030204" charset="0"/>
              </a:rPr>
              <a:t>&gt;&gt;&gt; x</a:t>
            </a:r>
            <a:endParaRPr lang="zh-CN" altLang="en-US" sz="1600" dirty="0">
              <a:latin typeface="Consolas" panose="020B0609020204030204" charset="0"/>
            </a:endParaRPr>
          </a:p>
          <a:p>
            <a:pPr defTabSz="914400">
              <a:buClr>
                <a:srgbClr val="3333CC"/>
              </a:buClr>
              <a:buSzPct val="90000"/>
              <a:buFont typeface="Times New Roman" panose="02020603050405020304" pitchFamily="2" charset="0"/>
              <a:buNone/>
            </a:pPr>
            <a:r>
              <a:rPr lang="zh-CN" altLang="en-US" sz="1600" dirty="0">
                <a:solidFill>
                  <a:srgbClr val="00B0F0"/>
                </a:solidFill>
                <a:latin typeface="Consolas" panose="020B0609020204030204" charset="0"/>
              </a:rPr>
              <a:t>{}</a:t>
            </a:r>
            <a:endParaRPr lang="zh-CN" altLang="en-US" sz="1600" dirty="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7782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2.3.1  </a:t>
            </a:r>
            <a:r>
              <a:rPr lang="zh-CN" altLang="en-US" kern="1200" baseline="0" dirty="0">
                <a:latin typeface="+mj-lt"/>
                <a:ea typeface="+mj-ea"/>
                <a:cs typeface="+mj-cs"/>
              </a:rPr>
              <a:t>字典创建与删除</a:t>
            </a:r>
            <a:endParaRPr lang="zh-CN" altLang="en-US" kern="1200" baseline="0" dirty="0">
              <a:latin typeface="+mj-lt"/>
              <a:ea typeface="+mj-ea"/>
              <a:cs typeface="+mj-cs"/>
            </a:endParaRPr>
          </a:p>
        </p:txBody>
      </p:sp>
      <p:sp>
        <p:nvSpPr>
          <p:cNvPr id="95234" name="文本占位符 77826"/>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t>使用</a:t>
            </a:r>
            <a:r>
              <a:rPr lang="en-US" altLang="zh-CN" sz="1800" dirty="0"/>
              <a:t>dict</a:t>
            </a:r>
            <a:r>
              <a:rPr lang="zh-CN" altLang="en-US" sz="1800" dirty="0"/>
              <a:t>利用已有数据创建字典：</a:t>
            </a:r>
            <a:endParaRPr lang="zh-CN" altLang="en-US" sz="1800" dirty="0"/>
          </a:p>
          <a:p>
            <a:pPr defTabSz="914400">
              <a:lnSpc>
                <a:spcPct val="80000"/>
              </a:lnSpc>
              <a:buSzPct val="90000"/>
              <a:buFont typeface="Wingdings" panose="05000000000000000000" pitchFamily="2" charset="2"/>
              <a:buNone/>
            </a:pPr>
            <a:endParaRPr lang="zh-CN" altLang="en-US" sz="1350" dirty="0"/>
          </a:p>
          <a:p>
            <a:pPr defTabSz="914400">
              <a:lnSpc>
                <a:spcPct val="100000"/>
              </a:lnSpc>
              <a:spcBef>
                <a:spcPts val="600"/>
              </a:spcBef>
              <a:buSzPct val="90000"/>
              <a:buFont typeface="Wingdings" panose="05000000000000000000" pitchFamily="2" charset="2"/>
              <a:buNone/>
            </a:pPr>
            <a:r>
              <a:rPr lang="zh-CN" altLang="en-US" sz="1600" dirty="0">
                <a:latin typeface="Consolas" panose="020B0609020204030204" charset="0"/>
              </a:rPr>
              <a:t>&gt;&gt;&gt; keys = ['a', 'b', 'c', 'd']</a:t>
            </a:r>
            <a:endParaRPr lang="zh-CN" altLang="en-US"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zh-CN" altLang="en-US" sz="1600" dirty="0">
                <a:latin typeface="Consolas" panose="020B0609020204030204" charset="0"/>
              </a:rPr>
              <a:t>&gt;&gt;&gt; values = [1, 2, 3, 4]</a:t>
            </a:r>
            <a:endParaRPr lang="zh-CN" altLang="en-US"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zh-CN" altLang="en-US" sz="1600" dirty="0">
                <a:latin typeface="Consolas" panose="020B0609020204030204" charset="0"/>
              </a:rPr>
              <a:t>&gt;&gt;&gt; dictionary = dict(</a:t>
            </a:r>
            <a:r>
              <a:rPr lang="zh-CN" altLang="en-US" sz="1600" dirty="0">
                <a:solidFill>
                  <a:srgbClr val="FF0000"/>
                </a:solidFill>
                <a:latin typeface="Consolas" panose="020B0609020204030204" charset="0"/>
              </a:rPr>
              <a:t>zip(keys, values)</a:t>
            </a:r>
            <a:r>
              <a:rPr lang="zh-CN" altLang="en-US" sz="1600" dirty="0">
                <a:latin typeface="Consolas" panose="020B0609020204030204" charset="0"/>
              </a:rPr>
              <a:t>)</a:t>
            </a:r>
            <a:endParaRPr lang="zh-CN" altLang="en-US"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zh-CN" altLang="en-US" sz="1600" dirty="0">
                <a:latin typeface="Consolas" panose="020B0609020204030204" charset="0"/>
              </a:rPr>
              <a:t>&gt;&gt;&gt; dictionary</a:t>
            </a:r>
            <a:endParaRPr lang="zh-CN" altLang="en-US"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zh-CN" altLang="en-US" sz="1600" dirty="0">
                <a:solidFill>
                  <a:srgbClr val="00B0F0"/>
                </a:solidFill>
                <a:latin typeface="Consolas" panose="020B0609020204030204" charset="0"/>
              </a:rPr>
              <a:t>{'a': 1, 'b': 2, 'c': 3, 'd': 4}</a:t>
            </a:r>
            <a:endParaRPr lang="zh-CN" altLang="en-US" sz="1600" dirty="0">
              <a:solidFill>
                <a:srgbClr val="00B0F0"/>
              </a:solidFill>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rPr>
              <a:t>&gt;&gt;&gt; x = dict() #空字典</a:t>
            </a:r>
            <a:endParaRPr lang="en-US" altLang="zh-CN"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rPr>
              <a:t>&gt;&gt;&gt; x</a:t>
            </a:r>
            <a:endParaRPr lang="en-US" altLang="zh-CN" sz="1600" dirty="0">
              <a:latin typeface="Consolas" panose="020B0609020204030204" charset="0"/>
            </a:endParaRPr>
          </a:p>
          <a:p>
            <a:pPr defTabSz="914400">
              <a:lnSpc>
                <a:spcPct val="100000"/>
              </a:lnSpc>
              <a:spcBef>
                <a:spcPts val="600"/>
              </a:spcBef>
              <a:buSzPct val="90000"/>
              <a:buFont typeface="Wingdings" panose="05000000000000000000" pitchFamily="2" charset="2"/>
              <a:buNone/>
            </a:pPr>
            <a:r>
              <a:rPr lang="en-US" altLang="zh-CN" sz="1600" dirty="0">
                <a:solidFill>
                  <a:srgbClr val="00B0F0"/>
                </a:solidFill>
                <a:latin typeface="Consolas" panose="020B0609020204030204" charset="0"/>
              </a:rPr>
              <a:t>{}</a:t>
            </a:r>
            <a:endParaRPr lang="en-US" altLang="zh-CN" sz="135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endParaRPr lang="zh-CN" altLang="en-US" sz="135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Content Placeholder 2"/>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t>使用</a:t>
            </a:r>
            <a:r>
              <a:rPr lang="en-US" altLang="zh-CN" sz="1800" dirty="0"/>
              <a:t>dict</a:t>
            </a:r>
            <a:r>
              <a:rPr lang="zh-CN" altLang="en-US" sz="1800" dirty="0"/>
              <a:t>根据给定的键、值创建字典</a:t>
            </a:r>
            <a:endParaRPr lang="zh-CN" altLang="en-US" sz="1800" dirty="0"/>
          </a:p>
          <a:p>
            <a:pPr defTabSz="914400">
              <a:lnSpc>
                <a:spcPct val="80000"/>
              </a:lnSpc>
              <a:buSzPct val="90000"/>
              <a:buFont typeface="Wingdings" panose="05000000000000000000" pitchFamily="2" charset="2"/>
              <a:buNone/>
            </a:pPr>
            <a:endParaRPr lang="zh-CN" altLang="en-US" sz="1500" dirty="0"/>
          </a:p>
          <a:p>
            <a:pPr defTabSz="914400">
              <a:lnSpc>
                <a:spcPct val="80000"/>
              </a:lnSpc>
              <a:buSzPct val="90000"/>
              <a:buFont typeface="Wingdings" panose="05000000000000000000" pitchFamily="2" charset="2"/>
              <a:buNone/>
            </a:pPr>
            <a:r>
              <a:rPr lang="zh-CN" altLang="en-US" sz="1600" dirty="0">
                <a:latin typeface="Consolas" panose="020B0609020204030204" charset="0"/>
              </a:rPr>
              <a:t>&gt;&gt;&gt; d = dict(name='Dong', age=37)</a:t>
            </a:r>
            <a:endParaRPr lang="zh-CN" altLang="en-US" sz="1600" dirty="0">
              <a:latin typeface="Consolas" panose="020B0609020204030204" charset="0"/>
            </a:endParaRPr>
          </a:p>
          <a:p>
            <a:pPr defTabSz="914400">
              <a:lnSpc>
                <a:spcPct val="80000"/>
              </a:lnSpc>
              <a:buSzPct val="90000"/>
              <a:buFont typeface="Wingdings" panose="05000000000000000000" pitchFamily="2" charset="2"/>
              <a:buNone/>
            </a:pPr>
            <a:r>
              <a:rPr lang="zh-CN" altLang="en-US" sz="1600" dirty="0">
                <a:latin typeface="Consolas" panose="020B0609020204030204" charset="0"/>
              </a:rPr>
              <a:t>&gt;&gt;&gt; d</a:t>
            </a:r>
            <a:endParaRPr lang="zh-CN" altLang="en-US" sz="1600" dirty="0">
              <a:latin typeface="Consolas" panose="020B0609020204030204" charset="0"/>
            </a:endParaRPr>
          </a:p>
          <a:p>
            <a:pPr defTabSz="914400">
              <a:lnSpc>
                <a:spcPct val="80000"/>
              </a:lnSpc>
              <a:buSzPct val="90000"/>
              <a:buFont typeface="Wingdings" panose="05000000000000000000" pitchFamily="2" charset="2"/>
              <a:buNone/>
            </a:pPr>
            <a:r>
              <a:rPr lang="zh-CN" altLang="en-US" sz="1600" dirty="0">
                <a:solidFill>
                  <a:srgbClr val="00B0F0"/>
                </a:solidFill>
                <a:latin typeface="Consolas" panose="020B0609020204030204" charset="0"/>
              </a:rPr>
              <a:t>{'name': 'Dong', 'age': 37}</a:t>
            </a:r>
            <a:endParaRPr lang="zh-CN" altLang="en-US" sz="1600" dirty="0">
              <a:solidFill>
                <a:srgbClr val="00B0F0"/>
              </a:solidFill>
              <a:latin typeface="Consolas" panose="020B0609020204030204" charset="0"/>
            </a:endParaRPr>
          </a:p>
        </p:txBody>
      </p:sp>
      <p:sp>
        <p:nvSpPr>
          <p:cNvPr id="96258" name="标题 7782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2.3.1  </a:t>
            </a:r>
            <a:r>
              <a:rPr lang="zh-CN" altLang="en-US" kern="1200" baseline="0" dirty="0">
                <a:latin typeface="+mj-lt"/>
                <a:ea typeface="+mj-ea"/>
                <a:cs typeface="+mj-cs"/>
              </a:rPr>
              <a:t>字典创建与删除</a:t>
            </a:r>
            <a:endParaRPr lang="zh-CN" altLang="en-US" kern="1200" baseline="0" dirty="0">
              <a:latin typeface="+mj-lt"/>
              <a:ea typeface="+mj-ea"/>
              <a:cs typeface="+mj-cs"/>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78849"/>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2.3.1  </a:t>
            </a:r>
            <a:r>
              <a:rPr lang="zh-CN" altLang="en-US" kern="1200" baseline="0" dirty="0">
                <a:latin typeface="+mj-lt"/>
                <a:ea typeface="+mj-ea"/>
                <a:cs typeface="+mj-cs"/>
              </a:rPr>
              <a:t>字典创建与删除</a:t>
            </a:r>
            <a:endParaRPr lang="zh-CN" altLang="en-US" kern="1200" baseline="0" dirty="0">
              <a:latin typeface="+mj-lt"/>
              <a:ea typeface="+mj-ea"/>
              <a:cs typeface="+mj-cs"/>
            </a:endParaRPr>
          </a:p>
        </p:txBody>
      </p:sp>
      <p:sp>
        <p:nvSpPr>
          <p:cNvPr id="97282" name="文本占位符 78850"/>
          <p:cNvSpPr>
            <a:spLocks noGrp="1"/>
          </p:cNvSpPr>
          <p:nvPr>
            <p:ph idx="1"/>
          </p:nvPr>
        </p:nvSpPr>
        <p:spPr/>
        <p:txBody>
          <a:bodyPr anchor="t"/>
          <a:lstStyle/>
          <a:p>
            <a:pPr defTabSz="914400">
              <a:buSzPct val="90000"/>
              <a:buFont typeface="Wingdings" panose="05000000000000000000" charset="0"/>
              <a:buChar char="§"/>
            </a:pPr>
            <a:r>
              <a:rPr lang="zh-CN" altLang="en-US" sz="1800" dirty="0"/>
              <a:t>以给定内容为键，</a:t>
            </a:r>
            <a:r>
              <a:rPr lang="zh-CN" altLang="en-US" sz="1800" dirty="0">
                <a:solidFill>
                  <a:srgbClr val="FF0000"/>
                </a:solidFill>
              </a:rPr>
              <a:t>创建值</a:t>
            </a:r>
            <a:r>
              <a:rPr lang="zh-CN" altLang="en-US" sz="1800" dirty="0" smtClean="0">
                <a:solidFill>
                  <a:srgbClr val="FF0000"/>
                </a:solidFill>
              </a:rPr>
              <a:t>为空值的</a:t>
            </a:r>
            <a:r>
              <a:rPr lang="zh-CN" altLang="en-US" sz="1800" dirty="0">
                <a:solidFill>
                  <a:srgbClr val="FF0000"/>
                </a:solidFill>
              </a:rPr>
              <a:t>字典</a:t>
            </a:r>
            <a:endParaRPr lang="zh-CN" altLang="en-US" sz="1800" dirty="0">
              <a:solidFill>
                <a:srgbClr val="FF0000"/>
              </a:solidFill>
            </a:endParaRPr>
          </a:p>
          <a:p>
            <a:pPr defTabSz="914400">
              <a:buSzPct val="90000"/>
              <a:buFont typeface="Wingdings" panose="05000000000000000000" pitchFamily="2" charset="2"/>
              <a:buNone/>
            </a:pPr>
            <a:endParaRPr lang="zh-CN" altLang="en-US" sz="1500" dirty="0"/>
          </a:p>
          <a:p>
            <a:pPr defTabSz="914400">
              <a:buSzPct val="90000"/>
              <a:buFont typeface="Wingdings" panose="05000000000000000000" pitchFamily="2" charset="2"/>
              <a:buNone/>
            </a:pPr>
            <a:r>
              <a:rPr lang="zh-CN" altLang="en-US" sz="1600" dirty="0">
                <a:latin typeface="Consolas" panose="020B0609020204030204" charset="0"/>
              </a:rPr>
              <a:t>&gt;&gt;&gt; adict = dict.fromkeys(['name', 'age', 'sex'])</a:t>
            </a:r>
            <a:endParaRPr lang="zh-CN" altLang="en-US" sz="1600" dirty="0">
              <a:latin typeface="Consolas" panose="020B0609020204030204" charset="0"/>
            </a:endParaRPr>
          </a:p>
          <a:p>
            <a:pPr defTabSz="914400">
              <a:buSzPct val="90000"/>
              <a:buFont typeface="Wingdings" panose="05000000000000000000" pitchFamily="2" charset="2"/>
              <a:buNone/>
            </a:pPr>
            <a:r>
              <a:rPr lang="zh-CN" altLang="en-US" sz="1600" dirty="0">
                <a:latin typeface="Consolas" panose="020B0609020204030204" charset="0"/>
              </a:rPr>
              <a:t>&gt;&gt;&gt; adict</a:t>
            </a:r>
            <a:endParaRPr lang="zh-CN" altLang="en-US" sz="1600" dirty="0">
              <a:latin typeface="Consolas" panose="020B0609020204030204" charset="0"/>
            </a:endParaRPr>
          </a:p>
          <a:p>
            <a:pPr defTabSz="914400">
              <a:buSzPct val="90000"/>
              <a:buFont typeface="Wingdings" panose="05000000000000000000" pitchFamily="2" charset="2"/>
              <a:buNone/>
            </a:pPr>
            <a:r>
              <a:rPr lang="zh-CN" altLang="en-US" sz="1600" dirty="0">
                <a:solidFill>
                  <a:srgbClr val="00B0F0"/>
                </a:solidFill>
                <a:latin typeface="Consolas" panose="020B0609020204030204" charset="0"/>
              </a:rPr>
              <a:t>{'name': None, 'age': None, 'sex': None}</a:t>
            </a:r>
            <a:endParaRPr lang="zh-CN" altLang="en-US" sz="1600" dirty="0">
              <a:solidFill>
                <a:srgbClr val="00B0F0"/>
              </a:solidFill>
              <a:latin typeface="Consolas" panose="020B0609020204030204" charset="0"/>
            </a:endParaRPr>
          </a:p>
          <a:p>
            <a:pPr defTabSz="914400">
              <a:buSzPct val="90000"/>
              <a:buFont typeface="Wingdings" panose="05000000000000000000" pitchFamily="2" charset="2"/>
              <a:buNone/>
            </a:pPr>
            <a:endParaRPr lang="en-US" altLang="zh-CN" sz="1500" dirty="0"/>
          </a:p>
          <a:p>
            <a:pPr defTabSz="914400">
              <a:buSzPct val="90000"/>
              <a:buFont typeface="Wingdings" panose="05000000000000000000" charset="0"/>
              <a:buChar char="§"/>
            </a:pPr>
            <a:r>
              <a:rPr lang="zh-CN" altLang="en-US" sz="1800" dirty="0"/>
              <a:t>可以使用</a:t>
            </a:r>
            <a:r>
              <a:rPr lang="en-US" altLang="zh-CN" sz="1800" dirty="0"/>
              <a:t>del</a:t>
            </a:r>
            <a:r>
              <a:rPr lang="zh-CN" altLang="en-US" sz="1800" dirty="0"/>
              <a:t>删除整个字典</a:t>
            </a:r>
            <a:endParaRPr lang="zh-CN" altLang="en-US" sz="18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79873"/>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2.3.2  </a:t>
            </a:r>
            <a:r>
              <a:rPr lang="zh-CN" altLang="en-US" kern="1200" baseline="0" dirty="0">
                <a:latin typeface="+mj-lt"/>
                <a:ea typeface="+mj-ea"/>
                <a:cs typeface="+mj-cs"/>
              </a:rPr>
              <a:t>字典元素的读取</a:t>
            </a:r>
            <a:endParaRPr lang="en-US" altLang="zh-CN" kern="1200" baseline="0" dirty="0">
              <a:latin typeface="+mj-lt"/>
              <a:ea typeface="+mj-ea"/>
              <a:cs typeface="+mj-cs"/>
            </a:endParaRPr>
          </a:p>
        </p:txBody>
      </p:sp>
      <p:sp>
        <p:nvSpPr>
          <p:cNvPr id="98306" name="文本占位符 79874"/>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solidFill>
                  <a:srgbClr val="FF0000"/>
                </a:solidFill>
              </a:rPr>
              <a:t>以键作为下标</a:t>
            </a:r>
            <a:r>
              <a:rPr lang="zh-CN" altLang="en-US" sz="1800" dirty="0"/>
              <a:t>可以读取字典元素，若键不存在则抛出异常</a:t>
            </a:r>
            <a:endParaRPr lang="zh-CN" altLang="en-US" sz="1800" dirty="0"/>
          </a:p>
          <a:p>
            <a:pPr defTabSz="914400">
              <a:lnSpc>
                <a:spcPct val="80000"/>
              </a:lnSpc>
              <a:buSzPct val="90000"/>
              <a:buFont typeface="Wingdings" panose="05000000000000000000" pitchFamily="2" charset="2"/>
              <a:buNone/>
            </a:pPr>
            <a:endParaRPr lang="en-US" altLang="zh-CN" sz="1500" dirty="0"/>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aDict = {'name':'Dong', 'sex':'male', 'age':37}</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aDict['name']</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smtClean="0">
                <a:solidFill>
                  <a:srgbClr val="00B0F0"/>
                </a:solidFill>
                <a:latin typeface="Consolas" panose="020B0609020204030204" charset="0"/>
              </a:rPr>
              <a:t>'Dong‘</a:t>
            </a:r>
            <a:endParaRPr lang="en-US" altLang="zh-CN" sz="1600" dirty="0" smtClean="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err="1" smtClean="0">
                <a:solidFill>
                  <a:srgbClr val="00B0F0"/>
                </a:solidFill>
                <a:latin typeface="Consolas" panose="020B0609020204030204" charset="0"/>
              </a:rPr>
              <a:t>aDict.get</a:t>
            </a:r>
            <a:r>
              <a:rPr lang="en-US" altLang="zh-CN" sz="1600" dirty="0" smtClean="0">
                <a:solidFill>
                  <a:srgbClr val="00B0F0"/>
                </a:solidFill>
                <a:latin typeface="Consolas" panose="020B0609020204030204" charset="0"/>
              </a:rPr>
              <a:t>(</a:t>
            </a:r>
            <a:r>
              <a:rPr lang="en-US" altLang="zh-CN" sz="1600" dirty="0">
                <a:latin typeface="Consolas" panose="020B0609020204030204" charset="0"/>
              </a:rPr>
              <a:t>'name'</a:t>
            </a:r>
            <a:r>
              <a:rPr lang="en-US" altLang="zh-CN" sz="1600" dirty="0" smtClean="0">
                <a:solidFill>
                  <a:srgbClr val="00B0F0"/>
                </a:solidFill>
                <a:latin typeface="Consolas" panose="020B0609020204030204" charset="0"/>
              </a:rPr>
              <a:t>)</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aDict['tel']                     #</a:t>
            </a:r>
            <a:r>
              <a:rPr lang="zh-CN" altLang="en-US" sz="1600" dirty="0">
                <a:latin typeface="Consolas" panose="020B0609020204030204" charset="0"/>
              </a:rPr>
              <a:t>键不存在，抛出异常</a:t>
            </a:r>
            <a:endParaRPr lang="zh-CN"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FF0000"/>
                </a:solidFill>
                <a:latin typeface="Consolas" panose="020B0609020204030204" charset="0"/>
              </a:rPr>
              <a:t>Traceback (most recent call last):</a:t>
            </a:r>
            <a:endParaRPr lang="en-US" altLang="zh-CN" sz="1600" dirty="0">
              <a:solidFill>
                <a:srgbClr val="FF000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FF0000"/>
                </a:solidFill>
                <a:latin typeface="Consolas" panose="020B0609020204030204" charset="0"/>
              </a:rPr>
              <a:t>  File "&lt;pyshell#53&gt;", line 1, in &lt;module&gt;</a:t>
            </a:r>
            <a:endParaRPr lang="en-US" altLang="zh-CN" sz="1600" dirty="0">
              <a:solidFill>
                <a:srgbClr val="FF000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FF0000"/>
                </a:solidFill>
                <a:latin typeface="Consolas" panose="020B0609020204030204" charset="0"/>
              </a:rPr>
              <a:t>    aDict['tel']</a:t>
            </a:r>
            <a:endParaRPr lang="en-US" altLang="zh-CN" sz="1600" dirty="0">
              <a:solidFill>
                <a:srgbClr val="FF000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FF0000"/>
                </a:solidFill>
                <a:latin typeface="Consolas" panose="020B0609020204030204" charset="0"/>
              </a:rPr>
              <a:t>KeyError: 'tel'</a:t>
            </a:r>
            <a:endParaRPr lang="en-US" altLang="zh-CN" sz="1600" dirty="0">
              <a:solidFill>
                <a:srgbClr val="FF0000"/>
              </a:solidFill>
              <a:latin typeface="Consolas" panose="020B060902020403020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80897"/>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2.3.2  </a:t>
            </a:r>
            <a:r>
              <a:rPr lang="zh-CN" altLang="en-US" kern="1200" baseline="0" dirty="0">
                <a:latin typeface="+mj-lt"/>
                <a:ea typeface="+mj-ea"/>
                <a:cs typeface="+mj-cs"/>
              </a:rPr>
              <a:t>字典元素的读取</a:t>
            </a:r>
            <a:endParaRPr lang="zh-CN" altLang="en-US" kern="1200" baseline="0" dirty="0">
              <a:latin typeface="+mj-lt"/>
              <a:ea typeface="+mj-ea"/>
              <a:cs typeface="+mj-cs"/>
            </a:endParaRPr>
          </a:p>
        </p:txBody>
      </p:sp>
      <p:sp>
        <p:nvSpPr>
          <p:cNvPr id="99330" name="文本占位符 80898"/>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dirty="0"/>
              <a:t>使用</a:t>
            </a:r>
            <a:r>
              <a:rPr lang="zh-CN" altLang="en-US" sz="1800" dirty="0">
                <a:solidFill>
                  <a:srgbClr val="FF0000"/>
                </a:solidFill>
              </a:rPr>
              <a:t>字典对象的</a:t>
            </a:r>
            <a:r>
              <a:rPr lang="en-US" altLang="zh-CN" sz="1800" dirty="0">
                <a:solidFill>
                  <a:srgbClr val="FF0000"/>
                </a:solidFill>
              </a:rPr>
              <a:t>get()</a:t>
            </a:r>
            <a:r>
              <a:rPr lang="zh-CN" altLang="en-US" sz="1800" dirty="0">
                <a:solidFill>
                  <a:srgbClr val="FF0000"/>
                </a:solidFill>
              </a:rPr>
              <a:t>方法获取指定键对应的值</a:t>
            </a:r>
            <a:r>
              <a:rPr lang="zh-CN" altLang="en-US" sz="1800" dirty="0"/>
              <a:t>，并且可以在键不存在的时候返回指定值。</a:t>
            </a:r>
            <a:endParaRPr lang="zh-CN" altLang="en-US" sz="1800" dirty="0"/>
          </a:p>
          <a:p>
            <a:pPr defTabSz="914400">
              <a:lnSpc>
                <a:spcPct val="90000"/>
              </a:lnSpc>
              <a:buSzPct val="90000"/>
              <a:buFont typeface="Wingdings" panose="05000000000000000000" pitchFamily="2" charset="2"/>
              <a:buNone/>
            </a:pPr>
            <a:endParaRPr lang="en-US" altLang="zh-CN" sz="1500" dirty="0"/>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print(aDict.get('address'))</a:t>
            </a:r>
            <a:endParaRPr lang="en-US" altLang="zh-CN" sz="1600" dirty="0">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None</a:t>
            </a:r>
            <a:endParaRPr lang="en-US" altLang="zh-CN" sz="1600" dirty="0">
              <a:solidFill>
                <a:srgbClr val="00B0F0"/>
              </a:solidFill>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latin typeface="Consolas" panose="020B0609020204030204" charset="0"/>
              </a:rPr>
              <a:t>&gt;&gt;&gt; print(aDict.get('address', 'SDIBT'))</a:t>
            </a:r>
            <a:endParaRPr lang="en-US" altLang="zh-CN" sz="1600" dirty="0">
              <a:latin typeface="Consolas" panose="020B0609020204030204" charset="0"/>
            </a:endParaRPr>
          </a:p>
          <a:p>
            <a:pPr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SDIBT</a:t>
            </a:r>
            <a:endParaRPr lang="en-US" altLang="zh-CN" sz="1600" dirty="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8192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2.3.2  </a:t>
            </a:r>
            <a:r>
              <a:rPr lang="zh-CN" altLang="en-US" kern="1200" baseline="0" dirty="0">
                <a:latin typeface="+mj-lt"/>
                <a:ea typeface="+mj-ea"/>
                <a:cs typeface="+mj-cs"/>
              </a:rPr>
              <a:t>字典元素的读取</a:t>
            </a:r>
            <a:endParaRPr lang="zh-CN" altLang="en-US" kern="1200" baseline="0" dirty="0">
              <a:latin typeface="+mj-lt"/>
              <a:ea typeface="+mj-ea"/>
              <a:cs typeface="+mj-cs"/>
            </a:endParaRPr>
          </a:p>
        </p:txBody>
      </p:sp>
      <p:sp>
        <p:nvSpPr>
          <p:cNvPr id="100354" name="文本占位符 81922"/>
          <p:cNvSpPr>
            <a:spLocks noGrp="1"/>
          </p:cNvSpPr>
          <p:nvPr>
            <p:ph idx="1"/>
          </p:nvPr>
        </p:nvSpPr>
        <p:spPr/>
        <p:txBody>
          <a:bodyPr anchor="t"/>
          <a:lstStyle/>
          <a:p>
            <a:pPr defTabSz="914400">
              <a:spcBef>
                <a:spcPts val="1200"/>
              </a:spcBef>
              <a:spcAft>
                <a:spcPts val="600"/>
              </a:spcAft>
              <a:buSzPct val="90000"/>
              <a:buFont typeface="Wingdings" panose="05000000000000000000" charset="0"/>
              <a:buChar char="§"/>
            </a:pPr>
            <a:r>
              <a:rPr lang="zh-CN" altLang="en-US" sz="1800" dirty="0"/>
              <a:t>使用字典对象的</a:t>
            </a:r>
            <a:r>
              <a:rPr lang="en-US" altLang="zh-CN" sz="1800" dirty="0">
                <a:solidFill>
                  <a:srgbClr val="FF0000"/>
                </a:solidFill>
              </a:rPr>
              <a:t>items()</a:t>
            </a:r>
            <a:r>
              <a:rPr lang="zh-CN" altLang="en-US" sz="1800" dirty="0"/>
              <a:t>方法可以返回字典的元素。</a:t>
            </a:r>
            <a:endParaRPr lang="zh-CN" altLang="en-US" sz="1800" dirty="0"/>
          </a:p>
          <a:p>
            <a:pPr defTabSz="914400">
              <a:spcBef>
                <a:spcPts val="1200"/>
              </a:spcBef>
              <a:spcAft>
                <a:spcPts val="600"/>
              </a:spcAft>
              <a:buSzPct val="90000"/>
              <a:buFont typeface="Wingdings" panose="05000000000000000000" charset="0"/>
              <a:buChar char="§"/>
            </a:pPr>
            <a:r>
              <a:rPr lang="zh-CN" altLang="en-US" sz="1800" dirty="0"/>
              <a:t>使用字典对象的</a:t>
            </a:r>
            <a:r>
              <a:rPr lang="en-US" altLang="zh-CN" sz="1800" dirty="0">
                <a:solidFill>
                  <a:srgbClr val="FF0000"/>
                </a:solidFill>
              </a:rPr>
              <a:t>keys()</a:t>
            </a:r>
            <a:r>
              <a:rPr lang="zh-CN" altLang="en-US" sz="1800" dirty="0"/>
              <a:t>方法可以返回字典的</a:t>
            </a:r>
            <a:r>
              <a:rPr lang="en-US" altLang="zh-CN" sz="1800" dirty="0"/>
              <a:t>“</a:t>
            </a:r>
            <a:r>
              <a:rPr lang="zh-CN" altLang="en-US" sz="1800" dirty="0"/>
              <a:t>键</a:t>
            </a:r>
            <a:r>
              <a:rPr lang="en-US" altLang="zh-CN" sz="1800" dirty="0"/>
              <a:t>”</a:t>
            </a:r>
            <a:r>
              <a:rPr lang="zh-CN" altLang="en-US" sz="1800" dirty="0"/>
              <a:t>。</a:t>
            </a:r>
            <a:endParaRPr lang="zh-CN" altLang="en-US" sz="1800" dirty="0"/>
          </a:p>
          <a:p>
            <a:pPr defTabSz="914400">
              <a:spcBef>
                <a:spcPts val="1200"/>
              </a:spcBef>
              <a:spcAft>
                <a:spcPts val="600"/>
              </a:spcAft>
              <a:buSzPct val="90000"/>
              <a:buFont typeface="Wingdings" panose="05000000000000000000" charset="0"/>
              <a:buChar char="§"/>
            </a:pPr>
            <a:r>
              <a:rPr lang="zh-CN" altLang="en-US" sz="1800" dirty="0"/>
              <a:t>使用字典对象的</a:t>
            </a:r>
            <a:r>
              <a:rPr lang="en-US" altLang="zh-CN" sz="1800" dirty="0">
                <a:solidFill>
                  <a:srgbClr val="FF0000"/>
                </a:solidFill>
              </a:rPr>
              <a:t>values()</a:t>
            </a:r>
            <a:r>
              <a:rPr lang="zh-CN" altLang="en-US" sz="1800" dirty="0"/>
              <a:t>方法可以返回字典的</a:t>
            </a:r>
            <a:r>
              <a:rPr lang="en-US" altLang="zh-CN" sz="1800" dirty="0"/>
              <a:t>“</a:t>
            </a:r>
            <a:r>
              <a:rPr lang="zh-CN" altLang="en-US" sz="1800" dirty="0"/>
              <a:t>值</a:t>
            </a:r>
            <a:r>
              <a:rPr lang="en-US" altLang="zh-CN" sz="1800" dirty="0"/>
              <a:t>”</a:t>
            </a:r>
            <a:r>
              <a:rPr lang="zh-CN" altLang="en-US" sz="1800" dirty="0"/>
              <a:t>。</a:t>
            </a:r>
            <a:endParaRPr lang="zh-CN" alt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8294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2.3.2  </a:t>
            </a:r>
            <a:r>
              <a:rPr lang="zh-CN" altLang="en-US" kern="1200" baseline="0" dirty="0">
                <a:latin typeface="+mj-lt"/>
                <a:ea typeface="+mj-ea"/>
                <a:cs typeface="+mj-cs"/>
              </a:rPr>
              <a:t>字典元素的读取</a:t>
            </a:r>
            <a:endParaRPr lang="zh-CN" altLang="en-US" kern="1200" baseline="0" dirty="0">
              <a:latin typeface="+mj-lt"/>
              <a:ea typeface="+mj-ea"/>
              <a:cs typeface="+mj-cs"/>
            </a:endParaRPr>
          </a:p>
        </p:txBody>
      </p:sp>
      <p:sp>
        <p:nvSpPr>
          <p:cNvPr id="101378" name="文本占位符 82946"/>
          <p:cNvSpPr>
            <a:spLocks noGrp="1"/>
          </p:cNvSpPr>
          <p:nvPr>
            <p:ph idx="1"/>
          </p:nvPr>
        </p:nvSpPr>
        <p:spPr/>
        <p:txBody>
          <a:bodyPr anchor="t"/>
          <a:lstStyle/>
          <a:p>
            <a:pPr defTabSz="914400">
              <a:lnSpc>
                <a:spcPct val="100000"/>
              </a:lnSpc>
              <a:spcBef>
                <a:spcPct val="0"/>
              </a:spcBef>
              <a:buSzPct val="90000"/>
              <a:buFont typeface="Wingdings" panose="05000000000000000000" pitchFamily="2" charset="2"/>
              <a:buNone/>
            </a:pPr>
            <a:r>
              <a:rPr lang="en-US" altLang="zh-CN" sz="1600" dirty="0">
                <a:solidFill>
                  <a:srgbClr val="FF0000"/>
                </a:solidFill>
              </a:rPr>
              <a:t>items</a:t>
            </a:r>
            <a:r>
              <a:rPr lang="en-US" altLang="zh-CN" sz="1600" dirty="0" smtClean="0">
                <a:solidFill>
                  <a:srgbClr val="FF0000"/>
                </a:solidFill>
              </a:rPr>
              <a:t>()</a:t>
            </a:r>
            <a:r>
              <a:rPr lang="zh-CN" altLang="en-US" sz="1600" dirty="0" smtClean="0">
                <a:solidFill>
                  <a:srgbClr val="FF0000"/>
                </a:solidFill>
              </a:rPr>
              <a:t>返回</a:t>
            </a:r>
            <a:r>
              <a:rPr lang="zh-CN" altLang="en-US" sz="1600" dirty="0" smtClean="0"/>
              <a:t>“字典视图”，包含</a:t>
            </a:r>
            <a:r>
              <a:rPr lang="zh-CN" altLang="en-US" sz="1600" dirty="0"/>
              <a:t>所有字典项的</a:t>
            </a:r>
            <a:r>
              <a:rPr lang="zh-CN" altLang="en-US" sz="1600" dirty="0">
                <a:solidFill>
                  <a:srgbClr val="FF0000"/>
                </a:solidFill>
              </a:rPr>
              <a:t>列表</a:t>
            </a:r>
            <a:r>
              <a:rPr lang="zh-CN" altLang="en-US" sz="1600" dirty="0"/>
              <a:t>，其中每个元素都为</a:t>
            </a:r>
            <a:r>
              <a:rPr lang="en-US" altLang="zh-CN" sz="1600" dirty="0"/>
              <a:t>(key, value)</a:t>
            </a:r>
            <a:r>
              <a:rPr lang="zh-CN" altLang="en-US" sz="1600" dirty="0"/>
              <a:t>的形式。</a:t>
            </a:r>
            <a:endParaRPr lang="en-US" altLang="zh-CN" sz="1600" dirty="0" smtClean="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smtClean="0">
                <a:latin typeface="Consolas" panose="020B0609020204030204" charset="0"/>
              </a:rPr>
              <a:t>&gt;&gt;&gt; </a:t>
            </a:r>
            <a:r>
              <a:rPr lang="en-US" altLang="zh-CN" sz="1600" dirty="0">
                <a:latin typeface="Consolas" panose="020B0609020204030204" charset="0"/>
              </a:rPr>
              <a:t>aDict={'name':'Dong', 'sex':'male', 'age':37</a:t>
            </a:r>
            <a:r>
              <a:rPr lang="en-US" altLang="zh-CN" sz="1600" dirty="0" smtClean="0">
                <a:latin typeface="Consolas" panose="020B0609020204030204" charset="0"/>
              </a:rPr>
              <a:t>}</a:t>
            </a:r>
            <a:endParaRPr lang="en-US" altLang="zh-CN" sz="1600" dirty="0" smtClean="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a:t>
            </a:r>
            <a:r>
              <a:rPr lang="en-US" altLang="zh-CN" sz="1600" dirty="0" err="1">
                <a:solidFill>
                  <a:srgbClr val="FF0000"/>
                </a:solidFill>
                <a:latin typeface="Consolas" panose="020B0609020204030204" charset="0"/>
              </a:rPr>
              <a:t>aDict.items</a:t>
            </a:r>
            <a:r>
              <a:rPr lang="en-US" altLang="zh-CN" sz="1600" dirty="0">
                <a:solidFill>
                  <a:srgbClr val="FF0000"/>
                </a:solidFill>
                <a:latin typeface="Consolas" panose="020B0609020204030204" charset="0"/>
              </a:rPr>
              <a:t>()</a:t>
            </a:r>
            <a:endParaRPr lang="en-US" altLang="zh-CN" sz="1600" dirty="0">
              <a:solidFill>
                <a:srgbClr val="FF000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err="1">
                <a:solidFill>
                  <a:srgbClr val="FF0000"/>
                </a:solidFill>
                <a:latin typeface="Consolas" panose="020B0609020204030204" charset="0"/>
              </a:rPr>
              <a:t>dict_items</a:t>
            </a:r>
            <a:r>
              <a:rPr lang="en-US" altLang="zh-CN" sz="1600" dirty="0">
                <a:solidFill>
                  <a:srgbClr val="FF0000"/>
                </a:solidFill>
                <a:latin typeface="Consolas" panose="020B0609020204030204" charset="0"/>
              </a:rPr>
              <a:t>([('name', 'Dong'), ('sex', 'male'), ('age', 37)])</a:t>
            </a:r>
            <a:endParaRPr lang="en-US" altLang="zh-CN" sz="1600" dirty="0">
              <a:solidFill>
                <a:srgbClr val="FF000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for item in aDict.items():     #</a:t>
            </a:r>
            <a:r>
              <a:rPr lang="zh-CN" altLang="en-US" sz="1600" dirty="0">
                <a:solidFill>
                  <a:srgbClr val="FF0000"/>
                </a:solidFill>
                <a:latin typeface="Consolas" panose="020B0609020204030204" charset="0"/>
              </a:rPr>
              <a:t>输出字典中所有</a:t>
            </a:r>
            <a:r>
              <a:rPr lang="zh-CN" altLang="en-US" sz="1600" b="1" dirty="0">
                <a:solidFill>
                  <a:srgbClr val="FF0000"/>
                </a:solidFill>
                <a:latin typeface="Consolas" panose="020B0609020204030204" charset="0"/>
              </a:rPr>
              <a:t>元素</a:t>
            </a:r>
            <a:endParaRPr lang="zh-CN" altLang="en-US" sz="1600" b="1" dirty="0">
              <a:solidFill>
                <a:srgbClr val="FF000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    print(item</a:t>
            </a:r>
            <a:r>
              <a:rPr lang="en-US" altLang="zh-CN" sz="1600" dirty="0" smtClean="0">
                <a:latin typeface="Consolas" panose="020B0609020204030204" charset="0"/>
              </a:rPr>
              <a:t>)</a:t>
            </a:r>
            <a:endParaRPr lang="en-US" altLang="zh-CN" sz="1600" dirty="0" smtClean="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smtClean="0">
                <a:solidFill>
                  <a:srgbClr val="00B0F0"/>
                </a:solidFill>
                <a:latin typeface="Consolas" panose="020B0609020204030204" charset="0"/>
              </a:rPr>
              <a:t>(</a:t>
            </a:r>
            <a:r>
              <a:rPr lang="en-US" altLang="zh-CN" sz="1600" dirty="0">
                <a:solidFill>
                  <a:srgbClr val="00B0F0"/>
                </a:solidFill>
                <a:latin typeface="Consolas" panose="020B0609020204030204" charset="0"/>
              </a:rPr>
              <a:t>'age', 37)</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('name', 'Dong')</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('sex', 'male')</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&gt;&gt;&gt; for key in aDict:              #</a:t>
            </a:r>
            <a:r>
              <a:rPr lang="zh-CN" altLang="en-US" sz="1600" dirty="0">
                <a:solidFill>
                  <a:srgbClr val="FF0000"/>
                </a:solidFill>
                <a:latin typeface="Consolas" panose="020B0609020204030204" charset="0"/>
              </a:rPr>
              <a:t>不加特殊说明，默认输出</a:t>
            </a:r>
            <a:r>
              <a:rPr lang="en-US" altLang="zh-CN" sz="1600" dirty="0">
                <a:solidFill>
                  <a:srgbClr val="FF0000"/>
                </a:solidFill>
                <a:latin typeface="Consolas" panose="020B0609020204030204" charset="0"/>
              </a:rPr>
              <a:t>“</a:t>
            </a:r>
            <a:r>
              <a:rPr lang="zh-CN" altLang="en-US" sz="1600" dirty="0">
                <a:solidFill>
                  <a:srgbClr val="FF0000"/>
                </a:solidFill>
                <a:latin typeface="Consolas" panose="020B0609020204030204" charset="0"/>
              </a:rPr>
              <a:t>键</a:t>
            </a:r>
            <a:r>
              <a:rPr lang="en-US" altLang="zh-CN" sz="1600" dirty="0">
                <a:solidFill>
                  <a:srgbClr val="FF0000"/>
                </a:solidFill>
                <a:latin typeface="Consolas" panose="020B0609020204030204" charset="0"/>
              </a:rPr>
              <a:t>”</a:t>
            </a:r>
            <a:endParaRPr lang="zh-CN" altLang="en-US" sz="1600" dirty="0">
              <a:solidFill>
                <a:srgbClr val="FF000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rPr>
              <a:t>    print(key)</a:t>
            </a: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smtClean="0">
                <a:solidFill>
                  <a:srgbClr val="00B0F0"/>
                </a:solidFill>
                <a:latin typeface="Consolas" panose="020B0609020204030204" charset="0"/>
              </a:rPr>
              <a:t>age</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name</a:t>
            </a:r>
            <a:endParaRPr lang="en-US" altLang="zh-CN"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rPr>
              <a:t>sex</a:t>
            </a:r>
            <a:endParaRPr lang="en-US" altLang="zh-CN" sz="1600" dirty="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331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2.1.1  </a:t>
            </a:r>
            <a:r>
              <a:rPr lang="zh-CN" altLang="en-US" kern="1200" baseline="0">
                <a:latin typeface="+mj-lt"/>
                <a:ea typeface="+mj-ea"/>
                <a:cs typeface="+mj-cs"/>
              </a:rPr>
              <a:t>列表创建与删除</a:t>
            </a:r>
            <a:endParaRPr lang="zh-CN" altLang="en-US" kern="1200" baseline="0">
              <a:latin typeface="+mj-lt"/>
              <a:ea typeface="+mj-ea"/>
              <a:cs typeface="+mj-cs"/>
            </a:endParaRPr>
          </a:p>
        </p:txBody>
      </p:sp>
      <p:sp>
        <p:nvSpPr>
          <p:cNvPr id="13315" name="文本占位符 13314"/>
          <p:cNvSpPr>
            <a:spLocks noGrp="1"/>
          </p:cNvSpPr>
          <p:nvPr>
            <p:ph idx="1"/>
          </p:nvPr>
        </p:nvSpPr>
        <p:spPr/>
        <p:txBody>
          <a:bodyPr/>
          <a:lstStyle/>
          <a:p>
            <a:pPr fontAlgn="base">
              <a:lnSpc>
                <a:spcPct val="80000"/>
              </a:lnSpc>
              <a:buFont typeface="Wingdings" panose="05000000000000000000" charset="0"/>
              <a:buChar char="n"/>
            </a:pPr>
            <a:r>
              <a:rPr lang="zh-CN" altLang="en-US" sz="1800" strike="noStrike" noProof="1">
                <a:effectLst/>
              </a:rPr>
              <a:t>使用</a:t>
            </a:r>
            <a:r>
              <a:rPr lang="zh-CN" altLang="en-US" sz="1800" strike="noStrike" noProof="1">
                <a:solidFill>
                  <a:srgbClr val="FF0000"/>
                </a:solidFill>
                <a:effectLst/>
              </a:rPr>
              <a:t>“</a:t>
            </a:r>
            <a:r>
              <a:rPr lang="en-US" altLang="zh-CN" sz="1800" strike="noStrike" noProof="1">
                <a:solidFill>
                  <a:srgbClr val="FF0000"/>
                </a:solidFill>
                <a:effectLst/>
              </a:rPr>
              <a:t>=”</a:t>
            </a:r>
            <a:r>
              <a:rPr lang="zh-CN" altLang="en-US" sz="1800" strike="noStrike" noProof="1">
                <a:effectLst/>
              </a:rPr>
              <a:t>直接将一个列表赋值给变量即可</a:t>
            </a:r>
            <a:r>
              <a:rPr lang="zh-CN" altLang="en-US" sz="1800" strike="noStrike" noProof="1">
                <a:solidFill>
                  <a:srgbClr val="FF0000"/>
                </a:solidFill>
                <a:effectLst/>
              </a:rPr>
              <a:t>创建列表对象</a:t>
            </a:r>
            <a:endParaRPr lang="zh-CN" altLang="en-US" sz="1800" strike="noStrike" noProof="1">
              <a:solidFill>
                <a:srgbClr val="FF0000"/>
              </a:solidFill>
              <a:effectLst/>
            </a:endParaRPr>
          </a:p>
          <a:p>
            <a:pPr marL="1905" indent="-344805" fontAlgn="base">
              <a:lnSpc>
                <a:spcPct val="80000"/>
              </a:lnSpc>
              <a:buNone/>
            </a:pPr>
            <a:endParaRPr lang="en-US" altLang="zh-CN" sz="1350" strike="noStrike" noProof="1">
              <a:effectLst/>
            </a:endParaRPr>
          </a:p>
          <a:p>
            <a:pPr marL="1905" indent="-344805" fontAlgn="base">
              <a:lnSpc>
                <a:spcPct val="80000"/>
              </a:lnSpc>
              <a:buNone/>
            </a:pPr>
            <a:r>
              <a:rPr lang="en-US" altLang="zh-CN" sz="1400" strike="noStrike" noProof="1">
                <a:effectLst/>
                <a:latin typeface="Consolas" panose="020B0609020204030204" charset="0"/>
              </a:rPr>
              <a:t>&gt;&gt;&gt; a_list = ['a', 'b', 'mpilgrim', 'z', 'example']</a:t>
            </a:r>
            <a:endParaRPr lang="en-US" altLang="zh-CN" sz="1400" strike="noStrike" noProof="1">
              <a:effectLst/>
              <a:latin typeface="Consolas" panose="020B0609020204030204" charset="0"/>
            </a:endParaRPr>
          </a:p>
          <a:p>
            <a:pPr marL="1905" indent="-344805" fontAlgn="base">
              <a:lnSpc>
                <a:spcPct val="80000"/>
              </a:lnSpc>
              <a:buNone/>
            </a:pPr>
            <a:r>
              <a:rPr lang="en-US" altLang="zh-CN" sz="1400" strike="noStrike" noProof="1">
                <a:effectLst/>
                <a:latin typeface="Consolas" panose="020B0609020204030204" charset="0"/>
              </a:rPr>
              <a:t>&gt;&gt;&gt; a_list = []                            #</a:t>
            </a:r>
            <a:r>
              <a:rPr lang="zh-CN" altLang="en-US" sz="1400" strike="noStrike" noProof="1">
                <a:effectLst/>
                <a:latin typeface="Consolas" panose="020B0609020204030204" charset="0"/>
              </a:rPr>
              <a:t>创建空列表</a:t>
            </a:r>
            <a:endParaRPr lang="zh-CN" altLang="en-US" sz="1350" strike="noStrike" noProof="1">
              <a:effectLst/>
              <a:latin typeface="Consolas" panose="020B0609020204030204" charset="0"/>
            </a:endParaRPr>
          </a:p>
          <a:p>
            <a:pPr marL="1905" indent="-344805" fontAlgn="base">
              <a:lnSpc>
                <a:spcPct val="80000"/>
              </a:lnSpc>
              <a:buNone/>
            </a:pPr>
            <a:endParaRPr lang="zh-CN" altLang="en-US" sz="1350" strike="noStrike" noProof="1">
              <a:effectLst/>
            </a:endParaRPr>
          </a:p>
          <a:p>
            <a:pPr>
              <a:spcBef>
                <a:spcPts val="600"/>
              </a:spcBef>
              <a:spcAft>
                <a:spcPts val="600"/>
              </a:spcAft>
              <a:buFont typeface="Wingdings" panose="05000000000000000000" charset="0"/>
              <a:buChar char="n"/>
            </a:pPr>
            <a:r>
              <a:rPr lang="zh-CN" altLang="en-US" sz="1800" strike="noStrike" noProof="1">
                <a:effectLst/>
              </a:rPr>
              <a:t>也可以使用</a:t>
            </a:r>
            <a:r>
              <a:rPr lang="en-US" altLang="zh-CN" sz="1800" strike="noStrike" noProof="1">
                <a:effectLst/>
              </a:rPr>
              <a:t>list()</a:t>
            </a:r>
            <a:r>
              <a:rPr lang="zh-CN" altLang="en-US" sz="1800" strike="noStrike" noProof="1">
                <a:effectLst/>
              </a:rPr>
              <a:t>函数</a:t>
            </a:r>
            <a:r>
              <a:rPr lang="zh-CN" altLang="en-US" sz="1800" strike="noStrike" noProof="1">
                <a:solidFill>
                  <a:srgbClr val="FF0000"/>
                </a:solidFill>
                <a:effectLst/>
              </a:rPr>
              <a:t>将元组、</a:t>
            </a:r>
            <a:r>
              <a:rPr lang="en-US" altLang="zh-CN" sz="1800" strike="noStrike" noProof="1">
                <a:solidFill>
                  <a:srgbClr val="FF0000"/>
                </a:solidFill>
                <a:effectLst/>
              </a:rPr>
              <a:t>range</a:t>
            </a:r>
            <a:r>
              <a:rPr lang="zh-CN" altLang="en-US" sz="1800" strike="noStrike" noProof="1">
                <a:solidFill>
                  <a:srgbClr val="FF0000"/>
                </a:solidFill>
                <a:effectLst/>
              </a:rPr>
              <a:t>对象、字符串或其他类型的可</a:t>
            </a:r>
            <a:r>
              <a:rPr lang="zh-CN" altLang="en-US" sz="1800" b="1" strike="noStrike" noProof="1">
                <a:solidFill>
                  <a:srgbClr val="FF0000"/>
                </a:solidFill>
                <a:effectLst/>
              </a:rPr>
              <a:t>迭代</a:t>
            </a:r>
            <a:r>
              <a:rPr lang="zh-CN" altLang="en-US" sz="1800" b="1" strike="noStrike" noProof="1" smtClean="0">
                <a:solidFill>
                  <a:srgbClr val="FF0000"/>
                </a:solidFill>
                <a:effectLst/>
              </a:rPr>
              <a:t>对象</a:t>
            </a:r>
            <a:r>
              <a:rPr lang="en-US" altLang="zh-CN" sz="1800" strike="noStrike" noProof="1" smtClean="0">
                <a:solidFill>
                  <a:srgbClr val="FF0000"/>
                </a:solidFill>
                <a:effectLst/>
              </a:rPr>
              <a:t>(</a:t>
            </a:r>
            <a:r>
              <a:rPr lang="zh-CN" altLang="en-US" sz="1800" dirty="0">
                <a:solidFill>
                  <a:srgbClr val="FF0000"/>
                </a:solidFill>
              </a:rPr>
              <a:t>可作用于</a:t>
            </a:r>
            <a:r>
              <a:rPr lang="en-US" altLang="zh-CN" sz="1800" dirty="0">
                <a:solidFill>
                  <a:srgbClr val="FF0000"/>
                </a:solidFill>
              </a:rPr>
              <a:t>for</a:t>
            </a:r>
            <a:r>
              <a:rPr lang="zh-CN" altLang="en-US" sz="1800" dirty="0">
                <a:solidFill>
                  <a:srgbClr val="FF0000"/>
                </a:solidFill>
              </a:rPr>
              <a:t>循环的对象叫可迭代对象</a:t>
            </a:r>
            <a:r>
              <a:rPr lang="en-US" altLang="zh-CN" sz="1800" strike="noStrike" noProof="1" smtClean="0">
                <a:solidFill>
                  <a:srgbClr val="FF0000"/>
                </a:solidFill>
                <a:effectLst/>
              </a:rPr>
              <a:t>)</a:t>
            </a:r>
            <a:r>
              <a:rPr lang="zh-CN" altLang="en-US" sz="1800" strike="noStrike" noProof="1" smtClean="0">
                <a:solidFill>
                  <a:srgbClr val="FF0000"/>
                </a:solidFill>
                <a:effectLst/>
              </a:rPr>
              <a:t>类型</a:t>
            </a:r>
            <a:r>
              <a:rPr lang="zh-CN" altLang="en-US" sz="1800" strike="noStrike" noProof="1">
                <a:solidFill>
                  <a:srgbClr val="FF0000"/>
                </a:solidFill>
                <a:effectLst/>
              </a:rPr>
              <a:t>的数据转换为列表</a:t>
            </a:r>
            <a:r>
              <a:rPr lang="zh-CN" altLang="en-US" sz="1800" strike="noStrike" noProof="1">
                <a:effectLst/>
              </a:rPr>
              <a:t>。</a:t>
            </a:r>
            <a:endParaRPr lang="zh-CN" altLang="en-US" sz="1800" strike="noStrike" noProof="1">
              <a:effectLst/>
            </a:endParaRPr>
          </a:p>
          <a:p>
            <a:pPr marL="1905" indent="-344805" fontAlgn="base">
              <a:lnSpc>
                <a:spcPct val="80000"/>
              </a:lnSpc>
              <a:buNone/>
            </a:pPr>
            <a:r>
              <a:rPr lang="en-US" altLang="zh-CN" sz="1400" strike="noStrike" noProof="1">
                <a:effectLst/>
                <a:latin typeface="Consolas" panose="020B0609020204030204" charset="0"/>
              </a:rPr>
              <a:t>&gt;&gt;&gt; a_list = list((3,5,7,9,11))</a:t>
            </a:r>
            <a:endParaRPr lang="en-US" altLang="zh-CN" sz="1400" strike="noStrike" noProof="1">
              <a:effectLst/>
              <a:latin typeface="Consolas" panose="020B0609020204030204" charset="0"/>
            </a:endParaRPr>
          </a:p>
          <a:p>
            <a:pPr marL="1905" indent="-344805" fontAlgn="base">
              <a:lnSpc>
                <a:spcPct val="80000"/>
              </a:lnSpc>
              <a:buNone/>
            </a:pPr>
            <a:r>
              <a:rPr lang="en-US" altLang="zh-CN" sz="1400" strike="noStrike" noProof="1">
                <a:effectLst/>
                <a:latin typeface="Consolas" panose="020B0609020204030204" charset="0"/>
              </a:rPr>
              <a:t>&gt;&gt;&gt; a_list</a:t>
            </a:r>
            <a:endParaRPr lang="en-US" altLang="zh-CN" sz="1400" strike="noStrike" noProof="1">
              <a:effectLst/>
              <a:latin typeface="Consolas" panose="020B0609020204030204" charset="0"/>
            </a:endParaRPr>
          </a:p>
          <a:p>
            <a:pPr marL="1905" indent="-344805" fontAlgn="base">
              <a:lnSpc>
                <a:spcPct val="80000"/>
              </a:lnSpc>
              <a:buNone/>
            </a:pPr>
            <a:r>
              <a:rPr lang="en-US" altLang="zh-CN" sz="1400" strike="noStrike" noProof="1">
                <a:solidFill>
                  <a:srgbClr val="00B0F0"/>
                </a:solidFill>
                <a:effectLst/>
                <a:latin typeface="Consolas" panose="020B0609020204030204" charset="0"/>
              </a:rPr>
              <a:t>[3, 5, 7, 9, 11]</a:t>
            </a:r>
            <a:endParaRPr lang="en-US" altLang="zh-CN" sz="1400" strike="noStrike" noProof="1">
              <a:solidFill>
                <a:srgbClr val="00B0F0"/>
              </a:solidFill>
              <a:effectLst/>
              <a:latin typeface="Consolas" panose="020B0609020204030204" charset="0"/>
            </a:endParaRPr>
          </a:p>
          <a:p>
            <a:pPr marL="1905" indent="-344805" fontAlgn="base">
              <a:lnSpc>
                <a:spcPct val="80000"/>
              </a:lnSpc>
              <a:buNone/>
            </a:pPr>
            <a:r>
              <a:rPr lang="en-US" altLang="zh-CN" sz="1400" strike="noStrike" noProof="1">
                <a:effectLst/>
                <a:latin typeface="Consolas" panose="020B0609020204030204" charset="0"/>
              </a:rPr>
              <a:t>&gt;&gt;&gt; list(range(1,10,2))</a:t>
            </a:r>
            <a:endParaRPr lang="en-US" altLang="zh-CN" sz="1400" strike="noStrike" noProof="1">
              <a:effectLst/>
              <a:latin typeface="Consolas" panose="020B0609020204030204" charset="0"/>
            </a:endParaRPr>
          </a:p>
          <a:p>
            <a:pPr marL="1905" indent="-344805" fontAlgn="base">
              <a:lnSpc>
                <a:spcPct val="80000"/>
              </a:lnSpc>
              <a:buNone/>
            </a:pPr>
            <a:r>
              <a:rPr lang="en-US" altLang="zh-CN" sz="1400" strike="noStrike" noProof="1">
                <a:solidFill>
                  <a:srgbClr val="00B0F0"/>
                </a:solidFill>
                <a:effectLst/>
                <a:latin typeface="Consolas" panose="020B0609020204030204" charset="0"/>
              </a:rPr>
              <a:t>[1, 3, 5, 7, 9]</a:t>
            </a:r>
            <a:endParaRPr lang="en-US" altLang="zh-CN" sz="1400" strike="noStrike" noProof="1">
              <a:solidFill>
                <a:srgbClr val="00B0F0"/>
              </a:solidFill>
              <a:effectLst/>
              <a:latin typeface="Consolas" panose="020B0609020204030204" charset="0"/>
            </a:endParaRPr>
          </a:p>
          <a:p>
            <a:pPr marL="1905" indent="-344805" fontAlgn="base">
              <a:lnSpc>
                <a:spcPct val="80000"/>
              </a:lnSpc>
              <a:buNone/>
            </a:pPr>
            <a:r>
              <a:rPr lang="en-US" altLang="zh-CN" sz="1400" strike="noStrike" noProof="1">
                <a:effectLst/>
                <a:latin typeface="Consolas" panose="020B0609020204030204" charset="0"/>
              </a:rPr>
              <a:t>&gt;&gt;&gt; list('hello world')</a:t>
            </a:r>
            <a:endParaRPr lang="en-US" altLang="zh-CN" sz="1400" strike="noStrike" noProof="1">
              <a:effectLst/>
              <a:latin typeface="Consolas" panose="020B0609020204030204" charset="0"/>
            </a:endParaRPr>
          </a:p>
          <a:p>
            <a:pPr marL="1905" indent="-344805" fontAlgn="base">
              <a:lnSpc>
                <a:spcPct val="80000"/>
              </a:lnSpc>
              <a:buNone/>
            </a:pPr>
            <a:r>
              <a:rPr lang="en-US" altLang="zh-CN" sz="1400" strike="noStrike" noProof="1">
                <a:solidFill>
                  <a:srgbClr val="00B0F0"/>
                </a:solidFill>
                <a:effectLst/>
                <a:latin typeface="Consolas" panose="020B0609020204030204" charset="0"/>
              </a:rPr>
              <a:t>['h', 'e', 'l', 'l', 'o', ' ', 'w', 'o', 'r', 'l', 'd']</a:t>
            </a:r>
            <a:endParaRPr lang="en-US" altLang="zh-CN" sz="1400" strike="noStrike" noProof="1">
              <a:solidFill>
                <a:srgbClr val="00B0F0"/>
              </a:solidFill>
              <a:effectLst/>
              <a:latin typeface="Consolas" panose="020B0609020204030204" charset="0"/>
            </a:endParaRPr>
          </a:p>
          <a:p>
            <a:pPr marL="1905" indent="-344805" fontAlgn="base">
              <a:lnSpc>
                <a:spcPct val="80000"/>
              </a:lnSpc>
              <a:buNone/>
            </a:pPr>
            <a:r>
              <a:rPr lang="en-US" altLang="zh-CN" sz="1400" strike="noStrike" noProof="1">
                <a:effectLst/>
                <a:latin typeface="Consolas" panose="020B0609020204030204" charset="0"/>
              </a:rPr>
              <a:t>&gt;&gt;&gt; x = list()                            #</a:t>
            </a:r>
            <a:r>
              <a:rPr lang="zh-CN" altLang="en-US" sz="1400" strike="noStrike" noProof="1">
                <a:effectLst/>
                <a:latin typeface="Consolas" panose="020B0609020204030204" charset="0"/>
              </a:rPr>
              <a:t>创建空列表</a:t>
            </a:r>
            <a:endParaRPr lang="en-US" altLang="zh-CN" sz="1400" strike="noStrike" noProof="1">
              <a:effectLst/>
              <a:latin typeface="Consolas" panose="020B060902020403020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p:cNvSpPr>
          <p:nvPr>
            <p:ph type="title"/>
          </p:nvPr>
        </p:nvSpPr>
        <p:spPr>
          <a:xfrm>
            <a:off x="-1270" y="4445"/>
            <a:ext cx="9124315" cy="951865"/>
          </a:xfrm>
        </p:spPr>
        <p:txBody>
          <a:bodyPr anchor="ctr"/>
          <a:lstStyle/>
          <a:p>
            <a:pPr defTabSz="914400">
              <a:buNone/>
            </a:pPr>
            <a:r>
              <a:rPr lang="en-US" altLang="zh-CN" kern="1200" baseline="0" dirty="0" smtClean="0">
                <a:latin typeface="+mj-lt"/>
                <a:ea typeface="+mj-ea"/>
                <a:cs typeface="+mj-cs"/>
                <a:sym typeface="Arial" panose="020B0604020202020204" pitchFamily="34" charset="0"/>
              </a:rPr>
              <a:t>2.3.2  </a:t>
            </a:r>
            <a:r>
              <a:rPr lang="zh-CN" altLang="en-US" kern="1200" baseline="0" dirty="0" smtClean="0">
                <a:latin typeface="+mj-lt"/>
                <a:ea typeface="+mj-ea"/>
                <a:cs typeface="+mj-cs"/>
                <a:sym typeface="Arial" panose="020B0604020202020204" pitchFamily="34" charset="0"/>
              </a:rPr>
              <a:t>字典解</a:t>
            </a:r>
            <a:r>
              <a:rPr lang="zh-CN" altLang="en-US" kern="1200" baseline="0" dirty="0">
                <a:latin typeface="+mj-lt"/>
                <a:ea typeface="+mj-ea"/>
                <a:cs typeface="+mj-cs"/>
                <a:sym typeface="Arial" panose="020B0604020202020204" pitchFamily="34" charset="0"/>
              </a:rPr>
              <a:t>包</a:t>
            </a:r>
            <a:endParaRPr lang="zh-CN" altLang="en-US" kern="1200" baseline="0" dirty="0">
              <a:latin typeface="+mj-lt"/>
              <a:ea typeface="+mj-ea"/>
              <a:cs typeface="+mj-cs"/>
            </a:endParaRPr>
          </a:p>
        </p:txBody>
      </p:sp>
      <p:sp>
        <p:nvSpPr>
          <p:cNvPr id="84994" name="内容占位符 2"/>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sym typeface="Arial" panose="020B0604020202020204" pitchFamily="34" charset="0"/>
              </a:rPr>
              <a:t>序列解包</a:t>
            </a:r>
            <a:r>
              <a:rPr lang="zh-CN" altLang="en-US" sz="1800" dirty="0" smtClean="0">
                <a:sym typeface="Arial" panose="020B0604020202020204" pitchFamily="34" charset="0"/>
              </a:rPr>
              <a:t>对于字典</a:t>
            </a:r>
            <a:r>
              <a:rPr lang="zh-CN" altLang="en-US" sz="1800" dirty="0">
                <a:sym typeface="Arial" panose="020B0604020202020204" pitchFamily="34" charset="0"/>
              </a:rPr>
              <a:t>同样有效</a:t>
            </a:r>
            <a:endParaRPr lang="zh-CN" altLang="en-US" sz="1800" dirty="0">
              <a:sym typeface="Arial" panose="020B0604020202020204" pitchFamily="34" charset="0"/>
            </a:endParaRPr>
          </a:p>
          <a:p>
            <a:pPr defTabSz="914400">
              <a:lnSpc>
                <a:spcPct val="80000"/>
              </a:lnSpc>
              <a:spcBef>
                <a:spcPct val="1000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s = {'a':1, 'b':2, 'c':3}</a:t>
            </a:r>
            <a:endParaRPr lang="en-US" altLang="zh-CN" sz="1600" dirty="0">
              <a:latin typeface="Consolas" panose="020B0609020204030204" charset="0"/>
              <a:sym typeface="Arial" panose="020B0604020202020204" pitchFamily="34" charset="0"/>
            </a:endParaRP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b, c, d = </a:t>
            </a:r>
            <a:r>
              <a:rPr lang="en-US" altLang="zh-CN" sz="1600" dirty="0" err="1">
                <a:latin typeface="Consolas" panose="020B0609020204030204" charset="0"/>
                <a:sym typeface="Arial" panose="020B0604020202020204" pitchFamily="34" charset="0"/>
              </a:rPr>
              <a:t>s.items</a:t>
            </a:r>
            <a:r>
              <a:rPr lang="en-US" altLang="zh-CN" sz="1600" dirty="0" smtClean="0">
                <a:latin typeface="Consolas" panose="020B0609020204030204" charset="0"/>
                <a:sym typeface="Arial" panose="020B0604020202020204" pitchFamily="34" charset="0"/>
              </a:rPr>
              <a:t>()</a:t>
            </a:r>
            <a:r>
              <a:rPr lang="en-US" altLang="zh-CN" sz="1600" dirty="0">
                <a:solidFill>
                  <a:srgbClr val="FF0000"/>
                </a:solidFill>
                <a:latin typeface="Consolas" panose="020B0609020204030204" charset="0"/>
              </a:rPr>
              <a:t> </a:t>
            </a:r>
            <a:r>
              <a:rPr lang="en-US" altLang="zh-CN" sz="1600" dirty="0" smtClean="0">
                <a:solidFill>
                  <a:srgbClr val="FF0000"/>
                </a:solidFill>
                <a:latin typeface="Consolas" panose="020B0609020204030204" charset="0"/>
              </a:rPr>
              <a:t>[(‘a', 1), (‘b', 2), (‘c', 3)]</a:t>
            </a:r>
            <a:endParaRPr lang="en-US" altLang="zh-CN" sz="1600" dirty="0">
              <a:latin typeface="Consolas" panose="020B0609020204030204" charset="0"/>
              <a:sym typeface="Arial" panose="020B0604020202020204" pitchFamily="34" charset="0"/>
            </a:endParaRP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b              #Python 3.6</a:t>
            </a:r>
            <a:r>
              <a:rPr lang="zh-CN" altLang="en-US" sz="1600" dirty="0">
                <a:latin typeface="Consolas" panose="020B0609020204030204" charset="0"/>
                <a:sym typeface="Arial" panose="020B0604020202020204" pitchFamily="34" charset="0"/>
              </a:rPr>
              <a:t>之后的版本和</a:t>
            </a:r>
            <a:r>
              <a:rPr lang="en-US" altLang="zh-CN" sz="1600" dirty="0">
                <a:latin typeface="Consolas" panose="020B0609020204030204" charset="0"/>
                <a:sym typeface="Arial" panose="020B0604020202020204" pitchFamily="34" charset="0"/>
              </a:rPr>
              <a:t>Python 3.5</a:t>
            </a:r>
            <a:r>
              <a:rPr lang="zh-CN" altLang="en-US" sz="1600" dirty="0">
                <a:latin typeface="Consolas" panose="020B0609020204030204" charset="0"/>
                <a:sym typeface="Arial" panose="020B0604020202020204" pitchFamily="34" charset="0"/>
              </a:rPr>
              <a:t>之前的版本结果略有不同</a:t>
            </a:r>
            <a:endParaRPr lang="zh-CN" altLang="en-US" sz="1600" dirty="0">
              <a:latin typeface="Consolas" panose="020B0609020204030204" charset="0"/>
              <a:sym typeface="Arial" panose="020B0604020202020204" pitchFamily="34" charset="0"/>
            </a:endParaRPr>
          </a:p>
          <a:p>
            <a:pPr defTabSz="914400">
              <a:lnSpc>
                <a:spcPct val="100000"/>
              </a:lnSpc>
              <a:spcBef>
                <a:spcPts val="600"/>
              </a:spcBef>
              <a:buSzPct val="90000"/>
              <a:buFont typeface="Wingdings" panose="05000000000000000000" pitchFamily="2" charset="2"/>
              <a:buNone/>
            </a:pPr>
            <a:r>
              <a:rPr lang="en-US" altLang="zh-CN" sz="1600" dirty="0" smtClean="0">
                <a:solidFill>
                  <a:srgbClr val="00B0F0"/>
                </a:solidFill>
                <a:latin typeface="Consolas" panose="020B0609020204030204" charset="0"/>
                <a:sym typeface="Arial" panose="020B0604020202020204" pitchFamily="34" charset="0"/>
              </a:rPr>
              <a:t>(‘a', 1)</a:t>
            </a:r>
            <a:endParaRPr lang="en-US" altLang="zh-CN" sz="1600" dirty="0">
              <a:solidFill>
                <a:srgbClr val="00B0F0"/>
              </a:solidFill>
              <a:latin typeface="Consolas" panose="020B0609020204030204" charset="0"/>
              <a:sym typeface="Arial" panose="020B0604020202020204" pitchFamily="34" charset="0"/>
            </a:endParaRP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b, c, d = s    #使用字典时不用太多考虑元素的顺序</a:t>
            </a:r>
            <a:endParaRPr lang="en-US" altLang="zh-CN" sz="1600" dirty="0">
              <a:latin typeface="Consolas" panose="020B0609020204030204" charset="0"/>
              <a:sym typeface="Arial" panose="020B0604020202020204" pitchFamily="34" charset="0"/>
            </a:endParaRP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b</a:t>
            </a:r>
            <a:endParaRPr lang="en-US" altLang="zh-CN" sz="1600" dirty="0">
              <a:latin typeface="Consolas" panose="020B0609020204030204" charset="0"/>
              <a:sym typeface="Arial" panose="020B0604020202020204" pitchFamily="34" charset="0"/>
            </a:endParaRPr>
          </a:p>
          <a:p>
            <a:pPr defTabSz="914400">
              <a:lnSpc>
                <a:spcPct val="100000"/>
              </a:lnSpc>
              <a:spcBef>
                <a:spcPts val="600"/>
              </a:spcBef>
              <a:buSzPct val="90000"/>
              <a:buFont typeface="Wingdings" panose="05000000000000000000" pitchFamily="2" charset="2"/>
              <a:buNone/>
            </a:pPr>
            <a:r>
              <a:rPr lang="en-US" altLang="zh-CN" sz="1600" dirty="0" smtClean="0">
                <a:solidFill>
                  <a:srgbClr val="00B0F0"/>
                </a:solidFill>
                <a:latin typeface="Consolas" panose="020B0609020204030204" charset="0"/>
                <a:sym typeface="Arial" panose="020B0604020202020204" pitchFamily="34" charset="0"/>
              </a:rPr>
              <a:t>‘a'</a:t>
            </a:r>
            <a:endParaRPr lang="en-US" altLang="zh-CN" sz="1600" dirty="0">
              <a:solidFill>
                <a:srgbClr val="00B0F0"/>
              </a:solidFill>
              <a:latin typeface="Consolas" panose="020B0609020204030204" charset="0"/>
              <a:sym typeface="Arial" panose="020B0604020202020204" pitchFamily="34" charset="0"/>
            </a:endParaRP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b, c, d = s.values()</a:t>
            </a:r>
            <a:endParaRPr lang="en-US" altLang="zh-CN" sz="1600" dirty="0">
              <a:latin typeface="Consolas" panose="020B0609020204030204" charset="0"/>
              <a:sym typeface="Arial" panose="020B0604020202020204" pitchFamily="34" charset="0"/>
            </a:endParaRPr>
          </a:p>
          <a:p>
            <a:pPr defTabSz="914400">
              <a:lnSpc>
                <a:spcPct val="100000"/>
              </a:lnSpc>
              <a:spcBef>
                <a:spcPts val="60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print(b, c, d)</a:t>
            </a:r>
            <a:endParaRPr lang="en-US" altLang="zh-CN" sz="1600" dirty="0">
              <a:latin typeface="Consolas" panose="020B0609020204030204" charset="0"/>
              <a:sym typeface="Arial" panose="020B0604020202020204" pitchFamily="34" charset="0"/>
            </a:endParaRPr>
          </a:p>
          <a:p>
            <a:pPr defTabSz="914400">
              <a:lnSpc>
                <a:spcPct val="100000"/>
              </a:lnSpc>
              <a:spcBef>
                <a:spcPts val="600"/>
              </a:spcBef>
              <a:buSzPct val="90000"/>
              <a:buFont typeface="Wingdings" panose="05000000000000000000" pitchFamily="2" charset="2"/>
              <a:buNone/>
            </a:pPr>
            <a:r>
              <a:rPr lang="en-US" altLang="zh-CN" sz="1600" dirty="0">
                <a:solidFill>
                  <a:srgbClr val="00B0F0"/>
                </a:solidFill>
                <a:latin typeface="Consolas" panose="020B0609020204030204" charset="0"/>
                <a:sym typeface="Arial" panose="020B0604020202020204" pitchFamily="34" charset="0"/>
              </a:rPr>
              <a:t>1 3 2</a:t>
            </a:r>
            <a:endParaRPr lang="en-US" altLang="zh-CN" sz="1600" dirty="0">
              <a:solidFill>
                <a:srgbClr val="00B0F0"/>
              </a:solidFill>
              <a:latin typeface="Consolas" panose="020B060902020403020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1"/>
          <p:cNvSpPr>
            <a:spLocks noGrp="1"/>
          </p:cNvSpPr>
          <p:nvPr>
            <p:ph type="title"/>
          </p:nvPr>
        </p:nvSpPr>
        <p:spPr>
          <a:xfrm>
            <a:off x="-1270" y="4445"/>
            <a:ext cx="9124315" cy="951865"/>
          </a:xfrm>
        </p:spPr>
        <p:txBody>
          <a:bodyPr anchor="ctr"/>
          <a:lstStyle/>
          <a:p>
            <a:pPr defTabSz="914400"/>
            <a:r>
              <a:rPr lang="en-US" altLang="zh-CN" dirty="0">
                <a:sym typeface="Arial" panose="020B0604020202020204" pitchFamily="34" charset="0"/>
              </a:rPr>
              <a:t>2.3.2  </a:t>
            </a:r>
            <a:r>
              <a:rPr lang="zh-CN" altLang="en-US" dirty="0">
                <a:sym typeface="Arial" panose="020B0604020202020204" pitchFamily="34" charset="0"/>
              </a:rPr>
              <a:t>字典解包</a:t>
            </a:r>
            <a:endParaRPr lang="zh-CN" altLang="en-US" kern="1200" baseline="0" dirty="0">
              <a:latin typeface="+mj-lt"/>
              <a:ea typeface="+mj-ea"/>
              <a:cs typeface="+mj-cs"/>
            </a:endParaRPr>
          </a:p>
        </p:txBody>
      </p:sp>
      <p:sp>
        <p:nvSpPr>
          <p:cNvPr id="3" name="内容占位符 2"/>
          <p:cNvSpPr>
            <a:spLocks noGrp="1"/>
          </p:cNvSpPr>
          <p:nvPr>
            <p:ph idx="1"/>
          </p:nvPr>
        </p:nvSpPr>
        <p:spPr/>
        <p:txBody>
          <a:bodyPr/>
          <a:lstStyle/>
          <a:p>
            <a:r>
              <a:rPr lang="en-US" altLang="zh-CN" sz="1800" noProof="1"/>
              <a:t>Python 3.5</a:t>
            </a:r>
            <a:r>
              <a:rPr lang="zh-CN" altLang="en-US" sz="1800" noProof="1"/>
              <a:t>之后的版本还支持下面用法的序列解包</a:t>
            </a:r>
            <a:r>
              <a:rPr lang="en-US" altLang="zh-CN" sz="1800" noProof="1"/>
              <a:t>:</a:t>
            </a:r>
            <a:r>
              <a:rPr lang="zh-CN" altLang="en-US" sz="1800" noProof="1"/>
              <a:t>运算符*和运算符**，</a:t>
            </a:r>
            <a:r>
              <a:rPr lang="zh-CN" altLang="en-US" sz="1800" noProof="1">
                <a:solidFill>
                  <a:srgbClr val="FF0000"/>
                </a:solidFill>
              </a:rPr>
              <a:t>*</a:t>
            </a:r>
            <a:r>
              <a:rPr lang="zh-CN" altLang="en-US" sz="1800" dirty="0">
                <a:solidFill>
                  <a:srgbClr val="FF0000"/>
                </a:solidFill>
              </a:rPr>
              <a:t>用于列表、元组、集合，**用于</a:t>
            </a:r>
            <a:r>
              <a:rPr lang="zh-CN" altLang="en-US" sz="1800" dirty="0" smtClean="0">
                <a:solidFill>
                  <a:srgbClr val="FF0000"/>
                </a:solidFill>
              </a:rPr>
              <a:t>字典。</a:t>
            </a:r>
            <a:r>
              <a:rPr lang="zh-CN" altLang="en-US" sz="1800" b="1" dirty="0">
                <a:solidFill>
                  <a:srgbClr val="FF0000"/>
                </a:solidFill>
              </a:rPr>
              <a:t>打包和解包并不能脱离函数而存在</a:t>
            </a:r>
            <a:endParaRPr lang="zh-CN" altLang="en-US" sz="1800" b="1" dirty="0">
              <a:solidFill>
                <a:srgbClr val="FF0000"/>
              </a:solidFill>
            </a:endParaRPr>
          </a:p>
          <a:p>
            <a:pPr marL="0" indent="0" fontAlgn="base">
              <a:spcBef>
                <a:spcPts val="600"/>
              </a:spcBef>
              <a:buNone/>
            </a:pPr>
            <a:r>
              <a:rPr lang="zh-CN" altLang="en-US" sz="1600" strike="noStrike" noProof="1" smtClean="0">
                <a:latin typeface="Consolas" panose="020B0609020204030204" charset="0"/>
              </a:rPr>
              <a:t>&gt;&gt;&gt; </a:t>
            </a:r>
            <a:r>
              <a:rPr lang="zh-CN" altLang="en-US" sz="1600" strike="noStrike" noProof="1">
                <a:latin typeface="Consolas" panose="020B0609020204030204" charset="0"/>
              </a:rPr>
              <a:t>print(*[1, 2, 3], 4, *(5, 6))</a:t>
            </a:r>
            <a:endParaRPr lang="zh-CN" altLang="en-US" sz="1600" strike="noStrike" noProof="1">
              <a:latin typeface="Consolas" panose="020B0609020204030204" charset="0"/>
            </a:endParaRPr>
          </a:p>
          <a:p>
            <a:pPr marL="0" indent="0" fontAlgn="base">
              <a:spcBef>
                <a:spcPts val="600"/>
              </a:spcBef>
              <a:buNone/>
            </a:pPr>
            <a:r>
              <a:rPr lang="zh-CN" altLang="en-US" sz="1600" strike="noStrike" noProof="1">
                <a:solidFill>
                  <a:srgbClr val="00B0F0"/>
                </a:solidFill>
                <a:latin typeface="Consolas" panose="020B0609020204030204" charset="0"/>
              </a:rPr>
              <a:t>1 2 3 4 5 6</a:t>
            </a:r>
            <a:endParaRPr lang="zh-CN" altLang="en-US" sz="1600" strike="noStrike" noProof="1">
              <a:solidFill>
                <a:srgbClr val="00B0F0"/>
              </a:solidFill>
              <a:latin typeface="Consolas" panose="020B0609020204030204" charset="0"/>
            </a:endParaRPr>
          </a:p>
          <a:p>
            <a:pPr marL="0" indent="0">
              <a:spcBef>
                <a:spcPts val="600"/>
              </a:spcBef>
              <a:buNone/>
            </a:pPr>
            <a:r>
              <a:rPr lang="en-US" altLang="zh-CN" sz="1600" noProof="1">
                <a:latin typeface="Consolas" panose="020B0609020204030204" charset="0"/>
              </a:rPr>
              <a:t>&gt;&gt;&gt; *[1, 2, 3]</a:t>
            </a:r>
            <a:endParaRPr lang="en-US" altLang="zh-CN" sz="1600" noProof="1">
              <a:latin typeface="Consolas" panose="020B0609020204030204" charset="0"/>
            </a:endParaRPr>
          </a:p>
          <a:p>
            <a:pPr marL="0" indent="0">
              <a:spcBef>
                <a:spcPts val="600"/>
              </a:spcBef>
              <a:buNone/>
            </a:pPr>
            <a:r>
              <a:rPr lang="en-US" altLang="zh-CN" sz="1600" noProof="1">
                <a:latin typeface="Consolas" panose="020B0609020204030204" charset="0"/>
              </a:rPr>
              <a:t>SyntaxError: can't use starred expression </a:t>
            </a:r>
            <a:r>
              <a:rPr lang="en-US" altLang="zh-CN" sz="1600" noProof="1" smtClean="0">
                <a:latin typeface="Consolas" panose="020B0609020204030204" charset="0"/>
              </a:rPr>
              <a:t>here</a:t>
            </a:r>
            <a:endParaRPr lang="en-US" altLang="zh-CN" sz="1600" noProof="1" smtClean="0">
              <a:latin typeface="Consolas" panose="020B0609020204030204" charset="0"/>
            </a:endParaRPr>
          </a:p>
          <a:p>
            <a:pPr marL="0" indent="0">
              <a:spcBef>
                <a:spcPts val="600"/>
              </a:spcBef>
              <a:buNone/>
            </a:pPr>
            <a:r>
              <a:rPr lang="zh-CN" altLang="en-US" sz="1600" strike="noStrike" noProof="1" smtClean="0">
                <a:solidFill>
                  <a:srgbClr val="FF0000"/>
                </a:solidFill>
                <a:latin typeface="Consolas" panose="020B0609020204030204" charset="0"/>
              </a:rPr>
              <a:t>&gt;&gt;&gt; </a:t>
            </a:r>
            <a:r>
              <a:rPr lang="zh-CN" altLang="en-US" sz="1600" strike="noStrike" noProof="1">
                <a:solidFill>
                  <a:srgbClr val="FF0000"/>
                </a:solidFill>
                <a:latin typeface="Consolas" panose="020B0609020204030204" charset="0"/>
              </a:rPr>
              <a:t>{*range(4), 4, *(5, 6, 7)}</a:t>
            </a:r>
            <a:endParaRPr lang="zh-CN" altLang="en-US" sz="1600" strike="noStrike" noProof="1">
              <a:solidFill>
                <a:srgbClr val="FF0000"/>
              </a:solidFill>
              <a:latin typeface="Consolas" panose="020B0609020204030204" charset="0"/>
            </a:endParaRPr>
          </a:p>
          <a:p>
            <a:pPr marL="0" indent="0" fontAlgn="base">
              <a:spcBef>
                <a:spcPts val="600"/>
              </a:spcBef>
              <a:buNone/>
            </a:pPr>
            <a:r>
              <a:rPr lang="zh-CN" altLang="en-US" sz="1600" strike="noStrike" noProof="1">
                <a:solidFill>
                  <a:srgbClr val="FF0000"/>
                </a:solidFill>
                <a:latin typeface="Consolas" panose="020B0609020204030204" charset="0"/>
              </a:rPr>
              <a:t>{0, 1, 2, 3, 4, 5, 6, 7}</a:t>
            </a:r>
            <a:endParaRPr lang="zh-CN" altLang="en-US" sz="1600" strike="noStrike" noProof="1">
              <a:solidFill>
                <a:srgbClr val="FF0000"/>
              </a:solidFill>
              <a:latin typeface="Consolas" panose="020B0609020204030204" charset="0"/>
            </a:endParaRPr>
          </a:p>
          <a:p>
            <a:pPr marL="0" indent="0" fontAlgn="base">
              <a:spcBef>
                <a:spcPts val="600"/>
              </a:spcBef>
              <a:buNone/>
            </a:pPr>
            <a:r>
              <a:rPr lang="zh-CN" altLang="en-US" sz="1600" strike="noStrike" noProof="1">
                <a:solidFill>
                  <a:srgbClr val="FF0000"/>
                </a:solidFill>
                <a:latin typeface="Consolas" panose="020B0609020204030204" charset="0"/>
              </a:rPr>
              <a:t>&gt;&gt;&gt; {'x': 1, **{'y': 2}}</a:t>
            </a:r>
            <a:endParaRPr lang="zh-CN" altLang="en-US" sz="1600" strike="noStrike" noProof="1">
              <a:solidFill>
                <a:srgbClr val="FF0000"/>
              </a:solidFill>
              <a:latin typeface="Consolas" panose="020B0609020204030204" charset="0"/>
            </a:endParaRPr>
          </a:p>
          <a:p>
            <a:pPr marL="0" indent="0" fontAlgn="base">
              <a:spcBef>
                <a:spcPts val="600"/>
              </a:spcBef>
              <a:buNone/>
            </a:pPr>
            <a:r>
              <a:rPr lang="zh-CN" altLang="en-US" sz="1600" strike="noStrike" noProof="1">
                <a:solidFill>
                  <a:srgbClr val="FF0000"/>
                </a:solidFill>
                <a:latin typeface="Consolas" panose="020B0609020204030204" charset="0"/>
              </a:rPr>
              <a:t>{'y': 2, 'x': 1}</a:t>
            </a:r>
            <a:endParaRPr lang="zh-CN" altLang="en-US" sz="1600" strike="noStrike" noProof="1">
              <a:solidFill>
                <a:srgbClr val="FF0000"/>
              </a:solidFill>
              <a:latin typeface="Consolas" panose="020B060902020403020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sym typeface="Arial" panose="020B0604020202020204" pitchFamily="34" charset="0"/>
              </a:rPr>
              <a:t>2.3.2  </a:t>
            </a:r>
            <a:r>
              <a:rPr lang="zh-CN" altLang="en-US" kern="1200" baseline="0" dirty="0">
                <a:latin typeface="+mj-lt"/>
                <a:ea typeface="+mj-ea"/>
                <a:cs typeface="+mj-cs"/>
                <a:sym typeface="Arial" panose="020B0604020202020204" pitchFamily="34" charset="0"/>
              </a:rPr>
              <a:t>字典元素的读取</a:t>
            </a:r>
            <a:endParaRPr lang="zh-CN" altLang="en-US" kern="1200" baseline="0">
              <a:latin typeface="+mj-lt"/>
              <a:ea typeface="+mj-ea"/>
              <a:cs typeface="+mj-cs"/>
            </a:endParaRPr>
          </a:p>
        </p:txBody>
      </p:sp>
      <p:sp>
        <p:nvSpPr>
          <p:cNvPr id="102402" name="内容占位符 2"/>
          <p:cNvSpPr>
            <a:spLocks noGrp="1"/>
          </p:cNvSpPr>
          <p:nvPr>
            <p:ph idx="1"/>
          </p:nvPr>
        </p:nvSpPr>
        <p:spPr/>
        <p:txBody>
          <a:bodyPr anchor="t"/>
          <a:lstStyle/>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for key, value in aDict.items():       #</a:t>
            </a:r>
            <a:r>
              <a:rPr lang="zh-CN" altLang="en-US" sz="1600" dirty="0">
                <a:latin typeface="Consolas" panose="020B0609020204030204" charset="0"/>
                <a:sym typeface="Arial" panose="020B0604020202020204" pitchFamily="34" charset="0"/>
              </a:rPr>
              <a:t>序列解包用法</a:t>
            </a:r>
            <a:endParaRPr lang="zh-CN" altLang="en-US" sz="1600" dirty="0">
              <a:latin typeface="Consolas" panose="020B0609020204030204" charset="0"/>
              <a:sym typeface="Arial" panose="020B0604020202020204" pitchFamily="3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    print(key, value)</a:t>
            </a:r>
            <a:endParaRPr lang="en-US" altLang="zh-CN" sz="1600" dirty="0">
              <a:latin typeface="Consolas" panose="020B0609020204030204" charset="0"/>
              <a:sym typeface="Arial" panose="020B0604020202020204" pitchFamily="34" charset="0"/>
            </a:endParaRPr>
          </a:p>
          <a:p>
            <a:pPr defTabSz="914400">
              <a:lnSpc>
                <a:spcPct val="100000"/>
              </a:lnSpc>
              <a:spcBef>
                <a:spcPct val="0"/>
              </a:spcBef>
              <a:buSzPct val="90000"/>
              <a:buFont typeface="Wingdings" panose="05000000000000000000" pitchFamily="2" charset="2"/>
              <a:buNone/>
            </a:pPr>
            <a:endParaRPr lang="en-US" altLang="zh-CN"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sym typeface="Arial" panose="020B0604020202020204" pitchFamily="34" charset="0"/>
              </a:rPr>
              <a:t>age 37</a:t>
            </a:r>
            <a:endParaRPr lang="en-US" altLang="zh-CN" sz="1600" dirty="0">
              <a:solidFill>
                <a:srgbClr val="00B0F0"/>
              </a:solidFill>
              <a:latin typeface="Consolas" panose="020B0609020204030204" charset="0"/>
              <a:sym typeface="Arial" panose="020B0604020202020204" pitchFamily="3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sym typeface="Arial" panose="020B0604020202020204" pitchFamily="34" charset="0"/>
              </a:rPr>
              <a:t>name Dong</a:t>
            </a:r>
            <a:endParaRPr lang="en-US" altLang="zh-CN" sz="1600" dirty="0">
              <a:solidFill>
                <a:srgbClr val="00B0F0"/>
              </a:solidFill>
              <a:latin typeface="Consolas" panose="020B0609020204030204" charset="0"/>
              <a:sym typeface="Arial" panose="020B0604020202020204" pitchFamily="3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00B0F0"/>
                </a:solidFill>
                <a:latin typeface="Consolas" panose="020B0609020204030204" charset="0"/>
                <a:sym typeface="Arial" panose="020B0604020202020204" pitchFamily="34" charset="0"/>
              </a:rPr>
              <a:t>sex male</a:t>
            </a:r>
            <a:endParaRPr lang="en-US" altLang="zh-CN" sz="1600" dirty="0">
              <a:solidFill>
                <a:srgbClr val="00B0F0"/>
              </a:solidFill>
              <a:latin typeface="Consolas" panose="020B0609020204030204" charset="0"/>
              <a:sym typeface="Arial" panose="020B0604020202020204" pitchFamily="3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aDict.keys()                           #</a:t>
            </a:r>
            <a:r>
              <a:rPr lang="zh-CN" altLang="en-US" sz="1600" dirty="0">
                <a:latin typeface="Consolas" panose="020B0609020204030204" charset="0"/>
                <a:sym typeface="Arial" panose="020B0604020202020204" pitchFamily="34" charset="0"/>
              </a:rPr>
              <a:t>返回所有</a:t>
            </a:r>
            <a:r>
              <a:rPr lang="en-US" altLang="zh-CN" sz="1600" dirty="0">
                <a:latin typeface="Consolas" panose="020B0609020204030204" charset="0"/>
                <a:sym typeface="Arial" panose="020B0604020202020204" pitchFamily="34" charset="0"/>
              </a:rPr>
              <a:t>“</a:t>
            </a:r>
            <a:r>
              <a:rPr lang="zh-CN" altLang="en-US" sz="1600" dirty="0">
                <a:latin typeface="Consolas" panose="020B0609020204030204" charset="0"/>
                <a:sym typeface="Arial" panose="020B0604020202020204" pitchFamily="34" charset="0"/>
              </a:rPr>
              <a:t>键</a:t>
            </a:r>
            <a:r>
              <a:rPr lang="en-US" altLang="zh-CN" sz="1600" dirty="0" smtClean="0">
                <a:latin typeface="Consolas" panose="020B0609020204030204" charset="0"/>
                <a:sym typeface="Arial" panose="020B0604020202020204" pitchFamily="34" charset="0"/>
              </a:rPr>
              <a:t>”</a:t>
            </a:r>
            <a:r>
              <a:rPr lang="zh-CN" altLang="en-US" sz="1600" dirty="0" smtClean="0">
                <a:latin typeface="Consolas" panose="020B0609020204030204" charset="0"/>
                <a:sym typeface="Arial" panose="020B0604020202020204" pitchFamily="34" charset="0"/>
              </a:rPr>
              <a:t>，可以转化为列表</a:t>
            </a:r>
            <a:endParaRPr lang="zh-CN" altLang="en-US" sz="1600" dirty="0">
              <a:latin typeface="Consolas" panose="020B0609020204030204" charset="0"/>
              <a:sym typeface="Arial" panose="020B0604020202020204" pitchFamily="3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FF0000"/>
                </a:solidFill>
                <a:latin typeface="Consolas" panose="020B0609020204030204" charset="0"/>
                <a:sym typeface="Arial" panose="020B0604020202020204" pitchFamily="34" charset="0"/>
              </a:rPr>
              <a:t>dict_keys</a:t>
            </a:r>
            <a:r>
              <a:rPr lang="en-US" altLang="zh-CN" sz="1600" dirty="0">
                <a:solidFill>
                  <a:srgbClr val="00B0F0"/>
                </a:solidFill>
                <a:latin typeface="Consolas" panose="020B0609020204030204" charset="0"/>
                <a:sym typeface="Arial" panose="020B0604020202020204" pitchFamily="34" charset="0"/>
              </a:rPr>
              <a:t>(['name', 'sex', 'age'])</a:t>
            </a:r>
            <a:endParaRPr lang="en-US" altLang="zh-CN" sz="1600" dirty="0">
              <a:solidFill>
                <a:srgbClr val="00B0F0"/>
              </a:solidFill>
              <a:latin typeface="Consolas" panose="020B0609020204030204" charset="0"/>
              <a:sym typeface="Arial" panose="020B0604020202020204" pitchFamily="34" charset="0"/>
            </a:endParaRPr>
          </a:p>
          <a:p>
            <a:pPr defTabSz="914400">
              <a:lnSpc>
                <a:spcPct val="100000"/>
              </a:lnSpc>
              <a:spcBef>
                <a:spcPct val="0"/>
              </a:spcBef>
              <a:buSzPct val="90000"/>
              <a:buFont typeface="Wingdings" panose="05000000000000000000" pitchFamily="2" charset="2"/>
              <a:buNone/>
            </a:pPr>
            <a:r>
              <a:rPr lang="en-US" altLang="zh-CN" sz="1600" dirty="0">
                <a:latin typeface="Consolas" panose="020B0609020204030204" charset="0"/>
                <a:sym typeface="Arial" panose="020B0604020202020204" pitchFamily="34" charset="0"/>
              </a:rPr>
              <a:t>&gt;&gt;&gt; aDict.values()                         #</a:t>
            </a:r>
            <a:r>
              <a:rPr lang="zh-CN" altLang="en-US" sz="1600" dirty="0">
                <a:latin typeface="Consolas" panose="020B0609020204030204" charset="0"/>
                <a:sym typeface="Arial" panose="020B0604020202020204" pitchFamily="34" charset="0"/>
              </a:rPr>
              <a:t>返回所有</a:t>
            </a:r>
            <a:r>
              <a:rPr lang="en-US" altLang="zh-CN" sz="1600" dirty="0">
                <a:latin typeface="Consolas" panose="020B0609020204030204" charset="0"/>
                <a:sym typeface="Arial" panose="020B0604020202020204" pitchFamily="34" charset="0"/>
              </a:rPr>
              <a:t>“</a:t>
            </a:r>
            <a:r>
              <a:rPr lang="zh-CN" altLang="en-US" sz="1600" dirty="0">
                <a:latin typeface="Consolas" panose="020B0609020204030204" charset="0"/>
                <a:sym typeface="Arial" panose="020B0604020202020204" pitchFamily="34" charset="0"/>
              </a:rPr>
              <a:t>值</a:t>
            </a:r>
            <a:r>
              <a:rPr lang="en-US" altLang="zh-CN" sz="1600" dirty="0" smtClean="0">
                <a:latin typeface="Consolas" panose="020B0609020204030204" charset="0"/>
                <a:sym typeface="Arial" panose="020B0604020202020204" pitchFamily="34" charset="0"/>
              </a:rPr>
              <a:t>”</a:t>
            </a:r>
            <a:r>
              <a:rPr lang="zh-CN" altLang="en-US" sz="1600" dirty="0">
                <a:latin typeface="Consolas" panose="020B0609020204030204" charset="0"/>
                <a:sym typeface="Arial" panose="020B0604020202020204" pitchFamily="34" charset="0"/>
              </a:rPr>
              <a:t> ，可以转化为列表</a:t>
            </a:r>
            <a:endParaRPr lang="zh-CN" altLang="en-US" sz="1600" dirty="0">
              <a:latin typeface="Consolas" panose="020B0609020204030204" charset="0"/>
              <a:sym typeface="Arial" panose="020B0604020202020204" pitchFamily="34" charset="0"/>
            </a:endParaRPr>
          </a:p>
          <a:p>
            <a:pPr defTabSz="914400">
              <a:lnSpc>
                <a:spcPct val="100000"/>
              </a:lnSpc>
              <a:spcBef>
                <a:spcPct val="0"/>
              </a:spcBef>
              <a:buSzPct val="90000"/>
              <a:buFont typeface="Wingdings" panose="05000000000000000000" pitchFamily="2" charset="2"/>
              <a:buNone/>
            </a:pPr>
            <a:r>
              <a:rPr lang="en-US" altLang="zh-CN" sz="1600" dirty="0">
                <a:solidFill>
                  <a:srgbClr val="FF0000"/>
                </a:solidFill>
                <a:latin typeface="Consolas" panose="020B0609020204030204" charset="0"/>
                <a:sym typeface="Arial" panose="020B0604020202020204" pitchFamily="34" charset="0"/>
              </a:rPr>
              <a:t>dict_values</a:t>
            </a:r>
            <a:r>
              <a:rPr lang="en-US" altLang="zh-CN" sz="1600" dirty="0">
                <a:solidFill>
                  <a:srgbClr val="00B0F0"/>
                </a:solidFill>
                <a:latin typeface="Consolas" panose="020B0609020204030204" charset="0"/>
                <a:sym typeface="Arial" panose="020B0604020202020204" pitchFamily="34" charset="0"/>
              </a:rPr>
              <a:t>(['Dong', 'male', 37])</a:t>
            </a:r>
            <a:endParaRPr lang="en-US" altLang="zh-CN" sz="1600" dirty="0">
              <a:solidFill>
                <a:srgbClr val="00B0F0"/>
              </a:solidFill>
              <a:latin typeface="Consolas" panose="020B060902020403020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8396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2.3.3  </a:t>
            </a:r>
            <a:r>
              <a:rPr lang="zh-CN" altLang="en-US" kern="1200" baseline="0">
                <a:latin typeface="+mj-lt"/>
                <a:ea typeface="+mj-ea"/>
                <a:cs typeface="+mj-cs"/>
              </a:rPr>
              <a:t>字典元素的添加与修改</a:t>
            </a:r>
            <a:endParaRPr lang="zh-CN" altLang="en-US" kern="1200" baseline="0">
              <a:latin typeface="+mj-lt"/>
              <a:ea typeface="+mj-ea"/>
              <a:cs typeface="+mj-cs"/>
            </a:endParaRPr>
          </a:p>
        </p:txBody>
      </p:sp>
      <p:sp>
        <p:nvSpPr>
          <p:cNvPr id="103426" name="文本占位符 83970"/>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dirty="0">
                <a:solidFill>
                  <a:srgbClr val="FF0000"/>
                </a:solidFill>
              </a:rPr>
              <a:t>当以指定键为下标为字典赋值时：</a:t>
            </a:r>
            <a:r>
              <a:rPr lang="en-US" altLang="zh-CN" sz="1800" dirty="0">
                <a:solidFill>
                  <a:srgbClr val="FF0000"/>
                </a:solidFill>
              </a:rPr>
              <a:t>1</a:t>
            </a:r>
            <a:r>
              <a:rPr lang="zh-CN" altLang="en-US" sz="1800" dirty="0">
                <a:solidFill>
                  <a:srgbClr val="FF0000"/>
                </a:solidFill>
              </a:rPr>
              <a:t>）若键存在，则可以修改该键的值；</a:t>
            </a:r>
            <a:r>
              <a:rPr lang="en-US" altLang="zh-CN" sz="1800" dirty="0">
                <a:solidFill>
                  <a:srgbClr val="FF0000"/>
                </a:solidFill>
              </a:rPr>
              <a:t>2</a:t>
            </a:r>
            <a:r>
              <a:rPr lang="zh-CN" altLang="en-US" sz="1800" dirty="0">
                <a:solidFill>
                  <a:srgbClr val="FF0000"/>
                </a:solidFill>
              </a:rPr>
              <a:t>）若不存在，则表示添加一个键、值对</a:t>
            </a:r>
            <a:r>
              <a:rPr lang="zh-CN" altLang="en-US" sz="1800" dirty="0"/>
              <a:t>。</a:t>
            </a:r>
            <a:endParaRPr lang="zh-CN" altLang="en-US" sz="1800" dirty="0"/>
          </a:p>
          <a:p>
            <a:pPr defTabSz="914400">
              <a:buSzPct val="90000"/>
              <a:buFont typeface="Wingdings" panose="05000000000000000000" pitchFamily="2" charset="2"/>
              <a:buNone/>
            </a:pPr>
            <a:endParaRPr lang="en-US" altLang="zh-CN" sz="1500" dirty="0"/>
          </a:p>
          <a:p>
            <a:pPr defTabSz="914400">
              <a:buSzPct val="90000"/>
              <a:buFont typeface="Wingdings" panose="05000000000000000000" pitchFamily="2" charset="2"/>
              <a:buNone/>
            </a:pPr>
            <a:r>
              <a:rPr lang="en-US" altLang="zh-CN" sz="1600" dirty="0">
                <a:latin typeface="Consolas" panose="020B0609020204030204" charset="0"/>
              </a:rPr>
              <a:t>&gt;&gt;&gt; aDict['age'] = 38                 #</a:t>
            </a:r>
            <a:r>
              <a:rPr lang="zh-CN" altLang="en-US" sz="1600" dirty="0">
                <a:latin typeface="Consolas" panose="020B0609020204030204" charset="0"/>
              </a:rPr>
              <a:t>修改元素值</a:t>
            </a:r>
            <a:endParaRPr lang="zh-CN" altLang="en-US" sz="1600" dirty="0">
              <a:latin typeface="Consolas" panose="020B0609020204030204" charset="0"/>
            </a:endParaRPr>
          </a:p>
          <a:p>
            <a:pPr defTabSz="914400">
              <a:buSzPct val="90000"/>
              <a:buFont typeface="Wingdings" panose="05000000000000000000" pitchFamily="2" charset="2"/>
              <a:buNone/>
            </a:pPr>
            <a:r>
              <a:rPr lang="en-US" altLang="zh-CN" sz="1600" dirty="0">
                <a:latin typeface="Consolas" panose="020B0609020204030204" charset="0"/>
              </a:rPr>
              <a:t>&gt;&gt;&gt; aDict</a:t>
            </a:r>
            <a:endParaRPr lang="en-US" altLang="zh-CN" sz="1600" dirty="0">
              <a:latin typeface="Consolas" panose="020B0609020204030204" charset="0"/>
            </a:endParaRPr>
          </a:p>
          <a:p>
            <a:pPr defTabSz="914400">
              <a:buSzPct val="90000"/>
              <a:buFont typeface="Wingdings" panose="05000000000000000000" pitchFamily="2" charset="2"/>
              <a:buNone/>
            </a:pPr>
            <a:r>
              <a:rPr lang="en-US" altLang="zh-CN" sz="1600" dirty="0">
                <a:solidFill>
                  <a:srgbClr val="00B0F0"/>
                </a:solidFill>
                <a:latin typeface="Consolas" panose="020B0609020204030204" charset="0"/>
              </a:rPr>
              <a:t>{'age': 38, 'name': 'Dong', 'sex': 'male'}</a:t>
            </a:r>
            <a:endParaRPr lang="en-US" altLang="zh-CN" sz="1600" dirty="0">
              <a:solidFill>
                <a:srgbClr val="00B0F0"/>
              </a:solidFill>
              <a:latin typeface="Consolas" panose="020B0609020204030204" charset="0"/>
            </a:endParaRPr>
          </a:p>
          <a:p>
            <a:pPr defTabSz="914400">
              <a:buSzPct val="90000"/>
              <a:buFont typeface="Wingdings" panose="05000000000000000000" pitchFamily="2" charset="2"/>
              <a:buNone/>
            </a:pPr>
            <a:r>
              <a:rPr lang="en-US" altLang="zh-CN" sz="1600" dirty="0">
                <a:latin typeface="Consolas" panose="020B0609020204030204" charset="0"/>
              </a:rPr>
              <a:t>&gt;&gt;&gt; aDict['address'] = 'SDIBT'        #</a:t>
            </a:r>
            <a:r>
              <a:rPr lang="zh-CN" altLang="en-US" sz="1600" dirty="0">
                <a:latin typeface="Consolas" panose="020B0609020204030204" charset="0"/>
              </a:rPr>
              <a:t>增加新元素</a:t>
            </a:r>
            <a:endParaRPr lang="zh-CN" altLang="en-US" sz="1600" dirty="0">
              <a:latin typeface="Consolas" panose="020B0609020204030204" charset="0"/>
            </a:endParaRPr>
          </a:p>
          <a:p>
            <a:pPr defTabSz="914400">
              <a:buSzPct val="90000"/>
              <a:buFont typeface="Wingdings" panose="05000000000000000000" pitchFamily="2" charset="2"/>
              <a:buNone/>
            </a:pPr>
            <a:r>
              <a:rPr lang="en-US" altLang="zh-CN" sz="1600" dirty="0">
                <a:latin typeface="Consolas" panose="020B0609020204030204" charset="0"/>
              </a:rPr>
              <a:t>&gt;&gt;&gt; aDict</a:t>
            </a:r>
            <a:endParaRPr lang="en-US" altLang="zh-CN" sz="1600" dirty="0">
              <a:latin typeface="Consolas" panose="020B0609020204030204" charset="0"/>
            </a:endParaRPr>
          </a:p>
          <a:p>
            <a:pPr defTabSz="914400">
              <a:buSzPct val="90000"/>
              <a:buFont typeface="Wingdings" panose="05000000000000000000" pitchFamily="2" charset="2"/>
              <a:buNone/>
            </a:pPr>
            <a:r>
              <a:rPr lang="en-US" altLang="zh-CN" sz="1600" dirty="0">
                <a:solidFill>
                  <a:srgbClr val="00B0F0"/>
                </a:solidFill>
                <a:latin typeface="Consolas" panose="020B0609020204030204" charset="0"/>
              </a:rPr>
              <a:t>{'age': 38, 'address': 'SDIBT', 'name': 'Dong', 'sex': 'male'}</a:t>
            </a:r>
            <a:endParaRPr lang="en-US" altLang="zh-CN" sz="1600" dirty="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8499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2.3.3  </a:t>
            </a:r>
            <a:r>
              <a:rPr lang="zh-CN" altLang="en-US" kern="1200" baseline="0">
                <a:latin typeface="+mj-lt"/>
                <a:ea typeface="+mj-ea"/>
                <a:cs typeface="+mj-cs"/>
              </a:rPr>
              <a:t>字典元素的添加与修改</a:t>
            </a:r>
            <a:endParaRPr lang="zh-CN" altLang="en-US" kern="1200" baseline="0">
              <a:latin typeface="+mj-lt"/>
              <a:ea typeface="+mj-ea"/>
              <a:cs typeface="+mj-cs"/>
            </a:endParaRPr>
          </a:p>
        </p:txBody>
      </p:sp>
      <p:sp>
        <p:nvSpPr>
          <p:cNvPr id="103426" name="文本占位符 84994"/>
          <p:cNvSpPr>
            <a:spLocks noGrp="1"/>
          </p:cNvSpPr>
          <p:nvPr>
            <p:ph idx="1"/>
          </p:nvPr>
        </p:nvSpPr>
        <p:spPr/>
        <p:txBody>
          <a:bodyPr anchor="t"/>
          <a:lstStyle/>
          <a:p>
            <a:pPr defTabSz="914400" fontAlgn="base">
              <a:lnSpc>
                <a:spcPct val="150000"/>
              </a:lnSpc>
              <a:spcBef>
                <a:spcPts val="0"/>
              </a:spcBef>
              <a:buSzPct val="90000"/>
              <a:buFont typeface="Wingdings" panose="05000000000000000000" charset="0"/>
              <a:buChar char="§"/>
            </a:pPr>
            <a:r>
              <a:rPr lang="zh-CN" altLang="en-US" sz="1800" strike="noStrike" kern="1200" baseline="0" noProof="1">
                <a:solidFill>
                  <a:srgbClr val="FF0000"/>
                </a:solidFill>
                <a:latin typeface="+mn-lt"/>
                <a:ea typeface="+mn-ea"/>
                <a:cs typeface="+mn-cs"/>
              </a:rPr>
              <a:t>使用字典对象的</a:t>
            </a:r>
            <a:r>
              <a:rPr lang="en-US" altLang="x-none" sz="1800" strike="noStrike" kern="1200" baseline="0" noProof="1">
                <a:solidFill>
                  <a:srgbClr val="FF0000"/>
                </a:solidFill>
                <a:latin typeface="+mn-lt"/>
                <a:ea typeface="+mn-ea"/>
                <a:cs typeface="+mn-cs"/>
              </a:rPr>
              <a:t>update()</a:t>
            </a:r>
            <a:r>
              <a:rPr lang="zh-CN" altLang="en-US" sz="1800" strike="noStrike" kern="1200" baseline="0" noProof="1">
                <a:solidFill>
                  <a:srgbClr val="FF0000"/>
                </a:solidFill>
                <a:latin typeface="+mn-lt"/>
                <a:ea typeface="+mn-ea"/>
                <a:cs typeface="+mn-cs"/>
              </a:rPr>
              <a:t>方法将另一个字典的键、值对添加到当前字典对象</a:t>
            </a:r>
            <a:r>
              <a:rPr lang="zh-CN" altLang="en-US" sz="1800" strike="noStrike" kern="1200" baseline="0" noProof="1">
                <a:latin typeface="+mn-lt"/>
                <a:ea typeface="+mn-ea"/>
                <a:cs typeface="+mn-cs"/>
              </a:rPr>
              <a:t>。</a:t>
            </a:r>
            <a:endParaRPr lang="zh-CN" altLang="en-US" sz="1800" strike="noStrike" kern="1200" baseline="0" noProof="1">
              <a:latin typeface="+mn-lt"/>
              <a:ea typeface="+mn-ea"/>
              <a:cs typeface="+mn-cs"/>
            </a:endParaRPr>
          </a:p>
          <a:p>
            <a:pPr defTabSz="914400" fontAlgn="base">
              <a:lnSpc>
                <a:spcPct val="90000"/>
              </a:lnSpc>
              <a:buSzPct val="90000"/>
              <a:buFont typeface="Wingdings" panose="05000000000000000000" pitchFamily="2" charset="2"/>
              <a:buNone/>
            </a:pPr>
            <a:endParaRPr lang="en-US" altLang="x-none" sz="1500" strike="noStrike" kern="1200" baseline="0" noProof="1">
              <a:latin typeface="+mn-lt"/>
              <a:ea typeface="+mn-ea"/>
              <a:cs typeface="+mn-cs"/>
            </a:endParaRPr>
          </a:p>
          <a:p>
            <a:pPr defTabSz="914400" fontAlgn="base">
              <a:lnSpc>
                <a:spcPct val="90000"/>
              </a:lnSpc>
              <a:buSzPct val="90000"/>
              <a:buFont typeface="Wingdings" panose="05000000000000000000" pitchFamily="2" charset="2"/>
              <a:buNone/>
            </a:pPr>
            <a:r>
              <a:rPr lang="en-US" altLang="x-none" sz="1600" strike="noStrike" kern="1200" baseline="0" noProof="1">
                <a:latin typeface="Consolas" panose="020B0609020204030204" charset="0"/>
                <a:ea typeface="+mn-ea"/>
                <a:cs typeface="+mn-cs"/>
              </a:rPr>
              <a:t>&gt;&gt;&gt; aDict</a:t>
            </a:r>
            <a:endParaRPr lang="en-US" altLang="x-none" sz="1600" strike="noStrike" kern="1200" baseline="0" noProof="1">
              <a:latin typeface="Consolas" panose="020B0609020204030204" charset="0"/>
              <a:ea typeface="+mn-ea"/>
              <a:cs typeface="+mn-cs"/>
            </a:endParaRPr>
          </a:p>
          <a:p>
            <a:pPr defTabSz="914400" fontAlgn="base">
              <a:lnSpc>
                <a:spcPct val="90000"/>
              </a:lnSpc>
              <a:buSzPct val="90000"/>
              <a:buFont typeface="Wingdings" panose="05000000000000000000" pitchFamily="2" charset="2"/>
              <a:buNone/>
            </a:pPr>
            <a:r>
              <a:rPr lang="en-US" altLang="x-none" sz="1600" strike="noStrike" kern="1200" baseline="0" noProof="1">
                <a:solidFill>
                  <a:srgbClr val="00B0F0"/>
                </a:solidFill>
                <a:latin typeface="Consolas" panose="020B0609020204030204" charset="0"/>
                <a:ea typeface="+mn-ea"/>
                <a:cs typeface="+mn-cs"/>
              </a:rPr>
              <a:t>{'age': 37, 'score': [98, 97], 'name': 'Dong', 'sex': 'male'}</a:t>
            </a:r>
            <a:endParaRPr lang="en-US" altLang="x-none" sz="1600" strike="noStrike" kern="1200" baseline="0" noProof="1">
              <a:solidFill>
                <a:srgbClr val="00B0F0"/>
              </a:solidFill>
              <a:latin typeface="Consolas" panose="020B0609020204030204" charset="0"/>
              <a:ea typeface="+mn-ea"/>
              <a:cs typeface="+mn-cs"/>
            </a:endParaRPr>
          </a:p>
          <a:p>
            <a:pPr defTabSz="914400" fontAlgn="base">
              <a:lnSpc>
                <a:spcPct val="90000"/>
              </a:lnSpc>
              <a:buSzPct val="90000"/>
              <a:buFont typeface="Wingdings" panose="05000000000000000000" pitchFamily="2" charset="2"/>
              <a:buNone/>
            </a:pPr>
            <a:r>
              <a:rPr lang="en-US" altLang="x-none" sz="1600" strike="noStrike" kern="1200" baseline="0" noProof="1">
                <a:latin typeface="Consolas" panose="020B0609020204030204" charset="0"/>
                <a:ea typeface="+mn-ea"/>
                <a:cs typeface="+mn-cs"/>
              </a:rPr>
              <a:t>&gt;&gt;&gt; aDict.items()</a:t>
            </a:r>
            <a:endParaRPr lang="en-US" altLang="x-none" sz="1600" strike="noStrike" kern="1200" baseline="0" noProof="1">
              <a:latin typeface="Consolas" panose="020B0609020204030204" charset="0"/>
              <a:ea typeface="+mn-ea"/>
              <a:cs typeface="+mn-cs"/>
            </a:endParaRPr>
          </a:p>
          <a:p>
            <a:pPr marL="0" indent="0" defTabSz="914400" fontAlgn="base">
              <a:lnSpc>
                <a:spcPct val="90000"/>
              </a:lnSpc>
              <a:buSzPct val="90000"/>
              <a:buFont typeface="Wingdings" panose="05000000000000000000" pitchFamily="2" charset="2"/>
              <a:buNone/>
            </a:pPr>
            <a:r>
              <a:rPr lang="en-US" altLang="x-none" sz="1600" strike="noStrike" kern="1200" baseline="0" noProof="1">
                <a:solidFill>
                  <a:srgbClr val="00B0F0"/>
                </a:solidFill>
                <a:latin typeface="Consolas" panose="020B0609020204030204" charset="0"/>
                <a:ea typeface="+mn-ea"/>
                <a:cs typeface="+mn-cs"/>
              </a:rPr>
              <a:t>dict_items([('age', 37), ('score', [98, 97]), ('name', 'Dong'), ('sex', 'male')])</a:t>
            </a:r>
            <a:endParaRPr lang="en-US" altLang="x-none" sz="1600" strike="noStrike" kern="1200" baseline="0" noProof="1">
              <a:solidFill>
                <a:srgbClr val="00B0F0"/>
              </a:solidFill>
              <a:latin typeface="Consolas" panose="020B0609020204030204" charset="0"/>
              <a:ea typeface="+mn-ea"/>
              <a:cs typeface="+mn-cs"/>
            </a:endParaRPr>
          </a:p>
          <a:p>
            <a:pPr defTabSz="914400" fontAlgn="base">
              <a:lnSpc>
                <a:spcPct val="90000"/>
              </a:lnSpc>
              <a:buSzPct val="90000"/>
              <a:buFont typeface="Wingdings" panose="05000000000000000000" pitchFamily="2" charset="2"/>
              <a:buNone/>
            </a:pPr>
            <a:r>
              <a:rPr lang="en-US" altLang="x-none" sz="1600" strike="noStrike" kern="1200" baseline="0" noProof="1">
                <a:latin typeface="Consolas" panose="020B0609020204030204" charset="0"/>
                <a:ea typeface="+mn-ea"/>
                <a:cs typeface="+mn-cs"/>
              </a:rPr>
              <a:t>&gt;&gt;&gt; aDict.update({'a':'a','b':'b'})</a:t>
            </a:r>
            <a:endParaRPr lang="en-US" altLang="x-none" sz="1600" strike="noStrike" kern="1200" baseline="0" noProof="1">
              <a:latin typeface="Consolas" panose="020B0609020204030204" charset="0"/>
              <a:ea typeface="+mn-ea"/>
              <a:cs typeface="+mn-cs"/>
            </a:endParaRPr>
          </a:p>
          <a:p>
            <a:pPr defTabSz="914400" fontAlgn="base">
              <a:lnSpc>
                <a:spcPct val="90000"/>
              </a:lnSpc>
              <a:buSzPct val="90000"/>
              <a:buFont typeface="Wingdings" panose="05000000000000000000" pitchFamily="2" charset="2"/>
              <a:buNone/>
            </a:pPr>
            <a:r>
              <a:rPr lang="en-US" altLang="x-none" sz="1600" strike="noStrike" kern="1200" baseline="0" noProof="1">
                <a:latin typeface="Consolas" panose="020B0609020204030204" charset="0"/>
                <a:ea typeface="+mn-ea"/>
                <a:cs typeface="+mn-cs"/>
              </a:rPr>
              <a:t>&gt;&gt;&gt; aDict</a:t>
            </a:r>
            <a:endParaRPr lang="en-US" altLang="x-none" sz="1600" strike="noStrike" kern="1200" baseline="0" noProof="1">
              <a:latin typeface="Consolas" panose="020B0609020204030204" charset="0"/>
              <a:ea typeface="+mn-ea"/>
              <a:cs typeface="+mn-cs"/>
            </a:endParaRPr>
          </a:p>
          <a:p>
            <a:pPr marL="0" indent="0" defTabSz="914400" fontAlgn="base">
              <a:lnSpc>
                <a:spcPct val="90000"/>
              </a:lnSpc>
              <a:buSzPct val="90000"/>
              <a:buFont typeface="Wingdings" panose="05000000000000000000" pitchFamily="2" charset="2"/>
              <a:buNone/>
            </a:pPr>
            <a:r>
              <a:rPr lang="en-US" altLang="x-none" sz="1600" strike="noStrike" kern="1200" baseline="0" noProof="1">
                <a:solidFill>
                  <a:srgbClr val="00B0F0"/>
                </a:solidFill>
                <a:latin typeface="Consolas" panose="020B0609020204030204" charset="0"/>
                <a:ea typeface="+mn-ea"/>
                <a:cs typeface="+mn-cs"/>
              </a:rPr>
              <a:t>{'a': 'a', 'score': [98, 97], 'name': 'Dong', 'age': 37, 'b': 'b', 'sex': 'male'}</a:t>
            </a:r>
            <a:endParaRPr lang="en-US" altLang="x-none" sz="1600" strike="noStrike" kern="1200" baseline="0" noProof="1">
              <a:solidFill>
                <a:srgbClr val="00B0F0"/>
              </a:solidFill>
              <a:latin typeface="Consolas" panose="020B0609020204030204" charset="0"/>
              <a:ea typeface="+mn-ea"/>
              <a:cs typeface="+mn-cs"/>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86017"/>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2.3.3  </a:t>
            </a:r>
            <a:r>
              <a:rPr lang="zh-CN" altLang="en-US" kern="1200" baseline="0">
                <a:latin typeface="+mj-lt"/>
                <a:ea typeface="+mj-ea"/>
                <a:cs typeface="+mj-cs"/>
              </a:rPr>
              <a:t>字典元素的添加与修改</a:t>
            </a:r>
            <a:endParaRPr lang="zh-CN" altLang="en-US" kern="1200" baseline="0">
              <a:latin typeface="+mj-lt"/>
              <a:ea typeface="+mj-ea"/>
              <a:cs typeface="+mj-cs"/>
            </a:endParaRPr>
          </a:p>
        </p:txBody>
      </p:sp>
      <p:sp>
        <p:nvSpPr>
          <p:cNvPr id="105474" name="文本占位符 86018"/>
          <p:cNvSpPr>
            <a:spLocks noGrp="1"/>
          </p:cNvSpPr>
          <p:nvPr>
            <p:ph idx="1"/>
          </p:nvPr>
        </p:nvSpPr>
        <p:spPr/>
        <p:txBody>
          <a:bodyPr anchor="t"/>
          <a:lstStyle/>
          <a:p>
            <a:pPr defTabSz="914400">
              <a:spcBef>
                <a:spcPts val="1200"/>
              </a:spcBef>
              <a:spcAft>
                <a:spcPts val="600"/>
              </a:spcAft>
              <a:buSzPct val="90000"/>
              <a:buFont typeface="Wingdings" panose="05000000000000000000" charset="0"/>
              <a:buChar char="§"/>
            </a:pPr>
            <a:r>
              <a:rPr lang="zh-CN" altLang="en-US" sz="1800" dirty="0"/>
              <a:t>使用</a:t>
            </a:r>
            <a:r>
              <a:rPr lang="en-US" altLang="zh-CN" sz="1800" dirty="0">
                <a:solidFill>
                  <a:srgbClr val="FF0000"/>
                </a:solidFill>
              </a:rPr>
              <a:t>del</a:t>
            </a:r>
            <a:r>
              <a:rPr lang="zh-CN" altLang="en-US" sz="1800" dirty="0"/>
              <a:t>删除字典中指定键的元素</a:t>
            </a:r>
            <a:endParaRPr lang="zh-CN" altLang="en-US" sz="1800" dirty="0"/>
          </a:p>
          <a:p>
            <a:pPr defTabSz="914400">
              <a:spcBef>
                <a:spcPts val="1200"/>
              </a:spcBef>
              <a:spcAft>
                <a:spcPts val="600"/>
              </a:spcAft>
              <a:buSzPct val="90000"/>
              <a:buFont typeface="Wingdings" panose="05000000000000000000" charset="0"/>
              <a:buChar char="§"/>
            </a:pPr>
            <a:r>
              <a:rPr lang="zh-CN" altLang="en-US" sz="1800" dirty="0"/>
              <a:t>使用字典对象的</a:t>
            </a:r>
            <a:r>
              <a:rPr lang="en-US" altLang="zh-CN" sz="1800" dirty="0">
                <a:solidFill>
                  <a:srgbClr val="FF0000"/>
                </a:solidFill>
              </a:rPr>
              <a:t>clear()</a:t>
            </a:r>
            <a:r>
              <a:rPr lang="zh-CN" altLang="en-US" sz="1800" dirty="0"/>
              <a:t>方法来删除字典中所有元素</a:t>
            </a:r>
            <a:endParaRPr lang="zh-CN" altLang="en-US" sz="1800" dirty="0"/>
          </a:p>
          <a:p>
            <a:pPr defTabSz="914400">
              <a:spcBef>
                <a:spcPts val="1200"/>
              </a:spcBef>
              <a:spcAft>
                <a:spcPts val="600"/>
              </a:spcAft>
              <a:buSzPct val="90000"/>
              <a:buFont typeface="Wingdings" panose="05000000000000000000" charset="0"/>
              <a:buChar char="§"/>
            </a:pPr>
            <a:r>
              <a:rPr lang="zh-CN" altLang="en-US" sz="1800" dirty="0"/>
              <a:t>使用字典对象的</a:t>
            </a:r>
            <a:r>
              <a:rPr lang="en-US" altLang="zh-CN" sz="1800" dirty="0">
                <a:solidFill>
                  <a:srgbClr val="FF0000"/>
                </a:solidFill>
              </a:rPr>
              <a:t>pop()</a:t>
            </a:r>
            <a:r>
              <a:rPr lang="zh-CN" altLang="en-US" sz="1800" dirty="0"/>
              <a:t>方法删除并返回指定键的元素</a:t>
            </a:r>
            <a:endParaRPr lang="zh-CN" altLang="en-US" sz="1800" dirty="0"/>
          </a:p>
          <a:p>
            <a:pPr defTabSz="914400">
              <a:spcBef>
                <a:spcPts val="1200"/>
              </a:spcBef>
              <a:spcAft>
                <a:spcPts val="600"/>
              </a:spcAft>
              <a:buSzPct val="90000"/>
              <a:buFont typeface="Wingdings" panose="05000000000000000000" charset="0"/>
              <a:buChar char="§"/>
            </a:pPr>
            <a:r>
              <a:rPr lang="zh-CN" altLang="en-US" sz="1800" dirty="0"/>
              <a:t>使用字典对象的</a:t>
            </a:r>
            <a:r>
              <a:rPr lang="en-US" altLang="zh-CN" sz="1800" dirty="0">
                <a:solidFill>
                  <a:srgbClr val="FF0000"/>
                </a:solidFill>
              </a:rPr>
              <a:t>popitem()</a:t>
            </a:r>
            <a:r>
              <a:rPr lang="zh-CN" altLang="en-US" sz="1800" dirty="0"/>
              <a:t>方法删除并返回字典中的一个元素</a:t>
            </a:r>
            <a:endParaRPr lang="zh-CN" altLang="en-US" sz="18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8704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2.3.4  </a:t>
            </a:r>
            <a:r>
              <a:rPr lang="zh-CN" altLang="en-US" kern="1200" baseline="0">
                <a:latin typeface="+mj-lt"/>
                <a:ea typeface="+mj-ea"/>
                <a:cs typeface="+mj-cs"/>
              </a:rPr>
              <a:t>字典应用案例</a:t>
            </a:r>
            <a:endParaRPr lang="zh-CN" altLang="en-US" kern="1200" baseline="0">
              <a:latin typeface="+mj-lt"/>
              <a:ea typeface="+mj-ea"/>
              <a:cs typeface="+mj-cs"/>
            </a:endParaRPr>
          </a:p>
        </p:txBody>
      </p:sp>
      <p:sp>
        <p:nvSpPr>
          <p:cNvPr id="106498" name="文本占位符 87042"/>
          <p:cNvSpPr>
            <a:spLocks noGrp="1"/>
          </p:cNvSpPr>
          <p:nvPr>
            <p:ph idx="1"/>
          </p:nvPr>
        </p:nvSpPr>
        <p:spPr/>
        <p:txBody>
          <a:bodyPr anchor="t"/>
          <a:lstStyle/>
          <a:p>
            <a:pPr defTabSz="914400">
              <a:lnSpc>
                <a:spcPct val="100000"/>
              </a:lnSpc>
              <a:spcBef>
                <a:spcPts val="200"/>
              </a:spcBef>
              <a:buSzPct val="90000"/>
              <a:buFont typeface="Wingdings" panose="05000000000000000000" charset="0"/>
              <a:buChar char="§"/>
            </a:pPr>
            <a:r>
              <a:rPr lang="en-GB" altLang="en-US" sz="1800" dirty="0">
                <a:latin typeface="宋体" panose="02010600030101010101" pitchFamily="2" charset="-122"/>
              </a:rPr>
              <a:t>首先生成包含1000个随机字符的字符串，然后统计每个字符的出现次数。</a:t>
            </a:r>
            <a:endParaRPr lang="en-GB" altLang="en-US" sz="1800" dirty="0">
              <a:latin typeface="宋体" panose="02010600030101010101" pitchFamily="2" charset="-122"/>
            </a:endParaRPr>
          </a:p>
          <a:p>
            <a:pPr defTabSz="914400">
              <a:lnSpc>
                <a:spcPct val="100000"/>
              </a:lnSpc>
              <a:spcBef>
                <a:spcPts val="200"/>
              </a:spcBef>
              <a:buSzPct val="90000"/>
              <a:buFont typeface="Wingdings" panose="05000000000000000000" pitchFamily="2" charset="2"/>
              <a:buNone/>
            </a:pPr>
            <a:endParaRPr lang="en-GB" altLang="en-US" sz="1350" dirty="0">
              <a:latin typeface="宋体" panose="02010600030101010101" pitchFamily="2" charset="-122"/>
            </a:endParaRPr>
          </a:p>
          <a:p>
            <a:pPr defTabSz="914400">
              <a:lnSpc>
                <a:spcPct val="100000"/>
              </a:lnSpc>
              <a:spcBef>
                <a:spcPts val="200"/>
              </a:spcBef>
              <a:buSzPct val="90000"/>
              <a:buFont typeface="Wingdings" panose="05000000000000000000" pitchFamily="2" charset="2"/>
              <a:buNone/>
            </a:pPr>
            <a:r>
              <a:rPr lang="en-GB" altLang="en-US" sz="1600" dirty="0">
                <a:latin typeface="Consolas" panose="020B0609020204030204" charset="0"/>
              </a:rPr>
              <a:t>&gt;&gt;&gt; from random import choices</a:t>
            </a:r>
            <a:endParaRPr lang="en-GB" altLang="en-US" sz="16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1600" dirty="0">
                <a:latin typeface="Consolas" panose="020B0609020204030204" charset="0"/>
              </a:rPr>
              <a:t>&gt;&gt;&gt; from string import ascii_letters, digits</a:t>
            </a:r>
            <a:endParaRPr lang="en-GB" altLang="en-US" sz="16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1600" dirty="0">
                <a:latin typeface="Consolas" panose="020B0609020204030204" charset="0"/>
              </a:rPr>
              <a:t>&gt;&gt;&gt; z = ''.join(choices(ascii_letters+digits, k=1000))</a:t>
            </a:r>
            <a:endParaRPr lang="en-GB" altLang="en-US" sz="16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1600" dirty="0">
                <a:latin typeface="Consolas" panose="020B0609020204030204" charset="0"/>
              </a:rPr>
              <a:t>&gt;&gt;&gt; d = dict()        #字典中的“键”表示字符，“值”表示出现的次数</a:t>
            </a:r>
            <a:endParaRPr lang="en-GB" altLang="en-US" sz="16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1600" dirty="0">
                <a:latin typeface="Consolas" panose="020B0609020204030204" charset="0"/>
              </a:rPr>
              <a:t>&gt;&gt;&gt; for ch in z:</a:t>
            </a:r>
            <a:endParaRPr lang="en-GB" altLang="en-US" sz="16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1600" dirty="0">
                <a:latin typeface="Consolas" panose="020B0609020204030204" charset="0"/>
              </a:rPr>
              <a:t>    d[ch] = d.get(ch,0) + 1</a:t>
            </a:r>
            <a:endParaRPr lang="en-GB" altLang="en-US" sz="1600" dirty="0">
              <a:latin typeface="Consolas" panose="020B0609020204030204" charset="0"/>
            </a:endParaRPr>
          </a:p>
          <a:p>
            <a:pPr defTabSz="914400">
              <a:lnSpc>
                <a:spcPct val="100000"/>
              </a:lnSpc>
              <a:spcBef>
                <a:spcPts val="200"/>
              </a:spcBef>
              <a:buSzPct val="90000"/>
              <a:buFont typeface="Wingdings" panose="05000000000000000000" pitchFamily="2" charset="2"/>
              <a:buNone/>
            </a:pPr>
            <a:r>
              <a:rPr lang="en-GB" altLang="en-US" sz="1600" dirty="0">
                <a:latin typeface="Consolas" panose="020B0609020204030204" charset="0"/>
              </a:rPr>
              <a:t>&gt;&gt;&gt; print(d)          #此处省略结果</a:t>
            </a:r>
            <a:endParaRPr lang="en-GB" altLang="en-US" sz="1600" dirty="0">
              <a:latin typeface="Consolas" panose="020B0609020204030204"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8806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2.3.4  </a:t>
            </a:r>
            <a:r>
              <a:rPr lang="zh-CN" altLang="en-US" kern="1200" baseline="0">
                <a:latin typeface="+mj-lt"/>
                <a:ea typeface="+mj-ea"/>
                <a:cs typeface="+mj-cs"/>
              </a:rPr>
              <a:t>字典应用案例</a:t>
            </a:r>
            <a:endParaRPr lang="zh-CN" altLang="en-US" kern="1200" baseline="0">
              <a:latin typeface="+mj-lt"/>
              <a:ea typeface="+mj-ea"/>
              <a:cs typeface="+mj-cs"/>
            </a:endParaRPr>
          </a:p>
        </p:txBody>
      </p:sp>
      <p:sp>
        <p:nvSpPr>
          <p:cNvPr id="88067" name="文本占位符 88066"/>
          <p:cNvSpPr>
            <a:spLocks noGrp="1"/>
          </p:cNvSpPr>
          <p:nvPr>
            <p:ph idx="1"/>
          </p:nvPr>
        </p:nvSpPr>
        <p:spPr/>
        <p:txBody>
          <a:bodyPr/>
          <a:lstStyle/>
          <a:p>
            <a:pPr fontAlgn="base">
              <a:lnSpc>
                <a:spcPct val="80000"/>
              </a:lnSpc>
              <a:buFont typeface="Wingdings" panose="05000000000000000000" charset="0"/>
              <a:buChar char="n"/>
            </a:pPr>
            <a:r>
              <a:rPr lang="zh-CN" altLang="en-US" sz="1800" strike="noStrike" noProof="1">
                <a:latin typeface="宋体" panose="02010600030101010101" pitchFamily="2" charset="-122"/>
              </a:rPr>
              <a:t>也可以使用</a:t>
            </a:r>
            <a:r>
              <a:rPr lang="en-US" altLang="zh-CN" sz="1800" strike="noStrike" noProof="1">
                <a:latin typeface="宋体" panose="02010600030101010101" pitchFamily="2" charset="-122"/>
              </a:rPr>
              <a:t>collections</a:t>
            </a:r>
            <a:r>
              <a:rPr lang="zh-CN" altLang="en-US" sz="1800" strike="noStrike" noProof="1">
                <a:latin typeface="宋体" panose="02010600030101010101" pitchFamily="2" charset="-122"/>
              </a:rPr>
              <a:t>模块的</a:t>
            </a:r>
            <a:r>
              <a:rPr lang="en-US" altLang="zh-CN" sz="1800" strike="noStrike" noProof="1">
                <a:latin typeface="宋体" panose="02010600030101010101" pitchFamily="2" charset="-122"/>
              </a:rPr>
              <a:t>defaultdict</a:t>
            </a:r>
            <a:r>
              <a:rPr lang="zh-CN" altLang="en-US" sz="1800" strike="noStrike" noProof="1">
                <a:latin typeface="宋体" panose="02010600030101010101" pitchFamily="2" charset="-122"/>
              </a:rPr>
              <a:t>类来实现。</a:t>
            </a:r>
            <a:endParaRPr lang="zh-CN" altLang="en-US" sz="1800" strike="noStrike" noProof="1">
              <a:latin typeface="宋体" panose="02010600030101010101" pitchFamily="2" charset="-122"/>
            </a:endParaRPr>
          </a:p>
          <a:p>
            <a:pPr marL="1905" indent="-344805" fontAlgn="base">
              <a:lnSpc>
                <a:spcPct val="80000"/>
              </a:lnSpc>
              <a:buNone/>
            </a:pPr>
            <a:endParaRPr lang="en-US" altLang="zh-CN" sz="1350" strike="noStrike" noProof="1">
              <a:latin typeface="宋体" panose="02010600030101010101" pitchFamily="2" charset="-122"/>
            </a:endParaRPr>
          </a:p>
          <a:p>
            <a:pPr marL="1905" indent="-344805" fontAlgn="base">
              <a:lnSpc>
                <a:spcPct val="100000"/>
              </a:lnSpc>
              <a:spcBef>
                <a:spcPts val="600"/>
              </a:spcBef>
              <a:buNone/>
            </a:pPr>
            <a:r>
              <a:rPr lang="en-US" altLang="zh-CN" sz="1600" strike="noStrike" noProof="1">
                <a:latin typeface="Consolas" panose="020B0609020204030204" charset="0"/>
              </a:rPr>
              <a:t>&gt;&gt;&gt; from collections import defaultdict</a:t>
            </a:r>
            <a:endParaRPr lang="en-US" altLang="zh-CN" sz="1600" strike="noStrike" noProof="1">
              <a:latin typeface="Consolas" panose="020B0609020204030204" charset="0"/>
            </a:endParaRPr>
          </a:p>
          <a:p>
            <a:pPr marL="1905" indent="-344805" fontAlgn="base">
              <a:lnSpc>
                <a:spcPct val="100000"/>
              </a:lnSpc>
              <a:spcBef>
                <a:spcPts val="600"/>
              </a:spcBef>
              <a:buNone/>
            </a:pPr>
            <a:r>
              <a:rPr lang="en-US" altLang="zh-CN" sz="1600" strike="noStrike" noProof="1">
                <a:latin typeface="Consolas" panose="020B0609020204030204" charset="0"/>
              </a:rPr>
              <a:t>&gt;&gt;&gt; frequences = defaultdict(int)</a:t>
            </a:r>
            <a:endParaRPr lang="en-US" altLang="zh-CN" sz="1600" strike="noStrike" noProof="1">
              <a:latin typeface="Consolas" panose="020B0609020204030204" charset="0"/>
            </a:endParaRPr>
          </a:p>
          <a:p>
            <a:pPr marL="1905" indent="-344805" fontAlgn="base">
              <a:lnSpc>
                <a:spcPct val="100000"/>
              </a:lnSpc>
              <a:spcBef>
                <a:spcPts val="600"/>
              </a:spcBef>
              <a:buNone/>
            </a:pPr>
            <a:r>
              <a:rPr lang="en-US" altLang="zh-CN" sz="1600" strike="noStrike" noProof="1">
                <a:latin typeface="Consolas" panose="020B0609020204030204" charset="0"/>
              </a:rPr>
              <a:t>&gt;&gt;&gt; frequences</a:t>
            </a:r>
            <a:endParaRPr lang="en-US" altLang="zh-CN" sz="1600" strike="noStrike" noProof="1">
              <a:latin typeface="Consolas" panose="020B0609020204030204" charset="0"/>
            </a:endParaRPr>
          </a:p>
          <a:p>
            <a:pPr marL="1905" indent="-344805" fontAlgn="base">
              <a:lnSpc>
                <a:spcPct val="100000"/>
              </a:lnSpc>
              <a:spcBef>
                <a:spcPts val="600"/>
              </a:spcBef>
              <a:buNone/>
            </a:pPr>
            <a:r>
              <a:rPr lang="en-US" altLang="zh-CN" sz="1600" strike="noStrike" noProof="1">
                <a:solidFill>
                  <a:srgbClr val="00B0F0"/>
                </a:solidFill>
                <a:latin typeface="Consolas" panose="020B0609020204030204" charset="0"/>
              </a:rPr>
              <a:t>defaultdict(&lt;type 'int'&gt;, {})</a:t>
            </a:r>
            <a:endParaRPr lang="en-US" altLang="zh-CN" sz="1600" strike="noStrike" noProof="1">
              <a:solidFill>
                <a:srgbClr val="00B0F0"/>
              </a:solidFill>
              <a:latin typeface="Consolas" panose="020B0609020204030204" charset="0"/>
            </a:endParaRPr>
          </a:p>
          <a:p>
            <a:pPr marL="1905" indent="-344805" fontAlgn="base">
              <a:lnSpc>
                <a:spcPct val="100000"/>
              </a:lnSpc>
              <a:spcBef>
                <a:spcPts val="600"/>
              </a:spcBef>
              <a:buNone/>
            </a:pPr>
            <a:r>
              <a:rPr lang="en-US" altLang="zh-CN" sz="1600" strike="noStrike" noProof="1">
                <a:latin typeface="Consolas" panose="020B0609020204030204" charset="0"/>
              </a:rPr>
              <a:t>&gt;&gt;&gt; for item in z:</a:t>
            </a:r>
            <a:endParaRPr lang="en-US" altLang="zh-CN" sz="1600" strike="noStrike" noProof="1">
              <a:latin typeface="Consolas" panose="020B0609020204030204" charset="0"/>
            </a:endParaRPr>
          </a:p>
          <a:p>
            <a:pPr marL="1905" indent="-344805" fontAlgn="base">
              <a:lnSpc>
                <a:spcPct val="100000"/>
              </a:lnSpc>
              <a:spcBef>
                <a:spcPts val="600"/>
              </a:spcBef>
              <a:buNone/>
            </a:pPr>
            <a:r>
              <a:rPr lang="en-US" altLang="zh-CN" sz="1600" strike="noStrike" noProof="1">
                <a:latin typeface="Consolas" panose="020B0609020204030204" charset="0"/>
              </a:rPr>
              <a:t>    frequences[item] += 1</a:t>
            </a:r>
            <a:endParaRPr lang="en-US" altLang="zh-CN" sz="1600" strike="noStrike" noProof="1">
              <a:latin typeface="Consolas" panose="020B0609020204030204" charset="0"/>
            </a:endParaRPr>
          </a:p>
          <a:p>
            <a:pPr marL="1905" indent="-344805" fontAlgn="base">
              <a:lnSpc>
                <a:spcPct val="100000"/>
              </a:lnSpc>
              <a:spcBef>
                <a:spcPts val="600"/>
              </a:spcBef>
              <a:buNone/>
            </a:pPr>
            <a:r>
              <a:rPr lang="en-US" altLang="zh-CN" sz="1600" strike="noStrike" noProof="1">
                <a:latin typeface="Consolas" panose="020B0609020204030204" charset="0"/>
              </a:rPr>
              <a:t>&gt;&gt;&gt; frequences.items()</a:t>
            </a:r>
            <a:endParaRPr lang="en-US" altLang="zh-CN" sz="1600" strike="noStrike" noProof="1">
              <a:latin typeface="Consolas" panose="020B0609020204030204"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8908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2.3.4  </a:t>
            </a:r>
            <a:r>
              <a:rPr lang="zh-CN" altLang="en-US" kern="1200" baseline="0">
                <a:latin typeface="+mj-lt"/>
                <a:ea typeface="+mj-ea"/>
                <a:cs typeface="+mj-cs"/>
              </a:rPr>
              <a:t>字典应用案例</a:t>
            </a:r>
            <a:endParaRPr lang="zh-CN" altLang="en-US" kern="1200" baseline="0">
              <a:latin typeface="+mj-lt"/>
              <a:ea typeface="+mj-ea"/>
              <a:cs typeface="+mj-cs"/>
            </a:endParaRPr>
          </a:p>
        </p:txBody>
      </p:sp>
      <p:sp>
        <p:nvSpPr>
          <p:cNvPr id="89091" name="文本占位符 89090"/>
          <p:cNvSpPr>
            <a:spLocks noGrp="1"/>
          </p:cNvSpPr>
          <p:nvPr>
            <p:ph idx="1"/>
          </p:nvPr>
        </p:nvSpPr>
        <p:spPr/>
        <p:txBody>
          <a:bodyPr/>
          <a:lstStyle/>
          <a:p>
            <a:pPr fontAlgn="base">
              <a:lnSpc>
                <a:spcPct val="150000"/>
              </a:lnSpc>
              <a:spcBef>
                <a:spcPts val="0"/>
              </a:spcBef>
              <a:buFont typeface="Wingdings" panose="05000000000000000000" charset="0"/>
              <a:buChar char="n"/>
            </a:pPr>
            <a:r>
              <a:rPr lang="zh-CN" altLang="en-US" sz="1800" strike="noStrike" noProof="1">
                <a:latin typeface="宋体" panose="02010600030101010101" pitchFamily="2" charset="-122"/>
              </a:rPr>
              <a:t>使用</a:t>
            </a:r>
            <a:r>
              <a:rPr lang="en-US" altLang="zh-CN" sz="1800" strike="noStrike" noProof="1">
                <a:latin typeface="宋体" panose="02010600030101010101" pitchFamily="2" charset="-122"/>
              </a:rPr>
              <a:t>collections</a:t>
            </a:r>
            <a:r>
              <a:rPr lang="zh-CN" altLang="en-US" sz="1800" strike="noStrike" noProof="1">
                <a:latin typeface="宋体" panose="02010600030101010101" pitchFamily="2" charset="-122"/>
              </a:rPr>
              <a:t>模块的</a:t>
            </a:r>
            <a:r>
              <a:rPr lang="en-US" altLang="zh-CN" sz="1800" strike="noStrike" noProof="1">
                <a:latin typeface="宋体" panose="02010600030101010101" pitchFamily="2" charset="-122"/>
              </a:rPr>
              <a:t>Counter</a:t>
            </a:r>
            <a:r>
              <a:rPr lang="zh-CN" altLang="en-US" sz="1800" strike="noStrike" noProof="1">
                <a:latin typeface="宋体" panose="02010600030101010101" pitchFamily="2" charset="-122"/>
              </a:rPr>
              <a:t>类可以快速实现这个功能，并且提供更多功能，例如查找出现次数最多的元素。</a:t>
            </a:r>
            <a:endParaRPr lang="zh-CN" altLang="en-US" sz="1800" strike="noStrike" noProof="1">
              <a:latin typeface="宋体" panose="02010600030101010101" pitchFamily="2" charset="-122"/>
            </a:endParaRPr>
          </a:p>
          <a:p>
            <a:pPr marL="1905" indent="-344805" fontAlgn="base">
              <a:lnSpc>
                <a:spcPct val="80000"/>
              </a:lnSpc>
              <a:buNone/>
            </a:pPr>
            <a:r>
              <a:rPr lang="en-US" altLang="zh-CN" sz="1600" strike="noStrike" noProof="1">
                <a:latin typeface="Consolas" panose="020B0609020204030204" charset="0"/>
              </a:rPr>
              <a:t>&gt;&gt;&gt; from collections import Counter</a:t>
            </a:r>
            <a:endParaRPr lang="en-US" altLang="zh-CN" sz="1600" strike="noStrike" noProof="1">
              <a:latin typeface="Consolas" panose="020B0609020204030204" charset="0"/>
            </a:endParaRPr>
          </a:p>
          <a:p>
            <a:pPr marL="1905" indent="-344805" fontAlgn="base">
              <a:lnSpc>
                <a:spcPct val="100000"/>
              </a:lnSpc>
              <a:spcBef>
                <a:spcPts val="600"/>
              </a:spcBef>
              <a:buNone/>
            </a:pPr>
            <a:r>
              <a:rPr lang="en-US" altLang="zh-CN" sz="1600" strike="noStrike" noProof="1">
                <a:latin typeface="Consolas" panose="020B0609020204030204" charset="0"/>
              </a:rPr>
              <a:t>&gt;&gt;&gt; frequences = Counter(z)</a:t>
            </a:r>
            <a:endParaRPr lang="en-US" altLang="zh-CN" sz="1600" strike="noStrike" noProof="1">
              <a:latin typeface="Consolas" panose="020B0609020204030204" charset="0"/>
            </a:endParaRPr>
          </a:p>
          <a:p>
            <a:pPr marL="1905" indent="-344805" fontAlgn="base">
              <a:lnSpc>
                <a:spcPct val="100000"/>
              </a:lnSpc>
              <a:spcBef>
                <a:spcPts val="600"/>
              </a:spcBef>
              <a:buNone/>
            </a:pPr>
            <a:r>
              <a:rPr lang="en-US" altLang="zh-CN" sz="1600" strike="noStrike" noProof="1">
                <a:latin typeface="Consolas" panose="020B0609020204030204" charset="0"/>
              </a:rPr>
              <a:t>&gt;&gt;&gt; frequences.items()</a:t>
            </a:r>
            <a:endParaRPr lang="en-US" altLang="zh-CN" sz="1600" strike="noStrike" noProof="1">
              <a:latin typeface="Consolas" panose="020B0609020204030204" charset="0"/>
            </a:endParaRPr>
          </a:p>
          <a:p>
            <a:pPr marL="1905" indent="-344805" fontAlgn="base">
              <a:lnSpc>
                <a:spcPct val="100000"/>
              </a:lnSpc>
              <a:spcBef>
                <a:spcPts val="600"/>
              </a:spcBef>
              <a:buNone/>
            </a:pPr>
            <a:r>
              <a:rPr lang="en-US" altLang="zh-CN" sz="1600" strike="noStrike" noProof="1">
                <a:latin typeface="Consolas" panose="020B0609020204030204" charset="0"/>
              </a:rPr>
              <a:t>&gt;&gt;&gt; frequences.most_common(1)          #</a:t>
            </a:r>
            <a:r>
              <a:rPr lang="zh-CN" altLang="en-US" sz="1600" strike="noStrike" noProof="1">
                <a:latin typeface="Consolas" panose="020B0609020204030204" charset="0"/>
              </a:rPr>
              <a:t>出现次数最多的一个字符</a:t>
            </a:r>
            <a:endParaRPr lang="zh-CN" altLang="en-US" sz="1600" strike="noStrike" noProof="1">
              <a:latin typeface="Consolas" panose="020B0609020204030204" charset="0"/>
            </a:endParaRPr>
          </a:p>
          <a:p>
            <a:pPr marL="1905" indent="-344805" fontAlgn="base">
              <a:lnSpc>
                <a:spcPct val="100000"/>
              </a:lnSpc>
              <a:spcBef>
                <a:spcPts val="600"/>
              </a:spcBef>
              <a:buNone/>
            </a:pPr>
            <a:r>
              <a:rPr lang="en-US" altLang="zh-CN" sz="1600" strike="noStrike" noProof="1">
                <a:solidFill>
                  <a:srgbClr val="00B0F0"/>
                </a:solidFill>
                <a:latin typeface="Consolas" panose="020B0609020204030204" charset="0"/>
              </a:rPr>
              <a:t>[('A', 22)]</a:t>
            </a:r>
            <a:endParaRPr lang="en-US" altLang="zh-CN" sz="1600" strike="noStrike" noProof="1">
              <a:solidFill>
                <a:srgbClr val="00B0F0"/>
              </a:solidFill>
              <a:latin typeface="Consolas" panose="020B0609020204030204" charset="0"/>
            </a:endParaRPr>
          </a:p>
          <a:p>
            <a:pPr marL="1905" indent="-344805" fontAlgn="base">
              <a:lnSpc>
                <a:spcPct val="100000"/>
              </a:lnSpc>
              <a:spcBef>
                <a:spcPts val="600"/>
              </a:spcBef>
              <a:buNone/>
            </a:pPr>
            <a:r>
              <a:rPr lang="en-US" altLang="zh-CN" sz="1600" strike="noStrike" noProof="1">
                <a:latin typeface="Consolas" panose="020B0609020204030204" charset="0"/>
              </a:rPr>
              <a:t>&gt;&gt;&gt; frequences.most_common(3)</a:t>
            </a:r>
            <a:endParaRPr lang="en-US" altLang="zh-CN" sz="1600" strike="noStrike" noProof="1">
              <a:latin typeface="Consolas" panose="020B0609020204030204" charset="0"/>
            </a:endParaRPr>
          </a:p>
          <a:p>
            <a:pPr marL="1905" indent="-344805" fontAlgn="base">
              <a:lnSpc>
                <a:spcPct val="100000"/>
              </a:lnSpc>
              <a:spcBef>
                <a:spcPts val="600"/>
              </a:spcBef>
              <a:buNone/>
            </a:pPr>
            <a:r>
              <a:rPr lang="en-US" altLang="zh-CN" sz="1600" strike="noStrike" noProof="1">
                <a:solidFill>
                  <a:srgbClr val="00B0F0"/>
                </a:solidFill>
                <a:latin typeface="Consolas" panose="020B0609020204030204" charset="0"/>
              </a:rPr>
              <a:t>[('A', 22), (';', 18), ('`', 17)]</a:t>
            </a:r>
            <a:endParaRPr lang="en-US" altLang="zh-CN" sz="1600" strike="noStrike" noProof="1">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90113"/>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2.3.4  </a:t>
            </a:r>
            <a:r>
              <a:rPr lang="zh-CN" altLang="en-US" kern="1200" baseline="0">
                <a:latin typeface="+mj-lt"/>
                <a:ea typeface="+mj-ea"/>
                <a:cs typeface="+mj-cs"/>
              </a:rPr>
              <a:t>字典应用案例</a:t>
            </a:r>
            <a:endParaRPr lang="zh-CN" altLang="en-US" kern="1200" baseline="0">
              <a:latin typeface="+mj-lt"/>
              <a:ea typeface="+mj-ea"/>
              <a:cs typeface="+mj-cs"/>
            </a:endParaRPr>
          </a:p>
        </p:txBody>
      </p:sp>
      <p:sp>
        <p:nvSpPr>
          <p:cNvPr id="90115" name="文本占位符 90114"/>
          <p:cNvSpPr>
            <a:spLocks noGrp="1"/>
          </p:cNvSpPr>
          <p:nvPr>
            <p:ph idx="1"/>
          </p:nvPr>
        </p:nvSpPr>
        <p:spPr/>
        <p:txBody>
          <a:bodyPr/>
          <a:lstStyle/>
          <a:p>
            <a:pPr fontAlgn="base">
              <a:lnSpc>
                <a:spcPct val="80000"/>
              </a:lnSpc>
              <a:buFont typeface="Wingdings" panose="05000000000000000000" charset="0"/>
              <a:buChar char="n"/>
            </a:pPr>
            <a:r>
              <a:rPr lang="zh-CN" altLang="en-US" sz="1800" strike="noStrike" noProof="1"/>
              <a:t>Counter对象也可以这样用。</a:t>
            </a:r>
            <a:endParaRPr lang="zh-CN" altLang="en-US" sz="1800" strike="noStrike" noProof="1"/>
          </a:p>
          <a:p>
            <a:pPr marL="1905" indent="-344805" fontAlgn="base">
              <a:lnSpc>
                <a:spcPct val="80000"/>
              </a:lnSpc>
              <a:buNone/>
            </a:pPr>
            <a:r>
              <a:rPr lang="zh-CN" altLang="en-US" sz="1600" strike="noStrike" noProof="1">
                <a:latin typeface="Consolas" panose="020B0609020204030204" charset="0"/>
              </a:rPr>
              <a:t>&gt;&gt;&gt; cnt = Counter()</a:t>
            </a:r>
            <a:endParaRPr lang="zh-CN" altLang="en-US" sz="1600" strike="noStrike" noProof="1">
              <a:latin typeface="Consolas" panose="020B0609020204030204" charset="0"/>
            </a:endParaRPr>
          </a:p>
          <a:p>
            <a:pPr marL="1905" indent="-344805" fontAlgn="base">
              <a:lnSpc>
                <a:spcPct val="100000"/>
              </a:lnSpc>
              <a:spcBef>
                <a:spcPts val="600"/>
              </a:spcBef>
              <a:buNone/>
            </a:pPr>
            <a:r>
              <a:rPr lang="zh-CN" altLang="en-US" sz="1600" strike="noStrike" noProof="1">
                <a:latin typeface="Consolas" panose="020B0609020204030204" charset="0"/>
              </a:rPr>
              <a:t>&gt;&gt;&gt; for word in ['red', 'blue', 'red', 'green', 'blue', 'blue']:</a:t>
            </a:r>
            <a:endParaRPr lang="zh-CN" altLang="en-US" sz="1600" strike="noStrike" noProof="1">
              <a:latin typeface="Consolas" panose="020B0609020204030204" charset="0"/>
            </a:endParaRPr>
          </a:p>
          <a:p>
            <a:pPr marL="1905" indent="-344805" fontAlgn="base">
              <a:lnSpc>
                <a:spcPct val="100000"/>
              </a:lnSpc>
              <a:spcBef>
                <a:spcPts val="600"/>
              </a:spcBef>
              <a:buNone/>
            </a:pPr>
            <a:r>
              <a:rPr lang="zh-CN" altLang="en-US" sz="1600" strike="noStrike" noProof="1">
                <a:latin typeface="Consolas" panose="020B0609020204030204" charset="0"/>
              </a:rPr>
              <a:t>    cnt[word] += 1</a:t>
            </a:r>
            <a:endParaRPr lang="zh-CN" altLang="en-US" sz="1600" strike="noStrike" noProof="1">
              <a:latin typeface="Consolas" panose="020B0609020204030204" charset="0"/>
            </a:endParaRPr>
          </a:p>
          <a:p>
            <a:pPr marL="1905" indent="-344805" fontAlgn="base">
              <a:lnSpc>
                <a:spcPct val="100000"/>
              </a:lnSpc>
              <a:spcBef>
                <a:spcPts val="600"/>
              </a:spcBef>
              <a:buNone/>
            </a:pPr>
            <a:endParaRPr lang="zh-CN" altLang="en-US" sz="1600" strike="noStrike" noProof="1">
              <a:latin typeface="Consolas" panose="020B0609020204030204" charset="0"/>
            </a:endParaRPr>
          </a:p>
          <a:p>
            <a:pPr marL="1905" indent="-344805" fontAlgn="base">
              <a:lnSpc>
                <a:spcPct val="100000"/>
              </a:lnSpc>
              <a:spcBef>
                <a:spcPts val="600"/>
              </a:spcBef>
              <a:buNone/>
            </a:pPr>
            <a:r>
              <a:rPr lang="zh-CN" altLang="en-US" sz="1600" strike="noStrike" noProof="1">
                <a:latin typeface="Consolas" panose="020B0609020204030204" charset="0"/>
              </a:rPr>
              <a:t>&gt;&gt;&gt; cnt</a:t>
            </a:r>
            <a:endParaRPr lang="zh-CN" altLang="en-US" sz="1600" strike="noStrike" noProof="1">
              <a:latin typeface="Consolas" panose="020B0609020204030204" charset="0"/>
            </a:endParaRPr>
          </a:p>
          <a:p>
            <a:pPr marL="1905" indent="-344805" fontAlgn="base">
              <a:lnSpc>
                <a:spcPct val="100000"/>
              </a:lnSpc>
              <a:spcBef>
                <a:spcPts val="600"/>
              </a:spcBef>
              <a:buNone/>
            </a:pPr>
            <a:r>
              <a:rPr lang="zh-CN" altLang="en-US" sz="1600" strike="noStrike" noProof="1">
                <a:solidFill>
                  <a:srgbClr val="00B0F0"/>
                </a:solidFill>
                <a:latin typeface="Consolas" panose="020B0609020204030204" charset="0"/>
              </a:rPr>
              <a:t>Counter({'blue': 3, 'red': 2, 'green': 1})</a:t>
            </a:r>
            <a:endParaRPr lang="zh-CN" altLang="en-US" sz="1600" strike="noStrike" noProof="1">
              <a:solidFill>
                <a:srgbClr val="00B0F0"/>
              </a:solidFill>
              <a:latin typeface="Consolas" panose="020B0609020204030204" charset="0"/>
            </a:endParaRPr>
          </a:p>
          <a:p>
            <a:pPr marL="1905" indent="-344805" fontAlgn="base">
              <a:lnSpc>
                <a:spcPct val="100000"/>
              </a:lnSpc>
              <a:spcBef>
                <a:spcPts val="600"/>
              </a:spcBef>
              <a:buNone/>
            </a:pPr>
            <a:r>
              <a:rPr lang="zh-CN" altLang="en-US" sz="1600" strike="noStrike" noProof="1">
                <a:latin typeface="Consolas" panose="020B0609020204030204" charset="0"/>
              </a:rPr>
              <a:t>&gt;&gt;&gt; import re</a:t>
            </a:r>
            <a:endParaRPr lang="zh-CN" altLang="en-US" sz="1600" strike="noStrike" noProof="1">
              <a:latin typeface="Consolas" panose="020B0609020204030204" charset="0"/>
            </a:endParaRPr>
          </a:p>
          <a:p>
            <a:pPr marL="1905" indent="-344805" fontAlgn="base">
              <a:lnSpc>
                <a:spcPct val="100000"/>
              </a:lnSpc>
              <a:spcBef>
                <a:spcPts val="600"/>
              </a:spcBef>
              <a:buNone/>
            </a:pPr>
            <a:r>
              <a:rPr lang="zh-CN" altLang="en-US" sz="1600" strike="noStrike" noProof="1">
                <a:latin typeface="Consolas" panose="020B0609020204030204" charset="0"/>
              </a:rPr>
              <a:t>&gt;&gt;&gt; words = re.findall(r'\w+', open('hamlet.txt').read().lower())</a:t>
            </a:r>
            <a:endParaRPr lang="zh-CN" altLang="en-US" sz="1600" strike="noStrike" noProof="1">
              <a:latin typeface="Consolas" panose="020B0609020204030204" charset="0"/>
            </a:endParaRPr>
          </a:p>
          <a:p>
            <a:pPr marL="1905" indent="-344805" fontAlgn="base">
              <a:lnSpc>
                <a:spcPct val="100000"/>
              </a:lnSpc>
              <a:spcBef>
                <a:spcPts val="600"/>
              </a:spcBef>
              <a:buNone/>
            </a:pPr>
            <a:r>
              <a:rPr lang="zh-CN" altLang="en-US" sz="1600" strike="noStrike" noProof="1">
                <a:latin typeface="Consolas" panose="020B0609020204030204" charset="0"/>
              </a:rPr>
              <a:t>&gt;&gt;&gt; Counter(words).most_common(10)      </a:t>
            </a:r>
            <a:r>
              <a:rPr lang="en-US" altLang="zh-CN" sz="1600" strike="noStrike" noProof="1">
                <a:latin typeface="Consolas" panose="020B0609020204030204" charset="0"/>
              </a:rPr>
              <a:t>#</a:t>
            </a:r>
            <a:r>
              <a:rPr lang="zh-CN" altLang="en-US" sz="1600" strike="noStrike" noProof="1">
                <a:latin typeface="Consolas" panose="020B0609020204030204" charset="0"/>
              </a:rPr>
              <a:t>出现次数最多的</a:t>
            </a:r>
            <a:r>
              <a:rPr lang="en-US" altLang="zh-CN" sz="1600" strike="noStrike" noProof="1">
                <a:latin typeface="Consolas" panose="020B0609020204030204" charset="0"/>
              </a:rPr>
              <a:t>10</a:t>
            </a:r>
            <a:r>
              <a:rPr lang="zh-CN" altLang="en-US" sz="1600" strike="noStrike" noProof="1">
                <a:latin typeface="Consolas" panose="020B0609020204030204" charset="0"/>
              </a:rPr>
              <a:t>个单词</a:t>
            </a:r>
            <a:endParaRPr lang="zh-CN" altLang="en-US" sz="1350" strike="noStrike" noProof="1">
              <a:latin typeface="Consolas" panose="020B0609020204030204" charset="0"/>
            </a:endParaRPr>
          </a:p>
          <a:p>
            <a:pPr marL="1905" indent="-344805" fontAlgn="base">
              <a:lnSpc>
                <a:spcPct val="80000"/>
              </a:lnSpc>
              <a:buNone/>
            </a:pPr>
            <a:endParaRPr lang="zh-CN" altLang="en-US" sz="1350" strike="noStrike" noProof="1"/>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6385"/>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2.1.1  </a:t>
            </a:r>
            <a:r>
              <a:rPr lang="zh-CN" altLang="en-US" kern="1200" baseline="0">
                <a:latin typeface="+mj-lt"/>
                <a:ea typeface="+mj-ea"/>
                <a:cs typeface="+mj-cs"/>
              </a:rPr>
              <a:t>列表创建与删除</a:t>
            </a:r>
            <a:endParaRPr lang="zh-CN" altLang="en-US" kern="1200" baseline="0">
              <a:latin typeface="+mj-lt"/>
              <a:ea typeface="+mj-ea"/>
              <a:cs typeface="+mj-cs"/>
            </a:endParaRPr>
          </a:p>
        </p:txBody>
      </p:sp>
      <p:sp>
        <p:nvSpPr>
          <p:cNvPr id="16387" name="文本占位符 16386"/>
          <p:cNvSpPr>
            <a:spLocks noGrp="1"/>
          </p:cNvSpPr>
          <p:nvPr>
            <p:ph idx="1"/>
          </p:nvPr>
        </p:nvSpPr>
        <p:spPr/>
        <p:txBody>
          <a:bodyPr/>
          <a:lstStyle/>
          <a:p>
            <a:pPr fontAlgn="base">
              <a:lnSpc>
                <a:spcPct val="150000"/>
              </a:lnSpc>
              <a:spcBef>
                <a:spcPts val="600"/>
              </a:spcBef>
              <a:spcAft>
                <a:spcPts val="600"/>
              </a:spcAft>
              <a:buFont typeface="Wingdings" panose="05000000000000000000" charset="0"/>
              <a:buChar char="n"/>
            </a:pPr>
            <a:r>
              <a:rPr lang="zh-CN" altLang="en-US" sz="1800" strike="noStrike" noProof="1">
                <a:effectLst/>
              </a:rPr>
              <a:t>当不再使用时，使用</a:t>
            </a:r>
            <a:r>
              <a:rPr lang="en-US" altLang="zh-CN" sz="1800" strike="noStrike" noProof="1">
                <a:solidFill>
                  <a:srgbClr val="FF0000"/>
                </a:solidFill>
                <a:effectLst/>
              </a:rPr>
              <a:t>del</a:t>
            </a:r>
            <a:r>
              <a:rPr lang="zh-CN" altLang="en-US" sz="1800" strike="noStrike" noProof="1">
                <a:solidFill>
                  <a:srgbClr val="FF0000"/>
                </a:solidFill>
                <a:effectLst/>
              </a:rPr>
              <a:t>命令</a:t>
            </a:r>
            <a:r>
              <a:rPr lang="zh-CN" altLang="en-US" sz="1800" strike="noStrike" noProof="1">
                <a:effectLst/>
              </a:rPr>
              <a:t>删除整个列表。</a:t>
            </a:r>
            <a:endParaRPr lang="zh-CN" altLang="en-US" sz="1800" strike="noStrike" noProof="1">
              <a:effectLst/>
            </a:endParaRPr>
          </a:p>
          <a:p>
            <a:pPr marL="1905" indent="-344805" fontAlgn="base">
              <a:lnSpc>
                <a:spcPct val="80000"/>
              </a:lnSpc>
              <a:buNone/>
            </a:pPr>
            <a:endParaRPr lang="en-US" altLang="zh-CN" sz="1500" strike="noStrike" noProof="1">
              <a:effectLst/>
            </a:endParaRPr>
          </a:p>
          <a:p>
            <a:pPr marL="1905" indent="-344805" fontAlgn="base">
              <a:lnSpc>
                <a:spcPct val="80000"/>
              </a:lnSpc>
              <a:buNone/>
            </a:pPr>
            <a:r>
              <a:rPr lang="en-US" altLang="zh-CN" sz="1600" strike="noStrike" noProof="1">
                <a:effectLst/>
                <a:latin typeface="Times New Roman" panose="02020603050405020304" pitchFamily="2" charset="0"/>
              </a:rPr>
              <a:t>&gt;&gt;&gt; del a_list</a:t>
            </a:r>
            <a:endParaRPr lang="en-US" altLang="zh-CN" sz="1600" strike="noStrike" noProof="1">
              <a:effectLst/>
              <a:latin typeface="Times New Roman" panose="02020603050405020304" pitchFamily="2" charset="0"/>
            </a:endParaRPr>
          </a:p>
          <a:p>
            <a:pPr marL="1905" indent="-344805" fontAlgn="base">
              <a:lnSpc>
                <a:spcPct val="80000"/>
              </a:lnSpc>
              <a:buNone/>
            </a:pPr>
            <a:r>
              <a:rPr lang="en-US" altLang="zh-CN" sz="1600" strike="noStrike" noProof="1">
                <a:effectLst/>
                <a:latin typeface="Times New Roman" panose="02020603050405020304" pitchFamily="2" charset="0"/>
              </a:rPr>
              <a:t>&gt;&gt;&gt; a_list</a:t>
            </a:r>
            <a:endParaRPr lang="en-US" altLang="zh-CN" sz="1600" strike="noStrike" noProof="1">
              <a:effectLst/>
              <a:latin typeface="Times New Roman" panose="02020603050405020304" pitchFamily="2" charset="0"/>
            </a:endParaRPr>
          </a:p>
          <a:p>
            <a:pPr marL="1905" indent="-344805" fontAlgn="base">
              <a:lnSpc>
                <a:spcPct val="80000"/>
              </a:lnSpc>
              <a:buNone/>
            </a:pPr>
            <a:r>
              <a:rPr lang="en-US" altLang="zh-CN" sz="1600" strike="noStrike" noProof="1">
                <a:solidFill>
                  <a:srgbClr val="FF0000"/>
                </a:solidFill>
                <a:effectLst/>
                <a:latin typeface="Times New Roman" panose="02020603050405020304" pitchFamily="2" charset="0"/>
              </a:rPr>
              <a:t>Traceback (most recent call last):</a:t>
            </a:r>
            <a:endParaRPr lang="en-US" altLang="zh-CN" sz="1600" strike="noStrike" noProof="1">
              <a:solidFill>
                <a:srgbClr val="FF0000"/>
              </a:solidFill>
              <a:effectLst/>
              <a:latin typeface="Times New Roman" panose="02020603050405020304" pitchFamily="2" charset="0"/>
            </a:endParaRPr>
          </a:p>
          <a:p>
            <a:pPr marL="1905" indent="-344805" fontAlgn="base">
              <a:lnSpc>
                <a:spcPct val="80000"/>
              </a:lnSpc>
              <a:buNone/>
            </a:pPr>
            <a:r>
              <a:rPr lang="en-US" altLang="zh-CN" sz="1600" strike="noStrike" noProof="1">
                <a:solidFill>
                  <a:srgbClr val="FF0000"/>
                </a:solidFill>
                <a:effectLst/>
                <a:latin typeface="Times New Roman" panose="02020603050405020304" pitchFamily="2" charset="0"/>
              </a:rPr>
              <a:t>  File "&lt;pyshell#6&gt;", line 1, in &lt;module&gt;</a:t>
            </a:r>
            <a:endParaRPr lang="en-US" altLang="zh-CN" sz="1600" strike="noStrike" noProof="1">
              <a:solidFill>
                <a:srgbClr val="FF0000"/>
              </a:solidFill>
              <a:effectLst/>
              <a:latin typeface="Times New Roman" panose="02020603050405020304" pitchFamily="2" charset="0"/>
            </a:endParaRPr>
          </a:p>
          <a:p>
            <a:pPr marL="1905" indent="-344805" fontAlgn="base">
              <a:lnSpc>
                <a:spcPct val="80000"/>
              </a:lnSpc>
              <a:buNone/>
            </a:pPr>
            <a:r>
              <a:rPr lang="en-US" altLang="zh-CN" sz="1600" strike="noStrike" noProof="1">
                <a:solidFill>
                  <a:srgbClr val="FF0000"/>
                </a:solidFill>
                <a:effectLst/>
                <a:latin typeface="Times New Roman" panose="02020603050405020304" pitchFamily="2" charset="0"/>
              </a:rPr>
              <a:t>    a_list</a:t>
            </a:r>
            <a:endParaRPr lang="en-US" altLang="zh-CN" sz="1600" strike="noStrike" noProof="1">
              <a:solidFill>
                <a:srgbClr val="FF0000"/>
              </a:solidFill>
              <a:effectLst/>
              <a:latin typeface="Times New Roman" panose="02020603050405020304" pitchFamily="2" charset="0"/>
            </a:endParaRPr>
          </a:p>
          <a:p>
            <a:pPr marL="1905" indent="-344805" fontAlgn="base">
              <a:lnSpc>
                <a:spcPct val="80000"/>
              </a:lnSpc>
              <a:buNone/>
            </a:pPr>
            <a:r>
              <a:rPr lang="en-US" altLang="zh-CN" sz="1600" strike="noStrike" noProof="1">
                <a:solidFill>
                  <a:srgbClr val="FF0000"/>
                </a:solidFill>
                <a:effectLst/>
                <a:latin typeface="Times New Roman" panose="02020603050405020304" pitchFamily="2" charset="0"/>
              </a:rPr>
              <a:t>NameError: name 'a_list' is not defined</a:t>
            </a:r>
            <a:endParaRPr lang="en-US" altLang="zh-CN" sz="1500" strike="noStrike" noProof="1">
              <a:solidFill>
                <a:srgbClr val="FF0000"/>
              </a:solidFill>
              <a:effectLst/>
              <a:latin typeface="Times New Roman" panose="02020603050405020304" pitchFamily="2" charset="0"/>
            </a:endParaRPr>
          </a:p>
          <a:p>
            <a:pPr marL="0" indent="0" fontAlgn="base">
              <a:lnSpc>
                <a:spcPct val="80000"/>
              </a:lnSpc>
              <a:buNone/>
            </a:pPr>
            <a:endParaRPr lang="zh-CN" altLang="en-US" sz="1500" strike="noStrike" noProof="1">
              <a:effectLst/>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92161"/>
          <p:cNvSpPr>
            <a:spLocks noGrp="1"/>
          </p:cNvSpPr>
          <p:nvPr>
            <p:ph type="title"/>
          </p:nvPr>
        </p:nvSpPr>
        <p:spPr>
          <a:xfrm>
            <a:off x="-1270" y="4445"/>
            <a:ext cx="9124315" cy="951865"/>
          </a:xfrm>
        </p:spPr>
        <p:txBody>
          <a:bodyPr anchor="ctr"/>
          <a:lstStyle/>
          <a:p>
            <a:pPr defTabSz="914400">
              <a:buNone/>
            </a:pPr>
            <a:r>
              <a:rPr lang="zh-CN" altLang="en-US" kern="1200" baseline="0" dirty="0">
                <a:latin typeface="+mj-lt"/>
                <a:ea typeface="+mj-ea"/>
                <a:cs typeface="+mj-cs"/>
              </a:rPr>
              <a:t>2.3.6  字典推导式</a:t>
            </a:r>
            <a:endParaRPr lang="zh-CN" altLang="en-US" kern="1200" baseline="0" dirty="0">
              <a:latin typeface="+mj-lt"/>
              <a:ea typeface="+mj-ea"/>
              <a:cs typeface="+mj-cs"/>
            </a:endParaRPr>
          </a:p>
        </p:txBody>
      </p:sp>
      <p:sp>
        <p:nvSpPr>
          <p:cNvPr id="111618" name="文本占位符 92162"/>
          <p:cNvSpPr>
            <a:spLocks noGrp="1"/>
          </p:cNvSpPr>
          <p:nvPr>
            <p:ph idx="1"/>
          </p:nvPr>
        </p:nvSpPr>
        <p:spPr/>
        <p:txBody>
          <a:bodyPr anchor="t"/>
          <a:lstStyle/>
          <a:p>
            <a:pPr marL="1905" indent="-344805" defTabSz="914400">
              <a:lnSpc>
                <a:spcPct val="8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a:solidFill>
                  <a:srgbClr val="FF0000"/>
                </a:solidFill>
                <a:latin typeface="Consolas" panose="020B0609020204030204" charset="0"/>
              </a:rPr>
              <a:t>s = {</a:t>
            </a:r>
            <a:r>
              <a:rPr lang="en-US" altLang="zh-CN" sz="1600" dirty="0" err="1">
                <a:solidFill>
                  <a:srgbClr val="FF0000"/>
                </a:solidFill>
                <a:latin typeface="Consolas" panose="020B0609020204030204" charset="0"/>
              </a:rPr>
              <a:t>x:x.strip</a:t>
            </a:r>
            <a:r>
              <a:rPr lang="en-US" altLang="zh-CN" sz="1600" dirty="0">
                <a:solidFill>
                  <a:srgbClr val="FF0000"/>
                </a:solidFill>
                <a:latin typeface="Consolas" panose="020B0609020204030204" charset="0"/>
              </a:rPr>
              <a:t>() for x in ('  he  ', 'she    ', '    I')}</a:t>
            </a:r>
            <a:endParaRPr lang="en-US" altLang="zh-CN" sz="1600" dirty="0">
              <a:solidFill>
                <a:srgbClr val="FF000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solidFill>
                  <a:srgbClr val="FF0000"/>
                </a:solidFill>
                <a:latin typeface="Consolas" panose="020B0609020204030204" charset="0"/>
              </a:rPr>
              <a:t>&gt;&gt;&gt; s</a:t>
            </a:r>
            <a:endParaRPr lang="en-US" altLang="zh-CN" sz="1600" dirty="0">
              <a:solidFill>
                <a:srgbClr val="FF000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solidFill>
                  <a:srgbClr val="FF0000"/>
                </a:solidFill>
                <a:latin typeface="Consolas" panose="020B0609020204030204" charset="0"/>
              </a:rPr>
              <a:t>{'  he  ': 'he', '    I': 'I', 'she    ': 'she'}</a:t>
            </a:r>
            <a:endParaRPr lang="en-US" altLang="zh-CN" sz="1600" dirty="0">
              <a:solidFill>
                <a:srgbClr val="FF000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solidFill>
                  <a:srgbClr val="FF0000"/>
                </a:solidFill>
                <a:latin typeface="Consolas" panose="020B0609020204030204" charset="0"/>
              </a:rPr>
              <a:t>&gt;&gt;&gt; for k, v in </a:t>
            </a:r>
            <a:r>
              <a:rPr lang="en-US" altLang="zh-CN" sz="1600" dirty="0" err="1">
                <a:solidFill>
                  <a:srgbClr val="FF0000"/>
                </a:solidFill>
                <a:latin typeface="Consolas" panose="020B0609020204030204" charset="0"/>
              </a:rPr>
              <a:t>s.items</a:t>
            </a:r>
            <a:r>
              <a:rPr lang="en-US" altLang="zh-CN" sz="1600" dirty="0">
                <a:solidFill>
                  <a:srgbClr val="FF0000"/>
                </a:solidFill>
                <a:latin typeface="Consolas" panose="020B0609020204030204" charset="0"/>
              </a:rPr>
              <a:t>():</a:t>
            </a:r>
            <a:endParaRPr lang="en-US" altLang="zh-CN" sz="1600" dirty="0">
              <a:solidFill>
                <a:srgbClr val="FF000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solidFill>
                  <a:srgbClr val="FF0000"/>
                </a:solidFill>
                <a:latin typeface="Consolas" panose="020B0609020204030204" charset="0"/>
              </a:rPr>
              <a:t>    print(k, ':', v)</a:t>
            </a:r>
            <a:endParaRPr lang="en-US" altLang="zh-CN" sz="1600" dirty="0">
              <a:solidFill>
                <a:srgbClr val="FF0000"/>
              </a:solidFill>
              <a:latin typeface="Consolas" panose="020B0609020204030204" charset="0"/>
            </a:endParaRPr>
          </a:p>
          <a:p>
            <a:pPr marL="1905" indent="-344805" defTabSz="914400">
              <a:lnSpc>
                <a:spcPct val="80000"/>
              </a:lnSpc>
              <a:buSzPct val="90000"/>
              <a:buFont typeface="Wingdings" panose="05000000000000000000" pitchFamily="2" charset="2"/>
              <a:buNone/>
            </a:pPr>
            <a:endParaRPr lang="en-US" altLang="zh-CN" sz="1600" dirty="0">
              <a:solidFill>
                <a:srgbClr val="FF000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solidFill>
                  <a:srgbClr val="FF0000"/>
                </a:solidFill>
                <a:latin typeface="Consolas" panose="020B0609020204030204" charset="0"/>
              </a:rPr>
              <a:t>  he   : he</a:t>
            </a:r>
            <a:endParaRPr lang="en-US" altLang="zh-CN" sz="1600" dirty="0">
              <a:solidFill>
                <a:srgbClr val="FF000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solidFill>
                  <a:srgbClr val="FF0000"/>
                </a:solidFill>
                <a:latin typeface="Consolas" panose="020B0609020204030204" charset="0"/>
              </a:rPr>
              <a:t>    I : I</a:t>
            </a:r>
            <a:endParaRPr lang="en-US" altLang="zh-CN" sz="1600" dirty="0">
              <a:solidFill>
                <a:srgbClr val="FF000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1600" dirty="0">
                <a:solidFill>
                  <a:srgbClr val="FF0000"/>
                </a:solidFill>
                <a:latin typeface="Consolas" panose="020B0609020204030204" charset="0"/>
              </a:rPr>
              <a:t>she     : she </a:t>
            </a:r>
            <a:endParaRPr lang="en-US" altLang="zh-CN" sz="1600" dirty="0">
              <a:solidFill>
                <a:srgbClr val="FF0000"/>
              </a:solidFill>
              <a:latin typeface="Consolas" panose="020B0609020204030204"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标题 1"/>
          <p:cNvSpPr>
            <a:spLocks noGrp="1"/>
          </p:cNvSpPr>
          <p:nvPr>
            <p:ph type="title"/>
          </p:nvPr>
        </p:nvSpPr>
        <p:spPr>
          <a:xfrm>
            <a:off x="-1270" y="4445"/>
            <a:ext cx="9124315" cy="951865"/>
          </a:xfrm>
        </p:spPr>
        <p:txBody>
          <a:bodyPr anchor="ctr"/>
          <a:lstStyle/>
          <a:p>
            <a:pPr defTabSz="914400">
              <a:buNone/>
            </a:pPr>
            <a:r>
              <a:rPr lang="zh-CN" altLang="en-US" kern="1200" baseline="0" dirty="0">
                <a:latin typeface="+mj-lt"/>
                <a:ea typeface="+mj-ea"/>
                <a:cs typeface="+mj-cs"/>
                <a:sym typeface="Arial" panose="020B0604020202020204" pitchFamily="34" charset="0"/>
              </a:rPr>
              <a:t>2.3.6  字典推导式</a:t>
            </a:r>
            <a:endParaRPr lang="zh-CN" altLang="en-US" kern="1200" baseline="0">
              <a:latin typeface="+mj-lt"/>
              <a:ea typeface="+mj-ea"/>
              <a:cs typeface="+mj-cs"/>
            </a:endParaRPr>
          </a:p>
        </p:txBody>
      </p:sp>
      <p:sp>
        <p:nvSpPr>
          <p:cNvPr id="112642" name="内容占位符 2"/>
          <p:cNvSpPr>
            <a:spLocks noGrp="1"/>
          </p:cNvSpPr>
          <p:nvPr>
            <p:ph idx="1"/>
          </p:nvPr>
        </p:nvSpPr>
        <p:spPr/>
        <p:txBody>
          <a:bodyPr anchor="t"/>
          <a:lstStyle/>
          <a:p>
            <a:pPr marL="0" indent="0" defTabSz="914400">
              <a:buSzPct val="90000"/>
              <a:buFont typeface="Wingdings" panose="05000000000000000000" pitchFamily="2" charset="2"/>
              <a:buNone/>
            </a:pPr>
            <a:r>
              <a:rPr lang="zh-CN" altLang="en-US" sz="1600">
                <a:latin typeface="Consolas" panose="020B0609020204030204" charset="0"/>
              </a:rPr>
              <a:t>&gt;&gt;&gt; {i:str(i) for i in range(1, 5)}</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solidFill>
                  <a:srgbClr val="00B0F0"/>
                </a:solidFill>
                <a:latin typeface="Consolas" panose="020B0609020204030204" charset="0"/>
              </a:rPr>
              <a:t>{1: '1', 2: '2', 3: '3', 4: '4'}</a:t>
            </a:r>
            <a:endParaRPr lang="zh-CN" altLang="en-US" sz="1600">
              <a:solidFill>
                <a:srgbClr val="00B0F0"/>
              </a:solidFill>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&gt;&gt;&gt; x = ['A', 'B', 'C', 'D']</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&gt;&gt;&gt; y = ['a', 'b', 'b', 'd']</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&gt;&gt;&gt; {i:j for i,j in zip(x,y)}</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solidFill>
                  <a:srgbClr val="00B0F0"/>
                </a:solidFill>
                <a:latin typeface="Consolas" panose="020B0609020204030204" charset="0"/>
              </a:rPr>
              <a:t>{'A': 'a', 'C': 'b', 'B': 'b', 'D': 'd'}</a:t>
            </a:r>
            <a:endParaRPr lang="zh-CN" altLang="en-US" sz="160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93185"/>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2.4  </a:t>
            </a:r>
            <a:r>
              <a:rPr lang="zh-CN" altLang="en-US" kern="1200" baseline="0" dirty="0">
                <a:latin typeface="+mj-lt"/>
                <a:ea typeface="+mj-ea"/>
                <a:cs typeface="+mj-cs"/>
              </a:rPr>
              <a:t>集合</a:t>
            </a:r>
            <a:endParaRPr lang="zh-CN" altLang="en-US" kern="1200" baseline="0" dirty="0">
              <a:latin typeface="+mj-lt"/>
              <a:ea typeface="+mj-ea"/>
              <a:cs typeface="+mj-cs"/>
            </a:endParaRPr>
          </a:p>
        </p:txBody>
      </p:sp>
      <p:sp>
        <p:nvSpPr>
          <p:cNvPr id="113666" name="文本占位符 93186"/>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
            </a:pPr>
            <a:r>
              <a:rPr lang="zh-CN" altLang="en-US" sz="1800" dirty="0"/>
              <a:t>集合是</a:t>
            </a:r>
            <a:r>
              <a:rPr lang="zh-CN" altLang="en-US" sz="1800" dirty="0">
                <a:solidFill>
                  <a:srgbClr val="FF0000"/>
                </a:solidFill>
              </a:rPr>
              <a:t>无序、可变</a:t>
            </a:r>
            <a:r>
              <a:rPr lang="zh-CN" altLang="en-US" sz="1800" dirty="0"/>
              <a:t>序列，使用一对大括号界定，</a:t>
            </a:r>
            <a:r>
              <a:rPr lang="zh-CN" altLang="en-US" sz="1800" dirty="0">
                <a:solidFill>
                  <a:srgbClr val="FF0000"/>
                </a:solidFill>
              </a:rPr>
              <a:t>元素不可重复</a:t>
            </a:r>
            <a:r>
              <a:rPr lang="zh-CN" altLang="en-US" sz="1800" dirty="0"/>
              <a:t>，同一个集合中每个元素都是唯一的。</a:t>
            </a:r>
            <a:endParaRPr lang="zh-CN" altLang="en-US" sz="1800" dirty="0"/>
          </a:p>
          <a:p>
            <a:pPr defTabSz="914400">
              <a:lnSpc>
                <a:spcPct val="150000"/>
              </a:lnSpc>
              <a:spcBef>
                <a:spcPts val="600"/>
              </a:spcBef>
              <a:spcAft>
                <a:spcPts val="600"/>
              </a:spcAft>
              <a:buSzPct val="90000"/>
              <a:buFont typeface="Wingdings" panose="05000000000000000000" charset="0"/>
              <a:buChar char="§"/>
            </a:pPr>
            <a:r>
              <a:rPr lang="zh-CN" altLang="en-US" sz="1800" dirty="0"/>
              <a:t>集合中</a:t>
            </a:r>
            <a:r>
              <a:rPr lang="zh-CN" altLang="en-US" sz="1800" dirty="0">
                <a:solidFill>
                  <a:srgbClr val="FF0000"/>
                </a:solidFill>
              </a:rPr>
              <a:t>只能包含数字、字符串、元组等不可变类型</a:t>
            </a:r>
            <a:r>
              <a:rPr lang="zh-CN" altLang="en-US" sz="1800" dirty="0"/>
              <a:t>（或者说可哈希）的数据，而</a:t>
            </a:r>
            <a:r>
              <a:rPr lang="zh-CN" altLang="en-US" sz="1800" dirty="0">
                <a:solidFill>
                  <a:srgbClr val="FF0000"/>
                </a:solidFill>
              </a:rPr>
              <a:t>不能包含列表、字典、集合等可变类型的数据</a:t>
            </a:r>
            <a:r>
              <a:rPr lang="zh-CN" altLang="en-US" sz="1800" dirty="0"/>
              <a:t>。</a:t>
            </a:r>
            <a:endParaRPr lang="zh-CN" altLang="en-US" sz="18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标题 94209"/>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2.4</a:t>
            </a:r>
            <a:r>
              <a:rPr lang="zh-CN" altLang="en-US" kern="1200" baseline="0" dirty="0">
                <a:latin typeface="+mj-lt"/>
                <a:ea typeface="+mj-ea"/>
                <a:cs typeface="+mj-cs"/>
              </a:rPr>
              <a:t>.1</a:t>
            </a:r>
            <a:r>
              <a:rPr lang="en-US" altLang="zh-CN" kern="1200" baseline="0" dirty="0">
                <a:latin typeface="+mj-lt"/>
                <a:ea typeface="+mj-ea"/>
                <a:cs typeface="+mj-cs"/>
              </a:rPr>
              <a:t>  </a:t>
            </a:r>
            <a:r>
              <a:rPr lang="zh-CN" altLang="en-US" kern="1200" baseline="0" dirty="0">
                <a:latin typeface="+mj-lt"/>
                <a:ea typeface="+mj-ea"/>
                <a:cs typeface="+mj-cs"/>
              </a:rPr>
              <a:t>集合的创建与删除</a:t>
            </a:r>
            <a:endParaRPr lang="zh-CN" altLang="en-US" kern="1200" baseline="0" dirty="0">
              <a:latin typeface="+mj-lt"/>
              <a:ea typeface="+mj-ea"/>
              <a:cs typeface="+mj-cs"/>
            </a:endParaRPr>
          </a:p>
        </p:txBody>
      </p:sp>
      <p:sp>
        <p:nvSpPr>
          <p:cNvPr id="114690" name="文本占位符 94210"/>
          <p:cNvSpPr>
            <a:spLocks noGrp="1"/>
          </p:cNvSpPr>
          <p:nvPr>
            <p:ph idx="1"/>
          </p:nvPr>
        </p:nvSpPr>
        <p:spPr/>
        <p:txBody>
          <a:bodyPr anchor="t"/>
          <a:lstStyle/>
          <a:p>
            <a:pPr defTabSz="914400">
              <a:lnSpc>
                <a:spcPct val="80000"/>
              </a:lnSpc>
              <a:spcBef>
                <a:spcPct val="0"/>
              </a:spcBef>
              <a:buSzPct val="90000"/>
              <a:buFont typeface="Wingdings" panose="05000000000000000000" charset="0"/>
              <a:buChar char="§"/>
            </a:pPr>
            <a:r>
              <a:rPr lang="zh-CN" altLang="en-US" sz="1800" dirty="0"/>
              <a:t>直接将集合赋值给变量</a:t>
            </a:r>
            <a:endParaRPr lang="zh-CN" altLang="en-US" sz="1800" dirty="0"/>
          </a:p>
          <a:p>
            <a:pPr defTabSz="914400">
              <a:lnSpc>
                <a:spcPct val="80000"/>
              </a:lnSpc>
              <a:buSzPct val="90000"/>
              <a:buFont typeface="Wingdings" panose="05000000000000000000" pitchFamily="2" charset="2"/>
              <a:buNone/>
            </a:pPr>
            <a:endParaRPr lang="en-US" altLang="zh-CN" sz="1350" dirty="0"/>
          </a:p>
          <a:p>
            <a:pPr defTabSz="914400">
              <a:lnSpc>
                <a:spcPct val="80000"/>
              </a:lnSpc>
              <a:buSzPct val="90000"/>
              <a:buFont typeface="Wingdings" panose="05000000000000000000" pitchFamily="2" charset="2"/>
              <a:buNone/>
            </a:pPr>
            <a:r>
              <a:rPr lang="en-US" altLang="zh-CN" sz="1600" dirty="0">
                <a:latin typeface="Consolas" panose="020B0609020204030204" charset="0"/>
              </a:rPr>
              <a:t>&gt;&gt;&gt; a = {3, 5}</a:t>
            </a:r>
            <a:endParaRPr lang="en-US" altLang="zh-CN" sz="1350" dirty="0">
              <a:solidFill>
                <a:srgbClr val="00B0F0"/>
              </a:solidFill>
              <a:latin typeface="Consolas" panose="020B0609020204030204" charset="0"/>
            </a:endParaRPr>
          </a:p>
          <a:p>
            <a:pPr defTabSz="914400">
              <a:lnSpc>
                <a:spcPct val="80000"/>
              </a:lnSpc>
              <a:buSzPct val="90000"/>
              <a:buFont typeface="Wingdings" panose="05000000000000000000" pitchFamily="2" charset="2"/>
              <a:buNone/>
            </a:pPr>
            <a:endParaRPr lang="zh-CN" altLang="en-US" sz="18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Content Placeholder 2"/>
          <p:cNvSpPr>
            <a:spLocks noGrp="1"/>
          </p:cNvSpPr>
          <p:nvPr>
            <p:ph idx="1"/>
          </p:nvPr>
        </p:nvSpPr>
        <p:spPr/>
        <p:txBody>
          <a:bodyPr anchor="t"/>
          <a:lstStyle/>
          <a:p>
            <a:pPr defTabSz="914400">
              <a:lnSpc>
                <a:spcPct val="80000"/>
              </a:lnSpc>
              <a:buSzPct val="90000"/>
              <a:buFont typeface="Wingdings" panose="05000000000000000000" charset="0"/>
              <a:buChar char="§"/>
            </a:pPr>
            <a:r>
              <a:rPr lang="zh-CN" altLang="en-US" sz="1800" dirty="0"/>
              <a:t>使用</a:t>
            </a:r>
            <a:r>
              <a:rPr lang="en-US" altLang="zh-CN" sz="1800" dirty="0"/>
              <a:t>set</a:t>
            </a:r>
            <a:r>
              <a:rPr lang="zh-CN" altLang="en-US" sz="1800" dirty="0"/>
              <a:t>将其他类型数据转换为集合</a:t>
            </a:r>
            <a:endParaRPr lang="zh-CN" altLang="en-US" sz="1800" dirty="0"/>
          </a:p>
          <a:p>
            <a:pPr defTabSz="914400">
              <a:lnSpc>
                <a:spcPct val="80000"/>
              </a:lnSpc>
              <a:spcBef>
                <a:spcPct val="0"/>
              </a:spcBef>
              <a:buSzPct val="90000"/>
              <a:buFont typeface="Wingdings" panose="05000000000000000000" pitchFamily="2" charset="2"/>
              <a:buNone/>
            </a:pPr>
            <a:endParaRPr lang="en-GB" altLang="en-US" sz="1350" dirty="0"/>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a_set = set(range(8,14))</a:t>
            </a:r>
            <a:endParaRPr lang="en-GB"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a_set</a:t>
            </a:r>
            <a:endParaRPr lang="en-GB"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solidFill>
                  <a:srgbClr val="00B0F0"/>
                </a:solidFill>
                <a:latin typeface="Consolas" panose="020B0609020204030204" charset="0"/>
              </a:rPr>
              <a:t>{8, 9, 10, 11, 12, 13}</a:t>
            </a:r>
            <a:endParaRPr lang="en-GB" altLang="en-US"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b_set = set([0, 1, 2, 3, 0, 1, 2, 3, 7, 8])   </a:t>
            </a:r>
            <a:r>
              <a:rPr lang="en-US" altLang="en-GB" sz="1600" dirty="0">
                <a:latin typeface="Consolas" panose="020B0609020204030204" charset="0"/>
              </a:rPr>
              <a:t>#</a:t>
            </a:r>
            <a:r>
              <a:rPr lang="zh-CN" altLang="en-US" sz="1600" dirty="0">
                <a:solidFill>
                  <a:srgbClr val="FF0000"/>
                </a:solidFill>
                <a:latin typeface="Consolas" panose="020B0609020204030204" charset="0"/>
              </a:rPr>
              <a:t>自动去除重复</a:t>
            </a:r>
            <a:endParaRPr lang="zh-CN" altLang="en-US" sz="1600" dirty="0">
              <a:solidFill>
                <a:srgbClr val="FF000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b_set</a:t>
            </a:r>
            <a:endParaRPr lang="en-GB"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solidFill>
                  <a:srgbClr val="00B0F0"/>
                </a:solidFill>
                <a:latin typeface="Consolas" panose="020B0609020204030204" charset="0"/>
              </a:rPr>
              <a:t>{0, 1, 2, 3, 7, 8}</a:t>
            </a:r>
            <a:endParaRPr lang="en-GB" altLang="en-US"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c_set = set()                                 </a:t>
            </a:r>
            <a:r>
              <a:rPr lang="en-US" altLang="en-GB" sz="1600" dirty="0">
                <a:latin typeface="Consolas" panose="020B0609020204030204" charset="0"/>
              </a:rPr>
              <a:t>#</a:t>
            </a:r>
            <a:r>
              <a:rPr lang="zh-CN" altLang="en-US" sz="1600" dirty="0">
                <a:latin typeface="Consolas" panose="020B0609020204030204" charset="0"/>
              </a:rPr>
              <a:t>空集合</a:t>
            </a:r>
            <a:endParaRPr lang="zh-CN"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c_set</a:t>
            </a:r>
            <a:endParaRPr lang="en-GB"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solidFill>
                  <a:srgbClr val="00B0F0"/>
                </a:solidFill>
                <a:latin typeface="Consolas" panose="020B0609020204030204" charset="0"/>
              </a:rPr>
              <a:t>set()</a:t>
            </a:r>
            <a:endParaRPr lang="en-US" altLang="en-US" sz="1800" dirty="0"/>
          </a:p>
        </p:txBody>
      </p:sp>
      <p:sp>
        <p:nvSpPr>
          <p:cNvPr id="115714" name="标题 94209"/>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2.4</a:t>
            </a:r>
            <a:r>
              <a:rPr lang="zh-CN" altLang="en-US" kern="1200" baseline="0" dirty="0">
                <a:latin typeface="+mj-lt"/>
                <a:ea typeface="+mj-ea"/>
                <a:cs typeface="+mj-cs"/>
              </a:rPr>
              <a:t>.1</a:t>
            </a:r>
            <a:r>
              <a:rPr lang="en-US" altLang="zh-CN" kern="1200" baseline="0" dirty="0">
                <a:latin typeface="+mj-lt"/>
                <a:ea typeface="+mj-ea"/>
                <a:cs typeface="+mj-cs"/>
              </a:rPr>
              <a:t>  </a:t>
            </a:r>
            <a:r>
              <a:rPr lang="zh-CN" altLang="en-US" kern="1200" baseline="0" dirty="0">
                <a:latin typeface="+mj-lt"/>
                <a:ea typeface="+mj-ea"/>
                <a:cs typeface="+mj-cs"/>
              </a:rPr>
              <a:t>集合的创建与删除</a:t>
            </a:r>
            <a:endParaRPr lang="zh-CN" altLang="en-US" kern="1200" baseline="0" dirty="0">
              <a:latin typeface="+mj-lt"/>
              <a:ea typeface="+mj-ea"/>
              <a:cs typeface="+mj-cs"/>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标题 95233"/>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2.4</a:t>
            </a:r>
            <a:r>
              <a:rPr lang="zh-CN" altLang="en-US" kern="1200" baseline="0" dirty="0">
                <a:latin typeface="+mj-lt"/>
                <a:ea typeface="+mj-ea"/>
                <a:cs typeface="+mj-cs"/>
              </a:rPr>
              <a:t>.1</a:t>
            </a:r>
            <a:r>
              <a:rPr lang="en-US" altLang="zh-CN" kern="1200" baseline="0" dirty="0">
                <a:latin typeface="+mj-lt"/>
                <a:ea typeface="+mj-ea"/>
                <a:cs typeface="+mj-cs"/>
              </a:rPr>
              <a:t>  </a:t>
            </a:r>
            <a:r>
              <a:rPr lang="zh-CN" altLang="en-US" kern="1200" baseline="0" dirty="0">
                <a:latin typeface="+mj-lt"/>
                <a:ea typeface="+mj-ea"/>
                <a:cs typeface="+mj-cs"/>
              </a:rPr>
              <a:t>集合的创建与删除</a:t>
            </a:r>
            <a:endParaRPr lang="zh-CN" altLang="en-US" kern="1200" baseline="0" dirty="0">
              <a:latin typeface="+mj-lt"/>
              <a:ea typeface="+mj-ea"/>
              <a:cs typeface="+mj-cs"/>
            </a:endParaRPr>
          </a:p>
        </p:txBody>
      </p:sp>
      <p:sp>
        <p:nvSpPr>
          <p:cNvPr id="95235" name="文本占位符 95234"/>
          <p:cNvSpPr>
            <a:spLocks noGrp="1"/>
          </p:cNvSpPr>
          <p:nvPr>
            <p:ph idx="1"/>
          </p:nvPr>
        </p:nvSpPr>
        <p:spPr>
          <a:xfrm>
            <a:off x="457200" y="1128605"/>
            <a:ext cx="8229600" cy="3395066"/>
          </a:xfrm>
        </p:spPr>
        <p:txBody>
          <a:bodyPr/>
          <a:lstStyle/>
          <a:p>
            <a:pPr fontAlgn="base">
              <a:lnSpc>
                <a:spcPct val="150000"/>
              </a:lnSpc>
              <a:spcBef>
                <a:spcPts val="0"/>
              </a:spcBef>
              <a:buFont typeface="Wingdings" panose="05000000000000000000" charset="0"/>
              <a:buChar char="n"/>
            </a:pPr>
            <a:r>
              <a:rPr lang="zh-CN" altLang="en-US" sz="1800" strike="noStrike" noProof="1">
                <a:latin typeface="宋体" panose="02010600030101010101" pitchFamily="2" charset="-122"/>
              </a:rPr>
              <a:t>当不再使用某个集合时，可以使用</a:t>
            </a:r>
            <a:r>
              <a:rPr lang="en-US" altLang="zh-CN" sz="1800" strike="noStrike" noProof="1">
                <a:solidFill>
                  <a:srgbClr val="FF0000"/>
                </a:solidFill>
                <a:latin typeface="宋体" panose="02010600030101010101" pitchFamily="2" charset="-122"/>
              </a:rPr>
              <a:t>del</a:t>
            </a:r>
            <a:r>
              <a:rPr lang="zh-CN" altLang="en-US" sz="1800" strike="noStrike" noProof="1">
                <a:latin typeface="宋体" panose="02010600030101010101" pitchFamily="2" charset="-122"/>
              </a:rPr>
              <a:t>命令删除整个集合。集合对象的</a:t>
            </a:r>
            <a:r>
              <a:rPr lang="en-US" altLang="zh-CN" sz="1800" strike="noStrike" noProof="1">
                <a:solidFill>
                  <a:srgbClr val="FF0000"/>
                </a:solidFill>
                <a:latin typeface="宋体" panose="02010600030101010101" pitchFamily="2" charset="-122"/>
              </a:rPr>
              <a:t>pop()</a:t>
            </a:r>
            <a:r>
              <a:rPr lang="zh-CN" altLang="en-US" sz="1800" strike="noStrike" noProof="1">
                <a:latin typeface="宋体" panose="02010600030101010101" pitchFamily="2" charset="-122"/>
              </a:rPr>
              <a:t>方法弹出并删除其中一个元素，</a:t>
            </a:r>
            <a:r>
              <a:rPr lang="en-US" altLang="zh-CN" sz="1800" strike="noStrike" noProof="1">
                <a:solidFill>
                  <a:srgbClr val="FF0000"/>
                </a:solidFill>
                <a:latin typeface="宋体" panose="02010600030101010101" pitchFamily="2" charset="-122"/>
              </a:rPr>
              <a:t>remove()</a:t>
            </a:r>
            <a:r>
              <a:rPr lang="zh-CN" altLang="en-US" sz="1800" strike="noStrike" noProof="1">
                <a:latin typeface="宋体" panose="02010600030101010101" pitchFamily="2" charset="-122"/>
              </a:rPr>
              <a:t>方法直接删除指定元素，</a:t>
            </a:r>
            <a:r>
              <a:rPr lang="en-US" altLang="zh-CN" sz="1800" strike="noStrike" noProof="1">
                <a:solidFill>
                  <a:srgbClr val="FF0000"/>
                </a:solidFill>
                <a:latin typeface="宋体" panose="02010600030101010101" pitchFamily="2" charset="-122"/>
              </a:rPr>
              <a:t>clear()</a:t>
            </a:r>
            <a:r>
              <a:rPr lang="zh-CN" altLang="en-US" sz="1800" strike="noStrike" noProof="1">
                <a:latin typeface="宋体" panose="02010600030101010101" pitchFamily="2" charset="-122"/>
              </a:rPr>
              <a:t>方法清空集合。</a:t>
            </a:r>
            <a:endParaRPr lang="zh-CN" altLang="en-US" sz="1800" strike="noStrike" noProof="1">
              <a:latin typeface="宋体" panose="02010600030101010101" pitchFamily="2" charset="-122"/>
            </a:endParaRPr>
          </a:p>
          <a:p>
            <a:pPr marL="1905" indent="-344805" fontAlgn="base">
              <a:lnSpc>
                <a:spcPct val="80000"/>
              </a:lnSpc>
              <a:buNone/>
            </a:pPr>
            <a:r>
              <a:rPr lang="en-US" altLang="zh-CN" sz="1400" strike="noStrike" noProof="1">
                <a:latin typeface="Consolas" panose="020B0609020204030204" charset="0"/>
              </a:rPr>
              <a:t>&gt;&gt;&gt; a = {1, 4, 2, 3}</a:t>
            </a:r>
            <a:endParaRPr lang="en-US" altLang="zh-CN" sz="1400" strike="noStrike" noProof="1">
              <a:latin typeface="Consolas" panose="020B0609020204030204" charset="0"/>
            </a:endParaRPr>
          </a:p>
          <a:p>
            <a:pPr marL="1905" indent="-344805" fontAlgn="base">
              <a:lnSpc>
                <a:spcPct val="80000"/>
              </a:lnSpc>
              <a:buNone/>
            </a:pPr>
            <a:r>
              <a:rPr lang="en-US" altLang="zh-CN" sz="1400" strike="noStrike" noProof="1">
                <a:latin typeface="Consolas" panose="020B0609020204030204" charset="0"/>
              </a:rPr>
              <a:t>&gt;&gt;&gt; a.pop()</a:t>
            </a:r>
            <a:endParaRPr lang="en-US" altLang="zh-CN" sz="1400" strike="noStrike" noProof="1">
              <a:latin typeface="Consolas" panose="020B0609020204030204" charset="0"/>
            </a:endParaRPr>
          </a:p>
          <a:p>
            <a:pPr marL="1905" indent="-344805" fontAlgn="base">
              <a:lnSpc>
                <a:spcPct val="80000"/>
              </a:lnSpc>
              <a:buNone/>
            </a:pPr>
            <a:r>
              <a:rPr lang="en-US" altLang="zh-CN" sz="1400" strike="noStrike" noProof="1">
                <a:solidFill>
                  <a:srgbClr val="00B0F0"/>
                </a:solidFill>
                <a:latin typeface="Consolas" panose="020B0609020204030204" charset="0"/>
              </a:rPr>
              <a:t>1</a:t>
            </a:r>
            <a:endParaRPr lang="en-US" altLang="zh-CN" sz="1400" strike="noStrike" noProof="1">
              <a:solidFill>
                <a:srgbClr val="00B0F0"/>
              </a:solidFill>
              <a:latin typeface="Consolas" panose="020B0609020204030204" charset="0"/>
            </a:endParaRPr>
          </a:p>
          <a:p>
            <a:pPr marL="1905" indent="-344805" fontAlgn="base">
              <a:lnSpc>
                <a:spcPct val="80000"/>
              </a:lnSpc>
              <a:buNone/>
            </a:pPr>
            <a:r>
              <a:rPr lang="en-US" altLang="zh-CN" sz="1400" strike="noStrike" noProof="1">
                <a:latin typeface="Consolas" panose="020B0609020204030204" charset="0"/>
              </a:rPr>
              <a:t>&gt;&gt;&gt; a.pop()</a:t>
            </a:r>
            <a:endParaRPr lang="en-US" altLang="zh-CN" sz="1400" strike="noStrike" noProof="1">
              <a:latin typeface="Consolas" panose="020B0609020204030204" charset="0"/>
            </a:endParaRPr>
          </a:p>
          <a:p>
            <a:pPr marL="1905" indent="-344805" fontAlgn="base">
              <a:lnSpc>
                <a:spcPct val="80000"/>
              </a:lnSpc>
              <a:buNone/>
            </a:pPr>
            <a:r>
              <a:rPr lang="en-US" altLang="zh-CN" sz="1400" strike="noStrike" noProof="1">
                <a:solidFill>
                  <a:srgbClr val="00B0F0"/>
                </a:solidFill>
                <a:latin typeface="Consolas" panose="020B0609020204030204" charset="0"/>
              </a:rPr>
              <a:t>2</a:t>
            </a:r>
            <a:endParaRPr lang="en-US" altLang="zh-CN" sz="1400" strike="noStrike" noProof="1">
              <a:solidFill>
                <a:srgbClr val="00B0F0"/>
              </a:solidFill>
              <a:latin typeface="Consolas" panose="020B0609020204030204" charset="0"/>
            </a:endParaRPr>
          </a:p>
          <a:p>
            <a:pPr marL="1905" indent="-344805" fontAlgn="base">
              <a:lnSpc>
                <a:spcPct val="80000"/>
              </a:lnSpc>
              <a:buNone/>
            </a:pPr>
            <a:r>
              <a:rPr lang="en-US" altLang="zh-CN" sz="1400" strike="noStrike" noProof="1">
                <a:latin typeface="Consolas" panose="020B0609020204030204" charset="0"/>
              </a:rPr>
              <a:t>&gt;&gt;&gt; a</a:t>
            </a:r>
            <a:endParaRPr lang="en-US" altLang="zh-CN" sz="1400" strike="noStrike" noProof="1">
              <a:latin typeface="Consolas" panose="020B0609020204030204" charset="0"/>
            </a:endParaRPr>
          </a:p>
          <a:p>
            <a:pPr marL="1905" indent="-344805" fontAlgn="base">
              <a:lnSpc>
                <a:spcPct val="80000"/>
              </a:lnSpc>
              <a:buNone/>
            </a:pPr>
            <a:r>
              <a:rPr lang="en-US" altLang="zh-CN" sz="1400" strike="noStrike" noProof="1">
                <a:solidFill>
                  <a:srgbClr val="00B0F0"/>
                </a:solidFill>
                <a:latin typeface="Consolas" panose="020B0609020204030204" charset="0"/>
              </a:rPr>
              <a:t>{3, 4}</a:t>
            </a:r>
            <a:endParaRPr lang="en-US" altLang="zh-CN" sz="1400" strike="noStrike" noProof="1">
              <a:solidFill>
                <a:srgbClr val="00B0F0"/>
              </a:solidFill>
              <a:latin typeface="Consolas" panose="020B0609020204030204" charset="0"/>
            </a:endParaRPr>
          </a:p>
          <a:p>
            <a:pPr marL="1905" indent="-344805" fontAlgn="base">
              <a:lnSpc>
                <a:spcPct val="80000"/>
              </a:lnSpc>
              <a:buNone/>
            </a:pPr>
            <a:r>
              <a:rPr lang="en-US" altLang="zh-CN" sz="1400" strike="noStrike" noProof="1">
                <a:latin typeface="Consolas" panose="020B0609020204030204" charset="0"/>
              </a:rPr>
              <a:t>&gt;&gt;&gt; a.add(2)</a:t>
            </a:r>
            <a:endParaRPr lang="en-US" altLang="zh-CN" sz="1400" strike="noStrike" noProof="1">
              <a:latin typeface="Consolas" panose="020B0609020204030204" charset="0"/>
            </a:endParaRPr>
          </a:p>
          <a:p>
            <a:pPr marL="1905" indent="-344805" fontAlgn="base">
              <a:lnSpc>
                <a:spcPct val="80000"/>
              </a:lnSpc>
              <a:buNone/>
            </a:pPr>
            <a:r>
              <a:rPr lang="en-US" altLang="zh-CN" sz="1400" strike="noStrike" noProof="1">
                <a:latin typeface="Consolas" panose="020B0609020204030204" charset="0"/>
              </a:rPr>
              <a:t>&gt;&gt;&gt; a</a:t>
            </a:r>
            <a:endParaRPr lang="en-US" altLang="zh-CN" sz="1400" strike="noStrike" noProof="1">
              <a:latin typeface="Consolas" panose="020B0609020204030204" charset="0"/>
            </a:endParaRPr>
          </a:p>
          <a:p>
            <a:pPr marL="1905" indent="-344805" fontAlgn="base">
              <a:lnSpc>
                <a:spcPct val="80000"/>
              </a:lnSpc>
              <a:buNone/>
            </a:pPr>
            <a:r>
              <a:rPr lang="en-US" altLang="zh-CN" sz="1400" strike="noStrike" noProof="1">
                <a:solidFill>
                  <a:srgbClr val="00B0F0"/>
                </a:solidFill>
                <a:latin typeface="Consolas" panose="020B0609020204030204" charset="0"/>
              </a:rPr>
              <a:t>{2, 3, 4}</a:t>
            </a:r>
            <a:endParaRPr lang="en-US" altLang="zh-CN" sz="1400" strike="noStrike" noProof="1">
              <a:solidFill>
                <a:srgbClr val="00B0F0"/>
              </a:solidFill>
              <a:latin typeface="Consolas" panose="020B0609020204030204" charset="0"/>
            </a:endParaRPr>
          </a:p>
          <a:p>
            <a:pPr marL="1905" indent="-344805" fontAlgn="base">
              <a:lnSpc>
                <a:spcPct val="80000"/>
              </a:lnSpc>
              <a:buNone/>
            </a:pPr>
            <a:r>
              <a:rPr lang="en-US" altLang="zh-CN" sz="1400" strike="noStrike" noProof="1">
                <a:latin typeface="Consolas" panose="020B0609020204030204" charset="0"/>
              </a:rPr>
              <a:t>&gt;&gt;&gt; a.remove(3)</a:t>
            </a:r>
            <a:endParaRPr lang="en-US" altLang="zh-CN" sz="1400" strike="noStrike" noProof="1">
              <a:latin typeface="Consolas" panose="020B0609020204030204" charset="0"/>
            </a:endParaRPr>
          </a:p>
          <a:p>
            <a:pPr marL="1905" indent="-344805" fontAlgn="base">
              <a:lnSpc>
                <a:spcPct val="80000"/>
              </a:lnSpc>
              <a:buNone/>
            </a:pPr>
            <a:r>
              <a:rPr lang="en-US" altLang="zh-CN" sz="1400" strike="noStrike" noProof="1">
                <a:latin typeface="Consolas" panose="020B0609020204030204" charset="0"/>
              </a:rPr>
              <a:t>&gt;&gt;&gt; a</a:t>
            </a:r>
            <a:endParaRPr lang="en-US" altLang="zh-CN" sz="1400" strike="noStrike" noProof="1">
              <a:latin typeface="Consolas" panose="020B0609020204030204" charset="0"/>
            </a:endParaRPr>
          </a:p>
          <a:p>
            <a:pPr marL="1905" indent="-344805" fontAlgn="base">
              <a:lnSpc>
                <a:spcPct val="80000"/>
              </a:lnSpc>
              <a:buNone/>
            </a:pPr>
            <a:r>
              <a:rPr lang="en-US" altLang="zh-CN" sz="1400" strike="noStrike" noProof="1">
                <a:solidFill>
                  <a:srgbClr val="00B0F0"/>
                </a:solidFill>
                <a:latin typeface="Consolas" panose="020B0609020204030204" charset="0"/>
              </a:rPr>
              <a:t>{2, 4}</a:t>
            </a:r>
            <a:endParaRPr lang="en-US" altLang="zh-CN" sz="1400" strike="noStrike" noProof="1">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标题 96257"/>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2.4.2  </a:t>
            </a:r>
            <a:r>
              <a:rPr lang="zh-CN" altLang="en-US" kern="1200" baseline="0" dirty="0">
                <a:latin typeface="+mj-lt"/>
                <a:ea typeface="+mj-ea"/>
                <a:cs typeface="+mj-cs"/>
              </a:rPr>
              <a:t>集合运算</a:t>
            </a:r>
            <a:endParaRPr lang="zh-CN" altLang="en-US" kern="1200" baseline="0" dirty="0">
              <a:latin typeface="+mj-lt"/>
              <a:ea typeface="+mj-ea"/>
              <a:cs typeface="+mj-cs"/>
            </a:endParaRPr>
          </a:p>
        </p:txBody>
      </p:sp>
      <p:sp>
        <p:nvSpPr>
          <p:cNvPr id="117762" name="文本占位符 96258"/>
          <p:cNvSpPr>
            <a:spLocks noGrp="1"/>
          </p:cNvSpPr>
          <p:nvPr>
            <p:ph idx="1"/>
          </p:nvPr>
        </p:nvSpPr>
        <p:spPr/>
        <p:txBody>
          <a:bodyPr anchor="t"/>
          <a:lstStyle/>
          <a:p>
            <a:pPr defTabSz="914400">
              <a:lnSpc>
                <a:spcPct val="100000"/>
              </a:lnSpc>
              <a:spcBef>
                <a:spcPct val="0"/>
              </a:spcBef>
              <a:buSzPct val="90000"/>
              <a:buFont typeface="Wingdings" panose="05000000000000000000" charset="0"/>
              <a:buChar char="§"/>
            </a:pPr>
            <a:r>
              <a:rPr lang="zh-CN" altLang="en-US" sz="1800" dirty="0"/>
              <a:t>交集、并集、差集、对称差集等运算</a:t>
            </a:r>
            <a:endParaRPr lang="zh-CN" altLang="en-US" sz="1800" dirty="0"/>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a_set = set([8, 9, 10, 11, 12, 13])</a:t>
            </a:r>
            <a:endParaRPr lang="en-GB"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b_set = {0, 1, 2, 3, 7, 8}</a:t>
            </a:r>
            <a:endParaRPr lang="en-GB"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a_set | b_set                             #并集</a:t>
            </a:r>
            <a:endParaRPr lang="en-GB"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solidFill>
                  <a:srgbClr val="00B0F0"/>
                </a:solidFill>
                <a:latin typeface="Consolas" panose="020B0609020204030204" charset="0"/>
              </a:rPr>
              <a:t>{0, 1, 2, 3, 7, 8, 9, 10, 11, 12, 13}</a:t>
            </a:r>
            <a:endParaRPr lang="en-GB" altLang="en-US"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a_set &amp; b_set                             #交集</a:t>
            </a:r>
            <a:endParaRPr lang="en-GB"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solidFill>
                  <a:srgbClr val="00B0F0"/>
                </a:solidFill>
                <a:latin typeface="Consolas" panose="020B0609020204030204" charset="0"/>
              </a:rPr>
              <a:t>{8}</a:t>
            </a:r>
            <a:endParaRPr lang="en-GB" altLang="en-US" sz="1600" dirty="0">
              <a:solidFill>
                <a:srgbClr val="00B0F0"/>
              </a:solidFill>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latin typeface="Consolas" panose="020B0609020204030204" charset="0"/>
              </a:rPr>
              <a:t>&gt;&gt;&gt; a_set - b_set</a:t>
            </a:r>
            <a:endParaRPr lang="en-GB" altLang="en-US" sz="1600" dirty="0">
              <a:latin typeface="Consolas" panose="020B0609020204030204" charset="0"/>
            </a:endParaRPr>
          </a:p>
          <a:p>
            <a:pPr defTabSz="914400">
              <a:lnSpc>
                <a:spcPct val="100000"/>
              </a:lnSpc>
              <a:spcBef>
                <a:spcPct val="0"/>
              </a:spcBef>
              <a:buSzPct val="90000"/>
              <a:buFont typeface="Wingdings" panose="05000000000000000000" pitchFamily="2" charset="2"/>
              <a:buNone/>
            </a:pPr>
            <a:r>
              <a:rPr lang="en-GB" altLang="en-US" sz="1600" dirty="0">
                <a:solidFill>
                  <a:srgbClr val="00B0F0"/>
                </a:solidFill>
                <a:latin typeface="Consolas" panose="020B0609020204030204" charset="0"/>
              </a:rPr>
              <a:t>{9, 10, 11, 12, 13}</a:t>
            </a:r>
            <a:endParaRPr lang="en-GB" altLang="en-US" sz="1600" dirty="0">
              <a:solidFill>
                <a:srgbClr val="00B0F0"/>
              </a:solidFill>
              <a:latin typeface="Consolas" panose="020B0609020204030204" charset="0"/>
            </a:endParaRPr>
          </a:p>
          <a:p>
            <a:pPr marL="0" indent="0">
              <a:buNone/>
            </a:pPr>
            <a:r>
              <a:rPr lang="en-US" altLang="en-US" sz="1600" dirty="0">
                <a:latin typeface="Consolas" panose="020B0609020204030204" charset="0"/>
                <a:sym typeface="+mn-ea"/>
              </a:rPr>
              <a:t>&gt;&gt;&gt; </a:t>
            </a:r>
            <a:r>
              <a:rPr lang="en-US" altLang="en-US" sz="1600" dirty="0" err="1">
                <a:latin typeface="Consolas" panose="020B0609020204030204" charset="0"/>
                <a:sym typeface="+mn-ea"/>
              </a:rPr>
              <a:t>a_set</a:t>
            </a:r>
            <a:r>
              <a:rPr lang="en-US" altLang="en-US" sz="1600" dirty="0">
                <a:latin typeface="Consolas" panose="020B0609020204030204" charset="0"/>
                <a:sym typeface="+mn-ea"/>
              </a:rPr>
              <a:t> ^ </a:t>
            </a:r>
            <a:r>
              <a:rPr lang="en-US" altLang="en-US" sz="1600" dirty="0" err="1">
                <a:latin typeface="Consolas" panose="020B0609020204030204" charset="0"/>
                <a:sym typeface="+mn-ea"/>
              </a:rPr>
              <a:t>b_set</a:t>
            </a:r>
            <a:r>
              <a:rPr lang="en-US" altLang="en-US" sz="1600" dirty="0">
                <a:latin typeface="Consolas" panose="020B0609020204030204" charset="0"/>
                <a:sym typeface="+mn-ea"/>
              </a:rPr>
              <a:t>                             #</a:t>
            </a:r>
            <a:r>
              <a:rPr lang="zh-CN" altLang="en-US" sz="1600" dirty="0">
                <a:latin typeface="Consolas" panose="020B0609020204030204" charset="0"/>
                <a:sym typeface="+mn-ea"/>
              </a:rPr>
              <a:t>对称差集</a:t>
            </a:r>
            <a:endParaRPr lang="en-US" altLang="en-US" sz="1600" dirty="0">
              <a:latin typeface="Consolas" panose="020B0609020204030204" charset="0"/>
            </a:endParaRPr>
          </a:p>
          <a:p>
            <a:pPr marL="0" indent="0">
              <a:buNone/>
            </a:pPr>
            <a:r>
              <a:rPr lang="en-US" altLang="en-US" sz="1600" dirty="0">
                <a:solidFill>
                  <a:srgbClr val="00B0F0"/>
                </a:solidFill>
                <a:latin typeface="Consolas" panose="020B0609020204030204" charset="0"/>
                <a:sym typeface="+mn-ea"/>
              </a:rPr>
              <a:t>{0, 1, 2, 3, 7, 9, 10, 11, 12, 13}</a:t>
            </a:r>
            <a:endParaRPr lang="en-GB" altLang="en-US" sz="1600" dirty="0">
              <a:solidFill>
                <a:srgbClr val="00B0F0"/>
              </a:solidFill>
              <a:latin typeface="Consolas" panose="020B0609020204030204"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85750" indent="-285750" fontAlgn="base">
              <a:buFont typeface="Wingdings" panose="05000000000000000000" charset="0"/>
              <a:buChar char="§"/>
            </a:pPr>
            <a:r>
              <a:rPr lang="zh-CN" altLang="en-US" sz="1800" strike="noStrike" noProof="1"/>
              <a:t>集合包含关系测试</a:t>
            </a:r>
            <a:endParaRPr lang="zh-CN" altLang="en-US" sz="1800" strike="noStrike" noProof="1"/>
          </a:p>
          <a:p>
            <a:pPr marL="0" indent="0" fontAlgn="base">
              <a:buNone/>
            </a:pPr>
            <a:r>
              <a:rPr lang="en-US" sz="1600" strike="noStrike" noProof="1">
                <a:latin typeface="Consolas" panose="020B0609020204030204" charset="0"/>
                <a:sym typeface="+mn-ea"/>
              </a:rPr>
              <a:t>&gt;&gt;&gt; x = {1, 2, 3}</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sym typeface="+mn-ea"/>
              </a:rPr>
              <a:t>&gt;&gt;&gt; y = {1, 2, 5}</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sym typeface="+mn-ea"/>
              </a:rPr>
              <a:t>&gt;&gt;&gt; z = {1, 2, 3, 4}</a:t>
            </a:r>
            <a:endParaRPr lang="en-US" sz="1600" strike="noStrike" noProof="1">
              <a:latin typeface="Consolas" panose="020B0609020204030204" charset="0"/>
            </a:endParaRPr>
          </a:p>
          <a:p>
            <a:pPr marL="0" indent="0" fontAlgn="base">
              <a:buNone/>
            </a:pPr>
            <a:r>
              <a:rPr lang="en-US" sz="1600" strike="noStrike" noProof="1">
                <a:latin typeface="Consolas" panose="020B0609020204030204" charset="0"/>
              </a:rPr>
              <a:t>&gt;&gt;&gt; x &lt; y                                #比较集合大小/包含关系</a:t>
            </a:r>
            <a:endParaRPr lang="en-US" sz="1600" strike="noStrike" noProof="1">
              <a:latin typeface="Consolas" panose="020B0609020204030204" charset="0"/>
            </a:endParaRPr>
          </a:p>
          <a:p>
            <a:pPr marL="0" indent="0" fontAlgn="base">
              <a:buNone/>
            </a:pPr>
            <a:r>
              <a:rPr lang="en-US" sz="1600" strike="noStrike" noProof="1">
                <a:solidFill>
                  <a:srgbClr val="00B0F0"/>
                </a:solidFill>
                <a:latin typeface="Consolas" panose="020B0609020204030204" charset="0"/>
              </a:rPr>
              <a:t>False</a:t>
            </a:r>
            <a:endParaRPr lang="en-US" sz="1600" strike="noStrike" noProof="1">
              <a:solidFill>
                <a:srgbClr val="00B0F0"/>
              </a:solidFill>
              <a:latin typeface="Consolas" panose="020B0609020204030204" charset="0"/>
            </a:endParaRPr>
          </a:p>
          <a:p>
            <a:pPr marL="0" indent="0" fontAlgn="base">
              <a:buNone/>
            </a:pPr>
            <a:r>
              <a:rPr lang="en-US" sz="1600" strike="noStrike" noProof="1">
                <a:latin typeface="Consolas" panose="020B0609020204030204" charset="0"/>
              </a:rPr>
              <a:t>&gt;&gt;&gt; x &lt; z                                #真子集</a:t>
            </a:r>
            <a:endParaRPr lang="en-US" sz="1600" strike="noStrike" noProof="1">
              <a:latin typeface="Consolas" panose="020B0609020204030204" charset="0"/>
            </a:endParaRPr>
          </a:p>
          <a:p>
            <a:pPr marL="0" indent="0" fontAlgn="base">
              <a:buNone/>
            </a:pPr>
            <a:r>
              <a:rPr lang="en-US" sz="1600" strike="noStrike" noProof="1">
                <a:solidFill>
                  <a:srgbClr val="00B0F0"/>
                </a:solidFill>
                <a:latin typeface="Consolas" panose="020B0609020204030204" charset="0"/>
              </a:rPr>
              <a:t>True</a:t>
            </a:r>
            <a:endParaRPr lang="en-US" sz="1600" strike="noStrike" noProof="1">
              <a:solidFill>
                <a:srgbClr val="00B0F0"/>
              </a:solidFill>
              <a:latin typeface="Consolas" panose="020B0609020204030204" charset="0"/>
            </a:endParaRPr>
          </a:p>
          <a:p>
            <a:pPr marL="0" indent="0" fontAlgn="base">
              <a:buNone/>
            </a:pPr>
            <a:r>
              <a:rPr lang="en-US" sz="1600" strike="noStrike" noProof="1">
                <a:latin typeface="Consolas" panose="020B0609020204030204" charset="0"/>
              </a:rPr>
              <a:t>&gt;&gt;&gt; y &lt; z</a:t>
            </a:r>
            <a:endParaRPr lang="en-US" sz="1600" strike="noStrike" noProof="1">
              <a:latin typeface="Consolas" panose="020B0609020204030204" charset="0"/>
            </a:endParaRPr>
          </a:p>
          <a:p>
            <a:pPr marL="0" indent="0" fontAlgn="base">
              <a:buNone/>
            </a:pPr>
            <a:r>
              <a:rPr lang="en-US" sz="1600" strike="noStrike" noProof="1">
                <a:solidFill>
                  <a:srgbClr val="00B0F0"/>
                </a:solidFill>
                <a:latin typeface="Consolas" panose="020B0609020204030204" charset="0"/>
              </a:rPr>
              <a:t>False</a:t>
            </a:r>
            <a:endParaRPr lang="en-US" sz="1600" strike="noStrike" noProof="1">
              <a:solidFill>
                <a:srgbClr val="00B0F0"/>
              </a:solidFill>
              <a:latin typeface="Consolas" panose="020B0609020204030204" charset="0"/>
            </a:endParaRPr>
          </a:p>
          <a:p>
            <a:pPr marL="0" indent="0" fontAlgn="base">
              <a:buNone/>
            </a:pPr>
            <a:r>
              <a:rPr lang="en-US" sz="1600" strike="noStrike" noProof="1">
                <a:latin typeface="Consolas" panose="020B0609020204030204" charset="0"/>
              </a:rPr>
              <a:t>&gt;&gt;&gt; {1, 2, 3} &lt;= {1, 2, 3}               #子集</a:t>
            </a:r>
            <a:endParaRPr lang="en-US" sz="1600" strike="noStrike" noProof="1">
              <a:latin typeface="Consolas" panose="020B0609020204030204" charset="0"/>
            </a:endParaRPr>
          </a:p>
          <a:p>
            <a:pPr marL="0" indent="0" fontAlgn="base">
              <a:buNone/>
            </a:pPr>
            <a:r>
              <a:rPr lang="en-US" sz="1600" strike="noStrike" noProof="1">
                <a:solidFill>
                  <a:srgbClr val="00B0F0"/>
                </a:solidFill>
                <a:latin typeface="Consolas" panose="020B0609020204030204" charset="0"/>
              </a:rPr>
              <a:t>True</a:t>
            </a:r>
            <a:endParaRPr lang="en-US" sz="1600" strike="noStrike" noProof="1">
              <a:solidFill>
                <a:srgbClr val="00B0F0"/>
              </a:solidFill>
              <a:latin typeface="Consolas" panose="020B0609020204030204" charset="0"/>
            </a:endParaRPr>
          </a:p>
        </p:txBody>
      </p:sp>
      <p:sp>
        <p:nvSpPr>
          <p:cNvPr id="119810" name="标题 96257"/>
          <p:cNvSpPr>
            <a:spLocks noGrp="1"/>
          </p:cNvSpPr>
          <p:nvPr>
            <p:ph type="title"/>
          </p:nvPr>
        </p:nvSpPr>
        <p:spPr>
          <a:xfrm>
            <a:off x="-1270" y="4445"/>
            <a:ext cx="9124315" cy="951865"/>
          </a:xfrm>
        </p:spPr>
        <p:txBody>
          <a:bodyPr anchor="ctr"/>
          <a:lstStyle/>
          <a:p>
            <a:pPr defTabSz="914400">
              <a:buNone/>
            </a:pPr>
            <a:r>
              <a:rPr lang="en-US" altLang="zh-CN" kern="1200" baseline="0" dirty="0">
                <a:latin typeface="+mj-lt"/>
                <a:ea typeface="+mj-ea"/>
                <a:cs typeface="+mj-cs"/>
              </a:rPr>
              <a:t>2.4.2  </a:t>
            </a:r>
            <a:r>
              <a:rPr lang="zh-CN" altLang="en-US" kern="1200" baseline="0" dirty="0">
                <a:latin typeface="+mj-lt"/>
                <a:ea typeface="+mj-ea"/>
                <a:cs typeface="+mj-cs"/>
              </a:rPr>
              <a:t>集合运算</a:t>
            </a:r>
            <a:endParaRPr lang="zh-CN" altLang="en-US" kern="1200" baseline="0" dirty="0">
              <a:latin typeface="+mj-lt"/>
              <a:ea typeface="+mj-ea"/>
              <a:cs typeface="+mj-cs"/>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标题 98305"/>
          <p:cNvSpPr>
            <a:spLocks noGrp="1"/>
          </p:cNvSpPr>
          <p:nvPr>
            <p:ph type="title"/>
          </p:nvPr>
        </p:nvSpPr>
        <p:spPr>
          <a:xfrm>
            <a:off x="-1270" y="4445"/>
            <a:ext cx="9124315" cy="951865"/>
          </a:xfrm>
        </p:spPr>
        <p:txBody>
          <a:bodyPr anchor="ctr"/>
          <a:lstStyle/>
          <a:p>
            <a:pPr defTabSz="914400">
              <a:buNone/>
            </a:pPr>
            <a:r>
              <a:rPr lang="zh-CN" altLang="en-US" kern="1200" baseline="0" dirty="0">
                <a:latin typeface="+mj-lt"/>
                <a:ea typeface="+mj-ea"/>
                <a:cs typeface="+mj-cs"/>
              </a:rPr>
              <a:t>2.4</a:t>
            </a:r>
            <a:r>
              <a:rPr lang="zh-CN" altLang="en-US" kern="1200" baseline="0" dirty="0" smtClean="0">
                <a:latin typeface="+mj-lt"/>
                <a:ea typeface="+mj-ea"/>
                <a:cs typeface="+mj-cs"/>
              </a:rPr>
              <a:t>.</a:t>
            </a:r>
            <a:r>
              <a:rPr lang="en-US" altLang="zh-CN" kern="1200" baseline="0" dirty="0" smtClean="0">
                <a:latin typeface="+mj-lt"/>
                <a:ea typeface="+mj-ea"/>
                <a:cs typeface="+mj-cs"/>
              </a:rPr>
              <a:t>2</a:t>
            </a:r>
            <a:r>
              <a:rPr lang="zh-CN" altLang="en-US" kern="1200" baseline="0" dirty="0" smtClean="0">
                <a:latin typeface="+mj-lt"/>
                <a:ea typeface="+mj-ea"/>
                <a:cs typeface="+mj-cs"/>
              </a:rPr>
              <a:t> </a:t>
            </a:r>
            <a:r>
              <a:rPr lang="zh-CN" altLang="en-US" kern="1200" baseline="0" dirty="0">
                <a:latin typeface="+mj-lt"/>
                <a:ea typeface="+mj-ea"/>
                <a:cs typeface="+mj-cs"/>
              </a:rPr>
              <a:t>集合推导式</a:t>
            </a:r>
            <a:endParaRPr lang="zh-CN" altLang="en-US" kern="1200" baseline="0" dirty="0">
              <a:latin typeface="+mj-lt"/>
              <a:ea typeface="+mj-ea"/>
              <a:cs typeface="+mj-cs"/>
            </a:endParaRPr>
          </a:p>
        </p:txBody>
      </p:sp>
      <p:sp>
        <p:nvSpPr>
          <p:cNvPr id="137218" name="文本占位符 98306"/>
          <p:cNvSpPr>
            <a:spLocks noGrp="1"/>
          </p:cNvSpPr>
          <p:nvPr>
            <p:ph idx="1"/>
          </p:nvPr>
        </p:nvSpPr>
        <p:spPr/>
        <p:txBody>
          <a:bodyPr anchor="t"/>
          <a:lstStyle/>
          <a:p>
            <a:pPr marL="1905" indent="-344805" defTabSz="914400">
              <a:buSzPct val="90000"/>
              <a:buFont typeface="Wingdings" panose="05000000000000000000" pitchFamily="2" charset="2"/>
              <a:buNone/>
            </a:pPr>
            <a:r>
              <a:rPr lang="zh-CN" altLang="en-US" sz="1800" dirty="0"/>
              <a:t>集合推导式的基本格式</a:t>
            </a:r>
            <a:r>
              <a:rPr lang="en-US" altLang="zh-CN" sz="1800" dirty="0" smtClean="0"/>
              <a:t>:</a:t>
            </a:r>
            <a:endParaRPr lang="en-US" altLang="zh-CN" sz="1800" dirty="0" smtClean="0"/>
          </a:p>
          <a:p>
            <a:pPr marL="1905" indent="-344805" defTabSz="914400">
              <a:buSzPct val="90000"/>
              <a:buFont typeface="Wingdings" panose="05000000000000000000" pitchFamily="2" charset="2"/>
              <a:buNone/>
            </a:pPr>
            <a:r>
              <a:rPr lang="en-US" altLang="zh-CN" sz="1800" dirty="0">
                <a:solidFill>
                  <a:srgbClr val="FF0000"/>
                </a:solidFill>
              </a:rPr>
              <a:t>	</a:t>
            </a:r>
            <a:r>
              <a:rPr lang="en-US" altLang="zh-CN" sz="1800" dirty="0" smtClean="0">
                <a:solidFill>
                  <a:srgbClr val="FF0000"/>
                </a:solidFill>
              </a:rPr>
              <a:t>{</a:t>
            </a:r>
            <a:r>
              <a:rPr lang="en-US" altLang="zh-CN" sz="1800" dirty="0">
                <a:solidFill>
                  <a:srgbClr val="FF0000"/>
                </a:solidFill>
              </a:rPr>
              <a:t>expression for item in Sequence if conditional</a:t>
            </a:r>
            <a:r>
              <a:rPr lang="en-US" altLang="zh-CN" sz="1800" dirty="0" smtClean="0">
                <a:solidFill>
                  <a:srgbClr val="FF0000"/>
                </a:solidFill>
              </a:rPr>
              <a:t>}</a:t>
            </a:r>
            <a:endParaRPr lang="en-US" altLang="zh-CN" sz="1800" dirty="0" smtClean="0">
              <a:solidFill>
                <a:srgbClr val="FF0000"/>
              </a:solidFill>
            </a:endParaRPr>
          </a:p>
          <a:p>
            <a:pPr marL="1905" indent="-344805" defTabSz="914400">
              <a:buSzPct val="90000"/>
              <a:buFont typeface="Wingdings" panose="05000000000000000000" pitchFamily="2" charset="2"/>
              <a:buNone/>
            </a:pPr>
            <a:endParaRPr lang="en-US" altLang="zh-CN" sz="1800" b="1" dirty="0" smtClean="0">
              <a:solidFill>
                <a:srgbClr val="FF0000"/>
              </a:solidFill>
              <a:latin typeface="Consolas" panose="020B0609020204030204" charset="0"/>
            </a:endParaRPr>
          </a:p>
          <a:p>
            <a:pPr marL="1905" indent="-344805" defTabSz="914400">
              <a:buSzPct val="90000"/>
              <a:buFont typeface="Wingdings" panose="05000000000000000000" pitchFamily="2" charset="2"/>
              <a:buNone/>
            </a:pPr>
            <a:r>
              <a:rPr lang="en-US" altLang="zh-CN" sz="1600" b="1" dirty="0" smtClean="0">
                <a:solidFill>
                  <a:srgbClr val="FF0000"/>
                </a:solidFill>
                <a:latin typeface="Consolas" panose="020B0609020204030204" charset="0"/>
              </a:rPr>
              <a:t>&gt;&gt;&gt; </a:t>
            </a:r>
            <a:r>
              <a:rPr lang="en-US" altLang="zh-CN" sz="1600" b="1" dirty="0">
                <a:solidFill>
                  <a:srgbClr val="FF0000"/>
                </a:solidFill>
                <a:latin typeface="Consolas" panose="020B0609020204030204" charset="0"/>
              </a:rPr>
              <a:t>s = {</a:t>
            </a:r>
            <a:r>
              <a:rPr lang="en-US" altLang="zh-CN" sz="1600" b="1" dirty="0" err="1">
                <a:solidFill>
                  <a:srgbClr val="FF0000"/>
                </a:solidFill>
                <a:latin typeface="Consolas" panose="020B0609020204030204" charset="0"/>
              </a:rPr>
              <a:t>x.strip</a:t>
            </a:r>
            <a:r>
              <a:rPr lang="en-US" altLang="zh-CN" sz="1600" b="1" dirty="0">
                <a:solidFill>
                  <a:srgbClr val="FF0000"/>
                </a:solidFill>
                <a:latin typeface="Consolas" panose="020B0609020204030204" charset="0"/>
              </a:rPr>
              <a:t>() for x in ('  he  ', 'she    ', '    I')}</a:t>
            </a:r>
            <a:endParaRPr lang="en-US" altLang="zh-CN" sz="1600" b="1" dirty="0">
              <a:solidFill>
                <a:srgbClr val="FF0000"/>
              </a:solidFill>
              <a:latin typeface="Consolas" panose="020B0609020204030204" charset="0"/>
            </a:endParaRPr>
          </a:p>
          <a:p>
            <a:pPr marL="1905" indent="-344805" defTabSz="914400">
              <a:buSzPct val="90000"/>
              <a:buFont typeface="Wingdings" panose="05000000000000000000" pitchFamily="2" charset="2"/>
              <a:buNone/>
            </a:pPr>
            <a:r>
              <a:rPr lang="en-US" altLang="zh-CN" sz="1600" b="1" dirty="0">
                <a:solidFill>
                  <a:srgbClr val="FF0000"/>
                </a:solidFill>
                <a:latin typeface="Consolas" panose="020B0609020204030204" charset="0"/>
              </a:rPr>
              <a:t>&gt;&gt;&gt; s</a:t>
            </a:r>
            <a:endParaRPr lang="en-US" altLang="zh-CN" sz="1600" b="1" dirty="0">
              <a:solidFill>
                <a:srgbClr val="FF0000"/>
              </a:solidFill>
              <a:latin typeface="Consolas" panose="020B0609020204030204" charset="0"/>
            </a:endParaRPr>
          </a:p>
          <a:p>
            <a:pPr marL="1905" indent="-344805" defTabSz="914400">
              <a:buSzPct val="90000"/>
              <a:buFont typeface="Wingdings" panose="05000000000000000000" pitchFamily="2" charset="2"/>
              <a:buNone/>
            </a:pPr>
            <a:r>
              <a:rPr lang="en-US" altLang="zh-CN" sz="1600" b="1" dirty="0">
                <a:solidFill>
                  <a:srgbClr val="FF0000"/>
                </a:solidFill>
                <a:latin typeface="Consolas" panose="020B0609020204030204" charset="0"/>
              </a:rPr>
              <a:t>{'I', 'she', 'he'}</a:t>
            </a:r>
            <a:endParaRPr lang="en-US" altLang="zh-CN" sz="1600" b="1" dirty="0">
              <a:solidFill>
                <a:srgbClr val="FF0000"/>
              </a:solidFill>
              <a:latin typeface="Consolas" panose="020B0609020204030204"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2.4.3  </a:t>
            </a:r>
            <a:r>
              <a:rPr lang="zh-CN" altLang="en-US" kern="1200" baseline="0">
                <a:latin typeface="+mj-lt"/>
                <a:ea typeface="+mj-ea"/>
                <a:cs typeface="+mj-cs"/>
              </a:rPr>
              <a:t>集合运用案例</a:t>
            </a:r>
            <a:endParaRPr lang="zh-CN" altLang="en-US" kern="1200" baseline="0">
              <a:latin typeface="+mj-lt"/>
              <a:ea typeface="+mj-ea"/>
              <a:cs typeface="+mj-cs"/>
            </a:endParaRPr>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t>例2-1  生成不重复随机数的效率比较。</a:t>
            </a:r>
            <a:endParaRPr lang="zh-CN" altLang="en-US" sz="1800" strike="noStrike" noProof="1"/>
          </a:p>
          <a:p>
            <a:pPr marL="0" indent="0" fontAlgn="base">
              <a:lnSpc>
                <a:spcPct val="90000"/>
              </a:lnSpc>
              <a:spcBef>
                <a:spcPts val="0"/>
              </a:spcBef>
              <a:buNone/>
            </a:pPr>
            <a:endParaRPr lang="zh-CN" altLang="en-US" sz="1500" strike="noStrike" noProof="1"/>
          </a:p>
          <a:p>
            <a:pPr marL="0" indent="0" fontAlgn="base">
              <a:lnSpc>
                <a:spcPct val="90000"/>
              </a:lnSpc>
              <a:spcBef>
                <a:spcPts val="0"/>
              </a:spcBef>
              <a:buNone/>
            </a:pPr>
            <a:r>
              <a:rPr lang="zh-CN" altLang="en-US" sz="1600" strike="noStrike" noProof="1">
                <a:latin typeface="Consolas" panose="020B0609020204030204" charset="0"/>
              </a:rPr>
              <a:t>import random</a:t>
            </a:r>
            <a:endParaRPr lang="zh-CN" altLang="en-US" sz="1600" strike="noStrike" noProof="1">
              <a:latin typeface="Consolas" panose="020B0609020204030204" charset="0"/>
            </a:endParaRPr>
          </a:p>
          <a:p>
            <a:pPr marL="0" indent="0" fontAlgn="base">
              <a:lnSpc>
                <a:spcPct val="90000"/>
              </a:lnSpc>
              <a:spcBef>
                <a:spcPts val="0"/>
              </a:spcBef>
              <a:buNone/>
            </a:pPr>
            <a:r>
              <a:rPr lang="zh-CN" altLang="en-US" sz="1600" strike="noStrike" noProof="1">
                <a:latin typeface="Consolas" panose="020B0609020204030204" charset="0"/>
              </a:rPr>
              <a:t>import time</a:t>
            </a:r>
            <a:endParaRPr lang="zh-CN" altLang="en-US" sz="1600" strike="noStrike" noProof="1">
              <a:latin typeface="Consolas" panose="020B0609020204030204" charset="0"/>
            </a:endParaRPr>
          </a:p>
          <a:p>
            <a:pPr marL="0" indent="0" fontAlgn="base">
              <a:lnSpc>
                <a:spcPct val="90000"/>
              </a:lnSpc>
              <a:spcBef>
                <a:spcPts val="0"/>
              </a:spcBef>
              <a:buNone/>
            </a:pPr>
            <a:endParaRPr lang="zh-CN" altLang="en-US" sz="1600" strike="noStrike" noProof="1">
              <a:latin typeface="Consolas" panose="020B0609020204030204" charset="0"/>
            </a:endParaRPr>
          </a:p>
          <a:p>
            <a:pPr marL="0" indent="0" fontAlgn="base">
              <a:lnSpc>
                <a:spcPct val="90000"/>
              </a:lnSpc>
              <a:spcBef>
                <a:spcPts val="0"/>
              </a:spcBef>
              <a:buNone/>
            </a:pPr>
            <a:r>
              <a:rPr lang="zh-CN" altLang="en-US" sz="1600" strike="noStrike" noProof="1">
                <a:latin typeface="Consolas" panose="020B0609020204030204" charset="0"/>
              </a:rPr>
              <a:t>def RandomNumbers(number, start, end):</a:t>
            </a:r>
            <a:endParaRPr lang="zh-CN" altLang="en-US" sz="1600" strike="noStrike" noProof="1">
              <a:latin typeface="Consolas" panose="020B0609020204030204" charset="0"/>
            </a:endParaRPr>
          </a:p>
          <a:p>
            <a:pPr marL="0" indent="0" fontAlgn="base">
              <a:lnSpc>
                <a:spcPct val="90000"/>
              </a:lnSpc>
              <a:spcBef>
                <a:spcPts val="0"/>
              </a:spcBef>
              <a:buNone/>
            </a:pPr>
            <a:r>
              <a:rPr lang="zh-CN" altLang="en-US" sz="1600" strike="noStrike" noProof="1">
                <a:latin typeface="Consolas" panose="020B0609020204030204" charset="0"/>
              </a:rPr>
              <a:t>    '''使用列表来生成number个介于start和end之间的不重复随机数'''</a:t>
            </a:r>
            <a:endParaRPr lang="zh-CN" altLang="en-US" sz="1600" strike="noStrike" noProof="1">
              <a:latin typeface="Consolas" panose="020B0609020204030204" charset="0"/>
            </a:endParaRPr>
          </a:p>
          <a:p>
            <a:pPr marL="0" indent="0" fontAlgn="base">
              <a:lnSpc>
                <a:spcPct val="90000"/>
              </a:lnSpc>
              <a:spcBef>
                <a:spcPts val="0"/>
              </a:spcBef>
              <a:buNone/>
            </a:pPr>
            <a:r>
              <a:rPr lang="zh-CN" altLang="en-US" sz="1600" strike="noStrike" noProof="1">
                <a:latin typeface="Consolas" panose="020B0609020204030204" charset="0"/>
              </a:rPr>
              <a:t>    data = []</a:t>
            </a:r>
            <a:endParaRPr lang="zh-CN" altLang="en-US" sz="1600" strike="noStrike" noProof="1">
              <a:latin typeface="Consolas" panose="020B0609020204030204" charset="0"/>
            </a:endParaRPr>
          </a:p>
          <a:p>
            <a:pPr marL="0" indent="0" fontAlgn="base">
              <a:lnSpc>
                <a:spcPct val="90000"/>
              </a:lnSpc>
              <a:spcBef>
                <a:spcPts val="0"/>
              </a:spcBef>
              <a:buNone/>
            </a:pPr>
            <a:r>
              <a:rPr lang="zh-CN" altLang="en-US" sz="1600" strike="noStrike" noProof="1">
                <a:latin typeface="Consolas" panose="020B0609020204030204" charset="0"/>
              </a:rPr>
              <a:t>    n = 0</a:t>
            </a:r>
            <a:endParaRPr lang="zh-CN" altLang="en-US" sz="1600" strike="noStrike" noProof="1">
              <a:latin typeface="Consolas" panose="020B0609020204030204" charset="0"/>
            </a:endParaRPr>
          </a:p>
          <a:p>
            <a:pPr marL="0" indent="0" fontAlgn="base">
              <a:lnSpc>
                <a:spcPct val="90000"/>
              </a:lnSpc>
              <a:spcBef>
                <a:spcPts val="0"/>
              </a:spcBef>
              <a:buNone/>
            </a:pPr>
            <a:r>
              <a:rPr lang="zh-CN" altLang="en-US" sz="1600" strike="noStrike" noProof="1">
                <a:latin typeface="Consolas" panose="020B0609020204030204" charset="0"/>
              </a:rPr>
              <a:t>    while True:</a:t>
            </a:r>
            <a:endParaRPr lang="zh-CN" altLang="en-US" sz="1600" strike="noStrike" noProof="1">
              <a:latin typeface="Consolas" panose="020B0609020204030204" charset="0"/>
            </a:endParaRPr>
          </a:p>
          <a:p>
            <a:pPr marL="0" indent="0" fontAlgn="base">
              <a:lnSpc>
                <a:spcPct val="90000"/>
              </a:lnSpc>
              <a:spcBef>
                <a:spcPts val="0"/>
              </a:spcBef>
              <a:buNone/>
            </a:pPr>
            <a:r>
              <a:rPr lang="zh-CN" altLang="en-US" sz="1600" strike="noStrike" noProof="1">
                <a:latin typeface="Consolas" panose="020B0609020204030204" charset="0"/>
              </a:rPr>
              <a:t>        element = random.randint(start, end)</a:t>
            </a:r>
            <a:endParaRPr lang="zh-CN" altLang="en-US" sz="1600" strike="noStrike" noProof="1">
              <a:latin typeface="Consolas" panose="020B0609020204030204" charset="0"/>
            </a:endParaRPr>
          </a:p>
          <a:p>
            <a:pPr marL="0" indent="0" fontAlgn="base">
              <a:lnSpc>
                <a:spcPct val="90000"/>
              </a:lnSpc>
              <a:spcBef>
                <a:spcPts val="0"/>
              </a:spcBef>
              <a:buNone/>
            </a:pPr>
            <a:r>
              <a:rPr lang="zh-CN" altLang="en-US" sz="1600" strike="noStrike" noProof="1">
                <a:latin typeface="Consolas" panose="020B0609020204030204" charset="0"/>
              </a:rPr>
              <a:t>        if element not in data:</a:t>
            </a:r>
            <a:endParaRPr lang="zh-CN" altLang="en-US" sz="1600" strike="noStrike" noProof="1">
              <a:latin typeface="Consolas" panose="020B0609020204030204" charset="0"/>
            </a:endParaRPr>
          </a:p>
          <a:p>
            <a:pPr marL="0" indent="0" fontAlgn="base">
              <a:lnSpc>
                <a:spcPct val="90000"/>
              </a:lnSpc>
              <a:spcBef>
                <a:spcPts val="0"/>
              </a:spcBef>
              <a:buNone/>
            </a:pPr>
            <a:r>
              <a:rPr lang="zh-CN" altLang="en-US" sz="1600" strike="noStrike" noProof="1">
                <a:latin typeface="Consolas" panose="020B0609020204030204" charset="0"/>
              </a:rPr>
              <a:t>            data.append(element)</a:t>
            </a:r>
            <a:endParaRPr lang="zh-CN" altLang="en-US" sz="1600" strike="noStrike" noProof="1">
              <a:latin typeface="Consolas" panose="020B0609020204030204" charset="0"/>
            </a:endParaRPr>
          </a:p>
          <a:p>
            <a:pPr marL="0" indent="0" fontAlgn="base">
              <a:lnSpc>
                <a:spcPct val="90000"/>
              </a:lnSpc>
              <a:spcBef>
                <a:spcPts val="0"/>
              </a:spcBef>
              <a:buNone/>
            </a:pPr>
            <a:r>
              <a:rPr lang="zh-CN" altLang="en-US" sz="1600" strike="noStrike" noProof="1">
                <a:latin typeface="Consolas" panose="020B0609020204030204" charset="0"/>
              </a:rPr>
              <a:t>            n += 1</a:t>
            </a:r>
            <a:endParaRPr lang="zh-CN" altLang="en-US" sz="1600" strike="noStrike" noProof="1">
              <a:latin typeface="Consolas" panose="020B0609020204030204" charset="0"/>
            </a:endParaRPr>
          </a:p>
          <a:p>
            <a:pPr marL="0" indent="0" fontAlgn="base">
              <a:lnSpc>
                <a:spcPct val="90000"/>
              </a:lnSpc>
              <a:spcBef>
                <a:spcPts val="0"/>
              </a:spcBef>
              <a:buNone/>
            </a:pPr>
            <a:r>
              <a:rPr lang="zh-CN" altLang="en-US" sz="1600" strike="noStrike" noProof="1">
                <a:latin typeface="Consolas" panose="020B0609020204030204" charset="0"/>
              </a:rPr>
              <a:t>            if n == number:</a:t>
            </a:r>
            <a:endParaRPr lang="zh-CN" altLang="en-US" sz="1600" strike="noStrike" noProof="1">
              <a:latin typeface="Consolas" panose="020B0609020204030204" charset="0"/>
            </a:endParaRPr>
          </a:p>
          <a:p>
            <a:pPr marL="0" indent="0" fontAlgn="base">
              <a:lnSpc>
                <a:spcPct val="90000"/>
              </a:lnSpc>
              <a:spcBef>
                <a:spcPts val="0"/>
              </a:spcBef>
              <a:buNone/>
            </a:pPr>
            <a:r>
              <a:rPr lang="zh-CN" altLang="en-US" sz="1600" strike="noStrike" noProof="1">
                <a:latin typeface="Consolas" panose="020B0609020204030204" charset="0"/>
              </a:rPr>
              <a:t>                break</a:t>
            </a:r>
            <a:endParaRPr lang="zh-CN" altLang="en-US" sz="1600" strike="noStrike" noProof="1">
              <a:latin typeface="Consolas" panose="020B0609020204030204" charset="0"/>
            </a:endParaRPr>
          </a:p>
          <a:p>
            <a:pPr marL="0" indent="0" fontAlgn="base">
              <a:lnSpc>
                <a:spcPct val="90000"/>
              </a:lnSpc>
              <a:spcBef>
                <a:spcPts val="0"/>
              </a:spcBef>
              <a:buNone/>
            </a:pPr>
            <a:r>
              <a:rPr lang="zh-CN" altLang="en-US" sz="1600" strike="noStrike" noProof="1">
                <a:latin typeface="Consolas" panose="020B0609020204030204" charset="0"/>
              </a:rPr>
              <a:t>    return data</a:t>
            </a:r>
            <a:endParaRPr lang="zh-CN" altLang="en-US" sz="1600" strike="noStrike" noProof="1">
              <a:latin typeface="Consolas" panose="020B060902020403020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7409"/>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rPr>
              <a:t>2.1.2  </a:t>
            </a:r>
            <a:r>
              <a:rPr lang="zh-CN" altLang="en-US" kern="1200" baseline="0">
                <a:latin typeface="+mj-lt"/>
                <a:ea typeface="+mj-ea"/>
                <a:cs typeface="+mj-cs"/>
              </a:rPr>
              <a:t>列表元素的增加</a:t>
            </a:r>
            <a:endParaRPr lang="zh-CN" altLang="en-US" kern="1200" baseline="0">
              <a:latin typeface="+mj-lt"/>
              <a:ea typeface="+mj-ea"/>
              <a:cs typeface="+mj-cs"/>
            </a:endParaRPr>
          </a:p>
        </p:txBody>
      </p:sp>
      <p:sp>
        <p:nvSpPr>
          <p:cNvPr id="21506" name="文本占位符 17410"/>
          <p:cNvSpPr>
            <a:spLocks noGrp="1"/>
          </p:cNvSpPr>
          <p:nvPr>
            <p:ph idx="1"/>
          </p:nvPr>
        </p:nvSpPr>
        <p:spPr/>
        <p:txBody>
          <a:bodyPr anchor="t"/>
          <a:lstStyle/>
          <a:p>
            <a:pPr marL="1905" indent="-344805" defTabSz="914400">
              <a:lnSpc>
                <a:spcPct val="100000"/>
              </a:lnSpc>
              <a:spcBef>
                <a:spcPct val="0"/>
              </a:spcBef>
              <a:buSzPct val="90000"/>
              <a:buFont typeface="Wingdings" panose="05000000000000000000" pitchFamily="2" charset="2"/>
              <a:buNone/>
            </a:pPr>
            <a:r>
              <a:rPr lang="zh-CN" altLang="en-US" sz="1800" dirty="0"/>
              <a:t>（</a:t>
            </a:r>
            <a:r>
              <a:rPr lang="en-US" altLang="zh-CN" sz="1800" dirty="0"/>
              <a:t>1</a:t>
            </a:r>
            <a:r>
              <a:rPr lang="zh-CN" altLang="en-US" sz="1800" dirty="0"/>
              <a:t>）可以使用“</a:t>
            </a:r>
            <a:r>
              <a:rPr lang="en-US" altLang="zh-CN" sz="1800" dirty="0"/>
              <a:t>+”</a:t>
            </a:r>
            <a:r>
              <a:rPr lang="zh-CN" altLang="en-US" sz="1800" dirty="0"/>
              <a:t>运算符将元素添加到列表中。</a:t>
            </a:r>
            <a:endParaRPr lang="zh-CN" altLang="en-US" sz="1800" dirty="0"/>
          </a:p>
          <a:p>
            <a:pPr marL="1905" indent="-344805" defTabSz="914400">
              <a:lnSpc>
                <a:spcPct val="90000"/>
              </a:lnSpc>
              <a:buSzPct val="90000"/>
              <a:buFont typeface="Wingdings" panose="05000000000000000000" pitchFamily="2" charset="2"/>
              <a:buNone/>
            </a:pPr>
            <a:endParaRPr lang="en-US" altLang="zh-CN" sz="1500" dirty="0"/>
          </a:p>
          <a:p>
            <a:pPr marL="1905" indent="-344805" defTabSz="914400">
              <a:lnSpc>
                <a:spcPct val="9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[3,4,5]</a:t>
            </a:r>
            <a:endParaRPr lang="en-US" altLang="zh-CN" sz="1600" dirty="0">
              <a:latin typeface="Consolas" panose="020B0609020204030204" charset="0"/>
            </a:endParaRPr>
          </a:p>
          <a:p>
            <a:pPr marL="1905" indent="-344805" defTabSz="914400">
              <a:lnSpc>
                <a:spcPct val="9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aList</a:t>
            </a:r>
            <a:r>
              <a:rPr lang="en-US" altLang="zh-CN" sz="1600" dirty="0">
                <a:latin typeface="Consolas" panose="020B0609020204030204" charset="0"/>
              </a:rPr>
              <a:t> = </a:t>
            </a:r>
            <a:r>
              <a:rPr lang="en-US" altLang="zh-CN" sz="1600" dirty="0" err="1">
                <a:latin typeface="Consolas" panose="020B0609020204030204" charset="0"/>
              </a:rPr>
              <a:t>aList</a:t>
            </a:r>
            <a:r>
              <a:rPr lang="en-US" altLang="zh-CN" sz="1600" dirty="0">
                <a:latin typeface="Consolas" panose="020B0609020204030204" charset="0"/>
              </a:rPr>
              <a:t> + [7]</a:t>
            </a:r>
            <a:endParaRPr lang="en-US" altLang="zh-CN" sz="1600" dirty="0">
              <a:latin typeface="Consolas" panose="020B0609020204030204" charset="0"/>
            </a:endParaRPr>
          </a:p>
          <a:p>
            <a:pPr marL="1905" indent="-344805" defTabSz="914400">
              <a:lnSpc>
                <a:spcPct val="90000"/>
              </a:lnSpc>
              <a:buSzPct val="90000"/>
              <a:buFont typeface="Wingdings" panose="05000000000000000000" pitchFamily="2" charset="2"/>
              <a:buNone/>
            </a:pPr>
            <a:r>
              <a:rPr lang="en-US" altLang="zh-CN" sz="1600" dirty="0">
                <a:latin typeface="Consolas" panose="020B0609020204030204" charset="0"/>
              </a:rPr>
              <a:t>&gt;&gt;&gt; </a:t>
            </a:r>
            <a:r>
              <a:rPr lang="en-US" altLang="zh-CN" sz="1600" dirty="0" err="1">
                <a:latin typeface="Consolas" panose="020B0609020204030204" charset="0"/>
              </a:rPr>
              <a:t>aList</a:t>
            </a:r>
            <a:endParaRPr lang="en-US" altLang="zh-CN" sz="1600" dirty="0">
              <a:latin typeface="Consolas" panose="020B0609020204030204" charset="0"/>
            </a:endParaRPr>
          </a:p>
          <a:p>
            <a:pPr marL="1905" indent="-344805" defTabSz="914400">
              <a:lnSpc>
                <a:spcPct val="90000"/>
              </a:lnSpc>
              <a:buSzPct val="90000"/>
              <a:buFont typeface="Wingdings" panose="05000000000000000000" pitchFamily="2" charset="2"/>
              <a:buNone/>
            </a:pPr>
            <a:r>
              <a:rPr lang="en-US" altLang="zh-CN" sz="1600" dirty="0">
                <a:solidFill>
                  <a:srgbClr val="00B0F0"/>
                </a:solidFill>
                <a:latin typeface="Consolas" panose="020B0609020204030204" charset="0"/>
              </a:rPr>
              <a:t>[3, 4, 5, 7]</a:t>
            </a:r>
            <a:endParaRPr lang="en-US" altLang="zh-CN" sz="1350" dirty="0">
              <a:solidFill>
                <a:srgbClr val="00B0F0"/>
              </a:solidFill>
              <a:latin typeface="Consolas" panose="020B0609020204030204" charset="0"/>
            </a:endParaRPr>
          </a:p>
          <a:p>
            <a:pPr marL="1905" indent="-344805" defTabSz="914400">
              <a:lnSpc>
                <a:spcPct val="90000"/>
              </a:lnSpc>
              <a:buSzPct val="90000"/>
              <a:buFont typeface="Wingdings" panose="05000000000000000000" pitchFamily="2" charset="2"/>
              <a:buNone/>
            </a:pPr>
            <a:endParaRPr lang="en-US" altLang="zh-CN" sz="1500" dirty="0"/>
          </a:p>
          <a:p>
            <a:pPr marL="1905" indent="-344805" defTabSz="914400">
              <a:lnSpc>
                <a:spcPct val="150000"/>
              </a:lnSpc>
              <a:spcBef>
                <a:spcPct val="0"/>
              </a:spcBef>
              <a:buSzPct val="90000"/>
              <a:buFont typeface="Wingdings" panose="05000000000000000000" pitchFamily="2" charset="2"/>
              <a:buNone/>
            </a:pPr>
            <a:r>
              <a:rPr lang="zh-CN" altLang="en-US" sz="1500" dirty="0">
                <a:sym typeface="Arial" panose="020B0604020202020204" pitchFamily="34" charset="0"/>
              </a:rPr>
              <a:t>严格意义上来讲，</a:t>
            </a:r>
            <a:r>
              <a:rPr lang="zh-CN" altLang="en-US" sz="1500" dirty="0">
                <a:solidFill>
                  <a:srgbClr val="FF0000"/>
                </a:solidFill>
                <a:sym typeface="Arial" panose="020B0604020202020204" pitchFamily="34" charset="0"/>
              </a:rPr>
              <a:t>这并不是真的为列表添加元素，而是</a:t>
            </a:r>
            <a:r>
              <a:rPr lang="zh-CN" altLang="en-US" sz="1500" b="1" dirty="0">
                <a:solidFill>
                  <a:srgbClr val="FF0000"/>
                </a:solidFill>
                <a:sym typeface="Arial" panose="020B0604020202020204" pitchFamily="34" charset="0"/>
              </a:rPr>
              <a:t>创建了一个新列表</a:t>
            </a:r>
            <a:r>
              <a:rPr lang="zh-CN" altLang="en-US" sz="1500" dirty="0">
                <a:sym typeface="Arial" panose="020B0604020202020204" pitchFamily="34" charset="0"/>
              </a:rPr>
              <a:t>，</a:t>
            </a:r>
            <a:r>
              <a:rPr lang="zh-CN" altLang="en-US" sz="1500" dirty="0">
                <a:solidFill>
                  <a:srgbClr val="FF0000"/>
                </a:solidFill>
                <a:sym typeface="Arial" panose="020B0604020202020204" pitchFamily="34" charset="0"/>
              </a:rPr>
              <a:t>并将原列表中的元素和新元素依次复制到新列表的内存空间。由于涉及大量元素的复制，该操作速度较慢</a:t>
            </a:r>
            <a:r>
              <a:rPr lang="zh-CN" altLang="en-US" sz="1500" dirty="0">
                <a:sym typeface="Arial" panose="020B0604020202020204" pitchFamily="34" charset="0"/>
              </a:rPr>
              <a:t>，在涉及大量元素添加时不建议使用该方法</a:t>
            </a:r>
            <a:r>
              <a:rPr lang="zh-CN" altLang="en-US" sz="1500" dirty="0" smtClean="0">
                <a:sym typeface="Arial" panose="020B0604020202020204" pitchFamily="34" charset="0"/>
              </a:rPr>
              <a:t>。</a:t>
            </a:r>
            <a:endParaRPr lang="en-US" altLang="zh-CN" sz="1500" dirty="0" smtClean="0">
              <a:sym typeface="Arial" panose="020B0604020202020204" pitchFamily="34" charset="0"/>
            </a:endParaRPr>
          </a:p>
          <a:p>
            <a:pPr marL="1905" indent="-344805" defTabSz="914400">
              <a:lnSpc>
                <a:spcPct val="150000"/>
              </a:lnSpc>
              <a:spcBef>
                <a:spcPct val="0"/>
              </a:spcBef>
              <a:buSzPct val="90000"/>
              <a:buFont typeface="Wingdings" panose="05000000000000000000" pitchFamily="2" charset="2"/>
              <a:buNone/>
            </a:pPr>
            <a:r>
              <a:rPr lang="en-US" altLang="zh-CN" sz="1600" b="1" dirty="0" smtClean="0"/>
              <a:t>+</a:t>
            </a:r>
            <a:r>
              <a:rPr lang="zh-CN" altLang="en-US" sz="1600" b="1" dirty="0" smtClean="0"/>
              <a:t>更多</a:t>
            </a:r>
            <a:r>
              <a:rPr lang="zh-CN" altLang="en-US" sz="1600" b="1" dirty="0"/>
              <a:t>的是用来拼接列表，而且执行效率并不高，</a:t>
            </a:r>
            <a:endParaRPr lang="en-US" altLang="zh-CN" sz="1500" b="1" dirty="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28144" y="1712894"/>
            <a:ext cx="1516511" cy="983065"/>
          </a:xfrm>
          <a:prstGeom prst="rect">
            <a:avLst/>
          </a:prstGeom>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Arial" panose="020B0604020202020204" pitchFamily="34" charset="0"/>
              </a:rPr>
              <a:t>2.4.3  </a:t>
            </a:r>
            <a:r>
              <a:rPr lang="zh-CN" altLang="en-US" kern="1200" baseline="0">
                <a:latin typeface="+mj-lt"/>
                <a:ea typeface="+mj-ea"/>
                <a:cs typeface="+mj-cs"/>
                <a:sym typeface="Arial" panose="020B0604020202020204" pitchFamily="34" charset="0"/>
              </a:rPr>
              <a:t>集合运用案例</a:t>
            </a:r>
            <a:endParaRPr lang="zh-CN" altLang="en-US" kern="1200" baseline="0">
              <a:latin typeface="+mj-lt"/>
              <a:ea typeface="+mj-ea"/>
              <a:cs typeface="+mj-cs"/>
            </a:endParaRPr>
          </a:p>
        </p:txBody>
      </p:sp>
      <p:sp>
        <p:nvSpPr>
          <p:cNvPr id="122882" name="内容占位符 2"/>
          <p:cNvSpPr>
            <a:spLocks noGrp="1"/>
          </p:cNvSpPr>
          <p:nvPr>
            <p:ph idx="1"/>
          </p:nvPr>
        </p:nvSpPr>
        <p:spPr/>
        <p:txBody>
          <a:bodyPr anchor="t"/>
          <a:lstStyle/>
          <a:p>
            <a:pPr marL="0" indent="0" defTabSz="914400">
              <a:buSzPct val="90000"/>
              <a:buFont typeface="Wingdings" panose="05000000000000000000" pitchFamily="2" charset="2"/>
              <a:buNone/>
            </a:pPr>
            <a:r>
              <a:rPr lang="zh-CN" altLang="en-US" sz="1600">
                <a:latin typeface="Consolas" panose="020B0609020204030204" charset="0"/>
              </a:rPr>
              <a:t>def RandomNumbers1(number, start, end):</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'''使用列表来生成number个介于start和end之间的不重复随机数'''</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data = []</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while True:</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element = random.randint(start, end)</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if element not in data:</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data.append(element)</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if len(data) == number:</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break</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return data</a:t>
            </a:r>
            <a:endParaRPr lang="zh-CN" altLang="en-US" sz="1600">
              <a:latin typeface="Consolas" panose="020B0609020204030204"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a:t>
            </a:r>
            <a:endParaRPr lang="zh-CN" altLang="en-US" kern="1200" baseline="0">
              <a:latin typeface="+mj-lt"/>
              <a:ea typeface="+mj-ea"/>
              <a:cs typeface="+mj-cs"/>
            </a:endParaRPr>
          </a:p>
        </p:txBody>
      </p:sp>
      <p:sp>
        <p:nvSpPr>
          <p:cNvPr id="123906" name="内容占位符 2"/>
          <p:cNvSpPr>
            <a:spLocks noGrp="1"/>
          </p:cNvSpPr>
          <p:nvPr>
            <p:ph idx="1"/>
          </p:nvPr>
        </p:nvSpPr>
        <p:spPr/>
        <p:txBody>
          <a:bodyPr anchor="t"/>
          <a:lstStyle/>
          <a:p>
            <a:pPr marL="0" indent="0" defTabSz="914400">
              <a:buSzPct val="90000"/>
              <a:buFont typeface="Wingdings" panose="05000000000000000000" pitchFamily="2" charset="2"/>
              <a:buNone/>
            </a:pPr>
            <a:r>
              <a:rPr lang="zh-CN" altLang="en-US" sz="1600">
                <a:latin typeface="Consolas" panose="020B0609020204030204" charset="0"/>
              </a:rPr>
              <a:t>def RandomNumbers2(number, start, end):</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'''使用集合来生成number个介于start和end之间的不重复随机数'''</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data = set()</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while True:</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data.add(random.randint(start, end))</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if len(data) == number:</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break</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return data</a:t>
            </a:r>
            <a:endParaRPr lang="zh-CN" altLang="en-US" sz="1600">
              <a:latin typeface="Consolas" panose="020B0609020204030204"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a:t>
            </a:r>
            <a:endParaRPr lang="zh-CN" altLang="en-US" kern="1200" baseline="0">
              <a:latin typeface="+mj-lt"/>
              <a:ea typeface="+mj-ea"/>
              <a:cs typeface="+mj-cs"/>
            </a:endParaRPr>
          </a:p>
        </p:txBody>
      </p:sp>
      <p:sp>
        <p:nvSpPr>
          <p:cNvPr id="124930" name="内容占位符 2"/>
          <p:cNvSpPr>
            <a:spLocks noGrp="1"/>
          </p:cNvSpPr>
          <p:nvPr>
            <p:ph idx="1"/>
          </p:nvPr>
        </p:nvSpPr>
        <p:spPr/>
        <p:txBody>
          <a:bodyPr anchor="t"/>
          <a:lstStyle/>
          <a:p>
            <a:pPr marL="0" indent="0" defTabSz="914400">
              <a:buSzPct val="90000"/>
              <a:buFont typeface="Wingdings" panose="05000000000000000000" pitchFamily="2" charset="2"/>
              <a:buNone/>
            </a:pPr>
            <a:r>
              <a:rPr lang="zh-CN" altLang="en-US" sz="1600">
                <a:latin typeface="Consolas" panose="020B0609020204030204" charset="0"/>
              </a:rPr>
              <a:t># 数字范围</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begin, end = 1, 100000</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要获取的不重复数字个数</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num = 50000</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重复测试次数</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rep = 10</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for ran in (RandomNumbers,RandomNumbers1,RandomNumbers2):</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start = time.time()</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for i in range(rep):</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ran(num, begin, end)</a:t>
            </a:r>
            <a:endParaRPr lang="zh-CN" altLang="en-US" sz="1600">
              <a:latin typeface="Consolas" panose="020B0609020204030204" charset="0"/>
            </a:endParaRPr>
          </a:p>
          <a:p>
            <a:pPr marL="0" indent="0" defTabSz="914400">
              <a:buSzPct val="90000"/>
              <a:buFont typeface="Wingdings" panose="05000000000000000000" pitchFamily="2" charset="2"/>
              <a:buNone/>
            </a:pPr>
            <a:r>
              <a:rPr lang="zh-CN" altLang="en-US" sz="1600">
                <a:latin typeface="Consolas" panose="020B0609020204030204" charset="0"/>
              </a:rPr>
              <a:t>    print(ran.__name__, time.time()-start)</a:t>
            </a:r>
            <a:endParaRPr lang="zh-CN" altLang="en-US" sz="1600">
              <a:latin typeface="Consolas" panose="020B0609020204030204"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内容占位符 2"/>
          <p:cNvSpPr>
            <a:spLocks noGrp="1"/>
          </p:cNvSpPr>
          <p:nvPr>
            <p:ph idx="1"/>
          </p:nvPr>
        </p:nvSpPr>
        <p:spPr/>
        <p:txBody>
          <a:bodyPr anchor="t"/>
          <a:lstStyle/>
          <a:p>
            <a:pPr>
              <a:lnSpc>
                <a:spcPct val="150000"/>
              </a:lnSpc>
              <a:spcBef>
                <a:spcPct val="0"/>
              </a:spcBef>
            </a:pPr>
            <a:r>
              <a:rPr lang="zh-CN" altLang="en-US" sz="1800" b="1"/>
              <a:t>补充案例：</a:t>
            </a:r>
            <a:r>
              <a:rPr lang="zh-CN" altLang="en-US" sz="1800"/>
              <a:t>假设已有若干用户名字及其喜欢的电影清单，现有某用户，已看过并喜欢一些电影，现在想找个新电影看看，又不知道看什么好。</a:t>
            </a:r>
            <a:endParaRPr lang="zh-CN" altLang="en-US" sz="1800"/>
          </a:p>
        </p:txBody>
      </p:sp>
      <p:sp>
        <p:nvSpPr>
          <p:cNvPr id="125954"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1</a:t>
            </a:r>
            <a:r>
              <a:rPr lang="zh-CN" altLang="en-US" kern="1200" baseline="0">
                <a:latin typeface="+mj-lt"/>
                <a:ea typeface="+mj-ea"/>
                <a:cs typeface="+mj-cs"/>
                <a:sym typeface="宋体" panose="02010600030101010101" pitchFamily="2" charset="-122"/>
              </a:rPr>
              <a:t>）</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内容占位符 2"/>
          <p:cNvSpPr>
            <a:spLocks noGrp="1"/>
          </p:cNvSpPr>
          <p:nvPr>
            <p:ph idx="1"/>
          </p:nvPr>
        </p:nvSpPr>
        <p:spPr/>
        <p:txBody>
          <a:bodyPr anchor="t"/>
          <a:lstStyle/>
          <a:p>
            <a:pPr>
              <a:lnSpc>
                <a:spcPct val="150000"/>
              </a:lnSpc>
              <a:spcBef>
                <a:spcPct val="0"/>
              </a:spcBef>
            </a:pPr>
            <a:r>
              <a:rPr lang="zh-CN" altLang="en-US" sz="1800">
                <a:solidFill>
                  <a:srgbClr val="FF0000"/>
                </a:solidFill>
              </a:rPr>
              <a:t>思路：</a:t>
            </a:r>
            <a:r>
              <a:rPr lang="zh-CN" altLang="en-US" sz="1800"/>
              <a:t>根据已有数据，查找与该用户爱好最相似的用户，也就是看过并喜欢的电影与该用户最接近，然后从那个用户喜欢的电影中选取一个当前用户还没看过的电影，进行推荐。</a:t>
            </a:r>
            <a:endParaRPr lang="zh-CN" altLang="en-US" sz="1800"/>
          </a:p>
          <a:p>
            <a:endParaRPr lang="zh-CN" altLang="en-US"/>
          </a:p>
        </p:txBody>
      </p:sp>
      <p:sp>
        <p:nvSpPr>
          <p:cNvPr id="126978"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1</a:t>
            </a:r>
            <a:r>
              <a:rPr lang="zh-CN" altLang="en-US" kern="1200" baseline="0">
                <a:latin typeface="+mj-lt"/>
                <a:ea typeface="+mj-ea"/>
                <a:cs typeface="+mj-cs"/>
                <a:sym typeface="宋体" panose="02010600030101010101" pitchFamily="2" charset="-122"/>
              </a:rPr>
              <a:t>）</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内容占位符 2"/>
          <p:cNvSpPr>
            <a:spLocks noGrp="1"/>
          </p:cNvSpPr>
          <p:nvPr>
            <p:ph idx="1"/>
          </p:nvPr>
        </p:nvSpPr>
        <p:spPr>
          <a:xfrm>
            <a:off x="457200" y="1200150"/>
            <a:ext cx="8486775" cy="3395345"/>
          </a:xfrm>
        </p:spPr>
        <p:txBody>
          <a:bodyPr anchor="t"/>
          <a:lstStyle/>
          <a:p>
            <a:pPr marL="0" indent="0">
              <a:buNone/>
            </a:pPr>
            <a:r>
              <a:rPr lang="zh-CN" altLang="en-US" sz="1400">
                <a:latin typeface="Consolas" panose="020B0609020204030204" charset="0"/>
              </a:rPr>
              <a:t>from random import randrange</a:t>
            </a:r>
            <a:endParaRPr lang="zh-CN" altLang="en-US" sz="1400">
              <a:latin typeface="Consolas" panose="020B0609020204030204" charset="0"/>
            </a:endParaRPr>
          </a:p>
          <a:p>
            <a:pPr marL="0" indent="0">
              <a:buNone/>
            </a:pPr>
            <a:endParaRPr lang="zh-CN" altLang="en-US" sz="1400">
              <a:latin typeface="Consolas" panose="020B0609020204030204" charset="0"/>
            </a:endParaRPr>
          </a:p>
          <a:p>
            <a:pPr marL="0" indent="0">
              <a:buNone/>
            </a:pPr>
            <a:r>
              <a:rPr lang="zh-CN" altLang="en-US" sz="1400">
                <a:latin typeface="Consolas" panose="020B0609020204030204" charset="0"/>
              </a:rPr>
              <a:t># 其他用户喜欢看的电影清单</a:t>
            </a:r>
            <a:endParaRPr lang="zh-CN" altLang="en-US" sz="1400">
              <a:latin typeface="Consolas" panose="020B0609020204030204" charset="0"/>
            </a:endParaRPr>
          </a:p>
          <a:p>
            <a:pPr marL="0" indent="0">
              <a:buNone/>
            </a:pPr>
            <a:r>
              <a:rPr lang="zh-CN" altLang="en-US" sz="1400">
                <a:latin typeface="Consolas" panose="020B0609020204030204" charset="0"/>
              </a:rPr>
              <a:t>data = {'user'+str(i):{'film'+str(randrange(1, 10)) for j in range(randrange(15))}\</a:t>
            </a:r>
            <a:endParaRPr lang="zh-CN" altLang="en-US" sz="1400">
              <a:latin typeface="Consolas" panose="020B0609020204030204" charset="0"/>
            </a:endParaRPr>
          </a:p>
          <a:p>
            <a:pPr marL="0" indent="0">
              <a:buNone/>
            </a:pPr>
            <a:r>
              <a:rPr lang="zh-CN" altLang="en-US" sz="1400">
                <a:latin typeface="Consolas" panose="020B0609020204030204" charset="0"/>
              </a:rPr>
              <a:t>        for i in range(10)}</a:t>
            </a:r>
            <a:endParaRPr lang="zh-CN" altLang="en-US" sz="1400">
              <a:latin typeface="Consolas" panose="020B0609020204030204" charset="0"/>
            </a:endParaRPr>
          </a:p>
          <a:p>
            <a:pPr marL="0" indent="0">
              <a:buNone/>
            </a:pPr>
            <a:r>
              <a:rPr lang="zh-CN" altLang="en-US" sz="1400">
                <a:latin typeface="Consolas" panose="020B0609020204030204" charset="0"/>
              </a:rPr>
              <a:t># 待测用户曾经看过并感觉不错的电影</a:t>
            </a:r>
            <a:endParaRPr lang="zh-CN" altLang="en-US" sz="1400">
              <a:latin typeface="Consolas" panose="020B0609020204030204" charset="0"/>
            </a:endParaRPr>
          </a:p>
          <a:p>
            <a:pPr marL="0" indent="0">
              <a:buNone/>
            </a:pPr>
            <a:r>
              <a:rPr lang="zh-CN" altLang="en-US" sz="1400">
                <a:latin typeface="Consolas" panose="020B0609020204030204" charset="0"/>
              </a:rPr>
              <a:t>user = {'film1', 'film2', 'film3'}</a:t>
            </a:r>
            <a:endParaRPr lang="zh-CN" altLang="en-US" sz="1400">
              <a:latin typeface="Consolas" panose="020B0609020204030204" charset="0"/>
            </a:endParaRPr>
          </a:p>
          <a:p>
            <a:pPr marL="0" indent="0">
              <a:buNone/>
            </a:pPr>
            <a:r>
              <a:rPr lang="zh-CN" altLang="en-US" sz="1400">
                <a:latin typeface="Consolas" panose="020B0609020204030204" charset="0"/>
              </a:rPr>
              <a:t># 查找与待测用户最相似的用户和Ta喜欢看的电影，忽略与待测用户完全一样的用户</a:t>
            </a:r>
            <a:endParaRPr lang="zh-CN" altLang="en-US" sz="1400">
              <a:latin typeface="Consolas" panose="020B0609020204030204" charset="0"/>
            </a:endParaRPr>
          </a:p>
          <a:p>
            <a:pPr marL="0" indent="0">
              <a:buNone/>
            </a:pPr>
            <a:r>
              <a:rPr lang="zh-CN" altLang="en-US" sz="1400">
                <a:latin typeface="Consolas" panose="020B0609020204030204" charset="0"/>
              </a:rPr>
              <a:t>similarUser, films = max(data.items(),\</a:t>
            </a:r>
            <a:endParaRPr lang="zh-CN" altLang="en-US" sz="1400">
              <a:latin typeface="Consolas" panose="020B0609020204030204" charset="0"/>
            </a:endParaRPr>
          </a:p>
          <a:p>
            <a:pPr marL="0" indent="0">
              <a:buNone/>
            </a:pPr>
            <a:r>
              <a:rPr lang="zh-CN" altLang="en-US" sz="1400">
                <a:latin typeface="Consolas" panose="020B0609020204030204" charset="0"/>
              </a:rPr>
              <a:t>                         key=lambda item: (item[1]!=user, len(item[1]&amp;user)))</a:t>
            </a:r>
            <a:endParaRPr lang="zh-CN" altLang="en-US" sz="1400">
              <a:latin typeface="Consolas" panose="020B0609020204030204" charset="0"/>
            </a:endParaRPr>
          </a:p>
        </p:txBody>
      </p:sp>
      <p:sp>
        <p:nvSpPr>
          <p:cNvPr id="128002"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1</a:t>
            </a:r>
            <a:r>
              <a:rPr lang="zh-CN" altLang="en-US" kern="1200" baseline="0">
                <a:latin typeface="+mj-lt"/>
                <a:ea typeface="+mj-ea"/>
                <a:cs typeface="+mj-cs"/>
                <a:sym typeface="宋体" panose="02010600030101010101" pitchFamily="2" charset="-122"/>
              </a:rPr>
              <a:t>）</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内容占位符 2"/>
          <p:cNvSpPr>
            <a:spLocks noGrp="1"/>
          </p:cNvSpPr>
          <p:nvPr>
            <p:ph idx="1"/>
          </p:nvPr>
        </p:nvSpPr>
        <p:spPr/>
        <p:txBody>
          <a:bodyPr anchor="t"/>
          <a:lstStyle/>
          <a:p>
            <a:pPr marL="0" indent="0">
              <a:spcBef>
                <a:spcPts val="600"/>
              </a:spcBef>
              <a:buNone/>
            </a:pPr>
            <a:r>
              <a:rPr lang="zh-CN" altLang="en-US" sz="1600">
                <a:latin typeface="Consolas" panose="020B0609020204030204" charset="0"/>
              </a:rPr>
              <a:t>print('历史数据：')</a:t>
            </a:r>
            <a:endParaRPr lang="zh-CN" altLang="en-US" sz="1600">
              <a:latin typeface="Consolas" panose="020B0609020204030204" charset="0"/>
            </a:endParaRPr>
          </a:p>
          <a:p>
            <a:pPr marL="0" indent="0">
              <a:spcBef>
                <a:spcPts val="600"/>
              </a:spcBef>
              <a:buNone/>
            </a:pPr>
            <a:r>
              <a:rPr lang="zh-CN" altLang="en-US" sz="1600">
                <a:latin typeface="Consolas" panose="020B0609020204030204" charset="0"/>
              </a:rPr>
              <a:t>for u, f in data.items():</a:t>
            </a:r>
            <a:endParaRPr lang="zh-CN" altLang="en-US" sz="1600">
              <a:latin typeface="Consolas" panose="020B0609020204030204" charset="0"/>
            </a:endParaRPr>
          </a:p>
          <a:p>
            <a:pPr marL="0" indent="0">
              <a:spcBef>
                <a:spcPts val="600"/>
              </a:spcBef>
              <a:buNone/>
            </a:pPr>
            <a:r>
              <a:rPr lang="zh-CN" altLang="en-US" sz="1600">
                <a:latin typeface="Consolas" panose="020B0609020204030204" charset="0"/>
              </a:rPr>
              <a:t>    print(u, f, sep=':')</a:t>
            </a:r>
            <a:endParaRPr lang="zh-CN" altLang="en-US" sz="1600">
              <a:latin typeface="Consolas" panose="020B0609020204030204" charset="0"/>
            </a:endParaRPr>
          </a:p>
          <a:p>
            <a:pPr marL="0" indent="0">
              <a:spcBef>
                <a:spcPts val="600"/>
              </a:spcBef>
              <a:buNone/>
            </a:pPr>
            <a:r>
              <a:rPr lang="zh-CN" altLang="en-US" sz="1600">
                <a:latin typeface="Consolas" panose="020B0609020204030204" charset="0"/>
              </a:rPr>
              <a:t>print('和您最相似的用户是：', similarUser)</a:t>
            </a:r>
            <a:endParaRPr lang="zh-CN" altLang="en-US" sz="1600">
              <a:latin typeface="Consolas" panose="020B0609020204030204" charset="0"/>
            </a:endParaRPr>
          </a:p>
          <a:p>
            <a:pPr marL="0" indent="0">
              <a:spcBef>
                <a:spcPts val="600"/>
              </a:spcBef>
              <a:buNone/>
            </a:pPr>
            <a:r>
              <a:rPr lang="zh-CN" altLang="en-US" sz="1600">
                <a:latin typeface="Consolas" panose="020B0609020204030204" charset="0"/>
              </a:rPr>
              <a:t>print('Ta最喜欢看的电影是：', films)</a:t>
            </a:r>
            <a:endParaRPr lang="zh-CN" altLang="en-US" sz="1600">
              <a:latin typeface="Consolas" panose="020B0609020204030204" charset="0"/>
            </a:endParaRPr>
          </a:p>
          <a:p>
            <a:pPr marL="0" indent="0">
              <a:spcBef>
                <a:spcPts val="600"/>
              </a:spcBef>
              <a:buNone/>
            </a:pPr>
            <a:r>
              <a:rPr lang="zh-CN" altLang="en-US" sz="1600">
                <a:latin typeface="Consolas" panose="020B0609020204030204" charset="0"/>
              </a:rPr>
              <a:t>print('Ta看过的电影中您还没看过的有：', films-user)</a:t>
            </a:r>
            <a:endParaRPr lang="zh-CN" altLang="en-US" sz="1600">
              <a:latin typeface="Consolas" panose="020B0609020204030204" charset="0"/>
            </a:endParaRPr>
          </a:p>
        </p:txBody>
      </p:sp>
      <p:sp>
        <p:nvSpPr>
          <p:cNvPr id="129026"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1</a:t>
            </a:r>
            <a:r>
              <a:rPr lang="zh-CN" altLang="en-US" kern="1200" baseline="0">
                <a:latin typeface="+mj-lt"/>
                <a:ea typeface="+mj-ea"/>
                <a:cs typeface="+mj-cs"/>
                <a:sym typeface="宋体" panose="02010600030101010101" pitchFamily="2" charset="-122"/>
              </a:rPr>
              <a:t>）</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4335" y="1200150"/>
            <a:ext cx="7550150" cy="3395345"/>
          </a:xfrm>
        </p:spPr>
        <p:txBody>
          <a:bodyPr/>
          <a:lstStyle/>
          <a:p>
            <a:pPr fontAlgn="base"/>
            <a:r>
              <a:rPr lang="zh-CN" altLang="en-US" sz="1350" strike="noStrike" noProof="1"/>
              <a:t>某次运行结果</a:t>
            </a:r>
            <a:endParaRPr lang="zh-CN" altLang="en-US" sz="1350" strike="noStrike" noProof="1"/>
          </a:p>
          <a:p>
            <a:pPr marL="0" indent="0" fontAlgn="base">
              <a:buNone/>
            </a:pPr>
            <a:r>
              <a:rPr lang="zh-CN" altLang="en-US" sz="1200" strike="noStrike" noProof="1">
                <a:solidFill>
                  <a:srgbClr val="00B0F0"/>
                </a:solidFill>
                <a:latin typeface="Consolas" panose="020B0609020204030204" charset="0"/>
              </a:rPr>
              <a:t>历史数据：</a:t>
            </a:r>
            <a:endParaRPr lang="zh-CN" altLang="en-US" sz="1200" strike="noStrike" noProof="1">
              <a:solidFill>
                <a:srgbClr val="00B0F0"/>
              </a:solidFill>
              <a:latin typeface="Consolas" panose="020B0609020204030204" charset="0"/>
            </a:endParaRPr>
          </a:p>
          <a:p>
            <a:pPr marL="0" indent="0" fontAlgn="base">
              <a:buNone/>
            </a:pPr>
            <a:r>
              <a:rPr lang="zh-CN" altLang="en-US" sz="1200" strike="noStrike" noProof="1">
                <a:solidFill>
                  <a:srgbClr val="00B0F0"/>
                </a:solidFill>
                <a:latin typeface="Consolas" panose="020B0609020204030204" charset="0"/>
              </a:rPr>
              <a:t>user0:{'film5'}</a:t>
            </a:r>
            <a:endParaRPr lang="zh-CN" altLang="en-US" sz="1200" strike="noStrike" noProof="1">
              <a:solidFill>
                <a:srgbClr val="00B0F0"/>
              </a:solidFill>
              <a:latin typeface="Consolas" panose="020B0609020204030204" charset="0"/>
            </a:endParaRPr>
          </a:p>
          <a:p>
            <a:pPr marL="0" indent="0" fontAlgn="base">
              <a:buNone/>
            </a:pPr>
            <a:r>
              <a:rPr lang="zh-CN" altLang="en-US" sz="1200" strike="noStrike" noProof="1">
                <a:solidFill>
                  <a:srgbClr val="00B0F0"/>
                </a:solidFill>
                <a:latin typeface="Consolas" panose="020B0609020204030204" charset="0"/>
              </a:rPr>
              <a:t>user1:{'film5'}</a:t>
            </a:r>
            <a:endParaRPr lang="zh-CN" altLang="en-US" sz="1200" strike="noStrike" noProof="1">
              <a:solidFill>
                <a:srgbClr val="00B0F0"/>
              </a:solidFill>
              <a:latin typeface="Consolas" panose="020B0609020204030204" charset="0"/>
            </a:endParaRPr>
          </a:p>
          <a:p>
            <a:pPr marL="0" indent="0" fontAlgn="base">
              <a:buNone/>
            </a:pPr>
            <a:r>
              <a:rPr lang="zh-CN" altLang="en-US" sz="1200" strike="noStrike" noProof="1">
                <a:solidFill>
                  <a:srgbClr val="00B0F0"/>
                </a:solidFill>
                <a:latin typeface="Consolas" panose="020B0609020204030204" charset="0"/>
              </a:rPr>
              <a:t>user2:{'film1', 'film6', 'film2', 'film4', 'film3', 'film7'}</a:t>
            </a:r>
            <a:endParaRPr lang="zh-CN" altLang="en-US" sz="1200" strike="noStrike" noProof="1">
              <a:solidFill>
                <a:srgbClr val="00B0F0"/>
              </a:solidFill>
              <a:latin typeface="Consolas" panose="020B0609020204030204" charset="0"/>
            </a:endParaRPr>
          </a:p>
          <a:p>
            <a:pPr marL="0" indent="0" fontAlgn="base">
              <a:buNone/>
            </a:pPr>
            <a:r>
              <a:rPr lang="zh-CN" altLang="en-US" sz="1200" strike="noStrike" noProof="1">
                <a:solidFill>
                  <a:srgbClr val="00B0F0"/>
                </a:solidFill>
                <a:latin typeface="Consolas" panose="020B0609020204030204" charset="0"/>
              </a:rPr>
              <a:t>user3:{'film1', 'film9', 'film6', 'film2', 'film8', 'film3', 'film7'}</a:t>
            </a:r>
            <a:endParaRPr lang="zh-CN" altLang="en-US" sz="1200" strike="noStrike" noProof="1">
              <a:solidFill>
                <a:srgbClr val="00B0F0"/>
              </a:solidFill>
              <a:latin typeface="Consolas" panose="020B0609020204030204" charset="0"/>
            </a:endParaRPr>
          </a:p>
          <a:p>
            <a:pPr marL="0" indent="0" fontAlgn="base">
              <a:buNone/>
            </a:pPr>
            <a:r>
              <a:rPr lang="zh-CN" altLang="en-US" sz="1200" strike="noStrike" noProof="1">
                <a:solidFill>
                  <a:srgbClr val="00B0F0"/>
                </a:solidFill>
                <a:latin typeface="Consolas" panose="020B0609020204030204" charset="0"/>
              </a:rPr>
              <a:t>user4:{'film1', 'film9', 'film6', 'film4', 'film5', 'film3', 'film7'}</a:t>
            </a:r>
            <a:endParaRPr lang="zh-CN" altLang="en-US" sz="1200" strike="noStrike" noProof="1">
              <a:solidFill>
                <a:srgbClr val="00B0F0"/>
              </a:solidFill>
              <a:latin typeface="Consolas" panose="020B0609020204030204" charset="0"/>
            </a:endParaRPr>
          </a:p>
          <a:p>
            <a:pPr marL="0" indent="0" fontAlgn="base">
              <a:buNone/>
            </a:pPr>
            <a:r>
              <a:rPr lang="zh-CN" altLang="en-US" sz="1200" strike="noStrike" noProof="1">
                <a:solidFill>
                  <a:srgbClr val="00B0F0"/>
                </a:solidFill>
                <a:latin typeface="Consolas" panose="020B0609020204030204" charset="0"/>
              </a:rPr>
              <a:t>user5:{'film1', 'film9', 'film6', 'film2', 'film3'}</a:t>
            </a:r>
            <a:endParaRPr lang="zh-CN" altLang="en-US" sz="1200" strike="noStrike" noProof="1">
              <a:solidFill>
                <a:srgbClr val="00B0F0"/>
              </a:solidFill>
              <a:latin typeface="Consolas" panose="020B0609020204030204" charset="0"/>
            </a:endParaRPr>
          </a:p>
          <a:p>
            <a:pPr marL="0" indent="0" fontAlgn="base">
              <a:buNone/>
            </a:pPr>
            <a:r>
              <a:rPr lang="zh-CN" altLang="en-US" sz="1200" strike="noStrike" noProof="1">
                <a:solidFill>
                  <a:srgbClr val="00B0F0"/>
                </a:solidFill>
                <a:latin typeface="Consolas" panose="020B0609020204030204" charset="0"/>
              </a:rPr>
              <a:t>user6:{'film1', 'film6', 'film2', 'film8', 'film5', 'film3', 'film7'}</a:t>
            </a:r>
            <a:endParaRPr lang="zh-CN" altLang="en-US" sz="1200" strike="noStrike" noProof="1">
              <a:solidFill>
                <a:srgbClr val="00B0F0"/>
              </a:solidFill>
              <a:latin typeface="Consolas" panose="020B0609020204030204" charset="0"/>
            </a:endParaRPr>
          </a:p>
          <a:p>
            <a:pPr marL="0" indent="0" fontAlgn="base">
              <a:buNone/>
            </a:pPr>
            <a:r>
              <a:rPr lang="zh-CN" altLang="en-US" sz="1200" strike="noStrike" noProof="1">
                <a:solidFill>
                  <a:srgbClr val="00B0F0"/>
                </a:solidFill>
                <a:latin typeface="Consolas" panose="020B0609020204030204" charset="0"/>
              </a:rPr>
              <a:t>user7:{'film2', 'film6', 'film5', 'film7'}</a:t>
            </a:r>
            <a:endParaRPr lang="zh-CN" altLang="en-US" sz="1200" strike="noStrike" noProof="1">
              <a:solidFill>
                <a:srgbClr val="00B0F0"/>
              </a:solidFill>
              <a:latin typeface="Consolas" panose="020B0609020204030204" charset="0"/>
            </a:endParaRPr>
          </a:p>
          <a:p>
            <a:pPr marL="0" indent="0" fontAlgn="base">
              <a:buNone/>
            </a:pPr>
            <a:r>
              <a:rPr lang="zh-CN" altLang="en-US" sz="1200" strike="noStrike" noProof="1">
                <a:solidFill>
                  <a:srgbClr val="00B0F0"/>
                </a:solidFill>
                <a:latin typeface="Consolas" panose="020B0609020204030204" charset="0"/>
              </a:rPr>
              <a:t>user8:{'film9', 'film2', 'film4', 'film3', 'film7'}</a:t>
            </a:r>
            <a:endParaRPr lang="zh-CN" altLang="en-US" sz="1200" strike="noStrike" noProof="1">
              <a:solidFill>
                <a:srgbClr val="00B0F0"/>
              </a:solidFill>
              <a:latin typeface="Consolas" panose="020B0609020204030204" charset="0"/>
            </a:endParaRPr>
          </a:p>
          <a:p>
            <a:pPr marL="0" indent="0" fontAlgn="base">
              <a:buNone/>
            </a:pPr>
            <a:r>
              <a:rPr lang="zh-CN" altLang="en-US" sz="1200" strike="noStrike" noProof="1">
                <a:solidFill>
                  <a:srgbClr val="00B0F0"/>
                </a:solidFill>
                <a:latin typeface="Consolas" panose="020B0609020204030204" charset="0"/>
              </a:rPr>
              <a:t>user9:set()</a:t>
            </a:r>
            <a:endParaRPr lang="zh-CN" altLang="en-US" sz="1200" strike="noStrike" noProof="1">
              <a:solidFill>
                <a:srgbClr val="00B0F0"/>
              </a:solidFill>
              <a:latin typeface="Consolas" panose="020B0609020204030204" charset="0"/>
            </a:endParaRPr>
          </a:p>
          <a:p>
            <a:pPr marL="0" indent="0" fontAlgn="base">
              <a:buNone/>
            </a:pPr>
            <a:r>
              <a:rPr lang="zh-CN" altLang="en-US" sz="1200" strike="noStrike" noProof="1">
                <a:solidFill>
                  <a:srgbClr val="00B0F0"/>
                </a:solidFill>
                <a:latin typeface="Consolas" panose="020B0609020204030204" charset="0"/>
              </a:rPr>
              <a:t>和您最相似的用户是： user2</a:t>
            </a:r>
            <a:endParaRPr lang="zh-CN" altLang="en-US" sz="1200" strike="noStrike" noProof="1">
              <a:solidFill>
                <a:srgbClr val="00B0F0"/>
              </a:solidFill>
              <a:latin typeface="Consolas" panose="020B0609020204030204" charset="0"/>
            </a:endParaRPr>
          </a:p>
          <a:p>
            <a:pPr marL="0" indent="0" fontAlgn="base">
              <a:buNone/>
            </a:pPr>
            <a:r>
              <a:rPr lang="zh-CN" altLang="en-US" sz="1200" strike="noStrike" noProof="1">
                <a:solidFill>
                  <a:srgbClr val="00B0F0"/>
                </a:solidFill>
                <a:latin typeface="Consolas" panose="020B0609020204030204" charset="0"/>
              </a:rPr>
              <a:t>Ta最喜欢看的电影是： {'film1', 'film6', 'film2', 'film4', 'film3', 'film7'}</a:t>
            </a:r>
            <a:endParaRPr lang="zh-CN" altLang="en-US" sz="1200" strike="noStrike" noProof="1">
              <a:solidFill>
                <a:srgbClr val="00B0F0"/>
              </a:solidFill>
              <a:latin typeface="Consolas" panose="020B0609020204030204" charset="0"/>
            </a:endParaRPr>
          </a:p>
          <a:p>
            <a:pPr marL="0" indent="0" fontAlgn="base">
              <a:buNone/>
            </a:pPr>
            <a:r>
              <a:rPr lang="zh-CN" altLang="en-US" sz="1200" strike="noStrike" noProof="1">
                <a:solidFill>
                  <a:srgbClr val="00B0F0"/>
                </a:solidFill>
                <a:latin typeface="Consolas" panose="020B0609020204030204" charset="0"/>
              </a:rPr>
              <a:t>Ta看过的电影中您还没看过的有： {'film7', 'film4', 'film6'}</a:t>
            </a:r>
            <a:endParaRPr lang="zh-CN" altLang="en-US" sz="1200" strike="noStrike" noProof="1">
              <a:solidFill>
                <a:srgbClr val="00B0F0"/>
              </a:solidFill>
              <a:latin typeface="Consolas" panose="020B0609020204030204" charset="0"/>
            </a:endParaRPr>
          </a:p>
        </p:txBody>
      </p:sp>
      <p:sp>
        <p:nvSpPr>
          <p:cNvPr id="130050"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1</a:t>
            </a:r>
            <a:r>
              <a:rPr lang="zh-CN" altLang="en-US" kern="1200" baseline="0">
                <a:latin typeface="+mj-lt"/>
                <a:ea typeface="+mj-ea"/>
                <a:cs typeface="+mj-cs"/>
                <a:sym typeface="宋体" panose="02010600030101010101" pitchFamily="2" charset="-122"/>
              </a:rPr>
              <a:t>）</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内容占位符 2"/>
          <p:cNvSpPr>
            <a:spLocks noGrp="1"/>
          </p:cNvSpPr>
          <p:nvPr>
            <p:ph idx="1"/>
          </p:nvPr>
        </p:nvSpPr>
        <p:spPr/>
        <p:txBody>
          <a:bodyPr anchor="t"/>
          <a:lstStyle/>
          <a:p>
            <a:pPr>
              <a:buFont typeface="Wingdings" panose="05000000000000000000" charset="0"/>
              <a:buChar char=""/>
            </a:pPr>
            <a:r>
              <a:rPr lang="zh-CN" altLang="en-US" sz="1800"/>
              <a:t>过滤无效书评</a:t>
            </a:r>
            <a:endParaRPr lang="zh-CN" altLang="en-US" sz="1800"/>
          </a:p>
          <a:p>
            <a:pPr>
              <a:lnSpc>
                <a:spcPct val="150000"/>
              </a:lnSpc>
              <a:spcBef>
                <a:spcPts val="600"/>
              </a:spcBef>
              <a:buFont typeface="Wingdings" panose="05000000000000000000" charset="0"/>
              <a:buChar char=""/>
            </a:pPr>
            <a:r>
              <a:rPr lang="zh-CN" altLang="en-US" sz="1500"/>
              <a:t>很多人喜欢爬取书评，然后选择自己喜欢的书或者其他读者评价较高的书，这是一个非常好的思路，也是非常明智的做法。</a:t>
            </a:r>
            <a:endParaRPr lang="zh-CN" altLang="en-US" sz="1500"/>
          </a:p>
          <a:p>
            <a:pPr>
              <a:lnSpc>
                <a:spcPct val="150000"/>
              </a:lnSpc>
              <a:spcBef>
                <a:spcPts val="600"/>
              </a:spcBef>
              <a:buFont typeface="Wingdings" panose="05000000000000000000" charset="0"/>
              <a:buChar char=""/>
            </a:pPr>
            <a:r>
              <a:rPr lang="zh-CN" altLang="en-US" sz="1500"/>
              <a:t>然而，并不是每个消费者都会认真留言评论，也有部分消费者可能会复制了几个简单的句子或词作为评论。</a:t>
            </a:r>
            <a:r>
              <a:rPr lang="zh-CN" altLang="en-US" sz="1500">
                <a:solidFill>
                  <a:srgbClr val="FF0000"/>
                </a:solidFill>
              </a:rPr>
              <a:t>在爬取到原始书评之后可能需要进行简单的处理和过滤，这时就需要制定一个过滤的标准进行预处理，这也是数据处理与分析的关键内容之一。</a:t>
            </a:r>
            <a:endParaRPr lang="zh-CN" altLang="en-US" sz="1500">
              <a:solidFill>
                <a:srgbClr val="FF0000"/>
              </a:solidFill>
            </a:endParaRPr>
          </a:p>
          <a:p>
            <a:pPr>
              <a:lnSpc>
                <a:spcPct val="150000"/>
              </a:lnSpc>
              <a:spcBef>
                <a:spcPts val="600"/>
              </a:spcBef>
              <a:buFont typeface="Wingdings" panose="05000000000000000000" charset="0"/>
              <a:buChar char=""/>
            </a:pPr>
            <a:r>
              <a:rPr lang="zh-CN" altLang="en-US" sz="1500"/>
              <a:t>在下面的代码中，采用了一个最简单的规则：</a:t>
            </a:r>
            <a:r>
              <a:rPr lang="zh-CN" altLang="en-US" sz="1500">
                <a:solidFill>
                  <a:srgbClr val="FF0000"/>
                </a:solidFill>
              </a:rPr>
              <a:t>正常书评中，重复的字应该不会超过一定的比例。</a:t>
            </a:r>
            <a:endParaRPr lang="zh-CN" altLang="en-US" sz="1500">
              <a:solidFill>
                <a:srgbClr val="FF0000"/>
              </a:solidFill>
            </a:endParaRPr>
          </a:p>
        </p:txBody>
      </p:sp>
      <p:sp>
        <p:nvSpPr>
          <p:cNvPr id="131074"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2</a:t>
            </a:r>
            <a:r>
              <a:rPr lang="zh-CN" altLang="en-US" kern="1200" baseline="0">
                <a:latin typeface="+mj-lt"/>
                <a:ea typeface="+mj-ea"/>
                <a:cs typeface="+mj-cs"/>
                <a:sym typeface="宋体" panose="02010600030101010101" pitchFamily="2" charset="-122"/>
              </a:rPr>
              <a:t>）</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内容占位符 2"/>
          <p:cNvSpPr>
            <a:spLocks noGrp="1"/>
          </p:cNvSpPr>
          <p:nvPr>
            <p:ph idx="1"/>
          </p:nvPr>
        </p:nvSpPr>
        <p:spPr/>
        <p:txBody>
          <a:bodyPr anchor="t"/>
          <a:lstStyle/>
          <a:p>
            <a:pPr marL="0" indent="0">
              <a:spcBef>
                <a:spcPct val="0"/>
              </a:spcBef>
              <a:buNone/>
            </a:pPr>
            <a:r>
              <a:rPr lang="zh-CN" altLang="en-US" sz="1200">
                <a:latin typeface="Consolas" panose="020B0609020204030204" charset="0"/>
              </a:rPr>
              <a:t>comments = ['这是一本非常好的书，作者用心了',</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'作者大大辛苦了',</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'好书，感谢作者提供了这么多的好案例',</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'书在运输的路上破损了，我好悲伤。。。',</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'为啥我买的书上有菜汤。。。。',</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'啊啊啊啊啊啊，我怎么才发现这么好的书啊，相见恨晚',</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'书的质量有问题啊，怎么会开胶呢？？？？？？',</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'好好好好好好好好好好好',</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'好难啊看不懂好难啊看不懂好难啊看不懂',</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'书的内容很充实',</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'你的书上好多代码啊，不过想想也是，编程的书嘛，肯定代码多一些',</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'书很不错!!一级棒!!买书就上当当，正版，价格又实惠，让人放心!!! ',</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'无意中来到你小铺就淘到心意的宝贝，心情不错! ',</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'送给朋友的、很不错',</a:t>
            </a:r>
            <a:endParaRPr lang="zh-CN" altLang="en-US" sz="1200">
              <a:latin typeface="Consolas" panose="020B0609020204030204" charset="0"/>
            </a:endParaRPr>
          </a:p>
          <a:p>
            <a:pPr marL="0" indent="0">
              <a:spcBef>
                <a:spcPct val="0"/>
              </a:spcBef>
              <a:buNone/>
            </a:pPr>
            <a:r>
              <a:rPr lang="zh-CN" altLang="en-US" sz="1200">
                <a:latin typeface="Consolas" panose="020B0609020204030204" charset="0"/>
              </a:rPr>
              <a:t>            '这是一本好书，讲解内容深入浅出又清晰明了，推荐给所有喜欢阅读的朋友同好们。']</a:t>
            </a:r>
            <a:endParaRPr lang="zh-CN" altLang="en-US" sz="1200">
              <a:latin typeface="Consolas" panose="020B0609020204030204" charset="0"/>
            </a:endParaRPr>
          </a:p>
        </p:txBody>
      </p:sp>
      <p:sp>
        <p:nvSpPr>
          <p:cNvPr id="132098" name="标题 1"/>
          <p:cNvSpPr>
            <a:spLocks noGrp="1"/>
          </p:cNvSpPr>
          <p:nvPr>
            <p:ph type="title"/>
          </p:nvPr>
        </p:nvSpPr>
        <p:spPr>
          <a:xfrm>
            <a:off x="-1270" y="4445"/>
            <a:ext cx="9124315" cy="951865"/>
          </a:xfrm>
        </p:spPr>
        <p:txBody>
          <a:bodyPr anchor="ctr"/>
          <a:lstStyle/>
          <a:p>
            <a:pPr defTabSz="914400">
              <a:buNone/>
            </a:pPr>
            <a:r>
              <a:rPr lang="en-US" altLang="zh-CN" kern="1200" baseline="0">
                <a:latin typeface="+mj-lt"/>
                <a:ea typeface="+mj-ea"/>
                <a:cs typeface="+mj-cs"/>
                <a:sym typeface="宋体" panose="02010600030101010101" pitchFamily="2" charset="-122"/>
              </a:rPr>
              <a:t>2.4.3  </a:t>
            </a:r>
            <a:r>
              <a:rPr lang="zh-CN" altLang="en-US" kern="1200" baseline="0">
                <a:latin typeface="+mj-lt"/>
                <a:ea typeface="+mj-ea"/>
                <a:cs typeface="+mj-cs"/>
                <a:sym typeface="宋体" panose="02010600030101010101" pitchFamily="2" charset="-122"/>
              </a:rPr>
              <a:t>集合运用案例（补充</a:t>
            </a:r>
            <a:r>
              <a:rPr lang="en-US" altLang="zh-CN" kern="1200" baseline="0">
                <a:latin typeface="+mj-lt"/>
                <a:ea typeface="+mj-ea"/>
                <a:cs typeface="+mj-cs"/>
                <a:sym typeface="宋体" panose="02010600030101010101" pitchFamily="2" charset="-122"/>
              </a:rPr>
              <a:t>2</a:t>
            </a:r>
            <a:r>
              <a:rPr lang="zh-CN" altLang="en-US" kern="1200" baseline="0">
                <a:latin typeface="+mj-lt"/>
                <a:ea typeface="+mj-ea"/>
                <a:cs typeface="+mj-cs"/>
                <a:sym typeface="宋体" panose="02010600030101010101" pitchFamily="2" charset="-122"/>
              </a:rPr>
              <a:t>）</a:t>
            </a:r>
            <a:endParaRPr lang="zh-CN" altLang="en-US" kern="1200" baseline="0">
              <a:latin typeface="+mj-lt"/>
              <a:ea typeface="+mj-ea"/>
              <a:cs typeface="+mj-cs"/>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TABLE_ENDDRAG_ORIGIN_RECT" val="609*315"/>
  <p:tag name="TABLE_ENDDRAG_RECT" val="16*80*609*315"/>
</p:tagLst>
</file>

<file path=ppt/tags/tag2.xml><?xml version="1.0" encoding="utf-8"?>
<p:tagLst xmlns:p="http://schemas.openxmlformats.org/presentationml/2006/main">
  <p:tag name="COMMONDATA" val="eyJoZGlkIjoiN2YzNjBkOTgyNWQ1YTMxYzM3MzMwNWFiODNmOWIzYWMifQ=="/>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38438</Words>
  <Application>WPS 演示</Application>
  <PresentationFormat>全屏显示(16:9)</PresentationFormat>
  <Paragraphs>1986</Paragraphs>
  <Slides>143</Slides>
  <Notes>9</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143</vt:i4>
      </vt:variant>
    </vt:vector>
  </HeadingPairs>
  <TitlesOfParts>
    <vt:vector size="158" baseType="lpstr">
      <vt:lpstr>Arial</vt:lpstr>
      <vt:lpstr>宋体</vt:lpstr>
      <vt:lpstr>Wingdings</vt:lpstr>
      <vt:lpstr>Wingdings</vt:lpstr>
      <vt:lpstr>Calibri</vt:lpstr>
      <vt:lpstr>Times New Roman</vt:lpstr>
      <vt:lpstr>Consolas</vt:lpstr>
      <vt:lpstr>Calibri</vt:lpstr>
      <vt:lpstr>Times New Roman</vt:lpstr>
      <vt:lpstr>微软雅黑</vt:lpstr>
      <vt:lpstr>Arial Unicode MS</vt:lpstr>
      <vt:lpstr>默认设计模板</vt:lpstr>
      <vt:lpstr>默认设计模板_2</vt:lpstr>
      <vt:lpstr>Beam</vt:lpstr>
      <vt:lpstr>默认设计模板_3</vt:lpstr>
      <vt:lpstr>PowerPoint 演示文稿</vt:lpstr>
      <vt:lpstr>Python序列概述</vt:lpstr>
      <vt:lpstr>Python序列概述</vt:lpstr>
      <vt:lpstr>Python序列概述</vt:lpstr>
      <vt:lpstr>2.1  列表</vt:lpstr>
      <vt:lpstr>2.1  列表</vt:lpstr>
      <vt:lpstr>2.1.1  列表创建与删除</vt:lpstr>
      <vt:lpstr>2.1.1  列表创建与删除</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2.1.2  列表元素的增加</vt:lpstr>
      <vt:lpstr>2.1.3  列表元素的删除</vt:lpstr>
      <vt:lpstr>2.1.3  列表元素的删除</vt:lpstr>
      <vt:lpstr>2.1.3  列表元素的删除</vt:lpstr>
      <vt:lpstr>2.1.3  列表元素的删除</vt:lpstr>
      <vt:lpstr>2.1.3  列表元素的删除</vt:lpstr>
      <vt:lpstr>2.1.3  列表元素的删除</vt:lpstr>
      <vt:lpstr>2.1.3  列表元素的删除</vt:lpstr>
      <vt:lpstr>2.1.4  列表元素访问与计数</vt:lpstr>
      <vt:lpstr>2.1.4  列表元素访问与计数</vt:lpstr>
      <vt:lpstr>2.1.4  列表元素访问与计数</vt:lpstr>
      <vt:lpstr>2.1.5  成员资格判断</vt:lpstr>
      <vt:lpstr>2.1.6  切片操作</vt:lpstr>
      <vt:lpstr>2.1.6  切片操作</vt:lpstr>
      <vt:lpstr>2.1.6  切片操作</vt:lpstr>
      <vt:lpstr>2.1.6  切片操作</vt:lpstr>
      <vt:lpstr>2.1.6  切片操作</vt:lpstr>
      <vt:lpstr>2.1.6  切片操作</vt:lpstr>
      <vt:lpstr>2.1.6  切片操作</vt:lpstr>
      <vt:lpstr>2.1.6  切片操作</vt:lpstr>
      <vt:lpstr>2.1.7  列表排序</vt:lpstr>
      <vt:lpstr>2.1.7  列表排序</vt:lpstr>
      <vt:lpstr>2.1.7  列表排序</vt:lpstr>
      <vt:lpstr>2.1.7  列表排序</vt:lpstr>
      <vt:lpstr>2.1.8  用于序列操作的常用内置函数</vt:lpstr>
      <vt:lpstr>2.1.8  用于序列操作的常用内置函数</vt:lpstr>
      <vt:lpstr>2.1.9  列表推导式</vt:lpstr>
      <vt:lpstr>2.1.9  列表推导式</vt:lpstr>
      <vt:lpstr>2.1.9  列表推导式</vt:lpstr>
      <vt:lpstr>2.1.9  列表推导式</vt:lpstr>
      <vt:lpstr>2.1.9  列表推导式</vt:lpstr>
      <vt:lpstr>2.2  元组</vt:lpstr>
      <vt:lpstr>2.2.1  元组创建与删除</vt:lpstr>
      <vt:lpstr>2.2.1  元组创建与删除</vt:lpstr>
      <vt:lpstr>2.2.2  元组与列表的区别</vt:lpstr>
      <vt:lpstr>2.2.2  元组与列表的区别</vt:lpstr>
      <vt:lpstr>2.2.2  元组与列表的区别</vt:lpstr>
      <vt:lpstr>2.2.3  序列解包</vt:lpstr>
      <vt:lpstr>2.2.3  序列解包</vt:lpstr>
      <vt:lpstr>2.2.3  序列解包</vt:lpstr>
      <vt:lpstr>2.2.4  生成器推导式</vt:lpstr>
      <vt:lpstr>2.2.4  生成器推导式</vt:lpstr>
      <vt:lpstr>2.2.4  生成器推导式</vt:lpstr>
      <vt:lpstr>2.3  字典</vt:lpstr>
      <vt:lpstr>2.3.1  字典创建与删除</vt:lpstr>
      <vt:lpstr>2.3.1  字典创建与删除</vt:lpstr>
      <vt:lpstr>2.3.1  字典创建与删除</vt:lpstr>
      <vt:lpstr>2.3.1  字典创建与删除</vt:lpstr>
      <vt:lpstr>2.3.2  字典元素的读取</vt:lpstr>
      <vt:lpstr>2.3.2  字典元素的读取</vt:lpstr>
      <vt:lpstr>2.3.2  字典元素的读取</vt:lpstr>
      <vt:lpstr>2.3.2  字典元素的读取</vt:lpstr>
      <vt:lpstr>2.3.2  字典解包</vt:lpstr>
      <vt:lpstr>2.3.2  字典解包</vt:lpstr>
      <vt:lpstr>2.3.2  字典元素的读取</vt:lpstr>
      <vt:lpstr>2.3.3  字典元素的添加与修改</vt:lpstr>
      <vt:lpstr>2.3.3  字典元素的添加与修改</vt:lpstr>
      <vt:lpstr>2.3.3  字典元素的添加与修改</vt:lpstr>
      <vt:lpstr>2.3.4  字典应用案例</vt:lpstr>
      <vt:lpstr>2.3.4  字典应用案例</vt:lpstr>
      <vt:lpstr>2.3.4  字典应用案例</vt:lpstr>
      <vt:lpstr>2.3.4  字典应用案例</vt:lpstr>
      <vt:lpstr>2.3.6  字典推导式</vt:lpstr>
      <vt:lpstr>2.3.6  字典推导式</vt:lpstr>
      <vt:lpstr>2.4  集合</vt:lpstr>
      <vt:lpstr>2.4.1  集合的创建与删除</vt:lpstr>
      <vt:lpstr>2.4.1  集合的创建与删除</vt:lpstr>
      <vt:lpstr>2.4.1  集合的创建与删除</vt:lpstr>
      <vt:lpstr>2.4.2  集合运算</vt:lpstr>
      <vt:lpstr>2.4.2  集合运算</vt:lpstr>
      <vt:lpstr>2.4.2 集合推导式</vt:lpstr>
      <vt:lpstr>2.4.3  集合运用案例</vt:lpstr>
      <vt:lpstr>2.4.3  集合运用案例</vt:lpstr>
      <vt:lpstr>2.4.3  集合运用案例</vt:lpstr>
      <vt:lpstr>2.4.3  集合运用案例</vt:lpstr>
      <vt:lpstr>2.4.3  集合运用案例（补充1）</vt:lpstr>
      <vt:lpstr>2.4.3  集合运用案例（补充1）</vt:lpstr>
      <vt:lpstr>2.4.3  集合运用案例（补充1）</vt:lpstr>
      <vt:lpstr>2.4.3  集合运用案例（补充1）</vt:lpstr>
      <vt:lpstr>2.4.3  集合运用案例（补充1）</vt:lpstr>
      <vt:lpstr>2.4.3  集合运用案例（补充2）</vt:lpstr>
      <vt:lpstr>2.4.3  集合运用案例（补充2）</vt:lpstr>
      <vt:lpstr>2.4.3  集合运用案例（补充2）</vt:lpstr>
      <vt:lpstr>2.4.3  集合运用案例（补充2）</vt:lpstr>
      <vt:lpstr>2.4.3  集合运用案例（补充3）</vt:lpstr>
      <vt:lpstr>2.4.3  集合运用案例（补充4）</vt:lpstr>
      <vt:lpstr>2.4.4 集合推导式</vt:lpstr>
      <vt:lpstr>补充3：字典应用案例</vt:lpstr>
      <vt:lpstr>补充3：字典应用案例</vt:lpstr>
      <vt:lpstr>补充3：字典应用案例</vt:lpstr>
      <vt:lpstr>补充4：使用最小二乘法计算回归直线</vt:lpstr>
      <vt:lpstr>补充4：使用最小二乘法计算回归直线</vt:lpstr>
      <vt:lpstr>补充5：测试列表中元素的重复度</vt:lpstr>
      <vt:lpstr>2.5  再谈内置方法sorted()</vt:lpstr>
      <vt:lpstr>2.5  再谈内置方法sorted()</vt:lpstr>
      <vt:lpstr>2.5  再谈内置方法sorted()</vt:lpstr>
      <vt:lpstr>2.5  再谈内置方法sorted()</vt:lpstr>
      <vt:lpstr>2.5  再谈内置方法sorted()</vt:lpstr>
      <vt:lpstr>2.5  再谈内置方法sorted()</vt:lpstr>
      <vt:lpstr>2.5  再谈内置方法sorted()</vt:lpstr>
      <vt:lpstr>2.6  复杂数据结构</vt:lpstr>
      <vt:lpstr>2.6.1  堆</vt:lpstr>
      <vt:lpstr>2.6.1  堆</vt:lpstr>
      <vt:lpstr>2.6.2  队列</vt:lpstr>
      <vt:lpstr>2.6.2  队列</vt:lpstr>
      <vt:lpstr>2.6.2  队列</vt:lpstr>
      <vt:lpstr>2.6.2  队列</vt:lpstr>
      <vt:lpstr>2.6.2  队列</vt:lpstr>
      <vt:lpstr>2.6.2  队列</vt:lpstr>
      <vt:lpstr>2.6.2  队列</vt:lpstr>
      <vt:lpstr>2.6.2  队列</vt:lpstr>
      <vt:lpstr>2.6.3  栈</vt:lpstr>
      <vt:lpstr>2.6.3  栈</vt:lpstr>
      <vt:lpstr>2.6.3  栈</vt:lpstr>
      <vt:lpstr>2.6.3  栈</vt:lpstr>
      <vt:lpstr>2.6.3  栈</vt:lpstr>
      <vt:lpstr>2.6.3  栈</vt:lpstr>
      <vt:lpstr>2.6.3  栈</vt:lpstr>
      <vt:lpstr>2.6.4  链表</vt:lpstr>
      <vt:lpstr>2.6.5  二叉树</vt:lpstr>
      <vt:lpstr>2.6.5  二叉树</vt:lpstr>
      <vt:lpstr>2.6.5  二叉树</vt:lpstr>
      <vt:lpstr>2.6.5  二叉树</vt:lpstr>
      <vt:lpstr>2.6.5  二叉树</vt:lpstr>
      <vt:lpstr>2.6.6  有向图</vt:lpstr>
      <vt:lpstr>2.6.6  有向图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cp:lastModifiedBy>
  <cp:revision>336</cp:revision>
  <dcterms:created xsi:type="dcterms:W3CDTF">2013-01-25T01:44:00Z</dcterms:created>
  <dcterms:modified xsi:type="dcterms:W3CDTF">2023-10-27T03:41:33Z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FA8E44CEF95D4570AB836A2BF07F268D_12</vt:lpwstr>
  </property>
</Properties>
</file>