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notesMasterIdLst>
    <p:notesMasterId r:id="rId87"/>
  </p:notesMasterIdLst>
  <p:handoutMasterIdLst>
    <p:handoutMasterId r:id="rId88"/>
  </p:handoutMasterIdLst>
  <p:sldIdLst>
    <p:sldId id="256" r:id="rId9"/>
    <p:sldId id="257" r:id="rId10"/>
    <p:sldId id="288" r:id="rId11"/>
    <p:sldId id="283" r:id="rId12"/>
    <p:sldId id="284" r:id="rId13"/>
    <p:sldId id="285" r:id="rId14"/>
    <p:sldId id="420" r:id="rId15"/>
    <p:sldId id="286" r:id="rId16"/>
    <p:sldId id="1337" r:id="rId17"/>
    <p:sldId id="258" r:id="rId18"/>
    <p:sldId id="259" r:id="rId19"/>
    <p:sldId id="289" r:id="rId20"/>
    <p:sldId id="290" r:id="rId21"/>
    <p:sldId id="260" r:id="rId22"/>
    <p:sldId id="291" r:id="rId23"/>
    <p:sldId id="261" r:id="rId24"/>
    <p:sldId id="292" r:id="rId25"/>
    <p:sldId id="264" r:id="rId26"/>
    <p:sldId id="263" r:id="rId27"/>
    <p:sldId id="262" r:id="rId28"/>
    <p:sldId id="293" r:id="rId29"/>
    <p:sldId id="360" r:id="rId30"/>
    <p:sldId id="325" r:id="rId31"/>
    <p:sldId id="361" r:id="rId32"/>
    <p:sldId id="362" r:id="rId33"/>
    <p:sldId id="850" r:id="rId34"/>
    <p:sldId id="492" r:id="rId35"/>
    <p:sldId id="760" r:id="rId36"/>
    <p:sldId id="265" r:id="rId37"/>
    <p:sldId id="266" r:id="rId38"/>
    <p:sldId id="294" r:id="rId39"/>
    <p:sldId id="295" r:id="rId40"/>
    <p:sldId id="363" r:id="rId41"/>
    <p:sldId id="268" r:id="rId42"/>
    <p:sldId id="298" r:id="rId43"/>
    <p:sldId id="364" r:id="rId44"/>
    <p:sldId id="273" r:id="rId45"/>
    <p:sldId id="1164" r:id="rId46"/>
    <p:sldId id="1250" r:id="rId47"/>
    <p:sldId id="276" r:id="rId48"/>
    <p:sldId id="1081" r:id="rId49"/>
    <p:sldId id="597" r:id="rId50"/>
    <p:sldId id="1082" r:id="rId51"/>
    <p:sldId id="1083" r:id="rId52"/>
    <p:sldId id="277" r:id="rId53"/>
    <p:sldId id="1084" r:id="rId54"/>
    <p:sldId id="1085" r:id="rId55"/>
    <p:sldId id="278" r:id="rId56"/>
    <p:sldId id="279" r:id="rId57"/>
    <p:sldId id="280" r:id="rId58"/>
    <p:sldId id="299" r:id="rId59"/>
    <p:sldId id="353" r:id="rId60"/>
    <p:sldId id="300" r:id="rId61"/>
    <p:sldId id="301" r:id="rId62"/>
    <p:sldId id="400" r:id="rId63"/>
    <p:sldId id="401" r:id="rId64"/>
    <p:sldId id="1086" r:id="rId65"/>
    <p:sldId id="302" r:id="rId66"/>
    <p:sldId id="365" r:id="rId67"/>
    <p:sldId id="350" r:id="rId68"/>
    <p:sldId id="351" r:id="rId69"/>
    <p:sldId id="366" r:id="rId70"/>
    <p:sldId id="1335" r:id="rId71"/>
    <p:sldId id="1336" r:id="rId72"/>
    <p:sldId id="942" r:id="rId73"/>
    <p:sldId id="369" r:id="rId74"/>
    <p:sldId id="367" r:id="rId75"/>
    <p:sldId id="370" r:id="rId76"/>
    <p:sldId id="371" r:id="rId77"/>
    <p:sldId id="998" r:id="rId78"/>
    <p:sldId id="352" r:id="rId79"/>
    <p:sldId id="1091" r:id="rId80"/>
    <p:sldId id="1092" r:id="rId81"/>
    <p:sldId id="1093" r:id="rId82"/>
    <p:sldId id="1094" r:id="rId83"/>
    <p:sldId id="1088" r:id="rId84"/>
    <p:sldId id="1089" r:id="rId85"/>
    <p:sldId id="1090" r:id="rId86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5" autoAdjust="0"/>
    <p:restoredTop sz="94660"/>
  </p:normalViewPr>
  <p:slideViewPr>
    <p:cSldViewPr snapToGrid="0" snapToObjects="1" showGuides="1">
      <p:cViewPr varScale="1">
        <p:scale>
          <a:sx n="115" d="100"/>
          <a:sy n="115" d="100"/>
        </p:scale>
        <p:origin x="228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presProps" Target="presProps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90" Type="http://schemas.openxmlformats.org/officeDocument/2006/relationships/viewProps" Target="viewProps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2022/10/6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90123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1434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4442721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476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" y="8098"/>
            <a:ext cx="9124950" cy="912655"/>
          </a:xfrm>
          <a:gradFill>
            <a:gsLst>
              <a:gs pos="100000">
                <a:srgbClr val="00B0F0"/>
              </a:gs>
              <a:gs pos="39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5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txBody>
          <a:bodyPr/>
          <a:lstStyle>
            <a:lvl1pPr algn="l">
              <a:defRPr>
                <a:solidFill>
                  <a:schemeClr val="tx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  <p:pic>
        <p:nvPicPr>
          <p:cNvPr id="10244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3865" y="4210685"/>
            <a:ext cx="1065530" cy="91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1267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68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69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0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1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2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3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4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5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6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7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8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9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0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1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2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3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4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5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6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7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8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9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0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1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2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3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4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5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6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7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8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9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0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1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2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1303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1304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1305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139" name="副标题 413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7" name="日期占位符 413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229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232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232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232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35" name="副标题 8234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7" name="日期占位符 8235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3315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6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7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8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9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0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1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2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3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4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5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6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7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8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9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0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1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2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3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4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5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6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7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8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9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0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1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2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3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4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5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6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7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8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9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50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3351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3352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3353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>
                <a:effectLst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307" name="副标题 11306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2700" kern="1200">
                <a:effectLst/>
              </a:defRPr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7" name="日期占位符 11307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>
                <a:effectLst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575">
                <a:effectLst/>
              </a:defRPr>
            </a:lvl2pPr>
            <a:lvl3pPr>
              <a:defRPr sz="1350">
                <a:effectLst/>
              </a:defRPr>
            </a:lvl3pPr>
            <a:lvl4pPr>
              <a:defRPr sz="1125">
                <a:effectLst/>
              </a:defRPr>
            </a:lvl4pPr>
            <a:lvl5pPr>
              <a:defRPr sz="1125">
                <a:effectLst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>
                <a:effectLst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07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3075" name="任意多边形 307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6" name="任意多边形 307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7" name="任意多边形 307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8" name="任意多边形 307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9" name="任意多边形 307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0" name="任意多边形 307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1" name="任意多边形 308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2" name="任意多边形 308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3" name="任意多边形 308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4" name="任意多边形 308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5" name="任意多边形 308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6" name="任意多边形 308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7" name="任意多边形 308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8" name="任意多边形 308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9" name="任意多边形 308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0" name="任意多边形 308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1" name="任意多边形 309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2" name="任意多边形 309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3" name="任意多边形 309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4" name="任意多边形 309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5" name="任意多边形 309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6" name="任意多边形 309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7" name="任意多边形 309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8" name="任意多边形 309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9" name="任意多边形 309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0" name="任意多边形 309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1" name="任意多边形 310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2" name="任意多边形 310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3" name="任意多边形 310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4" name="任意多边形 310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5" name="任意多边形 310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6" name="任意多边形 310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7" name="任意多边形 310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8" name="任意多边形 310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9" name="任意多边形 310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10" name="任意多边形 310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3111" name="组合 311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任意多边形 311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3113" name="任意多边形 311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2" name="标题 311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311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11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311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311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16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6147" name="任意多边形 717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48" name="任意多边形 717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49" name="任意多边形 717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0" name="任意多边形 717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1" name="任意多边形 717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2" name="任意多边形 717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3" name="任意多边形 717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4" name="任意多边形 717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5" name="任意多边形 717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6" name="任意多边形 717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7" name="任意多边形 718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8" name="任意多边形 718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9" name="任意多边形 718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0" name="任意多边形 718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1" name="任意多边形 718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2" name="任意多边形 718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3" name="任意多边形 718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4" name="任意多边形 718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5" name="任意多边形 718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6" name="任意多边形 718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7" name="任意多边形 719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8" name="任意多边形 719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9" name="任意多边形 719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0" name="任意多边形 719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1" name="任意多边形 719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2" name="任意多边形 719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3" name="任意多边形 719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4" name="任意多边形 719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5" name="任意多边形 719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6" name="任意多边形 719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7" name="任意多边形 720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8" name="任意多边形 720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9" name="任意多边形 720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0" name="任意多边形 720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1" name="任意多边形 720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2" name="任意多边形 720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6183" name="组合 720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6184" name="任意多边形 720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6185" name="任意多边形 720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7210" name="标题 7209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11" name="文本占位符 7210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212" name="日期占位符 7211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13" name="页脚占位符 721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14" name="灯片编号占位符 721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922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22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024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8195" name="任意多边形 1024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6" name="任意多边形 1024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7" name="任意多边形 1024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8" name="任意多边形 1024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9" name="任意多边形 1024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0" name="任意多边形 1024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1" name="任意多边形 1024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2" name="任意多边形 1024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3" name="任意多边形 1025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4" name="任意多边形 1025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5" name="任意多边形 1025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6" name="任意多边形 1025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7" name="任意多边形 1025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8" name="任意多边形 1025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9" name="任意多边形 1025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0" name="任意多边形 1025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1" name="任意多边形 1025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2" name="任意多边形 1025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3" name="任意多边形 1026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4" name="任意多边形 1026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5" name="任意多边形 1026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6" name="任意多边形 1026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7" name="任意多边形 1026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8" name="任意多边形 1026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9" name="任意多边形 1026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0" name="任意多边形 1026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1" name="任意多边形 1026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2" name="任意多边形 1026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3" name="任意多边形 1027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4" name="任意多边形 1027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5" name="任意多边形 1027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6" name="任意多边形 1027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7" name="任意多边形 1027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8" name="任意多边形 1027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9" name="任意多边形 1027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30" name="任意多边形 1027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8231" name="组合 1027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8232" name="任意多边形 1027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8233" name="任意多边形 1028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10281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235" name="文本占位符 10282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4" name="日期占位符 10283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5" name="页脚占位符 1028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>
                <a:effectLst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6" name="灯片编号占位符 1028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5361"/>
          <p:cNvSpPr>
            <a:spLocks noGrp="1"/>
          </p:cNvSpPr>
          <p:nvPr>
            <p:ph type="ctrTitle"/>
          </p:nvPr>
        </p:nvSpPr>
        <p:spPr>
          <a:xfrm>
            <a:off x="2011708" y="1555228"/>
            <a:ext cx="5144400" cy="1791013"/>
          </a:xfrm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  <a:t>第3章 选择与</a:t>
            </a:r>
            <a:r>
              <a:rPr lang="zh-CN" altLang="en-US" kern="1200" dirty="0" smtClean="0">
                <a:latin typeface="Garamond" panose="02020404030301010803" pitchFamily="18" charset="0"/>
                <a:ea typeface="+mj-ea"/>
                <a:cs typeface="+mj-cs"/>
              </a:rPr>
              <a:t>循环</a:t>
            </a:r>
            <a: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  <a:t/>
            </a:r>
            <a:b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</a:br>
            <a:endParaRPr lang="zh-CN" altLang="en-US" sz="2100" kern="1200" dirty="0"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35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3.2.1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  单分支选择结构</a:t>
            </a:r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语句块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a, b = map(int, </a:t>
            </a:r>
            <a:r>
              <a:rPr lang="en-US" altLang="zh-CN" sz="1600" kern="1200" dirty="0" err="1">
                <a:latin typeface="Consolas" panose="020B0609020204030204" charset="0"/>
                <a:ea typeface="+mn-ea"/>
                <a:cs typeface="+mn-cs"/>
              </a:rPr>
              <a:t>x.split</a:t>
            </a:r>
            <a:r>
              <a:rPr lang="en-US" altLang="zh-CN" sz="1600" dirty="0">
                <a:latin typeface="Consolas" panose="020B0609020204030204" charset="0"/>
              </a:rPr>
              <a:t>())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序列解包，交换两个变量的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charset="0"/>
              </a:rPr>
              <a:t>值</a:t>
            </a:r>
            <a:endParaRPr lang="en-US" altLang="zh-CN" sz="1600" kern="12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a, b = b, a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</a:p>
        </p:txBody>
      </p:sp>
      <p:graphicFrame>
        <p:nvGraphicFramePr>
          <p:cNvPr id="25603" name="Object -2147482619"/>
          <p:cNvGraphicFramePr/>
          <p:nvPr/>
        </p:nvGraphicFramePr>
        <p:xfrm>
          <a:off x="5614670" y="1096010"/>
          <a:ext cx="3118485" cy="379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3" imgW="2381250" imgH="3064510" progId="Visio.Drawing.11">
                  <p:embed/>
                </p:oleObj>
              </mc:Choice>
              <mc:Fallback>
                <p:oleObj r:id="rId3" imgW="2381250" imgH="3064510" progId="Visio.Drawing.11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670" y="1096010"/>
                        <a:ext cx="3118485" cy="3796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45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</a:p>
        </p:txBody>
      </p:sp>
      <p:sp>
        <p:nvSpPr>
          <p:cNvPr id="26626" name="文本占位符 245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1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2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chTest = ['1', '2', '3', '4', '5']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chTest: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print(chTest)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print('Empty')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['1', '2', '3', '4', '5']</a:t>
            </a:r>
          </a:p>
        </p:txBody>
      </p:sp>
      <p:graphicFrame>
        <p:nvGraphicFramePr>
          <p:cNvPr id="26627" name="Object -2147482618"/>
          <p:cNvGraphicFramePr>
            <a:graphicFrameLocks noChangeAspect="1"/>
          </p:cNvGraphicFramePr>
          <p:nvPr/>
        </p:nvGraphicFramePr>
        <p:xfrm>
          <a:off x="4756150" y="1075690"/>
          <a:ext cx="3618230" cy="394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3" imgW="3255645" imgH="3547110" progId="Visio.Drawing.11">
                  <p:embed/>
                </p:oleObj>
              </mc:Choice>
              <mc:Fallback>
                <p:oleObj r:id="rId3" imgW="3255645" imgH="3547110" progId="Visio.Drawing.11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6150" y="1075690"/>
                        <a:ext cx="3618230" cy="3945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56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</a:p>
        </p:txBody>
      </p:sp>
      <p:sp>
        <p:nvSpPr>
          <p:cNvPr id="25603" name="文本占位符 256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还支持如下形式的表达式：</a:t>
            </a: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value1 if condition else value2</a:t>
            </a:r>
            <a:endParaRPr kumimoji="0" lang="en-US" altLang="zh-CN" sz="135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当条件表达式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condition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的值与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等价时，表达式的值为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，否则表达式的值为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中还可以使用复杂表达式，包括函数调用和基本输出语句。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这个结构的表达式也具有惰性求值的特点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a = 5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print(6) if a&gt;3 else print(5)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 if a&gt;3 else 5)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 = 6 if a&gt;13 else 9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66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</a:p>
        </p:txBody>
      </p:sp>
      <p:sp>
        <p:nvSpPr>
          <p:cNvPr id="28674" name="文本占位符 266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math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模块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import math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 smtClean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x = math.sqrt(9) if 5&gt;3 else </a:t>
            </a: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random.randint(1, 100)</a:t>
            </a:r>
            <a:endParaRPr lang="zh-CN" altLang="en-US" sz="1600" kern="1200" dirty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 smtClean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模块，但由于条件表达式</a:t>
            </a: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5&gt;3</a:t>
            </a:r>
            <a:r>
              <a:rPr lang="zh-CN" altLang="en-US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r>
              <a:rPr lang="zh-CN" altLang="en-US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，所以可以正常运行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&gt;&gt;&gt; x = math.sqrt(9) if 5&gt;3 else random.randint(1,100) 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模块，由于条件表达式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2&gt;3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False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，需要计算第二个表达式的值，因此出错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NameError: name 'random' is not defined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random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76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嵌套的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分支结构</a:t>
            </a:r>
          </a:p>
        </p:txBody>
      </p:sp>
      <p:sp>
        <p:nvSpPr>
          <p:cNvPr id="29698" name="文本占位符 2765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1: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2: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2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3: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3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4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其中，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关键字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elif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是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else if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的缩写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86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675" name="文本占位符 286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利用多分支选择结构将成绩从百分制变换到等级制。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def func(score):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if score &gt; 100: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&lt;= 100.'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elif score &gt;= 90: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'A'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80: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'B'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70: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'C'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60: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'D'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0: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'E'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else: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&gt;0'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96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1746" name="文本占位符 296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b="1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注意：缩进必须要正确并且一致</a:t>
            </a:r>
            <a:r>
              <a:rPr lang="zh-CN" altLang="en-US" sz="1600" b="1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12" y="1200360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07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2770" name="文本占位符 307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使用嵌套的选择结构实现百分制成绩到等级制的转换。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def func(score):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    degree = 'DCBAAE'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    if score &gt; 100 or score &lt; 0: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return 'wrong score.must between 0 and 100.'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index = (score - 60)//10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if index &gt;= 0: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  return degree[index]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	     return degree[-1]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174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4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选择结构应用</a:t>
            </a:r>
          </a:p>
        </p:txBody>
      </p:sp>
      <p:sp>
        <p:nvSpPr>
          <p:cNvPr id="34818" name="文本占位符 3174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</a:t>
            </a: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面试资格确认。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age = 24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subject = "计算机"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college = "非重点"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if (age &gt; 25 and subject=="电子信息工程") or \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(college=="重点" and subject=="电子信息工程") or\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(age&lt;=28 and subject=="计算机"):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print("恭喜，你已获得我公司的面试机会!")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else: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print("抱歉，你未达到面试要求")</a:t>
            </a:r>
            <a:endParaRPr lang="zh-CN" altLang="en-US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276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5842" name="文本占位符 3277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</a:t>
            </a: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用户输入若干个分数，求所有分数的平均分。每输入一个分数后询问是否继续输入下一个分数，回答“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yes”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就继续输入下一个分数，回答“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no”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就停止输入分数。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638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17410" name="文本占位符 1638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v"/>
            </a:pPr>
            <a:r>
              <a:rPr lang="zh-CN" altLang="en-US" sz="15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几乎所有的</a:t>
            </a: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15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合法表达式都可以作为条件表达式</a:t>
            </a:r>
            <a:r>
              <a:rPr lang="en-US" altLang="zh-CN" sz="1500" dirty="0">
                <a:latin typeface="宋体" panose="02010600030101010101" pitchFamily="2" charset="-122"/>
                <a:sym typeface="+mn-ea"/>
              </a:rPr>
              <a:t>.</a:t>
            </a:r>
            <a:endParaRPr lang="zh-CN" altLang="en-US" sz="1500" dirty="0">
              <a:latin typeface="宋体" panose="02010600030101010101" pitchFamily="2" charset="-122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算术运算符：+、-、*、/、//、%、**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关系运算符：&gt;、&lt;、==、&lt;=、&gt;=、!=，</a:t>
            </a: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可以连续使用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，如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</a:t>
            </a:r>
            <a:r>
              <a:rPr lang="en-US" altLang="zh-CN" sz="1350" kern="1200" dirty="0" smtClean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1&lt;2&lt;3   #(1&lt;2)&amp;&amp;(2&lt;3)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1&lt;2&gt;3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False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1&lt;3&gt;2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测试运算符：in、not in、is、is not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逻辑运算符：and、or、not，注意短路求值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位运算符：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~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&amp;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|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^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&lt;&lt;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&gt;&gt;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379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6866" name="文本占位符 3379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numbers = []                              #使用列表存放临时数据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while True: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x = input('请输入一个成绩：')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try:                                  #异常处理结构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numbers.append(float(x))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except: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print('不是合法成绩')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while True: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flag = input('继续输入吗？（yes/no）')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+mn-cs"/>
              </a:rPr>
              <a:t>.lower()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if flag not in ('yes', 'no'):     #限定用户输入内容必须为yes或no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    print('只能输入yes或no')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else: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    break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if flag=='no':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break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print(sum(numbers)/len(numbers))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481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7890" name="文本占位符 3481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编写程序，判断今天是今年的第几天。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import time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date = time.localtime()                         #获取当前日期时间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year, month, day = date[:3]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day_month = [31, 28, 31, 30, 31, 30, 31, 31, 30, 31, 30, 31]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year%400==0 or (year%4==0 and year%100!=0):  #判断是否为闰年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day_month[1] = 29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month==1: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print(day)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print(sum(day_month[:month-1])+day)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strike="noStrike" noProof="1">
                <a:effectLst/>
                <a:latin typeface="宋体" panose="02010600030101010101" pitchFamily="2" charset="-122"/>
                <a:sym typeface="+mn-ea"/>
              </a:rPr>
              <a:t>其中闰年判断可以直接使用</a:t>
            </a:r>
            <a:r>
              <a:rPr lang="en-US" altLang="zh-CN" sz="1800" strike="noStrike" noProof="1">
                <a:effectLst/>
                <a:latin typeface="宋体" panose="02010600030101010101" pitchFamily="2" charset="-122"/>
                <a:sym typeface="+mn-ea"/>
              </a:rPr>
              <a:t>calendar</a:t>
            </a:r>
            <a:r>
              <a:rPr lang="zh-CN" altLang="en-US" sz="1800" strike="noStrike" noProof="1">
                <a:effectLst/>
                <a:latin typeface="宋体" panose="02010600030101010101" pitchFamily="2" charset="-122"/>
                <a:sym typeface="+mn-ea"/>
              </a:rPr>
              <a:t>模块的方法。</a:t>
            </a:r>
            <a:endParaRPr lang="zh-CN" altLang="en-US" sz="1800" strike="noStrike" kern="1200" noProof="1">
              <a:effectLst/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noProof="1">
                <a:effectLst/>
                <a:latin typeface="Consolas" panose="020B0609020204030204" charset="0"/>
                <a:sym typeface="+mn-ea"/>
              </a:rPr>
              <a:t>&gt;&gt;&gt; import calendar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calendar.isleap(2016)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True</a:t>
            </a:r>
            <a:endParaRPr lang="zh-CN" altLang="en-US" sz="1600" strike="noStrike" kern="1200" noProof="1">
              <a:solidFill>
                <a:srgbClr val="00B0F0"/>
              </a:solidFill>
              <a:effectLst/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calendar.isleap(2015)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False</a:t>
            </a:r>
            <a:endParaRPr lang="zh-CN" altLang="en-US" sz="1350" strike="noStrike" kern="1200" noProof="1">
              <a:solidFill>
                <a:srgbClr val="00B0F0"/>
              </a:solidFill>
              <a:effectLst/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marL="0" indent="0" fontAlgn="base">
              <a:buNone/>
            </a:pPr>
            <a:endParaRPr lang="zh-CN" altLang="en-US" sz="1500" strike="noStrike" noProof="1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584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9938" name="文本占位符 3584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+mn-lt"/>
                <a:ea typeface="+mn-ea"/>
                <a:cs typeface="+mn-cs"/>
              </a:rPr>
              <a:t>或者使用下面的方法直接计算今天是今年的第几天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datetime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datetime.date.today().timetuple().tm_yday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309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datetime.date(2019,11,5).timetuple().tm_yday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309</a:t>
            </a:r>
            <a:endParaRPr lang="en-US" altLang="zh-CN" sz="15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75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+mn-lt"/>
                <a:ea typeface="+mn-ea"/>
                <a:cs typeface="+mn-cs"/>
                <a:sym typeface="Arial" panose="020B0604020202020204" pitchFamily="34" charset="0"/>
              </a:rPr>
              <a:t>也可以使用</a:t>
            </a:r>
            <a:r>
              <a:rPr lang="en-US" altLang="zh-CN" sz="1800" kern="1200" dirty="0">
                <a:latin typeface="+mn-lt"/>
                <a:ea typeface="+mn-ea"/>
                <a:cs typeface="+mn-cs"/>
                <a:sym typeface="Arial" panose="020B0604020202020204" pitchFamily="34" charset="0"/>
              </a:rPr>
              <a:t>datetime</a:t>
            </a:r>
            <a:r>
              <a:rPr lang="zh-CN" altLang="en-US" sz="1800" kern="1200" dirty="0">
                <a:latin typeface="+mn-lt"/>
                <a:ea typeface="+mn-ea"/>
                <a:cs typeface="+mn-cs"/>
                <a:sym typeface="Arial" panose="020B0604020202020204" pitchFamily="34" charset="0"/>
              </a:rPr>
              <a:t>模块提供的功能来计算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today = datetime.date.today()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today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datetime.date(2019, 9, 8)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firstDay = datetime.date(today.year,1,1)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firstDay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datetime.date(2019, 1, 1)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daysDelta = today-firstDay + datetime.timedelta(days=1)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daysDelta.days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251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en-US" altLang="zh-CN" sz="1800" strike="noStrike" noProof="1"/>
              <a:t>datetime</a:t>
            </a:r>
            <a:r>
              <a:rPr lang="zh-CN" altLang="en-US" sz="1800" strike="noStrike" noProof="1"/>
              <a:t>还提供了其他功能</a:t>
            </a:r>
          </a:p>
          <a:p>
            <a:pPr marL="0" indent="0" fontAlgn="base">
              <a:buNone/>
            </a:pPr>
            <a:endParaRPr lang="zh-CN" altLang="en-US" sz="15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 = datetime.datetime.now()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9, 8, 22, 50, 32, 872739)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now.replace(second=30)                  #替换日期时间中的秒</a:t>
            </a:r>
          </a:p>
          <a:p>
            <a:pPr marL="0" indent="0" fontAlgn="base">
              <a:buNone/>
            </a:pPr>
            <a:r>
              <a:rPr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9, 8, 22, 50, 30, 872739)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now+datetime.timedelta(days=5)          #计算5天后的日期时间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9, 13, 22, 50, 32, 872739)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 + datetime.timedelta(weeks=-5)      #计算5周前的日期时间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8, 4, 22, 50, 32, 872739)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&gt;&gt;&gt; now + datetime.timedelta(days=-2, seconds=35)  #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差</a:t>
            </a: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35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秒两天前</a:t>
            </a:r>
          </a:p>
          <a:p>
            <a:pPr marL="0" indent="0">
              <a:buNone/>
            </a:pPr>
            <a:r>
              <a:rPr lang="en-US" altLang="zh-CN" sz="1600" kern="120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datetime.datetime(2019, 9, 6, 22, 51, 7, 872739)</a:t>
            </a:r>
          </a:p>
          <a:p>
            <a:pPr marL="0" indent="0">
              <a:buNone/>
            </a:pP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&gt;&gt;&gt; now + datetime.timedelta(weeks=-2, seconds=35) #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差</a:t>
            </a: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35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秒两周前</a:t>
            </a:r>
          </a:p>
          <a:p>
            <a:pPr marL="0" indent="0">
              <a:buNone/>
            </a:pPr>
            <a:r>
              <a:rPr lang="en-US" altLang="zh-CN" sz="1600" kern="120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datetime.datetime(2019, 8, 25, 22, 51, 7, 872739)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/>
              <a:t>补充：</a:t>
            </a:r>
            <a:r>
              <a:rPr lang="zh-CN" altLang="en-US" sz="1800" strike="noStrike" noProof="1"/>
              <a:t>计算两个日期之间相差多少天。</a:t>
            </a:r>
          </a:p>
          <a:p>
            <a:pPr marL="0" indent="0" fontAlgn="base">
              <a:buNone/>
            </a:pPr>
            <a:r>
              <a:rPr lang="zh-CN" altLang="en-US" sz="1600">
                <a:latin typeface="Consolas" panose="020B0609020204030204" charset="0"/>
                <a:sym typeface="+mn-ea"/>
              </a:rPr>
              <a:t>from datetime import date</a:t>
            </a:r>
            <a:endParaRPr lang="zh-CN" altLang="en-US" sz="1350">
              <a:latin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daysBetween(year1, month1, day1, year2, month2, day2):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dif = date(year1, month1, day1)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dif = dif - date(year2, month2, day2)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dif.days</a:t>
            </a:r>
          </a:p>
          <a:p>
            <a:pPr marL="0" indent="0" fontAlgn="base"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print(daysBetween(2016, 12, 11, 2016, 11, 27))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print(daysBetween(201</a:t>
            </a:r>
            <a:r>
              <a:rPr lang="en-US" altLang="zh-CN" sz="1600" strike="noStrike" noProof="1">
                <a:latin typeface="Consolas" panose="020B0609020204030204" charset="0"/>
              </a:rPr>
              <a:t>7</a:t>
            </a:r>
            <a:r>
              <a:rPr lang="zh-CN" altLang="en-US" sz="1600" strike="noStrike" noProof="1">
                <a:latin typeface="Consolas" panose="020B0609020204030204" charset="0"/>
              </a:rPr>
              <a:t>, 1</a:t>
            </a:r>
            <a:r>
              <a:rPr lang="en-US" altLang="zh-CN" sz="1600" strike="noStrike" noProof="1">
                <a:latin typeface="Consolas" panose="020B0609020204030204" charset="0"/>
              </a:rPr>
              <a:t>1</a:t>
            </a:r>
            <a:r>
              <a:rPr lang="zh-CN" altLang="en-US" sz="1600" strike="noStrike" noProof="1">
                <a:latin typeface="Consolas" panose="020B0609020204030204" charset="0"/>
              </a:rPr>
              <a:t>, 11, 201</a:t>
            </a:r>
            <a:r>
              <a:rPr lang="en-US" altLang="zh-CN" sz="1600" strike="noStrike" noProof="1">
                <a:latin typeface="Consolas" panose="020B0609020204030204" charset="0"/>
              </a:rPr>
              <a:t>6</a:t>
            </a:r>
            <a:r>
              <a:rPr lang="zh-CN" altLang="en-US" sz="1600" strike="noStrike" noProof="1">
                <a:latin typeface="Consolas" panose="020B0609020204030204" charset="0"/>
              </a:rPr>
              <a:t>, </a:t>
            </a:r>
            <a:r>
              <a:rPr lang="en-US" altLang="zh-CN" sz="1600" strike="noStrike" noProof="1">
                <a:latin typeface="Consolas" panose="020B0609020204030204" charset="0"/>
              </a:rPr>
              <a:t>12</a:t>
            </a:r>
            <a:r>
              <a:rPr lang="zh-CN" altLang="en-US" sz="1600" strike="noStrike" noProof="1">
                <a:latin typeface="Consolas" panose="020B0609020204030204" charset="0"/>
              </a:rPr>
              <a:t>, </a:t>
            </a:r>
            <a:r>
              <a:rPr lang="en-US" altLang="zh-CN" sz="1600" strike="noStrike" noProof="1">
                <a:latin typeface="Consolas" panose="020B0609020204030204" charset="0"/>
              </a:rPr>
              <a:t>6</a:t>
            </a:r>
            <a:r>
              <a:rPr lang="zh-CN" altLang="en-US" sz="1600" strike="noStrike" noProof="1">
                <a:latin typeface="Consolas" panose="020B0609020204030204" charset="0"/>
              </a:rPr>
              <a:t>))</a:t>
            </a:r>
          </a:p>
        </p:txBody>
      </p:sp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>
                <a:latin typeface="Consolas" panose="020B0609020204030204" charset="0"/>
              </a:rPr>
              <a:t>补充：</a:t>
            </a:r>
            <a:r>
              <a:rPr lang="zh-CN" altLang="en-US" sz="1800" strike="noStrike" noProof="1">
                <a:latin typeface="Consolas" panose="020B0609020204030204" charset="0"/>
              </a:rPr>
              <a:t>计算某年第</a:t>
            </a:r>
            <a:r>
              <a:rPr lang="en-US" altLang="zh-CN" sz="1800" strike="noStrike" noProof="1">
                <a:latin typeface="Consolas" panose="020B0609020204030204" charset="0"/>
              </a:rPr>
              <a:t>n</a:t>
            </a:r>
            <a:r>
              <a:rPr lang="zh-CN" altLang="en-US" sz="1800" strike="noStrike" noProof="1">
                <a:latin typeface="Consolas" panose="020B0609020204030204" charset="0"/>
              </a:rPr>
              <a:t>个周五是几月几号。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from datetime import date, timedelta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getDate(year, weeks, weekday):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start = date(year, 1, 1)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</a:t>
            </a:r>
            <a:r>
              <a:rPr lang="en-US" altLang="zh-CN" sz="1600" strike="noStrike" noProof="1">
                <a:latin typeface="Consolas" panose="020B0609020204030204" charset="0"/>
              </a:rPr>
              <a:t># </a:t>
            </a:r>
            <a:r>
              <a:rPr lang="zh-CN" altLang="en-US" sz="1600" strike="noStrike" noProof="1">
                <a:latin typeface="Consolas" panose="020B0609020204030204" charset="0"/>
              </a:rPr>
              <a:t>查找第一个周</a:t>
            </a:r>
            <a:r>
              <a:rPr lang="en-US" altLang="zh-CN" sz="1600" strike="noStrike" noProof="1">
                <a:latin typeface="Consolas" panose="020B0609020204030204" charset="0"/>
              </a:rPr>
              <a:t>weekday</a:t>
            </a:r>
            <a:r>
              <a:rPr lang="zh-CN" altLang="en-US" sz="1600" strike="noStrike" noProof="1">
                <a:latin typeface="Consolas" panose="020B0609020204030204" charset="0"/>
              </a:rPr>
              <a:t>是</a:t>
            </a:r>
            <a:r>
              <a:rPr lang="en-US" altLang="zh-CN" sz="1600" strike="noStrike" noProof="1">
                <a:latin typeface="Consolas" panose="020B0609020204030204" charset="0"/>
              </a:rPr>
              <a:t>1</a:t>
            </a:r>
            <a:r>
              <a:rPr lang="zh-CN" altLang="en-US" sz="1600" strike="noStrike" noProof="1">
                <a:latin typeface="Consolas" panose="020B0609020204030204" charset="0"/>
              </a:rPr>
              <a:t>月几日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for i in range(</a:t>
            </a:r>
            <a:r>
              <a:rPr lang="en-US" altLang="zh-CN" sz="1600" strike="noStrike" noProof="1">
                <a:latin typeface="Consolas" panose="020B0609020204030204" charset="0"/>
              </a:rPr>
              <a:t>7</a:t>
            </a:r>
            <a:r>
              <a:rPr lang="zh-CN" altLang="en-US" sz="1600" strike="noStrike" noProof="1">
                <a:latin typeface="Consolas" panose="020B0609020204030204" charset="0"/>
              </a:rPr>
              <a:t>):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if start.isoweekday() == weekday: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break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start = start + timedelta(days=1)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start + timedelta(weeks=weeks-1)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print(getDate(201</a:t>
            </a:r>
            <a:r>
              <a:rPr lang="en-US" altLang="zh-CN" sz="1600" strike="noStrike" noProof="1">
                <a:latin typeface="Consolas" panose="020B0609020204030204" charset="0"/>
              </a:rPr>
              <a:t>9</a:t>
            </a:r>
            <a:r>
              <a:rPr lang="zh-CN" altLang="en-US" sz="1600" strike="noStrike" noProof="1">
                <a:latin typeface="Consolas" panose="020B0609020204030204" charset="0"/>
              </a:rPr>
              <a:t>, </a:t>
            </a:r>
            <a:r>
              <a:rPr lang="en-US" altLang="zh-CN" sz="1600" strike="noStrike" noProof="1">
                <a:latin typeface="Consolas" panose="020B0609020204030204" charset="0"/>
              </a:rPr>
              <a:t>2</a:t>
            </a:r>
            <a:r>
              <a:rPr lang="zh-CN" altLang="en-US" sz="1600" strike="noStrike" noProof="1">
                <a:latin typeface="Consolas" panose="020B0609020204030204" charset="0"/>
              </a:rPr>
              <a:t>2, 5))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686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</a:p>
        </p:txBody>
      </p:sp>
      <p:sp>
        <p:nvSpPr>
          <p:cNvPr id="46082" name="文本占位符 3686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</a:rPr>
              <a:t>提供了两种基本的循环结构语句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——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和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while循环一般用于循环次数难以提前确定的情况，也可以用于循环次数确定的情况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for循环一般用于循环次数可以提前确定的情况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，</a:t>
            </a: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尤其是用于枚举序列或迭代对象中的元素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一般优先考虑使用for循环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相同或不同的循环结构之间都可以</a:t>
            </a: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互相嵌套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，实现更为复杂的逻辑。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循环和</a:t>
            </a:r>
            <a:r>
              <a:rPr lang="en-US" altLang="zh-CN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循环都可以带</a:t>
            </a:r>
            <a:r>
              <a:rPr lang="en-US" altLang="zh-CN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else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252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22531" name="文本占位符 22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中，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条件表达式中不允许使用赋值运算符“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=”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a=3: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(a=3) and (b=4):	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3788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</a:p>
        </p:txBody>
      </p:sp>
      <p:sp>
        <p:nvSpPr>
          <p:cNvPr id="47106" name="文本占位符 3789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 条件表达式: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[else:                     </a:t>
            </a:r>
            <a:r>
              <a:rPr lang="en-US" altLang="zh-CN" sz="160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while 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循环正常执行完，中间没有被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break 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中止的话，就会执行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后面的语句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else子句代码块]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 取值 in 序列或迭代对象:</a:t>
            </a: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</a:p>
          <a:p>
            <a:pPr>
              <a:spcBef>
                <a:spcPct val="10000"/>
              </a:spcBef>
              <a:buSzPct val="70000"/>
              <a:buNone/>
            </a:pP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:</a:t>
            </a:r>
            <a:r>
              <a:rPr lang="en-US" altLang="zh-CN" sz="160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#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while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循环正常执行完，中间没有被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break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中止的话，就会执行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后面的语句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    else子句代码块]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3993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</a:p>
        </p:txBody>
      </p:sp>
      <p:sp>
        <p:nvSpPr>
          <p:cNvPr id="48130" name="文本占位符 3993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+mn-lt"/>
                <a:ea typeface="+mn-ea"/>
                <a:cs typeface="+mn-cs"/>
              </a:rPr>
              <a:t>为了优化程序以获得更高的效率和运行速度，在编写循环语句时，应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尽量减少循环内部不必要的计算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将与循环变量无关的代码尽可能地提取到循环之外。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对于使用多重循环嵌套的情况，应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尽量减少内层循环中不必要的计算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，尽可能地向外提。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4096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</a:p>
        </p:txBody>
      </p:sp>
      <p:sp>
        <p:nvSpPr>
          <p:cNvPr id="49154" name="文本占位符 4096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优化前的</a:t>
            </a:r>
            <a:r>
              <a:rPr lang="zh-CN" altLang="en-US" sz="1800" kern="1200" dirty="0" smtClean="0">
                <a:latin typeface="宋体" panose="02010600030101010101" pitchFamily="2" charset="-122"/>
                <a:ea typeface="+mn-ea"/>
                <a:cs typeface="+mn-cs"/>
              </a:rPr>
              <a:t>代码（</a:t>
            </a:r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charset="0"/>
              </a:rPr>
              <a:t>哪里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charset="0"/>
              </a:rPr>
              <a:t>需要优化</a:t>
            </a:r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charset="0"/>
              </a:rPr>
              <a:t>？</a:t>
            </a:r>
            <a:r>
              <a:rPr lang="zh-CN" altLang="en-US" sz="1800" kern="1200" dirty="0" smtClean="0">
                <a:latin typeface="宋体" panose="02010600030101010101" pitchFamily="2" charset="-122"/>
                <a:ea typeface="+mn-ea"/>
                <a:cs typeface="+mn-cs"/>
              </a:rPr>
              <a:t>）：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digits = (1, 2, 3, 4)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range(1000):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result = []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for i in digits: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for j in digits: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for k in digits: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    result.append(i*100+j*10+k</a:t>
            </a:r>
            <a:r>
              <a:rPr lang="zh-CN" altLang="en-US" sz="1600" kern="1200" dirty="0" smtClean="0">
                <a:latin typeface="Consolas" panose="020B0609020204030204" charset="0"/>
                <a:ea typeface="+mn-ea"/>
                <a:cs typeface="+mn-cs"/>
              </a:rPr>
              <a:t>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en-US" altLang="zh-CN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循环结构的优化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>
                <a:effectLst/>
              </a:rPr>
              <a:t>优化后的代码：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strike="noStrike" noProof="1">
              <a:effectLst/>
              <a:latin typeface="宋体" panose="02010600030101010101" pitchFamily="2" charset="-122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for i in range(1000):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result = []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for i in digits: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i = i*100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for j in digits: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j = j*10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for k in digits:</a:t>
            </a: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    result.append(i+j+k)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30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</a:p>
        </p:txBody>
      </p:sp>
      <p:sp>
        <p:nvSpPr>
          <p:cNvPr id="52226" name="文本占位符 430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break语句在while循环和for循环中都可以使用，一般放在if选择结构中，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一旦break语句被执行，将使得整个循环提前结束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语句的作用是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终止当前循环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，并忽略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之后的语句，然后回到循环的顶端，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提前进入下一次循环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。</a:t>
            </a: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除非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break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语句让代码更简单或更清晰，否则不要轻易使用。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440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</a:p>
        </p:txBody>
      </p:sp>
      <p:sp>
        <p:nvSpPr>
          <p:cNvPr id="44035" name="文本占位符 440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下面的代码用来计算小于100的最大素数，注意break语句和else子句的用法。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lvl="0" indent="-34480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for n in range(100, 1, -1):</a:t>
            </a:r>
          </a:p>
          <a:p>
            <a:pPr marL="1905" lvl="0" indent="-34480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for i in range(2, n):</a:t>
            </a:r>
          </a:p>
          <a:p>
            <a:pPr marL="1905" lvl="0" indent="-34480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if n%i == 0:</a:t>
            </a:r>
          </a:p>
          <a:p>
            <a:pPr marL="1905" lvl="0" indent="-34480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    break</a:t>
            </a:r>
          </a:p>
          <a:p>
            <a:pPr marL="1905" lvl="0" indent="-34480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else:</a:t>
            </a:r>
          </a:p>
          <a:p>
            <a:pPr marL="1905" lvl="0" indent="-34480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print(n)</a:t>
            </a:r>
          </a:p>
          <a:p>
            <a:pPr marL="1905" lvl="0" indent="-34480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break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和continue语句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strike="noStrike" noProof="1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删除上面代码中最后一个break语句，则可以用来输出100以内的所有素数。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500" strike="noStrike" noProof="1">
              <a:ln>
                <a:noFill/>
              </a:ln>
              <a:uLnTx/>
              <a:uFillTx/>
              <a:latin typeface="宋体" panose="02010600030101010101" pitchFamily="2" charset="-122"/>
              <a:sym typeface="+mn-ea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&gt;&gt;&gt; for n in range(100, 1, -1):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 smtClean="0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for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i in range(2, n):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if n%i == 0: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break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 smtClean="0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else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print(n, end=' ')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solidFill>
                  <a:srgbClr val="00B0F0"/>
                </a:solidFill>
                <a:uLnTx/>
                <a:uFillTx/>
                <a:latin typeface="Consolas" panose="020B0609020204030204" charset="0"/>
                <a:sym typeface="+mn-ea"/>
              </a:rPr>
              <a:t>97 89 83 79 73 71 67 61 59 53 47 43 41 37 31 29 23 19 17 13 11 7 5 3 2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491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3-4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计算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1+2+3+…+100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的值。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s = 0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range(1,101):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s = s + i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sum(range(1,101))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501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0418" name="文本占位符 501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3-5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输出序列中的元素。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a_list = ['a', 'b', 'mpilgrim', 'z', 'example']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i, v in enumerate(a_list):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'列表的第', i+1, '个元素是：', v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348990" y="3029585"/>
            <a:ext cx="5549265" cy="1076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a_list = ['a', 'b', 'mpilgrim', 'z', 'example']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for i, v in enumerate(a_list, start=1):</a:t>
            </a: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    print(f'列表的第{i}个元素是：{v}')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512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1442" name="文本占位符 5120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3-6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求1~100之间能被7整除，但不能同时被5整除的所有整数 。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range(1,101):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i%7 == 0 and i%5 != 0: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593465" y="3101975"/>
            <a:ext cx="3969385" cy="9220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for num in range(7, 101, 7):</a:t>
            </a: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if num%5 != 0:</a:t>
            </a: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    print(num)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74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18434" name="文本占位符 174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在选择和循环结构中，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条件表达式的值只要不是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False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（或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0.0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0j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等）、空值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None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、空列表、空元组、空集合、空字典、空字符串、空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range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对象或其他空迭代对象，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解释器均认为与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等价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522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2466" name="文本占位符 522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输出所有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位“水仙花数”。所谓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位水仙花数是指1个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位的十进制数，其各位数字的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次方之和等于该数本身。例如：153是水仙花数，因为153 = 1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+ 5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+ 3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方法一：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for i in range(100, 1000):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bai, shi, ge = map(int, str(i))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if ge**3 + shi**3 + bai**3 == i: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    print(i)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方法二：</a:t>
            </a: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for num in range(100, 1000):</a:t>
            </a: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    if sum(</a:t>
            </a:r>
            <a:r>
              <a:rPr lang="zh-CN" altLang="en-US" sz="1600">
                <a:latin typeface="Consolas" panose="020B0609020204030204" charset="0"/>
                <a:sym typeface="+mn-ea"/>
              </a:rPr>
              <a:t>map(lambda x:int(x)**3, str(num))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) == num:</a:t>
            </a: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        print(num)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600"/>
              <a:t>扩展到</a:t>
            </a:r>
            <a:r>
              <a:rPr lang="en-US" altLang="zh-CN" sz="1600"/>
              <a:t>n</a:t>
            </a:r>
            <a:r>
              <a:rPr lang="zh-CN" altLang="en-US" sz="1600"/>
              <a:t>位水仙花数：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n = int(input('请输入位数：'))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num in range(10**(n-1), 10**n):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sum(map(lambda i: int(i)**n, str(num))) == num: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print(num)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函数式编程：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n = int(input('请输入位数：'))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result = filter(lambda num: sum(map(lambda i: int(i)**n,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                    str(num)))==num,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range(10**(n-1), 10**n))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for num in result: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print(num)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532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4514" name="文本占位符 5325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3-8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统计考试成绩中优、良、中、及格、不及格的人数。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方法一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scores = [89,70,49,87,92,84,73,71,78,81,90,37,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77,82,81,79,80,82,75,90,54,80,70,68,61]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groups = {'优秀':0, '良':0, '中':0, '及格':0, '不及格':0}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score in scores: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score&gt;=90: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groups['优秀'] = groups['优秀']+1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score&gt;=80: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groups['良'] = groups['良']+1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score&gt;=70: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groups['中'] = groups['中']+1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score&gt;=60: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groups['及格'] = groups['及格']+1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else: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groups['不及格'] = groups['不及格']+1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print(groups)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方法二：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itertools import groupby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scores = [89,70,49,87,92,84,73,71,78,81,90,37,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77,82,81,79,80,82,75,90,54,80,70,68,61]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classify(score):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if score&gt;=90: return '优秀'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elif score&gt;=80: return '良'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elif score&gt;=70: return '中'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elif score&gt;=60: return '及格'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else: return '不及格'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groups = {category:len(tuple(score))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for category, score in groupby(sorted(scores), classify)}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print(groups)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方法三：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collections import Counter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pandas import cut          #需要先按照扩展库pandas才能使用</a:t>
            </a: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scores = [89,70,49,87,92,84,73,71,78,81,90,37,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77,82,81,79,80,82,75,90,54,80,70,68,61]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groups = Counter(cut(scores,[0,60,70,80,90,101],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     labels=['不及格','及格','中','良','优秀'],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     right=False))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print(groups)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42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5538" name="文本占位符 5427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3-9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打印九九乘法表。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for i in range(1,10):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for j in range(1,i+1):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    print('{0}*{1}={2}'.format(i,j,i*j).ljust(6), end=' ')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print()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701925"/>
            <a:ext cx="6727190" cy="20751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552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6562" name="文本占位符 552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求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200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以内能被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整除的最大正整数。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range(200,0,-1):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i%17 == 0: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break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84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19458" name="文本占位符 1843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</a:t>
            </a: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使用整数作为条件表达式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print(5)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[1, 2, 3]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</a:t>
            </a: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a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使用列表作为条件表达式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[1, 2, 3]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[]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</a:t>
            </a: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a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  print(a)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print('empty')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empty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563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7586" name="文本占位符 563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判断一个数是否为素数。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import math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input('Input an inte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ge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r:')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int(n)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m = math.ceil(math.sqrt(n)+1)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range(2, m):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if n%i == 0 and i&lt;n: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print('No')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break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print('Yes')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5734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57346" name="文本占位符 57346"/>
          <p:cNvSpPr>
            <a:spLocks noGrp="1"/>
          </p:cNvSpPr>
          <p:nvPr>
            <p:ph idx="1"/>
          </p:nvPr>
        </p:nvSpPr>
        <p:spPr>
          <a:xfrm>
            <a:off x="457200" y="1101300"/>
            <a:ext cx="8229600" cy="3395066"/>
          </a:xfrm>
        </p:spPr>
        <p:txBody>
          <a:bodyPr wrap="square" lIns="68591" tIns="34295" rIns="68591" bIns="34295" anchor="t"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charset="0"/>
              <a:buChar char="n"/>
            </a:pPr>
            <a:r>
              <a:rPr lang="zh-CN" altLang="en-US" sz="1800" b="1" strike="noStrike" kern="1200" noProof="1">
                <a:effectLst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strike="noStrike" kern="1200" noProof="1">
                <a:effectLst/>
                <a:latin typeface="宋体" panose="02010600030101010101" pitchFamily="2" charset="-122"/>
                <a:ea typeface="+mn-ea"/>
                <a:cs typeface="+mn-cs"/>
              </a:rPr>
              <a:t>3-12</a:t>
            </a:r>
            <a:r>
              <a:rPr lang="zh-CN" altLang="en-US" sz="1800" strike="noStrike" kern="1200" noProof="1">
                <a:effectLst/>
                <a:latin typeface="宋体" panose="02010600030101010101" pitchFamily="2" charset="-122"/>
                <a:ea typeface="+mn-ea"/>
                <a:cs typeface="+mn-cs"/>
              </a:rPr>
              <a:t>  鸡兔同笼问题。假设共有鸡、兔30只，脚90只，求鸡、兔各有多少只。</a:t>
            </a:r>
          </a:p>
          <a:p>
            <a:pPr marL="1905" indent="-344805" eaLnBrk="1" fontAlgn="base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100" strike="noStrike" kern="1200" noProof="1">
              <a:effectLst/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for ji in range(0, 31):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    if 2*ji + (30-ji)*4 == 90: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        print('ji:', ji, ' tu:', 30-ji)</a:t>
            </a: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        </a:t>
            </a:r>
            <a:r>
              <a:rPr lang="en-US" altLang="zh-CN" sz="1600" strike="noStrike" kern="1200" noProof="1">
                <a:effectLst/>
                <a:latin typeface="Consolas" panose="020B0609020204030204" charset="0"/>
                <a:ea typeface="+mn-ea"/>
                <a:cs typeface="+mn-cs"/>
              </a:rPr>
              <a:t>break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1253700"/>
            <a:ext cx="8229600" cy="3395066"/>
          </a:xfrm>
        </p:spPr>
        <p:txBody>
          <a:bodyPr anchor="t"/>
          <a:lstStyle/>
          <a:p>
            <a:pPr marL="285750" indent="-285750" fontAlgn="base">
              <a:buSzPct val="70000"/>
              <a:buFont typeface="Wingdings" panose="05000000000000000000" charset="0"/>
              <a:buChar char="n"/>
            </a:pPr>
            <a:r>
              <a:rPr lang="zh-CN" altLang="en-US" sz="1800" strike="noStrike" kern="1200" noProof="1">
                <a:effectLst/>
                <a:latin typeface="+mn-lt"/>
                <a:ea typeface="+mn-ea"/>
                <a:cs typeface="+mn-cs"/>
              </a:rPr>
              <a:t>补充：另类解法。</a:t>
            </a:r>
          </a:p>
          <a:p>
            <a:pPr marL="0" indent="0" fontAlgn="base">
              <a:buSzPct val="70000"/>
              <a:buFont typeface="Wingdings" panose="05000000000000000000" pitchFamily="2" charset="2"/>
              <a:buNone/>
            </a:pPr>
            <a:endParaRPr lang="zh-CN" altLang="en-US" sz="1350" strike="noStrike" kern="1200" noProof="1"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def demo(tui, jitu):</a:t>
            </a: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tu = (tui - jitu*2)/2</a:t>
            </a: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if int(tu)==tu:</a:t>
            </a: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return (int(tu), int(jitu-tu))</a:t>
            </a: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return 'Data Error'	</a:t>
            </a: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strike="noStrike" kern="1200" noProof="1">
              <a:solidFill>
                <a:srgbClr val="00B0F0"/>
              </a:solidFill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Content Placeholder 2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263515" y="1727200"/>
          <a:ext cx="3044190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3515" y="1727200"/>
                        <a:ext cx="3044190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5836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58371" name="文本占位符 583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3-13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编写程序，输出由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这四个数字组成的每位数都不相同的所有三位数。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digits = (1, 2, 3, 4)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for i in digits: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for j in digits: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for k in digits: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if i!=j and j!=k and i!=k: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    print(i*100+j*10+k)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5939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59395" name="文本占位符 593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§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从代码优化的角度来讲，上面这段代码并不是很好，其中有些判断完全可以在外层循环来做，从而提高运行效率。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digits = (1, 2, 3, 4)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for i in digits: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for j in digits: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if j==i: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continue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for k in digits: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if k==i or k==j: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    continue</a:t>
            </a: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print(i*100+j*10+k)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当然，还可以进一步优化。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digits = (1, 2, 3, 4)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for i in digits: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ii = i*100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for j in digits: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if j == i: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    continue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jj = j * 10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for k in digits: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    if k!=i and k!=j: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        print(ii + jj + k)</a:t>
            </a:r>
            <a:endParaRPr lang="zh-CN" altLang="en-US" sz="1350" strike="noStrike" noProof="1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>
                <a:effectLst/>
              </a:rPr>
              <a:t>也可以使用集合实现同样功能。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digits = {1, 2, 3, 4}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for i in digits: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ii = i*100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for j in digits-{i}: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    jj = j * 10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    for k in digits-{i,j}: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        print(ii + jj + k)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还可以使用排列函数实现。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itertools import permutations</a:t>
            </a: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digits = {1, 2, 3, 4}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for num in permutations(digits, 3):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num = int(''.join(map(str, num)))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print(num)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6041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</a:p>
        </p:txBody>
      </p:sp>
      <p:sp>
        <p:nvSpPr>
          <p:cNvPr id="60419" name="文本占位符 604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3-14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0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有一箱苹果， 4 个 4 个地数最后余下 1 个， 5 个 5 个地数最后余下 2 个， 9 个 9 个地数最后余下 7 个。编写程序计算这箱苹果至少有多少个。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先确定除以 9 余 7 的最小整数，对这个数字重复加 9，如果得到的数字除以 5 余 2 就停止；然后对得到的数字重复加 45，如果得到的数字除以 4 余 1 就停止。这时得到的数字就是题目的答案。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from itertools import count</a:t>
            </a:r>
          </a:p>
          <a:p>
            <a:pPr marL="0" indent="0" fontAlgn="base"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for num in count(16, 9):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if num%5 == 2: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break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for result in count(num, 45):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if result%4 == 1: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break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print(result)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945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20482" name="文本占位符 1945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</a:t>
            </a:r>
            <a:r>
              <a:rPr lang="en-US" altLang="zh-CN" sz="14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i &lt;= 10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: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使用关系表达式作为条件表达式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</a:t>
            </a:r>
            <a:r>
              <a:rPr lang="en-US" altLang="zh-CN" sz="14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Tru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e:   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使用常量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True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作为条件表达式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 &gt; 10: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	break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s = 0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for i in range(0, 11, 1):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遍历迭代对象中的所有元素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s += i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编写程序，计算组合数C(n,i)，即从n个元素中任选i个，有多少种选法。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</a:p>
        </p:txBody>
      </p:sp>
      <p:graphicFrame>
        <p:nvGraphicFramePr>
          <p:cNvPr id="76803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86765" y="3373120"/>
          <a:ext cx="73094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r:id="rId3" imgW="3276600" imgH="419100" progId="Equation.KSEE3">
                  <p:embed/>
                </p:oleObj>
              </mc:Choice>
              <mc:Fallback>
                <p:oleObj r:id="rId3" imgW="3276600" imgH="4191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765" y="3373120"/>
                        <a:ext cx="7309485" cy="8343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def Cni1(n,i):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not (isinstance(n,int) and isinstance(i,int) and n&gt;=i):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print('n and i must be integers and n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&gt;=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i.')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return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result = 1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Min, Max =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sorted(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(i,n-i)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for i in range(n,0,-1):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if i&gt;Max: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  result *= i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elif i&lt;=Min: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  result /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/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= i</a:t>
            </a: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return result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n"/>
            </a:pPr>
            <a:r>
              <a:rPr lang="zh-CN" altLang="en-US" sz="1800" strike="noStrike" noProof="1"/>
              <a:t>也可以使用math库中的阶乘函数直接按组合数定义实现。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def Cni2(n, i):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import math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int(math.factorial(n)/math.factorial(i)/math.factorial(n-i))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Cni2(6,2)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15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endParaRPr lang="zh-CN" altLang="en-US" sz="1350" strike="noStrike" noProof="1">
              <a:latin typeface="Times New Roman" panose="02020603050405020304" pitchFamily="18" charset="0"/>
            </a:endParaRPr>
          </a:p>
          <a:p>
            <a:pPr fontAlgn="base">
              <a:buFont typeface="Wingdings" panose="05000000000000000000" charset="0"/>
              <a:buChar char="n"/>
            </a:pPr>
            <a:r>
              <a:rPr lang="zh-CN" altLang="en-US" sz="1800" strike="noStrike" noProof="1"/>
              <a:t>还可以直接使用Python标准库itertools提供的函数。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len(tuple(itertools.combinations(range(60),2)))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1770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Python 3.8</a:t>
            </a:r>
            <a:r>
              <a:rPr lang="zh-CN" altLang="en-US" sz="2000"/>
              <a:t>之后的版本中，</a:t>
            </a:r>
            <a:r>
              <a:rPr lang="en-US" altLang="zh-CN" sz="2000"/>
              <a:t>math</a:t>
            </a:r>
            <a:r>
              <a:rPr lang="zh-CN" altLang="en-US" sz="2000"/>
              <a:t>标准库直接提供了组合数和排列数计算的函数。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43100"/>
            <a:ext cx="7493635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134110"/>
            <a:ext cx="8451850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54390" cy="3395345"/>
          </a:xfrm>
        </p:spPr>
        <p:txBody>
          <a:bodyPr/>
          <a:lstStyle/>
          <a:p>
            <a:pPr marL="152400" indent="-152400" eaLnBrk="1" fontAlgn="base" latinLnBrk="0" hangingPunct="1">
              <a:spcBef>
                <a:spcPts val="0"/>
              </a:spcBef>
            </a:pPr>
            <a:r>
              <a:rPr lang="en-US" altLang="zh-CN" sz="1800" strike="noStrike" noProof="1"/>
              <a:t>itertools</a:t>
            </a:r>
            <a:r>
              <a:rPr lang="zh-CN" altLang="en-US" sz="1800" strike="noStrike" noProof="1"/>
              <a:t>模块中的函数combinations_with_replacement</a:t>
            </a:r>
            <a:r>
              <a:rPr lang="en-US" altLang="zh-CN" sz="1800" strike="noStrike" noProof="1"/>
              <a:t>()</a:t>
            </a:r>
            <a:r>
              <a:rPr lang="zh-CN" altLang="en-US" sz="1800">
                <a:sym typeface="+mn-ea"/>
              </a:rPr>
              <a:t>可以返回带重复值的组合</a:t>
            </a:r>
            <a:r>
              <a:rPr lang="zh-CN" altLang="en-US" sz="1800" strike="noStrike" noProof="1"/>
              <a:t>。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500" strike="noStrike" noProof="1"/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from itertools import combinations_with_replacement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primes = (2,3,5,7,11,13,17,19,23,29,31,37,41,43,47)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平方和等于</a:t>
            </a: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2019</a:t>
            </a: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的三个素数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for item in combinations_with_replacement(primes, 3):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if sum(map(lambda x:x**2, item)) == 2019: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print(item)</a:t>
            </a: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运行结果：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(7, 11, 43) (7, 17, 41) (11, 23, 37) (13, 13, 41) (17, 19, 37) (23, 23, 31)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>
                <a:sym typeface="+mn-ea"/>
              </a:rPr>
              <a:t>itertools还提供了排列函数permutations()。</a:t>
            </a:r>
          </a:p>
          <a:p>
            <a:pPr marL="0" indent="0" fontAlgn="base">
              <a:buNone/>
            </a:pPr>
            <a:endParaRPr lang="zh-CN" altLang="en-US" sz="15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item in itertools.permutations(range(1,4),2):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print(item)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	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(1, 2)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(1, 3)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(2, 1)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(2, 3)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(3, 1)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(3, 2)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strike="noStrike" noProof="1"/>
              <a:t>itertools还提供了用于循环遍历可迭代对象元素的函数cycle()。</a:t>
            </a:r>
          </a:p>
          <a:p>
            <a:pPr marL="0" indent="0" fontAlgn="base">
              <a:buNone/>
            </a:pPr>
            <a:endParaRPr lang="zh-CN" altLang="en-US" sz="1350" strike="noStrike" noProof="1">
              <a:latin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x = 'Private Key'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y = itertools.cycle(x)            #循环遍历序列中的元素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 in range(20):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print(next(y), end=',')	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P,r,i,v,a,t,e, ,K,e,y,P,r,i,v,a,t,e, ,K,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 in range(5):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print(next(y), end=',')	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e,y,P,r,i,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strike="noStrike" noProof="1">
                <a:effectLst/>
                <a:sym typeface="+mn-ea"/>
              </a:rPr>
              <a:t>itertools还提供了根据一个序列的值对另一个序列进行过滤的函数compress()。</a:t>
            </a:r>
          </a:p>
          <a:p>
            <a:pPr marL="0" indent="0" fontAlgn="base">
              <a:buNone/>
            </a:pPr>
            <a:endParaRPr lang="zh-CN" altLang="en-US" sz="1500" strike="noStrike" noProof="1"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x = range(1, 20)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y = (1,0)*9+(1,)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y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(1, 0, 1, 0, 1, 0, 1, 0, 1, 0, 1, 0, 1, 0, 1, 0, 1, 0, 1)</a:t>
            </a: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list(itertools.compress(x, y)) 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[1, 3, 5, 7, 9, 11, 13, 15, 17, 19]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trike="noStrike" noProof="1">
                <a:effectLst/>
                <a:sym typeface="+mn-ea"/>
              </a:rPr>
              <a:t>itertools还提供了根据函数返回值对序列进行分组的函数groupby()。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def group(v):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if v&gt;10: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'greater than 10'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elif v&lt;5: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'less than 5'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else: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'between 5 and 10'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x = range(20)                       </a:t>
            </a:r>
            <a:r>
              <a:rPr lang="en-US" altLang="zh-CN" sz="1400" strike="noStrike" noProof="1">
                <a:effectLst/>
                <a:latin typeface="Consolas" panose="020B0609020204030204" charset="0"/>
              </a:rPr>
              <a:t>#</a:t>
            </a:r>
            <a:r>
              <a:rPr lang="zh-CN" altLang="en-US" sz="1400" strike="noStrike" noProof="1">
                <a:effectLst/>
                <a:latin typeface="Consolas" panose="020B0609020204030204" charset="0"/>
              </a:rPr>
              <a:t>待分组的数据，要求有序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y = itertools.groupby(x, group)     #根据函数返回值对序列元素进行分组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for k, v in y: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print(k, ':', list(v))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less than 5 : [0, 1, 2, 3, 4]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between 5 and 10 : [5, 6, 7, 8, 9, 10]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greater than 10 : [11, 12, 13, 14, 15, 16, 17, 18, 19]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394970" y="1160145"/>
            <a:ext cx="7263765" cy="3395345"/>
          </a:xfrm>
        </p:spPr>
        <p:txBody>
          <a:bodyPr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逻辑运算符</a:t>
            </a:r>
            <a:r>
              <a:rPr lang="en-US" altLang="zh-CN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or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以及关系运算符具有惰性求值特点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只计算必须计算的表达式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21566" name="标题 16385"/>
          <p:cNvSpPr>
            <a:spLocks noGrp="1" noRot="1"/>
          </p:cNvSpPr>
          <p:nvPr>
            <p:ph type="title"/>
          </p:nvPr>
        </p:nvSpPr>
        <p:spPr>
          <a:xfrm>
            <a:off x="-6985" y="8255"/>
            <a:ext cx="9133205" cy="912495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grpSp>
        <p:nvGrpSpPr>
          <p:cNvPr id="3" name="画布 207"/>
          <p:cNvGrpSpPr/>
          <p:nvPr/>
        </p:nvGrpSpPr>
        <p:grpSpPr>
          <a:xfrm>
            <a:off x="551815" y="2108200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1"/>
          <p:cNvSpPr/>
          <p:nvPr/>
        </p:nvSpPr>
        <p:spPr>
          <a:xfrm>
            <a:off x="5921058" y="3503930"/>
            <a:ext cx="76200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69325" cy="3395345"/>
          </a:xfrm>
        </p:spPr>
        <p:txBody>
          <a:bodyPr/>
          <a:lstStyle/>
          <a:p>
            <a:r>
              <a:rPr lang="zh-CN" altLang="en-US" sz="1800"/>
              <a:t>根据字符种类数量判断密码安全强度。</a:t>
            </a:r>
            <a:endParaRPr lang="zh-CN" altLang="en-US"/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from itertools import groupby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def rules(ch):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'0'&lt;=ch&lt;='9': return 'digits'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'a'&lt;=ch&lt;='z': return 'lowercase'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'A'&lt;=ch&lt;='Z': return 'uppercase'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ch in ',._': return 'punctrations'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def check(pwd):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grade = {1: 'weak', 2: 'below middle', 3: 'above middle', 4: 'strong'}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num = len(tuple(groupby(</a:t>
            </a:r>
            <a:r>
              <a:rPr lang="en-US" altLang="zh-CN" sz="1600">
                <a:latin typeface="Consolas" panose="020B0609020204030204" charset="0"/>
              </a:rPr>
              <a:t>sorted(</a:t>
            </a:r>
            <a:r>
              <a:rPr lang="zh-CN" altLang="en-US" sz="1600">
                <a:latin typeface="Consolas" panose="020B0609020204030204" charset="0"/>
              </a:rPr>
              <a:t>pwd</a:t>
            </a:r>
            <a:r>
              <a:rPr lang="en-US" altLang="zh-CN" sz="1600">
                <a:latin typeface="Consolas" panose="020B0609020204030204" charset="0"/>
              </a:rPr>
              <a:t>)</a:t>
            </a:r>
            <a:r>
              <a:rPr lang="zh-CN" altLang="en-US" sz="1600">
                <a:latin typeface="Consolas" panose="020B0609020204030204" charset="0"/>
              </a:rPr>
              <a:t>, key=rules)))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return grade.get(num, 'not suitable')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print(check('abcd'))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print(check('aB123,'))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编写程序，计算理财产品收益，假设收益和本金一起滚动。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def licai(base, rate, days):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    #初始投资金额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result = base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    #整除，用来计算一年可以滚动多少期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times = 365//days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for i in range(times):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    result = result +result*rate/365*days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return result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#14天理财，利率0.0385，投资10万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print(licai(100000, 0.0385, 14))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3-17</a:t>
            </a:r>
            <a:r>
              <a:rPr lang="en-US" altLang="zh-CN" sz="1800" strike="noStrike" noProof="1"/>
              <a:t>  计算</a:t>
            </a:r>
            <a:r>
              <a:rPr lang="zh-CN" altLang="en-US" sz="1800" strike="noStrike" noProof="1"/>
              <a:t>前</a:t>
            </a:r>
            <a:r>
              <a:rPr lang="en-US" altLang="zh-CN" sz="1800" strike="noStrike" noProof="1"/>
              <a:t>n</a:t>
            </a:r>
            <a:r>
              <a:rPr lang="zh-CN" altLang="en-US" sz="1800" strike="noStrike" noProof="1"/>
              <a:t>个自然数的阶乘之和</a:t>
            </a:r>
            <a:r>
              <a:rPr lang="en-US" altLang="zh-CN" sz="1800" strike="noStrike" noProof="1"/>
              <a:t>1!+2!+3!+...+n!</a:t>
            </a:r>
            <a:r>
              <a:rPr lang="zh-CN" altLang="en-US" sz="1800" strike="noStrike" noProof="1"/>
              <a:t>的值。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time import time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functools import reduce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operator import mul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math import factorial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numpy import cumprod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def func1(n):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result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for i in range(1, n+1):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t = 1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for j in range(1, i+1):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    t = t*j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result = result+t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return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func2(n):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result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i in range(1, n+1):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result = result+factorial(i)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result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func3(n):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result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t = 1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i in range(1, n+1):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t = t*i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result = result+t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result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func4(n):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sum(map(factorial, range(1, n+1)))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func5(n):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sum(cumprod(range(1,n+1), dtype=object))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func6(n):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sum(map(lambda x: reduce(mul, range(1,x+1)),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           range(1, n+1)))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for n in range(3000, 10000, 1000):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print(n)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values = []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func in (func1, func2, func3, func4, func5, func6):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start = time()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values.append(func(n))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print(time()-start, end='  ')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print(len(set(values))==1)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90" y="1384300"/>
            <a:ext cx="8588375" cy="207581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/>
              <a:t>例</a:t>
            </a:r>
            <a:r>
              <a:rPr lang="en-US" altLang="zh-CN" sz="1800" b="1"/>
              <a:t>3-18</a:t>
            </a:r>
            <a:r>
              <a:rPr lang="en-US" altLang="zh-CN" sz="1800"/>
              <a:t>  验证6174猜想。1955年，卡普耶卡(D.R.Kaprekar)对4位数字进行了研究，发现一个规律：对任意各位数字不相同的4位数，使用各位数字能组成的最大数减去能组成的最小数，对得到的差重复这个操作，最终会得到6174这个数字，并且这个操作最多不会超过7次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from string import digits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from itertools import combinations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for item in combinations(digits, 4):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这里用组合和排列是一样的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times = 0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while True: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当前选择的4个数字能够组成的最大数和最小数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big = int(''.join(sorted(item, reverse=True)))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little = int(''.join(sorted(item)))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difference = big-little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times = times+1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如果最大数和最小数相减得到6174就退出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否则就对得到的差重复这个操作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最多7次，总能得到6174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if difference==6174: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if times&gt;7: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    print(times)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break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else:</a:t>
            </a: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item = str(difference)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例3-19</a:t>
            </a:r>
            <a:r>
              <a:rPr lang="en-US" sz="1800"/>
              <a:t>  检测序列中的元素是否满足严格升序关系。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lessThan1(seq):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for index, value in enumerate(seq[:-1]):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if value &gt;= seq[index+1]: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return False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True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lessThan2(seq):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func = lambda x,y: x&lt;y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all(map(func, seq[:-1], seq[1:]))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tests = ('abcdeff', [1,2,3,5,4], (3,5,7,9))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for test in tests: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print(lessThan1(test), lessThan2(test))</a:t>
            </a:r>
          </a:p>
        </p:txBody>
      </p:sp>
      <p:pic>
        <p:nvPicPr>
          <p:cNvPr id="10244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6975" y="3779520"/>
            <a:ext cx="1582420" cy="135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853180" y="2550795"/>
            <a:ext cx="5020310" cy="82994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operator import lt</a:t>
            </a: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lessThan2(seq):</a:t>
            </a: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all(map(lt, seq[:-1], seq[1:]))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048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22530" name="文本占位符 2048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 smtClean="0">
                <a:latin typeface="宋体" panose="02010600030101010101" pitchFamily="2" charset="-122"/>
                <a:ea typeface="+mn-ea"/>
                <a:cs typeface="+mn-cs"/>
              </a:rPr>
              <a:t>对于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表达式“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1 and 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而言，如果“表达式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</a:t>
            </a:r>
            <a:r>
              <a:rPr lang="zh-CN" altLang="en-US" sz="1800" kern="1200" dirty="0" smtClean="0">
                <a:latin typeface="宋体" panose="02010600030101010101" pitchFamily="2" charset="-122"/>
                <a:ea typeface="+mn-ea"/>
                <a:cs typeface="+mn-cs"/>
              </a:rPr>
              <a:t>值等价为“</a:t>
            </a:r>
            <a:r>
              <a:rPr lang="en-US" altLang="zh-CN" sz="1800" kern="1200" dirty="0" smtClean="0">
                <a:latin typeface="宋体" panose="02010600030101010101" pitchFamily="2" charset="-122"/>
                <a:ea typeface="+mn-ea"/>
                <a:cs typeface="+mn-cs"/>
              </a:rPr>
              <a:t>False”</a:t>
            </a:r>
            <a:r>
              <a:rPr lang="zh-CN" altLang="en-US" sz="1800" kern="1200" dirty="0" smtClean="0">
                <a:latin typeface="宋体" panose="02010600030101010101" pitchFamily="2" charset="-122"/>
                <a:ea typeface="+mn-ea"/>
                <a:cs typeface="+mn-cs"/>
              </a:rPr>
              <a:t> ，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此时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“表达式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的值无论是什么都不影响整个表达式的值，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因此“表达式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2”</a:t>
            </a:r>
            <a:r>
              <a:rPr lang="zh-CN" altLang="en-US" sz="180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将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不会被计算，从而减少不必要的计算和判断</a:t>
            </a:r>
            <a:r>
              <a:rPr lang="zh-CN" altLang="en-US" sz="1800" kern="1200" dirty="0" smtClean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en-US" altLang="zh-CN" sz="1800" kern="1200" dirty="0" smtClean="0">
              <a:latin typeface="宋体" panose="02010600030101010101" pitchFamily="2" charset="-122"/>
              <a:ea typeface="+mn-ea"/>
              <a:cs typeface="+mn-cs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dirty="0">
                <a:latin typeface="宋体" panose="02010600030101010101" pitchFamily="2" charset="-122"/>
              </a:rPr>
              <a:t>对于表达式“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1 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or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”</a:t>
            </a:r>
            <a:r>
              <a:rPr lang="zh-CN" altLang="en-US" sz="1800" dirty="0">
                <a:latin typeface="宋体" panose="02010600030101010101" pitchFamily="2" charset="-122"/>
              </a:rPr>
              <a:t>而言，如果“表达式</a:t>
            </a:r>
            <a:r>
              <a:rPr lang="en-US" altLang="zh-CN" sz="1800" dirty="0">
                <a:latin typeface="宋体" panose="02010600030101010101" pitchFamily="2" charset="-122"/>
              </a:rPr>
              <a:t>1”</a:t>
            </a:r>
            <a:r>
              <a:rPr lang="zh-CN" altLang="en-US" sz="1800" dirty="0">
                <a:latin typeface="宋体" panose="02010600030101010101" pitchFamily="2" charset="-122"/>
              </a:rPr>
              <a:t>的值等价为</a:t>
            </a:r>
            <a:r>
              <a:rPr lang="zh-CN" altLang="en-US" sz="1800" dirty="0" smtClean="0">
                <a:latin typeface="宋体" panose="02010600030101010101" pitchFamily="2" charset="-122"/>
              </a:rPr>
              <a:t>“</a:t>
            </a:r>
            <a:r>
              <a:rPr lang="en-US" altLang="zh-CN" sz="1800" dirty="0" smtClean="0">
                <a:latin typeface="宋体" panose="02010600030101010101" pitchFamily="2" charset="-122"/>
              </a:rPr>
              <a:t>True”</a:t>
            </a:r>
            <a:r>
              <a:rPr lang="zh-CN" altLang="en-US" sz="1800" dirty="0" smtClean="0">
                <a:latin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</a:rPr>
              <a:t>，此时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“表达式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2”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的值无论是什么都不影响整个表达式的值，因此“表达式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2”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将不会被计算，从而减少不必要的计算和判断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dirty="0" smtClean="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在</a:t>
            </a:r>
            <a:r>
              <a:rPr lang="zh-CN" altLang="en-US" sz="1800" dirty="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设计条件表达式时，</a:t>
            </a:r>
            <a:r>
              <a:rPr lang="zh-CN" altLang="en-US" sz="180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宋体" panose="02010600030101010101" pitchFamily="2" charset="-122"/>
                <a:sym typeface="+mn-ea"/>
              </a:rPr>
              <a:t>如果能够大概预测不同条件失败的概率，并将多个条件根据“and”和“or”运算的短路求值特性来组织先后顺序</a:t>
            </a:r>
            <a:r>
              <a:rPr lang="zh-CN" altLang="en-US" sz="1800" dirty="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，可以大幅度提高程序运行效率。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252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</a:p>
        </p:txBody>
      </p:sp>
      <p:sp>
        <p:nvSpPr>
          <p:cNvPr id="22531" name="文本占位符 22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a=3:</a:t>
            </a: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if (</a:t>
            </a:r>
            <a:r>
              <a:rPr kumimoji="0" lang="en-US" altLang="zh-CN" sz="16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a&gt;4) 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and (</a:t>
            </a:r>
            <a:r>
              <a:rPr kumimoji="0" lang="en-US" altLang="zh-CN" sz="16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b==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4):	</a:t>
            </a:r>
          </a:p>
        </p:txBody>
      </p:sp>
    </p:spTree>
    <p:extLst>
      <p:ext uri="{BB962C8B-B14F-4D97-AF65-F5344CB8AC3E}">
        <p14:creationId xmlns:p14="http://schemas.microsoft.com/office/powerpoint/2010/main" val="394158976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_2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_3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5658</Words>
  <Application>Microsoft Office PowerPoint</Application>
  <PresentationFormat>全屏显示(16:9)</PresentationFormat>
  <Paragraphs>789</Paragraphs>
  <Slides>78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4" baseType="lpstr">
      <vt:lpstr>宋体</vt:lpstr>
      <vt:lpstr>Arial</vt:lpstr>
      <vt:lpstr>Consolas</vt:lpstr>
      <vt:lpstr>Garamond</vt:lpstr>
      <vt:lpstr>Times New Roman</vt:lpstr>
      <vt:lpstr>Wingdings</vt:lpstr>
      <vt:lpstr>默认设计模板</vt:lpstr>
      <vt:lpstr>默认设计模板_2</vt:lpstr>
      <vt:lpstr>Beam</vt:lpstr>
      <vt:lpstr>默认设计模板_3</vt:lpstr>
      <vt:lpstr>默认设计模板_4</vt:lpstr>
      <vt:lpstr>Beam_2</vt:lpstr>
      <vt:lpstr>默认设计模板_5</vt:lpstr>
      <vt:lpstr>Beam_3</vt:lpstr>
      <vt:lpstr>Microsoft Visio 绘图</vt:lpstr>
      <vt:lpstr>Equation.KSEE3</vt:lpstr>
      <vt:lpstr>第3章 选择与循环 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3.2.1  单分支选择结构</vt:lpstr>
      <vt:lpstr>3.2.2 双分支结构</vt:lpstr>
      <vt:lpstr>3.2.2 双分支结构</vt:lpstr>
      <vt:lpstr>3.2.2 双分支结构</vt:lpstr>
      <vt:lpstr>3.2.3 嵌套的分支结构</vt:lpstr>
      <vt:lpstr>3.2.3 嵌套的分支结构</vt:lpstr>
      <vt:lpstr>3.2.3 嵌套的分支结构</vt:lpstr>
      <vt:lpstr>3.2.3 嵌套的分支结构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3.3.1  for循环与while循环</vt:lpstr>
      <vt:lpstr>3.3.1  for循环与while循环</vt:lpstr>
      <vt:lpstr>3.3.2  循环结构的优化</vt:lpstr>
      <vt:lpstr>3.3.2  循环结构的优化</vt:lpstr>
      <vt:lpstr>3.3.2  循环结构的优化</vt:lpstr>
      <vt:lpstr>3.4  break和continue语句</vt:lpstr>
      <vt:lpstr>3.4  break和continue语句</vt:lpstr>
      <vt:lpstr>3.4  break和continue语句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案例精选</vt:lpstr>
      <vt:lpstr>3.5 案例精选</vt:lpstr>
      <vt:lpstr>3.5 案例精选</vt:lpstr>
      <vt:lpstr>3.5 案例精选</vt:lpstr>
      <vt:lpstr>3.5  案例精选</vt:lpstr>
      <vt:lpstr>3.5  案例精选</vt:lpstr>
      <vt:lpstr>3.5  案例精选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cuitdzb</cp:lastModifiedBy>
  <cp:revision>177</cp:revision>
  <dcterms:created xsi:type="dcterms:W3CDTF">2013-01-25T01:44:00Z</dcterms:created>
  <dcterms:modified xsi:type="dcterms:W3CDTF">2022-10-06T05:56:57Z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