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165"/>
  </p:notesMasterIdLst>
  <p:handoutMasterIdLst>
    <p:handoutMasterId r:id="rId166"/>
  </p:handoutMasterIdLst>
  <p:sldIdLst>
    <p:sldId id="256" r:id="rId12"/>
    <p:sldId id="2428" r:id="rId13"/>
    <p:sldId id="303" r:id="rId14"/>
    <p:sldId id="304" r:id="rId15"/>
    <p:sldId id="631" r:id="rId16"/>
    <p:sldId id="305" r:id="rId17"/>
    <p:sldId id="986" r:id="rId18"/>
    <p:sldId id="306" r:id="rId19"/>
    <p:sldId id="2435" r:id="rId20"/>
    <p:sldId id="258" r:id="rId21"/>
    <p:sldId id="259" r:id="rId22"/>
    <p:sldId id="2434" r:id="rId23"/>
    <p:sldId id="2440" r:id="rId24"/>
    <p:sldId id="2439" r:id="rId25"/>
    <p:sldId id="260" r:id="rId26"/>
    <p:sldId id="2429" r:id="rId27"/>
    <p:sldId id="2430" r:id="rId28"/>
    <p:sldId id="262" r:id="rId29"/>
    <p:sldId id="632" r:id="rId30"/>
    <p:sldId id="263" r:id="rId31"/>
    <p:sldId id="350" r:id="rId32"/>
    <p:sldId id="264" r:id="rId33"/>
    <p:sldId id="351" r:id="rId34"/>
    <p:sldId id="352" r:id="rId35"/>
    <p:sldId id="469" r:id="rId36"/>
    <p:sldId id="353" r:id="rId37"/>
    <p:sldId id="265" r:id="rId38"/>
    <p:sldId id="1515" r:id="rId39"/>
    <p:sldId id="470" r:id="rId40"/>
    <p:sldId id="471" r:id="rId41"/>
    <p:sldId id="472" r:id="rId42"/>
    <p:sldId id="266" r:id="rId43"/>
    <p:sldId id="267" r:id="rId44"/>
    <p:sldId id="268" r:id="rId45"/>
    <p:sldId id="1902" r:id="rId46"/>
    <p:sldId id="428" r:id="rId47"/>
    <p:sldId id="2441" r:id="rId48"/>
    <p:sldId id="1356" r:id="rId49"/>
    <p:sldId id="269" r:id="rId50"/>
    <p:sldId id="474" r:id="rId51"/>
    <p:sldId id="1809" r:id="rId52"/>
    <p:sldId id="354" r:id="rId53"/>
    <p:sldId id="270" r:id="rId54"/>
    <p:sldId id="634" r:id="rId55"/>
    <p:sldId id="473" r:id="rId56"/>
    <p:sldId id="356" r:id="rId57"/>
    <p:sldId id="475" r:id="rId58"/>
    <p:sldId id="476" r:id="rId59"/>
    <p:sldId id="477" r:id="rId60"/>
    <p:sldId id="478" r:id="rId61"/>
    <p:sldId id="637" r:id="rId62"/>
    <p:sldId id="638" r:id="rId63"/>
    <p:sldId id="2331" r:id="rId64"/>
    <p:sldId id="271" r:id="rId65"/>
    <p:sldId id="395" r:id="rId66"/>
    <p:sldId id="396" r:id="rId67"/>
    <p:sldId id="1155" r:id="rId68"/>
    <p:sldId id="1727" r:id="rId69"/>
    <p:sldId id="1726" r:id="rId70"/>
    <p:sldId id="1156" r:id="rId71"/>
    <p:sldId id="1157" r:id="rId72"/>
    <p:sldId id="2120" r:id="rId73"/>
    <p:sldId id="479" r:id="rId74"/>
    <p:sldId id="480" r:id="rId75"/>
    <p:sldId id="1612" r:id="rId76"/>
    <p:sldId id="1094" r:id="rId77"/>
    <p:sldId id="481" r:id="rId78"/>
    <p:sldId id="482" r:id="rId79"/>
    <p:sldId id="483" r:id="rId80"/>
    <p:sldId id="484" r:id="rId81"/>
    <p:sldId id="485" r:id="rId82"/>
    <p:sldId id="639" r:id="rId83"/>
    <p:sldId id="640" r:id="rId84"/>
    <p:sldId id="2257" r:id="rId85"/>
    <p:sldId id="2258" r:id="rId86"/>
    <p:sldId id="753" r:id="rId87"/>
    <p:sldId id="790" r:id="rId88"/>
    <p:sldId id="2442" r:id="rId89"/>
    <p:sldId id="1675" r:id="rId90"/>
    <p:sldId id="828" r:id="rId91"/>
    <p:sldId id="829" r:id="rId92"/>
    <p:sldId id="830" r:id="rId93"/>
    <p:sldId id="868" r:id="rId94"/>
    <p:sldId id="869" r:id="rId95"/>
    <p:sldId id="870" r:id="rId96"/>
    <p:sldId id="871" r:id="rId97"/>
    <p:sldId id="909" r:id="rId98"/>
    <p:sldId id="910" r:id="rId99"/>
    <p:sldId id="2197" r:id="rId100"/>
    <p:sldId id="2198" r:id="rId101"/>
    <p:sldId id="948" r:id="rId102"/>
    <p:sldId id="2427" r:id="rId103"/>
    <p:sldId id="2433" r:id="rId104"/>
    <p:sldId id="275" r:id="rId105"/>
    <p:sldId id="2431" r:id="rId106"/>
    <p:sldId id="276" r:id="rId107"/>
    <p:sldId id="277" r:id="rId108"/>
    <p:sldId id="278" r:id="rId109"/>
    <p:sldId id="393" r:id="rId110"/>
    <p:sldId id="394" r:id="rId111"/>
    <p:sldId id="1221" r:id="rId112"/>
    <p:sldId id="280" r:id="rId113"/>
    <p:sldId id="2038" r:id="rId114"/>
    <p:sldId id="2039" r:id="rId115"/>
    <p:sldId id="2040" r:id="rId116"/>
    <p:sldId id="2041" r:id="rId117"/>
    <p:sldId id="2200" r:id="rId118"/>
    <p:sldId id="2042" r:id="rId119"/>
    <p:sldId id="2081" r:id="rId120"/>
    <p:sldId id="281" r:id="rId121"/>
    <p:sldId id="282" r:id="rId122"/>
    <p:sldId id="2199" r:id="rId123"/>
    <p:sldId id="283" r:id="rId124"/>
    <p:sldId id="728" r:id="rId125"/>
    <p:sldId id="729" r:id="rId126"/>
    <p:sldId id="754" r:id="rId127"/>
    <p:sldId id="791" r:id="rId128"/>
    <p:sldId id="2443" r:id="rId129"/>
    <p:sldId id="287" r:id="rId130"/>
    <p:sldId id="730" r:id="rId131"/>
    <p:sldId id="2437" r:id="rId132"/>
    <p:sldId id="2438" r:id="rId133"/>
    <p:sldId id="731" r:id="rId134"/>
    <p:sldId id="2202" r:id="rId135"/>
    <p:sldId id="732" r:id="rId136"/>
    <p:sldId id="733" r:id="rId137"/>
    <p:sldId id="734" r:id="rId138"/>
    <p:sldId id="735" r:id="rId139"/>
    <p:sldId id="736" r:id="rId140"/>
    <p:sldId id="737" r:id="rId141"/>
    <p:sldId id="738" r:id="rId142"/>
    <p:sldId id="294" r:id="rId143"/>
    <p:sldId id="297" r:id="rId144"/>
    <p:sldId id="295" r:id="rId145"/>
    <p:sldId id="544" r:id="rId146"/>
    <p:sldId id="547" r:id="rId147"/>
    <p:sldId id="296" r:id="rId148"/>
    <p:sldId id="1797" r:id="rId149"/>
    <p:sldId id="545" r:id="rId150"/>
    <p:sldId id="546" r:id="rId151"/>
    <p:sldId id="548" r:id="rId152"/>
    <p:sldId id="549" r:id="rId153"/>
    <p:sldId id="550" r:id="rId154"/>
    <p:sldId id="302" r:id="rId155"/>
    <p:sldId id="551" r:id="rId156"/>
    <p:sldId id="2203" r:id="rId157"/>
    <p:sldId id="2204" r:id="rId158"/>
    <p:sldId id="1092" r:id="rId159"/>
    <p:sldId id="1093" r:id="rId160"/>
    <p:sldId id="1807" r:id="rId161"/>
    <p:sldId id="1808" r:id="rId162"/>
    <p:sldId id="2205" r:id="rId163"/>
    <p:sldId id="2206" r:id="rId164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  <p15:guide id="3" orient="horz" pos="1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69860" autoAdjust="0"/>
  </p:normalViewPr>
  <p:slideViewPr>
    <p:cSldViewPr snapToGrid="0" snapToObjects="1" showGuides="1">
      <p:cViewPr varScale="1">
        <p:scale>
          <a:sx n="72" d="100"/>
          <a:sy n="72" d="100"/>
        </p:scale>
        <p:origin x="924" y="32"/>
      </p:cViewPr>
      <p:guideLst>
        <p:guide orient="horz" pos="1620"/>
        <p:guide pos="2878"/>
        <p:guide orient="horz" pos="1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6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63" Type="http://schemas.openxmlformats.org/officeDocument/2006/relationships/slide" Target="slides/slide52.xml"/><Relationship Id="rId84" Type="http://schemas.openxmlformats.org/officeDocument/2006/relationships/slide" Target="slides/slide73.xml"/><Relationship Id="rId138" Type="http://schemas.openxmlformats.org/officeDocument/2006/relationships/slide" Target="slides/slide127.xml"/><Relationship Id="rId159" Type="http://schemas.openxmlformats.org/officeDocument/2006/relationships/slide" Target="slides/slide148.xml"/><Relationship Id="rId170" Type="http://schemas.openxmlformats.org/officeDocument/2006/relationships/tableStyles" Target="tableStyles.xml"/><Relationship Id="rId107" Type="http://schemas.openxmlformats.org/officeDocument/2006/relationships/slide" Target="slides/slide9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1.xml"/><Relationship Id="rId53" Type="http://schemas.openxmlformats.org/officeDocument/2006/relationships/slide" Target="slides/slide42.xml"/><Relationship Id="rId74" Type="http://schemas.openxmlformats.org/officeDocument/2006/relationships/slide" Target="slides/slide63.xml"/><Relationship Id="rId128" Type="http://schemas.openxmlformats.org/officeDocument/2006/relationships/slide" Target="slides/slide117.xml"/><Relationship Id="rId149" Type="http://schemas.openxmlformats.org/officeDocument/2006/relationships/slide" Target="slides/slide138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4.xml"/><Relationship Id="rId160" Type="http://schemas.openxmlformats.org/officeDocument/2006/relationships/slide" Target="slides/slide149.xml"/><Relationship Id="rId22" Type="http://schemas.openxmlformats.org/officeDocument/2006/relationships/slide" Target="slides/slide11.xml"/><Relationship Id="rId43" Type="http://schemas.openxmlformats.org/officeDocument/2006/relationships/slide" Target="slides/slide32.xml"/><Relationship Id="rId64" Type="http://schemas.openxmlformats.org/officeDocument/2006/relationships/slide" Target="slides/slide53.xml"/><Relationship Id="rId118" Type="http://schemas.openxmlformats.org/officeDocument/2006/relationships/slide" Target="slides/slide107.xml"/><Relationship Id="rId139" Type="http://schemas.openxmlformats.org/officeDocument/2006/relationships/slide" Target="slides/slide128.xml"/><Relationship Id="rId85" Type="http://schemas.openxmlformats.org/officeDocument/2006/relationships/slide" Target="slides/slide74.xml"/><Relationship Id="rId150" Type="http://schemas.openxmlformats.org/officeDocument/2006/relationships/slide" Target="slides/slide139.xml"/><Relationship Id="rId12" Type="http://schemas.openxmlformats.org/officeDocument/2006/relationships/slide" Target="slides/slide1.xml"/><Relationship Id="rId33" Type="http://schemas.openxmlformats.org/officeDocument/2006/relationships/slide" Target="slides/slide22.xml"/><Relationship Id="rId108" Type="http://schemas.openxmlformats.org/officeDocument/2006/relationships/slide" Target="slides/slide97.xml"/><Relationship Id="rId129" Type="http://schemas.openxmlformats.org/officeDocument/2006/relationships/slide" Target="slides/slide118.xml"/><Relationship Id="rId54" Type="http://schemas.openxmlformats.org/officeDocument/2006/relationships/slide" Target="slides/slide43.xml"/><Relationship Id="rId70" Type="http://schemas.openxmlformats.org/officeDocument/2006/relationships/slide" Target="slides/slide59.xml"/><Relationship Id="rId75" Type="http://schemas.openxmlformats.org/officeDocument/2006/relationships/slide" Target="slides/slide64.xml"/><Relationship Id="rId91" Type="http://schemas.openxmlformats.org/officeDocument/2006/relationships/slide" Target="slides/slide80.xml"/><Relationship Id="rId96" Type="http://schemas.openxmlformats.org/officeDocument/2006/relationships/slide" Target="slides/slide85.xml"/><Relationship Id="rId140" Type="http://schemas.openxmlformats.org/officeDocument/2006/relationships/slide" Target="slides/slide129.xml"/><Relationship Id="rId145" Type="http://schemas.openxmlformats.org/officeDocument/2006/relationships/slide" Target="slides/slide134.xml"/><Relationship Id="rId161" Type="http://schemas.openxmlformats.org/officeDocument/2006/relationships/slide" Target="slides/slide150.xml"/><Relationship Id="rId16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49" Type="http://schemas.openxmlformats.org/officeDocument/2006/relationships/slide" Target="slides/slide38.xml"/><Relationship Id="rId114" Type="http://schemas.openxmlformats.org/officeDocument/2006/relationships/slide" Target="slides/slide103.xml"/><Relationship Id="rId119" Type="http://schemas.openxmlformats.org/officeDocument/2006/relationships/slide" Target="slides/slide108.xml"/><Relationship Id="rId44" Type="http://schemas.openxmlformats.org/officeDocument/2006/relationships/slide" Target="slides/slide33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81" Type="http://schemas.openxmlformats.org/officeDocument/2006/relationships/slide" Target="slides/slide70.xml"/><Relationship Id="rId86" Type="http://schemas.openxmlformats.org/officeDocument/2006/relationships/slide" Target="slides/slide75.xml"/><Relationship Id="rId130" Type="http://schemas.openxmlformats.org/officeDocument/2006/relationships/slide" Target="slides/slide119.xml"/><Relationship Id="rId135" Type="http://schemas.openxmlformats.org/officeDocument/2006/relationships/slide" Target="slides/slide124.xml"/><Relationship Id="rId151" Type="http://schemas.openxmlformats.org/officeDocument/2006/relationships/slide" Target="slides/slide140.xml"/><Relationship Id="rId156" Type="http://schemas.openxmlformats.org/officeDocument/2006/relationships/slide" Target="slides/slide14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109" Type="http://schemas.openxmlformats.org/officeDocument/2006/relationships/slide" Target="slides/slide9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6" Type="http://schemas.openxmlformats.org/officeDocument/2006/relationships/slide" Target="slides/slide65.xml"/><Relationship Id="rId97" Type="http://schemas.openxmlformats.org/officeDocument/2006/relationships/slide" Target="slides/slide86.xml"/><Relationship Id="rId104" Type="http://schemas.openxmlformats.org/officeDocument/2006/relationships/slide" Target="slides/slide93.xml"/><Relationship Id="rId120" Type="http://schemas.openxmlformats.org/officeDocument/2006/relationships/slide" Target="slides/slide109.xml"/><Relationship Id="rId125" Type="http://schemas.openxmlformats.org/officeDocument/2006/relationships/slide" Target="slides/slide114.xml"/><Relationship Id="rId141" Type="http://schemas.openxmlformats.org/officeDocument/2006/relationships/slide" Target="slides/slide130.xml"/><Relationship Id="rId146" Type="http://schemas.openxmlformats.org/officeDocument/2006/relationships/slide" Target="slides/slide135.xml"/><Relationship Id="rId167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92" Type="http://schemas.openxmlformats.org/officeDocument/2006/relationships/slide" Target="slides/slide81.xml"/><Relationship Id="rId162" Type="http://schemas.openxmlformats.org/officeDocument/2006/relationships/slide" Target="slides/slide15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4" Type="http://schemas.openxmlformats.org/officeDocument/2006/relationships/slide" Target="slides/slide13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66" Type="http://schemas.openxmlformats.org/officeDocument/2006/relationships/slide" Target="slides/slide55.xml"/><Relationship Id="rId87" Type="http://schemas.openxmlformats.org/officeDocument/2006/relationships/slide" Target="slides/slide76.xml"/><Relationship Id="rId110" Type="http://schemas.openxmlformats.org/officeDocument/2006/relationships/slide" Target="slides/slide99.xml"/><Relationship Id="rId115" Type="http://schemas.openxmlformats.org/officeDocument/2006/relationships/slide" Target="slides/slide104.xml"/><Relationship Id="rId131" Type="http://schemas.openxmlformats.org/officeDocument/2006/relationships/slide" Target="slides/slide120.xml"/><Relationship Id="rId136" Type="http://schemas.openxmlformats.org/officeDocument/2006/relationships/slide" Target="slides/slide125.xml"/><Relationship Id="rId157" Type="http://schemas.openxmlformats.org/officeDocument/2006/relationships/slide" Target="slides/slide146.xml"/><Relationship Id="rId61" Type="http://schemas.openxmlformats.org/officeDocument/2006/relationships/slide" Target="slides/slide50.xml"/><Relationship Id="rId82" Type="http://schemas.openxmlformats.org/officeDocument/2006/relationships/slide" Target="slides/slide71.xml"/><Relationship Id="rId152" Type="http://schemas.openxmlformats.org/officeDocument/2006/relationships/slide" Target="slides/slide141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56" Type="http://schemas.openxmlformats.org/officeDocument/2006/relationships/slide" Target="slides/slide45.xml"/><Relationship Id="rId77" Type="http://schemas.openxmlformats.org/officeDocument/2006/relationships/slide" Target="slides/slide66.xml"/><Relationship Id="rId100" Type="http://schemas.openxmlformats.org/officeDocument/2006/relationships/slide" Target="slides/slide89.xml"/><Relationship Id="rId105" Type="http://schemas.openxmlformats.org/officeDocument/2006/relationships/slide" Target="slides/slide94.xml"/><Relationship Id="rId126" Type="http://schemas.openxmlformats.org/officeDocument/2006/relationships/slide" Target="slides/slide115.xml"/><Relationship Id="rId147" Type="http://schemas.openxmlformats.org/officeDocument/2006/relationships/slide" Target="slides/slide136.xml"/><Relationship Id="rId16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93" Type="http://schemas.openxmlformats.org/officeDocument/2006/relationships/slide" Target="slides/slide82.xml"/><Relationship Id="rId98" Type="http://schemas.openxmlformats.org/officeDocument/2006/relationships/slide" Target="slides/slide87.xml"/><Relationship Id="rId121" Type="http://schemas.openxmlformats.org/officeDocument/2006/relationships/slide" Target="slides/slide110.xml"/><Relationship Id="rId142" Type="http://schemas.openxmlformats.org/officeDocument/2006/relationships/slide" Target="slides/slide131.xml"/><Relationship Id="rId163" Type="http://schemas.openxmlformats.org/officeDocument/2006/relationships/slide" Target="slides/slide15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4.xml"/><Relationship Id="rId46" Type="http://schemas.openxmlformats.org/officeDocument/2006/relationships/slide" Target="slides/slide35.xml"/><Relationship Id="rId67" Type="http://schemas.openxmlformats.org/officeDocument/2006/relationships/slide" Target="slides/slide56.xml"/><Relationship Id="rId116" Type="http://schemas.openxmlformats.org/officeDocument/2006/relationships/slide" Target="slides/slide105.xml"/><Relationship Id="rId137" Type="http://schemas.openxmlformats.org/officeDocument/2006/relationships/slide" Target="slides/slide126.xml"/><Relationship Id="rId158" Type="http://schemas.openxmlformats.org/officeDocument/2006/relationships/slide" Target="slides/slide147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62" Type="http://schemas.openxmlformats.org/officeDocument/2006/relationships/slide" Target="slides/slide51.xml"/><Relationship Id="rId83" Type="http://schemas.openxmlformats.org/officeDocument/2006/relationships/slide" Target="slides/slide72.xml"/><Relationship Id="rId88" Type="http://schemas.openxmlformats.org/officeDocument/2006/relationships/slide" Target="slides/slide77.xml"/><Relationship Id="rId111" Type="http://schemas.openxmlformats.org/officeDocument/2006/relationships/slide" Target="slides/slide100.xml"/><Relationship Id="rId132" Type="http://schemas.openxmlformats.org/officeDocument/2006/relationships/slide" Target="slides/slide121.xml"/><Relationship Id="rId153" Type="http://schemas.openxmlformats.org/officeDocument/2006/relationships/slide" Target="slides/slide142.xml"/><Relationship Id="rId15" Type="http://schemas.openxmlformats.org/officeDocument/2006/relationships/slide" Target="slides/slide4.xml"/><Relationship Id="rId36" Type="http://schemas.openxmlformats.org/officeDocument/2006/relationships/slide" Target="slides/slide25.xml"/><Relationship Id="rId57" Type="http://schemas.openxmlformats.org/officeDocument/2006/relationships/slide" Target="slides/slide46.xml"/><Relationship Id="rId106" Type="http://schemas.openxmlformats.org/officeDocument/2006/relationships/slide" Target="slides/slide95.xml"/><Relationship Id="rId127" Type="http://schemas.openxmlformats.org/officeDocument/2006/relationships/slide" Target="slides/slide11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52" Type="http://schemas.openxmlformats.org/officeDocument/2006/relationships/slide" Target="slides/slide41.xml"/><Relationship Id="rId73" Type="http://schemas.openxmlformats.org/officeDocument/2006/relationships/slide" Target="slides/slide62.xml"/><Relationship Id="rId78" Type="http://schemas.openxmlformats.org/officeDocument/2006/relationships/slide" Target="slides/slide67.xml"/><Relationship Id="rId94" Type="http://schemas.openxmlformats.org/officeDocument/2006/relationships/slide" Target="slides/slide83.xml"/><Relationship Id="rId99" Type="http://schemas.openxmlformats.org/officeDocument/2006/relationships/slide" Target="slides/slide88.xml"/><Relationship Id="rId101" Type="http://schemas.openxmlformats.org/officeDocument/2006/relationships/slide" Target="slides/slide90.xml"/><Relationship Id="rId122" Type="http://schemas.openxmlformats.org/officeDocument/2006/relationships/slide" Target="slides/slide111.xml"/><Relationship Id="rId143" Type="http://schemas.openxmlformats.org/officeDocument/2006/relationships/slide" Target="slides/slide132.xml"/><Relationship Id="rId148" Type="http://schemas.openxmlformats.org/officeDocument/2006/relationships/slide" Target="slides/slide137.xml"/><Relationship Id="rId164" Type="http://schemas.openxmlformats.org/officeDocument/2006/relationships/slide" Target="slides/slide153.xml"/><Relationship Id="rId16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5.xml"/><Relationship Id="rId47" Type="http://schemas.openxmlformats.org/officeDocument/2006/relationships/slide" Target="slides/slide36.xml"/><Relationship Id="rId68" Type="http://schemas.openxmlformats.org/officeDocument/2006/relationships/slide" Target="slides/slide57.xml"/><Relationship Id="rId89" Type="http://schemas.openxmlformats.org/officeDocument/2006/relationships/slide" Target="slides/slide78.xml"/><Relationship Id="rId112" Type="http://schemas.openxmlformats.org/officeDocument/2006/relationships/slide" Target="slides/slide101.xml"/><Relationship Id="rId133" Type="http://schemas.openxmlformats.org/officeDocument/2006/relationships/slide" Target="slides/slide122.xml"/><Relationship Id="rId154" Type="http://schemas.openxmlformats.org/officeDocument/2006/relationships/slide" Target="slides/slide143.xml"/><Relationship Id="rId16" Type="http://schemas.openxmlformats.org/officeDocument/2006/relationships/slide" Target="slides/slide5.xml"/><Relationship Id="rId37" Type="http://schemas.openxmlformats.org/officeDocument/2006/relationships/slide" Target="slides/slide26.xml"/><Relationship Id="rId58" Type="http://schemas.openxmlformats.org/officeDocument/2006/relationships/slide" Target="slides/slide47.xml"/><Relationship Id="rId79" Type="http://schemas.openxmlformats.org/officeDocument/2006/relationships/slide" Target="slides/slide68.xml"/><Relationship Id="rId102" Type="http://schemas.openxmlformats.org/officeDocument/2006/relationships/slide" Target="slides/slide91.xml"/><Relationship Id="rId123" Type="http://schemas.openxmlformats.org/officeDocument/2006/relationships/slide" Target="slides/slide112.xml"/><Relationship Id="rId144" Type="http://schemas.openxmlformats.org/officeDocument/2006/relationships/slide" Target="slides/slide133.xml"/><Relationship Id="rId90" Type="http://schemas.openxmlformats.org/officeDocument/2006/relationships/slide" Target="slides/slide7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16.xml"/><Relationship Id="rId48" Type="http://schemas.openxmlformats.org/officeDocument/2006/relationships/slide" Target="slides/slide37.xml"/><Relationship Id="rId69" Type="http://schemas.openxmlformats.org/officeDocument/2006/relationships/slide" Target="slides/slide58.xml"/><Relationship Id="rId113" Type="http://schemas.openxmlformats.org/officeDocument/2006/relationships/slide" Target="slides/slide102.xml"/><Relationship Id="rId134" Type="http://schemas.openxmlformats.org/officeDocument/2006/relationships/slide" Target="slides/slide123.xml"/><Relationship Id="rId80" Type="http://schemas.openxmlformats.org/officeDocument/2006/relationships/slide" Target="slides/slide69.xml"/><Relationship Id="rId155" Type="http://schemas.openxmlformats.org/officeDocument/2006/relationships/slide" Target="slides/slide144.xml"/><Relationship Id="rId17" Type="http://schemas.openxmlformats.org/officeDocument/2006/relationships/slide" Target="slides/slide6.xml"/><Relationship Id="rId38" Type="http://schemas.openxmlformats.org/officeDocument/2006/relationships/slide" Target="slides/slide27.xml"/><Relationship Id="rId59" Type="http://schemas.openxmlformats.org/officeDocument/2006/relationships/slide" Target="slides/slide48.xml"/><Relationship Id="rId103" Type="http://schemas.openxmlformats.org/officeDocument/2006/relationships/slide" Target="slides/slide92.xml"/><Relationship Id="rId12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696C064A-D61B-4B21-B757-51A9B82445B8}" type="datetimeFigureOut">
              <a:rPr 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9/19/2023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50305E07-67EA-4042-A3F6-853A8AD8D209}" type="slidenum">
              <a:rPr 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035810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1843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z="1200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946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946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1843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x-none" sz="1200" strike="noStrike" noProof="1"/>
          </a:p>
        </p:txBody>
      </p:sp>
      <p:sp>
        <p:nvSpPr>
          <p:cNvPr id="1843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2856989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dirty="0"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字节串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120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02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StringIO</a:t>
            </a:r>
            <a:r>
              <a:rPr lang="zh-CN" altLang="en-US" dirty="0"/>
              <a:t>经常被用来作为字符串的缓存。他的有些接口和文件操作是一致的，也就是说用同样的代码，可以同时当成文件操作或者</a:t>
            </a:r>
            <a:r>
              <a:rPr lang="en-US" altLang="zh-CN" dirty="0" err="1"/>
              <a:t>StringIO</a:t>
            </a:r>
            <a:r>
              <a:rPr lang="zh-CN" altLang="en-US" dirty="0"/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181252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8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正则表达式字符串的开头字母“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r”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：它告诉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这是个原始字符串，不需要处理里面的反斜杠（转义字符）。</a:t>
            </a:r>
            <a:endParaRPr lang="zh-CN" altLang="en-US" b="0" i="0" dirty="0">
              <a:solidFill>
                <a:srgbClr val="FFFFF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63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(?=a)</a:t>
            </a:r>
            <a:r>
              <a:rPr lang="zh-CN" altLang="en-US" dirty="0"/>
              <a:t>非获取匹配，正向肯定预查，在任何匹配</a:t>
            </a:r>
            <a:r>
              <a:rPr lang="en-US" altLang="zh-CN" dirty="0"/>
              <a:t>pattern</a:t>
            </a:r>
            <a:r>
              <a:rPr lang="zh-CN" altLang="en-US" dirty="0"/>
              <a:t>的字符串开始处匹配查找字符串，该匹配不需要获取供以后使用。</a:t>
            </a:r>
            <a:endParaRPr lang="en-US" altLang="zh-CN" dirty="0"/>
          </a:p>
          <a:p>
            <a:r>
              <a:rPr lang="en-US" altLang="zh-CN" dirty="0"/>
              <a:t>(?!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a)</a:t>
            </a:r>
            <a:r>
              <a:rPr lang="zh-CN" alt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非获取匹配，正向否定预查，在任何不匹配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zh-CN" alt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的字符串开始处匹配查找字符串，该匹配不需要获取供以后使用。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(?=</a:t>
            </a:r>
            <a:r>
              <a:rPr lang="zh-CN" altLang="en-US" dirty="0"/>
              <a:t>本科</a:t>
            </a:r>
            <a:r>
              <a:rPr lang="en-US" altLang="zh-CN" dirty="0"/>
              <a:t>)</a:t>
            </a:r>
            <a:r>
              <a:rPr lang="zh-CN" altLang="en-US" dirty="0"/>
              <a:t>同学：只匹配本科同学，但本科不会不出在匹配的结果中，只有同学出现在匹配结果中。</a:t>
            </a:r>
            <a:endParaRPr lang="en-US" altLang="zh-CN" dirty="0"/>
          </a:p>
          <a:p>
            <a:r>
              <a:rPr lang="en-US" altLang="zh-CN" dirty="0"/>
              <a:t>(?!</a:t>
            </a:r>
            <a:r>
              <a:rPr lang="zh-CN" altLang="en-US" dirty="0"/>
              <a:t>本科</a:t>
            </a:r>
            <a:r>
              <a:rPr lang="en-US" altLang="zh-CN" dirty="0"/>
              <a:t>)</a:t>
            </a:r>
            <a:r>
              <a:rPr lang="zh-CN" altLang="en-US" dirty="0"/>
              <a:t>同学：只匹配非本科的同学（研究生），同样只有同学出现在匹配结果中。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\w</a:t>
            </a:r>
            <a:r>
              <a:rPr lang="zh-CN" altLang="en-US" dirty="0"/>
              <a:t>：匹配任意字符到分组</a:t>
            </a:r>
            <a:endParaRPr lang="en-US" altLang="zh-CN" dirty="0"/>
          </a:p>
          <a:p>
            <a:r>
              <a:rPr lang="en-US" altLang="zh-CN" dirty="0"/>
              <a:t>\1</a:t>
            </a:r>
            <a:r>
              <a:rPr lang="zh-CN" altLang="en-US" dirty="0"/>
              <a:t>：第一个分组。</a:t>
            </a:r>
            <a:r>
              <a:rPr lang="en-US" altLang="zh-CN" dirty="0"/>
              <a:t>\2</a:t>
            </a:r>
            <a:r>
              <a:rPr lang="zh-CN" altLang="en-US" dirty="0"/>
              <a:t>：第二个分组</a:t>
            </a:r>
            <a:endParaRPr lang="en-US" altLang="zh-CN" dirty="0"/>
          </a:p>
          <a:p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r‘(\w)(?=.*\1)‘：匹配到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并捕获到第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组，在再次匹配到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（第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组）之前，可能遇到任意长度的字符（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.*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）。</a:t>
            </a:r>
            <a:endParaRPr lang="en-US" altLang="zh-CN" sz="1200" dirty="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1200" dirty="0">
                <a:latin typeface="Consolas" panose="020B0609020204030204" charset="0"/>
                <a:cs typeface="Consolas" panose="020B0609020204030204" charset="0"/>
              </a:rPr>
              <a:t>r‘(\w)(?!.*\1)‘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：匹配到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并捕获到第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组，但这个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在之后不会再出现。</a:t>
            </a:r>
            <a:endParaRPr lang="en-US" altLang="zh-CN" sz="1200" dirty="0">
              <a:latin typeface="Consolas" panose="020B060902020403020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406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ord</a:t>
            </a:r>
            <a:r>
              <a:rPr lang="zh-CN" altLang="en-US" dirty="0"/>
              <a:t>获取对应</a:t>
            </a:r>
            <a:r>
              <a:rPr lang="en-US" altLang="zh-CN" dirty="0"/>
              <a:t>ASCII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86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65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30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36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2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Consolas" panose="020B0609020204030204" charset="0"/>
              </a:rPr>
              <a:t>1. format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charset="0"/>
              </a:rPr>
              <a:t>可以用元组的形式</a:t>
            </a:r>
            <a:endParaRPr lang="en-US" altLang="zh-CN" sz="1200" dirty="0">
              <a:solidFill>
                <a:srgbClr val="FF0000"/>
              </a:solidFill>
              <a:latin typeface="Consolas" panose="020B0609020204030204" charset="0"/>
            </a:endParaRPr>
          </a:p>
          <a:p>
            <a:r>
              <a:rPr lang="zh-CN" altLang="zh-CN" sz="1200" dirty="0">
                <a:solidFill>
                  <a:srgbClr val="FF0000"/>
                </a:solidFill>
                <a:latin typeface="Consolas" panose="020B0609020204030204" charset="0"/>
              </a:rPr>
              <a:t>{0:,} 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charset="0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charset="0"/>
              </a:rPr>
              <a:t>0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charset="0"/>
              </a:rPr>
              <a:t>号位元素，用逗号格式</a:t>
            </a:r>
            <a:endParaRPr lang="en-US" altLang="zh-CN" sz="1200" dirty="0">
              <a:solidFill>
                <a:srgbClr val="FF0000"/>
              </a:solidFill>
              <a:latin typeface="Consolas" panose="020B0609020204030204" charset="0"/>
            </a:endParaRPr>
          </a:p>
          <a:p>
            <a:r>
              <a:rPr lang="zh-CN" altLang="zh-CN" sz="1200" dirty="0">
                <a:solidFill>
                  <a:srgbClr val="FF0000"/>
                </a:solidFill>
                <a:latin typeface="Consolas" panose="020B0609020204030204" charset="0"/>
              </a:rPr>
              <a:t>{0:#x}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charset="0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charset="0"/>
              </a:rPr>
              <a:t>0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charset="0"/>
              </a:rPr>
              <a:t>号位元素，用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charset="0"/>
              </a:rPr>
              <a:t>16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charset="0"/>
              </a:rPr>
              <a:t>进制</a:t>
            </a:r>
            <a:endParaRPr lang="en-US" altLang="zh-CN" sz="1200" dirty="0">
              <a:solidFill>
                <a:srgbClr val="FF0000"/>
              </a:solidFill>
              <a:latin typeface="Consolas" panose="020B0609020204030204" charset="0"/>
            </a:endParaRPr>
          </a:p>
          <a:p>
            <a:endParaRPr lang="en-US" altLang="zh-CN" sz="1200" dirty="0">
              <a:solidFill>
                <a:srgbClr val="FF0000"/>
              </a:solidFill>
              <a:latin typeface="Consolas" panose="020B0609020204030204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Consolas" panose="020B0609020204030204" charset="0"/>
              </a:rPr>
              <a:t>2. format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charset="0"/>
              </a:rPr>
              <a:t>可以用字典的形式</a:t>
            </a:r>
            <a:endParaRPr lang="en-US" altLang="zh-CN" sz="1200" dirty="0">
              <a:solidFill>
                <a:srgbClr val="FF0000"/>
              </a:solidFill>
              <a:latin typeface="Consolas" panose="020B0609020204030204" charset="0"/>
            </a:endParaRPr>
          </a:p>
          <a:p>
            <a:endParaRPr lang="en-US" altLang="zh-CN" sz="1200" dirty="0">
              <a:solidFill>
                <a:srgbClr val="FF0000"/>
              </a:solidFill>
              <a:latin typeface="Consolas" panose="020B0609020204030204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Consolas" panose="020B0609020204030204" charset="0"/>
              </a:rPr>
              <a:t>3. </a:t>
            </a:r>
            <a:r>
              <a:rPr lang="zh-CN" altLang="zh-CN" sz="1200" dirty="0">
                <a:latin typeface="Consolas" panose="020B0609020204030204" charset="0"/>
              </a:rPr>
              <a:t>‘{0:&lt;8d},{0:^8d},{0:&gt;8d}‘</a:t>
            </a:r>
            <a:r>
              <a:rPr lang="zh-CN" altLang="en-US" sz="1200" dirty="0">
                <a:latin typeface="Consolas" panose="020B0609020204030204" charset="0"/>
              </a:rPr>
              <a:t>：左对齐宽度为</a:t>
            </a:r>
            <a:r>
              <a:rPr lang="en-US" altLang="zh-CN" sz="1200" dirty="0">
                <a:latin typeface="Consolas" panose="020B0609020204030204" charset="0"/>
              </a:rPr>
              <a:t>8</a:t>
            </a:r>
            <a:r>
              <a:rPr lang="zh-CN" altLang="en-US" sz="1200" dirty="0">
                <a:latin typeface="Consolas" panose="020B0609020204030204" charset="0"/>
              </a:rPr>
              <a:t>，居中宽度为</a:t>
            </a:r>
            <a:r>
              <a:rPr lang="en-US" altLang="zh-CN" sz="1200" dirty="0">
                <a:latin typeface="Consolas" panose="020B0609020204030204" charset="0"/>
              </a:rPr>
              <a:t>8</a:t>
            </a:r>
            <a:r>
              <a:rPr lang="zh-CN" altLang="en-US" sz="1200" dirty="0">
                <a:latin typeface="Consolas" panose="020B0609020204030204" charset="0"/>
              </a:rPr>
              <a:t>，右对齐宽度为</a:t>
            </a:r>
            <a:r>
              <a:rPr lang="en-US" altLang="zh-CN" sz="1200" dirty="0">
                <a:latin typeface="Consolas" panose="020B0609020204030204" charset="0"/>
              </a:rPr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1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56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'a,,,bb,,ccc'.split(',')</a:t>
            </a: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['a', '', '', 'bb', '', 'ccc’]</a:t>
            </a:r>
          </a:p>
          <a:p>
            <a:endParaRPr lang="en-US" altLang="zh-CN" dirty="0"/>
          </a:p>
          <a:p>
            <a:r>
              <a:rPr lang="zh-CN" altLang="en-US" dirty="0"/>
              <a:t>逗号与逗号之间为空字符</a:t>
            </a:r>
          </a:p>
        </p:txBody>
      </p:sp>
    </p:spTree>
    <p:extLst>
      <p:ext uri="{BB962C8B-B14F-4D97-AF65-F5344CB8AC3E}">
        <p14:creationId xmlns:p14="http://schemas.microsoft.com/office/powerpoint/2010/main" val="2945411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12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/>
              <a:t>统计意义上，</a:t>
            </a:r>
            <a:r>
              <a:rPr lang="en-US" altLang="zh-CN"/>
              <a:t>zi</a:t>
            </a:r>
            <a:r>
              <a:rPr lang="zh-CN" altLang="en-US"/>
              <a:t>英文字母中，单个字母</a:t>
            </a:r>
            <a:r>
              <a:rPr lang="en-US" altLang="zh-CN"/>
              <a:t>e</a:t>
            </a:r>
            <a:r>
              <a:rPr lang="zh-CN" altLang="en-US"/>
              <a:t>出现次数最多，两个字母的组合中</a:t>
            </a:r>
            <a:r>
              <a:rPr lang="en-US" altLang="zh-CN"/>
              <a:t>er</a:t>
            </a:r>
            <a:r>
              <a:rPr lang="zh-CN" altLang="en-US"/>
              <a:t>出现次数最多。</a:t>
            </a:r>
          </a:p>
        </p:txBody>
      </p:sp>
    </p:spTree>
    <p:extLst>
      <p:ext uri="{BB962C8B-B14F-4D97-AF65-F5344CB8AC3E}">
        <p14:creationId xmlns:p14="http://schemas.microsoft.com/office/powerpoint/2010/main" val="297922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4337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17411" name="组合 14338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7412" name="任意多边形 14339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/>
                <a:rect l="0" t="0" r="0" b="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7413" name="任意多边形 14340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/>
                <a:rect l="0" t="0" r="0" b="0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7414" name="任意多边形 14341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/>
                <a:rect l="0" t="0" r="0" b="0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7415" name="任意多边形 14342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/>
                <a:rect l="0" t="0" r="0" b="0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7416" name="任意多边形 14343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/>
                <a:rect l="0" t="0" r="0" b="0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  <p:sp>
          <p:nvSpPr>
            <p:cNvPr id="17417" name="任意多边形 14344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0" t="0" r="0" b="0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7418" name="任意多边形 14345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0" t="0" r="0" b="0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</p:grpSp>
      <p:sp>
        <p:nvSpPr>
          <p:cNvPr id="14347" name="标题 14346"/>
          <p:cNvSpPr>
            <a:spLocks noGrp="1"/>
          </p:cNvSpPr>
          <p:nvPr>
            <p:ph type="ctrTitle" sz="quarter"/>
          </p:nvPr>
        </p:nvSpPr>
        <p:spPr>
          <a:xfrm>
            <a:off x="685800" y="1302772"/>
            <a:ext cx="7772400" cy="144090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5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348" name="副标题 14347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342900" lvl="1" indent="-342900" algn="ctr">
              <a:buNone/>
              <a:defRPr kern="1200"/>
            </a:lvl2pPr>
            <a:lvl3pPr marL="685800" lvl="2" indent="-685800" algn="ctr">
              <a:buNone/>
              <a:defRPr kern="1200"/>
            </a:lvl3pPr>
            <a:lvl4pPr marL="1028700" lvl="3" indent="-1028700" algn="ctr">
              <a:buNone/>
              <a:defRPr kern="1200"/>
            </a:lvl4pPr>
            <a:lvl5pPr marL="1371600" lvl="4" indent="-13716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349" name="日期占位符 14348"/>
          <p:cNvSpPr>
            <a:spLocks noGrp="1"/>
          </p:cNvSpPr>
          <p:nvPr>
            <p:ph type="dt" sz="quarter" idx="2"/>
          </p:nvPr>
        </p:nvSpPr>
        <p:spPr>
          <a:xfrm>
            <a:off x="457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350" name="页脚占位符 14349"/>
          <p:cNvSpPr>
            <a:spLocks noGrp="1"/>
          </p:cNvSpPr>
          <p:nvPr>
            <p:ph type="ftr" sz="quarter" idx="3"/>
          </p:nvPr>
        </p:nvSpPr>
        <p:spPr>
          <a:xfrm>
            <a:off x="3124200" y="4689501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zh-CN" strike="noStrike" noProof="1"/>
          </a:p>
        </p:txBody>
      </p:sp>
      <p:sp>
        <p:nvSpPr>
          <p:cNvPr id="14351" name="灯片编号占位符 14350"/>
          <p:cNvSpPr>
            <a:spLocks noGrp="1"/>
          </p:cNvSpPr>
          <p:nvPr>
            <p:ph type="sldNum" sz="quarter" idx="4"/>
          </p:nvPr>
        </p:nvSpPr>
        <p:spPr>
          <a:xfrm>
            <a:off x="6553200" y="4691883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214313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989582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" y="-953"/>
            <a:ext cx="9116695" cy="925039"/>
          </a:xfrm>
          <a:gradFill>
            <a:gsLst>
              <a:gs pos="100000">
                <a:srgbClr val="00B0F0"/>
              </a:gs>
              <a:gs pos="39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5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 w="9525">
            <a:noFill/>
          </a:ln>
        </p:spPr>
        <p:txBody>
          <a:bodyPr vert="horz" rtlCol="0" anchor="ctr">
            <a:normAutofit/>
          </a:bodyPr>
          <a:lstStyle>
            <a:lvl1pPr marL="0" marR="0" algn="l" rtl="0" eaLnBrk="1" fontAlgn="base" latinLnBrk="0" hangingPunct="1">
              <a:lnSpc>
                <a:spcPct val="100000"/>
              </a:lnSpc>
              <a:buNone/>
              <a:defRPr kumimoji="0" lang="zh-CN" altLang="en-US" sz="3300" b="0" i="0" u="none" strike="noStrike" kern="1200" cap="none" spc="0" normalizeH="0" baseline="0" noProof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base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pic>
        <p:nvPicPr>
          <p:cNvPr id="3076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9400" y="4064635"/>
            <a:ext cx="1231900" cy="1033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512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4339" name="任意多边形 512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0" name="任意多边形 512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1" name="任意多边形 512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2" name="任意多边形 512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3" name="任意多边形 512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4" name="任意多边形 512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5" name="任意多边形 512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6" name="任意多边形 512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7" name="任意多边形 513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8" name="任意多边形 513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49" name="任意多边形 513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0" name="任意多边形 513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1" name="任意多边形 513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2" name="任意多边形 513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3" name="任意多边形 513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4" name="任意多边形 513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5" name="任意多边形 513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6" name="任意多边形 513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7" name="任意多边形 514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8" name="任意多边形 514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59" name="任意多边形 514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0" name="任意多边形 514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1" name="任意多边形 514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2" name="任意多边形 514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3" name="任意多边形 514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4" name="任意多边形 514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5" name="任意多边形 514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6" name="任意多边形 514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7" name="任意多边形 515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8" name="任意多边形 515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69" name="任意多边形 515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70" name="任意多边形 515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71" name="任意多边形 515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72" name="任意多边形 515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73" name="任意多边形 515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4374" name="任意多边形 515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4375" name="组合 515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4376" name="任意多边形 515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4377" name="任意多边形 516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5162" name="标题 5161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63" name="副标题 5162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5164" name="日期占位符 5163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65" name="页脚占位符 516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5166" name="灯片编号占位符 516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921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5363" name="任意多边形 921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64" name="任意多边形 921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65" name="任意多边形 922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66" name="任意多边形 922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67" name="任意多边形 922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68" name="任意多边形 922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69" name="任意多边形 922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0" name="任意多边形 922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1" name="任意多边形 922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2" name="任意多边形 922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3" name="任意多边形 922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4" name="任意多边形 922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5" name="任意多边形 923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6" name="任意多边形 923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7" name="任意多边形 923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8" name="任意多边形 923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79" name="任意多边形 923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0" name="任意多边形 923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1" name="任意多边形 923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2" name="任意多边形 923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3" name="任意多边形 923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4" name="任意多边形 923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5" name="任意多边形 924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6" name="任意多边形 924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7" name="任意多边形 924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8" name="任意多边形 924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89" name="任意多边形 924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0" name="任意多边形 924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1" name="任意多边形 924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2" name="任意多边形 924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3" name="任意多边形 924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4" name="任意多边形 924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5" name="任意多边形 925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6" name="任意多边形 925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7" name="任意多边形 925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5398" name="任意多边形 925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5399" name="组合 925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5400" name="任意多边形 925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5401" name="任意多边形 925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9258" name="标题 925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259" name="副标题 925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260" name="日期占位符 925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261" name="页脚占位符 926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9262" name="灯片编号占位符 926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228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6387" name="任意多边形 1229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88" name="任意多边形 1229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89" name="任意多边形 1229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0" name="任意多边形 1229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1" name="任意多边形 1229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2" name="任意多边形 1229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3" name="任意多边形 1229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4" name="任意多边形 1229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5" name="任意多边形 1229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6" name="任意多边形 1229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7" name="任意多边形 1230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8" name="任意多边形 1230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399" name="任意多边形 1230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0" name="任意多边形 1230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1" name="任意多边形 1230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2" name="任意多边形 1230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3" name="任意多边形 1230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4" name="任意多边形 1230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5" name="任意多边形 1230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6" name="任意多边形 1230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7" name="任意多边形 1231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8" name="任意多边形 1231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09" name="任意多边形 1231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0" name="任意多边形 1231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1" name="任意多边形 1231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2" name="任意多边形 1231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3" name="任意多边形 1231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4" name="任意多边形 1231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5" name="任意多边形 1231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6" name="任意多边形 1231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7" name="任意多边形 1232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8" name="任意多边形 1232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19" name="任意多边形 1232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20" name="任意多边形 1232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21" name="任意多边形 1232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6422" name="任意多边形 1232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6423" name="组合 1232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6424" name="任意多边形 1232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6425" name="任意多边形 1232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2330" name="标题 12329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2331" name="副标题 12330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2332" name="日期占位符 12331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333" name="页脚占位符 12332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12334" name="灯片编号占位符 12333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13313"/>
          <p:cNvSpPr>
            <a:spLocks noGrp="1"/>
          </p:cNvSpPr>
          <p:nvPr>
            <p:ph type="dt" sz="half" idx="2"/>
          </p:nvPr>
        </p:nvSpPr>
        <p:spPr>
          <a:xfrm>
            <a:off x="457200" y="4689501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315" name="灯片编号占位符 13314"/>
          <p:cNvSpPr>
            <a:spLocks noGrp="1"/>
          </p:cNvSpPr>
          <p:nvPr>
            <p:ph type="sldNum" sz="quarter" idx="4"/>
          </p:nvPr>
        </p:nvSpPr>
        <p:spPr>
          <a:xfrm>
            <a:off x="6553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grpSp>
        <p:nvGrpSpPr>
          <p:cNvPr id="10244" name="组合 13315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10245" name="组合 13316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246" name="任意多边形 13317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/>
                <a:rect l="0" t="0" r="0" b="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7" name="任意多边形 13318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/>
                <a:rect l="0" t="0" r="0" b="0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8" name="任意多边形 13319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/>
                <a:rect l="0" t="0" r="0" b="0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9" name="任意多边形 13320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/>
                <a:rect l="0" t="0" r="0" b="0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50" name="任意多边形 13321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/>
                <a:rect l="0" t="0" r="0" b="0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  <p:sp>
          <p:nvSpPr>
            <p:cNvPr id="10251" name="任意多边形 13322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0" t="0" r="0" b="0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0252" name="任意多边形 13323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0" t="0" r="0" b="0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</p:grpSp>
      <p:sp>
        <p:nvSpPr>
          <p:cNvPr id="13325" name="标题 13324"/>
          <p:cNvSpPr>
            <a:spLocks noGrp="1" noRot="1"/>
          </p:cNvSpPr>
          <p:nvPr>
            <p:ph type="title"/>
          </p:nvPr>
        </p:nvSpPr>
        <p:spPr>
          <a:xfrm>
            <a:off x="457200" y="206014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3326" name="页脚占位符 13325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3327" name="文本占位符 1332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4099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0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1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2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3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4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5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6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7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8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9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0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1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2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3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4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5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6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7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8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9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0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1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2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3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4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5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6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7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8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9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0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1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2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3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4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4135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4137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139" name="文本占位符 4138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140" name="日期占位符 4139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141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4142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717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17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17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819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7171" name="任意多边形 819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2" name="任意多边形 819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3" name="任意多边形 819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4" name="任意多边形 819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5" name="任意多边形 819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6" name="任意多边形 819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7" name="任意多边形 820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8" name="任意多边形 820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9" name="任意多边形 820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0" name="任意多边形 820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1" name="任意多边形 820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2" name="任意多边形 820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3" name="任意多边形 820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4" name="任意多边形 820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5" name="任意多边形 820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6" name="任意多边形 820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7" name="任意多边形 821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8" name="任意多边形 821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9" name="任意多边形 821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0" name="任意多边形 821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1" name="任意多边形 821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2" name="任意多边形 821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3" name="任意多边形 821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4" name="任意多边形 821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5" name="任意多边形 821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6" name="任意多边形 821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7" name="任意多边形 822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8" name="任意多边形 822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9" name="任意多边形 822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0" name="任意多边形 822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1" name="任意多边形 822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2" name="任意多边形 822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3" name="任意多边形 822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4" name="任意多边形 822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5" name="任意多边形 822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6" name="任意多边形 822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7207" name="组合 823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7208" name="任意多边形 823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7209" name="任意多边形 823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823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35" name="文本占位符 823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236" name="日期占位符 823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237" name="页脚占位符 823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8238" name="灯片编号占位符 823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4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4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9219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0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1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2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3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4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5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6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7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8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9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0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1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2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3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4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5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6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7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8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9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0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1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2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3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4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5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6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7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8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9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0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1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2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3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4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9255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9256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9257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307" name="文本占位符 1130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1308" name="日期占位符 11307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2023/9/17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309" name="页脚占位符 1130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1310" name="灯片编号占位符 1130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code/FindIdentifiersFromPyFile.py" TargetMode="External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code/CheckCodeFormats.py" TargetMode="External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.oschina.net/regex/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9457"/>
          <p:cNvSpPr>
            <a:spLocks noGrp="1" noRot="1"/>
          </p:cNvSpPr>
          <p:nvPr>
            <p:ph type="ctrTitle"/>
          </p:nvPr>
        </p:nvSpPr>
        <p:spPr>
          <a:xfrm>
            <a:off x="1779496" y="1752907"/>
            <a:ext cx="5419482" cy="1791013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Garamond" panose="02020404030301010803" pitchFamily="2" charset="0"/>
                <a:ea typeface="+mj-ea"/>
                <a:cs typeface="+mj-cs"/>
              </a:rPr>
              <a:t>第4章  字符串与正则表达式</a:t>
            </a:r>
            <a:br>
              <a:rPr lang="zh-CN" altLang="en-US" kern="1200" baseline="0" dirty="0">
                <a:latin typeface="Garamond" panose="02020404030301010803" pitchFamily="2" charset="0"/>
                <a:ea typeface="+mj-ea"/>
                <a:cs typeface="+mj-cs"/>
              </a:rPr>
            </a:br>
            <a:br>
              <a:rPr lang="zh-CN" altLang="en-US" kern="1200" baseline="0" dirty="0">
                <a:latin typeface="Garamond" panose="02020404030301010803" pitchFamily="2" charset="0"/>
                <a:ea typeface="+mj-ea"/>
                <a:cs typeface="+mj-cs"/>
              </a:rPr>
            </a:br>
            <a:endParaRPr lang="zh-CN" altLang="en-US" sz="2100" kern="1200" baseline="0" dirty="0">
              <a:latin typeface="Garamond" panose="02020404030301010803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6625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4.1.1 字符串格式化</a:t>
            </a:r>
          </a:p>
        </p:txBody>
      </p:sp>
      <p:graphicFrame>
        <p:nvGraphicFramePr>
          <p:cNvPr id="29698" name="对象 3"/>
          <p:cNvGraphicFramePr/>
          <p:nvPr>
            <p:extLst>
              <p:ext uri="{D42A27DB-BD31-4B8C-83A1-F6EECF244321}">
                <p14:modId xmlns:p14="http://schemas.microsoft.com/office/powerpoint/2010/main" val="740835201"/>
              </p:ext>
            </p:extLst>
          </p:nvPr>
        </p:nvGraphicFramePr>
        <p:xfrm>
          <a:off x="321972" y="2034856"/>
          <a:ext cx="4192511" cy="224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r:id="rId4" imgW="4953000" imgH="2238375" progId="Paint.Picture">
                  <p:embed/>
                </p:oleObj>
              </mc:Choice>
              <mc:Fallback>
                <p:oleObj r:id="rId4" imgW="4953000" imgH="2238375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972" y="2034856"/>
                        <a:ext cx="4192511" cy="22454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1972" y="1266071"/>
            <a:ext cx="8270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>
                <a:latin typeface="Times" panose="02020603050405020304" pitchFamily="18" charset="0"/>
              </a:rPr>
              <a:t>“%”</a:t>
            </a:r>
            <a:r>
              <a:rPr lang="zh-CN" altLang="en-US" sz="1600" dirty="0">
                <a:latin typeface="Times" panose="02020603050405020304" pitchFamily="18" charset="0"/>
              </a:rPr>
              <a:t>是</a:t>
            </a:r>
            <a:r>
              <a:rPr lang="en-US" altLang="zh-CN" sz="1600" dirty="0">
                <a:latin typeface="Times" panose="02020603050405020304" pitchFamily="18" charset="0"/>
              </a:rPr>
              <a:t>Python</a:t>
            </a:r>
            <a:r>
              <a:rPr lang="zh-CN" altLang="en-US" sz="1600" dirty="0">
                <a:latin typeface="Times" panose="02020603050405020304" pitchFamily="18" charset="0"/>
              </a:rPr>
              <a:t>风格的</a:t>
            </a:r>
            <a:r>
              <a:rPr lang="zh-CN" altLang="en-US" sz="1600" dirty="0">
                <a:solidFill>
                  <a:srgbClr val="FF0000"/>
                </a:solidFill>
                <a:latin typeface="Times" panose="02020603050405020304" pitchFamily="18" charset="0"/>
              </a:rPr>
              <a:t>字符串格式化操作符</a:t>
            </a:r>
            <a:r>
              <a:rPr lang="zh-CN" altLang="en-US" sz="1600" dirty="0">
                <a:latin typeface="Times" panose="02020603050405020304" pitchFamily="18" charset="0"/>
              </a:rPr>
              <a:t>，非常类似</a:t>
            </a:r>
            <a:r>
              <a:rPr lang="en-US" altLang="zh-CN" sz="1600" dirty="0">
                <a:latin typeface="Times" panose="02020603050405020304" pitchFamily="18" charset="0"/>
              </a:rPr>
              <a:t>C</a:t>
            </a:r>
            <a:r>
              <a:rPr lang="zh-CN" altLang="en-US" sz="1600" dirty="0">
                <a:latin typeface="Times" panose="02020603050405020304" pitchFamily="18" charset="0"/>
              </a:rPr>
              <a:t>语言里的</a:t>
            </a:r>
            <a:r>
              <a:rPr lang="en-US" altLang="zh-CN" sz="1600" dirty="0" err="1">
                <a:latin typeface="Times" panose="02020603050405020304" pitchFamily="18" charset="0"/>
              </a:rPr>
              <a:t>printf</a:t>
            </a:r>
            <a:r>
              <a:rPr lang="en-US" altLang="zh-CN" sz="1600" dirty="0">
                <a:latin typeface="Times" panose="02020603050405020304" pitchFamily="18" charset="0"/>
              </a:rPr>
              <a:t>()</a:t>
            </a:r>
            <a:r>
              <a:rPr lang="zh-CN" altLang="en-US" sz="1600" dirty="0">
                <a:latin typeface="Times" panose="02020603050405020304" pitchFamily="18" charset="0"/>
              </a:rPr>
              <a:t>函数的字符串格式化。</a:t>
            </a:r>
            <a:r>
              <a:rPr lang="zh-CN" altLang="en-US" sz="1600" dirty="0"/>
              <a:t>可以让很轻松的做基于位置的字符串格式化，格式符：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64" y="2034856"/>
            <a:ext cx="3629025" cy="695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12757" y="2730181"/>
            <a:ext cx="181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字典中对应的建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321972" y="1973957"/>
            <a:ext cx="131182" cy="305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359080" y="1973381"/>
            <a:ext cx="131182" cy="305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4.2.1 正则表达式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语法</a:t>
            </a:r>
          </a:p>
        </p:txBody>
      </p:sp>
      <p:sp>
        <p:nvSpPr>
          <p:cNvPr id="115714" name="内容占位符 2"/>
          <p:cNvSpPr>
            <a:spLocks noGrp="1"/>
          </p:cNvSpPr>
          <p:nvPr>
            <p:ph idx="1"/>
          </p:nvPr>
        </p:nvSpPr>
        <p:spPr>
          <a:xfrm>
            <a:off x="461010" y="1200150"/>
            <a:ext cx="8226425" cy="3395345"/>
          </a:xfrm>
        </p:spPr>
        <p:txBody>
          <a:bodyPr anchor="t"/>
          <a:lstStyle/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'^(\-)?\d+(\.\d{1,2})?$'：检查给定字符串是否为最多带有2位小数的正数或负数。</a:t>
            </a:r>
          </a:p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'[\u4e00-\u9fa5]'：匹配给定字符串中所有汉字。</a:t>
            </a:r>
          </a:p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'^\d{18}|\d{15}$'：检查给定字符串是否为合法身份证格式。</a:t>
            </a:r>
          </a:p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'\d{4}-\d{1,2}-\d{1,2}'：匹配指定格式的日期，例如2016-1-31。</a:t>
            </a:r>
          </a:p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'^(?=.*[a-z])(?=.*[A-Z])(?=.*\d)(?=.*[,._]).{8,}$'：检查给定字符串是否为强密码，必须同时包含英语字母大写字母、英文小写字母、数字或特殊符号（如英文逗号、英文句号、下划线），并且长度必须至少8位。</a:t>
            </a:r>
          </a:p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"(?!.*[\'\"\/;=%?]).+"：如果给定字符串中包含'、"、/、;、=、%、?则匹配失败。</a:t>
            </a:r>
          </a:p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'(.)\\1+'：匹配任意字符的两次或多次重复出现。</a:t>
            </a:r>
          </a:p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'((?P&lt;f&gt;\b\w+\b)\s+(?P=f))'：匹配连续出现两次的单词。</a:t>
            </a:r>
          </a:p>
          <a:p>
            <a:pPr indent="-26987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'((?P&lt;f&gt;.)(?P=f)(?P&lt;g&gt;.)(?P=g))'：匹配AABB形式的成语或字母组合。</a:t>
            </a:r>
          </a:p>
        </p:txBody>
      </p:sp>
      <p:sp>
        <p:nvSpPr>
          <p:cNvPr id="1157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4.2.1 正则表达式</a:t>
            </a: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语法</a:t>
            </a:r>
            <a:endParaRPr lang="en-US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600"/>
              </a:spcBef>
              <a:buFont typeface="Wingdings" panose="05000000000000000000" charset="0"/>
              <a:buChar char=""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r"/d+(?=[a-z]+)"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：匹配连续的数字并且最后一个数字跟着小写字母。</a:t>
            </a:r>
          </a:p>
          <a:p>
            <a:pPr>
              <a:spcBef>
                <a:spcPts val="600"/>
              </a:spcBef>
              <a:buFont typeface="Wingdings" panose="05000000000000000000" charset="0"/>
              <a:buChar char="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r"/d+(?![a-z]+)"：匹配连续的数字，并且最后一个数字后面不能跟小写字母。</a:t>
            </a:r>
          </a:p>
          <a:p>
            <a:pPr>
              <a:spcBef>
                <a:spcPts val="600"/>
              </a:spcBef>
              <a:buFont typeface="Wingdings" panose="05000000000000000000" charset="0"/>
              <a:buChar char="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r"(?&lt;=[a-z])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\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d+"：匹配连续的数字，并且第一个数字的前面是小写字母。</a:t>
            </a:r>
          </a:p>
          <a:p>
            <a:pPr>
              <a:spcBef>
                <a:spcPts val="600"/>
              </a:spcBef>
              <a:buFont typeface="Wingdings" panose="05000000000000000000" charset="0"/>
              <a:buChar char="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r"(?&lt;![a-z])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\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d+"：连续的数字，并且第一个数字的前面不能小写字母。</a:t>
            </a:r>
          </a:p>
          <a:p>
            <a:pPr>
              <a:spcBef>
                <a:spcPts val="600"/>
              </a:spcBef>
              <a:buFont typeface="Wingdings" panose="05000000000000000000" charset="0"/>
              <a:buChar char=""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r'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\d{3}(?!\d)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：匹配三位数字，而且这三位数字的后面不能是数字。</a:t>
            </a:r>
          </a:p>
          <a:p>
            <a:pPr>
              <a:spcBef>
                <a:spcPts val="600"/>
              </a:spcBef>
              <a:buFont typeface="Wingdings" panose="05000000000000000000" charset="0"/>
              <a:buChar char=""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r'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\b((?!abc)\w)+\b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：匹配不包含连续字符串abc的单词。</a:t>
            </a:r>
          </a:p>
          <a:p>
            <a:pPr>
              <a:spcBef>
                <a:spcPts val="600"/>
              </a:spcBef>
              <a:buFont typeface="Wingdings" panose="05000000000000000000" charset="0"/>
              <a:buChar char=""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r'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(?&lt;![a-z])\d{7}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：匹配前面不是小写字母的七位数字。</a:t>
            </a:r>
          </a:p>
          <a:p>
            <a:pPr>
              <a:spcBef>
                <a:spcPts val="600"/>
              </a:spcBef>
              <a:buFont typeface="Wingdings" panose="05000000000000000000" charset="0"/>
              <a:buChar char="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r"(?&lt;=&lt;(\w{4})&gt;)(.*)(?=&lt;\/\1&gt;)"：匹配"&lt;span&gt; hello world &lt;/span&gt;"中的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span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和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hello world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。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101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52225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4.2.2 re模块主要函数</a:t>
            </a:r>
          </a:p>
        </p:txBody>
      </p:sp>
      <p:graphicFrame>
        <p:nvGraphicFramePr>
          <p:cNvPr id="2" name="Content Placeholder -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122822"/>
              </p:ext>
            </p:extLst>
          </p:nvPr>
        </p:nvGraphicFramePr>
        <p:xfrm>
          <a:off x="414020" y="1141095"/>
          <a:ext cx="8192135" cy="3469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compile(pattern[, flags])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创建正则表达式对象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escape(string)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将字符串中所有特殊正则表达式字符转义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 err="1"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findall</a:t>
                      </a:r>
                      <a:r>
                        <a:rPr lang="en-US" altLang="zh-CN" sz="1400" b="0" u="none" dirty="0"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(pattern, string[, flags])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返回包含字符串中</a:t>
                      </a:r>
                      <a:r>
                        <a:rPr lang="zh-CN" altLang="en-US" sz="1400" b="0" u="non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所有</a:t>
                      </a:r>
                      <a:r>
                        <a:rPr lang="zh-CN" altLang="en-US" sz="1400" b="0" u="non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与给定模式匹配的项的</a:t>
                      </a:r>
                      <a:r>
                        <a:rPr lang="zh-CN" altLang="en-US" sz="1400" b="0" u="non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列表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i="0" u="none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finditer(pattern, string, flags=0)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返回包含所有匹配项的迭代对象，其中每个匹配项都是</a:t>
                      </a:r>
                      <a:r>
                        <a:rPr lang="en-US" altLang="zh-CN" sz="1400" b="0" i="0" u="none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Match对象</a:t>
                      </a:r>
                      <a:endParaRPr lang="en-US" sz="1400" b="0" i="0" u="none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fullmatch(pattern, string, flags=0)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尝试把模式作用于整个字符串，返回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Match对象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None</a:t>
                      </a:r>
                      <a:endParaRPr lang="en-US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match(pattern, string[, flags])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从字符串的</a:t>
                      </a:r>
                      <a:r>
                        <a:rPr lang="zh-CN" altLang="en-US" sz="14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开始处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匹配模式，返回</a:t>
                      </a: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Match对象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None</a:t>
                      </a:r>
                      <a:endParaRPr lang="en-US" sz="1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purge()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清空正则表达式缓存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search(pattern, string[, flags])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</a:t>
                      </a:r>
                      <a:r>
                        <a:rPr lang="zh-CN" altLang="en-US" sz="14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整个字符串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中寻找模式，返回</a:t>
                      </a: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Match对象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None</a:t>
                      </a:r>
                      <a:endParaRPr lang="en-US" sz="1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split(pattern, string[, </a:t>
                      </a:r>
                      <a:r>
                        <a:rPr lang="en-US" altLang="zh-CN" sz="1400" b="0" u="none" dirty="0" err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maxsplit</a:t>
                      </a:r>
                      <a:r>
                        <a:rPr lang="en-US" altLang="zh-CN" sz="1400" b="0" u="none" dirty="0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=0])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根据模式匹配项分隔字符串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sub(pat, repl, string[, count=0])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将字符串中所有与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匹配的项用</a:t>
                      </a: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替换，返回新字符串，</a:t>
                      </a: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可以是字符串或返回字符串的可调用对象，作用于每个匹配的</a:t>
                      </a: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Match对象</a:t>
                      </a:r>
                      <a:endParaRPr lang="en-US" sz="1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subn(pat, repl, string[, count=0])</a:t>
                      </a: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将字符串中所有</a:t>
                      </a:r>
                      <a:r>
                        <a:rPr lang="en-US" altLang="zh-CN" sz="140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</a:t>
                      </a:r>
                      <a:r>
                        <a:rPr lang="zh-CN" altLang="en-US" sz="140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的匹配项用</a:t>
                      </a:r>
                      <a:r>
                        <a:rPr lang="en-US" altLang="zh-CN" sz="1400" b="0" i="0" u="none" kern="1200" baseline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</a:t>
                      </a:r>
                      <a:r>
                        <a:rPr lang="zh-CN" altLang="en-US" sz="140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替换，返回包含新字符串和替换次数的二元元组，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b="0" i="0" u="none" kern="1200" baseline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</a:t>
                      </a:r>
                      <a:r>
                        <a:rPr lang="zh-CN" altLang="en-US" sz="140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可以是字符串或返回字符串的可调用对象，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作用于每个匹配的</a:t>
                      </a:r>
                      <a:r>
                        <a:rPr lang="en-US" altLang="zh-CN" sz="1400" b="0" i="0" u="none" kern="1200" baseline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Match对象</a:t>
                      </a:r>
                      <a:endParaRPr lang="en-US" sz="1400" b="0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78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102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"/>
            </a:pPr>
            <a:r>
              <a:rPr lang="en-US" altLang="zh-CN" sz="1800" strike="noStrike" noProof="1"/>
              <a:t>flag</a:t>
            </a:r>
            <a:r>
              <a:rPr lang="zh-CN" altLang="en-US" sz="1800" strike="noStrike" noProof="1"/>
              <a:t>参数常用值及含义</a:t>
            </a:r>
          </a:p>
          <a:p>
            <a:pPr fontAlgn="base">
              <a:buFont typeface="Wingdings" panose="05000000000000000000" charset="0"/>
              <a:buChar char=""/>
            </a:pPr>
            <a:r>
              <a:rPr lang="en-US" altLang="zh-CN" sz="1800" strike="noStrike" noProof="1"/>
              <a:t>re.A</a:t>
            </a:r>
            <a:r>
              <a:rPr lang="zh-CN" altLang="en-US" sz="1800" strike="noStrike" noProof="1"/>
              <a:t>：使得正则表达式中\w、\W、\b、\B、\d、\D、\s和\S等元字符只匹配ASCII字符，不匹配Unicode字符。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import 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re.findall('\d+', '123１２３４')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['123１２３４']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re.findall('\d+', '123１２３４', re.A)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['123']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re.findall('\w+', '1a2b3c１d２e３g４', re.A)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['1a2b3c', 'd', 'e', 'g']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re.findall('\w+', '1a2b3c１d２e３g４')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['1a2b3c１d２e３g４']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 wrap="square" lIns="68580" tIns="34290" rIns="68580" bIns="3429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103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18097"/>
            <a:ext cx="9116695" cy="925039"/>
          </a:xfrm>
        </p:spPr>
        <p:txBody>
          <a:bodyPr>
            <a:normAutofit/>
          </a:bodyPr>
          <a:lstStyle/>
          <a:p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4.2.2 re模块主要函数</a:t>
            </a:r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70" y="1200150"/>
            <a:ext cx="8148320" cy="3394710"/>
          </a:xfrm>
        </p:spPr>
        <p:txBody>
          <a:bodyPr/>
          <a:lstStyle/>
          <a:p>
            <a:pPr fontAlgn="base">
              <a:buFont typeface="Wingdings" panose="05000000000000000000" charset="0"/>
              <a:buChar char=""/>
            </a:pPr>
            <a:r>
              <a:rPr lang="en-US" sz="1800" strike="noStrike" noProof="1"/>
              <a:t>re.I</a:t>
            </a:r>
            <a:r>
              <a:rPr lang="zh-CN" altLang="en-US" sz="1800" strike="noStrike" noProof="1"/>
              <a:t>：忽略大小写。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re.findall('[a-z0-9]+', '1a2b3c１D２e３G４')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['1a2b3c', 'e']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re.findall('[a-z0-9]+', '1a2b3c１D２e３G４', re.I)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['1a2b3c', 'D', 'e', 'G']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re.findall('[a-z0-9０-９]+', '1a2b3c１D２e３G４', re.I)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['1a2b3c１D２e３G４']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re.findall('[a-z0-9０-９]+', '1a2b3c１D２e３G４')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['1a2b3c１', '２e３', '４']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 wrap="square" lIns="68580" tIns="34290" rIns="68580" bIns="3429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104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18097"/>
            <a:ext cx="9116695" cy="925039"/>
          </a:xfrm>
        </p:spPr>
        <p:txBody>
          <a:bodyPr/>
          <a:lstStyle/>
          <a:p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4.2.2 re模块主要函数</a:t>
            </a:r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18097"/>
            <a:ext cx="9116695" cy="925039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4.2.2 re模块主要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spcBef>
                <a:spcPts val="0"/>
              </a:spcBef>
              <a:buFont typeface="Wingdings" panose="05000000000000000000" charset="0"/>
              <a:buChar char=""/>
            </a:pPr>
            <a:r>
              <a:rPr lang="en-US" sz="1800" dirty="0" err="1">
                <a:latin typeface="Consolas" panose="020B0609020204030204" charset="0"/>
              </a:rPr>
              <a:t>re.M</a:t>
            </a:r>
            <a:r>
              <a:rPr lang="zh-CN" altLang="en-US" sz="1800" dirty="0">
                <a:latin typeface="Consolas" panose="020B0609020204030204" charset="0"/>
              </a:rPr>
              <a:t>：多行模式，</a:t>
            </a:r>
            <a:r>
              <a:rPr lang="en-US" altLang="zh-CN" sz="1800" dirty="0">
                <a:latin typeface="Consolas" panose="020B0609020204030204" charset="0"/>
              </a:rPr>
              <a:t>^</a:t>
            </a:r>
            <a:r>
              <a:rPr lang="zh-CN" altLang="en-US" sz="1800" dirty="0">
                <a:latin typeface="Consolas" panose="020B0609020204030204" charset="0"/>
              </a:rPr>
              <a:t>可以匹配每行开始，</a:t>
            </a:r>
            <a:r>
              <a:rPr lang="en-US" altLang="zh-CN" sz="1800" dirty="0">
                <a:latin typeface="Consolas" panose="020B0609020204030204" charset="0"/>
              </a:rPr>
              <a:t>$</a:t>
            </a:r>
            <a:r>
              <a:rPr lang="zh-CN" altLang="en-US" sz="1800" dirty="0">
                <a:latin typeface="Consolas" panose="020B0609020204030204" charset="0"/>
              </a:rPr>
              <a:t>可以匹配每行结束。默认情况下分别匹配字符串的开始和结束。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charset="0"/>
              </a:rPr>
              <a:t>&gt;&gt;&gt; text =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charset="0"/>
              </a:rPr>
              <a:t>abc1234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charset="0"/>
              </a:rPr>
              <a:t>1234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 err="1">
                <a:latin typeface="Consolas" panose="020B0609020204030204" charset="0"/>
              </a:rPr>
              <a:t>abc</a:t>
            </a:r>
            <a:endParaRPr lang="en-US" sz="135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charset="0"/>
              </a:rPr>
              <a:t>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 err="1">
                <a:latin typeface="Consolas" panose="020B0609020204030204" charset="0"/>
              </a:rPr>
              <a:t>董付国</a:t>
            </a:r>
            <a:endParaRPr lang="en-US" sz="135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charset="0"/>
              </a:rPr>
              <a:t>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charset="0"/>
              </a:rPr>
              <a:t>&gt;&gt;&gt; </a:t>
            </a:r>
            <a:r>
              <a:rPr lang="en-US" sz="1350" dirty="0" err="1">
                <a:latin typeface="Consolas" panose="020B0609020204030204" charset="0"/>
              </a:rPr>
              <a:t>re.findall</a:t>
            </a:r>
            <a:r>
              <a:rPr lang="en-US" sz="1350" dirty="0">
                <a:latin typeface="Consolas" panose="020B0609020204030204" charset="0"/>
              </a:rPr>
              <a:t>(r'^\w+$', text, </a:t>
            </a:r>
            <a:r>
              <a:rPr lang="en-US" sz="1350" dirty="0" err="1">
                <a:latin typeface="Consolas" panose="020B0609020204030204" charset="0"/>
              </a:rPr>
              <a:t>re.M</a:t>
            </a:r>
            <a:r>
              <a:rPr lang="en-US" sz="1350" dirty="0">
                <a:latin typeface="Consolas" panose="020B060902020403020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solidFill>
                  <a:srgbClr val="00B0F0"/>
                </a:solidFill>
                <a:latin typeface="Consolas" panose="020B0609020204030204" charset="0"/>
              </a:rPr>
              <a:t>['abc1234', '1234', '</a:t>
            </a:r>
            <a:r>
              <a:rPr lang="en-US" sz="1350" dirty="0" err="1">
                <a:solidFill>
                  <a:srgbClr val="00B0F0"/>
                </a:solidFill>
                <a:latin typeface="Consolas" panose="020B0609020204030204" charset="0"/>
              </a:rPr>
              <a:t>abc</a:t>
            </a:r>
            <a:r>
              <a:rPr lang="en-US" sz="1350" dirty="0">
                <a:solidFill>
                  <a:srgbClr val="00B0F0"/>
                </a:solidFill>
                <a:latin typeface="Consolas" panose="020B0609020204030204" charset="0"/>
              </a:rPr>
              <a:t>', 'Python', '</a:t>
            </a:r>
            <a:r>
              <a:rPr lang="en-US" sz="1350" dirty="0" err="1">
                <a:solidFill>
                  <a:srgbClr val="00B0F0"/>
                </a:solidFill>
                <a:latin typeface="Consolas" panose="020B0609020204030204" charset="0"/>
              </a:rPr>
              <a:t>董付国</a:t>
            </a:r>
            <a:r>
              <a:rPr lang="en-US" sz="1350" dirty="0">
                <a:solidFill>
                  <a:srgbClr val="00B0F0"/>
                </a:solidFill>
                <a:latin typeface="Consolas" panose="020B0609020204030204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charset="0"/>
              </a:rPr>
              <a:t>&gt;&gt;&gt; </a:t>
            </a:r>
            <a:r>
              <a:rPr lang="en-US" sz="1350" dirty="0" err="1">
                <a:latin typeface="Consolas" panose="020B0609020204030204" charset="0"/>
              </a:rPr>
              <a:t>re.findall</a:t>
            </a:r>
            <a:r>
              <a:rPr lang="en-US" sz="1350" dirty="0">
                <a:latin typeface="Consolas" panose="020B0609020204030204" charset="0"/>
              </a:rPr>
              <a:t>(r'^.+$', text, </a:t>
            </a:r>
            <a:r>
              <a:rPr lang="en-US" sz="1350" dirty="0" err="1">
                <a:latin typeface="Consolas" panose="020B0609020204030204" charset="0"/>
              </a:rPr>
              <a:t>re.M</a:t>
            </a:r>
            <a:r>
              <a:rPr lang="en-US" sz="1350" dirty="0">
                <a:latin typeface="Consolas" panose="020B060902020403020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solidFill>
                  <a:srgbClr val="00B0F0"/>
                </a:solidFill>
                <a:latin typeface="Consolas" panose="020B0609020204030204" charset="0"/>
              </a:rPr>
              <a:t>['abc1234', '1234', '</a:t>
            </a:r>
            <a:r>
              <a:rPr lang="en-US" sz="1350" dirty="0" err="1">
                <a:solidFill>
                  <a:srgbClr val="00B0F0"/>
                </a:solidFill>
                <a:latin typeface="Consolas" panose="020B0609020204030204" charset="0"/>
              </a:rPr>
              <a:t>abc</a:t>
            </a:r>
            <a:r>
              <a:rPr lang="en-US" sz="1350" dirty="0">
                <a:solidFill>
                  <a:srgbClr val="00B0F0"/>
                </a:solidFill>
                <a:latin typeface="Consolas" panose="020B0609020204030204" charset="0"/>
              </a:rPr>
              <a:t>', 'Python', '</a:t>
            </a:r>
            <a:r>
              <a:rPr lang="en-US" sz="1350" dirty="0" err="1">
                <a:solidFill>
                  <a:srgbClr val="00B0F0"/>
                </a:solidFill>
                <a:latin typeface="Consolas" panose="020B0609020204030204" charset="0"/>
              </a:rPr>
              <a:t>董付国</a:t>
            </a:r>
            <a:r>
              <a:rPr lang="en-US" sz="1350" dirty="0">
                <a:solidFill>
                  <a:srgbClr val="00B0F0"/>
                </a:solidFill>
                <a:latin typeface="Consolas" panose="020B0609020204030204" charset="0"/>
              </a:rPr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79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105</a:t>
            </a:fld>
            <a:endParaRPr lang="zh-CN" altLang="en-US" sz="790" strike="noStrike" noProof="1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11747"/>
            <a:ext cx="9116695" cy="925039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4.2.2 re模块主要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37245" cy="3395345"/>
          </a:xfrm>
        </p:spPr>
        <p:txBody>
          <a:bodyPr/>
          <a:lstStyle/>
          <a:p>
            <a:pPr>
              <a:buFont typeface="Wingdings" panose="05000000000000000000" charset="0"/>
              <a:buChar char=""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charset="0"/>
              </a:rPr>
              <a:t>re.S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charset="0"/>
              </a:rPr>
              <a:t>：</a:t>
            </a:r>
            <a:r>
              <a:rPr lang="zh-CN" altLang="en-US" sz="1800" dirty="0"/>
              <a:t>使 </a:t>
            </a:r>
            <a:r>
              <a:rPr lang="en-US" altLang="zh-CN" sz="1800" dirty="0">
                <a:solidFill>
                  <a:srgbClr val="FF0000"/>
                </a:solidFill>
              </a:rPr>
              <a:t>. </a:t>
            </a:r>
            <a:r>
              <a:rPr lang="zh-CN" altLang="en-US" sz="1800" dirty="0">
                <a:solidFill>
                  <a:srgbClr val="FF0000"/>
                </a:solidFill>
              </a:rPr>
              <a:t>匹配包括换行在内的所有字符，包括换行符，改变</a:t>
            </a:r>
            <a:r>
              <a:rPr lang="en-US" altLang="zh-CN" sz="1800" dirty="0">
                <a:solidFill>
                  <a:srgbClr val="FF0000"/>
                </a:solidFill>
              </a:rPr>
              <a:t>'.'</a:t>
            </a:r>
            <a:r>
              <a:rPr lang="zh-CN" altLang="en-US" sz="1800" dirty="0">
                <a:solidFill>
                  <a:srgbClr val="FF0000"/>
                </a:solidFill>
              </a:rPr>
              <a:t>的行为</a:t>
            </a:r>
            <a:endParaRPr lang="zh-CN" altLang="en-US" sz="18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text = '''&lt;p&gt;Beautiful is better than ugly.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charset="0"/>
              </a:rPr>
              <a:t>Explicit is better than implicit.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charset="0"/>
              </a:rPr>
              <a:t>Simple is better than complex.&lt;/p&gt;'''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re.findall(r'&lt;p&gt;(.+?)&lt;/p&gt;', text)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re.findall(r'&lt;p&gt;(.+?)&lt;/p&gt;', text, re.S)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</a:rPr>
              <a:t>['Beautiful is better than ugly.\nExplicit is better than implicit.\nSimple is better than complex.']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79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106</a:t>
            </a:fld>
            <a:endParaRPr lang="zh-CN" altLang="en-US" sz="790" strike="noStrike" noProof="1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70" y="1200150"/>
            <a:ext cx="8317230" cy="3394710"/>
          </a:xfrm>
        </p:spPr>
        <p:txBody>
          <a:bodyPr/>
          <a:lstStyle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&gt;&gt;&gt; text = '''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good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bad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345a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abc456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'''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&gt;&gt;&gt; </a:t>
            </a:r>
            <a:r>
              <a:rPr lang="en-US" sz="1400" dirty="0" err="1">
                <a:latin typeface="Consolas" panose="020B0609020204030204" charset="0"/>
              </a:rPr>
              <a:t>re.findall</a:t>
            </a:r>
            <a:r>
              <a:rPr lang="en-US" sz="1400" dirty="0">
                <a:latin typeface="Consolas" panose="020B0609020204030204" charset="0"/>
              </a:rPr>
              <a:t>(r'\w+', text)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charset="0"/>
              </a:rPr>
              <a:t>['good', 'bad', '345a', 'abc456']</a:t>
            </a:r>
            <a:endParaRPr lang="en-US" sz="1400" dirty="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&gt;&gt;&gt; </a:t>
            </a:r>
            <a:r>
              <a:rPr lang="en-US" sz="1400" dirty="0" err="1">
                <a:latin typeface="Consolas" panose="020B0609020204030204" charset="0"/>
              </a:rPr>
              <a:t>re.findall</a:t>
            </a:r>
            <a:r>
              <a:rPr lang="en-US" sz="1400" dirty="0">
                <a:latin typeface="Consolas" panose="020B0609020204030204" charset="0"/>
              </a:rPr>
              <a:t>(r'^\w+$', text)         #</a:t>
            </a:r>
            <a:r>
              <a:rPr lang="en-US" sz="1400" dirty="0">
                <a:solidFill>
                  <a:srgbClr val="FF0000"/>
                </a:solidFill>
                <a:latin typeface="Consolas" panose="020B0609020204030204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charset="0"/>
              </a:rPr>
              <a:t>w不能匹配换行符</a:t>
            </a:r>
            <a:r>
              <a:rPr lang="en-US" sz="1400" dirty="0">
                <a:solidFill>
                  <a:srgbClr val="FF0000"/>
                </a:solidFill>
                <a:latin typeface="Consolas" panose="020B0609020204030204" charset="0"/>
              </a:rPr>
              <a:t>，^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charset="0"/>
              </a:rPr>
              <a:t>匹配整个字符串的开始</a:t>
            </a:r>
            <a:endParaRPr lang="en-US" sz="14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  <a:endParaRPr lang="en-US" sz="1400" dirty="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&gt;&gt;&gt; </a:t>
            </a:r>
            <a:r>
              <a:rPr lang="en-US" sz="1400" dirty="0" err="1">
                <a:latin typeface="Consolas" panose="020B0609020204030204" charset="0"/>
              </a:rPr>
              <a:t>re.findall</a:t>
            </a:r>
            <a:r>
              <a:rPr lang="en-US" sz="1400" dirty="0">
                <a:latin typeface="Consolas" panose="020B0609020204030204" charset="0"/>
              </a:rPr>
              <a:t>(r'^.+$', text)          #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charset="0"/>
              </a:rPr>
              <a:t>圆点也不能匹配换行符</a:t>
            </a:r>
            <a:r>
              <a:rPr lang="en-US" sz="1400" dirty="0">
                <a:solidFill>
                  <a:srgbClr val="FF0000"/>
                </a:solidFill>
                <a:latin typeface="Consolas" panose="020B0609020204030204" charset="0"/>
              </a:rPr>
              <a:t>，$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charset="0"/>
              </a:rPr>
              <a:t>匹配整个字符串的结束</a:t>
            </a:r>
            <a:endParaRPr lang="en-US" sz="14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  <a:endParaRPr lang="en-US" sz="1400" dirty="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&gt;&gt;&gt; </a:t>
            </a:r>
            <a:r>
              <a:rPr lang="en-US" sz="1400" dirty="0" err="1">
                <a:latin typeface="Consolas" panose="020B0609020204030204" charset="0"/>
              </a:rPr>
              <a:t>re.findall</a:t>
            </a:r>
            <a:r>
              <a:rPr lang="en-US" sz="1400" dirty="0">
                <a:latin typeface="Consolas" panose="020B0609020204030204" charset="0"/>
              </a:rPr>
              <a:t>(r'^.+$', text, </a:t>
            </a:r>
            <a:r>
              <a:rPr lang="en-US" sz="1400" dirty="0" err="1">
                <a:latin typeface="Consolas" panose="020B0609020204030204" charset="0"/>
              </a:rPr>
              <a:t>re.S</a:t>
            </a:r>
            <a:r>
              <a:rPr lang="en-US" sz="1400" dirty="0">
                <a:latin typeface="Consolas" panose="020B0609020204030204" charset="0"/>
              </a:rPr>
              <a:t>)    #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charset="0"/>
              </a:rPr>
              <a:t>单行模式，此时圆点可以匹配换行符</a:t>
            </a:r>
            <a:endParaRPr lang="en-US" sz="14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charset="0"/>
              </a:rPr>
              <a:t>['\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charset="0"/>
              </a:rPr>
              <a:t>ngood</a:t>
            </a:r>
            <a:r>
              <a:rPr lang="en-US" sz="1400" dirty="0">
                <a:solidFill>
                  <a:srgbClr val="00B0F0"/>
                </a:solidFill>
                <a:latin typeface="Consolas" panose="020B0609020204030204" charset="0"/>
              </a:rPr>
              <a:t>\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charset="0"/>
              </a:rPr>
              <a:t>nbad</a:t>
            </a:r>
            <a:r>
              <a:rPr lang="en-US" sz="1400" dirty="0">
                <a:solidFill>
                  <a:srgbClr val="00B0F0"/>
                </a:solidFill>
                <a:latin typeface="Consolas" panose="020B0609020204030204" charset="0"/>
              </a:rPr>
              <a:t>\n345a\nabc456\n']</a:t>
            </a:r>
            <a:endParaRPr lang="en-US" sz="1400" dirty="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charset="0"/>
              </a:rPr>
              <a:t>&gt;&gt;&gt; </a:t>
            </a:r>
            <a:r>
              <a:rPr lang="en-US" sz="1400" dirty="0" err="1">
                <a:latin typeface="Consolas" panose="020B0609020204030204" charset="0"/>
              </a:rPr>
              <a:t>re.findall</a:t>
            </a:r>
            <a:r>
              <a:rPr lang="en-US" sz="1400" dirty="0">
                <a:latin typeface="Consolas" panose="020B0609020204030204" charset="0"/>
              </a:rPr>
              <a:t>(r'^.+$', text, </a:t>
            </a:r>
            <a:r>
              <a:rPr lang="en-US" sz="1400" dirty="0" err="1">
                <a:latin typeface="Consolas" panose="020B0609020204030204" charset="0"/>
              </a:rPr>
              <a:t>re.M</a:t>
            </a:r>
            <a:r>
              <a:rPr lang="en-US" sz="1400" dirty="0">
                <a:latin typeface="Consolas" panose="020B0609020204030204" charset="0"/>
              </a:rPr>
              <a:t>)    #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charset="0"/>
              </a:rPr>
              <a:t>多行模式</a:t>
            </a:r>
            <a:r>
              <a:rPr lang="en-US" sz="1400" dirty="0">
                <a:solidFill>
                  <a:srgbClr val="FF0000"/>
                </a:solidFill>
                <a:latin typeface="Consolas" panose="020B0609020204030204" charset="0"/>
              </a:rPr>
              <a:t>，^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charset="0"/>
              </a:rPr>
              <a:t>和$可以匹配每一行的开始和结束</a:t>
            </a:r>
            <a:endParaRPr lang="en-US" sz="14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charset="0"/>
              </a:rPr>
              <a:t>['good', 'bad', '345a', 'abc456']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79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107</a:t>
            </a:fld>
            <a:endParaRPr lang="zh-CN" altLang="en-US" sz="790" strike="noStrike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75" y="11747"/>
            <a:ext cx="9116695" cy="925039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4.2.2 re模块主要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5397"/>
            <a:ext cx="9116695" cy="925039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4.2.2 re模块主要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"/>
            </a:pPr>
            <a:r>
              <a:rPr lang="en-US" sz="1800">
                <a:latin typeface="Consolas" panose="020B0609020204030204" charset="0"/>
              </a:rPr>
              <a:t>re.X</a:t>
            </a:r>
            <a:r>
              <a:rPr lang="zh-CN" altLang="en-US" sz="1800">
                <a:latin typeface="Consolas" panose="020B0609020204030204" charset="0"/>
              </a:rPr>
              <a:t>：允许正则表达式换行，并忽略其中的空白字符和</a:t>
            </a:r>
            <a:r>
              <a:rPr lang="en-US" altLang="zh-CN" sz="1800">
                <a:latin typeface="Consolas" panose="020B0609020204030204" charset="0"/>
              </a:rPr>
              <a:t>#</a:t>
            </a:r>
            <a:r>
              <a:rPr lang="zh-CN" altLang="en-US" sz="1800">
                <a:latin typeface="Consolas" panose="020B0609020204030204" charset="0"/>
              </a:rPr>
              <a:t>注释。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&gt;&gt;&gt; text = 'abc123.4dfg8.88888hij9999.9'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&gt;&gt;&gt; pattern = r'''\d+     # 数字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\.                        # 圆点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\d +'''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&gt;&gt;&gt; re.findall(pattern, text)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&gt;&gt;&gt; re.findall(pattern, text, re.X)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['123.4', '8.88888', '9999.9']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79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108</a:t>
            </a:fld>
            <a:endParaRPr lang="zh-CN" altLang="en-US" sz="790" strike="noStrike" noProof="1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4.2.2 re模块主要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"/>
            </a:pPr>
            <a:r>
              <a:rPr lang="zh-CN" altLang="en-US" sz="1800" dirty="0">
                <a:solidFill>
                  <a:srgbClr val="FF0000"/>
                </a:solidFill>
              </a:rPr>
              <a:t>多个</a:t>
            </a:r>
            <a:r>
              <a:rPr lang="en-US" altLang="zh-CN" sz="1800" dirty="0">
                <a:solidFill>
                  <a:srgbClr val="FF0000"/>
                </a:solidFill>
              </a:rPr>
              <a:t>flag</a:t>
            </a:r>
            <a:r>
              <a:rPr lang="zh-CN" altLang="en-US" sz="1800" dirty="0">
                <a:solidFill>
                  <a:srgbClr val="FF0000"/>
                </a:solidFill>
              </a:rPr>
              <a:t>可以使用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lang="zh-CN" altLang="en-US" sz="1800" dirty="0">
                <a:solidFill>
                  <a:srgbClr val="FF0000"/>
                </a:solidFill>
              </a:rPr>
              <a:t>组合使用</a:t>
            </a:r>
            <a:r>
              <a:rPr lang="zh-CN" altLang="en-US" sz="1800" dirty="0"/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&gt;&gt;&gt; text = '''abc123.4d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fg8.88888hi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j9999.9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000.00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asdf'''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&gt;&gt;&gt; pattern = r'''^\d+     # 数字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\.                         # 圆点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\d +$'''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&gt;&gt;&gt; re.findall(pattern, text)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&gt;&gt;&gt; re.findall(pattern, text, re.M)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&gt;&gt;&gt; re.findall(pattern, text, re.X)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latin typeface="Consolas" panose="020B0609020204030204" charset="0"/>
              </a:rPr>
              <a:t>&gt;&gt;&gt; re.findall(pattern, text, re.X+re.M)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50" dirty="0">
                <a:solidFill>
                  <a:srgbClr val="00B0F0"/>
                </a:solidFill>
                <a:latin typeface="Consolas" panose="020B0609020204030204" charset="0"/>
              </a:rPr>
              <a:t>['000.00']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79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109</a:t>
            </a:fld>
            <a:endParaRPr lang="zh-CN" altLang="en-US" sz="790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7649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4.1.1 字符串格式化</a:t>
            </a:r>
          </a:p>
        </p:txBody>
      </p:sp>
      <p:sp>
        <p:nvSpPr>
          <p:cNvPr id="30722" name="文本占位符 27650"/>
          <p:cNvSpPr>
            <a:spLocks noGrp="1"/>
          </p:cNvSpPr>
          <p:nvPr>
            <p:ph idx="1"/>
          </p:nvPr>
        </p:nvSpPr>
        <p:spPr>
          <a:xfrm>
            <a:off x="362585" y="1120775"/>
            <a:ext cx="7296150" cy="3395345"/>
          </a:xfrm>
        </p:spPr>
        <p:txBody>
          <a:bodyPr anchor="t"/>
          <a:lstStyle/>
          <a:p>
            <a:pPr defTabSz="914400">
              <a:buSzPct val="70000"/>
              <a:buFont typeface="Wingdings" panose="05000000000000000000" charset="0"/>
              <a:buChar char=""/>
            </a:pPr>
            <a:r>
              <a:rPr lang="zh-CN" altLang="en-US" sz="1800" dirty="0"/>
              <a:t>常用格式字符</a:t>
            </a:r>
          </a:p>
        </p:txBody>
      </p:sp>
      <p:graphicFrame>
        <p:nvGraphicFramePr>
          <p:cNvPr id="2" name="表格 -1"/>
          <p:cNvGraphicFramePr/>
          <p:nvPr/>
        </p:nvGraphicFramePr>
        <p:xfrm>
          <a:off x="783433" y="1571052"/>
          <a:ext cx="5069205" cy="3104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格式字符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%s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字符串 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采用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str()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的显示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%r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字符串 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采用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repr()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的显示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%c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单个字符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%d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十进制整数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%i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十进制整数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%o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八进制整数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%x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十六进制整数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%e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 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基底写为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e)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%E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 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基底写为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E)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%f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%F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浮点数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%g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(e)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或浮点数 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根据显示长度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%G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(E)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或浮点数 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根据显示长度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%%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一个字符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</a:p>
                  </a:txBody>
                  <a:tcPr marL="2715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77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53249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4.2.3 直接使用re模块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8786" name="文本占位符 53250"/>
          <p:cNvSpPr>
            <a:spLocks noGrp="1"/>
          </p:cNvSpPr>
          <p:nvPr>
            <p:ph idx="1"/>
          </p:nvPr>
        </p:nvSpPr>
        <p:spPr>
          <a:xfrm>
            <a:off x="421005" y="1040765"/>
            <a:ext cx="8501380" cy="339534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split(pattern, string[, </a:t>
            </a:r>
            <a:r>
              <a:rPr lang="en-US" altLang="zh-CN" sz="1600" dirty="0" err="1">
                <a:solidFill>
                  <a:srgbClr val="FF0000"/>
                </a:solidFill>
              </a:rPr>
              <a:t>maxsplit</a:t>
            </a:r>
            <a:r>
              <a:rPr lang="en-US" altLang="zh-CN" sz="1600" dirty="0">
                <a:solidFill>
                  <a:srgbClr val="FF0000"/>
                </a:solidFill>
              </a:rPr>
              <a:t>=0])</a:t>
            </a:r>
            <a:r>
              <a:rPr lang="zh-CN" altLang="zh-CN" sz="1600" dirty="0">
                <a:solidFill>
                  <a:srgbClr val="FF0000"/>
                </a:solidFill>
              </a:rPr>
              <a:t>根据模式匹配项分隔字符串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import re                            #</a:t>
            </a:r>
            <a:r>
              <a:rPr lang="en-US" altLang="zh-CN" sz="1600" dirty="0" err="1">
                <a:latin typeface="Consolas" panose="020B0609020204030204" charset="0"/>
              </a:rPr>
              <a:t>导入re模块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text = 'alpha. beta....gamma delta'  #</a:t>
            </a:r>
            <a:r>
              <a:rPr lang="en-US" altLang="zh-CN" sz="1600" dirty="0" err="1">
                <a:latin typeface="Consolas" panose="020B0609020204030204" charset="0"/>
              </a:rPr>
              <a:t>测试用的字符串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re.split</a:t>
            </a:r>
            <a:r>
              <a:rPr lang="en-US" altLang="zh-CN" sz="1600" dirty="0">
                <a:latin typeface="Consolas" panose="020B0609020204030204" charset="0"/>
              </a:rPr>
              <a:t>('[\. ]+', text)             #</a:t>
            </a:r>
            <a:r>
              <a:rPr lang="en-US" altLang="zh-CN" sz="1600" dirty="0" err="1">
                <a:latin typeface="Consolas" panose="020B0609020204030204" charset="0"/>
              </a:rPr>
              <a:t>使用指定字符作为分隔符进行分隔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['alpha', 'beta', 'gamma', 'delta']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re.split</a:t>
            </a:r>
            <a:r>
              <a:rPr lang="en-US" altLang="zh-CN" sz="1600" dirty="0">
                <a:latin typeface="Consolas" panose="020B0609020204030204" charset="0"/>
              </a:rPr>
              <a:t>('[\. ]+', text, </a:t>
            </a:r>
            <a:r>
              <a:rPr lang="en-US" altLang="zh-CN" sz="1600" dirty="0" err="1">
                <a:latin typeface="Consolas" panose="020B0609020204030204" charset="0"/>
              </a:rPr>
              <a:t>maxsplit</a:t>
            </a:r>
            <a:r>
              <a:rPr lang="en-US" altLang="zh-CN" sz="1600" dirty="0">
                <a:latin typeface="Consolas" panose="020B0609020204030204" charset="0"/>
              </a:rPr>
              <a:t>=2) #最多分隔2次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['alpha', 'beta', 'gamma delta']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re.split</a:t>
            </a:r>
            <a:r>
              <a:rPr lang="en-US" altLang="zh-CN" sz="1600" dirty="0">
                <a:latin typeface="Consolas" panose="020B0609020204030204" charset="0"/>
              </a:rPr>
              <a:t>('[\. ]+', text, </a:t>
            </a:r>
            <a:r>
              <a:rPr lang="en-US" altLang="zh-CN" sz="1600" dirty="0" err="1">
                <a:latin typeface="Consolas" panose="020B0609020204030204" charset="0"/>
              </a:rPr>
              <a:t>maxsplit</a:t>
            </a:r>
            <a:r>
              <a:rPr lang="en-US" altLang="zh-CN" sz="1600" dirty="0">
                <a:latin typeface="Consolas" panose="020B0609020204030204" charset="0"/>
              </a:rPr>
              <a:t>=1) #最多分隔1次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['alpha', 'beta....gamma delta']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pat = '[a-</a:t>
            </a:r>
            <a:r>
              <a:rPr lang="en-US" altLang="zh-CN" sz="1600" dirty="0" err="1">
                <a:latin typeface="Consolas" panose="020B0609020204030204" charset="0"/>
              </a:rPr>
              <a:t>zA</a:t>
            </a:r>
            <a:r>
              <a:rPr lang="en-US" altLang="zh-CN" sz="1600" dirty="0">
                <a:latin typeface="Consolas" panose="020B0609020204030204" charset="0"/>
              </a:rPr>
              <a:t>-Z]+'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re.findall</a:t>
            </a:r>
            <a:r>
              <a:rPr lang="en-US" altLang="zh-CN" sz="1600" dirty="0">
                <a:latin typeface="Consolas" panose="020B0609020204030204" charset="0"/>
              </a:rPr>
              <a:t>(pat, text)                #</a:t>
            </a:r>
            <a:r>
              <a:rPr lang="en-US" altLang="zh-CN" sz="1600" dirty="0" err="1">
                <a:latin typeface="Consolas" panose="020B0609020204030204" charset="0"/>
              </a:rPr>
              <a:t>查找所有单词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['alpha', 'beta', 'gamma', 'delta']</a:t>
            </a:r>
            <a:endParaRPr lang="zh-CN" altLang="en-US" sz="1600" dirty="0">
              <a:latin typeface="Consolas" panose="020B0609020204030204" charset="0"/>
            </a:endParaRPr>
          </a:p>
        </p:txBody>
      </p:sp>
      <p:sp>
        <p:nvSpPr>
          <p:cNvPr id="1187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5427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4.2.3 直接使用re模块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0" name="文本占位符 54274"/>
          <p:cNvSpPr>
            <a:spLocks noGrp="1"/>
          </p:cNvSpPr>
          <p:nvPr>
            <p:ph idx="1"/>
          </p:nvPr>
        </p:nvSpPr>
        <p:spPr>
          <a:xfrm>
            <a:off x="457200" y="1058511"/>
            <a:ext cx="8229600" cy="4158382"/>
          </a:xfrm>
        </p:spPr>
        <p:txBody>
          <a:bodyPr anchor="t"/>
          <a:lstStyle/>
          <a:p>
            <a:r>
              <a:rPr lang="en-US" altLang="zh-CN" sz="1600" dirty="0">
                <a:solidFill>
                  <a:srgbClr val="FF0000"/>
                </a:solidFill>
              </a:rPr>
              <a:t>sub(pat, </a:t>
            </a:r>
            <a:r>
              <a:rPr lang="en-US" altLang="zh-CN" sz="1600" dirty="0" err="1">
                <a:solidFill>
                  <a:srgbClr val="FF0000"/>
                </a:solidFill>
              </a:rPr>
              <a:t>repl</a:t>
            </a:r>
            <a:r>
              <a:rPr lang="en-US" altLang="zh-CN" sz="1600" dirty="0">
                <a:solidFill>
                  <a:srgbClr val="FF0000"/>
                </a:solidFill>
              </a:rPr>
              <a:t>, string[, count=0])</a:t>
            </a:r>
            <a:r>
              <a:rPr lang="zh-CN" altLang="en-US" sz="1600" dirty="0">
                <a:solidFill>
                  <a:srgbClr val="FF0000"/>
                </a:solidFill>
              </a:rPr>
              <a:t>：对于输入一个字符串，利用正则表达式，从左向右把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zh-CN" altLang="en-US" sz="1600" dirty="0">
                <a:solidFill>
                  <a:srgbClr val="FF0000"/>
                </a:solidFill>
              </a:rPr>
              <a:t>中能匹配到的字符串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zh-CN" altLang="en-US" sz="1600" dirty="0">
                <a:solidFill>
                  <a:srgbClr val="FF0000"/>
                </a:solidFill>
              </a:rPr>
              <a:t>换成</a:t>
            </a:r>
            <a:r>
              <a:rPr lang="en-US" altLang="zh-CN" sz="1600" dirty="0" err="1">
                <a:solidFill>
                  <a:srgbClr val="FF0000"/>
                </a:solidFill>
              </a:rPr>
              <a:t>repl</a:t>
            </a:r>
            <a:r>
              <a:rPr lang="zh-CN" altLang="en-US" sz="1600" dirty="0">
                <a:solidFill>
                  <a:srgbClr val="FF0000"/>
                </a:solidFill>
              </a:rPr>
              <a:t>。然后返回被替换后的字符串；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pat = '{name}'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text = 'Dear {name}...'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</a:t>
            </a:r>
            <a:r>
              <a:rPr lang="en-US" altLang="zh-CN" sz="1500" dirty="0" err="1">
                <a:latin typeface="Consolas" panose="020B0609020204030204" charset="0"/>
              </a:rPr>
              <a:t>re.sub</a:t>
            </a:r>
            <a:r>
              <a:rPr lang="en-US" altLang="zh-CN" sz="1500" dirty="0">
                <a:latin typeface="Consolas" panose="020B0609020204030204" charset="0"/>
              </a:rPr>
              <a:t>(pat, '</a:t>
            </a:r>
            <a:r>
              <a:rPr lang="en-US" altLang="zh-CN" sz="1500" dirty="0" err="1">
                <a:latin typeface="Consolas" panose="020B0609020204030204" charset="0"/>
              </a:rPr>
              <a:t>Mr.Dong</a:t>
            </a:r>
            <a:r>
              <a:rPr lang="en-US" altLang="zh-CN" sz="1500" dirty="0">
                <a:latin typeface="Consolas" panose="020B0609020204030204" charset="0"/>
              </a:rPr>
              <a:t>', text)        #</a:t>
            </a:r>
            <a:r>
              <a:rPr lang="en-US" altLang="zh-CN" sz="1500" dirty="0" err="1">
                <a:latin typeface="Consolas" panose="020B0609020204030204" charset="0"/>
              </a:rPr>
              <a:t>字符串替换</a:t>
            </a:r>
            <a:endParaRPr lang="en-US" altLang="zh-CN" sz="1500" dirty="0">
              <a:latin typeface="Consolas" panose="020B0609020204030204" charset="0"/>
            </a:endParaRP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'Dear </a:t>
            </a:r>
            <a:r>
              <a:rPr lang="en-US" altLang="zh-CN" sz="1500" dirty="0" err="1">
                <a:solidFill>
                  <a:srgbClr val="00B0F0"/>
                </a:solidFill>
                <a:latin typeface="Consolas" panose="020B0609020204030204" charset="0"/>
              </a:rPr>
              <a:t>Mr.Dong</a:t>
            </a: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...'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s = 'a s d'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</a:t>
            </a:r>
            <a:r>
              <a:rPr lang="en-US" altLang="zh-CN" sz="1500" dirty="0" err="1">
                <a:latin typeface="Consolas" panose="020B0609020204030204" charset="0"/>
              </a:rPr>
              <a:t>re.sub</a:t>
            </a:r>
            <a:r>
              <a:rPr lang="en-US" altLang="zh-CN" sz="1500" dirty="0">
                <a:latin typeface="Consolas" panose="020B0609020204030204" charset="0"/>
              </a:rPr>
              <a:t>('</a:t>
            </a:r>
            <a:r>
              <a:rPr lang="en-US" altLang="zh-CN" sz="1500" dirty="0" err="1">
                <a:latin typeface="Consolas" panose="020B0609020204030204" charset="0"/>
              </a:rPr>
              <a:t>a|s|d</a:t>
            </a:r>
            <a:r>
              <a:rPr lang="en-US" altLang="zh-CN" sz="1500" dirty="0">
                <a:latin typeface="Consolas" panose="020B0609020204030204" charset="0"/>
              </a:rPr>
              <a:t>', 'good', s)          #</a:t>
            </a:r>
            <a:r>
              <a:rPr lang="en-US" altLang="zh-CN" sz="1500" dirty="0" err="1">
                <a:latin typeface="Consolas" panose="020B0609020204030204" charset="0"/>
              </a:rPr>
              <a:t>字符串替换</a:t>
            </a:r>
            <a:endParaRPr lang="en-US" altLang="zh-CN" sz="1500" dirty="0">
              <a:latin typeface="Consolas" panose="020B0609020204030204" charset="0"/>
            </a:endParaRP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'good </a:t>
            </a:r>
            <a:r>
              <a:rPr lang="en-US" altLang="zh-CN" sz="1500" dirty="0" err="1">
                <a:solidFill>
                  <a:srgbClr val="00B0F0"/>
                </a:solidFill>
                <a:latin typeface="Consolas" panose="020B0609020204030204" charset="0"/>
              </a:rPr>
              <a:t>good</a:t>
            </a: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 </a:t>
            </a:r>
            <a:r>
              <a:rPr lang="en-US" altLang="zh-CN" sz="1500" dirty="0" err="1">
                <a:solidFill>
                  <a:srgbClr val="00B0F0"/>
                </a:solidFill>
                <a:latin typeface="Consolas" panose="020B0609020204030204" charset="0"/>
              </a:rPr>
              <a:t>good</a:t>
            </a: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'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s = "It's a very good </a:t>
            </a:r>
            <a:r>
              <a:rPr lang="en-US" altLang="zh-CN" sz="1500" dirty="0" err="1">
                <a:latin typeface="Consolas" panose="020B0609020204030204" charset="0"/>
              </a:rPr>
              <a:t>good</a:t>
            </a:r>
            <a:r>
              <a:rPr lang="en-US" altLang="zh-CN" sz="1500" dirty="0">
                <a:latin typeface="Consolas" panose="020B0609020204030204" charset="0"/>
              </a:rPr>
              <a:t> idea"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</a:t>
            </a:r>
            <a:r>
              <a:rPr lang="en-US" altLang="zh-CN" sz="1500" dirty="0" err="1">
                <a:latin typeface="Consolas" panose="020B0609020204030204" charset="0"/>
              </a:rPr>
              <a:t>re.sub</a:t>
            </a:r>
            <a:r>
              <a:rPr lang="en-US" altLang="zh-CN" sz="1500" dirty="0">
                <a:latin typeface="Consolas" panose="020B0609020204030204" charset="0"/>
              </a:rPr>
              <a:t>(r‘(\b\w+) \1’, r‘\1’, s) #</a:t>
            </a:r>
            <a:r>
              <a:rPr lang="en-US" altLang="zh-CN" sz="900" dirty="0" err="1">
                <a:solidFill>
                  <a:srgbClr val="FF0000"/>
                </a:solidFill>
                <a:latin typeface="Consolas" panose="020B0609020204030204" charset="0"/>
              </a:rPr>
              <a:t>处理连续的重复单词</a:t>
            </a:r>
            <a:r>
              <a:rPr lang="en-US" altLang="zh-CN" sz="900" dirty="0">
                <a:solidFill>
                  <a:srgbClr val="FF0000"/>
                </a:solidFill>
                <a:latin typeface="Consolas" panose="020B0609020204030204" charset="0"/>
              </a:rPr>
              <a:t>,</a:t>
            </a:r>
            <a:r>
              <a:rPr lang="zh-CN" altLang="en-US" sz="900" dirty="0">
                <a:solidFill>
                  <a:srgbClr val="FF0000"/>
                </a:solidFill>
                <a:latin typeface="Consolas" panose="020B0609020204030204" charset="0"/>
              </a:rPr>
              <a:t>在匹配的过程中</a:t>
            </a:r>
            <a:r>
              <a:rPr lang="en-US" altLang="zh-CN" sz="900" dirty="0">
                <a:solidFill>
                  <a:srgbClr val="FF0000"/>
                </a:solidFill>
                <a:latin typeface="Consolas" panose="020B0609020204030204" charset="0"/>
              </a:rPr>
              <a:t>,</a:t>
            </a:r>
            <a:r>
              <a:rPr lang="zh-CN" altLang="en-US" sz="900" dirty="0">
                <a:solidFill>
                  <a:srgbClr val="FF0000"/>
                </a:solidFill>
                <a:latin typeface="Consolas" panose="020B0609020204030204" charset="0"/>
              </a:rPr>
              <a:t>可以在后面引用前面分组所匹配的字符串，</a:t>
            </a:r>
            <a:r>
              <a:rPr lang="zh-CN" altLang="en-US" sz="900" b="1" dirty="0">
                <a:solidFill>
                  <a:srgbClr val="FF0000"/>
                </a:solidFill>
              </a:rPr>
              <a:t>引用的仅仅是文本内容，而不是正则表达式</a:t>
            </a:r>
            <a:endParaRPr lang="en-US" altLang="zh-CN" sz="9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"It's a very good idea"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</a:t>
            </a:r>
            <a:r>
              <a:rPr lang="en-US" altLang="zh-CN" sz="1500" dirty="0" err="1">
                <a:latin typeface="Consolas" panose="020B0609020204030204" charset="0"/>
              </a:rPr>
              <a:t>re.sub</a:t>
            </a:r>
            <a:r>
              <a:rPr lang="en-US" altLang="zh-CN" sz="1500" dirty="0">
                <a:latin typeface="Consolas" panose="020B0609020204030204" charset="0"/>
              </a:rPr>
              <a:t>(r'((\b\w+) )\1', r'\2', s)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"It's a very </a:t>
            </a:r>
            <a:r>
              <a:rPr lang="en-US" altLang="zh-CN" sz="1500" dirty="0" err="1">
                <a:solidFill>
                  <a:srgbClr val="00B0F0"/>
                </a:solidFill>
                <a:latin typeface="Consolas" panose="020B0609020204030204" charset="0"/>
              </a:rPr>
              <a:t>goodidea</a:t>
            </a: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"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&gt;&gt;&gt; </a:t>
            </a:r>
            <a:r>
              <a:rPr lang="en-US" altLang="zh-CN" sz="1500" dirty="0" err="1">
                <a:latin typeface="Consolas" panose="020B0609020204030204" charset="0"/>
              </a:rPr>
              <a:t>re.sub</a:t>
            </a:r>
            <a:r>
              <a:rPr lang="en-US" altLang="zh-CN" sz="1500" dirty="0">
                <a:latin typeface="Consolas" panose="020B0609020204030204" charset="0"/>
              </a:rPr>
              <a:t>('a', lambda x:x.group(0).upper(),</a:t>
            </a: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charset="0"/>
              </a:rPr>
              <a:t>           '</a:t>
            </a:r>
            <a:r>
              <a:rPr lang="en-US" altLang="zh-CN" sz="1500" dirty="0" err="1">
                <a:latin typeface="Consolas" panose="020B0609020204030204" charset="0"/>
              </a:rPr>
              <a:t>aaa</a:t>
            </a:r>
            <a:r>
              <a:rPr lang="en-US" altLang="zh-CN" sz="1500" dirty="0">
                <a:latin typeface="Consolas" panose="020B0609020204030204" charset="0"/>
              </a:rPr>
              <a:t> </a:t>
            </a:r>
            <a:r>
              <a:rPr lang="en-US" altLang="zh-CN" sz="1500" dirty="0" err="1">
                <a:latin typeface="Consolas" panose="020B0609020204030204" charset="0"/>
              </a:rPr>
              <a:t>abc</a:t>
            </a:r>
            <a:r>
              <a:rPr lang="en-US" altLang="zh-CN" sz="1500" dirty="0">
                <a:latin typeface="Consolas" panose="020B0609020204030204" charset="0"/>
              </a:rPr>
              <a:t> </a:t>
            </a:r>
            <a:r>
              <a:rPr lang="en-US" altLang="zh-CN" sz="1500" dirty="0" err="1">
                <a:latin typeface="Consolas" panose="020B0609020204030204" charset="0"/>
              </a:rPr>
              <a:t>abde</a:t>
            </a:r>
            <a:r>
              <a:rPr lang="en-US" altLang="zh-CN" sz="1500" dirty="0">
                <a:latin typeface="Consolas" panose="020B0609020204030204" charset="0"/>
              </a:rPr>
              <a:t>')              #</a:t>
            </a:r>
            <a:r>
              <a:rPr lang="en-US" altLang="zh-CN" sz="1500" dirty="0" err="1">
                <a:latin typeface="Consolas" panose="020B0609020204030204" charset="0"/>
              </a:rPr>
              <a:t>repl为可调用对象</a:t>
            </a:r>
            <a:endParaRPr lang="en-US" altLang="zh-CN" sz="1500" dirty="0">
              <a:latin typeface="Consolas" panose="020B0609020204030204" charset="0"/>
            </a:endParaRPr>
          </a:p>
          <a:p>
            <a:pPr marL="1905" indent="-190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'AAA </a:t>
            </a:r>
            <a:r>
              <a:rPr lang="en-US" altLang="zh-CN" sz="1500" dirty="0" err="1">
                <a:solidFill>
                  <a:srgbClr val="00B0F0"/>
                </a:solidFill>
                <a:latin typeface="Consolas" panose="020B0609020204030204" charset="0"/>
              </a:rPr>
              <a:t>Abc</a:t>
            </a: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 </a:t>
            </a:r>
            <a:r>
              <a:rPr lang="en-US" altLang="zh-CN" sz="1500" dirty="0" err="1">
                <a:solidFill>
                  <a:srgbClr val="00B0F0"/>
                </a:solidFill>
                <a:latin typeface="Consolas" panose="020B0609020204030204" charset="0"/>
              </a:rPr>
              <a:t>Abde</a:t>
            </a:r>
            <a:r>
              <a:rPr lang="en-US" altLang="zh-CN" sz="1500" dirty="0">
                <a:solidFill>
                  <a:srgbClr val="00B0F0"/>
                </a:solidFill>
                <a:latin typeface="Consolas" panose="020B0609020204030204" charset="0"/>
              </a:rPr>
              <a:t>'</a:t>
            </a:r>
          </a:p>
        </p:txBody>
      </p:sp>
      <p:sp>
        <p:nvSpPr>
          <p:cNvPr id="1198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78" y="2013491"/>
            <a:ext cx="3167822" cy="108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4.2.3 直接使用re模块函数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lnSpc>
                <a:spcPct val="100000"/>
              </a:lnSpc>
              <a:spcBef>
                <a:spcPct val="0"/>
              </a:spcBef>
              <a:buSzPct val="70000"/>
              <a:buFont typeface="Arial" panose="020B0604020202020204" pitchFamily="34" charset="0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#</a:t>
            </a:r>
            <a:r>
              <a:rPr lang="zh-CN" altLang="en-US" sz="1600" dirty="0">
                <a:latin typeface="Consolas" panose="020B0609020204030204" charset="0"/>
                <a:sym typeface="+mn-ea"/>
              </a:rPr>
              <a:t>把单词中间误写作大写的字母改为小写：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sym typeface="+mn-ea"/>
              </a:rPr>
              <a:t>import re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sym typeface="+mn-ea"/>
              </a:rPr>
              <a:t>def checkModify(s):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sym typeface="+mn-ea"/>
              </a:rPr>
              <a:t>    return re.sub(r'\b(\w)(\w+)(\w)\b',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sym typeface="+mn-ea"/>
              </a:rPr>
              <a:t>                  lambda x: x.group(1)+x.group(2).lower()+x.group(3),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sym typeface="+mn-ea"/>
              </a:rPr>
              <a:t>                  s)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sym typeface="+mn-ea"/>
              </a:rPr>
              <a:t>print(checkModify('aBc ABBC D eeee fFFFfF'))</a:t>
            </a:r>
            <a:endParaRPr lang="en-US" altLang="zh-CN" sz="16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Consolas" panose="020B0609020204030204" charset="0"/>
              </a:rPr>
              <a:t>abc</a:t>
            </a:r>
            <a:r>
              <a:rPr lang="en-US" altLang="zh-CN" sz="1600" dirty="0">
                <a:latin typeface="Consolas" panose="020B0609020204030204" charset="0"/>
              </a:rPr>
              <a:t> </a:t>
            </a:r>
            <a:r>
              <a:rPr lang="en-US" altLang="zh-CN" sz="1600" dirty="0" err="1">
                <a:latin typeface="Consolas" panose="020B0609020204030204" charset="0"/>
              </a:rPr>
              <a:t>AbbC</a:t>
            </a:r>
            <a:r>
              <a:rPr lang="en-US" altLang="zh-CN" sz="1600" dirty="0">
                <a:latin typeface="Consolas" panose="020B0609020204030204" charset="0"/>
              </a:rPr>
              <a:t> D </a:t>
            </a:r>
            <a:r>
              <a:rPr lang="en-US" altLang="zh-CN" sz="1600" dirty="0" err="1">
                <a:latin typeface="Consolas" panose="020B0609020204030204" charset="0"/>
              </a:rPr>
              <a:t>eeee</a:t>
            </a:r>
            <a:r>
              <a:rPr lang="en-US" altLang="zh-CN" sz="1600" dirty="0">
                <a:latin typeface="Consolas" panose="020B0609020204030204" charset="0"/>
              </a:rPr>
              <a:t> </a:t>
            </a:r>
            <a:r>
              <a:rPr lang="en-US" altLang="zh-CN" sz="1600" dirty="0" err="1">
                <a:latin typeface="Consolas" panose="020B0609020204030204" charset="0"/>
              </a:rPr>
              <a:t>fffffF</a:t>
            </a:r>
            <a:endParaRPr lang="zh-CN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112</a:t>
            </a:fld>
            <a:endParaRPr lang="zh-CN" altLang="en-US" sz="1000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5529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4.2.3 直接使用re模块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20834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re.sub('[a-z]', lambda x:x.group(0).upper(), 'aaa abc abde')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'AAA ABC ABDE'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re.sub('[a-zA-z]', lambda x:chr(ord(x.group(0))^32),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           'aaa aBc abde')              #英文字母大小写互换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'AAA AbC ABDE'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re.subn('a', 'dfg', 'aaa abc abde') #返回新字符串和替换次数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('dfgdfgdfg dfgbc dfgbde', 5)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re.sub('a', 'dfg', 'aaa abc abde')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'dfgdfgdfg dfgbc dfgbde'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re.escape('http://www.python.org')  #字符串转义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'http\\:\\/\\/www\\.python\\.org'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re.sub('ab|bc', '', 'abcabc')       </a:t>
            </a:r>
            <a:r>
              <a:rPr lang="en-US" altLang="zh-CN" sz="1600" dirty="0">
                <a:latin typeface="Consolas" panose="020B0609020204030204" charset="0"/>
              </a:rPr>
              <a:t>#</a:t>
            </a:r>
            <a:r>
              <a:rPr lang="zh-CN" altLang="en-US" sz="1600" dirty="0">
                <a:latin typeface="Consolas" panose="020B0609020204030204" charset="0"/>
              </a:rPr>
              <a:t>在字符串中从左向右扫描并处理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'cc'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re.sub('bc|ab', '', 'abcabc')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'cc'</a:t>
            </a:r>
          </a:p>
        </p:txBody>
      </p:sp>
      <p:sp>
        <p:nvSpPr>
          <p:cNvPr id="12083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example = 'Beautiful is better than ugly.'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re.findall</a:t>
            </a:r>
            <a:r>
              <a:rPr lang="en-US" altLang="en-US" sz="1600" dirty="0">
                <a:latin typeface="Consolas" panose="020B0609020204030204" charset="0"/>
              </a:rPr>
              <a:t>('\\bb.+?\\b', example)  #</a:t>
            </a:r>
            <a:r>
              <a:rPr lang="en-US" altLang="en-US" sz="1600" dirty="0" err="1">
                <a:latin typeface="Consolas" panose="020B0609020204030204" charset="0"/>
              </a:rPr>
              <a:t>以字母b开头的完整单词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                                       #</a:t>
            </a:r>
            <a:r>
              <a:rPr lang="en-US" altLang="en-US" sz="1600" dirty="0" err="1">
                <a:latin typeface="Consolas" panose="020B0609020204030204" charset="0"/>
              </a:rPr>
              <a:t>此处问号?表示非贪心模式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['better']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re.findall</a:t>
            </a:r>
            <a:r>
              <a:rPr lang="en-US" altLang="en-US" sz="1600" dirty="0">
                <a:latin typeface="Consolas" panose="020B0609020204030204" charset="0"/>
              </a:rPr>
              <a:t>('\\bb.+\\b', example)   #</a:t>
            </a:r>
            <a:r>
              <a:rPr lang="en-US" altLang="en-US" sz="1600" dirty="0" err="1">
                <a:latin typeface="Consolas" panose="020B0609020204030204" charset="0"/>
              </a:rPr>
              <a:t>贪心模式的匹配结果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['better than ugly']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re.findall</a:t>
            </a:r>
            <a:r>
              <a:rPr lang="en-US" altLang="en-US" sz="1600" dirty="0">
                <a:latin typeface="Consolas" panose="020B0609020204030204" charset="0"/>
              </a:rPr>
              <a:t>('\\bb\w*\\b', example)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['better']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re.findall</a:t>
            </a:r>
            <a:r>
              <a:rPr lang="en-US" altLang="en-US" sz="1600" dirty="0">
                <a:latin typeface="Consolas" panose="020B0609020204030204" charset="0"/>
              </a:rPr>
              <a:t>('\\</a:t>
            </a:r>
            <a:r>
              <a:rPr lang="en-US" altLang="en-US" sz="1600" dirty="0" err="1">
                <a:latin typeface="Consolas" panose="020B0609020204030204" charset="0"/>
              </a:rPr>
              <a:t>Bh</a:t>
            </a:r>
            <a:r>
              <a:rPr lang="en-US" altLang="en-US" sz="1600" dirty="0">
                <a:latin typeface="Consolas" panose="020B0609020204030204" charset="0"/>
              </a:rPr>
              <a:t>.+?\\b', example)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                                       #</a:t>
            </a:r>
            <a:r>
              <a:rPr lang="en-US" altLang="en-US" sz="1600" dirty="0" err="1">
                <a:latin typeface="Consolas" panose="020B0609020204030204" charset="0"/>
              </a:rPr>
              <a:t>不以h开头且含有h字母的单词剩余部分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['</a:t>
            </a:r>
            <a:r>
              <a:rPr lang="en-US" altLang="en-US" sz="1600" dirty="0" err="1">
                <a:solidFill>
                  <a:srgbClr val="00B0F0"/>
                </a:solidFill>
                <a:latin typeface="Consolas" panose="020B0609020204030204" charset="0"/>
              </a:rPr>
              <a:t>han</a:t>
            </a: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']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re.findall</a:t>
            </a:r>
            <a:r>
              <a:rPr lang="en-US" altLang="en-US" sz="1600" dirty="0">
                <a:latin typeface="Consolas" panose="020B0609020204030204" charset="0"/>
              </a:rPr>
              <a:t>('\\b\w.+?\\b', example) #</a:t>
            </a:r>
            <a:r>
              <a:rPr lang="en-US" altLang="en-US" sz="1600" dirty="0" err="1">
                <a:latin typeface="Consolas" panose="020B0609020204030204" charset="0"/>
              </a:rPr>
              <a:t>所有单词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['Beautiful', 'is', 'better', 'than', 'ugly']</a:t>
            </a:r>
          </a:p>
        </p:txBody>
      </p:sp>
      <p:sp>
        <p:nvSpPr>
          <p:cNvPr id="121858" name="标题 5529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4.2.3 直接使用re模块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218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re.findall</a:t>
            </a:r>
            <a:r>
              <a:rPr lang="en-US" altLang="en-US" sz="1600" dirty="0">
                <a:latin typeface="Consolas" panose="020B0609020204030204" charset="0"/>
              </a:rPr>
              <a:t>('\d+\.\d+\.\d+', 'Python 2.7.13')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                                   #</a:t>
            </a:r>
            <a:r>
              <a:rPr lang="en-US" altLang="en-US" sz="1600" dirty="0" err="1">
                <a:latin typeface="Consolas" panose="020B0609020204030204" charset="0"/>
              </a:rPr>
              <a:t>查找并返回x.x.x形式的数字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['2.7.13']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re.findall</a:t>
            </a:r>
            <a:r>
              <a:rPr lang="en-US" altLang="en-US" sz="1600" dirty="0">
                <a:latin typeface="Consolas" panose="020B0609020204030204" charset="0"/>
              </a:rPr>
              <a:t>('\d+\.\d+\.\d+', 'Python 2.7.13,Python 3.6.0')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['2.7.13', '3.6.0']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s = '&lt;html&gt;&lt;head&gt;This is head.&lt;/head&gt;&lt;body&gt;This is body.&lt;/body&gt;&lt;/html&gt;'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pattern = r'&lt;html&gt;&lt;head&gt;(.+)&lt;/head&gt;&lt;body&gt;(.+)&lt;/body&gt;&lt;/html&gt;'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result = </a:t>
            </a:r>
            <a:r>
              <a:rPr lang="en-US" altLang="en-US" sz="1600" dirty="0" err="1">
                <a:latin typeface="Consolas" panose="020B0609020204030204" charset="0"/>
              </a:rPr>
              <a:t>re.search</a:t>
            </a:r>
            <a:r>
              <a:rPr lang="en-US" altLang="en-US" sz="1600" dirty="0">
                <a:latin typeface="Consolas" panose="020B0609020204030204" charset="0"/>
              </a:rPr>
              <a:t>(pattern, s)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result.group</a:t>
            </a:r>
            <a:r>
              <a:rPr lang="en-US" altLang="en-US" sz="1600" dirty="0">
                <a:latin typeface="Consolas" panose="020B0609020204030204" charset="0"/>
              </a:rPr>
              <a:t>(1)                 #</a:t>
            </a:r>
            <a:r>
              <a:rPr lang="en-US" altLang="en-US" sz="1600" dirty="0" err="1">
                <a:latin typeface="Consolas" panose="020B0609020204030204" charset="0"/>
              </a:rPr>
              <a:t>第一个子模式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'This is head.'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</a:rPr>
              <a:t>result.group</a:t>
            </a:r>
            <a:r>
              <a:rPr lang="en-US" altLang="en-US" sz="1600" dirty="0">
                <a:latin typeface="Consolas" panose="020B0609020204030204" charset="0"/>
              </a:rPr>
              <a:t>(2)                 #</a:t>
            </a:r>
            <a:r>
              <a:rPr lang="en-US" altLang="en-US" sz="1600" dirty="0" err="1">
                <a:latin typeface="Consolas" panose="020B0609020204030204" charset="0"/>
              </a:rPr>
              <a:t>第二个子模式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'This is body.'</a:t>
            </a:r>
          </a:p>
        </p:txBody>
      </p:sp>
      <p:sp>
        <p:nvSpPr>
          <p:cNvPr id="122882" name="标题 5529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4.2.3 直接使用re模块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2288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05" y="1100455"/>
            <a:ext cx="8058150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800" b="1" strike="noStrike" noProof="1"/>
              <a:t>补充案例：</a:t>
            </a:r>
            <a:r>
              <a:rPr lang="zh-CN" altLang="en-US" sz="1800" strike="noStrike" noProof="1"/>
              <a:t>将一句话的单词进行倒置，标点不倒置。比如 I like beijing. 经过函数后变为：beijing. like I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sym typeface="+mn-ea"/>
              </a:rPr>
              <a:t>import re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rev3(s):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'''考虑开头或结束有空格的情况'''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t = re.split('\s+', s.strip())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t.reverse()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' '.join(t)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rev4(s):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'''考虑开头或结束有空格的情况'''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t = re.split('\s+', s.strip())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' '.join(reversed(t))</a:t>
            </a:r>
          </a:p>
        </p:txBody>
      </p:sp>
      <p:sp>
        <p:nvSpPr>
          <p:cNvPr id="123906" name="标题 5529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4.2.3 直接使用re模块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239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"/>
            </a:pPr>
            <a:r>
              <a:rPr lang="zh-CN" altLang="en-US" sz="1800" b="1" strike="noStrike" noProof="1"/>
              <a:t>补充案例：</a:t>
            </a:r>
            <a:r>
              <a:rPr lang="zh-CN" altLang="en-US" sz="1800" strike="noStrike" noProof="1"/>
              <a:t>查找字符串中最长的数字子串。</a:t>
            </a:r>
          </a:p>
        </p:txBody>
      </p:sp>
      <p:sp>
        <p:nvSpPr>
          <p:cNvPr id="124930" name="标题 5529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4.2.3 直接使用re模块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2493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"/>
            </a:pPr>
            <a:r>
              <a:rPr lang="zh-CN" altLang="en-US" sz="1800" b="1" strike="noStrike" noProof="1"/>
              <a:t>补充案例：</a:t>
            </a:r>
            <a:r>
              <a:rPr lang="zh-CN" altLang="en-US" sz="1800" strike="noStrike" noProof="1"/>
              <a:t>查找字符串中最长的数字子串。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  <a:sym typeface="+mn-ea"/>
              </a:rPr>
              <a:t>import re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  <a:sym typeface="+mn-ea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def longest1(s):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'''查找所有连续数字'''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t = re.findall('\d+', s)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if t: return max(t, key=len)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zh-CN" altLang="en-US" sz="18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def longest2(s):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'''使用非数字作为分隔符'''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t = re.split('[^\d]+', s)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if t: return max(t, key=len)</a:t>
            </a:r>
          </a:p>
        </p:txBody>
      </p:sp>
      <p:sp>
        <p:nvSpPr>
          <p:cNvPr id="124930" name="标题 5529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4.2.3 直接使用re模块</a:t>
            </a:r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2493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4607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25954" name="文本占位符 593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70000"/>
              <a:buFont typeface="Wingdings" panose="05000000000000000000" charset="0"/>
              <a:buChar char=""/>
            </a:pPr>
            <a:r>
              <a:rPr lang="zh-CN" altLang="en-US" sz="1600" dirty="0">
                <a:latin typeface="宋体" panose="02010600030101010101" pitchFamily="2" charset="-122"/>
              </a:rPr>
              <a:t>首先使用re模块的compile()方法将正则表达式编译生成正则表达式对象，然后再使用正则表达式对象提供的方法进行字符串处理。</a:t>
            </a:r>
          </a:p>
          <a:p>
            <a:pPr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70000"/>
              <a:buFont typeface="Wingdings" panose="05000000000000000000" charset="0"/>
              <a:buChar char=""/>
            </a:pPr>
            <a:r>
              <a:rPr lang="zh-CN" altLang="en-US" sz="1600" dirty="0">
                <a:latin typeface="宋体" panose="02010600030101010101" pitchFamily="2" charset="-122"/>
              </a:rPr>
              <a:t>使用编译后的正则表达式对象可以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提高字符串处理速度</a:t>
            </a:r>
            <a:r>
              <a:rPr lang="zh-CN" altLang="en-US" sz="1600" dirty="0">
                <a:latin typeface="宋体" panose="02010600030101010101" pitchFamily="2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也提供了更强大的文本处理功能</a:t>
            </a:r>
            <a:r>
              <a:rPr lang="zh-CN" altLang="en-US" sz="1600" dirty="0">
                <a:latin typeface="宋体" panose="02010600030101010101" pitchFamily="2" charset="-122"/>
              </a:rPr>
              <a:t>。</a:t>
            </a:r>
          </a:p>
          <a:p>
            <a:pPr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70000"/>
              <a:buFont typeface="Wingdings" panose="05000000000000000000" charset="0"/>
              <a:buChar char=""/>
            </a:pPr>
            <a:r>
              <a:rPr lang="zh-CN" altLang="en-US" sz="1600" dirty="0">
                <a:latin typeface="宋体" panose="02010600030101010101" pitchFamily="2" charset="-122"/>
              </a:rPr>
              <a:t>正则表达式对象的match(string[, pos[, endpos]])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方法用于在字符串开头或指定位置进行搜索，模式必须出现在字符串开头或指定位置</a:t>
            </a:r>
            <a:r>
              <a:rPr lang="zh-CN" altLang="en-US" sz="1600" dirty="0">
                <a:latin typeface="宋体" panose="02010600030101010101" pitchFamily="2" charset="-122"/>
              </a:rPr>
              <a:t>；</a:t>
            </a:r>
          </a:p>
          <a:p>
            <a:pPr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70000"/>
              <a:buFont typeface="Wingdings" panose="05000000000000000000" charset="0"/>
              <a:buChar char=""/>
            </a:pPr>
            <a:r>
              <a:rPr lang="zh-CN" altLang="en-US" sz="1600" dirty="0">
                <a:latin typeface="宋体" panose="02010600030101010101" pitchFamily="2" charset="-122"/>
              </a:rPr>
              <a:t>正则表达式对象的search(string[, pos[, endpos]])方法用于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在整个字符串中进行搜索</a:t>
            </a:r>
            <a:r>
              <a:rPr lang="zh-CN" altLang="en-US" sz="1600" dirty="0">
                <a:latin typeface="宋体" panose="02010600030101010101" pitchFamily="2" charset="-122"/>
              </a:rPr>
              <a:t>；</a:t>
            </a:r>
          </a:p>
          <a:p>
            <a:pPr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70000"/>
              <a:buFont typeface="Wingdings" panose="05000000000000000000" charset="0"/>
              <a:buChar char=""/>
            </a:pPr>
            <a:r>
              <a:rPr lang="zh-CN" altLang="en-US" sz="1600" dirty="0">
                <a:latin typeface="宋体" panose="02010600030101010101" pitchFamily="2" charset="-122"/>
              </a:rPr>
              <a:t>正则表达式对象的findall(string[, pos[, endpos]])方法用于在字符串中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查找所有符合正则表达式的字符串并返回列表</a:t>
            </a:r>
            <a:r>
              <a:rPr lang="zh-CN" altLang="en-US" sz="16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2595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119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4.1.1 字符串格式化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7046" y="1239327"/>
            <a:ext cx="861382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en-US" dirty="0">
                <a:solidFill>
                  <a:srgbClr val="FF0000"/>
                </a:solidFill>
              </a:rPr>
              <a:t>操作符这种格式化语法和传统的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zh-CN" altLang="en-US" dirty="0">
                <a:solidFill>
                  <a:srgbClr val="FF0000"/>
                </a:solidFill>
              </a:rPr>
              <a:t>函数一样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%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操作符只能传入一个参数，如果要格式化多个操作符，需要格式化参数放入一个元组或者字典中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435059" y="2452801"/>
            <a:ext cx="748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格式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/>
              <a:t>print(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latin typeface="Times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字符串格式化操作符</a:t>
            </a:r>
            <a:r>
              <a:rPr lang="en-US" altLang="zh-CN" b="1" dirty="0">
                <a:solidFill>
                  <a:srgbClr val="FF0000"/>
                </a:solidFill>
              </a:rPr>
              <a:t>"%</a:t>
            </a:r>
            <a:r>
              <a:rPr lang="zh-CN" altLang="en-US" b="1" dirty="0">
                <a:solidFill>
                  <a:srgbClr val="FF0000"/>
                </a:solidFill>
              </a:rPr>
              <a:t>输出参数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1" y="2957566"/>
            <a:ext cx="3944333" cy="13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24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"/>
            </a:pPr>
            <a:r>
              <a:rPr lang="en-US" sz="1800" strike="noStrike" noProof="1"/>
              <a:t>match()、search()、findall()</a:t>
            </a:r>
          </a:p>
          <a:p>
            <a:pPr marL="285750" indent="-28575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sz="1600" strike="noStrike" noProof="1"/>
              <a:t>match(string[, pos[, endpos]])方法在字符串开头或指定位置进行搜索，</a:t>
            </a:r>
            <a:r>
              <a:rPr lang="en-US" sz="1600" strike="noStrike" noProof="1">
                <a:solidFill>
                  <a:srgbClr val="FF0000"/>
                </a:solidFill>
              </a:rPr>
              <a:t>模式必须出现在字符串开头或指定位置</a:t>
            </a:r>
            <a:r>
              <a:rPr lang="en-US" sz="1600" strike="noStrike" noProof="1"/>
              <a:t>；</a:t>
            </a:r>
          </a:p>
          <a:p>
            <a:pPr marL="285750" indent="-28575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sz="1600" strike="noStrike" noProof="1"/>
              <a:t>search(string[, pos[, endpos]])方法在</a:t>
            </a:r>
            <a:r>
              <a:rPr lang="en-US" sz="1600" strike="noStrike" noProof="1">
                <a:solidFill>
                  <a:srgbClr val="FF0000"/>
                </a:solidFill>
              </a:rPr>
              <a:t>整个字符串或指定范围</a:t>
            </a:r>
            <a:r>
              <a:rPr lang="en-US" sz="1600" strike="noStrike" noProof="1"/>
              <a:t>中进行搜索；</a:t>
            </a:r>
          </a:p>
          <a:p>
            <a:pPr marL="285750" indent="-28575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sz="1600" strike="noStrike" noProof="1"/>
              <a:t>findall(string[, pos[, endpos]])方法</a:t>
            </a:r>
            <a:r>
              <a:rPr lang="zh-CN" altLang="en-US" sz="1600" strike="noStrike" noProof="1"/>
              <a:t>在</a:t>
            </a:r>
            <a:r>
              <a:rPr lang="en-US" sz="1600" strike="noStrike" noProof="1"/>
              <a:t>字符串</a:t>
            </a:r>
            <a:r>
              <a:rPr lang="zh-CN" altLang="en-US" sz="1600" strike="noStrike" noProof="1">
                <a:solidFill>
                  <a:srgbClr val="FF0000"/>
                </a:solidFill>
              </a:rPr>
              <a:t>指定范围</a:t>
            </a:r>
            <a:r>
              <a:rPr lang="en-US" sz="1600" strike="noStrike" noProof="1"/>
              <a:t>中</a:t>
            </a:r>
            <a:r>
              <a:rPr lang="en-US" sz="1600" strike="noStrike" noProof="1">
                <a:solidFill>
                  <a:srgbClr val="FF0000"/>
                </a:solidFill>
              </a:rPr>
              <a:t>查找所有</a:t>
            </a:r>
            <a:r>
              <a:rPr lang="en-US" sz="1600" strike="noStrike" noProof="1"/>
              <a:t>符合正则表达式的字符串并以列表形式返回。</a:t>
            </a:r>
          </a:p>
        </p:txBody>
      </p:sp>
      <p:sp>
        <p:nvSpPr>
          <p:cNvPr id="126978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269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67585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Match对象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38242" name="文本占位符 67586"/>
          <p:cNvSpPr>
            <a:spLocks noGrp="1"/>
          </p:cNvSpPr>
          <p:nvPr>
            <p:ph idx="1"/>
          </p:nvPr>
        </p:nvSpPr>
        <p:spPr>
          <a:xfrm>
            <a:off x="330835" y="1062355"/>
            <a:ext cx="7866380" cy="3395345"/>
          </a:xfr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</a:rPr>
              <a:t>中，使用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re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</a:rPr>
              <a:t>模块中的函数通过正则表达式成功匹配后，多数函数的返回值都是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match object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</a:rPr>
              <a:t>，例如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match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</a:rPr>
              <a:t>方法和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search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</a:rPr>
              <a:t>方法匹配成功后返回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Match对象</a:t>
            </a:r>
            <a:r>
              <a:rPr lang="zh-CN" altLang="en-US" sz="1400" dirty="0">
                <a:latin typeface="宋体" panose="02010600030101010101" pitchFamily="2" charset="-122"/>
              </a:rPr>
              <a:t>。Match对象的主要方法有：</a:t>
            </a:r>
          </a:p>
          <a:p>
            <a:r>
              <a:rPr lang="zh-CN" altLang="en-US" sz="1400" dirty="0">
                <a:latin typeface="宋体" panose="02010600030101010101" pitchFamily="2" charset="-122"/>
              </a:rPr>
              <a:t>group()：返回匹配的</a:t>
            </a:r>
            <a:r>
              <a:rPr lang="zh-CN" altLang="en-US" sz="1400" dirty="0"/>
              <a:t>一个或多个分组（模式）</a:t>
            </a:r>
            <a:r>
              <a:rPr lang="zh-CN" altLang="en-US" sz="1400" dirty="0">
                <a:latin typeface="宋体" panose="02010600030101010101" pitchFamily="2" charset="-122"/>
              </a:rPr>
              <a:t>内容，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1400" dirty="0"/>
              <a:t>不含参数的时候，返回整个匹配对象</a:t>
            </a:r>
          </a:p>
          <a:p>
            <a:pPr lvl="1"/>
            <a:r>
              <a:rPr lang="zh-CN" altLang="en-US" sz="1400" dirty="0"/>
              <a:t>含有一个参数的时候，返回参数对应分组的对象</a:t>
            </a:r>
          </a:p>
          <a:p>
            <a:pPr lvl="1"/>
            <a:r>
              <a:rPr lang="zh-CN" altLang="en-US" sz="1400" dirty="0"/>
              <a:t>含有多个参数的时候，以元组的形式返回参数对应的分组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400" dirty="0">
                <a:latin typeface="宋体" panose="02010600030101010101" pitchFamily="2" charset="-122"/>
              </a:rPr>
              <a:t>groups()：返回一个包含匹配的所有子模式内容的元组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400" dirty="0">
                <a:latin typeface="宋体" panose="02010600030101010101" pitchFamily="2" charset="-122"/>
              </a:rPr>
              <a:t>groupdict()：返回包含匹配的所有命名子模式内容的字典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400" dirty="0">
                <a:latin typeface="宋体" panose="02010600030101010101" pitchFamily="2" charset="-122"/>
              </a:rPr>
              <a:t>start()：返回指定子模式</a:t>
            </a:r>
            <a:r>
              <a:rPr lang="en-US" altLang="zh-CN" sz="1400" dirty="0">
                <a:latin typeface="宋体" panose="02010600030101010101" pitchFamily="2" charset="-122"/>
              </a:rPr>
              <a:t>(</a:t>
            </a:r>
            <a:r>
              <a:rPr lang="zh-CN" altLang="en-US" sz="1400" dirty="0"/>
              <a:t>分组</a:t>
            </a:r>
            <a:r>
              <a:rPr lang="en-US" altLang="zh-CN" sz="1400" dirty="0">
                <a:latin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</a:rPr>
              <a:t>内容的起始位置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400" dirty="0">
                <a:latin typeface="宋体" panose="02010600030101010101" pitchFamily="2" charset="-122"/>
              </a:rPr>
              <a:t>end()：返回指定子模式</a:t>
            </a:r>
            <a:r>
              <a:rPr lang="en-US" altLang="zh-CN" sz="1400" dirty="0">
                <a:latin typeface="宋体" panose="02010600030101010101" pitchFamily="2" charset="-122"/>
              </a:rPr>
              <a:t>(</a:t>
            </a:r>
            <a:r>
              <a:rPr lang="zh-CN" altLang="en-US" sz="1400" dirty="0"/>
              <a:t>分组</a:t>
            </a:r>
            <a:r>
              <a:rPr lang="en-US" altLang="zh-CN" sz="1400" dirty="0">
                <a:latin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</a:rPr>
              <a:t>内容的结束位置的前一个位置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400" dirty="0">
                <a:latin typeface="宋体" panose="02010600030101010101" pitchFamily="2" charset="-122"/>
              </a:rPr>
              <a:t>span()：返回一个包含指定子模式</a:t>
            </a:r>
            <a:r>
              <a:rPr lang="en-US" altLang="zh-CN" sz="1400" dirty="0">
                <a:latin typeface="宋体" panose="02010600030101010101" pitchFamily="2" charset="-122"/>
              </a:rPr>
              <a:t>(</a:t>
            </a:r>
            <a:r>
              <a:rPr lang="zh-CN" altLang="en-US" sz="1400" dirty="0"/>
              <a:t>分组</a:t>
            </a:r>
            <a:r>
              <a:rPr lang="en-US" altLang="zh-CN" sz="1400" dirty="0">
                <a:latin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</a:rPr>
              <a:t>内容起始位置和结束位置前一个位置的元组。</a:t>
            </a:r>
          </a:p>
        </p:txBody>
      </p:sp>
      <p:sp>
        <p:nvSpPr>
          <p:cNvPr id="13824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7508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Match对象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n"/>
            </a:pPr>
            <a:r>
              <a:rPr lang="zh-CN" altLang="en-US" sz="1800" strike="noStrike" noProof="1"/>
              <a:t>Match对象的用法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 = re.match(r"(\w+) (\w+)", "Isaac Newton, physicist")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&gt;&gt;&gt; m.group()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B0F0"/>
                </a:solidFill>
                <a:latin typeface="Consolas" panose="020B0609020204030204" charset="0"/>
              </a:rPr>
              <a:t>'Isaac Newton'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&gt;&gt;&gt; m.groups()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B0F0"/>
                </a:solidFill>
                <a:latin typeface="Consolas" panose="020B0609020204030204" charset="0"/>
              </a:rPr>
              <a:t>('Isaac', 'Newton')</a:t>
            </a:r>
            <a:endParaRPr lang="zh-CN" altLang="en-US" sz="1600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m.group(0)                   #返回整个模式内容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'Isaac Newton'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m.group(1)                   #返回第1个子模式内容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'Isaac'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m.group(2)                   #返回第2个子模式内容.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'Newton'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m.group(1, 2)                #返回指定的多个子模式内容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('Isaac', 'Newton')</a:t>
            </a:r>
          </a:p>
        </p:txBody>
      </p:sp>
      <p:sp>
        <p:nvSpPr>
          <p:cNvPr id="13926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390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06765" cy="3395345"/>
          </a:xfrm>
        </p:spPr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latin typeface="Consolas" panose="020B0609020204030204" charset="0"/>
              </a:rPr>
              <a:t>&gt;&gt;&gt; import re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latin typeface="Consolas" panose="020B0609020204030204" charset="0"/>
              </a:rPr>
              <a:t>&gt;&gt;&gt; example = 'ShanDong Institute of Business and Technology'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latin typeface="Consolas" panose="020B0609020204030204" charset="0"/>
              </a:rPr>
              <a:t>&gt;&gt;&gt; pattern = re.compile(r'\bB\w+\b')  #查找以B开头的单词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latin typeface="Consolas" panose="020B0609020204030204" charset="0"/>
              </a:rPr>
              <a:t>&gt;&gt;&gt; pattern.findall(example)           #使用正则表达式对象的findall()方法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['Business']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latin typeface="Consolas" panose="020B0609020204030204" charset="0"/>
              </a:rPr>
              <a:t>&gt;&gt;&gt; pattern = re.compile(r'\w+g\b')    #查找以字母g结尾的单词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latin typeface="Consolas" panose="020B0609020204030204" charset="0"/>
              </a:rPr>
              <a:t>&gt;&gt;&gt; pattern.findall(example)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['ShanDong']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latin typeface="Consolas" panose="020B0609020204030204" charset="0"/>
              </a:rPr>
              <a:t>&gt;&gt;&gt; pattern = re.compile(r'\b[a-zA-Z]{3}\b') #查找3个字母长的单词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latin typeface="Consolas" panose="020B0609020204030204" charset="0"/>
              </a:rPr>
              <a:t>&gt;&gt;&gt; pattern.findall(example)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['and']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128002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280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4.2.4 </a:t>
            </a:r>
            <a:r>
              <a:rPr dirty="0">
                <a:sym typeface="宋体" panose="02010600030101010101" pitchFamily="2" charset="-122"/>
              </a:rPr>
              <a:t>使用正则表达式对象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charset="0"/>
                <a:sym typeface="+mn-ea"/>
              </a:rPr>
              <a:t>&gt;&gt;&gt; s = 'ab134ab98723jafjweoruiagabababab'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charset="0"/>
                <a:sym typeface="+mn-ea"/>
              </a:rPr>
              <a:t>&gt;&gt;&gt; m = </a:t>
            </a:r>
            <a:r>
              <a:rPr lang="en-US" altLang="en-US" sz="1600" dirty="0" err="1">
                <a:latin typeface="Consolas" panose="020B0609020204030204" charset="0"/>
                <a:sym typeface="+mn-ea"/>
              </a:rPr>
              <a:t>re.search</a:t>
            </a:r>
            <a:r>
              <a:rPr lang="en-US" altLang="en-US" sz="1600" dirty="0">
                <a:latin typeface="Consolas" panose="020B0609020204030204" charset="0"/>
                <a:sym typeface="+mn-ea"/>
              </a:rPr>
              <a:t>(r'((</a:t>
            </a:r>
            <a:r>
              <a:rPr lang="en-US" altLang="en-US" sz="1600" dirty="0" err="1">
                <a:latin typeface="Consolas" panose="020B0609020204030204" charset="0"/>
                <a:sym typeface="+mn-ea"/>
              </a:rPr>
              <a:t>ab</a:t>
            </a:r>
            <a:r>
              <a:rPr lang="en-US" altLang="en-US" sz="1600" dirty="0">
                <a:latin typeface="Consolas" panose="020B0609020204030204" charset="0"/>
                <a:sym typeface="+mn-ea"/>
              </a:rPr>
              <a:t>).*?){2}.*?(</a:t>
            </a:r>
            <a:r>
              <a:rPr lang="en-US" altLang="en-US" sz="1600" dirty="0" err="1">
                <a:latin typeface="Consolas" panose="020B0609020204030204" charset="0"/>
                <a:sym typeface="+mn-ea"/>
              </a:rPr>
              <a:t>ab</a:t>
            </a:r>
            <a:r>
              <a:rPr lang="en-US" altLang="en-US" sz="1600" dirty="0">
                <a:latin typeface="Consolas" panose="020B0609020204030204" charset="0"/>
                <a:sym typeface="+mn-ea"/>
              </a:rPr>
              <a:t>)', s) #</a:t>
            </a:r>
            <a:r>
              <a:rPr lang="zh-CN" altLang="en-US" sz="1600" dirty="0">
                <a:latin typeface="Consolas" panose="020B0609020204030204" charset="0"/>
                <a:sym typeface="+mn-ea"/>
              </a:rPr>
              <a:t>在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s</a:t>
            </a:r>
            <a:r>
              <a:rPr lang="zh-CN" altLang="en-US" sz="1600" dirty="0">
                <a:latin typeface="Consolas" panose="020B0609020204030204" charset="0"/>
                <a:sym typeface="+mn-ea"/>
              </a:rPr>
              <a:t>中查找</a:t>
            </a:r>
            <a:r>
              <a:rPr lang="en-US" altLang="zh-CN" sz="1600" dirty="0" err="1">
                <a:latin typeface="Consolas" panose="020B0609020204030204" charset="0"/>
                <a:sym typeface="+mn-ea"/>
              </a:rPr>
              <a:t>ab</a:t>
            </a:r>
            <a:r>
              <a:rPr lang="zh-CN" altLang="en-US" sz="1600" dirty="0">
                <a:latin typeface="Consolas" panose="020B0609020204030204" charset="0"/>
                <a:sym typeface="+mn-ea"/>
              </a:rPr>
              <a:t>的第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3</a:t>
            </a:r>
            <a:r>
              <a:rPr lang="zh-CN" altLang="en-US" sz="1600" dirty="0">
                <a:latin typeface="Consolas" panose="020B0609020204030204" charset="0"/>
                <a:sym typeface="+mn-ea"/>
              </a:rPr>
              <a:t>次出现</a:t>
            </a:r>
            <a:endParaRPr lang="zh-CN" altLang="en-US" sz="16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  <a:sym typeface="+mn-ea"/>
              </a:rPr>
              <a:t>m.group</a:t>
            </a:r>
            <a:r>
              <a:rPr lang="en-US" altLang="en-US" sz="1600" dirty="0">
                <a:latin typeface="Consolas" panose="020B0609020204030204" charset="0"/>
                <a:sym typeface="+mn-ea"/>
              </a:rPr>
              <a:t>(3)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</a:t>
            </a:r>
            <a:r>
              <a:rPr lang="en-US" altLang="en-US" sz="16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ab</a:t>
            </a: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</a:t>
            </a:r>
            <a:endParaRPr lang="en-US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en-US" sz="1600" dirty="0" err="1">
                <a:latin typeface="Consolas" panose="020B0609020204030204" charset="0"/>
                <a:sym typeface="+mn-ea"/>
              </a:rPr>
              <a:t>m.span</a:t>
            </a:r>
            <a:r>
              <a:rPr lang="en-US" altLang="en-US" sz="1600" dirty="0">
                <a:latin typeface="Consolas" panose="020B0609020204030204" charset="0"/>
                <a:sym typeface="+mn-ea"/>
              </a:rPr>
              <a:t>(3)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(24, 26)</a:t>
            </a:r>
            <a:endParaRPr lang="en-US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charset="0"/>
                <a:sym typeface="+mn-ea"/>
              </a:rPr>
              <a:t>&gt;&gt;&gt; s[24:]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</a:t>
            </a:r>
            <a:r>
              <a:rPr lang="en-US" altLang="en-US" sz="16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ab</a:t>
            </a: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124</a:t>
            </a:fld>
            <a:endParaRPr lang="zh-CN" altLang="en-US" sz="1000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pattern.match(example)          #从字符串开头开始匹配，失败返回空值</a:t>
            </a: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pattern.search(example)         #在整个字符串中搜索，成功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&lt;_sre.SRE_Match object; span=(31, 34), match='and'&gt;</a:t>
            </a: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pattern = re.compile(r'\b\w*a\w*\b') #查找所有含有字母a的单词</a:t>
            </a: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pattern.findall(example)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['ShanDong', 'and']</a:t>
            </a: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text = "He was carefully disguised but captured quickly by police."</a:t>
            </a: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re.findall(r"\w+ly", text)      #查找所有以字母组合ly结尾的单词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['carefully', 'quickly']</a:t>
            </a:r>
          </a:p>
        </p:txBody>
      </p:sp>
      <p:sp>
        <p:nvSpPr>
          <p:cNvPr id="129026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2902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"/>
            </a:pPr>
            <a:r>
              <a:rPr lang="en-US" sz="1800" strike="noStrike" noProof="1"/>
              <a:t>sub()、subn()</a:t>
            </a:r>
          </a:p>
          <a:p>
            <a:pPr marL="285750" indent="-285750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1600" strike="noStrike" noProof="1"/>
              <a:t>正则表达式对象的sub(repl, string[, count = 0])和subn(repl, string[, count = 0])方法用来实现字符串替换功能，其中</a:t>
            </a:r>
            <a:r>
              <a:rPr lang="en-US" sz="1600" strike="noStrike" noProof="1">
                <a:solidFill>
                  <a:srgbClr val="FF0000"/>
                </a:solidFill>
              </a:rPr>
              <a:t>参数repl可以为字符串或返回字符串的可调用对象</a:t>
            </a:r>
            <a:r>
              <a:rPr lang="en-US" sz="1600" strike="noStrike" noProof="1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350" noProof="1">
                <a:solidFill>
                  <a:srgbClr val="FF0000"/>
                </a:solidFill>
              </a:rPr>
              <a:t>该函数实现的功能和</a:t>
            </a:r>
            <a:r>
              <a:rPr lang="en-US" altLang="zh-CN" sz="1350" noProof="1">
                <a:solidFill>
                  <a:srgbClr val="FF0000"/>
                </a:solidFill>
              </a:rPr>
              <a:t>sub</a:t>
            </a:r>
            <a:r>
              <a:rPr lang="zh-CN" altLang="en-US" sz="1350" noProof="1">
                <a:solidFill>
                  <a:srgbClr val="FF0000"/>
                </a:solidFill>
              </a:rPr>
              <a:t>函数类似，区别仅在于返回值不同，即：</a:t>
            </a:r>
            <a:r>
              <a:rPr lang="en-US" altLang="zh-CN" sz="1350" noProof="1">
                <a:solidFill>
                  <a:srgbClr val="FF0000"/>
                </a:solidFill>
              </a:rPr>
              <a:t>subn</a:t>
            </a:r>
            <a:r>
              <a:rPr lang="zh-CN" altLang="en-US" sz="1350" noProof="1">
                <a:solidFill>
                  <a:srgbClr val="FF0000"/>
                </a:solidFill>
              </a:rPr>
              <a:t>函数除了返回被替换后的新字符串，还会返回替换发生的次数，也就是说，</a:t>
            </a:r>
            <a:r>
              <a:rPr lang="en-US" altLang="zh-CN" sz="1350" noProof="1">
                <a:solidFill>
                  <a:srgbClr val="FF0000"/>
                </a:solidFill>
              </a:rPr>
              <a:t>subn</a:t>
            </a:r>
            <a:r>
              <a:rPr lang="zh-CN" altLang="en-US" sz="1350" noProof="1">
                <a:solidFill>
                  <a:srgbClr val="FF0000"/>
                </a:solidFill>
              </a:rPr>
              <a:t>函数的返回值为一个元组</a:t>
            </a:r>
            <a:endParaRPr lang="en-US" sz="1350" strike="noStrike" noProof="1">
              <a:solidFill>
                <a:srgbClr val="FF0000"/>
              </a:solidFill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example = '''Beautiful is better than ugly.</a:t>
            </a: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Explicit is better than implicit.</a:t>
            </a: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Simple is better than complex.</a:t>
            </a: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Complex is better than complicated.</a:t>
            </a: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Flat is better than nested.</a:t>
            </a: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Sparse is better than dense.</a:t>
            </a: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Readability counts.'''</a:t>
            </a:r>
          </a:p>
        </p:txBody>
      </p:sp>
      <p:sp>
        <p:nvSpPr>
          <p:cNvPr id="130050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3005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pattern = </a:t>
            </a:r>
            <a:r>
              <a:rPr lang="en-US" altLang="en-US" sz="1600" dirty="0" err="1">
                <a:latin typeface="Consolas" panose="020B0609020204030204" charset="0"/>
              </a:rPr>
              <a:t>re.compile</a:t>
            </a:r>
            <a:r>
              <a:rPr lang="en-US" altLang="en-US" sz="1600" dirty="0">
                <a:latin typeface="Consolas" panose="020B0609020204030204" charset="0"/>
              </a:rPr>
              <a:t>(r'\bb\w*\b', </a:t>
            </a:r>
            <a:r>
              <a:rPr lang="en-US" altLang="en-US" sz="1600" dirty="0" err="1">
                <a:latin typeface="Consolas" panose="020B0609020204030204" charset="0"/>
              </a:rPr>
              <a:t>re.I</a:t>
            </a:r>
            <a:r>
              <a:rPr lang="en-US" altLang="en-US" sz="1600" dirty="0">
                <a:latin typeface="Consolas" panose="020B0609020204030204" charset="0"/>
              </a:rPr>
              <a:t>) #</a:t>
            </a:r>
            <a:r>
              <a:rPr lang="en-US" altLang="en-US" sz="1600" dirty="0" err="1">
                <a:latin typeface="Consolas" panose="020B0609020204030204" charset="0"/>
              </a:rPr>
              <a:t>匹配以b或B开头的单词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print(</a:t>
            </a:r>
            <a:r>
              <a:rPr lang="en-US" altLang="en-US" sz="1600" dirty="0" err="1">
                <a:latin typeface="Consolas" panose="020B0609020204030204" charset="0"/>
              </a:rPr>
              <a:t>pattern.sub</a:t>
            </a:r>
            <a:r>
              <a:rPr lang="en-US" altLang="en-US" sz="1600" dirty="0">
                <a:latin typeface="Consolas" panose="020B0609020204030204" charset="0"/>
              </a:rPr>
              <a:t>('*', example))        #</a:t>
            </a:r>
            <a:r>
              <a:rPr lang="en-US" altLang="en-US" sz="1600" dirty="0" err="1">
                <a:latin typeface="Consolas" panose="020B0609020204030204" charset="0"/>
              </a:rPr>
              <a:t>将符合条件的单词替换为</a:t>
            </a:r>
            <a:r>
              <a:rPr lang="en-US" altLang="en-US" sz="1600" dirty="0">
                <a:latin typeface="Consolas" panose="020B0609020204030204" charset="0"/>
              </a:rPr>
              <a:t>*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* is * than ugly.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Explicit is * than implicit.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Simple is * than complex.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Complex is * than complicated.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Flat is * than nested.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Sparse is * than dense.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Readability counts.</a:t>
            </a:r>
            <a:endParaRPr lang="en-US" altLang="en-US" sz="135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en-US" sz="1350" dirty="0">
              <a:latin typeface="Times New Roman" panose="02020603050405020304" pitchFamily="2" charset="0"/>
            </a:endParaRPr>
          </a:p>
        </p:txBody>
      </p:sp>
      <p:sp>
        <p:nvSpPr>
          <p:cNvPr id="131074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3107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Content Placeholder 2"/>
          <p:cNvSpPr>
            <a:spLocks noGrp="1"/>
          </p:cNvSpPr>
          <p:nvPr>
            <p:ph idx="1"/>
          </p:nvPr>
        </p:nvSpPr>
        <p:spPr>
          <a:xfrm>
            <a:off x="457200" y="1839296"/>
            <a:ext cx="8229600" cy="3395066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&gt;&gt;&gt; print(</a:t>
            </a:r>
            <a:r>
              <a:rPr lang="en-US" altLang="en-US" sz="1600" dirty="0" err="1">
                <a:latin typeface="Consolas" panose="020B0609020204030204" charset="0"/>
              </a:rPr>
              <a:t>pattern.sub</a:t>
            </a:r>
            <a:r>
              <a:rPr lang="en-US" altLang="en-US" sz="1600" dirty="0">
                <a:latin typeface="Consolas" panose="020B0609020204030204" charset="0"/>
              </a:rPr>
              <a:t>(lambda x: </a:t>
            </a:r>
            <a:r>
              <a:rPr lang="en-US" altLang="en-US" sz="1600" dirty="0" err="1">
                <a:latin typeface="Consolas" panose="020B0609020204030204" charset="0"/>
              </a:rPr>
              <a:t>x.group</a:t>
            </a:r>
            <a:r>
              <a:rPr lang="en-US" altLang="en-US" sz="1600" dirty="0">
                <a:latin typeface="Consolas" panose="020B0609020204030204" charset="0"/>
              </a:rPr>
              <a:t>(0).upper(), example))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charset="0"/>
              </a:rPr>
              <a:t>                                     #</a:t>
            </a:r>
            <a:r>
              <a:rPr lang="en-US" altLang="en-US" sz="1600" dirty="0" err="1">
                <a:latin typeface="Consolas" panose="020B0609020204030204" charset="0"/>
              </a:rPr>
              <a:t>把所有匹配项都改为大写</a:t>
            </a: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BEAUTIFUL is BETTER than ugly.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Explicit is BETTER than implicit.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Simple is BETTER than complex.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Complex is BETTER than complicated.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Flat is BETTER than nested.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Sparse is BETTER than dense.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charset="0"/>
              </a:rPr>
              <a:t>Readability counts.</a:t>
            </a:r>
          </a:p>
        </p:txBody>
      </p:sp>
      <p:sp>
        <p:nvSpPr>
          <p:cNvPr id="132098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3209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974" y="1057952"/>
            <a:ext cx="8204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对于sub函数，当repl参数为函数时：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该函数在pattern每匹配string成功一次时被调用一次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可理解返回</a:t>
            </a:r>
            <a:r>
              <a:rPr lang="en-US" altLang="zh-CN" dirty="0">
                <a:solidFill>
                  <a:srgbClr val="FF0000"/>
                </a:solidFill>
              </a:rPr>
              <a:t>match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print(pattern.sub('*', example, 1))      #只替换1次</a:t>
            </a:r>
          </a:p>
          <a:p>
            <a:pPr marL="0" indent="0">
              <a:buNone/>
            </a:pPr>
            <a:endParaRPr lang="en-US" altLang="en-US" sz="16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* is better than ugly.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Explicit is better than implicit.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Simple is better than complex.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Complex is better than complicated.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Flat is better than nested.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Sparse is better than dense.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Readability counts.</a:t>
            </a:r>
          </a:p>
        </p:txBody>
      </p:sp>
      <p:sp>
        <p:nvSpPr>
          <p:cNvPr id="133122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331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129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4.1.1 字符串格式化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7046" y="1285376"/>
            <a:ext cx="905208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salary = input('</a:t>
            </a:r>
            <a:r>
              <a:rPr lang="zh-CN" altLang="en-US" dirty="0"/>
              <a:t>请输入薪资：</a:t>
            </a:r>
            <a:r>
              <a:rPr lang="en-US" altLang="zh-CN" dirty="0"/>
              <a:t>') # </a:t>
            </a:r>
            <a:r>
              <a:rPr lang="zh-CN" altLang="en-US" dirty="0"/>
              <a:t>计算出缴税额，存入变量</a:t>
            </a:r>
            <a:r>
              <a:rPr lang="en-US" altLang="zh-CN" dirty="0"/>
              <a:t>tax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tax = </a:t>
            </a:r>
            <a:r>
              <a:rPr lang="en-US" altLang="zh-CN" dirty="0" err="1"/>
              <a:t>int</a:t>
            </a:r>
            <a:r>
              <a:rPr lang="en-US" altLang="zh-CN" dirty="0"/>
              <a:t>(salary) *25/100 # </a:t>
            </a:r>
            <a:r>
              <a:rPr lang="zh-CN" altLang="en-US" dirty="0"/>
              <a:t>计算出税后工资，存入变量</a:t>
            </a:r>
            <a:r>
              <a:rPr lang="en-US" altLang="zh-CN" dirty="0" err="1"/>
              <a:t>aftertax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aftertax</a:t>
            </a:r>
            <a:r>
              <a:rPr lang="en-US" altLang="zh-CN" dirty="0"/>
              <a:t> = </a:t>
            </a:r>
            <a:r>
              <a:rPr lang="en-US" altLang="zh-CN" dirty="0" err="1"/>
              <a:t>int</a:t>
            </a:r>
            <a:r>
              <a:rPr lang="en-US" altLang="zh-CN" dirty="0"/>
              <a:t>(salary) *75/100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print('</a:t>
            </a:r>
            <a:r>
              <a:rPr lang="zh-CN" altLang="en-US" dirty="0"/>
              <a:t>税前薪资：</a:t>
            </a:r>
            <a:r>
              <a:rPr lang="en-US" altLang="zh-CN" dirty="0">
                <a:solidFill>
                  <a:srgbClr val="FF0000"/>
                </a:solidFill>
              </a:rPr>
              <a:t>%10s</a:t>
            </a:r>
            <a:r>
              <a:rPr lang="zh-CN" altLang="en-US" dirty="0"/>
              <a:t>元，税后薪资：</a:t>
            </a:r>
            <a:r>
              <a:rPr lang="en-US" altLang="zh-CN" dirty="0">
                <a:solidFill>
                  <a:srgbClr val="FF0000"/>
                </a:solidFill>
              </a:rPr>
              <a:t>%10s</a:t>
            </a:r>
            <a:r>
              <a:rPr lang="zh-CN" altLang="en-US" dirty="0"/>
              <a:t>元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%(salary, </a:t>
            </a:r>
            <a:r>
              <a:rPr lang="en-US" altLang="zh-CN" dirty="0" err="1">
                <a:solidFill>
                  <a:srgbClr val="FF0000"/>
                </a:solidFill>
              </a:rPr>
              <a:t>aftertax</a:t>
            </a:r>
            <a:r>
              <a:rPr lang="en-US" altLang="zh-CN" dirty="0">
                <a:solidFill>
                  <a:srgbClr val="FF0000"/>
                </a:solidFill>
              </a:rPr>
              <a:t>))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046" y="1285376"/>
            <a:ext cx="748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格式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/>
              <a:t>print(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latin typeface="Times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字符串格式化操作符</a:t>
            </a:r>
            <a:r>
              <a:rPr lang="en-US" altLang="zh-CN" b="1" dirty="0">
                <a:solidFill>
                  <a:srgbClr val="FF0000"/>
                </a:solidFill>
                <a:latin typeface="Times" panose="02020603050405020304" pitchFamily="18" charset="0"/>
              </a:rPr>
              <a:t>1 %</a:t>
            </a:r>
            <a:r>
              <a:rPr lang="zh-CN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字符串格式化操作符</a:t>
            </a:r>
            <a:r>
              <a:rPr lang="en-US" altLang="zh-CN" b="1" dirty="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…"%(</a:t>
            </a:r>
            <a:r>
              <a:rPr lang="zh-CN" altLang="en-US" b="1" dirty="0">
                <a:solidFill>
                  <a:srgbClr val="FF0000"/>
                </a:solidFill>
              </a:rPr>
              <a:t>输出参数</a:t>
            </a:r>
            <a:r>
              <a:rPr lang="en-US" altLang="zh-CN" b="1" dirty="0">
                <a:solidFill>
                  <a:srgbClr val="FF0000"/>
                </a:solidFill>
              </a:rPr>
              <a:t>1, </a:t>
            </a:r>
            <a:r>
              <a:rPr lang="zh-CN" altLang="en-US" b="1" dirty="0">
                <a:solidFill>
                  <a:srgbClr val="FF0000"/>
                </a:solidFill>
              </a:rPr>
              <a:t>输出参数</a:t>
            </a:r>
            <a:r>
              <a:rPr lang="en-US" altLang="zh-CN" b="1" dirty="0">
                <a:solidFill>
                  <a:srgbClr val="FF0000"/>
                </a:solidFill>
              </a:rPr>
              <a:t>2, …)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4" y="3503943"/>
            <a:ext cx="5513522" cy="14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54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pattern = re.compile(r'\bb\w*\b')   #匹配以字母b开头的单词</a:t>
            </a: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&gt;&gt;&gt; print(pattern.sub('*', example, 1)) #将符合条件的单词替换为*</a:t>
            </a: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</a:rPr>
              <a:t>                                        #只替换1次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Beautiful is * than ugly.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Explicit is better than implicit.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Simple is better than complex.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Complex is better than complicated.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Flat is better than nested.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Sparse is better than dense.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Readability counts.</a:t>
            </a:r>
          </a:p>
        </p:txBody>
      </p:sp>
      <p:sp>
        <p:nvSpPr>
          <p:cNvPr id="134146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3414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" y="1040765"/>
            <a:ext cx="8406765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en-US" sz="1800" strike="noStrike" noProof="1"/>
              <a:t>正则表达式对象的split(string[, maxsplit = 0])方法用来实现字符串分隔。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example = r'one,two,three.four/five\six?seven[eight]nine|ten'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pattern = re.compile(r'[,./\\?[\]\|]')     #指定多个可能的分隔符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pattern.split(example)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['one', 'two', 'three', 'four', 'five', 'six', 'seven', 'eight', 'nine', 'ten']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example = r'one1two2three3four4five5six6seven7eight8nine9ten'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pattern = re.compile(r'\d+')               #使用数字作为分隔符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pattern.split(example)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['one', 'two', 'three', 'four', 'five', 'six', 'seven', 'eight', 'nine', 'ten']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example = r'one two    three  four,five.six.seven,eight,nine9ten'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pattern = re.compile(r'[\s,.\d]+')         #允许分隔符重复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latin typeface="Consolas" panose="020B0609020204030204" charset="0"/>
              </a:rPr>
              <a:t>&gt;&gt;&gt; pattern.split(example)</a:t>
            </a:r>
          </a:p>
          <a:p>
            <a:pPr marL="0" indent="0" fontAlgn="base">
              <a:spcBef>
                <a:spcPts val="300"/>
              </a:spcBef>
              <a:buNone/>
            </a:pPr>
            <a:r>
              <a:rPr 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['one', 'two', 'three', 'four', 'five', 'six', 'seven', 'eight', 'nine', 'ten']</a:t>
            </a:r>
          </a:p>
        </p:txBody>
      </p:sp>
      <p:sp>
        <p:nvSpPr>
          <p:cNvPr id="135170" name="标题 593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4.2.4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使用正则表达式对象</a:t>
            </a:r>
          </a:p>
        </p:txBody>
      </p:sp>
      <p:sp>
        <p:nvSpPr>
          <p:cNvPr id="13517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6656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Match对象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36194" name="文本占位符 66562"/>
          <p:cNvSpPr>
            <a:spLocks noGrp="1"/>
          </p:cNvSpPr>
          <p:nvPr>
            <p:ph idx="1"/>
          </p:nvPr>
        </p:nvSpPr>
        <p:spPr>
          <a:xfrm>
            <a:off x="418465" y="1050290"/>
            <a:ext cx="8225790" cy="3395345"/>
          </a:xfr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"/>
            </a:pPr>
            <a:r>
              <a:rPr lang="zh-CN" altLang="en-US" sz="1600" dirty="0">
                <a:latin typeface="宋体" panose="02010600030101010101" pitchFamily="2" charset="-122"/>
              </a:rPr>
              <a:t>使用</a:t>
            </a:r>
            <a:r>
              <a:rPr lang="en-US" altLang="zh-CN" sz="1600" dirty="0">
                <a:latin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</a:rPr>
              <a:t>表示一个子模式</a:t>
            </a:r>
            <a:r>
              <a:rPr lang="en-US" altLang="zh-CN" sz="1600" dirty="0">
                <a:latin typeface="宋体" panose="02010600030101010101" pitchFamily="2" charset="-122"/>
              </a:rPr>
              <a:t>(</a:t>
            </a:r>
            <a:r>
              <a:rPr lang="zh-CN" altLang="en-US" sz="1600" dirty="0"/>
              <a:t>分组</a:t>
            </a:r>
            <a:r>
              <a:rPr lang="en-US" altLang="zh-CN" sz="1600" dirty="0">
                <a:latin typeface="宋体" panose="02010600030101010101" pitchFamily="2" charset="-122"/>
              </a:rPr>
              <a:t>) </a:t>
            </a:r>
            <a:r>
              <a:rPr lang="zh-CN" altLang="en-US" sz="1600" dirty="0">
                <a:latin typeface="宋体" panose="02010600030101010101" pitchFamily="2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括号中的内容作为一个整体处理</a:t>
            </a:r>
            <a:r>
              <a:rPr lang="zh-CN" altLang="en-US" sz="1600" dirty="0">
                <a:latin typeface="宋体" panose="02010600030101010101" pitchFamily="2" charset="-122"/>
              </a:rPr>
              <a:t>，</a:t>
            </a:r>
            <a:r>
              <a:rPr lang="en-US" altLang="zh-CN" sz="1600" dirty="0"/>
              <a:t> </a:t>
            </a:r>
            <a:r>
              <a:rPr lang="zh-CN" altLang="en-US" sz="1600" dirty="0"/>
              <a:t>语法：将括号中的所有字符作为一个分组；</a:t>
            </a:r>
            <a:r>
              <a:rPr lang="en-US" altLang="zh-CN" sz="1600" dirty="0"/>
              <a:t> \</a:t>
            </a:r>
            <a:r>
              <a:rPr lang="en-US" altLang="zh-CN" sz="1600" dirty="0" err="1"/>
              <a:t>num</a:t>
            </a:r>
            <a:r>
              <a:rPr lang="zh-CN" altLang="en-US" sz="1600" dirty="0"/>
              <a:t>：引用分组</a:t>
            </a:r>
            <a:r>
              <a:rPr lang="en-US" altLang="zh-CN" sz="1600" dirty="0" err="1"/>
              <a:t>num</a:t>
            </a:r>
            <a:r>
              <a:rPr lang="zh-CN" altLang="en-US" sz="1600" dirty="0"/>
              <a:t>匹配到的字符串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"/>
            </a:pPr>
            <a:r>
              <a:rPr lang="zh-CN" altLang="en-US" sz="1600" dirty="0">
                <a:latin typeface="宋体" panose="02010600030101010101" pitchFamily="2" charset="-122"/>
              </a:rPr>
              <a:t>例如</a:t>
            </a:r>
            <a:r>
              <a:rPr lang="en-US" altLang="zh-CN" sz="1600" dirty="0">
                <a:latin typeface="宋体" panose="02010600030101010101" pitchFamily="2" charset="-122"/>
              </a:rPr>
              <a:t>’(red)+’</a:t>
            </a:r>
            <a:r>
              <a:rPr lang="zh-CN" altLang="en-US" sz="1600" dirty="0">
                <a:latin typeface="宋体" panose="02010600030101010101" pitchFamily="2" charset="-122"/>
              </a:rPr>
              <a:t>可以匹配</a:t>
            </a:r>
            <a:r>
              <a:rPr lang="en-US" altLang="zh-CN" sz="1600" dirty="0">
                <a:latin typeface="宋体" panose="02010600030101010101" pitchFamily="2" charset="-122"/>
              </a:rPr>
              <a:t>’redred’</a:t>
            </a:r>
            <a:r>
              <a:rPr lang="zh-CN" altLang="en-US" sz="1600" dirty="0">
                <a:latin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</a:rPr>
              <a:t>’redredred‘</a:t>
            </a:r>
            <a:r>
              <a:rPr lang="zh-CN" altLang="en-US" sz="1600" dirty="0">
                <a:latin typeface="宋体" panose="02010600030101010101" pitchFamily="2" charset="-122"/>
              </a:rPr>
              <a:t>等多个重复</a:t>
            </a:r>
            <a:r>
              <a:rPr lang="en-US" altLang="zh-CN" sz="1600" dirty="0">
                <a:latin typeface="宋体" panose="02010600030101010101" pitchFamily="2" charset="-122"/>
              </a:rPr>
              <a:t>’red’</a:t>
            </a:r>
            <a:r>
              <a:rPr lang="zh-CN" altLang="en-US" sz="1600" dirty="0">
                <a:latin typeface="宋体" panose="02010600030101010101" pitchFamily="2" charset="-122"/>
              </a:rPr>
              <a:t>的情况。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telNumber = '''Suppose my Phone No. is 0535-1234567,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yours is 010-12345678, his is 025-87654321.'''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pattern = re.compile(r'(\d{3,4})-(\d{7,8})')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pattern.findall(telNumber)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[('0535', '1234567'), ('010', '12345678'), ('025', '87654321')]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pattern = 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re.compile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(r'\d{3,4}-\d{7,8}')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['0535-1234567', '010-12345678', '025-87654321']</a:t>
            </a:r>
          </a:p>
        </p:txBody>
      </p:sp>
      <p:sp>
        <p:nvSpPr>
          <p:cNvPr id="13619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6963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Match对象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37218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latin typeface="宋体" panose="02010600030101010101" pitchFamily="2" charset="-122"/>
              </a:rPr>
              <a:t>子模式扩展语法：</a:t>
            </a:r>
            <a:r>
              <a:rPr lang="en-US" altLang="zh-CN" sz="1800" dirty="0">
                <a:latin typeface="宋体" panose="02010600030101010101" pitchFamily="2" charset="-122"/>
              </a:rPr>
              <a:t> https://www.cnblogs.com/iyangyuan/archive/2013/05/30/3107390.html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(?P&lt;groupname&gt;)</a:t>
            </a:r>
            <a:r>
              <a:rPr lang="zh-CN" altLang="en-US" sz="1600" dirty="0">
                <a:latin typeface="宋体" panose="02010600030101010101" pitchFamily="2" charset="-122"/>
              </a:rPr>
              <a:t>：为子模式命名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(?iLmsux)</a:t>
            </a:r>
            <a:r>
              <a:rPr lang="zh-CN" altLang="en-US" sz="1600" dirty="0">
                <a:latin typeface="宋体" panose="02010600030101010101" pitchFamily="2" charset="-122"/>
              </a:rPr>
              <a:t>：设置匹配标志，可以是几个字母的组合，每个字母含义与编译标志相同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(?:...)</a:t>
            </a:r>
            <a:r>
              <a:rPr lang="zh-CN" altLang="en-US" sz="1600" dirty="0">
                <a:latin typeface="宋体" panose="02010600030101010101" pitchFamily="2" charset="-122"/>
              </a:rPr>
              <a:t>：匹配但不捕获该匹配的子表达式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(?P=groupname)</a:t>
            </a:r>
            <a:r>
              <a:rPr lang="zh-CN" altLang="en-US" sz="1600" dirty="0">
                <a:latin typeface="宋体" panose="02010600030101010101" pitchFamily="2" charset="-122"/>
              </a:rPr>
              <a:t>：表示在此之前的命名为</a:t>
            </a:r>
            <a:r>
              <a:rPr lang="en-US" altLang="zh-CN" sz="1600" dirty="0">
                <a:latin typeface="宋体" panose="02010600030101010101" pitchFamily="2" charset="-122"/>
              </a:rPr>
              <a:t>groupname</a:t>
            </a:r>
            <a:r>
              <a:rPr lang="zh-CN" altLang="en-US" sz="1600" dirty="0">
                <a:latin typeface="宋体" panose="02010600030101010101" pitchFamily="2" charset="-122"/>
              </a:rPr>
              <a:t>的子模式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(?#...)</a:t>
            </a:r>
            <a:r>
              <a:rPr lang="zh-CN" altLang="en-US" sz="1600" dirty="0">
                <a:latin typeface="宋体" panose="02010600030101010101" pitchFamily="2" charset="-122"/>
              </a:rPr>
              <a:t>：表示注释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(?=…)</a:t>
            </a:r>
            <a:r>
              <a:rPr lang="zh-CN" altLang="en-US" sz="1600" dirty="0">
                <a:latin typeface="宋体" panose="02010600030101010101" pitchFamily="2" charset="-122"/>
              </a:rPr>
              <a:t>：用于正则表达式之后，表示如果</a:t>
            </a:r>
            <a:r>
              <a:rPr lang="en-US" altLang="zh-CN" sz="1600" dirty="0">
                <a:latin typeface="宋体" panose="02010600030101010101" pitchFamily="2" charset="-122"/>
              </a:rPr>
              <a:t>=</a:t>
            </a:r>
            <a:r>
              <a:rPr lang="zh-CN" altLang="en-US" sz="1600" dirty="0">
                <a:latin typeface="宋体" panose="02010600030101010101" pitchFamily="2" charset="-122"/>
              </a:rPr>
              <a:t>后的内容在字符串中出现则匹配，但不返回</a:t>
            </a:r>
            <a:r>
              <a:rPr lang="en-US" altLang="zh-CN" sz="1600" dirty="0">
                <a:latin typeface="宋体" panose="02010600030101010101" pitchFamily="2" charset="-122"/>
              </a:rPr>
              <a:t>=</a:t>
            </a:r>
            <a:r>
              <a:rPr lang="zh-CN" altLang="en-US" sz="1600" dirty="0">
                <a:latin typeface="宋体" panose="02010600030101010101" pitchFamily="2" charset="-122"/>
              </a:rPr>
              <a:t>之后的内容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(?!...)</a:t>
            </a:r>
            <a:r>
              <a:rPr lang="zh-CN" altLang="en-US" sz="1600" dirty="0">
                <a:latin typeface="宋体" panose="02010600030101010101" pitchFamily="2" charset="-122"/>
              </a:rPr>
              <a:t>：用于正则表达式之后，表示如果</a:t>
            </a:r>
            <a:r>
              <a:rPr lang="en-US" altLang="zh-CN" sz="1600" dirty="0">
                <a:latin typeface="宋体" panose="02010600030101010101" pitchFamily="2" charset="-122"/>
              </a:rPr>
              <a:t>!</a:t>
            </a:r>
            <a:r>
              <a:rPr lang="zh-CN" altLang="en-US" sz="1600" dirty="0">
                <a:latin typeface="宋体" panose="02010600030101010101" pitchFamily="2" charset="-122"/>
              </a:rPr>
              <a:t>后的内容在字符串中不出现则匹配，但不返回</a:t>
            </a:r>
            <a:r>
              <a:rPr lang="en-US" altLang="zh-CN" sz="1600" dirty="0">
                <a:latin typeface="宋体" panose="02010600030101010101" pitchFamily="2" charset="-122"/>
              </a:rPr>
              <a:t>!</a:t>
            </a:r>
            <a:r>
              <a:rPr lang="zh-CN" altLang="en-US" sz="1600" dirty="0">
                <a:latin typeface="宋体" panose="02010600030101010101" pitchFamily="2" charset="-122"/>
              </a:rPr>
              <a:t>之后的内容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(?&lt;=…)</a:t>
            </a:r>
            <a:r>
              <a:rPr lang="zh-CN" altLang="en-US" sz="1600" dirty="0">
                <a:latin typeface="宋体" panose="02010600030101010101" pitchFamily="2" charset="-122"/>
              </a:rPr>
              <a:t>：用于正则表达式之前，与</a:t>
            </a:r>
            <a:r>
              <a:rPr lang="en-US" altLang="zh-CN" sz="1600" dirty="0">
                <a:latin typeface="宋体" panose="02010600030101010101" pitchFamily="2" charset="-122"/>
              </a:rPr>
              <a:t>(?=…)</a:t>
            </a:r>
            <a:r>
              <a:rPr lang="zh-CN" altLang="en-US" sz="1600" dirty="0">
                <a:latin typeface="宋体" panose="02010600030101010101" pitchFamily="2" charset="-122"/>
              </a:rPr>
              <a:t>含义相同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(?&lt;!...)</a:t>
            </a:r>
            <a:r>
              <a:rPr lang="zh-CN" altLang="en-US" sz="1600" dirty="0">
                <a:latin typeface="宋体" panose="02010600030101010101" pitchFamily="2" charset="-122"/>
              </a:rPr>
              <a:t>：用于正则表达式之前，与</a:t>
            </a:r>
            <a:r>
              <a:rPr lang="en-US" altLang="zh-CN" sz="1600" dirty="0">
                <a:latin typeface="宋体" panose="02010600030101010101" pitchFamily="2" charset="-122"/>
              </a:rPr>
              <a:t>(?!...)</a:t>
            </a:r>
            <a:r>
              <a:rPr lang="zh-CN" altLang="en-US" sz="1600" dirty="0">
                <a:latin typeface="宋体" panose="02010600030101010101" pitchFamily="2" charset="-122"/>
              </a:rPr>
              <a:t>含义相同</a:t>
            </a:r>
          </a:p>
        </p:txBody>
      </p:sp>
      <p:sp>
        <p:nvSpPr>
          <p:cNvPr id="13721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67585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Match对象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38242" name="文本占位符 67586"/>
          <p:cNvSpPr>
            <a:spLocks noGrp="1"/>
          </p:cNvSpPr>
          <p:nvPr>
            <p:ph idx="1"/>
          </p:nvPr>
        </p:nvSpPr>
        <p:spPr>
          <a:xfrm>
            <a:off x="330835" y="1062355"/>
            <a:ext cx="7866380" cy="3395345"/>
          </a:xfr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n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正则表达式对象的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match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方法和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search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方法匹配成功后返回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Match对象</a:t>
            </a:r>
            <a:r>
              <a:rPr lang="zh-CN" altLang="en-US" sz="1800" dirty="0">
                <a:latin typeface="宋体" panose="02010600030101010101" pitchFamily="2" charset="-122"/>
              </a:rPr>
              <a:t>。Match对象的主要方法有：</a:t>
            </a:r>
          </a:p>
          <a:p>
            <a:r>
              <a:rPr lang="zh-CN" altLang="en-US" sz="1600" dirty="0">
                <a:latin typeface="宋体" panose="02010600030101010101" pitchFamily="2" charset="-122"/>
              </a:rPr>
              <a:t>group()：返回匹配的</a:t>
            </a:r>
            <a:r>
              <a:rPr lang="zh-CN" altLang="en-US" sz="1600" dirty="0"/>
              <a:t>一个或多个分组（模式）</a:t>
            </a:r>
            <a:r>
              <a:rPr lang="zh-CN" altLang="en-US" sz="1600" dirty="0">
                <a:latin typeface="宋体" panose="02010600030101010101" pitchFamily="2" charset="-122"/>
              </a:rPr>
              <a:t>内容，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1300" dirty="0"/>
              <a:t>不含参数的时候，返回整个匹配对象</a:t>
            </a:r>
          </a:p>
          <a:p>
            <a:pPr lvl="1"/>
            <a:r>
              <a:rPr lang="zh-CN" altLang="en-US" sz="1300" dirty="0"/>
              <a:t>含有一个参数的时候，返回参数对应分组的对象</a:t>
            </a:r>
          </a:p>
          <a:p>
            <a:pPr lvl="1"/>
            <a:r>
              <a:rPr lang="zh-CN" altLang="en-US" sz="1300" dirty="0"/>
              <a:t>含有多个参数的时候，以元组的形式返回参数对应的分组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宋体" panose="02010600030101010101" pitchFamily="2" charset="-122"/>
              </a:rPr>
              <a:t>groups()：返回一个包含匹配的所有子模式内容的元组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宋体" panose="02010600030101010101" pitchFamily="2" charset="-122"/>
              </a:rPr>
              <a:t>groupdict()：返回包含匹配的所有命名子模式内容的字典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宋体" panose="02010600030101010101" pitchFamily="2" charset="-122"/>
              </a:rPr>
              <a:t>start()：返回指定子模式</a:t>
            </a:r>
            <a:r>
              <a:rPr lang="en-US" altLang="zh-CN" sz="1600" dirty="0">
                <a:latin typeface="宋体" panose="02010600030101010101" pitchFamily="2" charset="-122"/>
              </a:rPr>
              <a:t>(</a:t>
            </a:r>
            <a:r>
              <a:rPr lang="zh-CN" altLang="en-US" sz="1600" dirty="0"/>
              <a:t>分组</a:t>
            </a:r>
            <a:r>
              <a:rPr lang="en-US" altLang="zh-CN" sz="1600" dirty="0">
                <a:latin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</a:rPr>
              <a:t>内容的起始位置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宋体" panose="02010600030101010101" pitchFamily="2" charset="-122"/>
              </a:rPr>
              <a:t>end()：返回指定子模式</a:t>
            </a:r>
            <a:r>
              <a:rPr lang="en-US" altLang="zh-CN" sz="1600" dirty="0">
                <a:latin typeface="宋体" panose="02010600030101010101" pitchFamily="2" charset="-122"/>
              </a:rPr>
              <a:t>(</a:t>
            </a:r>
            <a:r>
              <a:rPr lang="zh-CN" altLang="en-US" sz="1600" dirty="0"/>
              <a:t>分组</a:t>
            </a:r>
            <a:r>
              <a:rPr lang="en-US" altLang="zh-CN" sz="1600" dirty="0">
                <a:latin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</a:rPr>
              <a:t>内容的结束位置的前一个位置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宋体" panose="02010600030101010101" pitchFamily="2" charset="-122"/>
              </a:rPr>
              <a:t>span()：返回一个包含指定子模式</a:t>
            </a:r>
            <a:r>
              <a:rPr lang="en-US" altLang="zh-CN" sz="1600" dirty="0">
                <a:latin typeface="宋体" panose="02010600030101010101" pitchFamily="2" charset="-122"/>
              </a:rPr>
              <a:t>(</a:t>
            </a:r>
            <a:r>
              <a:rPr lang="zh-CN" altLang="en-US" sz="1600" dirty="0"/>
              <a:t>分组</a:t>
            </a:r>
            <a:r>
              <a:rPr lang="en-US" altLang="zh-CN" sz="1600" dirty="0">
                <a:latin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</a:rPr>
              <a:t>内容起始位置和结束位置前一个位置的元组。</a:t>
            </a:r>
          </a:p>
        </p:txBody>
      </p:sp>
      <p:sp>
        <p:nvSpPr>
          <p:cNvPr id="13824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Match对象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n"/>
            </a:pPr>
            <a:r>
              <a:rPr lang="zh-CN" altLang="en-US" sz="1800" strike="noStrike" noProof="1"/>
              <a:t>Match对象的用法</a:t>
            </a:r>
          </a:p>
          <a:p>
            <a:pPr marL="0" indent="0" fontAlgn="base">
              <a:buNone/>
            </a:pP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 = re.match(r"(\w+) (\w+)", "Isaac Newton, physicist")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&gt;&gt;&gt; m.group()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B0F0"/>
                </a:solidFill>
                <a:latin typeface="Consolas" panose="020B0609020204030204" charset="0"/>
              </a:rPr>
              <a:t>'Isaac Newton'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&gt;&gt;&gt; m.groups()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B0F0"/>
                </a:solidFill>
                <a:latin typeface="Consolas" panose="020B0609020204030204" charset="0"/>
              </a:rPr>
              <a:t>('Isaac', 'Newton')</a:t>
            </a:r>
            <a:endParaRPr lang="zh-CN" altLang="en-US" sz="1600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m.group(0)                   #返回整个模式内容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'Isaac Newton'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m.group(1)                   #返回第1个子模式内容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'Isaac'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m.group(2)                   #返回第2个子模式内容.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'Newton'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m.group(1, 2)                #返回指定的多个子模式内容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('Isaac', 'Newton')</a:t>
            </a:r>
          </a:p>
        </p:txBody>
      </p:sp>
      <p:sp>
        <p:nvSpPr>
          <p:cNvPr id="13926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Match对象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402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Times New Roman" panose="02020603050405020304" pitchFamily="2" charset="0"/>
              </a:rPr>
              <a:t>&gt;&gt;&gt; exampleString = '''There should be one-- and preferably only one --obvious way to do it.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Times New Roman" panose="02020603050405020304" pitchFamily="2" charset="0"/>
              </a:rPr>
              <a:t>Although that way may not be obvious at first unless you're Dutch.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Times New Roman" panose="02020603050405020304" pitchFamily="2" charset="0"/>
              </a:rPr>
              <a:t>Now is better than never.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Times New Roman" panose="02020603050405020304" pitchFamily="2" charset="0"/>
              </a:rPr>
              <a:t>Although never is often better than right now.'''</a:t>
            </a:r>
            <a:endParaRPr lang="zh-CN" altLang="en-US" sz="14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pattern = re.compile(r'(?&lt;=\w\s)never')    #查找不是第一个单词的</a:t>
            </a:r>
            <a:r>
              <a:rPr lang="en-US" altLang="zh-CN" sz="1400">
                <a:latin typeface="Consolas" panose="020B0609020204030204" charset="0"/>
              </a:rPr>
              <a:t>never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matchResult = pattern.search(exampleString)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matchResult.span()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(156, 161)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pattern = re.compile(r'(?:is\s)better(\sthan)') #查找前面是is的better than组合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matchResult = pattern.search(exampleString)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matchResult.span()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(141, 155)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matchResult.group(0)                       #组0表示整个模式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'is better than'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matchResult.group(1)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' than'</a:t>
            </a:r>
          </a:p>
        </p:txBody>
      </p:sp>
      <p:sp>
        <p:nvSpPr>
          <p:cNvPr id="1402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68609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Match对象</a:t>
            </a:r>
            <a:endParaRPr lang="zh-CN" altLang="en-US" kern="1200" baseline="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2642" name="文本占位符 68610"/>
          <p:cNvSpPr>
            <a:spLocks noGrp="1"/>
          </p:cNvSpPr>
          <p:nvPr>
            <p:ph idx="1"/>
          </p:nvPr>
        </p:nvSpPr>
        <p:spPr>
          <a:xfrm>
            <a:off x="416560" y="1181100"/>
            <a:ext cx="7388860" cy="3395345"/>
          </a:xfrm>
        </p:spPr>
        <p:txBody>
          <a:bodyPr anchor="t"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buSzPct val="70000"/>
            </a:pPr>
            <a:r>
              <a:rPr lang="zh-CN" altLang="en-US" sz="2000" b="1" strike="noStrike" noProof="1">
                <a:latin typeface="宋体" panose="02010600030101010101" pitchFamily="2" charset="-122"/>
              </a:rPr>
              <a:t>应用：</a:t>
            </a:r>
            <a:r>
              <a:rPr lang="zh-CN" altLang="en-US" sz="2000" strike="noStrike" noProof="1">
                <a:latin typeface="宋体" panose="02010600030101010101" pitchFamily="2" charset="-122"/>
              </a:rPr>
              <a:t>使用正则表达式提取字符串中的电话号码（方法一）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import re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x-none" sz="1400" strike="noStrike" noProof="1">
              <a:latin typeface="Consolas" panose="020B0609020204030204" charset="0"/>
            </a:endParaRPr>
          </a:p>
          <a:p>
            <a:pPr marL="0" indent="0"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telNumber = '''Suppose my Phone No. is 0535-1234567, yours is 010-12345678, his is 025-87654321.'''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pattern = re.compile(r'(\d{3,4})-(\d{7,8})')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index = 0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while True: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matchResult = pattern.search(telNumber, index)  #从指定位置开始匹配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if not matchResult: break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print('-'*30)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print('Success:')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for i in range(3):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    print('Searched content:', matchResult.group(i), ' Start from:',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           matchResult.start(i), 'End at:', matchResult.end(i),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           ' Its span is:', matchResult.span(i))</a:t>
            </a:r>
          </a:p>
          <a:p>
            <a:pPr defTabSz="914400" fontAlgn="base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x-none" sz="1400" strike="noStrike" noProof="1">
                <a:latin typeface="Consolas" panose="020B0609020204030204" charset="0"/>
              </a:rPr>
              <a:t>    index = matchResult.end(2)               #指定下次匹配的开始位置</a:t>
            </a:r>
          </a:p>
        </p:txBody>
      </p:sp>
      <p:sp>
        <p:nvSpPr>
          <p:cNvPr id="1413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4.2.5 子模式与Match对象</a:t>
            </a:r>
            <a:endParaRPr lang="en-US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>
                <a:latin typeface="宋体" panose="02010600030101010101" pitchFamily="2" charset="-122"/>
                <a:sym typeface="+mn-ea"/>
              </a:rPr>
              <a:t>应用：</a:t>
            </a:r>
            <a:r>
              <a:rPr lang="zh-CN" altLang="en-US" sz="1800" strike="noStrike" noProof="1">
                <a:latin typeface="宋体" panose="02010600030101010101" pitchFamily="2" charset="-122"/>
                <a:sym typeface="+mn-ea"/>
              </a:rPr>
              <a:t>使用正则表达式提取字符串中的电话号码（方法二）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import re</a:t>
            </a:r>
          </a:p>
          <a:p>
            <a:pPr marL="0" indent="0" fontAlgn="base">
              <a:buNone/>
            </a:pP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text = '''Suppose my Phone No. is 0535-1234567,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yours is 010-12345678,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his is 025-87654321.'''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#注意，下面的正则表达式中大括号内逗号后面不能有空格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matchResult = re.findall(r'(\d{3,4})-(\d{7,8})', text)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for item in matchResult: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print(item[0], item[1], sep='-')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Match对象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433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m = re.match(r"(?P&lt;first_name&gt;\w+) (?P&lt;last_name&gt;\w+)", "Malcolm Reynolds")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m.group('first_name')      #使用命名的子模式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'Malcolm'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m.group('last_name')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'Reynolds'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m = re.match(r"(\d+)\.(\d+)", "24.1632")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m.groups()                #返回所有匹配的子模式（不包括第0个）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('24', '1632')</a:t>
            </a:r>
          </a:p>
        </p:txBody>
      </p:sp>
      <p:sp>
        <p:nvSpPr>
          <p:cNvPr id="14336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139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print(“</a:t>
            </a:r>
            <a:r>
              <a:rPr lang="en-US" altLang="zh-CN" dirty="0">
                <a:solidFill>
                  <a:srgbClr val="FF0000"/>
                </a:solidFill>
                <a:latin typeface="Times" panose="02020603050405020304" pitchFamily="18" charset="0"/>
              </a:rPr>
              <a:t>%(key1)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</a:rPr>
              <a:t>字符串格式化操作符</a:t>
            </a:r>
            <a:r>
              <a:rPr lang="en-US" altLang="zh-CN" dirty="0">
                <a:solidFill>
                  <a:srgbClr val="FF0000"/>
                </a:solidFill>
                <a:latin typeface="Times" panose="02020603050405020304" pitchFamily="18" charset="0"/>
              </a:rPr>
              <a:t>1 %(key2)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</a:rPr>
              <a:t>字符串格式化操作符</a:t>
            </a:r>
            <a:r>
              <a:rPr lang="en-US" altLang="zh-CN" dirty="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r>
              <a:rPr lang="en-US" altLang="zh-CN" dirty="0"/>
              <a:t>…"</a:t>
            </a:r>
            <a:r>
              <a:rPr lang="en-US" altLang="zh-CN" dirty="0">
                <a:solidFill>
                  <a:srgbClr val="FF0000"/>
                </a:solidFill>
              </a:rPr>
              <a:t>%{</a:t>
            </a:r>
            <a:r>
              <a:rPr lang="en-US" altLang="zh-CN" dirty="0"/>
              <a:t>key1:value1, key2:value2, …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2" y="3972366"/>
            <a:ext cx="7572375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2066834"/>
            <a:ext cx="6919913" cy="17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95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Match对象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443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 = re.match(r"(?P&lt;first_name&gt;\w+) (?P&lt;last_name&gt;\w+)", "Malcolm Reynolds")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m.groupdict()                                   #以字典形式返回匹配的结果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{'first_name': 'Malcolm', 'last_name': 'Reynolds'}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exampleString = '''There should be one-- and preferably only one --obvious way to do it.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Although that way may not be obvious at first unless you're Dutch.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Now is better than never.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Although never is often better than right now.'''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pattern = re.compile(r'(?&lt;=\w\s)never(?=\s\w)') #查找不在句子开头和结尾的never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matchResult = pattern.search(exampleString)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matchResult.span()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(172, 177)</a:t>
            </a:r>
          </a:p>
        </p:txBody>
      </p:sp>
      <p:sp>
        <p:nvSpPr>
          <p:cNvPr id="1443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140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Match对象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4541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pattern = re.compile(r'\b(?i)n\w+\b')  #查找以n或N字母开头的所有单词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index = 0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while True: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matchResult = pattern.search(exampleString, index)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if not matchResult: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break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print(matchResult.group(0), ':', matchResult.span(0))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index = matchResult.end(0)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not : (92, 95)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Now : (137, 140)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never : (156, 161)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never : (172, 177)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now : (205, 208)</a:t>
            </a:r>
          </a:p>
        </p:txBody>
      </p:sp>
      <p:sp>
        <p:nvSpPr>
          <p:cNvPr id="1454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141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Match对象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464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pattern = re.compile(r'(?&lt;!not\s)be\b') #查找前面没有单词not的单词be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index = 0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while True: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matchResult = pattern.search(exampleString, index)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if not matchResult: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break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print(matchResult.group(0), ':', matchResult.span(0))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index = matchResult.end(0)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be : (13, 15)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exampleString[13:20]                    #验证一下结果是否正确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'be one-'</a:t>
            </a:r>
          </a:p>
        </p:txBody>
      </p:sp>
      <p:sp>
        <p:nvSpPr>
          <p:cNvPr id="14643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142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4.2.5 子模式与</a:t>
            </a: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Match对象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47458" name="内容占位符 2"/>
          <p:cNvSpPr>
            <a:spLocks noGrp="1"/>
          </p:cNvSpPr>
          <p:nvPr>
            <p:ph idx="1"/>
          </p:nvPr>
        </p:nvSpPr>
        <p:spPr>
          <a:xfrm>
            <a:off x="436880" y="1200150"/>
            <a:ext cx="8076565" cy="3395345"/>
          </a:xfrm>
        </p:spPr>
        <p:txBody>
          <a:bodyPr anchor="t"/>
          <a:lstStyle/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pattern = re.compile(r'(\b\w*(?P&lt;f&gt;\w+)(?P=f)\w*\b)') #有连续相同字母的单词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index = 0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while True: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    matchResult = pattern.search(exampleString, index)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    if not matchResult: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        break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    print(matchResult.group(0), ':', matchResult.group(2))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    index = matchResult.end(0) + 1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unless : s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better : t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better : t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s </a:t>
            </a:r>
            <a:r>
              <a:rPr lang="en-US" altLang="zh-CN" sz="1400">
                <a:latin typeface="Consolas" panose="020B0609020204030204" charset="0"/>
              </a:rPr>
              <a:t>= </a:t>
            </a:r>
            <a:r>
              <a:rPr lang="zh-CN" altLang="en-US" sz="1400">
                <a:latin typeface="Consolas" panose="020B0609020204030204" charset="0"/>
              </a:rPr>
              <a:t>'aabc abcd abbcd abccd abcdd'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charset="0"/>
              </a:rPr>
              <a:t>&gt;&gt;&gt; p</a:t>
            </a:r>
            <a:r>
              <a:rPr lang="en-US" altLang="zh-CN" sz="1400">
                <a:latin typeface="Consolas" panose="020B0609020204030204" charset="0"/>
              </a:rPr>
              <a:t>attern</a:t>
            </a:r>
            <a:r>
              <a:rPr lang="zh-CN" altLang="en-US" sz="1400">
                <a:latin typeface="Consolas" panose="020B0609020204030204" charset="0"/>
              </a:rPr>
              <a:t>.findall(s)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</a:rPr>
              <a:t>[('aabc', 'a'), ('abbcd', 'b'), ('abccd', 'c'), ('abcdd', 'd')]</a:t>
            </a:r>
          </a:p>
        </p:txBody>
      </p:sp>
      <p:sp>
        <p:nvSpPr>
          <p:cNvPr id="1474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143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7475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4.2.6 正则表达式应用案例</a:t>
            </a:r>
          </a:p>
        </p:txBody>
      </p:sp>
      <p:sp>
        <p:nvSpPr>
          <p:cNvPr id="148482" name="文本占位符 74754"/>
          <p:cNvSpPr>
            <a:spLocks noGrp="1"/>
          </p:cNvSpPr>
          <p:nvPr>
            <p:ph idx="1"/>
          </p:nvPr>
        </p:nvSpPr>
        <p:spPr>
          <a:xfrm>
            <a:off x="370205" y="1050290"/>
            <a:ext cx="7973695" cy="3395345"/>
          </a:xfr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"/>
            </a:pPr>
            <a:r>
              <a:rPr lang="zh-CN" altLang="en-US" sz="1800" b="1" dirty="0">
                <a:latin typeface="宋体" panose="02010600030101010101" pitchFamily="2" charset="-122"/>
              </a:rPr>
              <a:t>例</a:t>
            </a:r>
            <a:r>
              <a:rPr lang="en-US" altLang="zh-CN" sz="1800" b="1" dirty="0">
                <a:latin typeface="宋体" panose="02010600030101010101" pitchFamily="2" charset="-122"/>
              </a:rPr>
              <a:t>4-4</a:t>
            </a:r>
            <a:r>
              <a:rPr lang="zh-CN" altLang="en-US" sz="1800" dirty="0">
                <a:latin typeface="宋体" panose="02010600030101010101" pitchFamily="2" charset="-122"/>
              </a:rPr>
              <a:t>  识别并提取Python程序中的类名、函数名、变量名等标识符。</a:t>
            </a:r>
            <a:r>
              <a:rPr lang="zh-CN" altLang="en-US" sz="1800" dirty="0">
                <a:latin typeface="宋体" panose="02010600030101010101" pitchFamily="2" charset="-122"/>
                <a:sym typeface="Arial" panose="020B0604020202020204" pitchFamily="34" charset="0"/>
              </a:rPr>
              <a:t>假设源文件的编写风格符合</a:t>
            </a:r>
            <a:r>
              <a:rPr lang="en-US" altLang="zh-CN" sz="1800" dirty="0">
                <a:latin typeface="宋体" panose="02010600030101010101" pitchFamily="2" charset="-122"/>
                <a:sym typeface="Arial" panose="020B0604020202020204" pitchFamily="34" charset="0"/>
              </a:rPr>
              <a:t>Python</a:t>
            </a:r>
            <a:r>
              <a:rPr lang="zh-CN" altLang="en-US" sz="1800" dirty="0">
                <a:latin typeface="宋体" panose="02010600030101010101" pitchFamily="2" charset="-122"/>
                <a:sym typeface="Arial" panose="020B0604020202020204" pitchFamily="34" charset="0"/>
              </a:rPr>
              <a:t>语言编程规范。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"/>
            </a:pPr>
            <a:r>
              <a:rPr lang="zh-CN" altLang="en-US" sz="1500" dirty="0">
                <a:latin typeface="宋体" panose="02010600030101010101" pitchFamily="2" charset="-122"/>
              </a:rPr>
              <a:t>假设程序文件为</a:t>
            </a:r>
            <a:r>
              <a:rPr lang="en-US" altLang="zh-CN" sz="1500" dirty="0">
                <a:latin typeface="宋体" panose="02010600030101010101" pitchFamily="2" charset="-122"/>
                <a:hlinkClick r:id="rId2" action="ppaction://hlinkfile"/>
              </a:rPr>
              <a:t>FindIdentifiersFromPyFile.py</a:t>
            </a:r>
            <a:r>
              <a:rPr lang="en-US" altLang="zh-CN" sz="1500" dirty="0">
                <a:latin typeface="宋体" panose="02010600030101010101" pitchFamily="2" charset="-122"/>
              </a:rPr>
              <a:t>，在命令提示符环境中使用命令“Python FindIdentifiersFromPyFile.py 目标文件名”查找并输出目标文件中的标识符。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14848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144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4.2.6 正则表达式应用案例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320" y="1050290"/>
            <a:ext cx="7853680" cy="3395345"/>
          </a:xfrm>
        </p:spPr>
        <p:txBody>
          <a:bodyPr/>
          <a:lstStyle/>
          <a:p>
            <a:pPr marL="379730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800" b="1" strike="noStrike" noProof="1"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1800" b="1" strike="noStrike" noProof="1">
                <a:latin typeface="宋体" panose="02010600030101010101" pitchFamily="2" charset="-122"/>
                <a:sym typeface="+mn-ea"/>
              </a:rPr>
              <a:t>4-5</a:t>
            </a:r>
            <a:r>
              <a:rPr lang="zh-CN" altLang="en-US" sz="1800" strike="noStrike" noProof="1">
                <a:latin typeface="宋体" panose="02010600030101010101" pitchFamily="2" charset="-122"/>
                <a:sym typeface="+mn-ea"/>
              </a:rPr>
              <a:t>  Python程序规范性检查。</a:t>
            </a:r>
            <a:endParaRPr lang="zh-CN" altLang="en-US" sz="1800" strike="noStrike" noProof="1">
              <a:latin typeface="宋体" panose="02010600030101010101" pitchFamily="2" charset="-122"/>
            </a:endParaRPr>
          </a:p>
          <a:p>
            <a:pPr indent="-306070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"/>
            </a:pPr>
            <a:r>
              <a:rPr lang="zh-CN" altLang="en-US" sz="1500" strike="noStrike" noProof="1"/>
              <a:t>程序文件为</a:t>
            </a:r>
            <a:r>
              <a:rPr lang="zh-CN" altLang="en-US" sz="1500" strike="noStrike" noProof="1">
                <a:hlinkClick r:id="rId2" action="ppaction://hlinkfile"/>
              </a:rPr>
              <a:t>CheckCodeFormats.py</a:t>
            </a:r>
            <a:r>
              <a:rPr lang="zh-CN" altLang="en-US" sz="1500" strike="noStrike" noProof="1"/>
              <a:t>，主要检查</a:t>
            </a:r>
            <a:r>
              <a:rPr lang="en-US" altLang="zh-CN" sz="1500" strike="noStrike" noProof="1"/>
              <a:t>Python</a:t>
            </a:r>
            <a:r>
              <a:rPr lang="zh-CN" altLang="en-US" sz="1500" strike="noStrike" noProof="1"/>
              <a:t>程序的一些基本规范，例如运算符两侧是否有空格，是否每次只导入一个模块，在不同的功能模块之间是否有空行。</a:t>
            </a:r>
          </a:p>
        </p:txBody>
      </p:sp>
      <p:sp>
        <p:nvSpPr>
          <p:cNvPr id="1495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145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宋体" panose="02010600030101010101" pitchFamily="2" charset="-122"/>
                <a:sym typeface="Arial" panose="020B0604020202020204" pitchFamily="34" charset="0"/>
              </a:rPr>
              <a:t>4.2.6 正则表达式应用案例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>
                <a:latin typeface="Consolas" panose="020B0609020204030204" charset="0"/>
                <a:cs typeface="Consolas" panose="020B0609020204030204" charset="0"/>
              </a:rPr>
              <a:t>例4-6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  查找文本中ABAC和AABB形式的成语。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from re import findall</a:t>
            </a:r>
          </a:p>
          <a:p>
            <a:pPr marL="0" indent="0"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text = '''行尸走肉、金蝉脱壳、百里挑一、金玉满堂、</a:t>
            </a: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背水一战、霸王别姬、天上人间、不吐不快、海阔天空、</a:t>
            </a: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情非得已、满腹经纶、兵临城下、春暖花开、插翅难逃、</a:t>
            </a: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黄道吉日、天下无双、偷天换日、两小无猜、卧虎藏龙、</a:t>
            </a: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珠光宝气、簪缨世族、花花公子、绘声绘影、国色天香、</a:t>
            </a: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相亲相爱、八仙过海、金玉良缘、掌上明珠、皆大欢喜\</a:t>
            </a: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浩浩荡荡、平平安安、秀秀气气、斯斯文文、高高兴兴'''</a:t>
            </a:r>
          </a:p>
          <a:p>
            <a:pPr marL="0" indent="0"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pattern = r'(((.).\3.)|((.)\5(.)\6))'</a:t>
            </a: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for item in findall(pattern, text):</a:t>
            </a: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print(item[0])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79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146</a:t>
            </a:fld>
            <a:endParaRPr lang="zh-CN" altLang="en-US" sz="790" strike="noStrike" noProof="1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宋体" panose="02010600030101010101" pitchFamily="2" charset="-122"/>
                <a:sym typeface="Arial" panose="020B0604020202020204" pitchFamily="34" charset="0"/>
              </a:rPr>
              <a:t>4.2.6 正则表达式应用案例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fld id="{9A0DB2DC-4C9A-4742-B13C-FB6460FD3503}" type="slidenum">
              <a:rPr lang="zh-CN" altLang="en-US" sz="79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147</a:t>
            </a:fld>
            <a:endParaRPr lang="zh-CN" altLang="en-US" sz="790" strike="noStrike" noProof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70" y="1110615"/>
            <a:ext cx="3859530" cy="3853339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4.2.6 正则表达式应用案例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800" b="1" strike="noStrike" noProof="1">
                <a:latin typeface="Consolas" panose="020B0609020204030204" charset="0"/>
              </a:rPr>
              <a:t>补充案例：</a:t>
            </a:r>
            <a:r>
              <a:rPr lang="zh-CN" altLang="en-US" sz="1800" strike="noStrike" noProof="1">
                <a:latin typeface="Consolas" panose="020B0609020204030204" charset="0"/>
              </a:rPr>
              <a:t>  使用正则表达式批量检查网页文件是否被嵌入iframe框架。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import os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import re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zh-CN" altLang="en-US" sz="12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def detectIframe(fn):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#存放网页文件内容的列表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content = []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with open(fn, encoding='utf8') as fp: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    #读取文件所有行，删除两侧的空白字符，然后添加到列表中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    for line in fp: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        content.append(line.strip())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#把所有内容连接成字符串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content = ' '.join(content)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#正则表达式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m = re.findall(r'&lt;iframe\s+src=.*?&gt;&lt;/iframe&gt;', content)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if m: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    #返回文件名和被嵌入的框架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    return {fn:m}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</a:rPr>
              <a:t>    return False</a:t>
            </a:r>
          </a:p>
        </p:txBody>
      </p:sp>
      <p:sp>
        <p:nvSpPr>
          <p:cNvPr id="15053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148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zh-CN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4.2.6 正则表达式应用案例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#遍历当前文件夹中所有html和htm文件并检查是否被嵌入框架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fn in (f for f in os.listdir('.') if f.endswith(('.html','.htm'))):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r = detectIframe(fn)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if not r: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continue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#输出检查结果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for k, v in r.items():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print(k)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for vv in v: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    print('\t', vv)</a:t>
            </a:r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149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867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4.1.1 字符串格式化</a:t>
            </a:r>
          </a:p>
        </p:txBody>
      </p:sp>
      <p:sp>
        <p:nvSpPr>
          <p:cNvPr id="31746" name="文本占位符 2867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</a:rPr>
              <a:t>&gt;&gt;&gt; x = 1235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</a:rPr>
              <a:t>&gt;&gt;&gt; "%o" % x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latin typeface="Consolas" panose="020B0609020204030204" charset="0"/>
              </a:rPr>
              <a:t>"2323"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</a:rPr>
              <a:t>&gt;&gt;&gt; "%x" % x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latin typeface="Consolas" panose="020B0609020204030204" charset="0"/>
              </a:rPr>
              <a:t>"4d3"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</a:rPr>
              <a:t>&gt;&gt;&gt; "%e" % x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latin typeface="Consolas" panose="020B0609020204030204" charset="0"/>
              </a:rPr>
              <a:t>"1.235000e+03"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</a:rPr>
              <a:t>&gt;&gt;&gt; "%s" % 65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latin typeface="Consolas" panose="020B0609020204030204" charset="0"/>
              </a:rPr>
              <a:t>"65"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</a:rPr>
              <a:t>&gt;&gt;&gt; "%s" % 65333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latin typeface="Consolas" panose="020B0609020204030204" charset="0"/>
              </a:rPr>
              <a:t>"65333"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</a:rPr>
              <a:t>&gt;&gt;&gt; "%d" % "555"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</a:rPr>
              <a:t>TypeError: %d format: a number is required, not str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sym typeface="+mn-ea"/>
              </a:rPr>
              <a:t>&gt;&gt;&gt; '%s'%[1, 2, 3]        </a:t>
            </a:r>
            <a:r>
              <a:rPr lang="en-US" altLang="zh-CN" sz="1400" dirty="0">
                <a:latin typeface="Consolas" panose="020B0609020204030204" charset="0"/>
                <a:sym typeface="+mn-ea"/>
              </a:rPr>
              <a:t>#</a:t>
            </a:r>
            <a:r>
              <a:rPr lang="zh-CN" altLang="en-US" sz="1400" dirty="0">
                <a:latin typeface="Consolas" panose="020B0609020204030204" charset="0"/>
                <a:sym typeface="+mn-ea"/>
              </a:rPr>
              <a:t>直接把对象转换成字符串</a:t>
            </a:r>
            <a:endParaRPr lang="zh-CN" altLang="en-US" sz="1400" dirty="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'[1, 2, 3]'</a:t>
            </a:r>
            <a:endParaRPr lang="zh-CN" altLang="en-US" sz="1400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3174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altLang="zh-CN" sz="2700" dirty="0">
                <a:latin typeface="宋体" panose="02010600030101010101" pitchFamily="2" charset="-122"/>
                <a:sym typeface="Arial" panose="020B0604020202020204" pitchFamily="34" charset="0"/>
              </a:rPr>
              <a:t>4.2.6 正则表达式应用案例</a:t>
            </a:r>
            <a:endParaRPr lang="en-US" altLang="zh-CN" sz="2700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5257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/>
              <a:t>补充案例：</a:t>
            </a:r>
            <a:r>
              <a:rPr lang="zh-CN" altLang="en-US" sz="1800"/>
              <a:t>查</a:t>
            </a:r>
            <a:r>
              <a:rPr lang="en-US" altLang="zh-CN" sz="1800">
                <a:latin typeface="+mj-lt"/>
                <a:ea typeface="+mj-ea"/>
                <a:cs typeface="+mj-cs"/>
                <a:sym typeface="宋体" panose="02010600030101010101" pitchFamily="2" charset="-122"/>
              </a:rPr>
              <a:t>找字符串中每个字符的首次出现</a:t>
            </a:r>
            <a:r>
              <a:rPr lang="zh-CN" altLang="en-US" sz="1800">
                <a:latin typeface="+mj-lt"/>
                <a:ea typeface="+mj-ea"/>
                <a:cs typeface="+mj-cs"/>
                <a:sym typeface="宋体" panose="02010600030101010101" pitchFamily="2" charset="-122"/>
              </a:rPr>
              <a:t>。</a:t>
            </a:r>
            <a:r>
              <a:rPr lang="zh-CN" altLang="en-US" sz="1800"/>
              <a:t>给定一个任意字符串，要求得到一个新字符串，重复字符只保留一个，并且新字符串中的字符保持在原字符串中首次出现的先后顺序。例如，abcdaaabe处理后应得到abcde。</a:t>
            </a: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150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from re import findall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from random import choice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from string import digits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def func1(text):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    # 转换为集合，去重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    result = set(text)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    # 按其在原字符串中的先</a:t>
            </a:r>
            <a:r>
              <a:rPr lang="zh-CN" altLang="en-US" sz="1600">
                <a:latin typeface="Consolas" panose="020B0609020204030204" charset="0"/>
              </a:rPr>
              <a:t>后</a:t>
            </a:r>
            <a:r>
              <a:rPr lang="en-US" altLang="zh-CN" sz="1600">
                <a:latin typeface="Consolas" panose="020B0609020204030204" charset="0"/>
              </a:rPr>
              <a:t>顺序，把集合里的字符连接为字符串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    result = ''.join(sorted(result, key=text.index))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</a:rPr>
              <a:t>    return result</a:t>
            </a:r>
          </a:p>
        </p:txBody>
      </p:sp>
      <p:sp>
        <p:nvSpPr>
          <p:cNvPr id="153603" name="Title 4"/>
          <p:cNvSpPr>
            <a:spLocks noGrp="1"/>
          </p:cNvSpPr>
          <p:nvPr>
            <p:ph type="title"/>
          </p:nvPr>
        </p:nvSpPr>
        <p:spPr>
          <a:xfrm>
            <a:off x="5080" y="2540"/>
            <a:ext cx="9122410" cy="925195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altLang="zh-CN" sz="2700" dirty="0">
                <a:latin typeface="宋体" panose="02010600030101010101" pitchFamily="2" charset="-122"/>
                <a:sym typeface="Arial" panose="020B0604020202020204" pitchFamily="34" charset="0"/>
              </a:rPr>
              <a:t>4.2.6 正则表达式应用案例</a:t>
            </a:r>
            <a:endParaRPr lang="en-US" altLang="zh-CN" sz="2700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>
                <a:latin typeface="宋体" panose="02010600030101010101" pitchFamily="2" charset="-122"/>
                <a:sym typeface="Arial" panose="020B0604020202020204" pitchFamily="34" charset="0"/>
              </a:rPr>
              <a:t>4.2.6 正则表达式应用案例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def func2(text):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    result = []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    for ch in text: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        if ch not in result: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            result.append(ch)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    return ''.join(result)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152</a:t>
            </a:fld>
            <a:endParaRPr lang="zh-CN" altLang="en-US" sz="1000" strike="noStrike" noProof="1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>
                <a:latin typeface="宋体" panose="02010600030101010101" pitchFamily="2" charset="-122"/>
                <a:sym typeface="Arial" panose="020B0604020202020204" pitchFamily="34" charset="0"/>
              </a:rPr>
              <a:t>4.2.6 正则表达式应用案例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def func3(text):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    return ''.join(findall(r'(\w)(?!.*\1)', text[::-1]))[::-1]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# 随机字符串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text = ''.join(choice(digits) for _ in range(30))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print(text)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print(func1(text))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print(func2(text))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>
                <a:latin typeface="Consolas" panose="020B0609020204030204" charset="0"/>
                <a:sym typeface="+mn-ea"/>
              </a:rPr>
              <a:t>print(func3(text))</a:t>
            </a:r>
            <a:endParaRPr lang="en-US" altLang="zh-CN" sz="16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3316" name="图片 3" descr="qrcode_for_gh_6f2df669dea9_128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92340" y="3573780"/>
            <a:ext cx="1828165" cy="1497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5560"/>
            <a:ext cx="8229600" cy="3395066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altLang="zh-CN" sz="1400" dirty="0"/>
              <a:t>format() </a:t>
            </a:r>
            <a:r>
              <a:rPr lang="zh-CN" altLang="en-US" sz="1400" dirty="0"/>
              <a:t>方法的语法格式如下：</a:t>
            </a:r>
            <a:endParaRPr lang="en-US" altLang="zh-CN" sz="1400" dirty="0"/>
          </a:p>
          <a:p>
            <a:pPr>
              <a:lnSpc>
                <a:spcPts val="2000"/>
              </a:lnSpc>
            </a:pPr>
            <a:r>
              <a:rPr lang="en-US" altLang="zh-CN" sz="1400" dirty="0" err="1"/>
              <a:t>str.format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</a:t>
            </a:r>
          </a:p>
          <a:p>
            <a:pPr>
              <a:lnSpc>
                <a:spcPts val="2000"/>
              </a:lnSpc>
            </a:pPr>
            <a:r>
              <a:rPr lang="en-US" altLang="zh-CN" sz="1400" dirty="0" err="1">
                <a:solidFill>
                  <a:srgbClr val="FF0000"/>
                </a:solidFill>
              </a:rPr>
              <a:t>str</a:t>
            </a:r>
            <a:r>
              <a:rPr lang="zh-CN" altLang="en-US" sz="1400" dirty="0">
                <a:solidFill>
                  <a:srgbClr val="FF0000"/>
                </a:solidFill>
              </a:rPr>
              <a:t>字符串模板</a:t>
            </a:r>
            <a:r>
              <a:rPr lang="zh-CN" altLang="en-US" sz="1400" dirty="0"/>
              <a:t>；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 </a:t>
            </a:r>
            <a:r>
              <a:rPr lang="zh-CN" altLang="en-US" sz="1400" dirty="0"/>
              <a:t>输出参数，如果有多项，之间有逗号进行分割。</a:t>
            </a:r>
            <a:endParaRPr lang="en-US" altLang="zh-CN" sz="1400" dirty="0"/>
          </a:p>
          <a:p>
            <a:pPr>
              <a:lnSpc>
                <a:spcPts val="2000"/>
              </a:lnSpc>
            </a:pPr>
            <a:r>
              <a:rPr lang="zh-CN" altLang="en-US" sz="1400" dirty="0"/>
              <a:t>难点在于搞清楚</a:t>
            </a:r>
            <a:r>
              <a:rPr lang="en-US" altLang="zh-CN" sz="1400" dirty="0" err="1"/>
              <a:t>str</a:t>
            </a:r>
            <a:r>
              <a:rPr lang="zh-CN" altLang="en-US" sz="1400" dirty="0"/>
              <a:t>显示样式的书写格式，</a:t>
            </a:r>
            <a:r>
              <a:rPr lang="zh-CN" altLang="en-US" sz="1400" dirty="0">
                <a:solidFill>
                  <a:srgbClr val="FF0000"/>
                </a:solidFill>
              </a:rPr>
              <a:t>创建显示模板时，</a:t>
            </a:r>
            <a:r>
              <a:rPr lang="zh-CN" altLang="en-US" sz="1400" b="1" dirty="0">
                <a:solidFill>
                  <a:srgbClr val="FF0000"/>
                </a:solidFill>
              </a:rPr>
              <a:t>需要使用</a:t>
            </a:r>
            <a:r>
              <a:rPr lang="en-US" altLang="zh-CN" sz="1400" b="1" dirty="0">
                <a:solidFill>
                  <a:srgbClr val="FF0000"/>
                </a:solidFill>
              </a:rPr>
              <a:t>{}</a:t>
            </a:r>
            <a:r>
              <a:rPr lang="zh-CN" altLang="en-US" sz="1400" b="1" dirty="0">
                <a:solidFill>
                  <a:srgbClr val="FF0000"/>
                </a:solidFill>
              </a:rPr>
              <a:t>和：里指定占位符</a:t>
            </a:r>
            <a:r>
              <a:rPr lang="zh-CN" altLang="en-US" sz="1400" dirty="0"/>
              <a:t>，完整格式如下：</a:t>
            </a:r>
            <a:endParaRPr lang="en-US" altLang="zh-CN" sz="1400" dirty="0"/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{ [index][ : [ [fill] align] [sign] [#] [width] [.precision] [type] ]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index</a:t>
            </a:r>
            <a:r>
              <a:rPr lang="zh-CN" altLang="en-US" sz="1400" dirty="0">
                <a:solidFill>
                  <a:srgbClr val="FF0000"/>
                </a:solidFill>
              </a:rPr>
              <a:t>：指定，后面参数索引，后边设置的格式要作用到 </a:t>
            </a:r>
            <a:r>
              <a:rPr lang="en-US" altLang="zh-CN" sz="1400" dirty="0" err="1">
                <a:solidFill>
                  <a:srgbClr val="FF0000"/>
                </a:solidFill>
              </a:rPr>
              <a:t>args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中第几个数据，数据的索引值从 </a:t>
            </a:r>
            <a:r>
              <a:rPr lang="en-US" altLang="zh-CN" sz="1400" dirty="0">
                <a:solidFill>
                  <a:srgbClr val="FF0000"/>
                </a:solidFill>
              </a:rPr>
              <a:t>0 </a:t>
            </a:r>
            <a:r>
              <a:rPr lang="zh-CN" altLang="en-US" sz="1400" dirty="0">
                <a:solidFill>
                  <a:srgbClr val="FF0000"/>
                </a:solidFill>
              </a:rPr>
              <a:t>开始。</a:t>
            </a:r>
            <a:r>
              <a:rPr lang="zh-CN" altLang="en-US" sz="1400" dirty="0"/>
              <a:t>如果省略此选项，则会根据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 </a:t>
            </a:r>
            <a:r>
              <a:rPr lang="zh-CN" altLang="en-US" sz="1400" dirty="0"/>
              <a:t>中数据的先后顺序自动分配。</a:t>
            </a:r>
            <a:endParaRPr lang="en-US" altLang="zh-CN" sz="1400" dirty="0"/>
          </a:p>
          <a:p>
            <a:pPr>
              <a:lnSpc>
                <a:spcPts val="2000"/>
              </a:lnSpc>
            </a:pPr>
            <a:r>
              <a:rPr lang="en-US" altLang="zh-CN" sz="1400" dirty="0"/>
              <a:t>fill</a:t>
            </a:r>
            <a:r>
              <a:rPr lang="zh-CN" altLang="en-US" sz="1400" dirty="0"/>
              <a:t>：指定空白处填充的字符。</a:t>
            </a:r>
            <a:r>
              <a:rPr lang="zh-CN" altLang="en-US" sz="1400" dirty="0">
                <a:solidFill>
                  <a:srgbClr val="FF0000"/>
                </a:solidFill>
              </a:rPr>
              <a:t>注意，当填充字符为逗号</a:t>
            </a:r>
            <a:r>
              <a:rPr lang="en-US" altLang="zh-CN" sz="1400" dirty="0">
                <a:solidFill>
                  <a:srgbClr val="FF0000"/>
                </a:solidFill>
              </a:rPr>
              <a:t>(,)</a:t>
            </a:r>
            <a:r>
              <a:rPr lang="zh-CN" altLang="en-US" sz="1400" dirty="0">
                <a:solidFill>
                  <a:srgbClr val="FF0000"/>
                </a:solidFill>
              </a:rPr>
              <a:t>且作用于整数或浮点数时，该整数（或浮点数）会以逗号分隔的形式输出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>
              <a:lnSpc>
                <a:spcPts val="2000"/>
              </a:lnSpc>
            </a:pPr>
            <a:r>
              <a:rPr lang="en-US" altLang="zh-CN" sz="1400" dirty="0"/>
              <a:t>align</a:t>
            </a:r>
            <a:r>
              <a:rPr lang="zh-CN" altLang="en-US" sz="1400" dirty="0"/>
              <a:t>：指定数据的对齐方式，</a:t>
            </a:r>
            <a:r>
              <a:rPr lang="en-US" altLang="zh-CN" sz="1400" dirty="0"/>
              <a:t>&lt;(</a:t>
            </a:r>
            <a:r>
              <a:rPr lang="zh-CN" altLang="en-US" sz="1400" dirty="0"/>
              <a:t>左对齐</a:t>
            </a:r>
            <a:r>
              <a:rPr lang="en-US" altLang="zh-CN" sz="1400" dirty="0"/>
              <a:t>)</a:t>
            </a:r>
            <a:r>
              <a:rPr lang="zh-CN" altLang="en-US" sz="1400" dirty="0"/>
              <a:t>，</a:t>
            </a:r>
            <a:r>
              <a:rPr lang="en-US" altLang="zh-CN" sz="1400" dirty="0"/>
              <a:t>&gt;(</a:t>
            </a:r>
            <a:r>
              <a:rPr lang="zh-CN" altLang="en-US" sz="1400" dirty="0"/>
              <a:t>右对齐</a:t>
            </a:r>
            <a:r>
              <a:rPr lang="en-US" altLang="zh-CN" sz="1400" dirty="0"/>
              <a:t>)</a:t>
            </a:r>
            <a:r>
              <a:rPr lang="zh-CN" altLang="en-US" sz="1400" dirty="0"/>
              <a:t>，</a:t>
            </a:r>
            <a:r>
              <a:rPr lang="en-US" altLang="zh-CN" sz="1400" dirty="0"/>
              <a:t>=(</a:t>
            </a:r>
            <a:r>
              <a:rPr lang="zh-CN" altLang="en-US" sz="1400" dirty="0"/>
              <a:t>数据右对齐，同时将符号放置在填充内容的最左侧</a:t>
            </a:r>
            <a:r>
              <a:rPr lang="en-US" altLang="zh-CN" sz="1400" dirty="0"/>
              <a:t>),</a:t>
            </a:r>
            <a:r>
              <a:rPr lang="zh-CN" altLang="en-US" sz="1400" dirty="0"/>
              <a:t> </a:t>
            </a:r>
            <a:r>
              <a:rPr lang="en-US" altLang="zh-CN" sz="1400" dirty="0"/>
              <a:t>^</a:t>
            </a:r>
            <a:r>
              <a:rPr lang="zh-CN" altLang="en-US" sz="1400" dirty="0"/>
              <a:t>（居中）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标题 2969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4.1.1 字符串格式化</a:t>
            </a:r>
          </a:p>
        </p:txBody>
      </p:sp>
    </p:spTree>
    <p:extLst>
      <p:ext uri="{BB962C8B-B14F-4D97-AF65-F5344CB8AC3E}">
        <p14:creationId xmlns:p14="http://schemas.microsoft.com/office/powerpoint/2010/main" val="422036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/>
              <a:t>sign</a:t>
            </a:r>
            <a:r>
              <a:rPr lang="zh-CN" altLang="en-US" sz="1400" dirty="0"/>
              <a:t>：指定有无符号数， </a:t>
            </a:r>
            <a:r>
              <a:rPr lang="en-US" altLang="zh-CN" sz="1400" dirty="0"/>
              <a:t>+(</a:t>
            </a:r>
            <a:r>
              <a:rPr lang="zh-CN" altLang="en-US" sz="1400" dirty="0"/>
              <a:t>正数前加正号，负数前加负号</a:t>
            </a:r>
            <a:r>
              <a:rPr lang="en-US" altLang="zh-CN" sz="1400" dirty="0"/>
              <a:t>)</a:t>
            </a:r>
            <a:r>
              <a:rPr lang="zh-CN" altLang="en-US" sz="1400" dirty="0"/>
              <a:t>， </a:t>
            </a:r>
            <a:r>
              <a:rPr lang="en-US" altLang="zh-CN" sz="1400" dirty="0"/>
              <a:t>-(</a:t>
            </a:r>
            <a:r>
              <a:rPr lang="zh-CN" altLang="en-US" sz="1400" dirty="0"/>
              <a:t>正数前不加正号，负数前加负号</a:t>
            </a:r>
            <a:r>
              <a:rPr lang="en-US" altLang="zh-CN" sz="1400" dirty="0"/>
              <a:t>)</a:t>
            </a:r>
            <a:r>
              <a:rPr lang="zh-CN" altLang="en-US" sz="1400" dirty="0"/>
              <a:t>，</a:t>
            </a:r>
            <a:r>
              <a:rPr lang="en-US" altLang="zh-CN" sz="1400" dirty="0"/>
              <a:t>(</a:t>
            </a:r>
            <a:r>
              <a:rPr lang="zh-CN" altLang="en-US" sz="1400" dirty="0"/>
              <a:t>空格</a:t>
            </a:r>
            <a:r>
              <a:rPr lang="en-US" altLang="zh-CN" sz="1400" dirty="0"/>
              <a:t>)</a:t>
            </a:r>
            <a:r>
              <a:rPr lang="zh-CN" altLang="en-US" sz="1400" dirty="0"/>
              <a:t>正数前加空格，负数前加负号， </a:t>
            </a:r>
            <a:r>
              <a:rPr lang="en-US" altLang="zh-CN" sz="1400" dirty="0"/>
              <a:t>#(</a:t>
            </a:r>
            <a:r>
              <a:rPr lang="zh-CN" altLang="en-US" sz="1400" dirty="0"/>
              <a:t>对于二进制数、八进制数和十六进制数，使用此参数，各进制数前会分别显示 </a:t>
            </a:r>
            <a:r>
              <a:rPr lang="en-US" altLang="zh-CN" sz="1400" dirty="0"/>
              <a:t>0b</a:t>
            </a:r>
            <a:r>
              <a:rPr lang="zh-CN" altLang="en-US" sz="1400" dirty="0"/>
              <a:t>、</a:t>
            </a:r>
            <a:r>
              <a:rPr lang="en-US" altLang="zh-CN" sz="1400" dirty="0"/>
              <a:t>0o</a:t>
            </a:r>
            <a:r>
              <a:rPr lang="zh-CN" altLang="en-US" sz="1400" dirty="0"/>
              <a:t>、</a:t>
            </a:r>
            <a:r>
              <a:rPr lang="en-US" altLang="zh-CN" sz="1400" dirty="0"/>
              <a:t>0x</a:t>
            </a:r>
            <a:r>
              <a:rPr lang="zh-CN" altLang="en-US" sz="1400" dirty="0"/>
              <a:t>前缀；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width</a:t>
            </a:r>
            <a:r>
              <a:rPr lang="zh-CN" altLang="en-US" sz="1400" dirty="0"/>
              <a:t>：指定输出数据时所占的宽度</a:t>
            </a:r>
            <a:endParaRPr lang="en-US" altLang="zh-CN" sz="1400" dirty="0"/>
          </a:p>
          <a:p>
            <a:r>
              <a:rPr lang="en-US" altLang="zh-CN" sz="1400" dirty="0"/>
              <a:t>.precision</a:t>
            </a:r>
            <a:r>
              <a:rPr lang="zh-CN" altLang="en-US" sz="1400" dirty="0"/>
              <a:t>：指定保留的小数位数</a:t>
            </a:r>
            <a:endParaRPr lang="en-US" altLang="zh-CN" sz="1400" dirty="0"/>
          </a:p>
          <a:p>
            <a:r>
              <a:rPr lang="en-US" altLang="zh-CN" sz="1400" dirty="0"/>
              <a:t>type</a:t>
            </a:r>
            <a:r>
              <a:rPr lang="zh-CN" altLang="en-US" sz="1400" dirty="0"/>
              <a:t>：指定输出数据的具体类型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47" y="2170678"/>
            <a:ext cx="3156835" cy="24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4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2969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4.1.1 字符串格式化</a:t>
            </a:r>
          </a:p>
        </p:txBody>
      </p:sp>
      <p:sp>
        <p:nvSpPr>
          <p:cNvPr id="33794" name="文本占位符 29698"/>
          <p:cNvSpPr>
            <a:spLocks noGrp="1"/>
          </p:cNvSpPr>
          <p:nvPr>
            <p:ph idx="1"/>
          </p:nvPr>
        </p:nvSpPr>
        <p:spPr>
          <a:xfrm>
            <a:off x="457200" y="1200360"/>
            <a:ext cx="8229600" cy="3841628"/>
          </a:xfrm>
        </p:spPr>
        <p:txBody>
          <a:bodyPr anchor="t"/>
          <a:lstStyle/>
          <a:p>
            <a:pPr defTabSz="914400">
              <a:lnSpc>
                <a:spcPct val="80000"/>
              </a:lnSpc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latin typeface="宋体" panose="02010600030101010101" pitchFamily="2" charset="-122"/>
              </a:rPr>
              <a:t>使用format方法进行格式化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rgbClr val="FF0000"/>
                </a:solidFill>
                <a:latin typeface="Consolas" panose="020B0609020204030204" charset="0"/>
              </a:rPr>
              <a:t>&gt;&gt;&gt; print("The number {0:,} in hex is: {0:#x}, the number {1} in oct is {1:#o}".format(5555,55))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rgbClr val="FF0000"/>
                </a:solidFill>
                <a:latin typeface="Consolas" panose="020B0609020204030204" charset="0"/>
              </a:rPr>
              <a:t>The number 5,555 in hex is: 0x15b3, the number 55 in oct is 0o67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latin typeface="Consolas" panose="020B0609020204030204" charset="0"/>
              </a:rPr>
              <a:t>&gt;&gt;&gt; print("The number {1:,} in hex is: {1:#x}, the number {0} in oct is {0:o}".format(5555,55))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rgbClr val="00B0F0"/>
                </a:solidFill>
                <a:latin typeface="Consolas" panose="020B0609020204030204" charset="0"/>
              </a:rPr>
              <a:t>The number 55 in hex is: 0x37, the number 5555 in oct is 12663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rgbClr val="FF0000"/>
                </a:solidFill>
                <a:latin typeface="Consolas" panose="020B0609020204030204" charset="0"/>
              </a:rPr>
              <a:t>&gt;&gt;&gt; print("my name is {name}, my age is {age}, and my QQ is {qq}".format(name="Dong Fuguo",age=40,qq="30646****"))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rgbClr val="FF0000"/>
                </a:solidFill>
                <a:latin typeface="Consolas" panose="020B0609020204030204" charset="0"/>
              </a:rPr>
              <a:t>my name is Dong Fuguo, my age is 40, and my QQ is 30646****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latin typeface="Consolas" panose="020B0609020204030204" charset="0"/>
              </a:rPr>
              <a:t>&gt;&gt;&gt; position = (5, 8, 13)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latin typeface="Consolas" panose="020B0609020204030204" charset="0"/>
              </a:rPr>
              <a:t>&gt;&gt;&gt; </a:t>
            </a:r>
            <a:r>
              <a:rPr lang="zh-CN" altLang="zh-CN" sz="1400" dirty="0">
                <a:solidFill>
                  <a:srgbClr val="FF0000"/>
                </a:solidFill>
                <a:latin typeface="Consolas" panose="020B0609020204030204" charset="0"/>
              </a:rPr>
              <a:t>print("X:{0[0]};Y:{0[1]};Z:{0[2]}".format(position))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rgbClr val="FF0000"/>
                </a:solidFill>
                <a:latin typeface="Consolas" panose="020B0609020204030204" charset="0"/>
              </a:rPr>
              <a:t>X:5;Y:8;Z:13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latin typeface="Consolas" panose="020B0609020204030204" charset="0"/>
              </a:rPr>
              <a:t>&gt;&gt;&gt; '{0:&lt;8d},{0:^8d},{0:&gt;8d}'.format(65) </a:t>
            </a:r>
            <a:r>
              <a:rPr lang="en-US" altLang="zh-CN" sz="1400" dirty="0">
                <a:latin typeface="Consolas" panose="020B0609020204030204" charset="0"/>
              </a:rPr>
              <a:t>#</a:t>
            </a:r>
            <a:r>
              <a:rPr lang="zh-CN" altLang="en-US" sz="1400" dirty="0">
                <a:latin typeface="Consolas" panose="020B0609020204030204" charset="0"/>
              </a:rPr>
              <a:t>设置对齐方式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rgbClr val="00B0F0"/>
                </a:solidFill>
                <a:latin typeface="Consolas" panose="020B0609020204030204" charset="0"/>
              </a:rPr>
              <a:t>'65      ,   65   ,      65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chemeClr val="tx1"/>
                </a:solidFill>
                <a:latin typeface="Consolas" panose="020B0609020204030204" charset="0"/>
              </a:rPr>
              <a:t>&gt;&gt;&gt; '</a:t>
            </a:r>
            <a:r>
              <a:rPr lang="zh-CN" altLang="zh-CN" sz="1400" dirty="0">
                <a:solidFill>
                  <a:srgbClr val="FF0000"/>
                </a:solidFill>
                <a:latin typeface="Consolas" panose="020B0609020204030204" charset="0"/>
              </a:rPr>
              <a:t>{0:+&lt;8d},{0:-^8d},{0:=&gt;8d}'.format(65)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zh-CN" sz="1400" dirty="0">
                <a:solidFill>
                  <a:srgbClr val="FF0000"/>
                </a:solidFill>
                <a:latin typeface="Consolas" panose="020B0609020204030204" charset="0"/>
              </a:rPr>
              <a:t>'65++++++,---65---,======65'</a:t>
            </a:r>
          </a:p>
        </p:txBody>
      </p:sp>
      <p:sp>
        <p:nvSpPr>
          <p:cNvPr id="3379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029970"/>
            <a:ext cx="8371840" cy="401201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en-US" sz="1800" strike="noStrike" noProof="1">
                <a:latin typeface="+mn-ea"/>
              </a:rPr>
              <a:t>从Python 3.6.x开始支持一种新的字符串格式化方式，</a:t>
            </a:r>
            <a:r>
              <a:rPr lang="zh-CN" altLang="en-US" sz="1800" strike="noStrike" noProof="1">
                <a:latin typeface="+mn-ea"/>
              </a:rPr>
              <a:t>称为</a:t>
            </a:r>
            <a:r>
              <a:rPr lang="en-US" altLang="zh-CN" sz="1800" dirty="0"/>
              <a:t>“</a:t>
            </a:r>
            <a:r>
              <a:rPr lang="en-US" altLang="zh-CN" sz="1800" dirty="0">
                <a:solidFill>
                  <a:srgbClr val="FF0000"/>
                </a:solidFill>
              </a:rPr>
              <a:t>f-strings</a:t>
            </a:r>
            <a:r>
              <a:rPr lang="en-US" altLang="zh-CN" sz="1800" dirty="0"/>
              <a:t>”</a:t>
            </a:r>
            <a:r>
              <a:rPr lang="en-US" sz="1800" strike="noStrike" noProof="1">
                <a:latin typeface="+mn-ea"/>
              </a:rPr>
              <a:t>。</a:t>
            </a:r>
            <a:r>
              <a:rPr lang="en-US" altLang="zh-CN" sz="1800" dirty="0"/>
              <a:t>f-string </a:t>
            </a:r>
            <a:r>
              <a:rPr lang="zh-CN" altLang="en-US" sz="1800" dirty="0"/>
              <a:t>格式化 就是</a:t>
            </a:r>
            <a:r>
              <a:rPr lang="zh-CN" altLang="en-US" sz="1800" dirty="0">
                <a:solidFill>
                  <a:srgbClr val="FF0000"/>
                </a:solidFill>
              </a:rPr>
              <a:t>在字符串模板前面加上</a:t>
            </a:r>
            <a:r>
              <a:rPr lang="en-US" altLang="zh-CN" sz="1800" dirty="0">
                <a:solidFill>
                  <a:srgbClr val="FF0000"/>
                </a:solidFill>
              </a:rPr>
              <a:t>f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然后占位符使用</a:t>
            </a:r>
            <a:r>
              <a:rPr lang="en-US" altLang="zh-CN" sz="1800" dirty="0">
                <a:solidFill>
                  <a:srgbClr val="FF0000"/>
                </a:solidFill>
              </a:rPr>
              <a:t>{} ,</a:t>
            </a:r>
            <a:r>
              <a:rPr lang="zh-CN" altLang="en-US" sz="1800" dirty="0">
                <a:solidFill>
                  <a:srgbClr val="FF0000"/>
                </a:solidFill>
              </a:rPr>
              <a:t>里面直接放入对应的输出参数</a:t>
            </a:r>
            <a:r>
              <a:rPr lang="zh-CN" altLang="en-US" sz="1800" dirty="0"/>
              <a:t>。</a:t>
            </a:r>
            <a:endParaRPr lang="en-US" sz="1800" strike="noStrike" noProof="1">
              <a:latin typeface="+mn-ea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width = 8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height = 6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print(</a:t>
            </a:r>
            <a:r>
              <a:rPr lang="en-US" sz="1600" strike="noStrike" noProof="1">
                <a:solidFill>
                  <a:srgbClr val="FF0000"/>
                </a:solidFill>
                <a:latin typeface="Consolas" panose="020B0609020204030204" charset="0"/>
              </a:rPr>
              <a:t>f</a:t>
            </a:r>
            <a:r>
              <a:rPr lang="en-US" sz="1600" strike="noStrike" noProof="1">
                <a:latin typeface="Consolas" panose="020B0609020204030204" charset="0"/>
              </a:rPr>
              <a:t>'Rectangle of </a:t>
            </a:r>
            <a:r>
              <a:rPr lang="en-US" sz="1600" strike="noStrike" noProof="1">
                <a:solidFill>
                  <a:srgbClr val="FF0000"/>
                </a:solidFill>
                <a:latin typeface="Consolas" panose="020B0609020204030204" charset="0"/>
              </a:rPr>
              <a:t>{width}</a:t>
            </a:r>
            <a:r>
              <a:rPr lang="en-US" sz="1600" strike="noStrike" noProof="1">
                <a:latin typeface="Consolas" panose="020B0609020204030204" charset="0"/>
              </a:rPr>
              <a:t>*</a:t>
            </a:r>
            <a:r>
              <a:rPr lang="en-US" sz="1600" strike="noStrike" noProof="1">
                <a:solidFill>
                  <a:srgbClr val="FF0000"/>
                </a:solidFill>
                <a:latin typeface="Consolas" panose="020B0609020204030204" charset="0"/>
              </a:rPr>
              <a:t>{height}</a:t>
            </a:r>
            <a:r>
              <a:rPr lang="en-US" sz="1600" strike="noStrike" noProof="1">
                <a:latin typeface="Consolas" panose="020B0609020204030204" charset="0"/>
              </a:rPr>
              <a:t>\nArea:</a:t>
            </a:r>
            <a:r>
              <a:rPr lang="en-US" sz="1600" strike="noStrike" noProof="1">
                <a:solidFill>
                  <a:srgbClr val="FF0000"/>
                </a:solidFill>
                <a:latin typeface="Consolas" panose="020B0609020204030204" charset="0"/>
              </a:rPr>
              <a:t>{width*height}</a:t>
            </a:r>
            <a:r>
              <a:rPr lang="en-US" sz="1600" strike="noStrike" noProof="1">
                <a:latin typeface="Consolas" panose="020B0609020204030204" charset="0"/>
              </a:rPr>
              <a:t>')</a:t>
            </a:r>
          </a:p>
          <a:p>
            <a:pPr marL="0" indent="0" fontAlgn="base">
              <a:buNone/>
            </a:pPr>
            <a:r>
              <a:rPr 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Rectangle of 8*6</a:t>
            </a:r>
          </a:p>
          <a:p>
            <a:pPr marL="0" indent="0" fontAlgn="base">
              <a:buNone/>
            </a:pPr>
            <a:r>
              <a:rPr 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Area:48</a:t>
            </a:r>
          </a:p>
          <a:p>
            <a:pPr marL="0" indent="0" fontAlgn="base">
              <a:buNone/>
            </a:pPr>
            <a:r>
              <a:rPr lang="en-US" sz="160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print(f'{width*height=}')           # Python 3.8</a:t>
            </a:r>
            <a:r>
              <a:rPr lang="zh-CN" altLang="en-US" sz="1600" strike="noStrike" noProof="1">
                <a:solidFill>
                  <a:schemeClr val="tx1"/>
                </a:solidFill>
                <a:latin typeface="Consolas" panose="020B0609020204030204" charset="0"/>
              </a:rPr>
              <a:t>开始支持</a:t>
            </a:r>
            <a:endParaRPr lang="en-US" sz="160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width*height=48</a:t>
            </a:r>
          </a:p>
          <a:p>
            <a:pPr marL="0" indent="0">
              <a:buNone/>
            </a:pPr>
            <a:r>
              <a:rPr lang="en-US" altLang="zh-CN" sz="1600" dirty="0"/>
              <a:t>print(f'</a:t>
            </a:r>
            <a:r>
              <a:rPr lang="zh-CN" altLang="en-US" sz="1600" dirty="0"/>
              <a:t>税前薪资是：</a:t>
            </a:r>
            <a:r>
              <a:rPr lang="en-US" altLang="zh-CN" sz="1600" dirty="0"/>
              <a:t>{salary:&lt;8}</a:t>
            </a:r>
            <a:r>
              <a:rPr lang="zh-CN" altLang="en-US" sz="1600" dirty="0"/>
              <a:t>元， 缴税：</a:t>
            </a:r>
            <a:r>
              <a:rPr lang="en-US" altLang="zh-CN" sz="1600" dirty="0"/>
              <a:t>{tax:&lt;8}</a:t>
            </a:r>
            <a:r>
              <a:rPr lang="zh-CN" altLang="en-US" sz="1600" dirty="0"/>
              <a:t>元， 税后薪资是：</a:t>
            </a:r>
            <a:r>
              <a:rPr lang="en-US" altLang="zh-CN" sz="1600" dirty="0"/>
              <a:t>{</a:t>
            </a:r>
            <a:r>
              <a:rPr lang="en-US" altLang="zh-CN" sz="1600" dirty="0" err="1"/>
              <a:t>aftertax</a:t>
            </a:r>
            <a:r>
              <a:rPr lang="en-US" altLang="zh-CN" sz="1600" dirty="0"/>
              <a:t>:&lt;8}</a:t>
            </a:r>
            <a:r>
              <a:rPr lang="zh-CN" altLang="en-US" sz="1600" dirty="0"/>
              <a:t>元</a:t>
            </a:r>
            <a:r>
              <a:rPr lang="en-US" altLang="zh-CN" sz="1600" dirty="0"/>
              <a:t>')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税前薪资是：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8320 </a:t>
            </a: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元， 缴税：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2080.0</a:t>
            </a: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 元， 税后薪资是：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6240.0</a:t>
            </a: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 元</a:t>
            </a:r>
            <a:endParaRPr lang="en-US" sz="1600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35842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4.1.1 字符串格式化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584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在 </a:t>
            </a:r>
            <a:r>
              <a:rPr lang="en-US" altLang="zh-CN" sz="1800" dirty="0"/>
              <a:t>Python </a:t>
            </a:r>
            <a:r>
              <a:rPr lang="zh-CN" altLang="en-US" sz="1800" dirty="0"/>
              <a:t>开发过程中，经常需要对字符串进行一些特殊处理，比如</a:t>
            </a:r>
            <a:r>
              <a:rPr lang="zh-CN" altLang="en-US" sz="1800" dirty="0">
                <a:solidFill>
                  <a:srgbClr val="FF0000"/>
                </a:solidFill>
              </a:rPr>
              <a:t>拼接字符串、截取字符串、格式化字符串</a:t>
            </a:r>
            <a:r>
              <a:rPr lang="zh-CN" altLang="en-US" sz="1800" dirty="0"/>
              <a:t>等，这些操作无需开发者自己设计实现，只需调用相应的字符串方法即可。</a:t>
            </a:r>
          </a:p>
        </p:txBody>
      </p:sp>
    </p:spTree>
    <p:extLst>
      <p:ext uri="{BB962C8B-B14F-4D97-AF65-F5344CB8AC3E}">
        <p14:creationId xmlns:p14="http://schemas.microsoft.com/office/powerpoint/2010/main" val="355952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072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anchor="t"/>
          <a:lstStyle/>
          <a:p>
            <a:pPr fontAlgn="base">
              <a:buFont typeface="Wingdings" panose="05000000000000000000" charset="0"/>
              <a:buChar char=""/>
            </a:pPr>
            <a:r>
              <a:rPr lang="en-US" altLang="zh-CN" sz="1800" strike="noStrike" noProof="1">
                <a:latin typeface="宋体" panose="02010600030101010101" pitchFamily="2" charset="-122"/>
              </a:rPr>
              <a:t>find()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、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rfind()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、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index()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、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rindex()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、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count()</a:t>
            </a:r>
          </a:p>
          <a:p>
            <a:pPr marL="1905" indent="-344805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altLang="zh-CN" sz="1600" strike="noStrike" noProof="1">
                <a:latin typeface="宋体" panose="02010600030101010101" pitchFamily="2" charset="-122"/>
              </a:rPr>
              <a:t>find()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和</a:t>
            </a:r>
            <a:r>
              <a:rPr lang="en-US" altLang="zh-CN" sz="1600" strike="noStrike" noProof="1">
                <a:latin typeface="宋体" panose="02010600030101010101" pitchFamily="2" charset="-122"/>
              </a:rPr>
              <a:t>rfind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方法分别用来查找一个字符串在另一个字符串指定范围（默认是整个字符串）中</a:t>
            </a:r>
            <a:r>
              <a:rPr lang="zh-CN" altLang="en-US" sz="16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首次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和</a:t>
            </a:r>
            <a:r>
              <a:rPr lang="zh-CN" altLang="en-US" sz="16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最后一次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出现的位置，如果</a:t>
            </a:r>
            <a:r>
              <a:rPr lang="zh-CN" altLang="en-US" sz="16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不存在则返回</a:t>
            </a:r>
            <a:r>
              <a:rPr lang="en-US" altLang="zh-CN" sz="16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-1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；</a:t>
            </a:r>
          </a:p>
          <a:p>
            <a:pPr marL="1905" indent="-344805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altLang="zh-CN" sz="1600" strike="noStrike" noProof="1">
                <a:latin typeface="宋体" panose="02010600030101010101" pitchFamily="2" charset="-122"/>
              </a:rPr>
              <a:t>index()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和</a:t>
            </a:r>
            <a:r>
              <a:rPr lang="en-US" altLang="zh-CN" sz="1600" strike="noStrike" noProof="1">
                <a:latin typeface="宋体" panose="02010600030101010101" pitchFamily="2" charset="-122"/>
              </a:rPr>
              <a:t>rindex()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方法用来返回一个字符串在另一个字符串指定范围中</a:t>
            </a:r>
            <a:r>
              <a:rPr lang="zh-CN" altLang="en-US" sz="16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首次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和</a:t>
            </a:r>
            <a:r>
              <a:rPr lang="zh-CN" altLang="en-US" sz="16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最后一次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出现的位置，如果</a:t>
            </a:r>
            <a:r>
              <a:rPr lang="zh-CN" altLang="en-US" sz="16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不存在则抛出异常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；</a:t>
            </a:r>
          </a:p>
          <a:p>
            <a:pPr marL="1905" indent="-344805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altLang="zh-CN" sz="1600" strike="noStrike" noProof="1">
                <a:latin typeface="宋体" panose="02010600030101010101" pitchFamily="2" charset="-122"/>
              </a:rPr>
              <a:t>count()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方法用来返回一个字符串在当前字符串中出现的</a:t>
            </a:r>
            <a:r>
              <a:rPr lang="zh-CN" altLang="en-US" sz="16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次数</a:t>
            </a:r>
            <a:r>
              <a:rPr lang="zh-CN" altLang="en-US" sz="1600" strike="noStrike" noProof="1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365" y="2387084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Helvetica Neue"/>
              </a:rPr>
              <a:t>语法格式：</a:t>
            </a:r>
            <a:r>
              <a:rPr lang="en-US" altLang="zh-CN" dirty="0" err="1">
                <a:latin typeface="Helvetica Neue"/>
              </a:rPr>
              <a:t>str.find</a:t>
            </a:r>
            <a:r>
              <a:rPr lang="en-US" altLang="zh-CN" dirty="0">
                <a:latin typeface="Helvetica Neue"/>
              </a:rPr>
              <a:t>(sub[,start[,end]])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4365" y="3440236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Helvetica Neue"/>
              </a:rPr>
              <a:t>语法格式：</a:t>
            </a:r>
            <a:r>
              <a:rPr lang="en-US" altLang="zh-CN" dirty="0">
                <a:latin typeface="Helvetica Neue"/>
              </a:rPr>
              <a:t>str.</a:t>
            </a:r>
            <a:r>
              <a:rPr lang="en-US" altLang="zh-CN" noProof="1">
                <a:latin typeface="宋体" panose="02010600030101010101" pitchFamily="2" charset="-122"/>
              </a:rPr>
              <a:t>index</a:t>
            </a:r>
            <a:r>
              <a:rPr lang="en-US" altLang="zh-CN" dirty="0">
                <a:latin typeface="Helvetica Neue"/>
              </a:rPr>
              <a:t>(sub[,start[,end]])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1745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37890" name="文本占位符 31746"/>
          <p:cNvSpPr>
            <a:spLocks noGrp="1"/>
          </p:cNvSpPr>
          <p:nvPr>
            <p:ph idx="1"/>
          </p:nvPr>
        </p:nvSpPr>
        <p:spPr>
          <a:xfrm>
            <a:off x="436245" y="1198245"/>
            <a:ext cx="3803015" cy="3395345"/>
          </a:xfrm>
          <a:ln w="22225">
            <a:solidFill>
              <a:schemeClr val="accent1"/>
            </a:solidFill>
            <a:miter/>
          </a:ln>
        </p:spPr>
        <p:txBody>
          <a:bodyPr anchor="t"/>
          <a:lstStyle/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charset="0"/>
              </a:rPr>
              <a:t>&gt;&gt;&gt; s="</a:t>
            </a:r>
            <a:r>
              <a:rPr lang="en-US" altLang="zh-CN" sz="1400" dirty="0" err="1">
                <a:latin typeface="Consolas" panose="020B0609020204030204" charset="0"/>
              </a:rPr>
              <a:t>apple,peach,banana,peach,pear</a:t>
            </a:r>
            <a:r>
              <a:rPr lang="en-US" altLang="zh-CN" sz="1400" dirty="0">
                <a:latin typeface="Consolas" panose="020B0609020204030204" charset="0"/>
              </a:rPr>
              <a:t>"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charset="0"/>
              </a:rPr>
              <a:t>&gt;&gt;&gt; </a:t>
            </a:r>
            <a:r>
              <a:rPr lang="en-US" altLang="zh-CN" sz="1400" dirty="0" err="1">
                <a:latin typeface="Consolas" panose="020B0609020204030204" charset="0"/>
              </a:rPr>
              <a:t>s.find</a:t>
            </a:r>
            <a:r>
              <a:rPr lang="en-US" altLang="zh-CN" sz="1400" dirty="0">
                <a:latin typeface="Consolas" panose="020B0609020204030204" charset="0"/>
              </a:rPr>
              <a:t>("peach")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B0F0"/>
                </a:solidFill>
                <a:latin typeface="Consolas" panose="020B0609020204030204" charset="0"/>
              </a:rPr>
              <a:t>6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&gt;&gt;&gt;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charset="0"/>
              </a:rPr>
              <a:t>s.find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("peach",7)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19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&gt;&gt;&gt;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charset="0"/>
              </a:rPr>
              <a:t>s.find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("peach",7,20)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-1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&gt;&gt;&gt;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charset="0"/>
              </a:rPr>
              <a:t>s.rfind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('p')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onsolas" panose="020B0609020204030204" charset="0"/>
              </a:rPr>
              <a:t>25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charset="0"/>
              </a:rPr>
              <a:t>&gt;&gt;&gt; </a:t>
            </a:r>
            <a:r>
              <a:rPr lang="en-US" altLang="zh-CN" sz="1400" dirty="0" err="1">
                <a:latin typeface="Consolas" panose="020B0609020204030204" charset="0"/>
              </a:rPr>
              <a:t>s.index</a:t>
            </a:r>
            <a:r>
              <a:rPr lang="en-US" altLang="zh-CN" sz="1400" dirty="0">
                <a:latin typeface="Consolas" panose="020B0609020204030204" charset="0"/>
              </a:rPr>
              <a:t>('p')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B0F0"/>
                </a:solidFill>
                <a:latin typeface="Consolas" panose="020B0609020204030204" charset="0"/>
              </a:rPr>
              <a:t>1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charset="0"/>
              </a:rPr>
              <a:t>&gt;&gt;&gt; </a:t>
            </a:r>
            <a:r>
              <a:rPr lang="en-US" altLang="zh-CN" sz="1400" dirty="0" err="1">
                <a:latin typeface="Consolas" panose="020B0609020204030204" charset="0"/>
              </a:rPr>
              <a:t>s.index</a:t>
            </a:r>
            <a:r>
              <a:rPr lang="en-US" altLang="zh-CN" sz="1400" dirty="0">
                <a:latin typeface="Consolas" panose="020B0609020204030204" charset="0"/>
              </a:rPr>
              <a:t>('</a:t>
            </a:r>
            <a:r>
              <a:rPr lang="en-US" altLang="zh-CN" sz="1400" dirty="0" err="1">
                <a:latin typeface="Consolas" panose="020B0609020204030204" charset="0"/>
              </a:rPr>
              <a:t>pe</a:t>
            </a:r>
            <a:r>
              <a:rPr lang="en-US" altLang="zh-CN" sz="1400" dirty="0">
                <a:latin typeface="Consolas" panose="020B0609020204030204" charset="0"/>
              </a:rPr>
              <a:t>')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B0F0"/>
                </a:solidFill>
                <a:latin typeface="Consolas" panose="020B0609020204030204" charset="0"/>
              </a:rPr>
              <a:t>6</a:t>
            </a: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400" dirty="0">
              <a:latin typeface="Consolas" panose="020B0609020204030204" charset="0"/>
            </a:endParaRPr>
          </a:p>
        </p:txBody>
      </p:sp>
      <p:sp>
        <p:nvSpPr>
          <p:cNvPr id="37891" name="文本框 1"/>
          <p:cNvSpPr txBox="1"/>
          <p:nvPr/>
        </p:nvSpPr>
        <p:spPr>
          <a:xfrm>
            <a:off x="4490720" y="1198245"/>
            <a:ext cx="3245485" cy="3322955"/>
          </a:xfrm>
          <a:prstGeom prst="rect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1905"/>
            <a:r>
              <a:rPr lang="en-US" altLang="zh-CN" sz="14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s.index('pear')</a:t>
            </a:r>
            <a:endParaRPr lang="en-US" altLang="zh-CN" sz="1400">
              <a:latin typeface="Consolas" panose="020B0609020204030204" charset="0"/>
              <a:ea typeface="宋体" panose="02010600030101010101" pitchFamily="2" charset="-122"/>
            </a:endParaRPr>
          </a:p>
          <a:p>
            <a:pPr marL="1905"/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25</a:t>
            </a:r>
            <a:endParaRPr lang="en-US" altLang="zh-CN" sz="1400">
              <a:latin typeface="Consolas" panose="020B0609020204030204" charset="0"/>
              <a:ea typeface="宋体" panose="02010600030101010101" pitchFamily="2" charset="-122"/>
            </a:endParaRPr>
          </a:p>
          <a:p>
            <a:pPr marL="1905"/>
            <a:r>
              <a:rPr lang="en-US" altLang="zh-CN" sz="14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s.index('ppp')</a:t>
            </a:r>
            <a:endParaRPr lang="en-US" altLang="zh-CN" sz="1400">
              <a:latin typeface="Consolas" panose="020B0609020204030204" charset="0"/>
              <a:ea typeface="宋体" panose="02010600030101010101" pitchFamily="2" charset="-122"/>
            </a:endParaRPr>
          </a:p>
          <a:p>
            <a:pPr marL="1905"/>
            <a:r>
              <a:rPr lang="en-US" altLang="zh-CN" sz="14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Traceback (most recent call last):</a:t>
            </a:r>
          </a:p>
          <a:p>
            <a:pPr marL="1905"/>
            <a:r>
              <a:rPr lang="en-US" altLang="zh-CN" sz="14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  File "&lt;pyshell#11&gt;", line 1, in &lt;module&gt;</a:t>
            </a:r>
          </a:p>
          <a:p>
            <a:pPr marL="1905"/>
            <a:r>
              <a:rPr lang="en-US" altLang="zh-CN" sz="14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    s.index('ppp')</a:t>
            </a:r>
          </a:p>
          <a:p>
            <a:pPr marL="1905"/>
            <a:r>
              <a:rPr lang="en-US" altLang="zh-CN" sz="14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ValueError: substring not found</a:t>
            </a:r>
          </a:p>
          <a:p>
            <a:pPr marL="1905"/>
            <a:r>
              <a:rPr lang="en-US" altLang="zh-CN" sz="14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s.count('p')</a:t>
            </a:r>
            <a:endParaRPr lang="en-US" altLang="zh-CN" sz="1400">
              <a:latin typeface="Consolas" panose="020B0609020204030204" charset="0"/>
              <a:ea typeface="宋体" panose="02010600030101010101" pitchFamily="2" charset="-122"/>
            </a:endParaRPr>
          </a:p>
          <a:p>
            <a:pPr marL="1905"/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</a:p>
          <a:p>
            <a:pPr marL="1905"/>
            <a:r>
              <a:rPr lang="en-US" altLang="zh-CN" sz="14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s.count('pp')</a:t>
            </a:r>
            <a:endParaRPr lang="en-US" altLang="zh-CN" sz="1400">
              <a:latin typeface="Consolas" panose="020B0609020204030204" charset="0"/>
              <a:ea typeface="宋体" panose="02010600030101010101" pitchFamily="2" charset="-122"/>
            </a:endParaRPr>
          </a:p>
          <a:p>
            <a:pPr marL="1905"/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</a:p>
          <a:p>
            <a:pPr marL="1905"/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s.count('ppp')</a:t>
            </a:r>
          </a:p>
          <a:p>
            <a:pPr marL="1905"/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</a:p>
        </p:txBody>
      </p:sp>
      <p:sp>
        <p:nvSpPr>
          <p:cNvPr id="3789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2769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39938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"/>
            </a:pPr>
            <a:r>
              <a:rPr lang="en-US" altLang="zh-CN" sz="1800" dirty="0">
                <a:latin typeface="宋体" panose="02010600030101010101" pitchFamily="2" charset="-122"/>
              </a:rPr>
              <a:t>split()</a:t>
            </a:r>
            <a:r>
              <a:rPr lang="zh-CN" altLang="en-US" sz="1800" dirty="0">
                <a:latin typeface="宋体" panose="02010600030101010101" pitchFamily="2" charset="-122"/>
              </a:rPr>
              <a:t>、</a:t>
            </a:r>
            <a:r>
              <a:rPr lang="en-US" altLang="zh-CN" sz="1800" dirty="0" err="1">
                <a:latin typeface="宋体" panose="02010600030101010101" pitchFamily="2" charset="-122"/>
              </a:rPr>
              <a:t>rsplit</a:t>
            </a:r>
            <a:r>
              <a:rPr lang="en-US" altLang="zh-CN" sz="1800" dirty="0">
                <a:latin typeface="宋体" panose="02010600030101010101" pitchFamily="2" charset="-122"/>
              </a:rPr>
              <a:t>()</a:t>
            </a:r>
            <a:r>
              <a:rPr lang="zh-CN" altLang="en-US" sz="1800" dirty="0">
                <a:latin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</a:rPr>
              <a:t>partition()</a:t>
            </a:r>
            <a:r>
              <a:rPr lang="zh-CN" altLang="en-US" sz="1800" dirty="0">
                <a:latin typeface="宋体" panose="02010600030101010101" pitchFamily="2" charset="-122"/>
              </a:rPr>
              <a:t>、</a:t>
            </a:r>
            <a:r>
              <a:rPr lang="en-US" altLang="zh-CN" sz="1800" dirty="0" err="1">
                <a:latin typeface="宋体" panose="02010600030101010101" pitchFamily="2" charset="-122"/>
              </a:rPr>
              <a:t>rpartition</a:t>
            </a:r>
            <a:r>
              <a:rPr lang="en-US" altLang="zh-CN" sz="1800" dirty="0">
                <a:latin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split()</a:t>
            </a:r>
            <a:r>
              <a:rPr lang="zh-CN" altLang="en-US" sz="1600" dirty="0">
                <a:latin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</a:rPr>
              <a:t>rsplit</a:t>
            </a:r>
            <a:r>
              <a:rPr lang="en-US" altLang="zh-CN" sz="1600" dirty="0">
                <a:latin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</a:rPr>
              <a:t>方法分别用来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以指定字符为分隔符</a:t>
            </a:r>
            <a:r>
              <a:rPr lang="zh-CN" altLang="en-US" sz="1600" dirty="0">
                <a:latin typeface="宋体" panose="02010600030101010101" pitchFamily="2" charset="-122"/>
              </a:rPr>
              <a:t>，</a:t>
            </a:r>
            <a:r>
              <a:rPr lang="zh-CN" altLang="en-US" sz="1600" dirty="0"/>
              <a:t>这些</a:t>
            </a:r>
            <a:r>
              <a:rPr lang="zh-CN" altLang="en-US" sz="1600" dirty="0">
                <a:solidFill>
                  <a:srgbClr val="FF0000"/>
                </a:solidFill>
              </a:rPr>
              <a:t>子串会被保存到列表</a:t>
            </a:r>
            <a:r>
              <a:rPr lang="zh-CN" altLang="en-US" sz="1600" dirty="0"/>
              <a:t>中</a:t>
            </a:r>
            <a:r>
              <a:rPr lang="zh-CN" altLang="en-US" sz="1600" dirty="0">
                <a:solidFill>
                  <a:srgbClr val="FF0000"/>
                </a:solidFill>
              </a:rPr>
              <a:t>（不包含分隔符）</a:t>
            </a:r>
            <a:r>
              <a:rPr lang="en-US" altLang="zh-CN" sz="1600" dirty="0"/>
              <a:t>,</a:t>
            </a:r>
            <a:r>
              <a:rPr lang="zh-CN" altLang="en-US" sz="1600" dirty="0">
                <a:latin typeface="宋体" panose="02010600030101010101" pitchFamily="2" charset="-122"/>
              </a:rPr>
              <a:t>把当前字符串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从左往右</a:t>
            </a:r>
            <a:r>
              <a:rPr lang="zh-CN" altLang="en-US" sz="1600" dirty="0">
                <a:latin typeface="宋体" panose="02010600030101010101" pitchFamily="2" charset="-122"/>
              </a:rPr>
              <a:t>或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从右往左</a:t>
            </a:r>
            <a:r>
              <a:rPr lang="zh-CN" altLang="en-US" sz="1600" dirty="0">
                <a:latin typeface="宋体" panose="02010600030101010101" pitchFamily="2" charset="-122"/>
              </a:rPr>
              <a:t>分隔成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sz="1600" dirty="0">
                <a:latin typeface="宋体" panose="02010600030101010101" pitchFamily="2" charset="-122"/>
              </a:rPr>
              <a:t>字符串，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并返回包含分隔结果的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列表</a:t>
            </a:r>
            <a:r>
              <a:rPr lang="zh-CN" altLang="en-US" sz="1600" dirty="0">
                <a:latin typeface="宋体" panose="02010600030101010101" pitchFamily="2" charset="-122"/>
              </a:rPr>
              <a:t>；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sz="1600" dirty="0" err="1"/>
              <a:t>sep</a:t>
            </a:r>
            <a:r>
              <a:rPr lang="zh-CN" altLang="en-US" sz="1600" dirty="0"/>
              <a:t>：用于指定分隔符，可以包含多个字符。此参数默认为 </a:t>
            </a:r>
            <a:r>
              <a:rPr lang="en-US" altLang="zh-CN" sz="1600" dirty="0"/>
              <a:t>None</a:t>
            </a:r>
            <a:r>
              <a:rPr lang="zh-CN" altLang="en-US" sz="1600" dirty="0"/>
              <a:t>，</a:t>
            </a:r>
            <a:r>
              <a:rPr lang="zh-CN" altLang="en-US" sz="1600" dirty="0">
                <a:solidFill>
                  <a:srgbClr val="FF0000"/>
                </a:solidFill>
              </a:rPr>
              <a:t>表示所有空字符，包括空格、换行符“</a:t>
            </a:r>
            <a:r>
              <a:rPr lang="en-US" altLang="zh-CN" sz="1600" dirty="0">
                <a:solidFill>
                  <a:srgbClr val="FF0000"/>
                </a:solidFill>
              </a:rPr>
              <a:t>\n”</a:t>
            </a:r>
            <a:r>
              <a:rPr lang="zh-CN" altLang="en-US" sz="1600" dirty="0">
                <a:solidFill>
                  <a:srgbClr val="FF0000"/>
                </a:solidFill>
              </a:rPr>
              <a:t>、制表符“</a:t>
            </a:r>
            <a:r>
              <a:rPr lang="en-US" altLang="zh-CN" sz="1600" dirty="0">
                <a:solidFill>
                  <a:srgbClr val="FF0000"/>
                </a:solidFill>
              </a:rPr>
              <a:t>\t”</a:t>
            </a:r>
            <a:r>
              <a:rPr lang="zh-CN" altLang="en-US" sz="1600" dirty="0"/>
              <a:t>等。 </a:t>
            </a:r>
            <a:r>
              <a:rPr lang="en-US" altLang="zh-CN" sz="1600" dirty="0" err="1"/>
              <a:t>maxsplit</a:t>
            </a:r>
            <a:r>
              <a:rPr lang="zh-CN" altLang="en-US" sz="1600" dirty="0"/>
              <a:t>：可选参数，用于指定分割的次数。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altLang="zh-CN" sz="1600" dirty="0">
                <a:latin typeface="宋体" panose="02010600030101010101" pitchFamily="2" charset="-122"/>
              </a:rPr>
              <a:t>partition()</a:t>
            </a:r>
            <a:r>
              <a:rPr lang="zh-CN" altLang="en-US" sz="1600" dirty="0">
                <a:latin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</a:rPr>
              <a:t>rpartition</a:t>
            </a:r>
            <a:r>
              <a:rPr lang="en-US" altLang="zh-CN" sz="1600" dirty="0">
                <a:latin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</a:rPr>
              <a:t>用来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以指定字符串为分隔符</a:t>
            </a:r>
            <a:r>
              <a:rPr lang="zh-CN" altLang="en-US" sz="1600" dirty="0">
                <a:latin typeface="宋体" panose="02010600030101010101" pitchFamily="2" charset="-122"/>
              </a:rPr>
              <a:t>将原字符串分隔为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部分</a:t>
            </a:r>
            <a:r>
              <a:rPr lang="zh-CN" altLang="en-US" sz="1600" dirty="0">
                <a:latin typeface="宋体" panose="02010600030101010101" pitchFamily="2" charset="-122"/>
              </a:rPr>
              <a:t>，构成元组，即分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隔符前的字符串、分隔符字符串、分隔符后的字符串，如果指定的分隔符不在原字符串中，则返回原字符串和两个空字符串</a:t>
            </a:r>
            <a:r>
              <a:rPr lang="zh-CN" altLang="en-US" sz="1600" dirty="0">
                <a:latin typeface="宋体" panose="02010600030101010101" pitchFamily="2" charset="-122"/>
              </a:rPr>
              <a:t>。</a:t>
            </a:r>
            <a:endParaRPr lang="zh-CN" altLang="en-US" sz="1600" dirty="0"/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8237" y="245309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语法格式：</a:t>
            </a:r>
            <a:r>
              <a:rPr lang="en-US" altLang="zh-CN" dirty="0" err="1">
                <a:solidFill>
                  <a:srgbClr val="FF0000"/>
                </a:solidFill>
                <a:latin typeface="Helvetica Neue"/>
              </a:rPr>
              <a:t>str.split</a:t>
            </a: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Helvetica Neue"/>
              </a:rPr>
              <a:t>sep,maxsplit</a:t>
            </a: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379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40962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s = "</a:t>
            </a:r>
            <a:r>
              <a:rPr lang="en-US" altLang="zh-CN" sz="1600" dirty="0" err="1">
                <a:latin typeface="Consolas" panose="020B0609020204030204" charset="0"/>
              </a:rPr>
              <a:t>apple,peach,banana,pear</a:t>
            </a:r>
            <a:r>
              <a:rPr lang="en-US" altLang="zh-CN" sz="1600" dirty="0">
                <a:latin typeface="Consolas" panose="020B0609020204030204" charset="0"/>
              </a:rPr>
              <a:t>"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s.split</a:t>
            </a:r>
            <a:r>
              <a:rPr lang="en-US" altLang="zh-CN" sz="1600" dirty="0">
                <a:latin typeface="Consolas" panose="020B0609020204030204" charset="0"/>
              </a:rPr>
              <a:t>(",")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["apple", "peach", "banana", "pear"]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s.partition</a:t>
            </a:r>
            <a:r>
              <a:rPr lang="en-US" altLang="zh-CN" sz="1600" dirty="0">
                <a:latin typeface="Consolas" panose="020B0609020204030204" charset="0"/>
              </a:rPr>
              <a:t>(',')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('apple', ',', 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peach,banana,pear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s.rpartition</a:t>
            </a:r>
            <a:r>
              <a:rPr lang="en-US" altLang="zh-CN" sz="1600" dirty="0">
                <a:latin typeface="Consolas" panose="020B0609020204030204" charset="0"/>
              </a:rPr>
              <a:t>(',')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apple,peach,banana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', ',', 'pear')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s.rpartition</a:t>
            </a:r>
            <a:r>
              <a:rPr lang="en-US" altLang="zh-CN" sz="1600" dirty="0">
                <a:latin typeface="Consolas" panose="020B0609020204030204" charset="0"/>
              </a:rPr>
              <a:t>('banana')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apple,peach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,', 'banana', ',pear')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s = "2017-10-31"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t = </a:t>
            </a:r>
            <a:r>
              <a:rPr lang="en-US" altLang="zh-CN" sz="1600" dirty="0" err="1">
                <a:latin typeface="Consolas" panose="020B0609020204030204" charset="0"/>
              </a:rPr>
              <a:t>s.split</a:t>
            </a:r>
            <a:r>
              <a:rPr lang="en-US" altLang="zh-CN" sz="1600" dirty="0">
                <a:latin typeface="Consolas" panose="020B0609020204030204" charset="0"/>
              </a:rPr>
              <a:t>("-")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print(t)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['2017', '10', '31']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print(list(map(</a:t>
            </a:r>
            <a:r>
              <a:rPr lang="en-US" altLang="zh-CN" sz="1600" dirty="0" err="1">
                <a:latin typeface="Consolas" panose="020B0609020204030204" charset="0"/>
              </a:rPr>
              <a:t>int</a:t>
            </a:r>
            <a:r>
              <a:rPr lang="en-US" altLang="zh-CN" sz="1600" dirty="0">
                <a:latin typeface="Consolas" panose="020B0609020204030204" charset="0"/>
              </a:rPr>
              <a:t>, t)))</a:t>
            </a: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[2017, 10, 31]</a:t>
            </a: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线形标注 2 1"/>
          <p:cNvSpPr/>
          <p:nvPr/>
        </p:nvSpPr>
        <p:spPr>
          <a:xfrm>
            <a:off x="5126928" y="1263474"/>
            <a:ext cx="1045552" cy="329861"/>
          </a:xfrm>
          <a:prstGeom prst="borderCallout2">
            <a:avLst>
              <a:gd name="adj1" fmla="val 59740"/>
              <a:gd name="adj2" fmla="val 592"/>
              <a:gd name="adj3" fmla="val 56709"/>
              <a:gd name="adj4" fmla="val -16674"/>
              <a:gd name="adj5" fmla="val 372936"/>
              <a:gd name="adj6" fmla="val -228291"/>
            </a:avLst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400" strike="noStrike" noProof="1">
                <a:solidFill>
                  <a:srgbClr val="FF0000"/>
                </a:solidFill>
              </a:rPr>
              <a:t>分隔符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481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36866" name="文本占位符 34818"/>
          <p:cNvSpPr>
            <a:spLocks noGrp="1"/>
          </p:cNvSpPr>
          <p:nvPr>
            <p:ph idx="1"/>
          </p:nvPr>
        </p:nvSpPr>
        <p:spPr>
          <a:xfrm>
            <a:off x="382905" y="1050290"/>
            <a:ext cx="8303895" cy="3395345"/>
          </a:xfrm>
        </p:spPr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charset="0"/>
              <a:buChar char=""/>
            </a:pP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对于</a:t>
            </a:r>
            <a:r>
              <a:rPr lang="en-US" altLang="zh-CN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split()</a:t>
            </a: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lang="en-US" altLang="zh-CN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rsplit()</a:t>
            </a: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方法，如果</a:t>
            </a:r>
            <a:r>
              <a:rPr lang="zh-CN" altLang="en-US" sz="1800" strike="noStrike" kern="120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不指定分隔符</a:t>
            </a: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，则字符串中的任何</a:t>
            </a:r>
            <a:r>
              <a:rPr lang="zh-CN" altLang="en-US" sz="1800" strike="noStrike" kern="120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空白符号（空格、换行符、制表符等）都将被认为是分隔符</a:t>
            </a: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lang="zh-CN" altLang="en-US" sz="1800" strike="noStrike" noProof="1">
                <a:sym typeface="+mn-ea"/>
              </a:rPr>
              <a:t>并</a:t>
            </a:r>
            <a:r>
              <a:rPr lang="zh-CN" altLang="en-US" sz="1800" strike="noStrike" noProof="1">
                <a:solidFill>
                  <a:srgbClr val="FF0000"/>
                </a:solidFill>
                <a:sym typeface="+mn-ea"/>
              </a:rPr>
              <a:t>删除切分结果中的空字符串</a:t>
            </a: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 = 'hello world \n\n My name is Dong   '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s.split()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['hello', 'world', 'My', 'name', 'is', 'Dong']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 = '\n\nhello world \n\n\n My name is Dong   '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s.split()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['hello', 'world', 'My', 'name', 'is', 'Dong']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 = '\n\nhello\t\t world \n\n\n My name\t is Dong   '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s.split()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['hello', 'world', 'My', 'name', 'is', 'Dong']</a:t>
            </a:r>
          </a:p>
        </p:txBody>
      </p:sp>
      <p:sp>
        <p:nvSpPr>
          <p:cNvPr id="430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655" y="1080135"/>
            <a:ext cx="8378825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1800" strike="noStrike" noProof="1">
                <a:solidFill>
                  <a:srgbClr val="FF0000"/>
                </a:solidFill>
              </a:rPr>
              <a:t>然而</a:t>
            </a:r>
            <a:r>
              <a:rPr lang="zh-CN" altLang="en-US" sz="1800" strike="noStrike" noProof="1"/>
              <a:t>，明确传递参数指定split()使用的分隔符时，情况是不一样的，会</a:t>
            </a:r>
            <a:r>
              <a:rPr lang="zh-CN" altLang="en-US" sz="1800" strike="noStrike" noProof="1">
                <a:solidFill>
                  <a:srgbClr val="FF0000"/>
                </a:solidFill>
              </a:rPr>
              <a:t>保留切分得到的空字符串</a:t>
            </a:r>
            <a:r>
              <a:rPr lang="en-US" altLang="zh-CN" sz="1800" strike="noStrike" noProof="1">
                <a:solidFill>
                  <a:srgbClr val="FF0000"/>
                </a:solidFill>
              </a:rPr>
              <a:t>,</a:t>
            </a:r>
            <a:r>
              <a:rPr lang="zh-CN" altLang="en-US" sz="1800" strike="noStrike" noProof="1">
                <a:solidFill>
                  <a:srgbClr val="FF0000"/>
                </a:solidFill>
              </a:rPr>
              <a:t>空字符串主要作用是占位</a:t>
            </a:r>
            <a:r>
              <a:rPr lang="zh-CN" altLang="en-US" sz="1800" strike="noStrike" noProof="1"/>
              <a:t>。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&gt;&gt;&gt;'a,,,bb,,ccc'.split(',</a:t>
            </a:r>
            <a:r>
              <a:rPr lang="en-US" altLang="zh-CN" sz="1400" noProof="1">
                <a:latin typeface="Consolas" panose="020B0609020204030204" charset="0"/>
              </a:rPr>
              <a:t>,,</a:t>
            </a:r>
            <a:r>
              <a:rPr lang="zh-CN" altLang="en-US" sz="1400" noProof="1">
                <a:latin typeface="Consolas" panose="020B0609020204030204" charset="0"/>
              </a:rPr>
              <a:t>')       #每个逗号都被作为独立的分隔符</a:t>
            </a:r>
          </a:p>
          <a:p>
            <a:pPr marL="0" indent="0">
              <a:buNone/>
            </a:pPr>
            <a:r>
              <a:rPr lang="zh-CN" altLang="en-US" sz="1400" noProof="1">
                <a:solidFill>
                  <a:srgbClr val="00B0F0"/>
                </a:solidFill>
                <a:latin typeface="Consolas" panose="020B0609020204030204" charset="0"/>
              </a:rPr>
              <a:t>[‘a’, ‘</a:t>
            </a:r>
            <a:r>
              <a:rPr lang="zh-CN" altLang="en-US" sz="1400" noProof="1">
                <a:latin typeface="Consolas" panose="020B0609020204030204" charset="0"/>
              </a:rPr>
              <a:t>bb,,ccc</a:t>
            </a:r>
            <a:r>
              <a:rPr lang="zh-CN" altLang="en-US" sz="1400" noProof="1">
                <a:solidFill>
                  <a:srgbClr val="00B0F0"/>
                </a:solidFill>
                <a:latin typeface="Consolas" panose="020B0609020204030204" charset="0"/>
              </a:rPr>
              <a:t>’]</a:t>
            </a:r>
            <a:endParaRPr lang="zh-CN" altLang="en-US" sz="15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'a,,,bb,,ccc'.split(',')       #每个逗号都被作为独立的分隔符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['a', '', '', 'bb', '', 'ccc']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'</a:t>
            </a:r>
            <a:r>
              <a:rPr lang="en-US" altLang="zh-CN" sz="1600" noProof="1">
                <a:latin typeface="Consolas" panose="020B0609020204030204" charset="0"/>
              </a:rPr>
              <a:t>,</a:t>
            </a:r>
            <a:r>
              <a:rPr lang="zh-CN" altLang="en-US" sz="1600" noProof="1">
                <a:latin typeface="Consolas" panose="020B0609020204030204" charset="0"/>
              </a:rPr>
              <a:t>a,,,bb,,ccc'.split(',')       #每个逗号都被作为独立的分隔符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B0F0"/>
                </a:solidFill>
                <a:latin typeface="Consolas" panose="020B0609020204030204" charset="0"/>
              </a:rPr>
              <a:t>[‘’，'a', '', '', 'bb', '', 'ccc']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'a\t\t\tbb\t\tccc'.split('\t') #每个制表符都被作为独立的分隔符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['a', '', '', 'bb', '', 'ccc']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'a\t\t\tbb\t\tccc'.split()     #连续多个制表符被作为一个分隔符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['a', 'bb', 'ccc']</a:t>
            </a:r>
          </a:p>
        </p:txBody>
      </p:sp>
      <p:sp>
        <p:nvSpPr>
          <p:cNvPr id="4403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3584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37890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lnSpc>
                <a:spcPct val="80000"/>
              </a:lnSpc>
              <a:buSzPct val="70000"/>
              <a:buFont typeface="Wingdings" panose="05000000000000000000" charset="0"/>
              <a:buChar char=""/>
            </a:pPr>
            <a:r>
              <a:rPr lang="en-US" altLang="zh-CN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split()</a:t>
            </a: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lang="en-US" altLang="zh-CN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rsplit()</a:t>
            </a: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方法还允许</a:t>
            </a:r>
            <a:r>
              <a:rPr lang="zh-CN" altLang="en-US" sz="1800" strike="noStrike" kern="120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指定最大分割次数</a:t>
            </a:r>
            <a:r>
              <a:rPr lang="zh-CN" altLang="en-US"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 = '\n\nhello\t\t world \n\n\n My name is Dong   '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s.split(None, 1)        #</a:t>
            </a: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不指定分隔符，使用空白字符作为分隔符</a:t>
            </a:r>
            <a:endParaRPr lang="en-US" altLang="zh-CN" sz="16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['hello', 'world \n\n\n My name is Dong   ']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s.rsplit(None, 1)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['\n\nhello\t\t world \n\n\n My name is', 'Dong']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s.split(None, 2)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['hello', 'world', 'My name is Dong   ']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s.rsplit(None, 2)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['\n\nhello\t\t world \n\n\n My name', 'is', 'Dong']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s.split(maxsplit=6)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['hello', 'world', 'My', 'name', 'is', 'Dong']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s.split(maxsplit=100)   #</a:t>
            </a: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最大分隔次数大于可分隔次数时无效</a:t>
            </a:r>
          </a:p>
          <a:p>
            <a:pPr marL="1905" indent="-344805" defTabSz="914400" fontAlgn="base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['hello', 'world', 'My', 'name', 'is', 'Dong']</a:t>
            </a:r>
          </a:p>
        </p:txBody>
      </p:sp>
      <p:sp>
        <p:nvSpPr>
          <p:cNvPr id="419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36865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45058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latin typeface="宋体" panose="02010600030101010101" pitchFamily="2" charset="-122"/>
              </a:rPr>
              <a:t>字符串连接join()</a:t>
            </a:r>
            <a:r>
              <a:rPr lang="zh-CN" altLang="en-US" sz="1800" dirty="0"/>
              <a:t> </a:t>
            </a:r>
            <a:r>
              <a:rPr lang="en-US" altLang="zh-CN" sz="1800" dirty="0"/>
              <a:t>,</a:t>
            </a:r>
            <a:r>
              <a:rPr lang="zh-CN" altLang="en-US" sz="1800" dirty="0"/>
              <a:t>它是 </a:t>
            </a:r>
            <a:r>
              <a:rPr lang="en-US" altLang="zh-CN" sz="1800" dirty="0"/>
              <a:t>split() </a:t>
            </a:r>
            <a:r>
              <a:rPr lang="zh-CN" altLang="en-US" sz="1800" dirty="0"/>
              <a:t>方法的逆方法，用来将</a:t>
            </a:r>
            <a:r>
              <a:rPr lang="zh-CN" altLang="en-US" sz="1800" dirty="0">
                <a:solidFill>
                  <a:srgbClr val="FF0000"/>
                </a:solidFill>
              </a:rPr>
              <a:t>列表（或元组）</a:t>
            </a:r>
            <a:r>
              <a:rPr lang="zh-CN" altLang="en-US" sz="1800" dirty="0"/>
              <a:t>中包含的</a:t>
            </a:r>
            <a:r>
              <a:rPr lang="zh-CN" altLang="en-US" sz="1800" dirty="0">
                <a:solidFill>
                  <a:srgbClr val="FF0000"/>
                </a:solidFill>
              </a:rPr>
              <a:t>多个字符串连接成一个字符串</a:t>
            </a:r>
            <a:r>
              <a:rPr lang="zh-CN" altLang="en-US" sz="1800" dirty="0"/>
              <a:t>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endParaRPr lang="zh-CN" altLang="en-US" sz="1350" dirty="0">
              <a:latin typeface="Consolas" panose="020B0609020204030204" charset="0"/>
            </a:endParaRP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li = ["apple", "peach", "banana", "pear"]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','.join(li)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'apple,peach,banana,pear'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'.'.join(li)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'apple.peach.banana.pear'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'::'.join(li)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'apple::peach::banana::pear'</a:t>
            </a:r>
          </a:p>
        </p:txBody>
      </p:sp>
      <p:sp>
        <p:nvSpPr>
          <p:cNvPr id="450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2896001" y="1790649"/>
            <a:ext cx="853827" cy="342960"/>
          </a:xfrm>
          <a:prstGeom prst="borderCallout1">
            <a:avLst>
              <a:gd name="adj1" fmla="val 36893"/>
              <a:gd name="adj2" fmla="val -947"/>
              <a:gd name="adj3" fmla="val 197034"/>
              <a:gd name="adj4" fmla="val -198285"/>
            </a:avLst>
          </a:prstGeom>
          <a:ln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400" strike="noStrike" noProof="1">
                <a:solidFill>
                  <a:srgbClr val="FF0000"/>
                </a:solidFill>
              </a:rPr>
              <a:t>连接符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  <a:endParaRPr lang="en-US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strike="noStrike" noProof="1"/>
              <a:t>应用：</a:t>
            </a:r>
            <a:r>
              <a:rPr lang="zh-CN" altLang="en-US" sz="1800" strike="noStrike" noProof="1"/>
              <a:t>将字符串重复指定次数，并使用指定的分隔符进行连接，结果字符串最后不带分隔符。例如，</a:t>
            </a:r>
            <a:r>
              <a:rPr lang="en-US" altLang="zh-CN" sz="1800" strike="noStrike" noProof="1"/>
              <a:t>concat('good', 5, ',')的返回结果为'good,good,good,good,good'</a:t>
            </a:r>
          </a:p>
          <a:p>
            <a:pPr marL="0" indent="0" fontAlgn="base">
              <a:buNone/>
            </a:pP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def concat(s, n, separator):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return separator.join([s]*n)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print(concat('good', 5, ','))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"/>
            </a:pPr>
            <a:r>
              <a:rPr lang="zh-CN" altLang="en-US" sz="1800" strike="noStrike" noProof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不推荐使用</a:t>
            </a:r>
            <a:r>
              <a:rPr lang="en-US" altLang="x-none" sz="1800" strike="noStrike" noProof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+</a:t>
            </a:r>
            <a:r>
              <a:rPr lang="zh-CN" altLang="en-US" sz="1800" strike="noStrike" noProof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运算符连接字符串</a:t>
            </a:r>
            <a:r>
              <a:rPr lang="zh-CN" altLang="en-US" sz="1800" strike="noStrike" noProof="1">
                <a:latin typeface="宋体" panose="02010600030101010101" pitchFamily="2" charset="-122"/>
                <a:sym typeface="+mn-ea"/>
              </a:rPr>
              <a:t>，优先使用</a:t>
            </a:r>
            <a:r>
              <a:rPr lang="en-US" altLang="x-none" sz="1800" strike="noStrike" noProof="1">
                <a:latin typeface="宋体" panose="02010600030101010101" pitchFamily="2" charset="-122"/>
                <a:sym typeface="+mn-ea"/>
              </a:rPr>
              <a:t>join()</a:t>
            </a:r>
            <a:r>
              <a:rPr lang="zh-CN" altLang="en-US" sz="1800" strike="noStrike" noProof="1">
                <a:latin typeface="宋体" panose="02010600030101010101" pitchFamily="2" charset="-122"/>
                <a:sym typeface="+mn-ea"/>
              </a:rPr>
              <a:t>方法。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import timeit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#使用列表推导式生成10000个字符串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strlist = ['This is a long string that will not keep in memory.'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for n in range(10000)]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#使用字符串对象的join()方法连接多个字符串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use_join():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''.join(strlist)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#使用运算符+连接多个字符串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use_plus():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result = 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for strtemp in strlist: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result = result+strtemp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result</a:t>
            </a:r>
          </a:p>
        </p:txBody>
      </p:sp>
      <p:sp>
        <p:nvSpPr>
          <p:cNvPr id="471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latin typeface="宋体" panose="02010600030101010101" pitchFamily="2" charset="-122"/>
              </a:rPr>
              <a:t>最早的字符串编码是美国标准信息交换码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sz="1800" dirty="0">
                <a:latin typeface="宋体" panose="02010600030101010101" pitchFamily="2" charset="-122"/>
              </a:rPr>
              <a:t>，仅对10个数字、26个大写英文字母、26个小写英文字母及一些其他符号进行了编码。ASCII码采用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1个字节</a:t>
            </a:r>
            <a:r>
              <a:rPr lang="zh-CN" altLang="en-US" sz="1800" dirty="0">
                <a:latin typeface="宋体" panose="02010600030101010101" pitchFamily="2" charset="-122"/>
              </a:rPr>
              <a:t>来对字符进行编码，最多只能表示256个符号。</a:t>
            </a:r>
          </a:p>
        </p:txBody>
      </p:sp>
      <p:sp>
        <p:nvSpPr>
          <p:cNvPr id="21506" name="标题 2457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 字符串</a:t>
            </a:r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390525" y="1206500"/>
            <a:ext cx="8656320" cy="3395345"/>
          </a:xfrm>
        </p:spPr>
        <p:txBody>
          <a:bodyPr anchor="t"/>
          <a:lstStyle/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if __name__ == '__main__':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#重复运行次数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times = 1000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jointimer = timeit.Timer('use_join()', 'from __main__ import use_join')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print('time for join:', jointimer.timeit(number=times))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plustimer = timeit.Timer('use_plus()', 'from __main__ import use_plus')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print('time for plus:', plustimer.timeit(number=times))</a:t>
            </a:r>
          </a:p>
        </p:txBody>
      </p:sp>
      <p:sp>
        <p:nvSpPr>
          <p:cNvPr id="4813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0C296B-A504-4048-B192-0941C9BA3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60" y="3699409"/>
            <a:ext cx="6213881" cy="74890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" y="1050290"/>
            <a:ext cx="8469630" cy="339534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800" strike="noStrike" noProof="1"/>
              <a:t>timeit模块还支持下面代码演示的用法</a:t>
            </a:r>
            <a:r>
              <a:rPr lang="zh-CN" altLang="en-US" sz="1800" noProof="1"/>
              <a:t>，</a:t>
            </a:r>
            <a:r>
              <a:rPr lang="zh-CN" altLang="en-US" sz="1800" dirty="0"/>
              <a:t> </a:t>
            </a:r>
            <a:r>
              <a:rPr lang="en-US" altLang="zh-CN" sz="1800" dirty="0" err="1"/>
              <a:t>timeit</a:t>
            </a:r>
            <a:r>
              <a:rPr lang="en-US" altLang="zh-CN" sz="1800" dirty="0"/>
              <a:t> </a:t>
            </a:r>
            <a:r>
              <a:rPr lang="zh-CN" altLang="en-US" sz="1800" dirty="0"/>
              <a:t>模块提供了测量 </a:t>
            </a:r>
            <a:r>
              <a:rPr lang="en-US" altLang="zh-CN" sz="1800" dirty="0"/>
              <a:t>Python </a:t>
            </a:r>
            <a:r>
              <a:rPr lang="zh-CN" altLang="en-US" sz="1800" dirty="0"/>
              <a:t>小段代码执行时间的方法，</a:t>
            </a:r>
            <a:r>
              <a:rPr lang="zh-CN" altLang="en-US" sz="1800" noProof="1"/>
              <a:t>从运行结果可以看出，当需要对大量数据进行类型转换时，内置函数map()可以提供非常高的效率。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Times New Roman" panose="02020603050405020304" pitchFamily="2" charset="0"/>
              </a:rPr>
              <a:t>&gt;&gt;&gt; import timeit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Times New Roman" panose="02020603050405020304" pitchFamily="2" charset="0"/>
              </a:rPr>
              <a:t>&gt;&gt;&gt; timeit.timeit('"-".join(str(n) for n in range(100))', number=10000)  #运行10000次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Times New Roman" panose="02020603050405020304" pitchFamily="2" charset="0"/>
              </a:rPr>
              <a:t>0.3063435900577929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Times New Roman" panose="02020603050405020304" pitchFamily="2" charset="0"/>
              </a:rPr>
              <a:t>&gt;&gt;&gt; timeit.timeit('"-".join([str(n) for n in range(100)])', number=10000)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Times New Roman" panose="02020603050405020304" pitchFamily="2" charset="0"/>
              </a:rPr>
              <a:t>0.27191914957273866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Times New Roman" panose="02020603050405020304" pitchFamily="2" charset="0"/>
              </a:rPr>
              <a:t>&gt;&gt;&gt; timeit.timeit('"-".join(map(str, range(100)))', number=10000)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Times New Roman" panose="02020603050405020304" pitchFamily="2" charset="0"/>
              </a:rPr>
              <a:t>0.21119518171659024</a:t>
            </a:r>
          </a:p>
        </p:txBody>
      </p:sp>
      <p:sp>
        <p:nvSpPr>
          <p:cNvPr id="4915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37889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50178" name="文本占位符 37890"/>
          <p:cNvSpPr>
            <a:spLocks noGrp="1"/>
          </p:cNvSpPr>
          <p:nvPr>
            <p:ph idx="1"/>
          </p:nvPr>
        </p:nvSpPr>
        <p:spPr>
          <a:xfrm>
            <a:off x="466090" y="1200150"/>
            <a:ext cx="7320915" cy="3395345"/>
          </a:xfrm>
        </p:spPr>
        <p:txBody>
          <a:bodyPr anchor="t"/>
          <a:lstStyle/>
          <a:p>
            <a:pPr defTabSz="914400">
              <a:lnSpc>
                <a:spcPct val="80000"/>
              </a:lnSpc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lower()、upper()、capitalize()、title()、swapcase()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s = "What is Your Name?"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s.lower()                   #返回小写字符串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'what is your name?'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s.upper()                   #返回大写字符串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'WHAT IS YOUR NAME?'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s.capitalize()              #字符串首字符大写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'What is your name?'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s.title()                   #每个单词的首字母大写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'What Is Your Name?'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s.swapcase()                #大小写互换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'wHAT IS yOUR nAME?'</a:t>
            </a:r>
          </a:p>
        </p:txBody>
      </p:sp>
      <p:sp>
        <p:nvSpPr>
          <p:cNvPr id="501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3891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51202" name="文本占位符 38914"/>
          <p:cNvSpPr>
            <a:spLocks noGrp="1"/>
          </p:cNvSpPr>
          <p:nvPr>
            <p:ph idx="1"/>
          </p:nvPr>
        </p:nvSpPr>
        <p:spPr>
          <a:xfrm>
            <a:off x="421640" y="1200150"/>
            <a:ext cx="7476490" cy="3395345"/>
          </a:xfrm>
        </p:spPr>
        <p:txBody>
          <a:bodyPr anchor="t"/>
          <a:lstStyle/>
          <a:p>
            <a:pPr defTabSz="914400"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查找替换replace()，类似于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Word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中的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全部替换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功能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</a:p>
          <a:p>
            <a:pPr defTabSz="914400"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en-US" sz="1600" dirty="0">
                <a:latin typeface="Consolas" panose="020B0609020204030204" charset="0"/>
                <a:sym typeface="+mn-ea"/>
              </a:rPr>
              <a:t>&gt;&gt;&gt; words = ('</a:t>
            </a:r>
            <a:r>
              <a:rPr lang="en-US" sz="1600" dirty="0" err="1">
                <a:latin typeface="Consolas" panose="020B0609020204030204" charset="0"/>
                <a:sym typeface="+mn-ea"/>
              </a:rPr>
              <a:t>测试</a:t>
            </a:r>
            <a:r>
              <a:rPr lang="en-US" sz="1600" dirty="0">
                <a:latin typeface="Consolas" panose="020B0609020204030204" charset="0"/>
                <a:sym typeface="+mn-ea"/>
              </a:rPr>
              <a:t>', '</a:t>
            </a:r>
            <a:r>
              <a:rPr lang="en-US" sz="1600" dirty="0" err="1">
                <a:latin typeface="Consolas" panose="020B0609020204030204" charset="0"/>
                <a:sym typeface="+mn-ea"/>
              </a:rPr>
              <a:t>非法</a:t>
            </a:r>
            <a:r>
              <a:rPr lang="en-US" sz="1600" dirty="0">
                <a:latin typeface="Consolas" panose="020B0609020204030204" charset="0"/>
                <a:sym typeface="+mn-ea"/>
              </a:rPr>
              <a:t>', '</a:t>
            </a:r>
            <a:r>
              <a:rPr lang="en-US" sz="1600" dirty="0" err="1">
                <a:latin typeface="Consolas" panose="020B0609020204030204" charset="0"/>
                <a:sym typeface="+mn-ea"/>
              </a:rPr>
              <a:t>暴力</a:t>
            </a:r>
            <a:r>
              <a:rPr lang="en-US" sz="1600" dirty="0">
                <a:latin typeface="Consolas" panose="020B0609020204030204" charset="0"/>
                <a:sym typeface="+mn-ea"/>
              </a:rPr>
              <a:t>', '话')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dirty="0">
                <a:latin typeface="Consolas" panose="020B0609020204030204" charset="0"/>
                <a:sym typeface="+mn-ea"/>
              </a:rPr>
              <a:t>&gt;&gt;&gt; text = '</a:t>
            </a:r>
            <a:r>
              <a:rPr lang="en-US" sz="1600" dirty="0" err="1">
                <a:latin typeface="Consolas" panose="020B0609020204030204" charset="0"/>
                <a:sym typeface="+mn-ea"/>
              </a:rPr>
              <a:t>这句话里含有非法内容</a:t>
            </a:r>
            <a:r>
              <a:rPr lang="en-US" sz="1600" dirty="0">
                <a:latin typeface="Consolas" panose="020B0609020204030204" charset="0"/>
                <a:sym typeface="+mn-ea"/>
              </a:rPr>
              <a:t>'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dirty="0">
                <a:latin typeface="Consolas" panose="020B0609020204030204" charset="0"/>
                <a:sym typeface="+mn-ea"/>
              </a:rPr>
              <a:t>&gt;&gt;&gt; for word in words: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dirty="0">
                <a:latin typeface="Consolas" panose="020B0609020204030204" charset="0"/>
                <a:sym typeface="+mn-ea"/>
              </a:rPr>
              <a:t>    if word in text: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dirty="0">
                <a:latin typeface="Consolas" panose="020B0609020204030204" charset="0"/>
                <a:sym typeface="+mn-ea"/>
              </a:rPr>
              <a:t>        text = </a:t>
            </a:r>
            <a:r>
              <a:rPr lang="en-US" sz="1600" dirty="0" err="1">
                <a:latin typeface="Consolas" panose="020B0609020204030204" charset="0"/>
                <a:sym typeface="+mn-ea"/>
              </a:rPr>
              <a:t>text.replace</a:t>
            </a:r>
            <a:r>
              <a:rPr lang="en-US" sz="1600" dirty="0">
                <a:latin typeface="Consolas" panose="020B0609020204030204" charset="0"/>
                <a:sym typeface="+mn-ea"/>
              </a:rPr>
              <a:t>(word, '***')		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dirty="0">
                <a:latin typeface="Consolas" panose="020B0609020204030204" charset="0"/>
                <a:sym typeface="+mn-ea"/>
              </a:rPr>
              <a:t>&gt;&gt;&gt; text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这句</a:t>
            </a:r>
            <a:r>
              <a:rPr 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***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里含有</a:t>
            </a:r>
            <a:r>
              <a:rPr 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***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内容</a:t>
            </a:r>
            <a:r>
              <a:rPr 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</a:t>
            </a:r>
            <a:endParaRPr lang="zh-CN" altLang="en-US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3993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40962" name="文本占位符 39938"/>
          <p:cNvSpPr>
            <a:spLocks noGrp="1"/>
          </p:cNvSpPr>
          <p:nvPr>
            <p:ph idx="1"/>
          </p:nvPr>
        </p:nvSpPr>
        <p:spPr>
          <a:xfrm>
            <a:off x="478790" y="1070610"/>
            <a:ext cx="8208645" cy="3395345"/>
          </a:xfrm>
        </p:spPr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charset="0"/>
              <a:buChar char=""/>
            </a:pPr>
            <a:r>
              <a:rPr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字符串对象的</a:t>
            </a:r>
            <a:r>
              <a:rPr sz="1800" strike="noStrike" kern="120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maketrans()</a:t>
            </a:r>
            <a:r>
              <a:rPr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方法用来</a:t>
            </a:r>
            <a:r>
              <a:rPr sz="1800" strike="noStrike" kern="120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生成字符映射表</a:t>
            </a:r>
            <a:r>
              <a:rPr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，而</a:t>
            </a:r>
            <a:r>
              <a:rPr sz="1800" strike="noStrike" kern="120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translate()</a:t>
            </a:r>
            <a:r>
              <a:rPr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方法用来</a:t>
            </a:r>
            <a:r>
              <a:rPr sz="1800" strike="noStrike" kern="120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根据映射表中定义的对应关系转换字符串并替换其中的字符</a:t>
            </a:r>
            <a:r>
              <a:rPr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，使用这两个方法的组合</a:t>
            </a:r>
            <a:r>
              <a:rPr sz="1800" strike="noStrike" kern="120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可以同时处理多个字符</a:t>
            </a:r>
            <a:r>
              <a:rPr sz="1800" strike="noStrike" kern="1200" baseline="0" noProof="1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  <a:p>
            <a:pPr marL="0" indent="0" defTabSz="914400">
              <a:buSzPct val="70000"/>
              <a:buNone/>
            </a:pPr>
            <a:r>
              <a:rPr lang="en-US" sz="1350" noProof="1">
                <a:latin typeface="Consolas" panose="020B0609020204030204" charset="0"/>
              </a:rPr>
              <a:t>str.maketrans(intab, outtab)</a:t>
            </a:r>
            <a:endParaRPr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endParaRPr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#创建映射表，将字符"abcdef123"一一对应地转换为"uvwxyz@#$"</a:t>
            </a:r>
          </a:p>
          <a:p>
            <a:pPr defTabSz="914400" fontAlgn="base">
              <a:buSzPct val="70000"/>
              <a:buFont typeface="Wingdings" panose="05000000000000000000" pitchFamily="2" charset="2"/>
              <a:buNone/>
            </a:pPr>
            <a:r>
              <a:rPr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table = ''.maketrans('abcdef123', 'uvwxyz@#$')</a:t>
            </a:r>
          </a:p>
          <a:p>
            <a:pPr defTabSz="914400" fontAlgn="base">
              <a:buSzPct val="70000"/>
              <a:buFont typeface="Wingdings" panose="05000000000000000000" pitchFamily="2" charset="2"/>
              <a:buNone/>
            </a:pPr>
            <a:r>
              <a:rPr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 = "Python is a great programming language. I like it!"</a:t>
            </a:r>
          </a:p>
          <a:p>
            <a:pPr defTabSz="914400" fontAlgn="base">
              <a:buSzPct val="70000"/>
              <a:buFont typeface="Wingdings" panose="05000000000000000000" pitchFamily="2" charset="2"/>
              <a:buNone/>
            </a:pPr>
            <a:r>
              <a:rPr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s.translate(table)          </a:t>
            </a:r>
            <a:r>
              <a:rPr sz="1800" dirty="0">
                <a:latin typeface="Consolas" panose="020B0609020204030204" charset="0"/>
                <a:sym typeface="+mn-ea"/>
              </a:rPr>
              <a:t>#</a:t>
            </a:r>
            <a:r>
              <a:rPr sz="1800" dirty="0" err="1">
                <a:latin typeface="Consolas" panose="020B0609020204030204" charset="0"/>
                <a:sym typeface="+mn-ea"/>
              </a:rPr>
              <a:t>按映射表进行替换</a:t>
            </a:r>
            <a:endParaRPr sz="18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defTabSz="914400" fontAlgn="base">
              <a:buSzPct val="70000"/>
              <a:buFont typeface="Wingdings" panose="05000000000000000000" pitchFamily="2" charset="2"/>
              <a:buNone/>
            </a:pPr>
            <a:r>
              <a:rPr sz="18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'Python is u gryut progrumming lunguugy. I liky it!'</a:t>
            </a:r>
          </a:p>
        </p:txBody>
      </p:sp>
      <p:sp>
        <p:nvSpPr>
          <p:cNvPr id="5325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4398602" y="2185918"/>
            <a:ext cx="1604052" cy="457280"/>
          </a:xfrm>
          <a:prstGeom prst="borderCallout1">
            <a:avLst>
              <a:gd name="adj1" fmla="val 98335"/>
              <a:gd name="adj2" fmla="val 50757"/>
              <a:gd name="adj3" fmla="val 224212"/>
              <a:gd name="adj4" fmla="val 21973"/>
            </a:avLst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200" strike="noStrike" noProof="1">
                <a:solidFill>
                  <a:srgbClr val="FF0000"/>
                </a:solidFill>
              </a:rPr>
              <a:t>这两个参数不是作为整体进行处理的</a:t>
            </a:r>
          </a:p>
        </p:txBody>
      </p:sp>
      <p:cxnSp>
        <p:nvCxnSpPr>
          <p:cNvPr id="3" name="直接箭头连接符 2"/>
          <p:cNvCxnSpPr>
            <a:stCxn id="2" idx="1"/>
          </p:cNvCxnSpPr>
          <p:nvPr/>
        </p:nvCxnSpPr>
        <p:spPr>
          <a:xfrm>
            <a:off x="5200650" y="2642870"/>
            <a:ext cx="389255" cy="62166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4760595" y="3135630"/>
            <a:ext cx="6985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  <a:endParaRPr lang="en-US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sz="1800">
                <a:latin typeface="Consolas" panose="020B0609020204030204" charset="0"/>
              </a:rPr>
              <a:t>&gt;&gt;&gt; table = ''.maketrans('0123456789', '零一二三四伍陆柒捌玖')</a:t>
            </a:r>
          </a:p>
          <a:p>
            <a:pPr marL="0" indent="0">
              <a:buNone/>
            </a:pPr>
            <a:r>
              <a:rPr lang="en-US" altLang="zh-CN" sz="1800">
                <a:latin typeface="Consolas" panose="020B0609020204030204" charset="0"/>
              </a:rPr>
              <a:t>&gt;&gt;&gt; '2018年12月31日'.translate(table)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B0F0"/>
                </a:solidFill>
                <a:latin typeface="Consolas" panose="020B0609020204030204" charset="0"/>
              </a:rPr>
              <a:t>'二零一捌年一二月三一日'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66090" y="1200150"/>
            <a:ext cx="8386445" cy="3395345"/>
          </a:xfrm>
        </p:spPr>
        <p:txBody>
          <a:bodyPr anchor="t"/>
          <a:lstStyle/>
          <a:p>
            <a:pPr defTabSz="914400" fontAlgn="base">
              <a:buSzPct val="70000"/>
              <a:buFont typeface="Wingdings" panose="05000000000000000000" charset="0"/>
              <a:buChar char="n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应用：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凯撒加密，每个字母替换为后面第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k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个。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endParaRPr lang="zh-CN" altLang="en-US" sz="16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5529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66090" y="1200150"/>
            <a:ext cx="8386445" cy="3395345"/>
          </a:xfrm>
        </p:spPr>
        <p:txBody>
          <a:bodyPr anchor="t"/>
          <a:lstStyle/>
          <a:p>
            <a:pPr defTabSz="914400" fontAlgn="base">
              <a:buSzPct val="70000"/>
              <a:buFont typeface="Wingdings" panose="05000000000000000000" charset="0"/>
              <a:buChar char="n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应用：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凯撒加密，每个字母替换为后面第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k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个。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from string import ascii_letters, ascii_lowercase, ascii_uppercase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endParaRPr lang="zh-CN" altLang="en-US" sz="16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def kaisaEncrypt(text, k):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    # 凯撒加密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    lower = ascii_lowercase[k:]+ascii_lowercase[:k]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    upper = ascii_uppercase[k:]+ascii_uppercase[:k]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    table = ''.maketrans(</a:t>
            </a:r>
            <a:r>
              <a:rPr lang="zh-CN" altLang="en-US" sz="16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ascii_letters</a:t>
            </a:r>
            <a:r>
              <a:rPr lang="en-US" altLang="zh-CN" sz="16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, </a:t>
            </a:r>
            <a:r>
              <a:rPr lang="zh-CN" altLang="en-US" sz="16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lower+upper</a:t>
            </a: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)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    return text.translate(table)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endParaRPr lang="zh-CN" altLang="en-US" sz="16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s = "Python is a greate programming language. I like it!"</a:t>
            </a:r>
          </a:p>
          <a:p>
            <a:pPr marL="0" indent="0" defTabSz="914400">
              <a:buSzPct val="70000"/>
              <a:buNone/>
            </a:pP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print(</a:t>
            </a:r>
            <a:r>
              <a:rPr lang="zh-CN" altLang="en-US" sz="1600" noProof="1">
                <a:latin typeface="Consolas" panose="020B0609020204030204" charset="0"/>
              </a:rPr>
              <a:t>kaisaEncrypt</a:t>
            </a:r>
            <a:r>
              <a:rPr lang="zh-CN" altLang="en-US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(s, 3)</a:t>
            </a:r>
            <a:r>
              <a:rPr lang="en-US" altLang="zh-CN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)</a:t>
            </a:r>
          </a:p>
          <a:p>
            <a:pPr marL="0" indent="0" defTabSz="914400" fontAlgn="base"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'Sbwkrq lv d juhdwh surjudpplqj odqjxdjh. L olnh lw!'</a:t>
            </a:r>
          </a:p>
        </p:txBody>
      </p:sp>
      <p:sp>
        <p:nvSpPr>
          <p:cNvPr id="5529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en-US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 fontAlgn="base">
              <a:spcBef>
                <a:spcPts val="0"/>
              </a:spcBef>
            </a:pPr>
            <a:r>
              <a:rPr lang="zh-CN" altLang="en-US" sz="1600" b="1" strike="noStrike" noProof="1">
                <a:latin typeface="Consolas" panose="020B0609020204030204" charset="0"/>
              </a:rPr>
              <a:t>应用：</a:t>
            </a:r>
            <a:r>
              <a:rPr lang="zh-CN" altLang="en-US" sz="1600" strike="noStrike" noProof="1">
                <a:latin typeface="Consolas" panose="020B0609020204030204" charset="0"/>
              </a:rPr>
              <a:t>凯撒解密。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def check(text):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# 测试文本中是否存在至少两个最常见的英语单词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# 列表可扩展，规则可调整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mostCommonWords = ('the', 'is', 'to', 'not', 'have', 'than', 'for')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return sum(1 for word in mostCommonWords if word in text)&gt;=2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# 测试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text = 'Beautiful is better than ugly.'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# 加密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encryptedText = kaisaEncrypt(text, 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# 暴力破解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for i in range(1, 26):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t = kaisaEncrypt(encryptedText, -i)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if check(t):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    print(i</a:t>
            </a:r>
            <a:r>
              <a:rPr lang="en-US" altLang="zh-CN" sz="1400" strike="noStrike" noProof="1">
                <a:latin typeface="Consolas" panose="020B0609020204030204" charset="0"/>
              </a:rPr>
              <a:t>, </a:t>
            </a:r>
            <a:r>
              <a:rPr lang="zh-CN" altLang="en-US" sz="1400" strike="noStrike" noProof="1">
                <a:latin typeface="Consolas" panose="020B0609020204030204" charset="0"/>
              </a:rPr>
              <a:t>t</a:t>
            </a:r>
            <a:r>
              <a:rPr lang="en-US" altLang="zh-CN" sz="1400" strike="noStrike" noProof="1">
                <a:latin typeface="Consolas" panose="020B0609020204030204" charset="0"/>
              </a:rPr>
              <a:t>, sep=':'</a:t>
            </a:r>
            <a:r>
              <a:rPr lang="zh-CN" altLang="en-US" sz="1400" strike="noStrike" noProof="1">
                <a:latin typeface="Consolas" panose="020B060902020403020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    break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4096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57346" name="文本占位符 4096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70000"/>
              <a:buFont typeface="Wingdings" panose="05000000000000000000" charset="0"/>
              <a:buChar char=""/>
            </a:pP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strip()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</a:rPr>
              <a:t>rstrip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</a:rPr>
              <a:t>lstrip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s = " </a:t>
            </a:r>
            <a:r>
              <a:rPr lang="en-US" altLang="zh-CN" sz="1600" dirty="0" err="1">
                <a:latin typeface="Consolas" panose="020B0609020204030204" charset="0"/>
              </a:rPr>
              <a:t>abc</a:t>
            </a:r>
            <a:r>
              <a:rPr lang="en-US" altLang="zh-CN" sz="1600" dirty="0">
                <a:latin typeface="Consolas" panose="020B0609020204030204" charset="0"/>
              </a:rPr>
              <a:t>  "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s.strip</a:t>
            </a:r>
            <a:r>
              <a:rPr lang="en-US" altLang="zh-CN" sz="1600" dirty="0">
                <a:latin typeface="Consolas" panose="020B0609020204030204" charset="0"/>
              </a:rPr>
              <a:t>()                             #</a:t>
            </a:r>
            <a:r>
              <a:rPr lang="en-US" altLang="zh-CN" sz="1600" dirty="0" err="1">
                <a:latin typeface="Consolas" panose="020B0609020204030204" charset="0"/>
              </a:rPr>
              <a:t>删除空白字符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宋体" panose="02010600030101010101" pitchFamily="2" charset="-122"/>
              </a:rPr>
              <a:t>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abc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宋体" panose="02010600030101010101" pitchFamily="2" charset="-122"/>
              </a:rPr>
              <a:t>'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'\n\</a:t>
            </a:r>
            <a:r>
              <a:rPr lang="en-US" altLang="zh-CN" sz="1600" dirty="0" err="1">
                <a:latin typeface="Consolas" panose="020B0609020204030204" charset="0"/>
              </a:rPr>
              <a:t>nhello</a:t>
            </a:r>
            <a:r>
              <a:rPr lang="en-US" altLang="zh-CN" sz="1600" dirty="0">
                <a:latin typeface="Consolas" panose="020B0609020204030204" charset="0"/>
              </a:rPr>
              <a:t> world   \n\</a:t>
            </a:r>
            <a:r>
              <a:rPr lang="en-US" altLang="zh-CN" sz="1600" dirty="0" err="1">
                <a:latin typeface="Consolas" panose="020B0609020204030204" charset="0"/>
              </a:rPr>
              <a:t>n'.strip</a:t>
            </a:r>
            <a:r>
              <a:rPr lang="en-US" altLang="zh-CN" sz="1600" dirty="0">
                <a:latin typeface="Consolas" panose="020B0609020204030204" charset="0"/>
              </a:rPr>
              <a:t>()      #</a:t>
            </a:r>
            <a:r>
              <a:rPr lang="en-US" altLang="zh-CN" sz="1600" dirty="0" err="1">
                <a:latin typeface="Consolas" panose="020B0609020204030204" charset="0"/>
              </a:rPr>
              <a:t>删除空白字符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'hello world'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"</a:t>
            </a:r>
            <a:r>
              <a:rPr lang="en-US" altLang="zh-CN" sz="1600" dirty="0" err="1">
                <a:latin typeface="Consolas" panose="020B0609020204030204" charset="0"/>
              </a:rPr>
              <a:t>aaaassddf</a:t>
            </a:r>
            <a:r>
              <a:rPr lang="en-US" altLang="zh-CN" sz="1600" dirty="0">
                <a:latin typeface="Consolas" panose="020B0609020204030204" charset="0"/>
              </a:rPr>
              <a:t>".strip("a")                #</a:t>
            </a:r>
            <a:r>
              <a:rPr lang="en-US" altLang="zh-CN" sz="1600" dirty="0" err="1">
                <a:latin typeface="Consolas" panose="020B0609020204030204" charset="0"/>
              </a:rPr>
              <a:t>删除指定字符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宋体" panose="02010600030101010101" pitchFamily="2" charset="-122"/>
              </a:rPr>
              <a:t>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ssddf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宋体" panose="02010600030101010101" pitchFamily="2" charset="-122"/>
              </a:rPr>
              <a:t>'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"</a:t>
            </a:r>
            <a:r>
              <a:rPr lang="en-US" altLang="zh-CN" sz="1600" dirty="0" err="1">
                <a:latin typeface="Consolas" panose="020B0609020204030204" charset="0"/>
              </a:rPr>
              <a:t>aaaassddf</a:t>
            </a:r>
            <a:r>
              <a:rPr lang="en-US" altLang="zh-CN" sz="1600" dirty="0">
                <a:latin typeface="Consolas" panose="020B0609020204030204" charset="0"/>
              </a:rPr>
              <a:t>".strip("</a:t>
            </a:r>
            <a:r>
              <a:rPr lang="en-US" altLang="zh-CN" sz="1600" dirty="0" err="1">
                <a:latin typeface="Consolas" panose="020B0609020204030204" charset="0"/>
              </a:rPr>
              <a:t>af</a:t>
            </a:r>
            <a:r>
              <a:rPr lang="en-US" altLang="zh-CN" sz="1600" dirty="0">
                <a:latin typeface="Consolas" panose="020B0609020204030204" charset="0"/>
              </a:rPr>
              <a:t>")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宋体" panose="02010600030101010101" pitchFamily="2" charset="-122"/>
              </a:rPr>
              <a:t>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ssdd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"</a:t>
            </a:r>
            <a:r>
              <a:rPr lang="en-US" altLang="zh-CN" sz="1600" dirty="0" err="1">
                <a:latin typeface="Consolas" panose="020B0609020204030204" charset="0"/>
              </a:rPr>
              <a:t>aaaassddfaaa</a:t>
            </a:r>
            <a:r>
              <a:rPr lang="en-US" altLang="zh-CN" sz="1600" dirty="0">
                <a:latin typeface="Consolas" panose="020B0609020204030204" charset="0"/>
              </a:rPr>
              <a:t>".</a:t>
            </a:r>
            <a:r>
              <a:rPr lang="en-US" altLang="zh-CN" sz="1600" dirty="0" err="1">
                <a:latin typeface="Consolas" panose="020B0609020204030204" charset="0"/>
              </a:rPr>
              <a:t>rstrip</a:t>
            </a:r>
            <a:r>
              <a:rPr lang="en-US" altLang="zh-CN" sz="1600" dirty="0">
                <a:latin typeface="Consolas" panose="020B0609020204030204" charset="0"/>
              </a:rPr>
              <a:t>("a")            #</a:t>
            </a:r>
            <a:r>
              <a:rPr lang="en-US" altLang="zh-CN" sz="1600" dirty="0" err="1">
                <a:latin typeface="Consolas" panose="020B0609020204030204" charset="0"/>
              </a:rPr>
              <a:t>删除字符串右端指定字符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aaaassddf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"</a:t>
            </a:r>
            <a:r>
              <a:rPr lang="en-US" altLang="zh-CN" sz="1600" dirty="0" err="1">
                <a:latin typeface="Consolas" panose="020B0609020204030204" charset="0"/>
              </a:rPr>
              <a:t>aaaassddfaaa</a:t>
            </a:r>
            <a:r>
              <a:rPr lang="en-US" altLang="zh-CN" sz="1600" dirty="0">
                <a:latin typeface="Consolas" panose="020B0609020204030204" charset="0"/>
              </a:rPr>
              <a:t>".</a:t>
            </a:r>
            <a:r>
              <a:rPr lang="en-US" altLang="zh-CN" sz="1600" dirty="0" err="1">
                <a:latin typeface="Consolas" panose="020B0609020204030204" charset="0"/>
              </a:rPr>
              <a:t>lstrip</a:t>
            </a:r>
            <a:r>
              <a:rPr lang="en-US" altLang="zh-CN" sz="1600" dirty="0">
                <a:latin typeface="Consolas" panose="020B0609020204030204" charset="0"/>
              </a:rPr>
              <a:t>("a")            #</a:t>
            </a:r>
            <a:r>
              <a:rPr lang="en-US" altLang="zh-CN" sz="1600" dirty="0" err="1">
                <a:latin typeface="Consolas" panose="020B0609020204030204" charset="0"/>
              </a:rPr>
              <a:t>删除字符串左端指定字符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ssddfaaa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</a:t>
            </a:r>
          </a:p>
        </p:txBody>
      </p:sp>
      <p:sp>
        <p:nvSpPr>
          <p:cNvPr id="5734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39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占位符 2150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latin typeface="宋体" panose="02010600030101010101" pitchFamily="2" charset="-122"/>
              </a:rPr>
              <a:t>随着信息技术的发展和信息交换的需要，各国的文字都需要进行编码，不同的应用领域和场合对字符串编码的要求也略有不同，于是又分别设计了多种不同的编码格式，常见的主要有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UTF-8、UTF-16、UTF-32、GB2312、GBK、CP936</a:t>
            </a:r>
            <a:r>
              <a:rPr lang="zh-CN" altLang="en-US" sz="1800" dirty="0">
                <a:latin typeface="宋体" panose="02010600030101010101" pitchFamily="2" charset="-122"/>
              </a:rPr>
              <a:t>等。</a:t>
            </a:r>
          </a:p>
        </p:txBody>
      </p:sp>
      <p:sp>
        <p:nvSpPr>
          <p:cNvPr id="22530" name="标题 2457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 字符串</a:t>
            </a:r>
          </a:p>
        </p:txBody>
      </p:sp>
      <p:sp>
        <p:nvSpPr>
          <p:cNvPr id="2253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" y="1109980"/>
            <a:ext cx="8238490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800" strike="noStrike" noProof="1"/>
              <a:t>这三个方法的</a:t>
            </a:r>
            <a:r>
              <a:rPr lang="zh-CN" altLang="en-US" sz="1800" strike="noStrike" noProof="1">
                <a:solidFill>
                  <a:srgbClr val="FF0000"/>
                </a:solidFill>
              </a:rPr>
              <a:t>参数指定的字符串并不作为一个整体对待</a:t>
            </a:r>
            <a:r>
              <a:rPr lang="zh-CN" altLang="en-US" sz="1800" strike="noStrike" noProof="1"/>
              <a:t>，而是在原字符串的</a:t>
            </a:r>
            <a:r>
              <a:rPr lang="zh-CN" altLang="en-US" sz="1800" strike="noStrike" noProof="1">
                <a:solidFill>
                  <a:srgbClr val="FF0000"/>
                </a:solidFill>
              </a:rPr>
              <a:t>两侧、右侧、左侧</a:t>
            </a:r>
            <a:r>
              <a:rPr lang="zh-CN" altLang="en-US" sz="1800" strike="noStrike" noProof="1"/>
              <a:t>删除参数字符串中包含的所有字符，</a:t>
            </a:r>
            <a:r>
              <a:rPr lang="zh-CN" altLang="en-US" sz="1800" strike="noStrike" noProof="1">
                <a:solidFill>
                  <a:srgbClr val="FF0000"/>
                </a:solidFill>
              </a:rPr>
              <a:t>一层一层地从外往里扒</a:t>
            </a:r>
            <a:r>
              <a:rPr lang="zh-CN" altLang="en-US" sz="1800" strike="noStrike" noProof="1"/>
              <a:t>。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'aabbccddeeeffg'.strip('af')  #</a:t>
            </a:r>
            <a:r>
              <a:rPr lang="zh-CN" altLang="en-US" sz="1600" strike="noStrike" noProof="1">
                <a:solidFill>
                  <a:srgbClr val="FF0000"/>
                </a:solidFill>
                <a:latin typeface="Consolas" panose="020B0609020204030204" charset="0"/>
              </a:rPr>
              <a:t>字母f不在字符串两侧，所以不删除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'bbccddeeeffg'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'aabbccddeeeffg'.strip('gaf')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'bbccddeee'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'aabbccddeeeffg'.strip('gaef')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'bbccdd'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'aabbccddeeeffg'.strip('gbaef')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'ccdd'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'aabbccddeeeffg'.strip('gbaefcd')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''</a:t>
            </a:r>
          </a:p>
        </p:txBody>
      </p:sp>
      <p:sp>
        <p:nvSpPr>
          <p:cNvPr id="5837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en-US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 fontAlgn="base">
              <a:spcBef>
                <a:spcPts val="0"/>
              </a:spcBef>
            </a:pPr>
            <a:r>
              <a:rPr lang="zh-CN" altLang="en-US" sz="1800" b="1" strike="noStrike" noProof="1"/>
              <a:t>应用：</a:t>
            </a:r>
            <a:r>
              <a:rPr lang="zh-CN" altLang="en-US" sz="1800" strike="noStrike" noProof="1"/>
              <a:t>文本规范化。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text = '''姓名：张三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年龄：39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性别男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职业  学生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籍贯：  地球'''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infomation = text.split('\n')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infomation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['姓名：张三', '年龄：39', '性别男', '职业  学生', '籍贯：  地球']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for item in infomation: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    print(item[:2], item[2:].strip('： '), sep='：')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姓名：张三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年龄：39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性别：男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职业：学生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籍贯：地球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41985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41987" name="文本占位符 41986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anchor="t"/>
          <a:lstStyle/>
          <a:p>
            <a:pPr>
              <a:lnSpc>
                <a:spcPct val="80000"/>
              </a:lnSpc>
              <a:buFont typeface="Wingdings" panose="05000000000000000000" charset="0"/>
              <a:buChar char=""/>
            </a:pPr>
            <a:r>
              <a:rPr lang="zh-CN" altLang="en-US" sz="1800" strike="noStrike" noProof="1">
                <a:latin typeface="宋体" panose="02010600030101010101" pitchFamily="2" charset="-122"/>
              </a:rPr>
              <a:t>内置函数</a:t>
            </a:r>
            <a:r>
              <a:rPr lang="zh-CN" altLang="en-US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eval()</a:t>
            </a:r>
            <a:r>
              <a:rPr lang="zh-CN" altLang="en-US" sz="1800" dirty="0">
                <a:solidFill>
                  <a:srgbClr val="FF0000"/>
                </a:solidFill>
              </a:rPr>
              <a:t>函数用来执行一个字符串表达式，变成</a:t>
            </a:r>
            <a:r>
              <a:rPr lang="en-US" altLang="zh-CN" sz="1800" dirty="0">
                <a:solidFill>
                  <a:srgbClr val="FF0000"/>
                </a:solidFill>
              </a:rPr>
              <a:t>python</a:t>
            </a:r>
            <a:r>
              <a:rPr lang="zh-CN" altLang="en-US" sz="1800" dirty="0">
                <a:solidFill>
                  <a:srgbClr val="FF0000"/>
                </a:solidFill>
              </a:rPr>
              <a:t>可执行的语句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en-US" sz="1800" dirty="0">
                <a:solidFill>
                  <a:srgbClr val="FF0000"/>
                </a:solidFill>
              </a:rPr>
              <a:t>并执行语句的函数，并返回表达式的值</a:t>
            </a:r>
            <a:endParaRPr lang="zh-CN" altLang="en-US" sz="1800" strike="noStrike" noProof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eval("3+4")                             </a:t>
            </a:r>
            <a:r>
              <a:rPr lang="en-US" altLang="zh-CN" sz="1600" strike="noStrike" noProof="1">
                <a:latin typeface="Consolas" panose="020B0609020204030204" charset="0"/>
              </a:rPr>
              <a:t>#</a:t>
            </a:r>
            <a:r>
              <a:rPr lang="zh-CN" altLang="en-US" sz="1600" strike="noStrike" noProof="1">
                <a:latin typeface="Consolas" panose="020B0609020204030204" charset="0"/>
              </a:rPr>
              <a:t>计算表达式的值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7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a = 3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b = 5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eval('a+b')                             </a:t>
            </a:r>
            <a:r>
              <a:rPr lang="en-US" altLang="zh-CN" sz="1600" strike="noStrike" noProof="1">
                <a:latin typeface="Consolas" panose="020B0609020204030204" charset="0"/>
              </a:rPr>
              <a:t>#</a:t>
            </a:r>
            <a:r>
              <a:rPr lang="zh-CN" altLang="en-US" sz="1600" strike="noStrike" noProof="1">
                <a:latin typeface="Consolas" panose="020B0609020204030204" charset="0"/>
              </a:rPr>
              <a:t>要求变量</a:t>
            </a:r>
            <a:r>
              <a:rPr lang="en-US" altLang="zh-CN" sz="1600" strike="noStrike" noProof="1">
                <a:latin typeface="Consolas" panose="020B0609020204030204" charset="0"/>
              </a:rPr>
              <a:t>a</a:t>
            </a:r>
            <a:r>
              <a:rPr lang="zh-CN" altLang="en-US" sz="1600" strike="noStrike" noProof="1">
                <a:latin typeface="Consolas" panose="020B0609020204030204" charset="0"/>
              </a:rPr>
              <a:t>和</a:t>
            </a:r>
            <a:r>
              <a:rPr lang="en-US" altLang="zh-CN" sz="1600" strike="noStrike" noProof="1">
                <a:latin typeface="Consolas" panose="020B0609020204030204" charset="0"/>
              </a:rPr>
              <a:t>b</a:t>
            </a:r>
            <a:r>
              <a:rPr lang="zh-CN" altLang="en-US" sz="1600" strike="noStrike" noProof="1">
                <a:latin typeface="Consolas" panose="020B0609020204030204" charset="0"/>
              </a:rPr>
              <a:t>已存在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8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math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eval('math.sqrt(3)')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1.7320508075688772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eval('aa')                              </a:t>
            </a:r>
            <a:r>
              <a:rPr lang="en-US" altLang="zh-CN" sz="1600" strike="noStrike" noProof="1">
                <a:latin typeface="Consolas" panose="020B0609020204030204" charset="0"/>
              </a:rPr>
              <a:t>#</a:t>
            </a:r>
            <a:r>
              <a:rPr lang="zh-CN" altLang="en-US" sz="1600" strike="noStrike" noProof="1">
                <a:latin typeface="Consolas" panose="020B0609020204030204" charset="0"/>
              </a:rPr>
              <a:t>当前上下文中不存在对象</a:t>
            </a:r>
            <a:r>
              <a:rPr lang="en-US" altLang="zh-CN" sz="1600" strike="noStrike" noProof="1">
                <a:latin typeface="Consolas" panose="020B0609020204030204" charset="0"/>
              </a:rPr>
              <a:t>aa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solidFill>
                  <a:srgbClr val="FF0000"/>
                </a:solidFill>
                <a:latin typeface="Consolas" panose="020B0609020204030204" charset="0"/>
              </a:rPr>
              <a:t>NameError: name 'aa' is not defined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eval('*'.join(map(str, range(1, 6))))   </a:t>
            </a:r>
            <a:r>
              <a:rPr lang="en-US" altLang="zh-CN" sz="1600" strike="noStrike" noProof="1">
                <a:latin typeface="Consolas" panose="020B0609020204030204" charset="0"/>
              </a:rPr>
              <a:t>#5</a:t>
            </a:r>
            <a:r>
              <a:rPr lang="zh-CN" altLang="en-US" sz="1600" strike="noStrike" noProof="1">
                <a:latin typeface="Consolas" panose="020B0609020204030204" charset="0"/>
              </a:rPr>
              <a:t>的阶乘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120</a:t>
            </a:r>
          </a:p>
        </p:txBody>
      </p:sp>
      <p:sp>
        <p:nvSpPr>
          <p:cNvPr id="6041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4403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62466" name="文本占位符 4403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成员判断，关键字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in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"a" in "abcde"     #</a:t>
            </a:r>
            <a:r>
              <a:rPr lang="zh-CN" altLang="en-US" sz="1800" dirty="0">
                <a:latin typeface="Consolas" panose="020B0609020204030204" charset="0"/>
              </a:rPr>
              <a:t>测试一个字符中是否存在于另一个字符串中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'ab' in 'abcde'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'ac' in 'abcde'    #</a:t>
            </a:r>
            <a:r>
              <a:rPr lang="zh-CN" altLang="en-US" sz="1800" dirty="0">
                <a:latin typeface="Consolas" panose="020B0609020204030204" charset="0"/>
              </a:rPr>
              <a:t>关键字</a:t>
            </a:r>
            <a:r>
              <a:rPr lang="en-US" altLang="zh-CN" sz="1800" dirty="0">
                <a:latin typeface="Consolas" panose="020B0609020204030204" charset="0"/>
              </a:rPr>
              <a:t>in</a:t>
            </a:r>
            <a:r>
              <a:rPr lang="zh-CN" altLang="en-US" sz="1800" dirty="0">
                <a:latin typeface="Consolas" panose="020B0609020204030204" charset="0"/>
              </a:rPr>
              <a:t>左边的字符串作为一个整体对待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"j" in "abcde"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</p:txBody>
      </p:sp>
      <p:sp>
        <p:nvSpPr>
          <p:cNvPr id="6246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" y="1090930"/>
            <a:ext cx="8090535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en-US" sz="1800" strike="noStrike" noProof="1"/>
              <a:t>Python字符串支持与</a:t>
            </a:r>
            <a:r>
              <a:rPr lang="en-US" sz="1800" strike="noStrike" noProof="1">
                <a:solidFill>
                  <a:srgbClr val="FF0000"/>
                </a:solidFill>
              </a:rPr>
              <a:t>整数</a:t>
            </a:r>
            <a:r>
              <a:rPr lang="en-US" sz="1800" strike="noStrike" noProof="1"/>
              <a:t>的乘法运算，表示序列重复，也就是</a:t>
            </a:r>
            <a:r>
              <a:rPr lang="en-US" sz="1800" strike="noStrike" noProof="1">
                <a:solidFill>
                  <a:srgbClr val="FF0000"/>
                </a:solidFill>
              </a:rPr>
              <a:t>字符串内容的重复</a:t>
            </a:r>
            <a:r>
              <a:rPr lang="zh-CN" altLang="en-US" sz="1800" strike="noStrike" noProof="1">
                <a:solidFill>
                  <a:srgbClr val="FF0000"/>
                </a:solidFill>
              </a:rPr>
              <a:t>，得到新字符串</a:t>
            </a:r>
            <a:r>
              <a:rPr lang="en-US" sz="1800" strike="noStrike" noProof="1"/>
              <a:t>。</a:t>
            </a:r>
          </a:p>
          <a:p>
            <a:pPr marL="0" indent="0" fontAlgn="base">
              <a:buNone/>
            </a:pPr>
            <a:endParaRPr lang="en-US" sz="1800" strike="noStrike" noProof="1"/>
          </a:p>
          <a:p>
            <a:pPr marL="0" indent="0" fontAlgn="base">
              <a:buNone/>
            </a:pPr>
            <a:r>
              <a:rPr lang="en-US" sz="1800" strike="noStrike" noProof="1">
                <a:latin typeface="Consolas" panose="020B0609020204030204" charset="0"/>
              </a:rPr>
              <a:t>&gt;&gt;&gt; 'abcd' * 3</a:t>
            </a:r>
          </a:p>
          <a:p>
            <a:pPr marL="0" indent="0" fontAlgn="base">
              <a:buNone/>
            </a:pPr>
            <a:r>
              <a:rPr 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'abcdabcdabcd'</a:t>
            </a:r>
          </a:p>
        </p:txBody>
      </p:sp>
      <p:sp>
        <p:nvSpPr>
          <p:cNvPr id="63490" name="标题 4403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634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21005" y="1029970"/>
            <a:ext cx="8493760" cy="3395345"/>
          </a:xfr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"/>
            </a:pP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s.start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with(t)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s.endswith(t)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，判断字符串是否以指定字符串开始或结束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35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&gt;&gt;&gt; s = 'Beautiful is better than ugly.'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&gt;&gt;&gt; s.startswith('Be')           #检测整个字符串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True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&gt;&gt;&gt; s.startswith('Be', 5)        #指定检测范围起始位置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False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&gt;&gt;&gt; s.startswith('Be', 0, 5)     #指定检测范围起始和结束位置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True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&gt;&gt;&gt; import os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&gt;&gt;&gt; [filename for filename in os.listdir(r'c:\\')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     if filename.endswith(('.bmp','.jpg','.gif'))]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45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4505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</a:p>
        </p:txBody>
      </p:sp>
      <p:sp>
        <p:nvSpPr>
          <p:cNvPr id="45059" name="文本占位符 45058"/>
          <p:cNvSpPr>
            <a:spLocks noGrp="1"/>
          </p:cNvSpPr>
          <p:nvPr>
            <p:ph idx="1"/>
          </p:nvPr>
        </p:nvSpPr>
        <p:spPr>
          <a:xfrm>
            <a:off x="318135" y="1020445"/>
            <a:ext cx="8430260" cy="3395345"/>
          </a:xfrm>
          <a:ln>
            <a:miter/>
          </a:ln>
        </p:spPr>
        <p:txBody>
          <a:bodyPr anchor="t"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en-US" altLang="zh-CN" sz="1800" strike="noStrike" noProof="1">
                <a:latin typeface="宋体" panose="02010600030101010101" pitchFamily="2" charset="-122"/>
              </a:rPr>
              <a:t>center()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、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ljust()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、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rjust()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，返回指定宽度的新字符串，</a:t>
            </a:r>
            <a:r>
              <a:rPr lang="zh-CN" altLang="en-US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原字符串居中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、</a:t>
            </a:r>
            <a:r>
              <a:rPr lang="zh-CN" altLang="en-US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左对齐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或</a:t>
            </a:r>
            <a:r>
              <a:rPr lang="zh-CN" altLang="en-US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右对齐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出现在新字符串中，</a:t>
            </a:r>
            <a:r>
              <a:rPr lang="zh-CN" altLang="en-US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如果指定宽度大于字符串长度，则使用指定的字符（默认为空格）进行填充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。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800" strike="noStrike" noProof="1">
                <a:latin typeface="Consolas" panose="020B0609020204030204" charset="0"/>
              </a:rPr>
              <a:t>&gt;&gt;&gt; 'Hello world!'.center(20)        #居中对齐，以空格进行填充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800" strike="noStrike" noProof="1">
                <a:solidFill>
                  <a:srgbClr val="00B0F0"/>
                </a:solidFill>
                <a:latin typeface="Consolas" panose="020B0609020204030204" charset="0"/>
              </a:rPr>
              <a:t>'    Hello world!    '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800" strike="noStrike" noProof="1">
                <a:latin typeface="Consolas" panose="020B0609020204030204" charset="0"/>
              </a:rPr>
              <a:t>&gt;&gt;&gt; 'Hello world!'.center(20, '=')   #居中对齐，以字符=进行填充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800" strike="noStrike" noProof="1">
                <a:solidFill>
                  <a:srgbClr val="00B0F0"/>
                </a:solidFill>
                <a:latin typeface="Consolas" panose="020B0609020204030204" charset="0"/>
              </a:rPr>
              <a:t>'====Hello world!===='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800" strike="noStrike" noProof="1">
                <a:latin typeface="Consolas" panose="020B0609020204030204" charset="0"/>
              </a:rPr>
              <a:t>&gt;&gt;&gt; 'Hello world!'.ljust(20, '=')    #左对齐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800" strike="noStrike" noProof="1">
                <a:solidFill>
                  <a:srgbClr val="00B0F0"/>
                </a:solidFill>
                <a:latin typeface="Consolas" panose="020B0609020204030204" charset="0"/>
              </a:rPr>
              <a:t>'Hello world!========'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800" strike="noStrike" noProof="1">
                <a:latin typeface="Consolas" panose="020B0609020204030204" charset="0"/>
              </a:rPr>
              <a:t>&gt;&gt;&gt; 'Hello world!'.rjust(20, '=')    #右对齐</a:t>
            </a: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800" strike="noStrike" noProof="1">
                <a:solidFill>
                  <a:srgbClr val="00B0F0"/>
                </a:solidFill>
                <a:latin typeface="Consolas" panose="020B0609020204030204" charset="0"/>
              </a:rPr>
              <a:t>'========Hello world!'</a:t>
            </a:r>
          </a:p>
        </p:txBody>
      </p:sp>
      <p:sp>
        <p:nvSpPr>
          <p:cNvPr id="6553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935" y="1029970"/>
            <a:ext cx="8317230" cy="3395345"/>
          </a:xfrm>
        </p:spPr>
        <p:txBody>
          <a:bodyPr/>
          <a:lstStyle/>
          <a:p>
            <a:pPr marL="285750" indent="-285750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1800" strike="noStrike" noProof="1"/>
              <a:t>isalnum()、isalpha()、isdigit()、isdecimal()、isnumeric()、isspace()、isupper()、islower()，用来测试字符串是否为数字或字母、是否为字母、是否为数字字符、是否为空白字符、是否为大写字母以及是否为小写字母。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'1234abcd'.isalnum()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'1234abcd'.isalpha()         #全部为英文字母时返回True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'1234abcd'.isdigit()         #全部为数字时返回True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'abcd'.isalpha()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'1234.0'.isdigit()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</p:txBody>
      </p:sp>
      <p:sp>
        <p:nvSpPr>
          <p:cNvPr id="675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Arial" panose="020B0604020202020204" pitchFamily="34" charset="0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363220" y="1200150"/>
            <a:ext cx="7295515" cy="3582035"/>
          </a:xfrm>
        </p:spPr>
        <p:txBody>
          <a:bodyPr anchor="t"/>
          <a:lstStyle/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sym typeface="Arial" panose="020B0604020202020204" pitchFamily="34" charset="0"/>
              </a:rPr>
              <a:t>&gt;&gt;&gt; '1234'.isdigit()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True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sym typeface="Arial" panose="020B0604020202020204" pitchFamily="34" charset="0"/>
              </a:rPr>
              <a:t>&gt;&gt;&gt; '九'.isnumeric()             #isnumeric()方法支持汉字数字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True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sym typeface="Arial" panose="020B0604020202020204" pitchFamily="34" charset="0"/>
              </a:rPr>
              <a:t>&gt;&gt;&gt; '九'.isdigit()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False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sym typeface="Arial" panose="020B0604020202020204" pitchFamily="34" charset="0"/>
              </a:rPr>
              <a:t>&gt;&gt;&gt; '九'.isdecimal()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False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sym typeface="Arial" panose="020B0604020202020204" pitchFamily="34" charset="0"/>
              </a:rPr>
              <a:t>&gt;&gt;&gt; 'ⅣⅢⅩ'.isdecimal()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False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sym typeface="Arial" panose="020B0604020202020204" pitchFamily="34" charset="0"/>
              </a:rPr>
              <a:t>&gt;&gt;&gt; 'ⅣⅢⅩ'.isdigit()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False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sym typeface="Arial" panose="020B0604020202020204" pitchFamily="34" charset="0"/>
              </a:rPr>
              <a:t>&gt;&gt;&gt; 'ⅣⅢⅩ'.isnumeric()         #支持罗马数字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True</a:t>
            </a:r>
          </a:p>
        </p:txBody>
      </p:sp>
      <p:sp>
        <p:nvSpPr>
          <p:cNvPr id="686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920" y="1040765"/>
            <a:ext cx="8458835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1800" strike="noStrike" noProof="1"/>
              <a:t>除了字符串对象提供的方法以外，很多Python内置函数也可以对字符串进行操作，例如：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x = 'Hello world.'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max(x), min(x), len(x)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('w', ' ', 12)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sym typeface="+mn-ea"/>
              </a:rPr>
              <a:t>&gt;&gt;&gt; max(['abc', 'ABD'], key=str.upper) 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#</a:t>
            </a:r>
            <a:r>
              <a:rPr lang="zh-CN" altLang="en-US" sz="1600" dirty="0">
                <a:latin typeface="Consolas" panose="020B0609020204030204" charset="0"/>
                <a:sym typeface="+mn-ea"/>
              </a:rPr>
              <a:t>忽略大小写</a:t>
            </a:r>
            <a:endParaRPr lang="zh-CN" altLang="en-US" sz="160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'ABD'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sorted(x)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[' ', '.', 'H', 'd', 'e', 'l', 'l', 'l', 'o', 'o', 'r', 'w']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list(zip(x,x))                     #zip()也可以作用于字符串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[('H', 'H'), ('e', 'e'), ('l', 'l'), ('l', 'l'), ('o', 'o'), (' ', ' '), ('w', 'w'), ('o', 'o'), ('r', 'r'), ('l', 'l'), ('d', 'd'), ('.', '.')]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eval('[1, 2, 3, 4]')</a:t>
            </a: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	</a:t>
            </a:r>
            <a:r>
              <a:rPr lang="zh-CN" altLang="en-US" sz="1600" strike="noStrike" noProof="1">
                <a:solidFill>
                  <a:schemeClr val="tx1"/>
                </a:solidFill>
                <a:latin typeface="Consolas" panose="020B0609020204030204" charset="0"/>
              </a:rPr>
              <a:t>	        </a:t>
            </a:r>
            <a:r>
              <a:rPr lang="en-US" altLang="zh-CN" sz="1600" strike="noStrike" noProof="1">
                <a:solidFill>
                  <a:schemeClr val="tx1"/>
                </a:solidFill>
                <a:latin typeface="Consolas" panose="020B0609020204030204" charset="0"/>
              </a:rPr>
              <a:t>#</a:t>
            </a:r>
            <a:r>
              <a:rPr lang="zh-CN" altLang="en-US" sz="1600" strike="noStrike" noProof="1">
                <a:solidFill>
                  <a:schemeClr val="tx1"/>
                </a:solidFill>
                <a:latin typeface="Consolas" panose="020B0609020204030204" charset="0"/>
              </a:rPr>
              <a:t>字符串求值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[1, 2, 3, 4]</a:t>
            </a:r>
          </a:p>
        </p:txBody>
      </p:sp>
      <p:sp>
        <p:nvSpPr>
          <p:cNvPr id="6963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49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charset="0"/>
              <a:buChar char="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GB2312是我国制定的中文编码，</a:t>
            </a:r>
            <a:r>
              <a:rPr lang="zh-CN" altLang="en-US" sz="1800" dirty="0">
                <a:latin typeface="宋体" panose="02010600030101010101" pitchFamily="2" charset="-122"/>
              </a:rPr>
              <a:t>使用1个字节表示英语，2个字节表示中文；GBK是GB2312的扩充，而CP936是微软在GBK基础上开发的编码方式。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GB2312、GBK和CP936都是使用2个字节表示中文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  <a:endParaRPr lang="en-US" altLang="en-US" sz="1800" dirty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charset="0"/>
              <a:buChar char="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UTF-8</a:t>
            </a:r>
            <a:r>
              <a:rPr lang="zh-CN" altLang="en-US" sz="1800" dirty="0">
                <a:solidFill>
                  <a:srgbClr val="FF0000"/>
                </a:solidFill>
              </a:rPr>
              <a:t>国际通过的编码格式，它包含了全世界所有国家需要用到的字符</a:t>
            </a:r>
            <a:r>
              <a:rPr lang="zh-CN" altLang="en-US" sz="1800" dirty="0"/>
              <a:t>，</a:t>
            </a:r>
            <a:r>
              <a:rPr lang="zh-CN" altLang="en-US" sz="1800" dirty="0">
                <a:latin typeface="宋体" panose="02010600030101010101" pitchFamily="2" charset="-122"/>
              </a:rPr>
              <a:t>对全世界所有国家需要用到的字符进行了编码，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以1个字节表示英语字符</a:t>
            </a:r>
            <a:r>
              <a:rPr lang="zh-CN" altLang="en-US" sz="1800" dirty="0">
                <a:latin typeface="宋体" panose="02010600030101010101" pitchFamily="2" charset="-122"/>
              </a:rPr>
              <a:t>(兼容ASCII)，以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3个字节表示常见汉字</a:t>
            </a:r>
            <a:r>
              <a:rPr lang="zh-CN" altLang="en-US" sz="1800" dirty="0">
                <a:latin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还有些语言的符号使用2个字节（例如俄语和希腊语符号）或者4个字节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  <a:endParaRPr lang="en-US" altLang="en-US" sz="1800" dirty="0"/>
          </a:p>
        </p:txBody>
      </p:sp>
      <p:sp>
        <p:nvSpPr>
          <p:cNvPr id="23554" name="标题 2457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 字符串</a:t>
            </a:r>
          </a:p>
        </p:txBody>
      </p:sp>
      <p:sp>
        <p:nvSpPr>
          <p:cNvPr id="2355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920" y="1070610"/>
            <a:ext cx="8001000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1800" strike="noStrike" noProof="1">
                <a:solidFill>
                  <a:srgbClr val="FF0000"/>
                </a:solidFill>
              </a:rPr>
              <a:t>切片也适用于字符串，但仅限于读取其中的元素，不支持字符串修改</a:t>
            </a:r>
            <a:r>
              <a:rPr lang="zh-CN" altLang="en-US" sz="1800" strike="noStrike" noProof="1"/>
              <a:t>。</a:t>
            </a:r>
          </a:p>
          <a:p>
            <a:pPr marL="0" indent="0" fontAlgn="base">
              <a:buNone/>
            </a:pPr>
            <a:endParaRPr lang="zh-CN" altLang="en-US" sz="1500" strike="noStrike" noProof="1"/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'Explicit is better than implicit.'[:8]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'Explicit'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&gt;&gt;&gt; 'Explicit is better than implicit.'[9:23]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'is better than'</a:t>
            </a:r>
          </a:p>
        </p:txBody>
      </p:sp>
      <p:sp>
        <p:nvSpPr>
          <p:cNvPr id="706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85" y="1040765"/>
            <a:ext cx="8324215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en-US" sz="1800" strike="noStrike" noProof="1"/>
              <a:t>Python标准库zlib中提供的compress()和decompress()函数可以用于</a:t>
            </a:r>
            <a:r>
              <a:rPr lang="zh-CN" altLang="en-US" sz="1800" strike="noStrike" noProof="1">
                <a:solidFill>
                  <a:srgbClr val="FF0000"/>
                </a:solidFill>
              </a:rPr>
              <a:t>字节串</a:t>
            </a:r>
            <a:r>
              <a:rPr lang="en-US" sz="1800" strike="noStrike" noProof="1">
                <a:solidFill>
                  <a:srgbClr val="FF0000"/>
                </a:solidFill>
              </a:rPr>
              <a:t>的压缩和解压缩</a:t>
            </a:r>
            <a:r>
              <a:rPr lang="en-US" sz="1800" strike="noStrike" noProof="1"/>
              <a:t>。</a:t>
            </a:r>
          </a:p>
          <a:p>
            <a:pPr marL="0" indent="0" fontAlgn="base">
              <a:buNone/>
            </a:pPr>
            <a:endParaRPr lang="en-US" sz="1200" strike="noStrike" noProof="1"/>
          </a:p>
          <a:p>
            <a:pPr marL="0" indent="0">
              <a:spcBef>
                <a:spcPts val="0"/>
              </a:spcBef>
              <a:buNone/>
            </a:pPr>
            <a:r>
              <a:rPr lang="en-US" sz="1800" strike="noStrike" noProof="1">
                <a:latin typeface="Consolas" panose="020B0609020204030204" charset="0"/>
              </a:rPr>
              <a:t>&gt;&gt;&gt; import zlib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trike="noStrike" noProof="1">
                <a:latin typeface="Consolas" panose="020B0609020204030204" charset="0"/>
              </a:rPr>
              <a:t>&gt;&gt;&gt; x = 'Python程序设计系列图书，董付国编著'.encode()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trike="noStrike" noProof="1">
                <a:latin typeface="Consolas" panose="020B0609020204030204" charset="0"/>
              </a:rPr>
              <a:t>&gt;&gt;&gt; len(x)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48</a:t>
            </a:r>
            <a:endParaRPr lang="en-US" sz="18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strike="noStrike" noProof="1">
                <a:latin typeface="Consolas" panose="020B0609020204030204" charset="0"/>
              </a:rPr>
              <a:t>&gt;&gt;&gt; len(zlib.compress(x))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trike="noStrike" noProof="1">
                <a:solidFill>
                  <a:srgbClr val="00B0F0"/>
                </a:solidFill>
                <a:latin typeface="Consolas" panose="020B0609020204030204" charset="0"/>
              </a:rPr>
              <a:t>59</a:t>
            </a:r>
            <a:endParaRPr lang="en-US" sz="18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71682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7168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  <a:sym typeface="+mn-ea"/>
              </a:rPr>
              <a:t>&gt;&gt;&gt; x = ('Python系列图书'*3).encode()</a:t>
            </a:r>
            <a:endParaRPr lang="en-US" sz="18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  <a:sym typeface="+mn-ea"/>
              </a:rPr>
              <a:t>&gt;&gt;&gt; len(x)</a:t>
            </a:r>
            <a:endParaRPr lang="en-US" sz="18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54</a:t>
            </a:r>
            <a:endParaRPr lang="en-US" sz="18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y = zlib.compress(x)           #信息重复度越高，压缩比越大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len(y)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30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z = zlib.decompress(y)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len(z)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54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z.decode()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'Python系列图书Python系列图书Python系列图书'</a:t>
            </a:r>
          </a:p>
        </p:txBody>
      </p:sp>
      <p:sp>
        <p:nvSpPr>
          <p:cNvPr id="72706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4.1.2 字符串常用方法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727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宋体" panose="02010600030101010101" pitchFamily="2" charset="-122"/>
                <a:sym typeface="宋体" panose="02010600030101010101" pitchFamily="2" charset="-122"/>
              </a:rPr>
              <a:t>4.1.2 字符串常用方法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&gt;&gt;&gt; x = ['董付国'] * 8</a:t>
            </a: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&gt;&gt;&gt; y = str(x).encode()</a:t>
            </a: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&gt;&gt;&gt; len(y)</a:t>
            </a: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104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&gt;&gt;&gt; z = zlib.compress(y)                #只能对字节串进行压缩</a:t>
            </a: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&gt;&gt;&gt; len(z)</a:t>
            </a: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26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&gt;&gt;&gt; zlib.decompress(z).decode()</a:t>
            </a: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"['董付国', '董付国', '董付国', '董付国', '董付国', '董付国', '董付国', '董付国']"</a:t>
            </a:r>
            <a:endParaRPr lang="en-US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4608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4.1.3 字符串常量</a:t>
            </a:r>
          </a:p>
        </p:txBody>
      </p:sp>
      <p:sp>
        <p:nvSpPr>
          <p:cNvPr id="74754" name="文本占位符 46082"/>
          <p:cNvSpPr>
            <a:spLocks noGrp="1"/>
          </p:cNvSpPr>
          <p:nvPr>
            <p:ph idx="1"/>
          </p:nvPr>
        </p:nvSpPr>
        <p:spPr>
          <a:xfrm>
            <a:off x="363855" y="1009650"/>
            <a:ext cx="8211820" cy="3395345"/>
          </a:xfr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"/>
            </a:pPr>
            <a:r>
              <a:rPr lang="en-US" altLang="zh-CN" sz="1800">
                <a:latin typeface="宋体" panose="02010600030101010101" pitchFamily="2" charset="-122"/>
              </a:rPr>
              <a:t>Python</a:t>
            </a:r>
            <a:r>
              <a:rPr lang="zh-CN" altLang="en-US" sz="1800">
                <a:latin typeface="宋体" panose="02010600030101010101" pitchFamily="2" charset="-122"/>
              </a:rPr>
              <a:t>标准库</a:t>
            </a:r>
            <a:r>
              <a:rPr lang="en-US" altLang="zh-CN" sz="1800">
                <a:latin typeface="宋体" panose="02010600030101010101" pitchFamily="2" charset="-122"/>
              </a:rPr>
              <a:t>string</a:t>
            </a:r>
            <a:r>
              <a:rPr lang="zh-CN" altLang="en-US" sz="1800">
                <a:latin typeface="宋体" panose="02010600030101010101" pitchFamily="2" charset="-122"/>
              </a:rPr>
              <a:t>中定义数字字符、标点符号、英文字母、大写字母、小写字母等常量。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import string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string.digits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'0123456789'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string.punctuation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'!"#$%&amp;\'()*+,-./:;&lt;=&gt;?@[\\]^_`{|}~'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string.ascii_letters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'abcdefghijklmnopqrstuvwxyzABCDEFGHIJKLMNOPQRSTUVWXYZ'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string.ascii_lowercase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'abcdefghijklmnopqrstuvwxyz'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string.ascii_uppercase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'ABCDEFGHIJKLMNOPQRSTUVWXYZ'</a:t>
            </a: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4.1.3 字符串常量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anchor="t"/>
          <a:lstStyle/>
          <a:p>
            <a:pPr fontAlgn="base">
              <a:buFont typeface="Wingdings" panose="05000000000000000000" charset="0"/>
              <a:buChar char=""/>
            </a:pPr>
            <a:r>
              <a:rPr lang="zh-CN" altLang="zh-CN" sz="1800" b="1" strike="noStrike" noProof="1"/>
              <a:t>应用：</a:t>
            </a:r>
            <a:r>
              <a:rPr lang="zh-CN" altLang="zh-CN" sz="1800" strike="noStrike" noProof="1"/>
              <a:t>随机密码生成原理。</a:t>
            </a:r>
          </a:p>
          <a:p>
            <a:pPr marL="0" indent="0" fontAlgn="base">
              <a:buNone/>
            </a:pP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characters = string.digits + string.ascii_letters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random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''.join([random.choice(characters) for i in range(8)])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'J5Cuofhy'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''.join([random.choice(characters) for i in range(10)])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'RkHA3K3tNl'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''.join([random.choice(characters) for i in range(16)])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'zSabpGltJ0X4CCjh'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''.join(random.choices(characters, k=12))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'4NvBiOqy0Ej1'</a:t>
            </a:r>
          </a:p>
        </p:txBody>
      </p:sp>
      <p:sp>
        <p:nvSpPr>
          <p:cNvPr id="757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4.1.4 可变字符串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705" y="931905"/>
            <a:ext cx="8211820" cy="3395345"/>
          </a:xfrm>
          <a:ln>
            <a:miter/>
          </a:ln>
        </p:spPr>
        <p:txBody>
          <a:bodyPr anchor="t"/>
          <a:lstStyle/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600" strike="noStrike" noProof="1"/>
              <a:t>在Python中，</a:t>
            </a:r>
            <a:r>
              <a:rPr lang="zh-CN" altLang="en-US" sz="1600" strike="noStrike" noProof="1">
                <a:solidFill>
                  <a:srgbClr val="FF0000"/>
                </a:solidFill>
              </a:rPr>
              <a:t>字符串属于不可变对象，不支持原地修改</a:t>
            </a:r>
            <a:r>
              <a:rPr lang="zh-CN" altLang="en-US" sz="1600" strike="noStrike" noProof="1"/>
              <a:t>，如果需要修改其中的值，</a:t>
            </a:r>
            <a:r>
              <a:rPr lang="zh-CN" altLang="en-US" sz="1600" strike="noStrike" noProof="1">
                <a:solidFill>
                  <a:srgbClr val="FF0000"/>
                </a:solidFill>
              </a:rPr>
              <a:t>只能重新创建一个新的字符串对象</a:t>
            </a:r>
            <a:r>
              <a:rPr lang="zh-CN" altLang="en-US" sz="1600" strike="noStrike" noProof="1"/>
              <a:t>。</a:t>
            </a:r>
            <a:r>
              <a:rPr lang="zh-CN" altLang="en-US" sz="1600" strike="noStrike" noProof="1">
                <a:solidFill>
                  <a:srgbClr val="FF0000"/>
                </a:solidFill>
              </a:rPr>
              <a:t>然而，如果确实需要一个支持原地修改的数据对象，可以使用io.StringIO对象或array模块</a:t>
            </a:r>
            <a:r>
              <a:rPr lang="zh-CN" altLang="en-US" sz="1600" strike="noStrike" noProof="1"/>
              <a:t>。</a:t>
            </a:r>
            <a:endParaRPr lang="en-US" altLang="zh-CN" sz="1600" strike="noStrike" noProof="1"/>
          </a:p>
          <a:p>
            <a:r>
              <a:rPr lang="zh-CN" altLang="en-US" sz="1600" dirty="0">
                <a:solidFill>
                  <a:srgbClr val="FF0000"/>
                </a:solidFill>
              </a:rPr>
              <a:t>首先将字符串作为参数创建一个</a:t>
            </a:r>
            <a:r>
              <a:rPr lang="en-US" altLang="zh-CN" sz="1600" dirty="0" err="1">
                <a:solidFill>
                  <a:srgbClr val="FF0000"/>
                </a:solidFill>
              </a:rPr>
              <a:t>StringIO</a:t>
            </a:r>
            <a:r>
              <a:rPr lang="zh-CN" altLang="en-US" sz="1600" dirty="0">
                <a:solidFill>
                  <a:srgbClr val="FF0000"/>
                </a:solidFill>
              </a:rPr>
              <a:t>对象，然后，像文件一样写入即可</a:t>
            </a:r>
            <a:endParaRPr lang="zh-CN" altLang="en-US" sz="1600" strike="noStrike" noProof="1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&gt;&gt;&gt; import 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&gt;&gt;&gt; s = "Hello, world"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&gt;&gt;&gt; sio = io.StringIO(s)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&gt;&gt;&gt; sio.getvalue()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'Hello, world'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&gt;&gt;&gt; sio.seek(7)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7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&gt;&gt;&gt; sio.write("there!")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</a:p>
          <a:p>
            <a:pPr marL="0" indent="0">
              <a:buNone/>
            </a:pPr>
            <a:r>
              <a:rPr lang="zh-CN" altLang="en-US" sz="1600" dirty="0">
                <a:latin typeface="Consolas" panose="020B0609020204030204" charset="0"/>
                <a:sym typeface="+mn-ea"/>
              </a:rPr>
              <a:t>&gt;&gt;&gt; sio.getvalue()</a:t>
            </a:r>
            <a:endParaRPr lang="zh-CN" altLang="en-US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'Hello, there!'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68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52545" y="2532752"/>
            <a:ext cx="5291455" cy="258532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charset="0"/>
                <a:sym typeface="+mn-ea"/>
              </a:rPr>
              <a:t>&gt;&gt;&gt; import array</a:t>
            </a:r>
            <a:endParaRPr lang="zh-CN" altLang="en-US" dirty="0">
              <a:latin typeface="Consolas" panose="020B0609020204030204" charset="0"/>
            </a:endParaRPr>
          </a:p>
          <a:p>
            <a:pPr>
              <a:buSzPct val="70000"/>
            </a:pPr>
            <a:r>
              <a:rPr lang="zh-CN" altLang="en-US" dirty="0">
                <a:latin typeface="Consolas" panose="020B0609020204030204" charset="0"/>
                <a:sym typeface="+mn-ea"/>
              </a:rPr>
              <a:t>&gt;&gt;&gt; a = array.array('u', s)</a:t>
            </a:r>
            <a:r>
              <a:rPr lang="en-US" altLang="zh-CN" sz="1400" dirty="0">
                <a:latin typeface="Consolas" panose="020B0609020204030204" charset="0"/>
                <a:sym typeface="+mn-ea"/>
              </a:rPr>
              <a:t>#</a:t>
            </a:r>
            <a:r>
              <a:rPr lang="en-US" altLang="zh-CN" sz="1400" dirty="0"/>
              <a:t> Unicode character</a:t>
            </a:r>
            <a:endParaRPr lang="zh-CN" altLang="en-US" sz="1400" dirty="0">
              <a:latin typeface="Consolas" panose="020B0609020204030204" charset="0"/>
            </a:endParaRPr>
          </a:p>
          <a:p>
            <a:pPr marL="0" indent="0"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Consolas" panose="020B0609020204030204" charset="0"/>
                <a:sym typeface="+mn-ea"/>
              </a:rPr>
              <a:t>&gt;&gt;&gt; print(a)</a:t>
            </a:r>
            <a:endParaRPr lang="zh-CN" altLang="en-US" dirty="0">
              <a:latin typeface="Consolas" panose="020B0609020204030204" charset="0"/>
            </a:endParaRPr>
          </a:p>
          <a:p>
            <a:pPr marL="0" indent="0"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array('u', 'Hello, world')</a:t>
            </a:r>
            <a:endParaRPr lang="zh-CN" altLang="en-US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Consolas" panose="020B0609020204030204" charset="0"/>
                <a:sym typeface="+mn-ea"/>
              </a:rPr>
              <a:t>&gt;&gt;&gt; a[0] = 'y'</a:t>
            </a:r>
            <a:endParaRPr lang="zh-CN" altLang="en-US" dirty="0">
              <a:latin typeface="Consolas" panose="020B0609020204030204" charset="0"/>
            </a:endParaRPr>
          </a:p>
          <a:p>
            <a:pPr marL="0" indent="0"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Consolas" panose="020B0609020204030204" charset="0"/>
                <a:sym typeface="+mn-ea"/>
              </a:rPr>
              <a:t>&gt;&gt;&gt; print(a)</a:t>
            </a:r>
            <a:endParaRPr lang="zh-CN" altLang="en-US" dirty="0">
              <a:latin typeface="Consolas" panose="020B0609020204030204" charset="0"/>
            </a:endParaRPr>
          </a:p>
          <a:p>
            <a:pPr marL="0" indent="0"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array('u', 'yello, world')</a:t>
            </a:r>
            <a:endParaRPr lang="zh-CN" altLang="en-US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Consolas" panose="020B0609020204030204" charset="0"/>
                <a:sym typeface="+mn-ea"/>
              </a:rPr>
              <a:t>&gt;&gt;&gt; a.tounicode()</a:t>
            </a:r>
            <a:endParaRPr lang="zh-CN" altLang="en-US" dirty="0">
              <a:latin typeface="Consolas" panose="020B0609020204030204" charset="0"/>
            </a:endParaRPr>
          </a:p>
          <a:p>
            <a:pPr marL="0" indent="0"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'yello, world'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中文分词与拼音处理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0580" cy="3395345"/>
          </a:xfrm>
        </p:spPr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import jieba    #</a:t>
            </a:r>
            <a:r>
              <a:rPr lang="en-US" altLang="zh-CN" sz="1100" dirty="0" err="1">
                <a:solidFill>
                  <a:srgbClr val="FF0000"/>
                </a:solidFill>
              </a:rPr>
              <a:t>导入jieba模块</a:t>
            </a:r>
            <a:r>
              <a:rPr lang="en-US" altLang="zh-CN" sz="1100" dirty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jieba</a:t>
            </a:r>
            <a:r>
              <a:rPr lang="zh-CN" altLang="en-US" sz="1100" dirty="0">
                <a:solidFill>
                  <a:srgbClr val="FF0000"/>
                </a:solidFill>
              </a:rPr>
              <a:t>库是一款优秀的 </a:t>
            </a:r>
            <a:r>
              <a:rPr lang="en-US" altLang="zh-CN" sz="1100" dirty="0">
                <a:solidFill>
                  <a:srgbClr val="FF0000"/>
                </a:solidFill>
              </a:rPr>
              <a:t>Python </a:t>
            </a:r>
            <a:r>
              <a:rPr lang="zh-CN" altLang="en-US" sz="1100" dirty="0">
                <a:solidFill>
                  <a:srgbClr val="FF0000"/>
                </a:solidFill>
              </a:rPr>
              <a:t>第三方中文分词库，通过分词获得单个的词语，把词语都挖掘出来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 = '</a:t>
            </a:r>
            <a:r>
              <a:rPr lang="en-US" altLang="zh-CN" sz="1600" dirty="0" err="1">
                <a:latin typeface="Consolas" panose="020B0609020204030204" charset="0"/>
              </a:rPr>
              <a:t>分词的准确度直接影响了后续文本处理和挖掘算法的最终效果</a:t>
            </a:r>
            <a:r>
              <a:rPr lang="en-US" altLang="zh-CN" sz="1600" dirty="0">
                <a:latin typeface="Consolas" panose="020B0609020204030204" charset="0"/>
              </a:rPr>
              <a:t>。'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jieba.cut</a:t>
            </a:r>
            <a:r>
              <a:rPr lang="en-US" altLang="zh-CN" sz="1600" dirty="0">
                <a:latin typeface="Consolas" panose="020B0609020204030204" charset="0"/>
              </a:rPr>
              <a:t>(x)                     #</a:t>
            </a:r>
            <a:r>
              <a:rPr lang="en-US" altLang="zh-CN" sz="1600" dirty="0" err="1">
                <a:latin typeface="Consolas" panose="020B0609020204030204" charset="0"/>
              </a:rPr>
              <a:t>使用默认词库进行分词</a:t>
            </a:r>
            <a:endParaRPr lang="en-US" altLang="zh-CN" sz="16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&lt;generator object 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Tokenizer.cut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 at 0x000000000342C990&gt;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&gt;&gt;&gt; list(_)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['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分词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'的',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准确度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直接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影响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'了',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后续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文本处理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'和',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挖掘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算法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'的',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最终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效果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', '。']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jieba.lcut</a:t>
            </a:r>
            <a:r>
              <a:rPr lang="en-US" altLang="zh-CN" sz="1600" dirty="0">
                <a:latin typeface="Consolas" panose="020B0609020204030204" charset="0"/>
              </a:rPr>
              <a:t>('</a:t>
            </a:r>
            <a:r>
              <a:rPr lang="en-US" altLang="zh-CN" sz="1600" dirty="0" err="1">
                <a:latin typeface="Consolas" panose="020B0609020204030204" charset="0"/>
              </a:rPr>
              <a:t>Python可以这样学，Python程序设计开发宝典</a:t>
            </a:r>
            <a:r>
              <a:rPr lang="en-US" altLang="zh-CN" sz="1600" dirty="0">
                <a:latin typeface="Consolas" panose="020B0609020204030204" charset="0"/>
              </a:rPr>
              <a:t>') #</a:t>
            </a:r>
            <a:r>
              <a:rPr lang="en-US" altLang="zh-CN" sz="1600" dirty="0" err="1">
                <a:latin typeface="Consolas" panose="020B0609020204030204" charset="0"/>
              </a:rPr>
              <a:t>直接给出列表</a:t>
            </a:r>
            <a:endParaRPr lang="zh-CN" altLang="en-US" sz="1600" dirty="0">
              <a:solidFill>
                <a:srgbClr val="002060"/>
              </a:solidFill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Dumping model to file cache C:\Users\d\AppData\Local\Temp\jieba.cache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['Python', 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可以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这样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', '学', '，', 'Python', 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程序设计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开发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宝典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list(</a:t>
            </a:r>
            <a:r>
              <a:rPr lang="en-US" altLang="zh-CN" sz="1600" dirty="0" err="1">
                <a:latin typeface="Consolas" panose="020B0609020204030204" charset="0"/>
              </a:rPr>
              <a:t>jieba.cut</a:t>
            </a:r>
            <a:r>
              <a:rPr lang="en-US" altLang="zh-CN" sz="1600" dirty="0">
                <a:latin typeface="Consolas" panose="020B0609020204030204" charset="0"/>
              </a:rPr>
              <a:t>('</a:t>
            </a:r>
            <a:r>
              <a:rPr lang="en-US" altLang="zh-CN" sz="1600" dirty="0" err="1">
                <a:latin typeface="Consolas" panose="020B0609020204030204" charset="0"/>
              </a:rPr>
              <a:t>花纸杯</a:t>
            </a:r>
            <a:r>
              <a:rPr lang="en-US" altLang="zh-CN" sz="1600" dirty="0">
                <a:latin typeface="Consolas" panose="020B0609020204030204" charset="0"/>
              </a:rPr>
              <a:t>'))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['花', 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纸杯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jieba.add_word</a:t>
            </a:r>
            <a:r>
              <a:rPr lang="en-US" altLang="zh-CN" sz="1600" dirty="0">
                <a:latin typeface="Consolas" panose="020B0609020204030204" charset="0"/>
              </a:rPr>
              <a:t>('</a:t>
            </a:r>
            <a:r>
              <a:rPr lang="en-US" altLang="zh-CN" sz="1600" dirty="0" err="1">
                <a:latin typeface="Consolas" panose="020B0609020204030204" charset="0"/>
              </a:rPr>
              <a:t>花纸杯</a:t>
            </a:r>
            <a:r>
              <a:rPr lang="en-US" altLang="zh-CN" sz="1600" dirty="0">
                <a:latin typeface="Consolas" panose="020B0609020204030204" charset="0"/>
              </a:rPr>
              <a:t>')         #</a:t>
            </a:r>
            <a:r>
              <a:rPr lang="en-US" altLang="zh-CN" sz="1600" dirty="0" err="1">
                <a:latin typeface="Consolas" panose="020B0609020204030204" charset="0"/>
              </a:rPr>
              <a:t>增加词条</a:t>
            </a:r>
            <a:endParaRPr lang="en-US" altLang="zh-CN" sz="16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list(</a:t>
            </a:r>
            <a:r>
              <a:rPr lang="en-US" altLang="zh-CN" sz="1600" dirty="0" err="1">
                <a:latin typeface="Consolas" panose="020B0609020204030204" charset="0"/>
              </a:rPr>
              <a:t>jieba.cut</a:t>
            </a:r>
            <a:r>
              <a:rPr lang="en-US" altLang="zh-CN" sz="1600" dirty="0">
                <a:latin typeface="Consolas" panose="020B0609020204030204" charset="0"/>
              </a:rPr>
              <a:t>('</a:t>
            </a:r>
            <a:r>
              <a:rPr lang="en-US" altLang="zh-CN" sz="1600" dirty="0" err="1">
                <a:latin typeface="Consolas" panose="020B0609020204030204" charset="0"/>
              </a:rPr>
              <a:t>花纸杯</a:t>
            </a:r>
            <a:r>
              <a:rPr lang="en-US" altLang="zh-CN" sz="1600" dirty="0">
                <a:latin typeface="Consolas" panose="020B0609020204030204" charset="0"/>
              </a:rPr>
              <a:t>'))        #</a:t>
            </a:r>
            <a:r>
              <a:rPr lang="en-US" altLang="zh-CN" sz="1600" dirty="0" err="1">
                <a:latin typeface="Consolas" panose="020B0609020204030204" charset="0"/>
              </a:rPr>
              <a:t>使用新</a:t>
            </a:r>
            <a:r>
              <a:rPr lang="zh-CN" altLang="en-US" sz="1600" dirty="0">
                <a:latin typeface="Consolas" panose="020B0609020204030204" charset="0"/>
              </a:rPr>
              <a:t>词</a:t>
            </a:r>
            <a:r>
              <a:rPr lang="en-US" altLang="zh-CN" sz="1600" dirty="0" err="1">
                <a:latin typeface="Consolas" panose="020B0609020204030204" charset="0"/>
              </a:rPr>
              <a:t>库进行分词</a:t>
            </a:r>
            <a:endParaRPr lang="en-US" altLang="zh-CN" sz="16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['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花纸杯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']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中文分词与拼音处理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from jieba import </a:t>
            </a:r>
            <a:r>
              <a:rPr lang="en-US" altLang="zh-CN" sz="1800" dirty="0" err="1">
                <a:latin typeface="Consolas" panose="020B0609020204030204" charset="0"/>
              </a:rPr>
              <a:t>posseg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text = '</a:t>
            </a:r>
            <a:r>
              <a:rPr lang="en-US" altLang="zh-CN" sz="1800" dirty="0" err="1">
                <a:latin typeface="Consolas" panose="020B0609020204030204" charset="0"/>
              </a:rPr>
              <a:t>分词的准确度直接影响了后续文本处理和挖掘算法的最终效果</a:t>
            </a:r>
            <a:r>
              <a:rPr lang="en-US" altLang="zh-CN" sz="1800" dirty="0">
                <a:latin typeface="Consolas" panose="020B0609020204030204" charset="0"/>
              </a:rPr>
              <a:t>。'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for word, tag in </a:t>
            </a:r>
            <a:r>
              <a:rPr lang="en-US" altLang="zh-CN" sz="1800" dirty="0" err="1">
                <a:latin typeface="Consolas" panose="020B0609020204030204" charset="0"/>
              </a:rPr>
              <a:t>posseg.cut</a:t>
            </a:r>
            <a:r>
              <a:rPr lang="en-US" altLang="zh-CN" sz="1800" dirty="0">
                <a:latin typeface="Consolas" panose="020B0609020204030204" charset="0"/>
              </a:rPr>
              <a:t>(text):  # </a:t>
            </a:r>
            <a:r>
              <a:rPr lang="zh-CN" altLang="en-US" sz="1800" dirty="0">
                <a:latin typeface="Consolas" panose="020B0609020204030204" charset="0"/>
              </a:rPr>
              <a:t>得到分词及其词性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    print(word, tag, </a:t>
            </a:r>
            <a:r>
              <a:rPr lang="en-US" altLang="zh-CN" sz="1800" dirty="0" err="1">
                <a:latin typeface="Consolas" panose="020B0609020204030204" charset="0"/>
              </a:rPr>
              <a:t>sep</a:t>
            </a:r>
            <a:r>
              <a:rPr lang="en-US" altLang="zh-CN" sz="1800" dirty="0">
                <a:latin typeface="Consolas" panose="020B0609020204030204" charset="0"/>
              </a:rPr>
              <a:t>=':', end='\t')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分词:n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的:uj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准确度:n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直接:ad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影响:vn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了:ul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后续:v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文本处理:n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和:c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挖掘:v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算法:n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的:uj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最终:d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效果:n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	。:x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中文分词与拼音处理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import </a:t>
            </a:r>
            <a:r>
              <a:rPr lang="en-US" altLang="zh-CN" sz="1800" dirty="0" err="1">
                <a:latin typeface="Consolas" panose="020B0609020204030204" charset="0"/>
              </a:rPr>
              <a:t>snownlp</a:t>
            </a:r>
            <a:r>
              <a:rPr lang="en-US" altLang="zh-CN" sz="1800" dirty="0">
                <a:latin typeface="Consolas" panose="020B0609020204030204" charset="0"/>
              </a:rPr>
              <a:t>   #</a:t>
            </a:r>
            <a:r>
              <a:rPr lang="en-US" altLang="zh-CN" sz="1800" dirty="0" err="1">
                <a:latin typeface="Consolas" panose="020B0609020204030204" charset="0"/>
              </a:rPr>
              <a:t>导入snownlp模块</a:t>
            </a:r>
            <a:r>
              <a:rPr lang="en-US" altLang="zh-CN" sz="1800" dirty="0">
                <a:latin typeface="Consolas" panose="020B0609020204030204" charset="0"/>
              </a:rPr>
              <a:t>,</a:t>
            </a:r>
            <a:r>
              <a:rPr lang="zh-CN" altLang="en-US" sz="1800" dirty="0"/>
              <a:t>针对中文文本进行文本挖掘的</a:t>
            </a:r>
            <a:r>
              <a:rPr lang="en-US" altLang="zh-CN" sz="1800" dirty="0"/>
              <a:t>,</a:t>
            </a:r>
            <a:r>
              <a:rPr lang="zh-CN" altLang="en-US" sz="1800" dirty="0"/>
              <a:t>中</a:t>
            </a:r>
            <a:r>
              <a:rPr lang="en-US" altLang="zh-CN" sz="1800" dirty="0">
                <a:latin typeface="Consolas" panose="020B0609020204030204" charset="0"/>
              </a:rPr>
              <a:t>#</a:t>
            </a:r>
            <a:r>
              <a:rPr lang="zh-CN" altLang="en-US" sz="1800" dirty="0"/>
              <a:t>文分词，词性标注，文本分类等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</a:rPr>
              <a:t>snownlp.SnowNLP</a:t>
            </a:r>
            <a:r>
              <a:rPr lang="en-US" altLang="zh-CN" sz="1800" dirty="0">
                <a:latin typeface="Consolas" panose="020B0609020204030204" charset="0"/>
              </a:rPr>
              <a:t>('</a:t>
            </a:r>
            <a:r>
              <a:rPr lang="en-US" altLang="zh-CN" sz="1800" dirty="0" err="1">
                <a:latin typeface="Consolas" panose="020B0609020204030204" charset="0"/>
              </a:rPr>
              <a:t>学而时习之，不亦说乎</a:t>
            </a:r>
            <a:r>
              <a:rPr lang="en-US" altLang="zh-CN" sz="1800" dirty="0">
                <a:latin typeface="Consolas" panose="020B0609020204030204" charset="0"/>
              </a:rPr>
              <a:t>').words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['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学而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时习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'之', '，',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不亦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说乎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</a:rPr>
              <a:t>snownlp.SnowNLP</a:t>
            </a:r>
            <a:r>
              <a:rPr lang="en-US" altLang="zh-CN" sz="1800" dirty="0">
                <a:latin typeface="Consolas" panose="020B0609020204030204" charset="0"/>
              </a:rPr>
              <a:t>(x).words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['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分词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'的',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准确度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直接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影响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'了',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后续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文本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处理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'和',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挖掘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算法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'的',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最终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</a:rPr>
              <a:t>效果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', '。']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59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2253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100"/>
              </a:spcBef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latin typeface="宋体" panose="02010600030101010101" pitchFamily="2" charset="-122"/>
              </a:rPr>
              <a:t>不同编码格式之间相差很大，采用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不同的编码格式意味着不同的表示和存储形式</a:t>
            </a:r>
            <a:r>
              <a:rPr lang="zh-CN" altLang="en-US" sz="1800" dirty="0">
                <a:latin typeface="宋体" panose="02010600030101010101" pitchFamily="2" charset="-122"/>
              </a:rPr>
              <a:t>，把同一字符存入文件时，写入的内容可能会不同，在试图理解其内容时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必须了解编码规则并进行正确的解码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如果解码方法不正确就无法还原信息，</a:t>
            </a:r>
            <a:r>
              <a:rPr lang="zh-CN" altLang="en-US" sz="1800" dirty="0">
                <a:latin typeface="宋体" panose="02010600030101010101" pitchFamily="2" charset="-122"/>
              </a:rPr>
              <a:t>从这个角度来讲，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字符串编码也具有加密的效果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  <a:endParaRPr lang="zh-CN" altLang="en-US" sz="1200" dirty="0">
              <a:latin typeface="Consolas" panose="020B0609020204030204" charset="0"/>
            </a:endParaRPr>
          </a:p>
        </p:txBody>
      </p:sp>
      <p:sp>
        <p:nvSpPr>
          <p:cNvPr id="24578" name="标题 2457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 字符串</a:t>
            </a:r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中文分词与拼音处理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/>
              <a:t>应用：</a:t>
            </a:r>
            <a:r>
              <a:rPr lang="zh-CN" altLang="en-US" sz="1800" strike="noStrike" noProof="1"/>
              <a:t>过滤字符串中的空白字符和中英文标点符号。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from jieba import cut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delPuncs(s):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f = lambda word: len(word)&gt;1 or '\u4e00'&lt;=word&lt;='\u9fa5'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''.join(filter(f, cut(s)))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sentence =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东边来个小朋友叫小松，手里拿着一捆葱。西边来个小朋友叫小丛，手里拿着小闹钟。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小松手里葱捆得松，掉在地上一些葱。小丛忙放闹钟去拾葱，帮助小松捆紧葱.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小松夸小丛像雷锋，小丛说小松爱劳动。'''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print(delPuncs(sentence))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中文分词与拼音处理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from pypinyin import lazy_pinyin, pinyin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lazy_pinyin('董付国')               #返回拼音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</a:rPr>
              <a:t>['dong', 'fu', 'guo']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lazy_pinyin('董付国', 1)            #带声调的拼音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</a:rPr>
              <a:t>['dǒng', 'fù', 'guó']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lazy_pinyin('董付国', 2)            #另一种拼音形式，数字表示前面字母的声调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</a:rPr>
              <a:t>['do3ng', 'fu4', 'guo2']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lazy_pinyin('董付国', 3)            #只返回拼音首字母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</a:rPr>
              <a:t>['d', 'f', 'g']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lazy_pinyin('重要', 1)              #能够根据词组智能识别多音字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</a:rPr>
              <a:t>['zhòng', 'yào']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lazy_pinyin('重阳', 1)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</a:rPr>
              <a:t>['chóng', 'yáng']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pinyin('重阳')                      #返回拼音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</a:rPr>
              <a:t>[['chóng'], ['yáng']]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&gt;&gt;&gt; pinyin('重阳节', heteronym=True)    #返回多音字的所有读音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</a:rPr>
              <a:t>[['zhòng', 'chóng', 'tóng'], ['yáng'], ['jié', 'jiē']]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宋体" panose="02010600030101010101" pitchFamily="2" charset="-122"/>
              </a:rPr>
              <a:t>4.1.5  中文分词与拼音处理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08365" cy="33953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import jieba          #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其实不需要导入jieba，这里只是说明已安装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x = '中英文混合test123'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lazy_pinyin</a:t>
            </a:r>
            <a:r>
              <a:rPr lang="en-US" altLang="zh-CN" sz="1800" dirty="0">
                <a:latin typeface="Consolas" panose="020B0609020204030204" charset="0"/>
                <a:sym typeface="+mn-ea"/>
              </a:rPr>
              <a:t>(x)        #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自动调用已安装的jieba扩展库分词功能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zhong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ying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', 'wen',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hun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', 'he', 'test123']</a:t>
            </a:r>
            <a:endParaRPr lang="en-US" altLang="zh-CN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lazy_pinyin</a:t>
            </a:r>
            <a:r>
              <a:rPr lang="en-US" altLang="zh-CN" sz="1800" dirty="0">
                <a:latin typeface="Consolas" panose="020B0609020204030204" charset="0"/>
                <a:sym typeface="+mn-ea"/>
              </a:rPr>
              <a:t>(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jieba.cut</a:t>
            </a:r>
            <a:r>
              <a:rPr lang="en-US" altLang="zh-CN" sz="1800" dirty="0">
                <a:latin typeface="Consolas" panose="020B0609020204030204" charset="0"/>
                <a:sym typeface="+mn-ea"/>
              </a:rPr>
              <a:t>(x))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zhong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ying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', 'wen', '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hun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', 'he', 'test123']</a:t>
            </a:r>
            <a:endParaRPr lang="en-US" altLang="zh-CN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x = '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山东烟台的大樱桃真好吃啊</a:t>
            </a:r>
            <a:r>
              <a:rPr lang="en-US" altLang="zh-CN" sz="1800" dirty="0">
                <a:latin typeface="Consolas" panose="020B0609020204030204" charset="0"/>
                <a:sym typeface="+mn-ea"/>
              </a:rPr>
              <a:t>'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sorted(x, key=lambda 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ch</a:t>
            </a:r>
            <a:r>
              <a:rPr lang="en-US" altLang="zh-CN" sz="1800" dirty="0">
                <a:latin typeface="Consolas" panose="020B0609020204030204" charset="0"/>
                <a:sym typeface="+mn-ea"/>
              </a:rPr>
              <a:t>: 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lazy_pinyin</a:t>
            </a:r>
            <a:r>
              <a:rPr lang="en-US" altLang="zh-CN" sz="1800" dirty="0">
                <a:latin typeface="Consolas" panose="020B0609020204030204" charset="0"/>
                <a:sym typeface="+mn-ea"/>
              </a:rPr>
              <a:t>(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ch</a:t>
            </a:r>
            <a:r>
              <a:rPr lang="en-US" altLang="zh-CN" sz="1800" dirty="0">
                <a:latin typeface="Consolas" panose="020B0609020204030204" charset="0"/>
                <a:sym typeface="+mn-ea"/>
              </a:rPr>
              <a:t>)) #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按拼音对汉字进行排序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['啊', '吃', '大', '的', '东', '好', '山', '台', '桃', '烟', '樱', '真']</a:t>
            </a:r>
            <a:endParaRPr lang="en-US" altLang="zh-CN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62</a:t>
            </a:fld>
            <a:endParaRPr lang="zh-CN" altLang="en-US" sz="1000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1080135"/>
            <a:ext cx="8411210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4</a:t>
            </a:r>
            <a:r>
              <a:rPr lang="zh-CN" altLang="en-US" sz="1800" b="1" strike="noStrike" noProof="1"/>
              <a:t>-1</a:t>
            </a:r>
            <a:r>
              <a:rPr lang="zh-CN" altLang="en-US" sz="1800" strike="noStrike" noProof="1"/>
              <a:t>  编写函数实现字符串加密和解密，循环使用指定密钥，采用简单的异或算法。</a:t>
            </a:r>
          </a:p>
          <a:p>
            <a:pPr marL="0" indent="0" fontAlgn="base">
              <a:buNone/>
            </a:pPr>
            <a:r>
              <a:rPr lang="zh-CN" altLang="en-US" sz="1800">
                <a:latin typeface="Consolas" panose="020B0609020204030204" charset="0"/>
                <a:sym typeface="+mn-ea"/>
              </a:rPr>
              <a:t>from itertools import cycle</a:t>
            </a:r>
          </a:p>
          <a:p>
            <a:pPr marL="0" indent="0" fontAlgn="base">
              <a:buNone/>
            </a:pPr>
            <a:endParaRPr lang="zh-CN" altLang="en-US" sz="18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def crypt(source, key):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result = ''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temp = cycle(key)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for ch in source: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    result = result + chr(ord(ch) ^ ord(next(temp)))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</a:rPr>
              <a:t>    return result</a:t>
            </a:r>
          </a:p>
        </p:txBody>
      </p:sp>
      <p:sp>
        <p:nvSpPr>
          <p:cNvPr id="8397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字符串应用案例精选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source = 'Shandong Institute of Business and Technology'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key = 'Dong Fuguo'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print('Before Encrypted:'+source)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encrypted = crypt(source, key)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print('After Encrypted:'+encrypted)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decrypted = crypt(encrypted, key)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print('After Decrypted:'+decrypted)</a:t>
            </a:r>
          </a:p>
        </p:txBody>
      </p:sp>
      <p:sp>
        <p:nvSpPr>
          <p:cNvPr id="8499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4.1.5  字符串应用案例精选</a:t>
            </a:r>
            <a:endParaRPr lang="en-US" altLang="zh-CN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使用</a:t>
            </a:r>
            <a:r>
              <a:rPr lang="en-US" altLang="zh-CN" sz="1800" strike="noStrike" noProof="1"/>
              <a:t>zip()</a:t>
            </a:r>
            <a:r>
              <a:rPr lang="zh-CN" altLang="en-US" sz="1800" strike="noStrike" noProof="1"/>
              <a:t>函数。</a:t>
            </a:r>
          </a:p>
          <a:p>
            <a:pPr marL="0" indent="0" fontAlgn="base"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  <a:sym typeface="+mn-ea"/>
              </a:rPr>
              <a:t>from itertools import cycle</a:t>
            </a:r>
          </a:p>
          <a:p>
            <a:pPr marL="0" indent="0" fontAlgn="base">
              <a:buNone/>
            </a:pPr>
            <a:endParaRPr lang="zh-CN" altLang="en-US" sz="18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def crypt(source, key):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    result = ''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    temp = cycle(key)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    for ch, key in zip(source, temp):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        result = result + chr(ord(ch) ^ ord(key))</a:t>
            </a: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    return result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字符串应用案例精选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>
                <a:latin typeface="Consolas" panose="020B0609020204030204" charset="0"/>
              </a:rPr>
              <a:t>函数式编程的写法：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from itertools import cycle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crypt(source, key):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func = lambda x, y: chr(ord(x)^ord(y))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''.join(map(func, source, cycle(key)))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source = 'Beautiful is better than ugly.'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key = 'Python'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print('Before Encrypted:'+source)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encrypted = crypt(source, 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print('After Encrypted:'+encrypted)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decrypted = crypt(encrypted, 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print('After Decrypted:'+decrypted)</a:t>
            </a: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字符串应用案例精选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" y="1066165"/>
            <a:ext cx="8264525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4</a:t>
            </a:r>
            <a:r>
              <a:rPr lang="zh-CN" altLang="en-US" sz="1800" b="1" strike="noStrike" noProof="1"/>
              <a:t>-2</a:t>
            </a:r>
            <a:r>
              <a:rPr lang="zh-CN" altLang="en-US" sz="1800" strike="noStrike" noProof="1"/>
              <a:t>  编写程序，生成大量随机信息，这在需要获取大量数据来测试或演示软件功能的时候非常有用，不仅能真实展示软件功能或算法，还可以避免泄露真实数据或者引起不必要的争议。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import random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import string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#常用汉字Unicode编码表，可以自行搜索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StringBase = '\u7684\u4e00\u4e86\u662f\u6211\u4e0d\u5728\u4eba\u4eec'\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 '\u6709\u6765\u4ed6\u8fd9\u4e0a\u7740\u4e2a\u5730\u5230'\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 '\u5927\u91cc\u8bf4\u5c31\u53bb\u5b50\u5f97\u4e5f\u548c'</a:t>
            </a:r>
          </a:p>
        </p:txBody>
      </p:sp>
      <p:sp>
        <p:nvSpPr>
          <p:cNvPr id="8806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字符串应用案例精选</a:t>
            </a:r>
            <a:endParaRPr lang="zh-CN" altLang="en-US" kern="1200" baseline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01320" y="1213485"/>
            <a:ext cx="8520430" cy="3395345"/>
          </a:xfrm>
        </p:spPr>
        <p:txBody>
          <a:bodyPr anchor="t"/>
          <a:lstStyle/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getEmail():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# 常见域名后缀，可以随意扩展该列表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suffix = ['.com', '.org', '.net', '.cn']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characters = string.ascii_letters+string.digits+'_'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username = ''.join(random.choices(characters,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                              k=random.randrange(6,12)))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domain = ''.join(random.choices(characters, k=random.randrange(3,7)))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return username+'@'+domain+random.choice(suffix)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getTelNo():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return ''.join(random.choices(string.digits, k=11))</a:t>
            </a:r>
          </a:p>
        </p:txBody>
      </p:sp>
      <p:sp>
        <p:nvSpPr>
          <p:cNvPr id="890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>
          <a:xfrm>
            <a:off x="320675" y="1167130"/>
            <a:ext cx="8707120" cy="3395345"/>
          </a:xfrm>
        </p:spPr>
        <p:txBody>
          <a:bodyPr anchor="t"/>
          <a:lstStyle/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def getNameOrAddress(flag):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'''flag=1表示返回随机姓名，flag=0表示返回随机地址'''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if flag==1: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# 大部分中国人姓名在2-4个汉字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rangestart, rangeend = 2, 5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elif flag==0: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# 假设地址在10-30个汉字之间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rangestart, rangeend = 10, 31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else: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print('flag must be 1 or 0')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return ''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# 生成并返回随机信息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</a:t>
            </a:r>
            <a:r>
              <a:rPr lang="en-US" altLang="zh-CN" sz="1600">
                <a:latin typeface="Consolas" panose="020B0609020204030204" charset="0"/>
              </a:rPr>
              <a:t>return </a:t>
            </a:r>
            <a:r>
              <a:rPr lang="zh-CN" altLang="en-US" sz="1600">
                <a:latin typeface="Consolas" panose="020B0609020204030204" charset="0"/>
              </a:rPr>
              <a:t>''.join(random.choices(StringBase,</a:t>
            </a:r>
          </a:p>
          <a:p>
            <a:pPr marL="0" indent="0" defTabSz="91440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                          k=random.randrange(rangestart, rangeend)))</a:t>
            </a:r>
          </a:p>
        </p:txBody>
      </p:sp>
      <p:sp>
        <p:nvSpPr>
          <p:cNvPr id="901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69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&gt;&gt;&gt; ‘董付国’.encode(‘utf8’)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			#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不同编码，编码后内容不相同。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b'\xe8\x91\xa3\xe4\xbb\x98\xe5\x9b\xbd'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&gt;&gt;&gt; '董付国'.encode('cp936')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b'\xb6\xad\xb8\xb6\xb9\xfa'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'董付国'.encode('cp936').decode('cp936')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'董付国'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'Python可以这样学'.encode('utf8').decode('cp936')</a:t>
            </a:r>
            <a:endParaRPr lang="zh-CN" altLang="en-US" sz="1600" dirty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UnicodeDecodeError: 'gbk' codec can't decode byte 0xaf in position 8: illegal multibyte sequence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'Python程序设计开发宝典'.encode('cp936').decode('utf8')</a:t>
            </a:r>
            <a:endParaRPr lang="zh-CN" altLang="en-US" sz="1600" dirty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UnicodeDecodeError: 'utf-8' codec can't decode byte 0xb3 in position 6: invalid start byte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'测试'.encode('utf8').decode('gbk')</a:t>
            </a:r>
            <a:endParaRPr lang="zh-CN" altLang="en-US" sz="1600" dirty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'娴嬭瘯'</a:t>
            </a:r>
          </a:p>
        </p:txBody>
      </p:sp>
      <p:sp>
        <p:nvSpPr>
          <p:cNvPr id="25602" name="标题 2457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 字符串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</a:rPr>
              <a:t>def getSex():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</a:rPr>
              <a:t>    return random.choice('男女')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</a:rPr>
              <a:t>def getAge():</a:t>
            </a: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charset="0"/>
              </a:rPr>
              <a:t>    return str(random.randint(18,100))</a:t>
            </a:r>
          </a:p>
        </p:txBody>
      </p:sp>
      <p:sp>
        <p:nvSpPr>
          <p:cNvPr id="9113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xfrm>
            <a:off x="459740" y="1200150"/>
            <a:ext cx="8145145" cy="3395345"/>
          </a:xfrm>
        </p:spPr>
        <p:txBody>
          <a:bodyPr anchor="t"/>
          <a:lstStyle/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def main():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print('Name,Sex,Age,TelNO,Address,Email')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for i in range(200):</a:t>
            </a:r>
            <a:r>
              <a:rPr lang="zh-CN" altLang="en-US" sz="1600">
                <a:latin typeface="Consolas" panose="020B0609020204030204" charset="0"/>
                <a:sym typeface="+mn-ea"/>
              </a:rPr>
              <a:t>    # 生成200个人的随机信息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name = getNameOrAddress(1)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sex = getSex()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age = getAge()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tel = getTelNo()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address = getNameOrAddress(0)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email = getEmail()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line = ','.join([name,sex,age,tel,address,email])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print(line)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    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if __name__ == '__main__':</a:t>
            </a:r>
          </a:p>
          <a:p>
            <a:pPr marL="0" indent="0" defTabSz="914400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main()</a:t>
            </a:r>
          </a:p>
        </p:txBody>
      </p:sp>
      <p:sp>
        <p:nvSpPr>
          <p:cNvPr id="9216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" y="1020445"/>
            <a:ext cx="8065135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4-3</a:t>
            </a:r>
            <a:r>
              <a:rPr lang="en-US" altLang="zh-CN" sz="1800" strike="noStrike" noProof="1"/>
              <a:t>  </a:t>
            </a:r>
            <a:r>
              <a:rPr lang="en-US" sz="1800" strike="noStrike" noProof="1"/>
              <a:t>检查并判断密码字符串的安全强度。</a:t>
            </a:r>
            <a:endParaRPr lang="en-US" sz="1200" strike="noStrike" noProof="1"/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import string</a:t>
            </a:r>
          </a:p>
          <a:p>
            <a:pPr marL="0" indent="0" fontAlgn="base">
              <a:buNone/>
            </a:pP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def check(pwd):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#密码必须至少包含6个字符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if not isinstance(pwd, str) or len(pwd)&lt;6: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    return 'not suitable for password'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#密码强度等级与包含字符种类的对应关系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d = {1:'weak', 2:'below middle', 3:'above middle', 4:'strong'}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#分别用来标记pwd是否含有数字、小写字母、大写字母和指定的标点符号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r = [False] * 4</a:t>
            </a:r>
          </a:p>
        </p:txBody>
      </p:sp>
      <p:sp>
        <p:nvSpPr>
          <p:cNvPr id="95234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9523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for ch in pwd: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#是否包含数字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if not r[0] and ch in string.digits: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    r[0] = True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#是否包含小写字母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elif not r[1] and ch in string.ascii_lowercase: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    r[1] = True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#是否包含大写字母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elif not r[2] and ch in string.ascii_uppercase: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    r[2] = True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#是否包含指定的标点符号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elif not r[3] and ch in ',.!;?&lt;&gt;':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        r[3] = True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#统计包含的字符种类，返回密码强度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    return d.get(r.count(True), 'error')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4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>
                <a:latin typeface="Consolas" panose="020B0609020204030204" charset="0"/>
              </a:rPr>
              <a:t>print(check('a2Cd,'))</a:t>
            </a:r>
          </a:p>
        </p:txBody>
      </p:sp>
      <p:sp>
        <p:nvSpPr>
          <p:cNvPr id="96258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962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补充：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使用集合实现。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from string import ascii_lowercase, ascii_uppercase, digits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possible = [set(ascii_lowercase), set(ascii_uppercase), set(digits), set('.,_')]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# 如果密码字符串包含小写字母、大写字母、数字、标点符号中的4种，强密码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# 包含3种表示中高强度，2种表示中低强度，1种为弱密码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security = {1:'weak', 2:'below middle', 3:'above middle', 4:'strong'}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def checkPwd(pwd):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pwd = set(pwd)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# 检查密码字符串集合与小写字母、大写字母、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# 数字字符、标点符号等集合的交集情况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num = sum(map(lambda x: bool(pwd&amp;x), possible))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return security.get(num, 'sorry.')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print(checkPwd('abcdefj234,.JE'))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 wrap="square" lIns="68580" tIns="34290" rIns="68580" bIns="3429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宋体" panose="02010600030101010101" pitchFamily="2" charset="-122"/>
              </a:rPr>
              <a:t>4.1.5  </a:t>
            </a:r>
            <a:r>
              <a:rPr>
                <a:sym typeface="宋体" panose="02010600030101010101" pitchFamily="2" charset="-122"/>
              </a:rPr>
              <a:t>字符串应用案例精选</a:t>
            </a: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宋体" panose="02010600030101010101" pitchFamily="2" charset="-122"/>
              </a:rPr>
              <a:t>4.1.5  </a:t>
            </a:r>
            <a:r>
              <a:rPr>
                <a:sym typeface="宋体" panose="02010600030101010101" pitchFamily="2" charset="-122"/>
              </a:rPr>
              <a:t>字符串应用案例精选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00440" cy="3395345"/>
          </a:xfrm>
        </p:spPr>
        <p:txBody>
          <a:bodyPr/>
          <a:lstStyle/>
          <a:p>
            <a:r>
              <a:rPr lang="zh-CN" altLang="en-US" sz="1800" b="1"/>
              <a:t>补充：</a:t>
            </a:r>
            <a:r>
              <a:rPr lang="zh-CN" altLang="en-US" sz="1800"/>
              <a:t>使用</a:t>
            </a:r>
            <a:r>
              <a:rPr lang="en-US" altLang="zh-CN" sz="1800"/>
              <a:t>itertools.groupby()</a:t>
            </a:r>
            <a:r>
              <a:rPr lang="zh-CN" altLang="en-US" sz="1800"/>
              <a:t>函数。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from itertools import groupby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rules(ch):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if '0'&lt;=ch&lt;='9': return 'digits'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if 'a'&lt;=ch&lt;='z': return 'lowercase'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if 'A'&lt;=ch&lt;='Z': return 'uppercase'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if ch in '.,_': return 'punctrations'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check(pwd):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security = {1:'weak', 2:'below middle', 3:'above middle', 4:'strong'}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num = len(tuple(groupby(sorted(pwd), key=rules)))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return security.get(num, 'not suitable')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print(check('acA3Ba4,'))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990600"/>
            <a:ext cx="8121650" cy="3395345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800" b="1" strike="noStrike" noProof="1"/>
              <a:t>补充案例：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编写程序，把一个英文句子中的单词倒置，标点符号不倒置，例如 I like beijing. 经过函数后变为：beijing. like I</a:t>
            </a: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def rev1(s):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return ' '.join(reversed(s.split()))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def rev2(s):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t = s.split()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t.reverse()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return ' '.join(t)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def rev3(s):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'''字符串整体逆序，分隔，再各单词逆序'''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t = ''.join(reversed(s)).split()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t = map(lambda x:''.join(reversed(x)), 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return ' '.join(t)</a:t>
            </a:r>
          </a:p>
        </p:txBody>
      </p:sp>
      <p:sp>
        <p:nvSpPr>
          <p:cNvPr id="97282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9728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100455"/>
            <a:ext cx="8154670" cy="3395345"/>
          </a:xfrm>
        </p:spPr>
        <p:txBody>
          <a:bodyPr/>
          <a:lstStyle/>
          <a:p>
            <a:pPr fontAlgn="base">
              <a:buFont typeface="Wingdings" panose="05000000000000000000" charset="0"/>
              <a:buChar char=""/>
            </a:pPr>
            <a:r>
              <a:rPr lang="zh-CN" altLang="en-US" sz="1800" b="1" strike="noStrike" noProof="1"/>
              <a:t>补充案例：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编写程序，查找一个字符串中最长的数字子串。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zh-CN" altLang="en-US" sz="12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</p:txBody>
      </p:sp>
      <p:sp>
        <p:nvSpPr>
          <p:cNvPr id="98306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983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100455"/>
            <a:ext cx="8154670" cy="3395345"/>
          </a:xfrm>
        </p:spPr>
        <p:txBody>
          <a:bodyPr/>
          <a:lstStyle/>
          <a:p>
            <a:pPr fontAlgn="base">
              <a:buFont typeface="Wingdings" panose="05000000000000000000" charset="0"/>
              <a:buChar char=""/>
            </a:pPr>
            <a:r>
              <a:rPr lang="zh-CN" altLang="en-US" sz="1800" b="1" strike="noStrike" noProof="1"/>
              <a:t>补充案例：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编写程序，查找一个字符串中最长的数字子串。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zh-CN" altLang="en-US" sz="12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longest(s):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result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t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for ch in s:                      </a:t>
            </a:r>
            <a:r>
              <a:rPr lang="zh-CN" altLang="en-US" sz="1600" strike="noStrike" noProof="1">
                <a:latin typeface="Consolas" panose="020B0609020204030204" charset="0"/>
                <a:sym typeface="+mn-ea"/>
              </a:rPr>
              <a:t># 遍历字符串中所有字符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if '0'&lt;=ch&lt;='9':</a:t>
            </a:r>
            <a:r>
              <a:rPr lang="zh-CN" altLang="en-US" sz="1600" strike="noStrike" noProof="1">
                <a:latin typeface="Consolas" panose="020B0609020204030204" charset="0"/>
                <a:sym typeface="+mn-ea"/>
              </a:rPr>
              <a:t>              # 遇到数字，记录到临时变量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t.append(ch)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elif 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result.append(''.join(t)) </a:t>
            </a:r>
            <a:r>
              <a:rPr lang="zh-CN" altLang="en-US" sz="1600" strike="noStrike" noProof="1">
                <a:latin typeface="Consolas" panose="020B0609020204030204" charset="0"/>
                <a:sym typeface="+mn-ea"/>
              </a:rPr>
              <a:t># 遇到非数字，把临时的连续数字记下来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t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if t:                   </a:t>
            </a:r>
            <a:r>
              <a:rPr lang="zh-CN" altLang="en-US" sz="1600" strike="noStrike" noProof="1">
                <a:latin typeface="Consolas" panose="020B0609020204030204" charset="0"/>
                <a:sym typeface="+mn-ea"/>
              </a:rPr>
              <a:t>          # 考虑原字符串以数字结束的情况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result.append(''.join(t))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if result: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return max(result, key=len)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'No'</a:t>
            </a:r>
          </a:p>
        </p:txBody>
      </p:sp>
      <p:sp>
        <p:nvSpPr>
          <p:cNvPr id="98306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983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0718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字符串应用案例精选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sz="1400">
                <a:latin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</a:rPr>
              <a:t>选择法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def longest(s):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length = len(s)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start =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span = (0, 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for pos in range(length):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    if s[pos].isdigit() and (pos==0 or not s[pos-1].isdigit()):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        start = pos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    elif ((not s[pos].isdigit()) and s[pos-1].isdigit()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          and pos-start&gt;span[1]-span[0]):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        span = (start, pos-1)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#字符串以数字结束的情况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if s[pos].isdigit() and pos-start&gt;=span[1]-span[0]: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    span = (start, pos)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>
                <a:latin typeface="Consolas" panose="020B0609020204030204" charset="0"/>
              </a:rPr>
              <a:t>    return s[span[0]:span[1]+1]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79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占位符 2355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latin typeface="宋体" panose="02010600030101010101" pitchFamily="2" charset="-122"/>
              </a:rPr>
              <a:t>Python 3.x完全支持中文字符，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默认使用UTF8编码格式</a:t>
            </a:r>
            <a:r>
              <a:rPr lang="zh-CN" altLang="en-US" sz="1800" dirty="0">
                <a:latin typeface="宋体" panose="02010600030101010101" pitchFamily="2" charset="-122"/>
              </a:rPr>
              <a:t>，无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论是一个数字、英文字母，还是一个汉字，在统计字符串长度时都按一个字符对待和处理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</a:p>
          <a:p>
            <a:pPr defTabSz="914400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dirty="0">
              <a:latin typeface="宋体" panose="02010600030101010101" pitchFamily="2" charset="-122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s = '中国山东烟台'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len(s)                   #字符串长度，或者包含的字符个数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s = '中国山东烟台ABCDE'   #中文与英文字符同样对待，都算一个字符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len(s)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11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姓名 = '张三'             #使用中文作为变量名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print(姓名)               #输出变量的值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张三</a:t>
            </a:r>
          </a:p>
        </p:txBody>
      </p:sp>
      <p:sp>
        <p:nvSpPr>
          <p:cNvPr id="26626" name="标题 2457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4.1 字符串</a:t>
            </a:r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内容占位符 2"/>
          <p:cNvSpPr>
            <a:spLocks noGrp="1"/>
          </p:cNvSpPr>
          <p:nvPr>
            <p:ph idx="1"/>
          </p:nvPr>
        </p:nvSpPr>
        <p:spPr>
          <a:xfrm>
            <a:off x="408305" y="1029970"/>
            <a:ext cx="8277860" cy="3395345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"/>
            </a:pPr>
            <a:r>
              <a:rPr lang="zh-CN" altLang="en-US" sz="1800" b="1"/>
              <a:t>补充案例：</a:t>
            </a:r>
            <a:r>
              <a:rPr lang="zh-CN" altLang="en-US" sz="1800"/>
              <a:t>判断待测单词与哪个候选单词最接近，判断标准为字母出现频次（直方图）最接近，代码只考虑了不小心的拼写错误，而没有考虑故意的拼写错误，例如故意把god写成dog，所以可能会造成误判。</a:t>
            </a:r>
          </a:p>
        </p:txBody>
      </p:sp>
      <p:sp>
        <p:nvSpPr>
          <p:cNvPr id="100354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035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80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2"/>
          <p:cNvSpPr>
            <a:spLocks noGrp="1"/>
          </p:cNvSpPr>
          <p:nvPr>
            <p:ph idx="1"/>
          </p:nvPr>
        </p:nvSpPr>
        <p:spPr>
          <a:xfrm>
            <a:off x="296545" y="1200360"/>
            <a:ext cx="8229600" cy="3395066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from collections import Counter</a:t>
            </a:r>
          </a:p>
          <a:p>
            <a:pPr marL="0" indent="0"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def checkAndModify(word):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# 待检测单词的字母频次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fre = dict(Counter(word))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# 待测单词中各字母频次与所有候选单词的距离，即字母频次之差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similars = {w:[fre[ch]-words[w].get(ch,0) for ch in word]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              +[words[w][ch]-fre.get(ch,0) for ch in w]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            for w in words}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# 返回最接近的单词，即字母频次之差的平方和最小的单词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return min(similars.items(),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           key=lambda item:sum(map(lambda i:i**2, item[1])))[0]</a:t>
            </a:r>
          </a:p>
        </p:txBody>
      </p:sp>
      <p:sp>
        <p:nvSpPr>
          <p:cNvPr id="101378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13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# 候选单词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words = {'good', 'hello', 'world', 'python', 'fuguo',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     'yantai', 'shandong', 'great'}</a:t>
            </a:r>
          </a:p>
          <a:p>
            <a:pPr marL="0" indent="0"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# 每个单词中字母频次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words = {word:dict(Counter(word)) for word in words}</a:t>
            </a:r>
          </a:p>
          <a:p>
            <a:pPr marL="0" indent="0"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# 测试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for word in ['god', 'hood', 'wello',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         'helo', 'pychon', 'guguo', 'shangdong']: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</a:rPr>
              <a:t>    print(word, ':', checkAndModify(word))</a:t>
            </a:r>
          </a:p>
        </p:txBody>
      </p:sp>
      <p:sp>
        <p:nvSpPr>
          <p:cNvPr id="102402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24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82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/>
          <p:cNvSpPr>
            <a:spLocks noGrp="1"/>
          </p:cNvSpPr>
          <p:nvPr>
            <p:ph idx="1"/>
          </p:nvPr>
        </p:nvSpPr>
        <p:spPr>
          <a:xfrm>
            <a:off x="382270" y="1020445"/>
            <a:ext cx="8304530" cy="3395345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"/>
            </a:pPr>
            <a:r>
              <a:rPr lang="zh-CN" altLang="en-US" sz="1800" b="1"/>
              <a:t>补充案例：</a:t>
            </a:r>
            <a:r>
              <a:rPr lang="en-US" altLang="en-US" sz="1800"/>
              <a:t>有一些句子和一些关键词，现在想找出包含至少一个关键词的那些句子（文本嗅探），</a:t>
            </a:r>
            <a:r>
              <a:rPr lang="zh-CN" altLang="en-US" sz="1800"/>
              <a:t>或者</a:t>
            </a:r>
            <a:r>
              <a:rPr lang="en-US" altLang="en-US" sz="1800"/>
              <a:t>想进一步计算每个句子中的关键词占比（句子中所有关键词长度之和/句子长度）。关键词占比是比较常用的一个文本分类标准。</a:t>
            </a:r>
          </a:p>
        </p:txBody>
      </p:sp>
      <p:sp>
        <p:nvSpPr>
          <p:cNvPr id="103426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342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83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def check(sentences, words):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'''返回包含至少一个关键词的句子列表'''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return [sentence \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for sentence in sentences\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if sum(sentence.count(word) for word in words)&gt;0]</a:t>
            </a:r>
          </a:p>
        </p:txBody>
      </p:sp>
      <p:sp>
        <p:nvSpPr>
          <p:cNvPr id="104450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445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sentences = ['This is a test.',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 'Beautiful is better than ugly.',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 'Explicit is better than implicit.',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 'Simple is better than complex.',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 'Sparse is better than dense.',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 'Readability counts.',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 'Now is better than never.']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words = ['test', 'count', 'dense', 'is', 'simple']</a:t>
            </a:r>
          </a:p>
        </p:txBody>
      </p:sp>
      <p:sp>
        <p:nvSpPr>
          <p:cNvPr id="105474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547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85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result = check(sentences, words)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for item in result: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print(item)</a:t>
            </a:r>
          </a:p>
          <a:p>
            <a:pPr marL="0" indent="0">
              <a:buNone/>
            </a:pPr>
            <a:endParaRPr lang="en-US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print('='*30)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# 计算每个句子中所有关键字总长度的占比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d = {sentence:round(sum(sentence.count(word)*len(word)\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                   for word in words)/len(sentence),3)\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 for sentence in result}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for item in d.items():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    print(item)</a:t>
            </a:r>
          </a:p>
        </p:txBody>
      </p:sp>
      <p:sp>
        <p:nvSpPr>
          <p:cNvPr id="106498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649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Content Placeholder 2"/>
          <p:cNvSpPr>
            <a:spLocks noGrp="1"/>
          </p:cNvSpPr>
          <p:nvPr>
            <p:ph idx="1"/>
          </p:nvPr>
        </p:nvSpPr>
        <p:spPr>
          <a:xfrm>
            <a:off x="394335" y="1029970"/>
            <a:ext cx="8360410" cy="3395345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"/>
            </a:pPr>
            <a:r>
              <a:rPr lang="zh-CN" altLang="en-US" sz="1800" b="1"/>
              <a:t>补充案例：</a:t>
            </a:r>
            <a:r>
              <a:rPr lang="zh-CN" altLang="en-US" sz="1800"/>
              <a:t>给定任意字符串，查找其中每个字符的最后一次出现，并按每个字符最后一次出现的先后顺序依次存入列表。例如对于字符串'abcda'的处理结果为['b', 'c', 'd', 'a']，而字符串'abcbda'的处理结果为['c', 'b', 'd', 'a']。</a:t>
            </a:r>
          </a:p>
        </p:txBody>
      </p:sp>
      <p:sp>
        <p:nvSpPr>
          <p:cNvPr id="107522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75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s = 'aaaabcdawerasdfasdfwerngsnnvAAAweB3a'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# </a:t>
            </a:r>
            <a:r>
              <a:rPr lang="zh-CN" altLang="en-US" sz="1800">
                <a:latin typeface="Consolas" panose="020B0609020204030204" charset="0"/>
              </a:rPr>
              <a:t>使用列表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result = []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for ch in 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    if ch in result: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        result.remove(ch)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    result.append(ch)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print(result)</a:t>
            </a:r>
          </a:p>
        </p:txBody>
      </p:sp>
      <p:sp>
        <p:nvSpPr>
          <p:cNvPr id="108546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88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宋体" panose="02010600030101010101" pitchFamily="2" charset="-122"/>
              </a:rPr>
              <a:t>4.1.5  </a:t>
            </a:r>
            <a:r>
              <a:rPr>
                <a:sym typeface="宋体" panose="02010600030101010101" pitchFamily="2" charset="-122"/>
              </a:rPr>
              <a:t>字符串应用案例精选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800">
                <a:latin typeface="Consolas" panose="020B0609020204030204" charset="0"/>
                <a:sym typeface="+mn-ea"/>
              </a:rPr>
              <a:t>使用正则表达式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import re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print(re.findall(r'(\w)(?!.*\1)', s))</a:t>
            </a: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4.1.1 字符串格式化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01</a:t>
            </a:r>
            <a:r>
              <a:rPr lang="zh-CN" altLang="en-US" dirty="0"/>
              <a:t>“旧式”字符串解析（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en-US" dirty="0">
                <a:solidFill>
                  <a:srgbClr val="FF0000"/>
                </a:solidFill>
              </a:rPr>
              <a:t>操作符</a:t>
            </a:r>
            <a:r>
              <a:rPr lang="zh-CN" altLang="en-US" dirty="0"/>
              <a:t>）</a:t>
            </a:r>
          </a:p>
          <a:p>
            <a:r>
              <a:rPr lang="en-US" altLang="zh-CN" b="1" dirty="0"/>
              <a:t>02</a:t>
            </a:r>
            <a:r>
              <a:rPr lang="zh-CN" altLang="en-US" dirty="0"/>
              <a:t>“新式”字符串格式化（</a:t>
            </a:r>
            <a:r>
              <a:rPr lang="en-US" altLang="zh-CN" dirty="0" err="1">
                <a:solidFill>
                  <a:srgbClr val="FF0000"/>
                </a:solidFill>
              </a:rPr>
              <a:t>str.format</a:t>
            </a:r>
            <a:r>
              <a:rPr lang="zh-CN" altLang="en-US" dirty="0"/>
              <a:t>）</a:t>
            </a:r>
          </a:p>
          <a:p>
            <a:r>
              <a:rPr lang="en-US" altLang="zh-CN" b="1" dirty="0"/>
              <a:t>03  </a:t>
            </a:r>
            <a:r>
              <a:rPr lang="zh-CN" altLang="en-US" dirty="0"/>
              <a:t>字符串插值</a:t>
            </a:r>
            <a:r>
              <a:rPr lang="en-US" altLang="zh-CN" dirty="0"/>
              <a:t>/f-Strings</a:t>
            </a:r>
            <a:r>
              <a:rPr lang="zh-CN" altLang="en-US" dirty="0"/>
              <a:t>（</a:t>
            </a:r>
            <a:r>
              <a:rPr lang="en-US" altLang="zh-CN" dirty="0"/>
              <a:t>Python 3.6+</a:t>
            </a:r>
            <a:r>
              <a:rPr lang="zh-CN" altLang="en-US" dirty="0"/>
              <a:t>）</a:t>
            </a: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04  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字符串模板（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标准库），需要导入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Template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7237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宋体" panose="02010600030101010101" pitchFamily="2" charset="-122"/>
              </a:rPr>
              <a:t>4.1.5  </a:t>
            </a:r>
            <a:r>
              <a:rPr>
                <a:sym typeface="宋体" panose="02010600030101010101" pitchFamily="2" charset="-122"/>
              </a:rPr>
              <a:t>字符串应用案例精选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800">
                <a:latin typeface="Consolas" panose="020B0609020204030204" charset="0"/>
                <a:sym typeface="+mn-ea"/>
              </a:rPr>
              <a:t>使用有序字典</a:t>
            </a:r>
            <a:r>
              <a:rPr lang="en-US" altLang="zh-CN" sz="1800">
                <a:latin typeface="Consolas" panose="020B0609020204030204" charset="0"/>
                <a:sym typeface="+mn-ea"/>
              </a:rPr>
              <a:t>+</a:t>
            </a:r>
            <a:r>
              <a:rPr lang="zh-CN" altLang="en-US" sz="1800">
                <a:latin typeface="Consolas" panose="020B0609020204030204" charset="0"/>
                <a:sym typeface="+mn-ea"/>
              </a:rPr>
              <a:t>内置函数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from collections import OrderedDict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Consolas" panose="020B0609020204030204" charset="0"/>
                <a:sym typeface="+mn-ea"/>
              </a:rPr>
              <a:t>print(list(reversed(OrderedDict.fromkeys(reversed(s)))))</a:t>
            </a:r>
            <a:endParaRPr lang="en-US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# </a:t>
            </a:r>
            <a:r>
              <a:rPr lang="zh-CN" altLang="en-US" sz="1800">
                <a:latin typeface="Consolas" panose="020B0609020204030204" charset="0"/>
              </a:rPr>
              <a:t>使用推导式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result = {ch:s.rindex(ch) for ch in set(s)}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result = sorted(result.items(), key=lambda item:item[1])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result = [item[0] for item in result]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#result = list(map(lambda item:item[0], result))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charset="0"/>
              </a:rPr>
              <a:t>print(result)</a:t>
            </a:r>
          </a:p>
        </p:txBody>
      </p:sp>
      <p:sp>
        <p:nvSpPr>
          <p:cNvPr id="109570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4.1.5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字符串应用案例精选</a:t>
            </a:r>
          </a:p>
        </p:txBody>
      </p:sp>
      <p:sp>
        <p:nvSpPr>
          <p:cNvPr id="10957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91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宋体" panose="02010600030101010101" pitchFamily="2" charset="-122"/>
              </a:rPr>
              <a:t>4.1.5  </a:t>
            </a:r>
            <a:r>
              <a:rPr>
                <a:sym typeface="宋体" panose="02010600030101010101" pitchFamily="2" charset="-122"/>
              </a:rPr>
              <a:t>字符串应用案例精选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print(sorted(set(s), key=lambda ch: s.rindex(ch)))</a:t>
            </a: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print(sorted(set(s), key=s.rindex))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4.2 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09426"/>
            <a:ext cx="8229600" cy="2036376"/>
          </a:xfrm>
        </p:spPr>
        <p:txBody>
          <a:bodyPr/>
          <a:lstStyle/>
          <a:p>
            <a:r>
              <a:rPr lang="zh-CN" altLang="en-US" sz="1800" dirty="0"/>
              <a:t>写一个程序，从这些文本里面抓取 所有职位的薪资。</a:t>
            </a:r>
          </a:p>
        </p:txBody>
      </p:sp>
      <p:pic>
        <p:nvPicPr>
          <p:cNvPr id="4097" name="Picture 1" descr="C:\Users\admin\AppData\Roaming\Tencent\Users\275129963\QQ\WinTemp\RichOle\VT17T6DMV5}ASD~7IG9`0]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12" y="1069382"/>
            <a:ext cx="7086268" cy="148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969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47105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 正则表达式</a:t>
            </a:r>
          </a:p>
        </p:txBody>
      </p:sp>
      <p:sp>
        <p:nvSpPr>
          <p:cNvPr id="110594" name="文本占位符 4710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70000"/>
              <a:buFont typeface="Wingdings" panose="05000000000000000000" charset="0"/>
              <a:buChar char=""/>
            </a:pPr>
            <a:r>
              <a:rPr lang="zh-CN" altLang="en-US" sz="1800" dirty="0">
                <a:latin typeface="宋体" panose="02010600030101010101" pitchFamily="2" charset="-122"/>
              </a:rPr>
              <a:t>正则表达式使用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</a:rPr>
              <a:t>某种预定义的特定模式</a:t>
            </a:r>
            <a:r>
              <a:rPr lang="zh-CN" altLang="en-US" sz="1800" dirty="0">
                <a:latin typeface="宋体" panose="02010600030101010101" pitchFamily="2" charset="-122"/>
              </a:rPr>
              <a:t>去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匹配一类具有共同特征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的字符串</a:t>
            </a:r>
            <a:r>
              <a:rPr lang="zh-CN" altLang="en-US" sz="1800"/>
              <a:t>。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主要用于处理字符串，可以快速、准确地完成复杂的查找、替换等处理要求，</a:t>
            </a:r>
            <a:r>
              <a:rPr lang="zh-CN" altLang="en-US" sz="1800" dirty="0">
                <a:latin typeface="宋体" panose="02010600030101010101" pitchFamily="2" charset="-122"/>
              </a:rPr>
              <a:t>在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文本编辑与处理</a:t>
            </a:r>
            <a:r>
              <a:rPr lang="zh-CN" altLang="en-US" sz="1800" dirty="0">
                <a:latin typeface="宋体" panose="02010600030101010101" pitchFamily="2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网页爬虫</a:t>
            </a:r>
            <a:r>
              <a:rPr lang="zh-CN" altLang="en-US" sz="1800" dirty="0">
                <a:latin typeface="宋体" panose="02010600030101010101" pitchFamily="2" charset="-122"/>
              </a:rPr>
              <a:t>之类的场合中有重要应用，例如在大的文本中搜索一段字段。</a:t>
            </a:r>
          </a:p>
          <a:p>
            <a:pPr defTabSz="914400">
              <a:spcBef>
                <a:spcPts val="1200"/>
              </a:spcBef>
              <a:spcAft>
                <a:spcPts val="1200"/>
              </a:spcAft>
              <a:buSzPct val="70000"/>
              <a:buFont typeface="Wingdings" panose="05000000000000000000" charset="0"/>
              <a:buChar char=""/>
            </a:pPr>
            <a:r>
              <a:rPr lang="en-US" altLang="zh-CN" sz="1800" dirty="0">
                <a:latin typeface="宋体" panose="02010600030101010101" pitchFamily="2" charset="-122"/>
              </a:rPr>
              <a:t>Python</a:t>
            </a:r>
            <a:r>
              <a:rPr lang="zh-CN" altLang="en-US" sz="1800" dirty="0">
                <a:latin typeface="宋体" panose="02010600030101010101" pitchFamily="2" charset="-122"/>
              </a:rPr>
              <a:t>中，</a:t>
            </a:r>
            <a:r>
              <a:rPr lang="en-US" altLang="zh-CN" sz="1800" dirty="0">
                <a:latin typeface="宋体" panose="02010600030101010101" pitchFamily="2" charset="-122"/>
              </a:rPr>
              <a:t>re</a:t>
            </a:r>
            <a:r>
              <a:rPr lang="zh-CN" altLang="en-US" sz="1800" dirty="0">
                <a:latin typeface="宋体" panose="02010600030101010101" pitchFamily="2" charset="-122"/>
              </a:rPr>
              <a:t>模块提供了正则表达式操作所需要的功能。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94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4.2 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怎么验证你写的表达式 是否能正确匹配到要搜索的字符串呢？</a:t>
            </a:r>
          </a:p>
          <a:p>
            <a:r>
              <a:rPr lang="zh-CN" altLang="en-US" sz="1800" dirty="0"/>
              <a:t>大家可以访问这个网址： </a:t>
            </a:r>
            <a:r>
              <a:rPr lang="en-US" altLang="zh-CN" sz="1800" dirty="0">
                <a:hlinkClick r:id="rId2"/>
              </a:rPr>
              <a:t>https://regex101.com/</a:t>
            </a:r>
            <a:endParaRPr lang="en-US" altLang="zh-CN" sz="1800" dirty="0"/>
          </a:p>
          <a:p>
            <a:r>
              <a:rPr lang="zh-CN" altLang="en-US" sz="1800" dirty="0"/>
              <a:t>国内也有很多：</a:t>
            </a:r>
            <a:r>
              <a:rPr lang="en-US" altLang="zh-CN" sz="1800" dirty="0">
                <a:hlinkClick r:id="rId3"/>
              </a:rPr>
              <a:t>https://tool.oschina.net/regex/</a:t>
            </a:r>
            <a:endParaRPr lang="en-US" altLang="zh-CN" sz="1800" dirty="0"/>
          </a:p>
          <a:p>
            <a:r>
              <a:rPr lang="zh-CN" altLang="en-US" sz="1800" dirty="0"/>
              <a:t>普通字符：没有什么含义，可以接匹配。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正则表达式字符串有元字符构成。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FF0000"/>
                </a:solidFill>
              </a:rPr>
              <a:t>特殊的字符，术语叫 </a:t>
            </a:r>
            <a:r>
              <a:rPr lang="en-US" altLang="zh-CN" sz="1800" dirty="0" err="1">
                <a:solidFill>
                  <a:srgbClr val="FF0000"/>
                </a:solidFill>
              </a:rPr>
              <a:t>metacharacters</a:t>
            </a:r>
            <a:r>
              <a:rPr lang="zh-CN" altLang="en-US" sz="1800" dirty="0">
                <a:solidFill>
                  <a:srgbClr val="FF0000"/>
                </a:solidFill>
              </a:rPr>
              <a:t>（元字符）。例如：</a:t>
            </a:r>
            <a:r>
              <a:rPr lang="en-US" altLang="zh-CN" sz="1800" dirty="0">
                <a:solidFill>
                  <a:srgbClr val="FF0000"/>
                </a:solidFill>
              </a:rPr>
              <a:t>. * + ? \ [ ] ^ $ { } | ( )</a:t>
            </a:r>
          </a:p>
          <a:p>
            <a:endParaRPr lang="zh-CN" altLang="en-US" sz="1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5899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48129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4.2.1 正则表达式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语法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3808553464"/>
              </p:ext>
            </p:extLst>
          </p:nvPr>
        </p:nvGraphicFramePr>
        <p:xfrm>
          <a:off x="416067" y="866140"/>
          <a:ext cx="7804150" cy="427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5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元字符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5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匹配除</a:t>
                      </a:r>
                      <a:r>
                        <a:rPr lang="zh-CN" altLang="en-US" sz="135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换行符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之外的任意</a:t>
                      </a:r>
                      <a:r>
                        <a:rPr lang="zh-CN" altLang="en-US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单个字符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匹配前面的子表达式</a:t>
                      </a:r>
                      <a:r>
                        <a:rPr lang="zh-CN" altLang="en-US" sz="135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任意次数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，包括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次，也是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匹配位于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之前的字符或子模式的</a:t>
                      </a:r>
                      <a:r>
                        <a:rPr lang="en-US" altLang="zh-CN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次或多次出现</a:t>
                      </a:r>
                      <a:r>
                        <a:rPr lang="en-US" altLang="zh-CN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匹配任意次</a:t>
                      </a:r>
                      <a:r>
                        <a:rPr lang="en-US" altLang="zh-CN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altLang="en-US" sz="1350" b="0" u="none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匹配前面的子表达式一次或多次数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匹配位于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之前的字符或子模式的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次或多次出现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</a:t>
                      </a: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[]</a:t>
                      </a:r>
                      <a:r>
                        <a:rPr lang="zh-CN" altLang="en-US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之内用来表示范围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匹配位于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之前或之后的字符，</a:t>
                      </a:r>
                      <a:r>
                        <a:rPr lang="zh-CN" altLang="en-US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匹配其中之一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匹配文本起始位置，匹配行首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，匹配以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后面的字符开头的字符串，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单行模式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35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，表示匹配 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整个文本</a:t>
                      </a:r>
                      <a:r>
                        <a:rPr lang="zh-CN" altLang="en-US" sz="135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的开头位置， 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多行模式</a:t>
                      </a:r>
                      <a:r>
                        <a:rPr lang="zh-CN" altLang="en-US" sz="135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，表示匹配 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文本每行</a:t>
                      </a:r>
                      <a:r>
                        <a:rPr lang="zh-CN" altLang="en-US" sz="135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的开头位置。</a:t>
                      </a:r>
                      <a:r>
                        <a:rPr lang="en-US" altLang="zh-CN" sz="135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^\d+</a:t>
                      </a:r>
                      <a:endParaRPr lang="zh-CN" altLang="en-US" sz="1350" b="0" u="none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匹配行尾，匹配以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之前的字符结束的字符串，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单行模式 ，表示匹配 整个文本 的结尾位置。如果是 多行模式 ，表示匹配 文本每行 的结尾位置。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\d+$</a:t>
                      </a:r>
                      <a:endParaRPr lang="zh-CN" altLang="en-US" sz="135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匹配位于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之前的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个或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个字符。当此字符紧随任何其他限定符（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{n}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{n,}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r>
                        <a:rPr lang="en-US" altLang="zh-CN" sz="135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n,m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）之后时，匹配模式是“非贪心的”。</a:t>
                      </a:r>
                      <a:r>
                        <a:rPr lang="zh-CN" altLang="en-US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“非贪心的”模式匹配搜索到的、尽可能短的字符串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135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而默认的“贪心的”（尽可能多的）模式匹配搜索到的、尽可能长的字符串。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例如，在字符串“</a:t>
                      </a:r>
                      <a:r>
                        <a:rPr lang="en-US" altLang="zh-CN" sz="135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oooo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中，“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o+?”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只匹配单个“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o”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，而“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o+”</a:t>
                      </a: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匹配所有“</a:t>
                      </a: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o”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表示位于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之后的为转义字符，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匹配某种字符类型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查找元字符，就要使用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\,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例如：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.*\.</a:t>
                      </a:r>
                      <a:endParaRPr lang="zh-CN" altLang="en-US" sz="1350" b="0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en-US" altLang="zh-CN" sz="1350" b="0" i="0" u="none" kern="1200" baseline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</a:t>
                      </a:r>
                      <a:endParaRPr lang="en-US" altLang="zh-CN" sz="1350" b="0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此处的</a:t>
                      </a:r>
                      <a:r>
                        <a:rPr lang="en-US" altLang="zh-CN" sz="1350" b="0" i="0" u="none" kern="1200" baseline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是一个正整数，表示子模式编号。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例如，“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(.)\1”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匹配两个连续的相同字符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\f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换页符匹配</a:t>
                      </a:r>
                    </a:p>
                  </a:txBody>
                  <a:tcPr marL="53825" marR="0" marT="0" marB="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\n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35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换行符匹配 </a:t>
                      </a:r>
                    </a:p>
                  </a:txBody>
                  <a:tcPr marL="53825" marR="0" marT="0" marB="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166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96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5184948" y="152922"/>
            <a:ext cx="1909187" cy="1004835"/>
          </a:xfrm>
          <a:prstGeom prst="wedgeEllipseCallout">
            <a:avLst>
              <a:gd name="adj1" fmla="val -94649"/>
              <a:gd name="adj2" fmla="val 7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C:\Users\admin\AppData\Roaming\Tencent\Users\275129963\QQ\WinTemp\RichOle\HFF[7$E$0}F8Q1[@PYO)NY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97" y="729130"/>
            <a:ext cx="276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AppData\Roaming\Tencent\Users\275129963\QQ\WinTemp\RichOle\}GHHF[%FQIEV9$NYZD`]]_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35" y="152922"/>
            <a:ext cx="11811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\AppData\Roaming\Tencent\Users\275129963\QQ\WinTemp\RichOle\6@NM(E)H6DIK2~7MQ]@@F)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28" y="1688123"/>
            <a:ext cx="3238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87" y="1737005"/>
            <a:ext cx="918210" cy="21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3270319"/>
            <a:ext cx="2857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78" y="3542672"/>
            <a:ext cx="428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49153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4.2.1 正则表达式语法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588758513"/>
              </p:ext>
            </p:extLst>
          </p:nvPr>
        </p:nvGraphicFramePr>
        <p:xfrm>
          <a:off x="408305" y="1182370"/>
          <a:ext cx="7383145" cy="3678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5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元字符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5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\r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匹配一个回车符</a:t>
                      </a:r>
                    </a:p>
                  </a:txBody>
                  <a:tcPr marL="53825" marR="0" marT="0" marB="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\b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匹配单词头或单词尾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\B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\b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含义相反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\d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匹配任何数字，相当于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[0-9]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\D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\d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含义相反，等效于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[^0-9]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\s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匹配任何空白字符，包括空格、制表符、换页符，与 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 \f\n\r\t\v] 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等效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\S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\s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含义相反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\w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匹配文字字符，任何字母、数字以及下划线，相当于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[a-zA-Z0-9_]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\W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\w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含义相反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\w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含义相反，与“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[^A-Za-z0-9_]”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等效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组选择，将位于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内的内容作为一个整体来对待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m,n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{}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前的字符或子模式重复至少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次，至多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</a:t>
                      </a: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[]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表示范围，匹配位于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[]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中的任意一个字符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要匹配 指定的几个字符之一 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也可以是范围。</a:t>
                      </a:r>
                      <a:endParaRPr lang="en-US" altLang="zh-CN" sz="1350" b="0" i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CN" altLang="en-US" sz="1350" b="0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一些 元字符 在 方括号内 失去了魔法， 变得和普通字符一样了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CN" sz="1400" dirty="0"/>
                        <a:t>[</a:t>
                      </a:r>
                      <a:r>
                        <a:rPr lang="en-US" altLang="zh-CN" sz="1400" dirty="0" err="1"/>
                        <a:t>akm</a:t>
                      </a:r>
                      <a:r>
                        <a:rPr lang="en-US" altLang="zh-CN" sz="1400" dirty="0"/>
                        <a:t>.]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[</a:t>
                      </a:r>
                      <a:r>
                        <a:rPr lang="en-US" altLang="zh-CN" sz="1400" dirty="0" err="1"/>
                        <a:t>abc</a:t>
                      </a:r>
                      <a:r>
                        <a:rPr lang="en-US" altLang="zh-CN" sz="1400" dirty="0"/>
                        <a:t>]</a:t>
                      </a:r>
                      <a:r>
                        <a:rPr lang="en-US" altLang="zh-CN" sz="135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25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[^xyz]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反向字符集，匹配除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之外的任何字符</a:t>
                      </a:r>
                    </a:p>
                  </a:txBody>
                  <a:tcPr marL="53825" marR="0" marT="0" marB="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[a-z]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字符范围，匹配指定范围内的任何字符</a:t>
                      </a:r>
                    </a:p>
                  </a:txBody>
                  <a:tcPr marL="53825" marR="0" marT="0" marB="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[^a-z]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反向范围字符，匹配除小写英文字母之外的任何字符</a:t>
                      </a:r>
                    </a:p>
                  </a:txBody>
                  <a:tcPr marL="53825" marR="0" marT="0" marB="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269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97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08" y="3165232"/>
            <a:ext cx="2245942" cy="61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50177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4.2.1 正则表达式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语法</a:t>
            </a:r>
          </a:p>
        </p:txBody>
      </p:sp>
      <p:sp>
        <p:nvSpPr>
          <p:cNvPr id="113666" name="文本占位符 50178"/>
          <p:cNvSpPr>
            <a:spLocks noGrp="1"/>
          </p:cNvSpPr>
          <p:nvPr>
            <p:ph idx="1"/>
          </p:nvPr>
        </p:nvSpPr>
        <p:spPr>
          <a:xfrm>
            <a:off x="435610" y="1200150"/>
            <a:ext cx="8619490" cy="3395345"/>
          </a:xfrm>
        </p:spPr>
        <p:txBody>
          <a:bodyPr anchor="t"/>
          <a:lstStyle/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最简单的正则表达式是普通字符串，可以匹配自身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'[pjc]ython'可以匹配'python'、'jython'、'cython'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'[a-zA-Z0-9]'可以匹配一个任意大小写字母或数字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'[^abc]'可以一个匹配任意除'a'、'b'、'c'之外的字符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'python|perl'或'p(ython|erl)'都可以匹配'python'或'perl'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子模式后面加上问号表示可选。r'(http://)?(www\.)?python\.org'只能匹配'http://www.python.org'、'http://python.org'、'www.python.org'和'python.org'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'^http'只能匹配所有以'http'开头的字符串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(pattern)*：允许模式重复0次或多次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(pattern)+：允许模式重复1次或多次</a:t>
            </a:r>
          </a:p>
          <a:p>
            <a:pPr indent="-263525"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(pattern){m,n}：允许模式重复m~n次</a:t>
            </a:r>
          </a:p>
        </p:txBody>
      </p:sp>
      <p:sp>
        <p:nvSpPr>
          <p:cNvPr id="11366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98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 noRot="1"/>
          </p:cNvSpPr>
          <p:nvPr>
            <p:ph type="title"/>
          </p:nvPr>
        </p:nvSpPr>
        <p:spPr>
          <a:xfrm>
            <a:off x="5080" y="2540"/>
            <a:ext cx="9130030" cy="95758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4.2.1 正则表达式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语法</a:t>
            </a:r>
          </a:p>
        </p:txBody>
      </p:sp>
      <p:sp>
        <p:nvSpPr>
          <p:cNvPr id="114690" name="内容占位符 2"/>
          <p:cNvSpPr>
            <a:spLocks noGrp="1"/>
          </p:cNvSpPr>
          <p:nvPr>
            <p:ph idx="1"/>
          </p:nvPr>
        </p:nvSpPr>
        <p:spPr>
          <a:xfrm>
            <a:off x="472440" y="1200150"/>
            <a:ext cx="7985760" cy="3395345"/>
          </a:xfrm>
        </p:spPr>
        <p:txBody>
          <a:bodyPr anchor="t"/>
          <a:lstStyle/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'(a|b)*c'：匹配多个（包含0个）a或b，后面紧跟一个字母c。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'ab{1,}'：等价于'ab+'，匹配以字母a开头后面带1个至多个字母b的字符串。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'^[a-zA-Z]{1}([a-zA-Z0-9._]){4,19}$'：匹配长度为5-20的字符串，必须以字母开头并且可带字母、数字、“_”、“.”的字符串。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'^(\w){6,20}$'：匹配长度为6-20的字符串，可以包含字母、数字、下划线。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'^\d{1,3}\.\d{1,3}\.\d{1,3}\.\d{1,3}$'：检查给定字符串是否为合法IP地址。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r'^(13[0-9]|15[012356789]|17[678]|18[0-9]|14[57])[0-9]{8}$'：检查给定字符串是否为手机号码。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'^[a-zA-Z]+$'：检查给定字符串是否只包含英文字母大小写。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'^\w+@(\w+\.)+\w+$'：检查给定字符串是否为合法电子邮件地址。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en-US" sz="1600" dirty="0">
                <a:latin typeface="Consolas" panose="020B0609020204030204" charset="0"/>
                <a:cs typeface="Consolas" panose="020B0609020204030204" charset="0"/>
              </a:rPr>
              <a:t>r'(\w)(?!.*\1)'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：查找字符串中每个字符的最后一次出现。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r'(\w)(?=.*\1)'：查找字符串中所有重复出现的字符。</a:t>
            </a:r>
          </a:p>
        </p:txBody>
      </p:sp>
      <p:sp>
        <p:nvSpPr>
          <p:cNvPr id="1146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99</a:t>
            </a:fld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3399"/>
        </a:lt1>
        <a:dk2>
          <a:srgbClr val="E5E5FF"/>
        </a:dk2>
        <a:lt2>
          <a:srgbClr val="000514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CDCDC"/>
        </a:accent4>
        <a:accent5>
          <a:srgbClr val="AACAE2"/>
        </a:accent5>
        <a:accent6>
          <a:srgbClr val="9678C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DFDFE9"/>
        </a:dk2>
        <a:lt2>
          <a:srgbClr val="3E3E5C"/>
        </a:lt2>
        <a:accent1>
          <a:srgbClr val="CC66FF"/>
        </a:accent1>
        <a:accent2>
          <a:srgbClr val="679ACD"/>
        </a:accent2>
        <a:accent3>
          <a:srgbClr val="B9B9CA"/>
        </a:accent3>
        <a:accent4>
          <a:srgbClr val="DCDCDC"/>
        </a:accent4>
        <a:accent5>
          <a:srgbClr val="E2B9FF"/>
        </a:accent5>
        <a:accent6>
          <a:srgbClr val="5C8AB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9400"/>
        </a:lt1>
        <a:dk2>
          <a:srgbClr val="BAE8BA"/>
        </a:dk2>
        <a:lt2>
          <a:srgbClr val="2A5400"/>
        </a:lt2>
        <a:accent1>
          <a:srgbClr val="33CC33"/>
        </a:accent1>
        <a:accent2>
          <a:srgbClr val="99CC00"/>
        </a:accent2>
        <a:accent3>
          <a:srgbClr val="B2C8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99FF33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596D"/>
        </a:lt1>
        <a:dk2>
          <a:srgbClr val="DDDDDD"/>
        </a:dk2>
        <a:lt2>
          <a:srgbClr val="000000"/>
        </a:lt2>
        <a:accent1>
          <a:srgbClr val="787E8A"/>
        </a:accent1>
        <a:accent2>
          <a:srgbClr val="339966"/>
        </a:accent2>
        <a:accent3>
          <a:srgbClr val="B3B5BB"/>
        </a:accent3>
        <a:accent4>
          <a:srgbClr val="DCDCDC"/>
        </a:accent4>
        <a:accent5>
          <a:srgbClr val="BEC0C4"/>
        </a:accent5>
        <a:accent6>
          <a:srgbClr val="2D895B"/>
        </a:accent6>
        <a:hlink>
          <a:srgbClr val="00FFFF"/>
        </a:hlink>
        <a:folHlink>
          <a:srgbClr val="74B6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C0000"/>
        </a:lt1>
        <a:dk2>
          <a:srgbClr val="DFD293"/>
        </a:dk2>
        <a:lt2>
          <a:srgbClr val="5C1F00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CDCDC"/>
        </a:accent4>
        <a:accent5>
          <a:srgbClr val="FFB9B1"/>
        </a:accent5>
        <a:accent6>
          <a:srgbClr val="AA6C5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7F3F3"/>
        </a:dk1>
        <a:lt1>
          <a:srgbClr val="8A6362"/>
        </a:lt1>
        <a:dk2>
          <a:srgbClr val="D8C1BA"/>
        </a:dk2>
        <a:lt2>
          <a:srgbClr val="5E4444"/>
        </a:lt2>
        <a:accent1>
          <a:srgbClr val="CC6600"/>
        </a:accent1>
        <a:accent2>
          <a:srgbClr val="C16059"/>
        </a:accent2>
        <a:accent3>
          <a:srgbClr val="C4B8B8"/>
        </a:accent3>
        <a:accent4>
          <a:srgbClr val="D5D1D1"/>
        </a:accent4>
        <a:accent5>
          <a:srgbClr val="E2B9AA"/>
        </a:accent5>
        <a:accent6>
          <a:srgbClr val="AD554F"/>
        </a:accent6>
        <a:hlink>
          <a:srgbClr val="FFCC00"/>
        </a:hlink>
        <a:folHlink>
          <a:srgbClr val="CBB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BFA673"/>
        </a:lt1>
        <a:dk2>
          <a:srgbClr val="E6E3AA"/>
        </a:dk2>
        <a:lt2>
          <a:srgbClr val="7F6737"/>
        </a:lt2>
        <a:accent1>
          <a:srgbClr val="FFCC00"/>
        </a:accent1>
        <a:accent2>
          <a:srgbClr val="808000"/>
        </a:accent2>
        <a:accent3>
          <a:srgbClr val="DBD0BD"/>
        </a:accent3>
        <a:accent4>
          <a:srgbClr val="DCDCDC"/>
        </a:accent4>
        <a:accent5>
          <a:srgbClr val="FFE2AA"/>
        </a:accent5>
        <a:accent6>
          <a:srgbClr val="727200"/>
        </a:accent6>
        <a:hlink>
          <a:srgbClr val="784700"/>
        </a:hlink>
        <a:folHlink>
          <a:srgbClr val="9A7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5"/>
        </a:accent3>
        <a:accent4>
          <a:srgbClr val="3F1E00"/>
        </a:accent4>
        <a:accent5>
          <a:srgbClr val="FFFFEE"/>
        </a:accent5>
        <a:accent6>
          <a:srgbClr val="ABAB95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9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默认设计模板_7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默认设计模板_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7388</TotalTime>
  <Words>18062</Words>
  <Application>Microsoft Office PowerPoint</Application>
  <PresentationFormat>全屏显示(16:9)</PresentationFormat>
  <Paragraphs>1841</Paragraphs>
  <Slides>153</Slides>
  <Notes>15</Notes>
  <HiddenSlides>76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153</vt:i4>
      </vt:variant>
    </vt:vector>
  </HeadingPairs>
  <TitlesOfParts>
    <vt:vector size="178" baseType="lpstr">
      <vt:lpstr>-apple-system</vt:lpstr>
      <vt:lpstr>Helvetica Neue</vt:lpstr>
      <vt:lpstr>PingFang SC</vt:lpstr>
      <vt:lpstr>宋体</vt:lpstr>
      <vt:lpstr>Microsoft YaHei</vt:lpstr>
      <vt:lpstr>Arial</vt:lpstr>
      <vt:lpstr>Calibri</vt:lpstr>
      <vt:lpstr>Consolas</vt:lpstr>
      <vt:lpstr>Courier New</vt:lpstr>
      <vt:lpstr>Garamond</vt:lpstr>
      <vt:lpstr>Times</vt:lpstr>
      <vt:lpstr>Times New Roman</vt:lpstr>
      <vt:lpstr>Wingdings</vt:lpstr>
      <vt:lpstr>默认设计模板</vt:lpstr>
      <vt:lpstr>默认设计模板_2</vt:lpstr>
      <vt:lpstr>默认设计模板_3</vt:lpstr>
      <vt:lpstr>Beam</vt:lpstr>
      <vt:lpstr>默认设计模板_4</vt:lpstr>
      <vt:lpstr>默认设计模板_5</vt:lpstr>
      <vt:lpstr>Beam_2</vt:lpstr>
      <vt:lpstr>默认设计模板_6</vt:lpstr>
      <vt:lpstr>Beam_3</vt:lpstr>
      <vt:lpstr>Stream</vt:lpstr>
      <vt:lpstr>默认设计模板_7</vt:lpstr>
      <vt:lpstr>Paintbrush Picture</vt:lpstr>
      <vt:lpstr>第4章  字符串与正则表达式  </vt:lpstr>
      <vt:lpstr>PowerPoint 演示文稿</vt:lpstr>
      <vt:lpstr>4.1 字符串</vt:lpstr>
      <vt:lpstr>4.1 字符串</vt:lpstr>
      <vt:lpstr>4.1 字符串</vt:lpstr>
      <vt:lpstr>4.1 字符串</vt:lpstr>
      <vt:lpstr>4.1 字符串</vt:lpstr>
      <vt:lpstr>4.1 字符串</vt:lpstr>
      <vt:lpstr>4.1.1 字符串格式化</vt:lpstr>
      <vt:lpstr>4.1.1 字符串格式化</vt:lpstr>
      <vt:lpstr>4.1.1 字符串格式化</vt:lpstr>
      <vt:lpstr>4.1.1 字符串格式化</vt:lpstr>
      <vt:lpstr>4.1.1 字符串格式化</vt:lpstr>
      <vt:lpstr>PowerPoint 演示文稿</vt:lpstr>
      <vt:lpstr>4.1.1 字符串格式化</vt:lpstr>
      <vt:lpstr>4.1.1 字符串格式化</vt:lpstr>
      <vt:lpstr>PowerPoint 演示文稿</vt:lpstr>
      <vt:lpstr>4.1.1 字符串格式化</vt:lpstr>
      <vt:lpstr>4.1.1 字符串格式化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4.1.2 字符串常用方法</vt:lpstr>
      <vt:lpstr>4.1.3 字符串常量</vt:lpstr>
      <vt:lpstr>4.1.3 字符串常量</vt:lpstr>
      <vt:lpstr>4.1.4 可变字符串</vt:lpstr>
      <vt:lpstr>4.1.5  中文分词与拼音处理</vt:lpstr>
      <vt:lpstr>4.1.5  中文分词与拼音处理</vt:lpstr>
      <vt:lpstr>4.1.5  中文分词与拼音处理</vt:lpstr>
      <vt:lpstr>4.1.5  中文分词与拼音处理</vt:lpstr>
      <vt:lpstr>4.1.5  中文分词与拼音处理</vt:lpstr>
      <vt:lpstr>4.1.5  中文分词与拼音处理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4.1.5  字符串应用案例精选</vt:lpstr>
      <vt:lpstr>4.2 正则表达式</vt:lpstr>
      <vt:lpstr>4.2 正则表达式</vt:lpstr>
      <vt:lpstr>4.2 正则表达式</vt:lpstr>
      <vt:lpstr>4.2.1 正则表达式语法</vt:lpstr>
      <vt:lpstr>4.2.1 正则表达式语法</vt:lpstr>
      <vt:lpstr>4.2.1 正则表达式语法</vt:lpstr>
      <vt:lpstr>4.2.1 正则表达式语法</vt:lpstr>
      <vt:lpstr>4.2.1 正则表达式语法</vt:lpstr>
      <vt:lpstr>4.2.1 正则表达式语法</vt:lpstr>
      <vt:lpstr>4.2.2 re模块主要函数</vt:lpstr>
      <vt:lpstr>4.2.2 re模块主要函数</vt:lpstr>
      <vt:lpstr>4.2.2 re模块主要函数</vt:lpstr>
      <vt:lpstr>4.2.2 re模块主要函数</vt:lpstr>
      <vt:lpstr>4.2.2 re模块主要函数</vt:lpstr>
      <vt:lpstr>4.2.2 re模块主要函数</vt:lpstr>
      <vt:lpstr>4.2.2 re模块主要函数</vt:lpstr>
      <vt:lpstr>4.2.2 re模块主要函数</vt:lpstr>
      <vt:lpstr>4.2.3 直接使用re模块函数</vt:lpstr>
      <vt:lpstr>4.2.3 直接使用re模块函数</vt:lpstr>
      <vt:lpstr>4.2.3 直接使用re模块函数</vt:lpstr>
      <vt:lpstr>4.2.3 直接使用re模块函数</vt:lpstr>
      <vt:lpstr>4.2.3 直接使用re模块函数</vt:lpstr>
      <vt:lpstr>4.2.3 直接使用re模块函数</vt:lpstr>
      <vt:lpstr>4.2.3 直接使用re模块函数</vt:lpstr>
      <vt:lpstr>4.2.3 直接使用re模块函数</vt:lpstr>
      <vt:lpstr>4.2.3 直接使用re模块函数</vt:lpstr>
      <vt:lpstr>4.2.4 使用正则表达式对象</vt:lpstr>
      <vt:lpstr>4.2.4 使用正则表达式对象</vt:lpstr>
      <vt:lpstr>4.2.5 子模式与Match对象</vt:lpstr>
      <vt:lpstr>4.2.5 子模式与Match对象</vt:lpstr>
      <vt:lpstr>4.2.4 使用正则表达式对象</vt:lpstr>
      <vt:lpstr>4.2.4 使用正则表达式对象</vt:lpstr>
      <vt:lpstr>4.2.4 使用正则表达式对象</vt:lpstr>
      <vt:lpstr>4.2.4 使用正则表达式对象</vt:lpstr>
      <vt:lpstr>4.2.4 使用正则表达式对象</vt:lpstr>
      <vt:lpstr>4.2.4 使用正则表达式对象</vt:lpstr>
      <vt:lpstr>4.2.4 使用正则表达式对象</vt:lpstr>
      <vt:lpstr>4.2.4 使用正则表达式对象</vt:lpstr>
      <vt:lpstr>4.2.4 使用正则表达式对象</vt:lpstr>
      <vt:lpstr>4.2.5 子模式与Match对象</vt:lpstr>
      <vt:lpstr>4.2.5 子模式与Match对象</vt:lpstr>
      <vt:lpstr>4.2.5 子模式与Match对象</vt:lpstr>
      <vt:lpstr>4.2.5 子模式与Match对象</vt:lpstr>
      <vt:lpstr>4.2.5 子模式与Match对象</vt:lpstr>
      <vt:lpstr>4.2.5 子模式与Match对象</vt:lpstr>
      <vt:lpstr>4.2.5 子模式与Match对象</vt:lpstr>
      <vt:lpstr>4.2.5 子模式与Match对象</vt:lpstr>
      <vt:lpstr>4.2.5 子模式与Match对象</vt:lpstr>
      <vt:lpstr>4.2.5 子模式与Match对象</vt:lpstr>
      <vt:lpstr>4.2.5 子模式与Match对象</vt:lpstr>
      <vt:lpstr>4.2.5 子模式与Match对象</vt:lpstr>
      <vt:lpstr>4.2.6 正则表达式应用案例</vt:lpstr>
      <vt:lpstr>4.2.6 正则表达式应用案例</vt:lpstr>
      <vt:lpstr>4.2.6 正则表达式应用案例</vt:lpstr>
      <vt:lpstr>4.2.6 正则表达式应用案例</vt:lpstr>
      <vt:lpstr>4.2.6 正则表达式应用案例</vt:lpstr>
      <vt:lpstr>4.2.6 正则表达式应用案例</vt:lpstr>
      <vt:lpstr>4.2.6 正则表达式应用案例</vt:lpstr>
      <vt:lpstr>4.2.6 正则表达式应用案例</vt:lpstr>
      <vt:lpstr>4.2.6 正则表达式应用案例</vt:lpstr>
      <vt:lpstr>4.2.6 正则表达式应用案例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VENTURA</cp:lastModifiedBy>
  <cp:revision>472</cp:revision>
  <dcterms:created xsi:type="dcterms:W3CDTF">2013-01-25T01:44:00Z</dcterms:created>
  <dcterms:modified xsi:type="dcterms:W3CDTF">2023-09-18T17:49:56Z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