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Lst>
  <p:notesMasterIdLst>
    <p:notesMasterId r:id="rId162"/>
  </p:notesMasterIdLst>
  <p:handoutMasterIdLst>
    <p:handoutMasterId r:id="rId163"/>
  </p:handoutMasterIdLst>
  <p:sldIdLst>
    <p:sldId id="256" r:id="rId12"/>
    <p:sldId id="2327" r:id="rId13"/>
    <p:sldId id="2328" r:id="rId14"/>
    <p:sldId id="2330" r:id="rId15"/>
    <p:sldId id="2331" r:id="rId16"/>
    <p:sldId id="2333" r:id="rId17"/>
    <p:sldId id="2332" r:id="rId18"/>
    <p:sldId id="258" r:id="rId19"/>
    <p:sldId id="441" r:id="rId20"/>
    <p:sldId id="257" r:id="rId21"/>
    <p:sldId id="259" r:id="rId22"/>
    <p:sldId id="291" r:id="rId23"/>
    <p:sldId id="446" r:id="rId24"/>
    <p:sldId id="260" r:id="rId25"/>
    <p:sldId id="293" r:id="rId26"/>
    <p:sldId id="294" r:id="rId27"/>
    <p:sldId id="366" r:id="rId28"/>
    <p:sldId id="2325" r:id="rId29"/>
    <p:sldId id="2326" r:id="rId30"/>
    <p:sldId id="265" r:id="rId31"/>
    <p:sldId id="533" r:id="rId32"/>
    <p:sldId id="295" r:id="rId33"/>
    <p:sldId id="266" r:id="rId34"/>
    <p:sldId id="268" r:id="rId35"/>
    <p:sldId id="367" r:id="rId36"/>
    <p:sldId id="368" r:id="rId37"/>
    <p:sldId id="269" r:id="rId38"/>
    <p:sldId id="267" r:id="rId39"/>
    <p:sldId id="270" r:id="rId40"/>
    <p:sldId id="271" r:id="rId41"/>
    <p:sldId id="272" r:id="rId42"/>
    <p:sldId id="273" r:id="rId43"/>
    <p:sldId id="274" r:id="rId44"/>
    <p:sldId id="275" r:id="rId45"/>
    <p:sldId id="944" r:id="rId46"/>
    <p:sldId id="369" r:id="rId47"/>
    <p:sldId id="370" r:id="rId48"/>
    <p:sldId id="371" r:id="rId49"/>
    <p:sldId id="372" r:id="rId50"/>
    <p:sldId id="262" r:id="rId51"/>
    <p:sldId id="2334" r:id="rId52"/>
    <p:sldId id="264" r:id="rId53"/>
    <p:sldId id="277" r:id="rId54"/>
    <p:sldId id="374" r:id="rId55"/>
    <p:sldId id="278" r:id="rId56"/>
    <p:sldId id="375" r:id="rId57"/>
    <p:sldId id="534" r:id="rId58"/>
    <p:sldId id="2335" r:id="rId59"/>
    <p:sldId id="376" r:id="rId60"/>
    <p:sldId id="2336" r:id="rId61"/>
    <p:sldId id="2337" r:id="rId62"/>
    <p:sldId id="447" r:id="rId63"/>
    <p:sldId id="2338" r:id="rId64"/>
    <p:sldId id="448" r:id="rId65"/>
    <p:sldId id="865" r:id="rId66"/>
    <p:sldId id="279" r:id="rId67"/>
    <p:sldId id="280" r:id="rId68"/>
    <p:sldId id="378" r:id="rId69"/>
    <p:sldId id="281" r:id="rId70"/>
    <p:sldId id="2345" r:id="rId71"/>
    <p:sldId id="282" r:id="rId72"/>
    <p:sldId id="379" r:id="rId73"/>
    <p:sldId id="345" r:id="rId74"/>
    <p:sldId id="380" r:id="rId75"/>
    <p:sldId id="1684" r:id="rId76"/>
    <p:sldId id="1685" r:id="rId77"/>
    <p:sldId id="1686" r:id="rId78"/>
    <p:sldId id="1687" r:id="rId79"/>
    <p:sldId id="297" r:id="rId80"/>
    <p:sldId id="298" r:id="rId81"/>
    <p:sldId id="2347" r:id="rId82"/>
    <p:sldId id="299" r:id="rId83"/>
    <p:sldId id="300" r:id="rId84"/>
    <p:sldId id="945" r:id="rId85"/>
    <p:sldId id="308" r:id="rId86"/>
    <p:sldId id="381" r:id="rId87"/>
    <p:sldId id="2093" r:id="rId88"/>
    <p:sldId id="2206" r:id="rId89"/>
    <p:sldId id="2207" r:id="rId90"/>
    <p:sldId id="2208" r:id="rId91"/>
    <p:sldId id="302" r:id="rId92"/>
    <p:sldId id="2348" r:id="rId93"/>
    <p:sldId id="303" r:id="rId94"/>
    <p:sldId id="1816" r:id="rId95"/>
    <p:sldId id="304" r:id="rId96"/>
    <p:sldId id="382" r:id="rId97"/>
    <p:sldId id="305" r:id="rId98"/>
    <p:sldId id="383" r:id="rId99"/>
    <p:sldId id="336" r:id="rId100"/>
    <p:sldId id="337" r:id="rId101"/>
    <p:sldId id="385" r:id="rId102"/>
    <p:sldId id="386" r:id="rId103"/>
    <p:sldId id="1562" r:id="rId104"/>
    <p:sldId id="1563" r:id="rId105"/>
    <p:sldId id="2209" r:id="rId106"/>
    <p:sldId id="2210" r:id="rId107"/>
    <p:sldId id="2211" r:id="rId108"/>
    <p:sldId id="2213" r:id="rId109"/>
    <p:sldId id="2214" r:id="rId110"/>
    <p:sldId id="2215" r:id="rId111"/>
    <p:sldId id="2216" r:id="rId112"/>
    <p:sldId id="2217" r:id="rId113"/>
    <p:sldId id="2218" r:id="rId114"/>
    <p:sldId id="2219" r:id="rId115"/>
    <p:sldId id="2220" r:id="rId116"/>
    <p:sldId id="2221" r:id="rId117"/>
    <p:sldId id="2225" r:id="rId118"/>
    <p:sldId id="2222" r:id="rId119"/>
    <p:sldId id="2223" r:id="rId120"/>
    <p:sldId id="2224" r:id="rId121"/>
    <p:sldId id="2349" r:id="rId122"/>
    <p:sldId id="283" r:id="rId123"/>
    <p:sldId id="284" r:id="rId124"/>
    <p:sldId id="285" r:id="rId125"/>
    <p:sldId id="535" r:id="rId126"/>
    <p:sldId id="537" r:id="rId127"/>
    <p:sldId id="538" r:id="rId128"/>
    <p:sldId id="540" r:id="rId129"/>
    <p:sldId id="539" r:id="rId130"/>
    <p:sldId id="646" r:id="rId131"/>
    <p:sldId id="846" r:id="rId132"/>
    <p:sldId id="847" r:id="rId133"/>
    <p:sldId id="1315" r:id="rId134"/>
    <p:sldId id="1560" r:id="rId135"/>
    <p:sldId id="1561" r:id="rId136"/>
    <p:sldId id="1798" r:id="rId137"/>
    <p:sldId id="2006" r:id="rId138"/>
    <p:sldId id="263" r:id="rId139"/>
    <p:sldId id="442" r:id="rId140"/>
    <p:sldId id="307" r:id="rId141"/>
    <p:sldId id="387" r:id="rId142"/>
    <p:sldId id="388" r:id="rId143"/>
    <p:sldId id="541" r:id="rId144"/>
    <p:sldId id="2342" r:id="rId145"/>
    <p:sldId id="2343" r:id="rId146"/>
    <p:sldId id="2346" r:id="rId147"/>
    <p:sldId id="2344" r:id="rId148"/>
    <p:sldId id="2324" r:id="rId149"/>
    <p:sldId id="2340" r:id="rId150"/>
    <p:sldId id="542" r:id="rId151"/>
    <p:sldId id="2341" r:id="rId152"/>
    <p:sldId id="389" r:id="rId153"/>
    <p:sldId id="688" r:id="rId154"/>
    <p:sldId id="689" r:id="rId155"/>
    <p:sldId id="543" r:id="rId156"/>
    <p:sldId id="544" r:id="rId157"/>
    <p:sldId id="545" r:id="rId158"/>
    <p:sldId id="546" r:id="rId159"/>
    <p:sldId id="547" r:id="rId160"/>
    <p:sldId id="2323" r:id="rId161"/>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8" autoAdjust="0"/>
    <p:restoredTop sz="85988" autoAdjust="0"/>
  </p:normalViewPr>
  <p:slideViewPr>
    <p:cSldViewPr snapToGrid="0" snapToObjects="1" showGuides="1">
      <p:cViewPr varScale="1">
        <p:scale>
          <a:sx n="89" d="100"/>
          <a:sy n="89" d="100"/>
        </p:scale>
        <p:origin x="694" y="32"/>
      </p:cViewPr>
      <p:guideLst>
        <p:guide orient="horz" pos="1620"/>
        <p:guide pos="2875"/>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63" Type="http://schemas.openxmlformats.org/officeDocument/2006/relationships/slide" Target="slides/slide52.xml"/><Relationship Id="rId84" Type="http://schemas.openxmlformats.org/officeDocument/2006/relationships/slide" Target="slides/slide73.xml"/><Relationship Id="rId138" Type="http://schemas.openxmlformats.org/officeDocument/2006/relationships/slide" Target="slides/slide127.xml"/><Relationship Id="rId159" Type="http://schemas.openxmlformats.org/officeDocument/2006/relationships/slide" Target="slides/slide148.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53" Type="http://schemas.openxmlformats.org/officeDocument/2006/relationships/slide" Target="slides/slide42.xml"/><Relationship Id="rId74" Type="http://schemas.openxmlformats.org/officeDocument/2006/relationships/slide" Target="slides/slide63.xml"/><Relationship Id="rId128" Type="http://schemas.openxmlformats.org/officeDocument/2006/relationships/slide" Target="slides/slide117.xml"/><Relationship Id="rId149" Type="http://schemas.openxmlformats.org/officeDocument/2006/relationships/slide" Target="slides/slide138.xml"/><Relationship Id="rId5" Type="http://schemas.openxmlformats.org/officeDocument/2006/relationships/slideMaster" Target="slideMasters/slideMaster5.xml"/><Relationship Id="rId95" Type="http://schemas.openxmlformats.org/officeDocument/2006/relationships/slide" Target="slides/slide84.xml"/><Relationship Id="rId160" Type="http://schemas.openxmlformats.org/officeDocument/2006/relationships/slide" Target="slides/slide149.xml"/><Relationship Id="rId22" Type="http://schemas.openxmlformats.org/officeDocument/2006/relationships/slide" Target="slides/slide11.xml"/><Relationship Id="rId43" Type="http://schemas.openxmlformats.org/officeDocument/2006/relationships/slide" Target="slides/slide32.xml"/><Relationship Id="rId64" Type="http://schemas.openxmlformats.org/officeDocument/2006/relationships/slide" Target="slides/slide53.xml"/><Relationship Id="rId118" Type="http://schemas.openxmlformats.org/officeDocument/2006/relationships/slide" Target="slides/slide107.xml"/><Relationship Id="rId139" Type="http://schemas.openxmlformats.org/officeDocument/2006/relationships/slide" Target="slides/slide128.xml"/><Relationship Id="rId85" Type="http://schemas.openxmlformats.org/officeDocument/2006/relationships/slide" Target="slides/slide74.xml"/><Relationship Id="rId150" Type="http://schemas.openxmlformats.org/officeDocument/2006/relationships/slide" Target="slides/slide139.xml"/><Relationship Id="rId12" Type="http://schemas.openxmlformats.org/officeDocument/2006/relationships/slide" Target="slides/slide1.xml"/><Relationship Id="rId17" Type="http://schemas.openxmlformats.org/officeDocument/2006/relationships/slide" Target="slides/slide6.xml"/><Relationship Id="rId33" Type="http://schemas.openxmlformats.org/officeDocument/2006/relationships/slide" Target="slides/slide22.xml"/><Relationship Id="rId38" Type="http://schemas.openxmlformats.org/officeDocument/2006/relationships/slide" Target="slides/slide27.xml"/><Relationship Id="rId59" Type="http://schemas.openxmlformats.org/officeDocument/2006/relationships/slide" Target="slides/slide48.xml"/><Relationship Id="rId103" Type="http://schemas.openxmlformats.org/officeDocument/2006/relationships/slide" Target="slides/slide92.xml"/><Relationship Id="rId108" Type="http://schemas.openxmlformats.org/officeDocument/2006/relationships/slide" Target="slides/slide97.xml"/><Relationship Id="rId124" Type="http://schemas.openxmlformats.org/officeDocument/2006/relationships/slide" Target="slides/slide113.xml"/><Relationship Id="rId129" Type="http://schemas.openxmlformats.org/officeDocument/2006/relationships/slide" Target="slides/slide118.xml"/><Relationship Id="rId54" Type="http://schemas.openxmlformats.org/officeDocument/2006/relationships/slide" Target="slides/slide43.xml"/><Relationship Id="rId70" Type="http://schemas.openxmlformats.org/officeDocument/2006/relationships/slide" Target="slides/slide59.xml"/><Relationship Id="rId75" Type="http://schemas.openxmlformats.org/officeDocument/2006/relationships/slide" Target="slides/slide64.xml"/><Relationship Id="rId91" Type="http://schemas.openxmlformats.org/officeDocument/2006/relationships/slide" Target="slides/slide80.xml"/><Relationship Id="rId96" Type="http://schemas.openxmlformats.org/officeDocument/2006/relationships/slide" Target="slides/slide85.xml"/><Relationship Id="rId140" Type="http://schemas.openxmlformats.org/officeDocument/2006/relationships/slide" Target="slides/slide129.xml"/><Relationship Id="rId145" Type="http://schemas.openxmlformats.org/officeDocument/2006/relationships/slide" Target="slides/slide134.xml"/><Relationship Id="rId161" Type="http://schemas.openxmlformats.org/officeDocument/2006/relationships/slide" Target="slides/slide15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2.xml"/><Relationship Id="rId28" Type="http://schemas.openxmlformats.org/officeDocument/2006/relationships/slide" Target="slides/slide17.xml"/><Relationship Id="rId49" Type="http://schemas.openxmlformats.org/officeDocument/2006/relationships/slide" Target="slides/slide38.xml"/><Relationship Id="rId114" Type="http://schemas.openxmlformats.org/officeDocument/2006/relationships/slide" Target="slides/slide103.xml"/><Relationship Id="rId119" Type="http://schemas.openxmlformats.org/officeDocument/2006/relationships/slide" Target="slides/slide108.xml"/><Relationship Id="rId44" Type="http://schemas.openxmlformats.org/officeDocument/2006/relationships/slide" Target="slides/slide33.xml"/><Relationship Id="rId60" Type="http://schemas.openxmlformats.org/officeDocument/2006/relationships/slide" Target="slides/slide49.xml"/><Relationship Id="rId65" Type="http://schemas.openxmlformats.org/officeDocument/2006/relationships/slide" Target="slides/slide54.xml"/><Relationship Id="rId81" Type="http://schemas.openxmlformats.org/officeDocument/2006/relationships/slide" Target="slides/slide70.xml"/><Relationship Id="rId86" Type="http://schemas.openxmlformats.org/officeDocument/2006/relationships/slide" Target="slides/slide75.xml"/><Relationship Id="rId130" Type="http://schemas.openxmlformats.org/officeDocument/2006/relationships/slide" Target="slides/slide119.xml"/><Relationship Id="rId135" Type="http://schemas.openxmlformats.org/officeDocument/2006/relationships/slide" Target="slides/slide124.xml"/><Relationship Id="rId151" Type="http://schemas.openxmlformats.org/officeDocument/2006/relationships/slide" Target="slides/slide140.xml"/><Relationship Id="rId156" Type="http://schemas.openxmlformats.org/officeDocument/2006/relationships/slide" Target="slides/slide145.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141" Type="http://schemas.openxmlformats.org/officeDocument/2006/relationships/slide" Target="slides/slide130.xml"/><Relationship Id="rId146" Type="http://schemas.openxmlformats.org/officeDocument/2006/relationships/slide" Target="slides/slide135.xml"/><Relationship Id="rId167"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16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slide" Target="slides/slide120.xml"/><Relationship Id="rId136" Type="http://schemas.openxmlformats.org/officeDocument/2006/relationships/slide" Target="slides/slide125.xml"/><Relationship Id="rId157" Type="http://schemas.openxmlformats.org/officeDocument/2006/relationships/slide" Target="slides/slide146.xml"/><Relationship Id="rId61" Type="http://schemas.openxmlformats.org/officeDocument/2006/relationships/slide" Target="slides/slide50.xml"/><Relationship Id="rId82" Type="http://schemas.openxmlformats.org/officeDocument/2006/relationships/slide" Target="slides/slide71.xml"/><Relationship Id="rId152" Type="http://schemas.openxmlformats.org/officeDocument/2006/relationships/slide" Target="slides/slide14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 Id="rId147" Type="http://schemas.openxmlformats.org/officeDocument/2006/relationships/slide" Target="slides/slide136.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142" Type="http://schemas.openxmlformats.org/officeDocument/2006/relationships/slide" Target="slides/slide131.xml"/><Relationship Id="rId163"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14.xml"/><Relationship Id="rId46" Type="http://schemas.openxmlformats.org/officeDocument/2006/relationships/slide" Target="slides/slide35.xml"/><Relationship Id="rId67" Type="http://schemas.openxmlformats.org/officeDocument/2006/relationships/slide" Target="slides/slide56.xml"/><Relationship Id="rId116" Type="http://schemas.openxmlformats.org/officeDocument/2006/relationships/slide" Target="slides/slide105.xml"/><Relationship Id="rId137" Type="http://schemas.openxmlformats.org/officeDocument/2006/relationships/slide" Target="slides/slide126.xml"/><Relationship Id="rId158" Type="http://schemas.openxmlformats.org/officeDocument/2006/relationships/slide" Target="slides/slide147.xml"/><Relationship Id="rId20" Type="http://schemas.openxmlformats.org/officeDocument/2006/relationships/slide" Target="slides/slide9.xml"/><Relationship Id="rId41" Type="http://schemas.openxmlformats.org/officeDocument/2006/relationships/slide" Target="slides/slide30.xml"/><Relationship Id="rId62" Type="http://schemas.openxmlformats.org/officeDocument/2006/relationships/slide" Target="slides/slide51.xml"/><Relationship Id="rId83" Type="http://schemas.openxmlformats.org/officeDocument/2006/relationships/slide" Target="slides/slide72.xml"/><Relationship Id="rId88" Type="http://schemas.openxmlformats.org/officeDocument/2006/relationships/slide" Target="slides/slide77.xml"/><Relationship Id="rId111" Type="http://schemas.openxmlformats.org/officeDocument/2006/relationships/slide" Target="slides/slide100.xml"/><Relationship Id="rId132" Type="http://schemas.openxmlformats.org/officeDocument/2006/relationships/slide" Target="slides/slide121.xml"/><Relationship Id="rId153" Type="http://schemas.openxmlformats.org/officeDocument/2006/relationships/slide" Target="slides/slide142.xml"/><Relationship Id="rId15" Type="http://schemas.openxmlformats.org/officeDocument/2006/relationships/slide" Target="slides/slide4.xml"/><Relationship Id="rId36" Type="http://schemas.openxmlformats.org/officeDocument/2006/relationships/slide" Target="slides/slide25.xml"/><Relationship Id="rId57" Type="http://schemas.openxmlformats.org/officeDocument/2006/relationships/slide" Target="slides/slide46.xml"/><Relationship Id="rId106" Type="http://schemas.openxmlformats.org/officeDocument/2006/relationships/slide" Target="slides/slide95.xml"/><Relationship Id="rId127" Type="http://schemas.openxmlformats.org/officeDocument/2006/relationships/slide" Target="slides/slide116.xml"/><Relationship Id="rId10" Type="http://schemas.openxmlformats.org/officeDocument/2006/relationships/slideMaster" Target="slideMasters/slideMaster10.xml"/><Relationship Id="rId31" Type="http://schemas.openxmlformats.org/officeDocument/2006/relationships/slide" Target="slides/slide20.xml"/><Relationship Id="rId52" Type="http://schemas.openxmlformats.org/officeDocument/2006/relationships/slide" Target="slides/slide41.xml"/><Relationship Id="rId73" Type="http://schemas.openxmlformats.org/officeDocument/2006/relationships/slide" Target="slides/slide62.xml"/><Relationship Id="rId78" Type="http://schemas.openxmlformats.org/officeDocument/2006/relationships/slide" Target="slides/slide67.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143" Type="http://schemas.openxmlformats.org/officeDocument/2006/relationships/slide" Target="slides/slide132.xml"/><Relationship Id="rId148" Type="http://schemas.openxmlformats.org/officeDocument/2006/relationships/slide" Target="slides/slide137.xml"/><Relationship Id="rId16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5.xml"/><Relationship Id="rId47" Type="http://schemas.openxmlformats.org/officeDocument/2006/relationships/slide" Target="slides/slide36.xml"/><Relationship Id="rId68" Type="http://schemas.openxmlformats.org/officeDocument/2006/relationships/slide" Target="slides/slide57.xml"/><Relationship Id="rId89" Type="http://schemas.openxmlformats.org/officeDocument/2006/relationships/slide" Target="slides/slide78.xml"/><Relationship Id="rId112" Type="http://schemas.openxmlformats.org/officeDocument/2006/relationships/slide" Target="slides/slide101.xml"/><Relationship Id="rId133" Type="http://schemas.openxmlformats.org/officeDocument/2006/relationships/slide" Target="slides/slide122.xml"/><Relationship Id="rId154" Type="http://schemas.openxmlformats.org/officeDocument/2006/relationships/slide" Target="slides/slide143.xml"/><Relationship Id="rId16" Type="http://schemas.openxmlformats.org/officeDocument/2006/relationships/slide" Target="slides/slide5.xml"/><Relationship Id="rId37" Type="http://schemas.openxmlformats.org/officeDocument/2006/relationships/slide" Target="slides/slide26.xml"/><Relationship Id="rId58" Type="http://schemas.openxmlformats.org/officeDocument/2006/relationships/slide" Target="slides/slide47.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44" Type="http://schemas.openxmlformats.org/officeDocument/2006/relationships/slide" Target="slides/slide133.xml"/><Relationship Id="rId90" Type="http://schemas.openxmlformats.org/officeDocument/2006/relationships/slide" Target="slides/slide79.xml"/><Relationship Id="rId165" Type="http://schemas.openxmlformats.org/officeDocument/2006/relationships/viewProps" Target="viewProps.xml"/><Relationship Id="rId27" Type="http://schemas.openxmlformats.org/officeDocument/2006/relationships/slide" Target="slides/slide16.xml"/><Relationship Id="rId48" Type="http://schemas.openxmlformats.org/officeDocument/2006/relationships/slide" Target="slides/slide37.xml"/><Relationship Id="rId69" Type="http://schemas.openxmlformats.org/officeDocument/2006/relationships/slide" Target="slides/slide58.xml"/><Relationship Id="rId113" Type="http://schemas.openxmlformats.org/officeDocument/2006/relationships/slide" Target="slides/slide102.xml"/><Relationship Id="rId134" Type="http://schemas.openxmlformats.org/officeDocument/2006/relationships/slide" Target="slides/slide123.xml"/><Relationship Id="rId80" Type="http://schemas.openxmlformats.org/officeDocument/2006/relationships/slide" Target="slides/slide69.xml"/><Relationship Id="rId155" Type="http://schemas.openxmlformats.org/officeDocument/2006/relationships/slide" Target="slides/slide1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1593076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7"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9460" name="Rectangle 4"/>
          <p:cNvSpPr>
            <a:spLocks noGrp="1" noRot="1" noChangeAspect="1"/>
          </p:cNvSpPr>
          <p:nvPr>
            <p:ph type="sldImg"/>
          </p:nvPr>
        </p:nvSpPr>
        <p:spPr>
          <a:xfrm>
            <a:off x="381000" y="685800"/>
            <a:ext cx="6096000" cy="3429000"/>
          </a:xfrm>
          <a:prstGeom prst="rect">
            <a:avLst/>
          </a:prstGeom>
          <a:noFill/>
          <a:ln w="9525">
            <a:noFill/>
          </a:ln>
        </p:spPr>
      </p:sp>
      <p:sp>
        <p:nvSpPr>
          <p:cNvPr id="20485"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16390"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1"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325386895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Add(*a)</a:t>
            </a:r>
          </a:p>
          <a:p>
            <a:endParaRPr lang="en-US" altLang="zh-CN" dirty="0"/>
          </a:p>
          <a:p>
            <a:r>
              <a:rPr lang="en-US" altLang="zh-CN" dirty="0" err="1"/>
              <a:t>Addd</a:t>
            </a:r>
            <a:r>
              <a:rPr lang="en-US" altLang="zh-CN" dirty="0"/>
              <a:t>(3,4,5)</a:t>
            </a:r>
            <a:endParaRPr lang="zh-CN" altLang="en-US" dirty="0"/>
          </a:p>
        </p:txBody>
      </p:sp>
    </p:spTree>
    <p:extLst>
      <p:ext uri="{BB962C8B-B14F-4D97-AF65-F5344CB8AC3E}">
        <p14:creationId xmlns:p14="http://schemas.microsoft.com/office/powerpoint/2010/main" val="7568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shuffle()</a:t>
            </a:r>
            <a:r>
              <a:rPr lang="zh-CN" altLang="en-US" sz="1200" b="0" i="0" kern="1200" dirty="0">
                <a:solidFill>
                  <a:schemeClr val="tx1"/>
                </a:solidFill>
                <a:effectLst/>
                <a:latin typeface="+mn-lt"/>
                <a:ea typeface="+mn-ea"/>
                <a:cs typeface="+mn-cs"/>
              </a:rPr>
              <a:t> 方法将序列的所有元素随机排序；</a:t>
            </a:r>
            <a:endParaRPr lang="zh-CN" altLang="en-US" dirty="0"/>
          </a:p>
        </p:txBody>
      </p:sp>
    </p:spTree>
    <p:extLst>
      <p:ext uri="{BB962C8B-B14F-4D97-AF65-F5344CB8AC3E}">
        <p14:creationId xmlns:p14="http://schemas.microsoft.com/office/powerpoint/2010/main" val="250601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cba</a:t>
            </a:r>
            <a:r>
              <a:rPr lang="zh-CN" altLang="en-US" dirty="0"/>
              <a:t>：</a:t>
            </a:r>
            <a:r>
              <a:rPr lang="en-US" altLang="zh-CN" dirty="0"/>
              <a:t>321</a:t>
            </a:r>
            <a:r>
              <a:rPr lang="zh-CN" altLang="en-US" dirty="0"/>
              <a:t>，</a:t>
            </a:r>
            <a:r>
              <a:rPr lang="en-US" altLang="zh-CN" dirty="0"/>
              <a:t>432</a:t>
            </a:r>
            <a:r>
              <a:rPr lang="zh-CN" altLang="en-US" dirty="0"/>
              <a:t>，</a:t>
            </a:r>
            <a:r>
              <a:rPr lang="en-US" altLang="zh-CN" dirty="0"/>
              <a:t>543……</a:t>
            </a:r>
            <a:endParaRPr lang="zh-CN" altLang="en-US" dirty="0"/>
          </a:p>
        </p:txBody>
      </p:sp>
    </p:spTree>
    <p:extLst>
      <p:ext uri="{BB962C8B-B14F-4D97-AF65-F5344CB8AC3E}">
        <p14:creationId xmlns:p14="http://schemas.microsoft.com/office/powerpoint/2010/main" val="24086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把被修饰的函数作为参数传递给修饰函数。</a:t>
            </a:r>
            <a:endParaRPr lang="zh-CN" altLang="en-US" dirty="0"/>
          </a:p>
        </p:txBody>
      </p:sp>
    </p:spTree>
    <p:extLst>
      <p:ext uri="{BB962C8B-B14F-4D97-AF65-F5344CB8AC3E}">
        <p14:creationId xmlns:p14="http://schemas.microsoft.com/office/powerpoint/2010/main" val="943722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zh-CN" sz="1200" b="1" i="0" u="none" strike="noStrike" cap="none" normalizeH="0" baseline="0" dirty="0">
                <a:ln>
                  <a:noFill/>
                </a:ln>
                <a:solidFill>
                  <a:srgbClr val="008080"/>
                </a:solidFill>
                <a:effectLst/>
                <a:latin typeface="Arial Unicode MS" panose="020B0604020202020204" pitchFamily="34" charset="-122"/>
                <a:ea typeface="JetBrains Mono"/>
              </a:rPr>
              <a:t>&lt;b&gt;&lt;i&gt;hello world&lt;/</a:t>
            </a:r>
            <a:r>
              <a:rPr kumimoji="0" lang="zh-CN" altLang="zh-CN" sz="1200" b="1" i="0" u="none" strike="noStrike" cap="none" normalizeH="0" baseline="0">
                <a:ln>
                  <a:noFill/>
                </a:ln>
                <a:solidFill>
                  <a:srgbClr val="008080"/>
                </a:solidFill>
                <a:effectLst/>
                <a:latin typeface="Arial Unicode MS" panose="020B0604020202020204" pitchFamily="34" charset="-122"/>
                <a:ea typeface="JetBrains Mono"/>
              </a:rPr>
              <a:t>i&gt;&lt;/b&gt;</a:t>
            </a:r>
            <a:endParaRPr lang="zh-CN" altLang="en-US" dirty="0"/>
          </a:p>
        </p:txBody>
      </p:sp>
    </p:spTree>
    <p:extLst>
      <p:ext uri="{BB962C8B-B14F-4D97-AF65-F5344CB8AC3E}">
        <p14:creationId xmlns:p14="http://schemas.microsoft.com/office/powerpoint/2010/main" val="4150412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7"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3313"/>
          <p:cNvGrpSpPr/>
          <p:nvPr/>
        </p:nvGrpSpPr>
        <p:grpSpPr>
          <a:xfrm>
            <a:off x="0" y="0"/>
            <a:ext cx="9144000" cy="5143500"/>
            <a:chOff x="0" y="0"/>
            <a:chExt cx="5760" cy="4319"/>
          </a:xfrm>
        </p:grpSpPr>
        <p:sp>
          <p:nvSpPr>
            <p:cNvPr id="16387" name="任意多边形 13314"/>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6388" name="任意多边形 13315"/>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6389" name="任意多边形 13316"/>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6390" name="任意多边形 13317"/>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6391" name="任意多边形 13318"/>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6392" name="任意多边形 13319"/>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6393" name="任意多边形 13320"/>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6394" name="任意多边形 13321"/>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6395" name="任意多边形 13322"/>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6396" name="任意多边形 13323"/>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6397" name="任意多边形 13324"/>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6398" name="任意多边形 13325"/>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6399" name="任意多边形 13326"/>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6400" name="任意多边形 13327"/>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6401" name="任意多边形 13328"/>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6402" name="任意多边形 1332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6403" name="任意多边形 1333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6404" name="任意多边形 13331"/>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6405" name="任意多边形 13332"/>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6406" name="任意多边形 13333"/>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6407" name="任意多边形 13334"/>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6408" name="任意多边形 1333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6409" name="任意多边形 1333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6410" name="任意多边形 13337"/>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6411" name="任意多边形 13338"/>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6412" name="任意多边形 13339"/>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6413" name="任意多边形 13340"/>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6414" name="任意多边形 13341"/>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6415" name="任意多边形 13342"/>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6416" name="任意多边形 13343"/>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6417" name="任意多边形 13344"/>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6418" name="任意多边形 13345"/>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6419" name="任意多边形 13346"/>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6420" name="任意多边形 13347"/>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6421" name="任意多边形 13348"/>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6422" name="任意多边形 13349"/>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6423" name="组合 13350"/>
            <p:cNvGrpSpPr/>
            <p:nvPr userDrawn="1"/>
          </p:nvGrpSpPr>
          <p:grpSpPr>
            <a:xfrm>
              <a:off x="0" y="1632"/>
              <a:ext cx="5758" cy="1858"/>
              <a:chOff x="0" y="0"/>
              <a:chExt cx="5758" cy="1858"/>
            </a:xfrm>
          </p:grpSpPr>
          <p:sp>
            <p:nvSpPr>
              <p:cNvPr id="16424" name="任意多边形 13351"/>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6425" name="任意多边形 13352"/>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3354" name="标题 13353"/>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3355" name="副标题 13354"/>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7" name="日期占位符 13355"/>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13356"/>
          <p:cNvSpPr>
            <a:spLocks noGrp="1"/>
          </p:cNvSpPr>
          <p:nvPr>
            <p:ph type="ftr" sz="quarter" idx="3"/>
          </p:nvPr>
        </p:nvSpPr>
        <p:spPr>
          <a:xfrm>
            <a:off x="3124200" y="4687888"/>
            <a:ext cx="2895600" cy="3429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13357"/>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7410" name="组合 15361"/>
          <p:cNvGrpSpPr/>
          <p:nvPr/>
        </p:nvGrpSpPr>
        <p:grpSpPr>
          <a:xfrm>
            <a:off x="0" y="0"/>
            <a:ext cx="9140825" cy="5138738"/>
            <a:chOff x="0" y="0"/>
            <a:chExt cx="5758" cy="4315"/>
          </a:xfrm>
        </p:grpSpPr>
        <p:grpSp>
          <p:nvGrpSpPr>
            <p:cNvPr id="17411" name="组合 15362"/>
            <p:cNvGrpSpPr/>
            <p:nvPr userDrawn="1"/>
          </p:nvGrpSpPr>
          <p:grpSpPr>
            <a:xfrm>
              <a:off x="1728" y="2230"/>
              <a:ext cx="4027" cy="2085"/>
              <a:chOff x="0" y="0"/>
              <a:chExt cx="4027" cy="2085"/>
            </a:xfrm>
          </p:grpSpPr>
          <p:sp>
            <p:nvSpPr>
              <p:cNvPr id="17412" name="任意多边形 15363"/>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a:p>
            </p:txBody>
          </p:sp>
          <p:sp>
            <p:nvSpPr>
              <p:cNvPr id="17413" name="任意多边形 15364"/>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a:p>
            </p:txBody>
          </p:sp>
          <p:sp>
            <p:nvSpPr>
              <p:cNvPr id="17414" name="任意多边形 15365"/>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a:p>
            </p:txBody>
          </p:sp>
          <p:sp>
            <p:nvSpPr>
              <p:cNvPr id="17415" name="任意多边形 15366"/>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a:p>
            </p:txBody>
          </p:sp>
          <p:sp>
            <p:nvSpPr>
              <p:cNvPr id="17416" name="任意多边形 15367"/>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a:p>
            </p:txBody>
          </p:sp>
        </p:grpSp>
        <p:sp>
          <p:nvSpPr>
            <p:cNvPr id="17417" name="任意多边形 15368"/>
            <p:cNvSpPr/>
            <p:nvPr/>
          </p:nvSpPr>
          <p:spPr>
            <a:xfrm>
              <a:off x="3322" y="1341"/>
              <a:ext cx="1825" cy="1537"/>
            </a:xfrm>
            <a:custGeom>
              <a:avLst/>
              <a:gdLst/>
              <a:ahLst/>
              <a:cxnLst>
                <a:cxn ang="0">
                  <a:pos x="621" y="1161"/>
                </a:cxn>
                <a:cxn ang="0">
                  <a:pos x="858" y="1108"/>
                </a:cxn>
                <a:cxn ang="0">
                  <a:pos x="1052" y="1047"/>
                </a:cxn>
                <a:cxn ang="0">
                  <a:pos x="1211" y="982"/>
                </a:cxn>
                <a:cxn ang="0">
                  <a:pos x="1327" y="911"/>
                </a:cxn>
                <a:cxn ang="0">
                  <a:pos x="1403" y="828"/>
                </a:cxn>
                <a:cxn ang="0">
                  <a:pos x="1443" y="732"/>
                </a:cxn>
                <a:cxn ang="0">
                  <a:pos x="1447" y="613"/>
                </a:cxn>
                <a:cxn ang="0">
                  <a:pos x="1416" y="500"/>
                </a:cxn>
                <a:cxn ang="0">
                  <a:pos x="1354" y="399"/>
                </a:cxn>
                <a:cxn ang="0">
                  <a:pos x="1269" y="303"/>
                </a:cxn>
                <a:cxn ang="0">
                  <a:pos x="1118" y="172"/>
                </a:cxn>
                <a:cxn ang="0">
                  <a:pos x="1018" y="100"/>
                </a:cxn>
                <a:cxn ang="0">
                  <a:pos x="932" y="47"/>
                </a:cxn>
                <a:cxn ang="0">
                  <a:pos x="874" y="10"/>
                </a:cxn>
                <a:cxn ang="0">
                  <a:pos x="851" y="0"/>
                </a:cxn>
                <a:cxn ang="0">
                  <a:pos x="1045" y="131"/>
                </a:cxn>
                <a:cxn ang="0">
                  <a:pos x="1230" y="279"/>
                </a:cxn>
                <a:cxn ang="0">
                  <a:pos x="1307" y="357"/>
                </a:cxn>
                <a:cxn ang="0">
                  <a:pos x="1372" y="440"/>
                </a:cxn>
                <a:cxn ang="0">
                  <a:pos x="1412" y="523"/>
                </a:cxn>
                <a:cxn ang="0">
                  <a:pos x="1430" y="613"/>
                </a:cxn>
                <a:cxn ang="0">
                  <a:pos x="1416" y="696"/>
                </a:cxn>
                <a:cxn ang="0">
                  <a:pos x="1372" y="768"/>
                </a:cxn>
                <a:cxn ang="0">
                  <a:pos x="1303" y="828"/>
                </a:cxn>
                <a:cxn ang="0">
                  <a:pos x="1214" y="876"/>
                </a:cxn>
                <a:cxn ang="0">
                  <a:pos x="1104" y="923"/>
                </a:cxn>
                <a:cxn ang="0">
                  <a:pos x="854" y="994"/>
                </a:cxn>
                <a:cxn ang="0">
                  <a:pos x="583" y="1060"/>
                </a:cxn>
                <a:cxn ang="0">
                  <a:pos x="329" y="1126"/>
                </a:cxn>
                <a:cxn ang="0">
                  <a:pos x="223" y="1167"/>
                </a:cxn>
                <a:cxn ang="0">
                  <a:pos x="130" y="1208"/>
                </a:cxn>
                <a:cxn ang="0">
                  <a:pos x="58" y="1257"/>
                </a:cxn>
                <a:cxn ang="0">
                  <a:pos x="14" y="1316"/>
                </a:cxn>
                <a:cxn ang="0">
                  <a:pos x="0" y="1381"/>
                </a:cxn>
                <a:cxn ang="0">
                  <a:pos x="17" y="1452"/>
                </a:cxn>
                <a:cxn ang="0">
                  <a:pos x="62" y="1513"/>
                </a:cxn>
                <a:cxn ang="0">
                  <a:pos x="124" y="1560"/>
                </a:cxn>
                <a:cxn ang="0">
                  <a:pos x="206" y="1608"/>
                </a:cxn>
                <a:cxn ang="0">
                  <a:pos x="137" y="1547"/>
                </a:cxn>
                <a:cxn ang="0">
                  <a:pos x="93" y="1489"/>
                </a:cxn>
                <a:cxn ang="0">
                  <a:pos x="76" y="1429"/>
                </a:cxn>
                <a:cxn ang="0">
                  <a:pos x="89" y="1376"/>
                </a:cxn>
                <a:cxn ang="0">
                  <a:pos x="134" y="1323"/>
                </a:cxn>
                <a:cxn ang="0">
                  <a:pos x="216" y="1274"/>
                </a:cxn>
                <a:cxn ang="0">
                  <a:pos x="333" y="1227"/>
                </a:cxn>
                <a:cxn ang="0">
                  <a:pos x="487" y="1191"/>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a:p>
          </p:txBody>
        </p:sp>
        <p:sp>
          <p:nvSpPr>
            <p:cNvPr id="17418" name="任意多边形 15369"/>
            <p:cNvSpPr/>
            <p:nvPr/>
          </p:nvSpPr>
          <p:spPr>
            <a:xfrm>
              <a:off x="0" y="0"/>
              <a:ext cx="5758" cy="1776"/>
            </a:xfrm>
            <a:custGeom>
              <a:avLst/>
              <a:gdLst/>
              <a:ahLst/>
              <a:cxnLst>
                <a:cxn ang="0">
                  <a:pos x="0" y="0"/>
                </a:cxn>
                <a:cxn ang="0">
                  <a:pos x="0" y="1655"/>
                </a:cxn>
                <a:cxn ang="0">
                  <a:pos x="5776" y="1655"/>
                </a:cxn>
                <a:cxn ang="0">
                  <a:pos x="5776"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a:p>
          </p:txBody>
        </p:sp>
      </p:grpSp>
      <p:sp>
        <p:nvSpPr>
          <p:cNvPr id="15371" name="标题 15370"/>
          <p:cNvSpPr>
            <a:spLocks noGrp="1"/>
          </p:cNvSpPr>
          <p:nvPr>
            <p:ph type="ctrTitle" sz="quarter"/>
          </p:nvPr>
        </p:nvSpPr>
        <p:spPr>
          <a:xfrm>
            <a:off x="685800" y="1302772"/>
            <a:ext cx="7772400" cy="1440908"/>
          </a:xfrm>
          <a:prstGeom prst="rect">
            <a:avLst/>
          </a:prstGeom>
          <a:noFill/>
          <a:ln w="9525">
            <a:noFill/>
            <a:miter/>
          </a:ln>
        </p:spPr>
        <p:txBody>
          <a:bodyPr/>
          <a:lstStyle>
            <a:lvl1pPr lvl="0">
              <a:defRPr sz="4500" kern="1200"/>
            </a:lvl1pPr>
          </a:lstStyle>
          <a:p>
            <a:pPr lvl="0" fontAlgn="base"/>
            <a:r>
              <a:rPr lang="zh-CN" altLang="en-US" strike="noStrike" noProof="1"/>
              <a:t>单击此处编辑母版标题样式</a:t>
            </a:r>
          </a:p>
        </p:txBody>
      </p:sp>
      <p:sp>
        <p:nvSpPr>
          <p:cNvPr id="15372" name="副标题 15371"/>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25" name="日期占位符 15372"/>
          <p:cNvSpPr>
            <a:spLocks noGrp="1"/>
          </p:cNvSpPr>
          <p:nvPr>
            <p:ph type="dt" sz="quarter" idx="2"/>
          </p:nvPr>
        </p:nvSpPr>
        <p:spPr>
          <a:xfrm>
            <a:off x="457200" y="4687888"/>
            <a:ext cx="2133600" cy="357188"/>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6" name="页脚占位符 15373"/>
          <p:cNvSpPr>
            <a:spLocks noGrp="1"/>
          </p:cNvSpPr>
          <p:nvPr>
            <p:ph type="ftr" sz="quarter" idx="3"/>
          </p:nvPr>
        </p:nvSpPr>
        <p:spPr>
          <a:xfrm>
            <a:off x="3124200" y="4689475"/>
            <a:ext cx="2895600" cy="357188"/>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灯片编号占位符 15374"/>
          <p:cNvSpPr>
            <a:spLocks noGrp="1"/>
          </p:cNvSpPr>
          <p:nvPr>
            <p:ph type="sldNum" sz="quarter" idx="4"/>
          </p:nvPr>
        </p:nvSpPr>
        <p:spPr>
          <a:xfrm>
            <a:off x="6553200" y="4692650"/>
            <a:ext cx="2133600" cy="357188"/>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9" name="Footer Placeholder 8"/>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5" name="Footer Placeholder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4" name="Footer Placeholder 3"/>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46050"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直接连接符 6"/>
          <p:cNvCxnSpPr/>
          <p:nvPr userDrawn="1"/>
        </p:nvCxnSpPr>
        <p:spPr>
          <a:xfrm>
            <a:off x="44450" y="939800"/>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21775" cy="925039"/>
          </a:xfrm>
          <a:gradFill>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p>
        </p:txBody>
      </p:sp>
      <p:pic>
        <p:nvPicPr>
          <p:cNvPr id="13316" name="图片 3" descr="qrcode_for_gh_6f2df669dea9_1280"/>
          <p:cNvPicPr>
            <a:picLocks noChangeAspect="1"/>
          </p:cNvPicPr>
          <p:nvPr userDrawn="1"/>
        </p:nvPicPr>
        <p:blipFill>
          <a:blip r:embed="rId2"/>
          <a:stretch>
            <a:fillRect/>
          </a:stretch>
        </p:blipFill>
        <p:spPr>
          <a:xfrm>
            <a:off x="7559040" y="3858260"/>
            <a:ext cx="1565910" cy="1254760"/>
          </a:xfrm>
          <a:prstGeom prst="rect">
            <a:avLst/>
          </a:prstGeom>
          <a:noFill/>
          <a:ln w="9525">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4338" name="组合 6145"/>
          <p:cNvGrpSpPr/>
          <p:nvPr/>
        </p:nvGrpSpPr>
        <p:grpSpPr>
          <a:xfrm>
            <a:off x="0" y="0"/>
            <a:ext cx="9144000" cy="5143500"/>
            <a:chOff x="0" y="0"/>
            <a:chExt cx="5760" cy="4319"/>
          </a:xfrm>
        </p:grpSpPr>
        <p:sp>
          <p:nvSpPr>
            <p:cNvPr id="14339" name="任意多边形 6146"/>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4340" name="任意多边形 6147"/>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4341" name="任意多边形 6148"/>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4342" name="任意多边形 6149"/>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4343" name="任意多边形 6150"/>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4344" name="任意多边形 6151"/>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4345" name="任意多边形 6152"/>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4346" name="任意多边形 6153"/>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4347" name="任意多边形 6154"/>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4348" name="任意多边形 6155"/>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4349" name="任意多边形 6156"/>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4350" name="任意多边形 6157"/>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4351" name="任意多边形 6158"/>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4352" name="任意多边形 6159"/>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4353" name="任意多边形 6160"/>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4354" name="任意多边形 616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4355" name="任意多边形 616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4356" name="任意多边形 6163"/>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4357" name="任意多边形 616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4358" name="任意多边形 6165"/>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4359" name="任意多边形 6166"/>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4360" name="任意多边形 616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4361" name="任意多边形 616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4362" name="任意多边形 6169"/>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4363" name="任意多边形 6170"/>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4364" name="任意多边形 6171"/>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4365" name="任意多边形 6172"/>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4366" name="任意多边形 617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4367" name="任意多边形 6174"/>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4368" name="任意多边形 6175"/>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4369" name="任意多边形 6176"/>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4370" name="任意多边形 6177"/>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4371" name="任意多边形 6178"/>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4372" name="任意多边形 6179"/>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4373" name="任意多边形 6180"/>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4374" name="任意多边形 6181"/>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4375" name="组合 6182"/>
            <p:cNvGrpSpPr/>
            <p:nvPr userDrawn="1"/>
          </p:nvGrpSpPr>
          <p:grpSpPr>
            <a:xfrm>
              <a:off x="0" y="1632"/>
              <a:ext cx="5758" cy="1858"/>
              <a:chOff x="0" y="0"/>
              <a:chExt cx="5758" cy="1858"/>
            </a:xfrm>
          </p:grpSpPr>
          <p:sp>
            <p:nvSpPr>
              <p:cNvPr id="14376" name="任意多边形 6183"/>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4377" name="任意多边形 6184"/>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6186" name="标题 6185"/>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effectLst/>
              </a:defRPr>
            </a:lvl1pPr>
          </a:lstStyle>
          <a:p>
            <a:pPr lvl="0" fontAlgn="base"/>
            <a:r>
              <a:rPr lang="zh-CN" altLang="en-US" strike="noStrike" noProof="1"/>
              <a:t>单击此处编辑母版标题样式</a:t>
            </a:r>
          </a:p>
        </p:txBody>
      </p:sp>
      <p:sp>
        <p:nvSpPr>
          <p:cNvPr id="6187" name="副标题 6186"/>
          <p:cNvSpPr>
            <a:spLocks noGrp="1"/>
          </p:cNvSpPr>
          <p:nvPr>
            <p:ph type="subTitle" sz="quarter" idx="1"/>
          </p:nvPr>
        </p:nvSpPr>
        <p:spPr>
          <a:xfrm>
            <a:off x="1371600" y="2915160"/>
            <a:ext cx="6400800" cy="1314680"/>
          </a:xfrm>
          <a:prstGeom prst="rect">
            <a:avLst/>
          </a:prstGeom>
          <a:noFill/>
          <a:ln w="9525">
            <a:noFill/>
            <a:miter/>
          </a:ln>
        </p:spPr>
        <p:txBody>
          <a:bodyPr/>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7" name="日期占位符 6187"/>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effectLs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6188"/>
          <p:cNvSpPr>
            <a:spLocks noGrp="1"/>
          </p:cNvSpPr>
          <p:nvPr>
            <p:ph type="ftr" sz="quarter" idx="3"/>
          </p:nvPr>
        </p:nvSpPr>
        <p:spPr>
          <a:xfrm>
            <a:off x="3124200" y="4687888"/>
            <a:ext cx="2895600" cy="342900"/>
          </a:xfrm>
          <a:prstGeom prst="rect">
            <a:avLst/>
          </a:prstGeom>
          <a:noFill/>
          <a:ln w="9525">
            <a:noFill/>
            <a:miter/>
          </a:ln>
        </p:spPr>
        <p:txBody>
          <a:bodyPr anchor="b"/>
          <a:lstStyle>
            <a:lvl1pPr>
              <a:defRPr>
                <a:effectLs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6189"/>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10241"/>
          <p:cNvGrpSpPr/>
          <p:nvPr/>
        </p:nvGrpSpPr>
        <p:grpSpPr>
          <a:xfrm>
            <a:off x="0" y="0"/>
            <a:ext cx="9144000" cy="5143500"/>
            <a:chOff x="0" y="0"/>
            <a:chExt cx="5760" cy="4319"/>
          </a:xfrm>
        </p:grpSpPr>
        <p:sp>
          <p:nvSpPr>
            <p:cNvPr id="15363" name="任意多边形 10242"/>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5364" name="任意多边形 10243"/>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5365" name="任意多边形 10244"/>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5366" name="任意多边形 10245"/>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5367" name="任意多边形 10246"/>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5368" name="任意多边形 10247"/>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5369" name="任意多边形 10248"/>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5370" name="任意多边形 10249"/>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5371" name="任意多边形 10250"/>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5372" name="任意多边形 10251"/>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5373" name="任意多边形 10252"/>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5374" name="任意多边形 10253"/>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5375" name="任意多边形 10254"/>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5376" name="任意多边形 10255"/>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5377" name="任意多边形 10256"/>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5378"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5379"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5380" name="任意多边形 10259"/>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5381"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5382" name="任意多边形 10261"/>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5383" name="任意多边形 10262"/>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5384"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5385"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5386" name="任意多边形 10265"/>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5387" name="任意多边形 10266"/>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5388" name="任意多边形 10267"/>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5389" name="任意多边形 10268"/>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5390" name="任意多边形 1026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5391" name="任意多边形 10270"/>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5392" name="任意多边形 10271"/>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5393" name="任意多边形 10272"/>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5394" name="任意多边形 10273"/>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5395" name="任意多边形 10274"/>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5396" name="任意多边形 10275"/>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5397" name="任意多边形 10276"/>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5398" name="任意多边形 10277"/>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5399" name="组合 10278"/>
            <p:cNvGrpSpPr/>
            <p:nvPr userDrawn="1"/>
          </p:nvGrpSpPr>
          <p:grpSpPr>
            <a:xfrm>
              <a:off x="0" y="1632"/>
              <a:ext cx="5758" cy="1858"/>
              <a:chOff x="0" y="0"/>
              <a:chExt cx="5758" cy="1858"/>
            </a:xfrm>
          </p:grpSpPr>
          <p:sp>
            <p:nvSpPr>
              <p:cNvPr id="15400" name="任意多边形 10279"/>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5401" name="任意多边形 10280"/>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0282" name="标题 10281"/>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0283" name="副标题 1028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7" name="日期占位符 10283"/>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10284"/>
          <p:cNvSpPr>
            <a:spLocks noGrp="1"/>
          </p:cNvSpPr>
          <p:nvPr>
            <p:ph type="ftr" sz="quarter" idx="3"/>
          </p:nvPr>
        </p:nvSpPr>
        <p:spPr>
          <a:xfrm>
            <a:off x="3124200" y="4687888"/>
            <a:ext cx="2895600" cy="3429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10285"/>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2.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4.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4.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4.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0242" name="组合 12289"/>
          <p:cNvGrpSpPr/>
          <p:nvPr/>
        </p:nvGrpSpPr>
        <p:grpSpPr>
          <a:xfrm>
            <a:off x="0" y="0"/>
            <a:ext cx="9144000" cy="5143500"/>
            <a:chOff x="0" y="0"/>
            <a:chExt cx="5760" cy="4319"/>
          </a:xfrm>
        </p:grpSpPr>
        <p:sp>
          <p:nvSpPr>
            <p:cNvPr id="10243" name="任意多边形 12290"/>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0244" name="任意多边形 12291"/>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0245" name="任意多边形 12292"/>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0246" name="任意多边形 12293"/>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0247" name="任意多边形 12294"/>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0248" name="任意多边形 12295"/>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0249" name="任意多边形 12296"/>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0250" name="任意多边形 12297"/>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0251" name="任意多边形 12298"/>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0252" name="任意多边形 12299"/>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0253" name="任意多边形 12300"/>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0254" name="任意多边形 12301"/>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0255" name="任意多边形 12302"/>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0256" name="任意多边形 12303"/>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0257" name="任意多边形 12304"/>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0258" name="任意多边形 1230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0259" name="任意多边形 1230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0260" name="任意多边形 12307"/>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0261" name="任意多边形 12308"/>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0262" name="任意多边形 12309"/>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0263" name="任意多边形 12310"/>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0264" name="任意多边形 1231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0265" name="任意多边形 1231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0266" name="任意多边形 12313"/>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0267" name="任意多边形 12314"/>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0268" name="任意多边形 12315"/>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0269" name="任意多边形 12316"/>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0270" name="任意多边形 12317"/>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0271" name="任意多边形 12318"/>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0272" name="任意多边形 12319"/>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0273" name="任意多边形 12320"/>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0274" name="任意多边形 12321"/>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0275" name="任意多边形 12322"/>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0276" name="任意多边形 12323"/>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0277" name="任意多边形 12324"/>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0278" name="任意多边形 12325"/>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0279" name="组合 12326"/>
            <p:cNvGrpSpPr/>
            <p:nvPr userDrawn="1"/>
          </p:nvGrpSpPr>
          <p:grpSpPr>
            <a:xfrm>
              <a:off x="0" y="1632"/>
              <a:ext cx="5758" cy="1858"/>
              <a:chOff x="0" y="0"/>
              <a:chExt cx="5758" cy="1858"/>
            </a:xfrm>
          </p:grpSpPr>
          <p:sp>
            <p:nvSpPr>
              <p:cNvPr id="10280" name="任意多边形 12327"/>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0281" name="任意多边形 12328"/>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2330" name="标题 12329"/>
          <p:cNvSpPr>
            <a:spLocks noGrp="1"/>
          </p:cNvSpPr>
          <p:nvPr>
            <p:ph type="title"/>
          </p:nvPr>
        </p:nvSpPr>
        <p:spPr>
          <a:xfrm>
            <a:off x="457200" y="207963"/>
            <a:ext cx="8229600" cy="85725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2331" name="文本占位符 12330"/>
          <p:cNvSpPr>
            <a:spLocks noGrp="1"/>
          </p:cNvSpPr>
          <p:nvPr>
            <p:ph type="body" idx="1"/>
          </p:nvPr>
        </p:nvSpPr>
        <p:spPr>
          <a:xfrm>
            <a:off x="457200" y="1200150"/>
            <a:ext cx="8229600" cy="33988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2332" name="日期占位符 12331"/>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2333" name="页脚占位符 12332"/>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34" name="灯片编号占位符 12333"/>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rtl="0" eaLnBrk="0" fontAlgn="base" hangingPunct="0">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日期占位符 14337"/>
          <p:cNvSpPr>
            <a:spLocks noGrp="1"/>
          </p:cNvSpPr>
          <p:nvPr>
            <p:ph type="dt" sz="half" idx="2"/>
          </p:nvPr>
        </p:nvSpPr>
        <p:spPr>
          <a:xfrm>
            <a:off x="457200" y="4689475"/>
            <a:ext cx="2133600" cy="357188"/>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4339" name="灯片编号占位符 14338"/>
          <p:cNvSpPr>
            <a:spLocks noGrp="1"/>
          </p:cNvSpPr>
          <p:nvPr>
            <p:ph type="sldNum" sz="quarter" idx="4"/>
          </p:nvPr>
        </p:nvSpPr>
        <p:spPr>
          <a:xfrm>
            <a:off x="6553200" y="4687888"/>
            <a:ext cx="2133600" cy="357188"/>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grpSp>
        <p:nvGrpSpPr>
          <p:cNvPr id="11268" name="组合 14339"/>
          <p:cNvGrpSpPr/>
          <p:nvPr/>
        </p:nvGrpSpPr>
        <p:grpSpPr>
          <a:xfrm>
            <a:off x="0" y="0"/>
            <a:ext cx="9140825" cy="5138738"/>
            <a:chOff x="0" y="0"/>
            <a:chExt cx="5758" cy="4315"/>
          </a:xfrm>
        </p:grpSpPr>
        <p:grpSp>
          <p:nvGrpSpPr>
            <p:cNvPr id="11269" name="组合 14340"/>
            <p:cNvGrpSpPr/>
            <p:nvPr userDrawn="1"/>
          </p:nvGrpSpPr>
          <p:grpSpPr>
            <a:xfrm>
              <a:off x="1728" y="2230"/>
              <a:ext cx="4027" cy="2085"/>
              <a:chOff x="0" y="0"/>
              <a:chExt cx="4027" cy="2085"/>
            </a:xfrm>
          </p:grpSpPr>
          <p:sp>
            <p:nvSpPr>
              <p:cNvPr id="11270" name="任意多边形 14341"/>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a:p>
            </p:txBody>
          </p:sp>
          <p:sp>
            <p:nvSpPr>
              <p:cNvPr id="11271" name="任意多边形 14342"/>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a:p>
            </p:txBody>
          </p:sp>
          <p:sp>
            <p:nvSpPr>
              <p:cNvPr id="11272" name="任意多边形 14343"/>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a:p>
            </p:txBody>
          </p:sp>
          <p:sp>
            <p:nvSpPr>
              <p:cNvPr id="11273" name="任意多边形 14344"/>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a:p>
            </p:txBody>
          </p:sp>
          <p:sp>
            <p:nvSpPr>
              <p:cNvPr id="11274" name="任意多边形 14345"/>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a:p>
            </p:txBody>
          </p:sp>
        </p:grpSp>
        <p:sp>
          <p:nvSpPr>
            <p:cNvPr id="11275" name="任意多边形 14346"/>
            <p:cNvSpPr/>
            <p:nvPr/>
          </p:nvSpPr>
          <p:spPr>
            <a:xfrm>
              <a:off x="3322" y="1341"/>
              <a:ext cx="1825" cy="1537"/>
            </a:xfrm>
            <a:custGeom>
              <a:avLst/>
              <a:gdLst/>
              <a:ahLst/>
              <a:cxnLst>
                <a:cxn ang="0">
                  <a:pos x="621" y="1161"/>
                </a:cxn>
                <a:cxn ang="0">
                  <a:pos x="858" y="1108"/>
                </a:cxn>
                <a:cxn ang="0">
                  <a:pos x="1052" y="1047"/>
                </a:cxn>
                <a:cxn ang="0">
                  <a:pos x="1211" y="982"/>
                </a:cxn>
                <a:cxn ang="0">
                  <a:pos x="1327" y="911"/>
                </a:cxn>
                <a:cxn ang="0">
                  <a:pos x="1403" y="828"/>
                </a:cxn>
                <a:cxn ang="0">
                  <a:pos x="1443" y="732"/>
                </a:cxn>
                <a:cxn ang="0">
                  <a:pos x="1447" y="613"/>
                </a:cxn>
                <a:cxn ang="0">
                  <a:pos x="1416" y="500"/>
                </a:cxn>
                <a:cxn ang="0">
                  <a:pos x="1354" y="399"/>
                </a:cxn>
                <a:cxn ang="0">
                  <a:pos x="1269" y="303"/>
                </a:cxn>
                <a:cxn ang="0">
                  <a:pos x="1118" y="172"/>
                </a:cxn>
                <a:cxn ang="0">
                  <a:pos x="1018" y="100"/>
                </a:cxn>
                <a:cxn ang="0">
                  <a:pos x="932" y="47"/>
                </a:cxn>
                <a:cxn ang="0">
                  <a:pos x="874" y="10"/>
                </a:cxn>
                <a:cxn ang="0">
                  <a:pos x="851" y="0"/>
                </a:cxn>
                <a:cxn ang="0">
                  <a:pos x="1045" y="131"/>
                </a:cxn>
                <a:cxn ang="0">
                  <a:pos x="1230" y="279"/>
                </a:cxn>
                <a:cxn ang="0">
                  <a:pos x="1307" y="357"/>
                </a:cxn>
                <a:cxn ang="0">
                  <a:pos x="1372" y="440"/>
                </a:cxn>
                <a:cxn ang="0">
                  <a:pos x="1412" y="523"/>
                </a:cxn>
                <a:cxn ang="0">
                  <a:pos x="1430" y="613"/>
                </a:cxn>
                <a:cxn ang="0">
                  <a:pos x="1416" y="696"/>
                </a:cxn>
                <a:cxn ang="0">
                  <a:pos x="1372" y="768"/>
                </a:cxn>
                <a:cxn ang="0">
                  <a:pos x="1303" y="828"/>
                </a:cxn>
                <a:cxn ang="0">
                  <a:pos x="1214" y="876"/>
                </a:cxn>
                <a:cxn ang="0">
                  <a:pos x="1104" y="923"/>
                </a:cxn>
                <a:cxn ang="0">
                  <a:pos x="854" y="994"/>
                </a:cxn>
                <a:cxn ang="0">
                  <a:pos x="583" y="1060"/>
                </a:cxn>
                <a:cxn ang="0">
                  <a:pos x="329" y="1126"/>
                </a:cxn>
                <a:cxn ang="0">
                  <a:pos x="223" y="1167"/>
                </a:cxn>
                <a:cxn ang="0">
                  <a:pos x="130" y="1208"/>
                </a:cxn>
                <a:cxn ang="0">
                  <a:pos x="58" y="1257"/>
                </a:cxn>
                <a:cxn ang="0">
                  <a:pos x="14" y="1316"/>
                </a:cxn>
                <a:cxn ang="0">
                  <a:pos x="0" y="1381"/>
                </a:cxn>
                <a:cxn ang="0">
                  <a:pos x="17" y="1452"/>
                </a:cxn>
                <a:cxn ang="0">
                  <a:pos x="62" y="1513"/>
                </a:cxn>
                <a:cxn ang="0">
                  <a:pos x="124" y="1560"/>
                </a:cxn>
                <a:cxn ang="0">
                  <a:pos x="206" y="1608"/>
                </a:cxn>
                <a:cxn ang="0">
                  <a:pos x="137" y="1547"/>
                </a:cxn>
                <a:cxn ang="0">
                  <a:pos x="93" y="1489"/>
                </a:cxn>
                <a:cxn ang="0">
                  <a:pos x="76" y="1429"/>
                </a:cxn>
                <a:cxn ang="0">
                  <a:pos x="89" y="1376"/>
                </a:cxn>
                <a:cxn ang="0">
                  <a:pos x="134" y="1323"/>
                </a:cxn>
                <a:cxn ang="0">
                  <a:pos x="216" y="1274"/>
                </a:cxn>
                <a:cxn ang="0">
                  <a:pos x="333" y="1227"/>
                </a:cxn>
                <a:cxn ang="0">
                  <a:pos x="487" y="1191"/>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a:p>
          </p:txBody>
        </p:sp>
        <p:sp>
          <p:nvSpPr>
            <p:cNvPr id="11276" name="任意多边形 14347"/>
            <p:cNvSpPr/>
            <p:nvPr/>
          </p:nvSpPr>
          <p:spPr>
            <a:xfrm>
              <a:off x="0" y="0"/>
              <a:ext cx="5758" cy="1776"/>
            </a:xfrm>
            <a:custGeom>
              <a:avLst/>
              <a:gdLst/>
              <a:ahLst/>
              <a:cxnLst>
                <a:cxn ang="0">
                  <a:pos x="0" y="0"/>
                </a:cxn>
                <a:cxn ang="0">
                  <a:pos x="0" y="1655"/>
                </a:cxn>
                <a:cxn ang="0">
                  <a:pos x="5776" y="1655"/>
                </a:cxn>
                <a:cxn ang="0">
                  <a:pos x="5776"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a:p>
          </p:txBody>
        </p:sp>
      </p:grpSp>
      <p:sp>
        <p:nvSpPr>
          <p:cNvPr id="14349" name="标题 14348"/>
          <p:cNvSpPr>
            <a:spLocks noGrp="1" noRot="1"/>
          </p:cNvSpPr>
          <p:nvPr>
            <p:ph type="title"/>
          </p:nvPr>
        </p:nvSpPr>
        <p:spPr>
          <a:xfrm>
            <a:off x="457200" y="206375"/>
            <a:ext cx="8229600" cy="85725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4350" name="页脚占位符 14349"/>
          <p:cNvSpPr>
            <a:spLocks noGrp="1"/>
          </p:cNvSpPr>
          <p:nvPr>
            <p:ph type="ftr" sz="quarter" idx="3"/>
          </p:nvPr>
        </p:nvSpPr>
        <p:spPr>
          <a:xfrm>
            <a:off x="3124200" y="4687888"/>
            <a:ext cx="2895600" cy="357188"/>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51" name="文本占位符 14350"/>
          <p:cNvSpPr>
            <a:spLocks noGrp="1"/>
          </p:cNvSpPr>
          <p:nvPr>
            <p:ph type="body" idx="1"/>
          </p:nvPr>
        </p:nvSpPr>
        <p:spPr>
          <a:xfrm>
            <a:off x="457200" y="1200150"/>
            <a:ext cx="8229600" cy="3395663"/>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rtl="0" eaLnBrk="0" fontAlgn="base" hangingPunct="0">
        <a:spcBef>
          <a:spcPct val="0"/>
        </a:spcBef>
        <a:spcAft>
          <a:spcPct val="0"/>
        </a:spcAft>
        <a:defRPr sz="3300" b="1" kern="1200">
          <a:solidFill>
            <a:schemeClr val="tx2"/>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srgbClr val="000000"/>
            </a:outerShdw>
          </a:effectLst>
          <a:latin typeface="+mn-lt"/>
          <a:ea typeface="+mn-ea"/>
          <a:cs typeface="+mn-cs"/>
        </a:defRPr>
      </a:lvl1pPr>
      <a:lvl2pPr marL="557530" lvl="1" indent="-214630" algn="l" rtl="0" eaLnBrk="0" fontAlgn="base" hangingPunct="0">
        <a:spcBef>
          <a:spcPct val="15000"/>
        </a:spcBef>
        <a:spcAft>
          <a:spcPct val="0"/>
        </a:spcAft>
        <a:buClr>
          <a:schemeClr val="accent2"/>
        </a:buClr>
        <a:buSzPct val="70000"/>
        <a:buFont typeface="Wingdings" panose="05000000000000000000" pitchFamily="2" charset="2"/>
        <a:buChar char="n"/>
        <a:defRPr sz="2100" kern="1200">
          <a:solidFill>
            <a:schemeClr val="tx1"/>
          </a:solidFill>
          <a:effectLst>
            <a:outerShdw blurRad="38100" dist="38100" dir="2700000">
              <a:srgbClr val="000000"/>
            </a:outerShdw>
          </a:effectLst>
          <a:latin typeface="+mn-lt"/>
          <a:ea typeface="+mn-ea"/>
          <a:cs typeface="+mn-cs"/>
        </a:defRPr>
      </a:lvl2pPr>
      <a:lvl3pPr marL="857250" lvl="2" indent="-171450" algn="l" rtl="0" eaLnBrk="0" fontAlgn="base" hangingPunct="0">
        <a:spcBef>
          <a:spcPct val="15000"/>
        </a:spcBef>
        <a:spcAft>
          <a:spcPct val="0"/>
        </a:spcAft>
        <a:buClr>
          <a:schemeClr val="tx2"/>
        </a:buClr>
        <a:buSzPct val="70000"/>
        <a:buFont typeface="Wingdings" panose="05000000000000000000" pitchFamily="2" charset="2"/>
        <a:buChar char="n"/>
        <a:defRPr sz="1800" kern="1200">
          <a:solidFill>
            <a:schemeClr val="tx1"/>
          </a:solidFill>
          <a:effectLst>
            <a:outerShdw blurRad="38100" dist="38100" dir="2700000">
              <a:srgbClr val="000000"/>
            </a:outerShdw>
          </a:effectLst>
          <a:latin typeface="+mn-lt"/>
          <a:ea typeface="+mn-ea"/>
          <a:cs typeface="+mn-cs"/>
        </a:defRPr>
      </a:lvl3pPr>
      <a:lvl4pPr marL="1200150" lvl="3" indent="-171450" algn="l" rtl="0" eaLnBrk="0" fontAlgn="base" hangingPunct="0">
        <a:spcBef>
          <a:spcPct val="15000"/>
        </a:spcBef>
        <a:spcAft>
          <a:spcPct val="0"/>
        </a:spcAft>
        <a:buClr>
          <a:schemeClr val="accent2"/>
        </a:buClr>
        <a:buSzPct val="70000"/>
        <a:buFont typeface="Wingdings" panose="05000000000000000000" pitchFamily="2" charset="2"/>
        <a:buChar char="n"/>
        <a:defRPr sz="1500" kern="1200">
          <a:solidFill>
            <a:schemeClr val="tx1"/>
          </a:solidFill>
          <a:effectLst>
            <a:outerShdw blurRad="38100" dist="38100" dir="2700000">
              <a:srgbClr val="000000"/>
            </a:outerShdw>
          </a:effectLst>
          <a:latin typeface="+mn-lt"/>
          <a:ea typeface="+mn-ea"/>
          <a:cs typeface="+mn-cs"/>
        </a:defRPr>
      </a:lvl4pPr>
      <a:lvl5pPr marL="1543050" lvl="4" indent="-171450" algn="l" rtl="0" eaLnBrk="0" fontAlgn="base" hangingPunct="0">
        <a:spcBef>
          <a:spcPct val="15000"/>
        </a:spcBef>
        <a:spcAft>
          <a:spcPct val="0"/>
        </a:spcAft>
        <a:buClr>
          <a:schemeClr val="hlink"/>
        </a:buClr>
        <a:buSzPct val="70000"/>
        <a:buFont typeface="Wingdings" panose="05000000000000000000" pitchFamily="2" charset="2"/>
        <a:buChar char="n"/>
        <a:defRPr sz="1500" kern="120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2051"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2052"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3075"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076"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4099"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100"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5122" name="组合 5121"/>
          <p:cNvGrpSpPr/>
          <p:nvPr/>
        </p:nvGrpSpPr>
        <p:grpSpPr>
          <a:xfrm>
            <a:off x="0" y="0"/>
            <a:ext cx="9144000" cy="5143500"/>
            <a:chOff x="0" y="0"/>
            <a:chExt cx="5760" cy="4319"/>
          </a:xfrm>
        </p:grpSpPr>
        <p:sp>
          <p:nvSpPr>
            <p:cNvPr id="5123" name="任意多边形 5122"/>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5124" name="任意多边形 5123"/>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5125" name="任意多边形 5124"/>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5126" name="任意多边形 5125"/>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5127" name="任意多边形 5126"/>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5128" name="任意多边形 5127"/>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5129" name="任意多边形 5128"/>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5130" name="任意多边形 5129"/>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5131" name="任意多边形 5130"/>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5132" name="任意多边形 5131"/>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5133" name="任意多边形 5132"/>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5134" name="任意多边形 5133"/>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5135" name="任意多边形 5134"/>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5136" name="任意多边形 5135"/>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5137" name="任意多边形 5136"/>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5138" name="任意多边形 513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5139" name="任意多边形 513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5140" name="任意多边形 5139"/>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5141" name="任意多边形 514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5142" name="任意多边形 5141"/>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5143" name="任意多边形 5142"/>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5144" name="任意多边形 514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5145" name="任意多边形 514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5146" name="任意多边形 5145"/>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5147" name="任意多边形 5146"/>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5148" name="任意多边形 5147"/>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5149" name="任意多边形 5148"/>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5150" name="任意多边形 514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5151" name="任意多边形 5150"/>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5152" name="任意多边形 5151"/>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5153" name="任意多边形 5152"/>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5154" name="任意多边形 5153"/>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5155" name="任意多边形 5154"/>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5156" name="任意多边形 5155"/>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5157" name="任意多边形 5156"/>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5158" name="任意多边形 5157"/>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5159" name="组合 5158"/>
            <p:cNvGrpSpPr/>
            <p:nvPr userDrawn="1"/>
          </p:nvGrpSpPr>
          <p:grpSpPr>
            <a:xfrm>
              <a:off x="0" y="1632"/>
              <a:ext cx="5758" cy="1858"/>
              <a:chOff x="0" y="0"/>
              <a:chExt cx="5758" cy="1858"/>
            </a:xfrm>
          </p:grpSpPr>
          <p:sp>
            <p:nvSpPr>
              <p:cNvPr id="5160" name="任意多边形 5159"/>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5161" name="任意多边形 5160"/>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5162" name="标题 5161"/>
          <p:cNvSpPr>
            <a:spLocks noGrp="1"/>
          </p:cNvSpPr>
          <p:nvPr>
            <p:ph type="title"/>
          </p:nvPr>
        </p:nvSpPr>
        <p:spPr>
          <a:xfrm>
            <a:off x="457200" y="207963"/>
            <a:ext cx="8229600" cy="857250"/>
          </a:xfrm>
          <a:prstGeom prst="rect">
            <a:avLst/>
          </a:prstGeom>
          <a:noFill/>
          <a:ln w="9525">
            <a:noFill/>
          </a:ln>
        </p:spPr>
        <p:txBody>
          <a:bodyPr anchor="ctr"/>
          <a:lstStyle/>
          <a:p>
            <a:pPr lvl="0"/>
            <a:r>
              <a:rPr lang="zh-CN" altLang="en-US" dirty="0"/>
              <a:t>单击此处编辑母版标题样式</a:t>
            </a:r>
          </a:p>
        </p:txBody>
      </p:sp>
      <p:sp>
        <p:nvSpPr>
          <p:cNvPr id="5163" name="文本占位符 5162"/>
          <p:cNvSpPr>
            <a:spLocks noGrp="1"/>
          </p:cNvSpPr>
          <p:nvPr>
            <p:ph type="body"/>
          </p:nvPr>
        </p:nvSpPr>
        <p:spPr>
          <a:xfrm>
            <a:off x="457200" y="1200150"/>
            <a:ext cx="8229600" cy="3398838"/>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2" name="日期占位符 5163"/>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effectLst/>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5164"/>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effectLs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5165"/>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6147"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7172"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7173"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7171"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8196"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8194" name="组合 9217"/>
          <p:cNvGrpSpPr/>
          <p:nvPr/>
        </p:nvGrpSpPr>
        <p:grpSpPr>
          <a:xfrm>
            <a:off x="0" y="0"/>
            <a:ext cx="9144000" cy="5143500"/>
            <a:chOff x="0" y="0"/>
            <a:chExt cx="5760" cy="4319"/>
          </a:xfrm>
        </p:grpSpPr>
        <p:sp>
          <p:nvSpPr>
            <p:cNvPr id="8195" name="任意多边形 9218"/>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8196" name="任意多边形 9219"/>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8197" name="任意多边形 9220"/>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8198" name="任意多边形 9221"/>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8199" name="任意多边形 9222"/>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8200" name="任意多边形 9223"/>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8201" name="任意多边形 9224"/>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8202" name="任意多边形 9225"/>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8203" name="任意多边形 9226"/>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8204" name="任意多边形 9227"/>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8205" name="任意多边形 9228"/>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8206" name="任意多边形 9229"/>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8207" name="任意多边形 9230"/>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8208" name="任意多边形 9231"/>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8209" name="任意多边形 9232"/>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8210" name="任意多边形 923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8211" name="任意多边形 923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8212" name="任意多边形 9235"/>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8213" name="任意多边形 9236"/>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8214" name="任意多边形 9237"/>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8215" name="任意多边形 9238"/>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8216" name="任意多边形 923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8217" name="任意多边形 924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8218" name="任意多边形 9241"/>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8219" name="任意多边形 9242"/>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8220" name="任意多边形 9243"/>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8221" name="任意多边形 9244"/>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8222" name="任意多边形 9245"/>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8223" name="任意多边形 9246"/>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8224" name="任意多边形 9247"/>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8225" name="任意多边形 9248"/>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8226" name="任意多边形 9249"/>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8227" name="任意多边形 9250"/>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8228" name="任意多边形 9251"/>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8229" name="任意多边形 9252"/>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8230" name="任意多边形 9253"/>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8231" name="组合 9254"/>
            <p:cNvGrpSpPr/>
            <p:nvPr userDrawn="1"/>
          </p:nvGrpSpPr>
          <p:grpSpPr>
            <a:xfrm>
              <a:off x="0" y="1632"/>
              <a:ext cx="5758" cy="1858"/>
              <a:chOff x="0" y="0"/>
              <a:chExt cx="5758" cy="1858"/>
            </a:xfrm>
          </p:grpSpPr>
          <p:sp>
            <p:nvSpPr>
              <p:cNvPr id="8232" name="任意多边形 9255"/>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8233" name="任意多边形 9256"/>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9258" name="标题 9257"/>
          <p:cNvSpPr>
            <a:spLocks noGrp="1"/>
          </p:cNvSpPr>
          <p:nvPr>
            <p:ph type="title"/>
          </p:nvPr>
        </p:nvSpPr>
        <p:spPr>
          <a:xfrm>
            <a:off x="457200" y="207963"/>
            <a:ext cx="8229600" cy="85725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9259" name="文本占位符 9258"/>
          <p:cNvSpPr>
            <a:spLocks noGrp="1"/>
          </p:cNvSpPr>
          <p:nvPr>
            <p:ph type="body" idx="1"/>
          </p:nvPr>
        </p:nvSpPr>
        <p:spPr>
          <a:xfrm>
            <a:off x="457200" y="1200150"/>
            <a:ext cx="8229600" cy="33988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9260" name="日期占位符 9259"/>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9261" name="页脚占位符 9260"/>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62" name="灯片编号占位符 9261"/>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rtl="0" eaLnBrk="0" fontAlgn="base" hangingPunct="0">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9219"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1268"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269"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code/&#25235;&#29392;&#29432;2.py" TargetMode="External"/><Relationship Id="rId2" Type="http://schemas.openxmlformats.org/officeDocument/2006/relationships/hyperlink" Target="code/&#25235;&#29392;&#29432;.py"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7409"/>
          <p:cNvSpPr>
            <a:spLocks noGrp="1"/>
          </p:cNvSpPr>
          <p:nvPr>
            <p:ph type="ctrTitle"/>
          </p:nvPr>
        </p:nvSpPr>
        <p:spPr>
          <a:xfrm>
            <a:off x="2000250" y="1777072"/>
            <a:ext cx="5143500" cy="1138238"/>
          </a:xfrm>
        </p:spPr>
        <p:txBody>
          <a:bodyPr wrap="square" lIns="68591" tIns="34295" rIns="68591" bIns="34295" anchor="ctr"/>
          <a:lstStyle/>
          <a:p>
            <a:pPr eaLnBrk="1" fontAlgn="base" hangingPunct="1"/>
            <a:r>
              <a:rPr lang="zh-CN" altLang="en-US" sz="3375" strike="noStrike" kern="1200" noProof="1">
                <a:solidFill>
                  <a:schemeClr val="tx1"/>
                </a:solidFill>
                <a:latin typeface="隶书" panose="02010509060101010101" pitchFamily="49" charset="-122"/>
                <a:ea typeface="+mj-ea"/>
                <a:cs typeface="+mj-cs"/>
              </a:rPr>
              <a:t>第</a:t>
            </a:r>
            <a:r>
              <a:rPr lang="en-US" altLang="zh-CN" sz="3375" strike="noStrike" kern="1200" noProof="1">
                <a:solidFill>
                  <a:schemeClr val="tx1"/>
                </a:solidFill>
                <a:latin typeface="隶书" panose="02010509060101010101" pitchFamily="49" charset="-122"/>
                <a:ea typeface="+mj-ea"/>
                <a:cs typeface="+mj-cs"/>
              </a:rPr>
              <a:t>5</a:t>
            </a:r>
            <a:r>
              <a:rPr lang="zh-CN" altLang="en-US" sz="3375" strike="noStrike" kern="1200" noProof="1">
                <a:solidFill>
                  <a:schemeClr val="tx1"/>
                </a:solidFill>
                <a:latin typeface="隶书" panose="02010509060101010101" pitchFamily="49" charset="-122"/>
                <a:ea typeface="+mj-ea"/>
                <a:cs typeface="+mj-cs"/>
              </a:rPr>
              <a:t>章　函数的设计和使用</a:t>
            </a:r>
            <a:endParaRPr lang="zh-CN" altLang="en-US" sz="2400" strike="noStrike" kern="1200" noProof="1">
              <a:solidFill>
                <a:schemeClr val="tx1"/>
              </a:solidFill>
              <a:latin typeface="隶书" panose="02010509060101010101" pitchFamily="49" charset="-122"/>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94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3554" name="文本占位符 19458"/>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v"/>
            </a:pPr>
            <a:r>
              <a:rPr lang="zh-CN" altLang="en-US" sz="1800" strike="noStrike" noProof="1"/>
              <a:t>函数定义语法：</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def </a:t>
            </a:r>
            <a:r>
              <a:rPr lang="zh-CN" altLang="en-US" sz="1600" strike="noStrike" noProof="1">
                <a:latin typeface="Consolas" panose="020B0609020204030204" pitchFamily="49" charset="0"/>
              </a:rPr>
              <a:t>函数名</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参数列表</a:t>
            </a:r>
            <a:r>
              <a:rPr lang="en-US" altLang="zh-CN" sz="1600" strike="noStrike" noProof="1">
                <a:latin typeface="Consolas" panose="020B0609020204030204" pitchFamily="49" charset="0"/>
              </a:rPr>
              <a:t>]):</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a:t>
            </a:r>
            <a:r>
              <a:rPr lang="zh-CN" altLang="en-US" sz="1600" strike="noStrike" noProof="1">
                <a:latin typeface="Consolas" panose="020B0609020204030204" pitchFamily="49" charset="0"/>
              </a:rPr>
              <a:t>注释</a:t>
            </a:r>
            <a:r>
              <a:rPr lang="en-US" altLang="zh-CN" sz="1600" strike="noStrike" noProof="1">
                <a:latin typeface="Consolas" panose="020B0609020204030204" pitchFamily="49" charset="0"/>
              </a:rPr>
              <a:t>'''</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a:t>
            </a:r>
            <a:r>
              <a:rPr lang="zh-CN" altLang="en-US" sz="1600" strike="noStrike" noProof="1">
                <a:latin typeface="Consolas" panose="020B0609020204030204" pitchFamily="49" charset="0"/>
              </a:rPr>
              <a:t>函数体</a:t>
            </a:r>
            <a:endParaRPr lang="zh-CN" altLang="en-US" sz="1350" strike="noStrike" noProof="1">
              <a:latin typeface="Consolas" panose="020B0609020204030204" pitchFamily="49" charset="0"/>
            </a:endParaRPr>
          </a:p>
          <a:p>
            <a:pPr eaLnBrk="1" fontAlgn="base" hangingPunct="1">
              <a:buSzPct val="90000"/>
              <a:buFont typeface="Wingdings" panose="05000000000000000000" pitchFamily="2" charset="2"/>
              <a:buNone/>
            </a:pPr>
            <a:endParaRPr lang="zh-CN" altLang="en-US" sz="1350" strike="noStrike" noProof="1"/>
          </a:p>
          <a:p>
            <a:pPr eaLnBrk="1" fontAlgn="base" hangingPunct="1">
              <a:buSzPct val="90000"/>
              <a:buFont typeface="Wingdings" panose="05000000000000000000" pitchFamily="2" charset="2"/>
              <a:buChar char="v"/>
            </a:pPr>
            <a:r>
              <a:rPr lang="zh-CN" altLang="en-US" sz="1800" strike="noStrike" noProof="1"/>
              <a:t>注意事项：</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函数形参</a:t>
            </a:r>
            <a:r>
              <a:rPr lang="zh-CN" altLang="en-US" sz="1600" strike="noStrike" noProof="1">
                <a:solidFill>
                  <a:srgbClr val="FF0000"/>
                </a:solidFill>
              </a:rPr>
              <a:t>不需要</a:t>
            </a:r>
            <a:r>
              <a:rPr lang="zh-CN" altLang="en-US" sz="1600" strike="noStrike" noProof="1"/>
              <a:t>声明类型，也</a:t>
            </a:r>
            <a:r>
              <a:rPr lang="zh-CN" altLang="en-US" sz="1600" strike="noStrike" noProof="1">
                <a:solidFill>
                  <a:srgbClr val="FF0000"/>
                </a:solidFill>
              </a:rPr>
              <a:t>不需要</a:t>
            </a:r>
            <a:r>
              <a:rPr lang="zh-CN" altLang="en-US" sz="1600" strike="noStrike" noProof="1"/>
              <a:t>指定函数返回值类型</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即使该函数不需要接收任何参数，也</a:t>
            </a:r>
            <a:r>
              <a:rPr lang="zh-CN" altLang="en-US" sz="1600" strike="noStrike" noProof="1">
                <a:solidFill>
                  <a:srgbClr val="FF0000"/>
                </a:solidFill>
              </a:rPr>
              <a:t>必须</a:t>
            </a:r>
            <a:r>
              <a:rPr lang="zh-CN" altLang="en-US" sz="1600" strike="noStrike" noProof="1"/>
              <a:t>保留一对空的圆括号</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括号后面的</a:t>
            </a:r>
            <a:r>
              <a:rPr lang="zh-CN" altLang="en-US" sz="1600" strike="noStrike" noProof="1">
                <a:solidFill>
                  <a:srgbClr val="FF0000"/>
                </a:solidFill>
              </a:rPr>
              <a:t>冒号</a:t>
            </a:r>
            <a:r>
              <a:rPr lang="zh-CN" altLang="en-US" sz="1600" strike="noStrike" noProof="1"/>
              <a:t>必不可少</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函数体相对于def关键字必须保持一定的空格</a:t>
            </a:r>
            <a:r>
              <a:rPr lang="zh-CN" altLang="en-US" sz="1600" strike="noStrike" noProof="1">
                <a:solidFill>
                  <a:srgbClr val="FF0000"/>
                </a:solidFill>
              </a:rPr>
              <a:t>缩进</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Python</a:t>
            </a:r>
            <a:r>
              <a:rPr lang="zh-CN" altLang="en-US" sz="1600" strike="noStrike" noProof="1">
                <a:solidFill>
                  <a:srgbClr val="FF0000"/>
                </a:solidFill>
              </a:rPr>
              <a:t>允许嵌套定义函数</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a:xfrm>
            <a:off x="316865" y="1207135"/>
            <a:ext cx="8684260"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使用</a:t>
            </a:r>
            <a:r>
              <a:rPr kumimoji="0" lang="en-US" altLang="zh-CN" sz="1800" b="0" i="0" u="none" strike="noStrike" kern="1200" cap="none" spc="0" normalizeH="0" baseline="0" noProof="1">
                <a:ln>
                  <a:noFill/>
                </a:ln>
                <a:solidFill>
                  <a:schemeClr val="tx1"/>
                </a:solidFill>
                <a:effectLst/>
                <a:uLnTx/>
                <a:uFillTx/>
                <a:latin typeface="+mn-lt"/>
                <a:ea typeface="+mn-ea"/>
                <a:cs typeface="+mn-cs"/>
              </a:rPr>
              <a:t>sorted()</a:t>
            </a:r>
            <a:r>
              <a:rPr kumimoji="0" lang="zh-CN" altLang="en-US" sz="1800" b="0" i="0" u="none" strike="noStrike" kern="1200" cap="none" spc="0" normalizeH="0" baseline="0" noProof="1">
                <a:ln>
                  <a:noFill/>
                </a:ln>
                <a:solidFill>
                  <a:schemeClr val="tx1"/>
                </a:solidFill>
                <a:effectLst/>
                <a:uLnTx/>
                <a:uFillTx/>
                <a:latin typeface="+mn-lt"/>
                <a:ea typeface="+mn-ea"/>
                <a:cs typeface="+mn-cs"/>
              </a:rPr>
              <a:t>函数的</a:t>
            </a:r>
            <a:r>
              <a:rPr kumimoji="0" lang="en-US" altLang="zh-CN" sz="1800" b="0" i="0" u="none" strike="noStrike" kern="1200" cap="none" spc="0" normalizeH="0" baseline="0" noProof="1">
                <a:ln>
                  <a:noFill/>
                </a:ln>
                <a:solidFill>
                  <a:schemeClr val="tx1"/>
                </a:solidFill>
                <a:effectLst/>
                <a:uLnTx/>
                <a:uFillTx/>
                <a:latin typeface="+mn-lt"/>
                <a:ea typeface="+mn-ea"/>
                <a:cs typeface="+mn-cs"/>
              </a:rPr>
              <a:t>key</a:t>
            </a:r>
            <a:r>
              <a:rPr kumimoji="0" lang="zh-CN" altLang="en-US" sz="1800" b="0" i="0" u="none" strike="noStrike" kern="1200" cap="none" spc="0" normalizeH="0" baseline="0" noProof="1">
                <a:ln>
                  <a:noFill/>
                </a:ln>
                <a:solidFill>
                  <a:schemeClr val="tx1"/>
                </a:solidFill>
                <a:effectLst/>
                <a:uLnTx/>
                <a:uFillTx/>
                <a:latin typeface="+mn-lt"/>
                <a:ea typeface="+mn-ea"/>
                <a:cs typeface="+mn-cs"/>
              </a:rPr>
              <a:t>参数实现上面的算法。</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print(int(''.join(map(str,</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sorted(lst,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key=lambda x: (str(x).ljust(max(map(lambda i: len(str(i)),</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str(x)[</a:t>
            </a:r>
            <a:r>
              <a:rPr kumimoji="0" lang="en-US" altLang="zh-CN"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-1</a:t>
            </a: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-x)</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枚举法查找最小数。</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from itertools import permutations</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print(min(map(lambda item:int(''.join(map(str, item))),</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permutations(lst, len(lst))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妙用</a:t>
            </a:r>
            <a:r>
              <a:rPr kumimoji="0" lang="en-US" altLang="zh-CN" sz="1800" b="0" i="0" u="none" strike="noStrike" kern="1200" cap="none" spc="0" normalizeH="0" baseline="0" noProof="1">
                <a:ln>
                  <a:noFill/>
                </a:ln>
                <a:solidFill>
                  <a:schemeClr val="tx1"/>
                </a:solidFill>
                <a:effectLst/>
                <a:uLnTx/>
                <a:uFillTx/>
                <a:latin typeface="+mn-lt"/>
                <a:ea typeface="+mn-ea"/>
                <a:cs typeface="+mn-cs"/>
              </a:rPr>
              <a:t>key</a:t>
            </a:r>
            <a:r>
              <a:rPr kumimoji="0" lang="zh-CN" altLang="en-US" sz="1800" b="0" i="0" u="none" strike="noStrike" kern="1200" cap="none" spc="0" normalizeH="0" baseline="0" noProof="1">
                <a:ln>
                  <a:noFill/>
                </a:ln>
                <a:solidFill>
                  <a:schemeClr val="tx1"/>
                </a:solidFill>
                <a:effectLst/>
                <a:uLnTx/>
                <a:uFillTx/>
                <a:latin typeface="+mn-lt"/>
                <a:ea typeface="+mn-ea"/>
                <a:cs typeface="+mn-cs"/>
              </a:rPr>
              <a:t>参数。</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from functools import cmp_to_key</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print(int(''.join(sorted(map(str, 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key=cmp_to_key(lambda x,y:int(x+y)-int(y+x))</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5" name="内容占位符 2"/>
          <p:cNvSpPr>
            <a:spLocks noGrp="1"/>
          </p:cNvSpPr>
          <p:nvPr>
            <p:ph idx="1"/>
          </p:nvPr>
        </p:nvSpPr>
        <p:spPr/>
        <p:txBody>
          <a:bodyPr wrap="square" lIns="68591" tIns="34295" rIns="68591" bIns="34295" anchor="t"/>
          <a:lstStyle/>
          <a:p>
            <a:pPr eaLnBrk="1" fontAlgn="base" hangingPunct="1">
              <a:lnSpc>
                <a:spcPct val="150000"/>
              </a:lnSpc>
              <a:spcBef>
                <a:spcPts val="600"/>
              </a:spcBef>
            </a:pPr>
            <a:r>
              <a:rPr lang="zh-CN" altLang="en-US" sz="1800" b="1" strike="noStrike" noProof="1"/>
              <a:t>例</a:t>
            </a:r>
            <a:r>
              <a:rPr lang="en-US" altLang="zh-CN" sz="1800" b="1" strike="noStrike" noProof="1"/>
              <a:t>5-15</a:t>
            </a:r>
            <a:r>
              <a:rPr lang="en-US" altLang="zh-CN" sz="1800" strike="noStrike" noProof="1"/>
              <a:t>  编写程序模拟抓狐狸的小游戏。假设一共有一排5个洞口，小狐狸最开始的时候在其中一个洞口，然后人随机打开一个洞口，如果里面有小狐狸就抓到了。如果洞口里没有小狐狸就明天再来抓，但是第二天小狐狸会在有人来抓之前跳到隔壁洞口里。</a:t>
            </a:r>
          </a:p>
          <a:p>
            <a:pPr eaLnBrk="1" fontAlgn="base" hangingPunct="1">
              <a:lnSpc>
                <a:spcPct val="150000"/>
              </a:lnSpc>
              <a:spcBef>
                <a:spcPts val="600"/>
              </a:spcBef>
              <a:buNone/>
            </a:pPr>
            <a:endParaRPr lang="en-US" altLang="zh-CN" sz="1350" strike="noStrike" noProof="1">
              <a:hlinkClick r:id="rId2" action="ppaction://hlinkfile"/>
            </a:endParaRPr>
          </a:p>
          <a:p>
            <a:pPr eaLnBrk="1" fontAlgn="base" hangingPunct="1">
              <a:lnSpc>
                <a:spcPct val="150000"/>
              </a:lnSpc>
              <a:spcBef>
                <a:spcPts val="600"/>
              </a:spcBef>
              <a:buNone/>
            </a:pPr>
            <a:r>
              <a:rPr lang="en-US" altLang="zh-CN" sz="1350" strike="noStrike" noProof="1">
                <a:hlinkClick r:id="rId2" action="ppaction://hlinkfile"/>
              </a:rPr>
              <a:t>code\抓狐狸.py</a:t>
            </a:r>
          </a:p>
          <a:p>
            <a:pPr eaLnBrk="1" fontAlgn="base" hangingPunct="1">
              <a:lnSpc>
                <a:spcPct val="150000"/>
              </a:lnSpc>
              <a:spcBef>
                <a:spcPts val="600"/>
              </a:spcBef>
              <a:buNone/>
            </a:pPr>
            <a:r>
              <a:rPr lang="en-US" altLang="zh-CN" sz="1350" strike="noStrike" noProof="1">
                <a:hlinkClick r:id="rId3" action="ppaction://hlinkfile"/>
              </a:rPr>
              <a:t>code\抓狐狸2.py</a:t>
            </a:r>
            <a:endParaRPr lang="en-US" altLang="zh-CN" sz="1350" strike="noStrike" noProof="1"/>
          </a:p>
        </p:txBody>
      </p:sp>
      <p:sp>
        <p:nvSpPr>
          <p:cNvPr id="11161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内容占位符 2"/>
          <p:cNvSpPr>
            <a:spLocks noGrp="1"/>
          </p:cNvSpPr>
          <p:nvPr>
            <p:ph idx="1"/>
          </p:nvPr>
        </p:nvSpPr>
        <p:spPr/>
        <p:txBody>
          <a:bodyPr wrap="square" lIns="68591" tIns="34295" rIns="68591" bIns="34295" anchor="t"/>
          <a:lstStyle/>
          <a:p>
            <a:pPr eaLnBrk="1" fontAlgn="base" hangingPunct="1">
              <a:lnSpc>
                <a:spcPct val="150000"/>
              </a:lnSpc>
              <a:spcBef>
                <a:spcPct val="0"/>
              </a:spcBef>
            </a:pPr>
            <a:r>
              <a:rPr lang="zh-CN" altLang="en-US" sz="1800" b="1" strike="noStrike" noProof="1"/>
              <a:t>例</a:t>
            </a:r>
            <a:r>
              <a:rPr lang="en-US" altLang="zh-CN" sz="1800" b="1" strike="noStrike" noProof="1"/>
              <a:t>5-16</a:t>
            </a:r>
            <a:r>
              <a:rPr lang="en-US" altLang="zh-CN" sz="1800" strike="noStrike" noProof="1"/>
              <a:t>  </a:t>
            </a:r>
            <a:r>
              <a:rPr lang="zh-CN" altLang="en-US" sz="1800" strike="noStrike" noProof="1"/>
              <a:t>编写程序，模拟报数游戏。有n个人围成一圈，顺序编号，从第一个人开始从1到k（假设k=3）报数，报到k的人退出圈子，然后圈子缩小，从下一个人继续游戏，问最后留下的是原来的第几号。</a:t>
            </a:r>
            <a:endParaRPr lang="zh-CN" altLang="en-US" sz="1350" strike="noStrike" noProof="1"/>
          </a:p>
        </p:txBody>
      </p:sp>
      <p:sp>
        <p:nvSpPr>
          <p:cNvPr id="11264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a:ln>
                  <a:noFill/>
                </a:ln>
                <a:effectLst/>
                <a:uLnTx/>
                <a:uFillTx/>
                <a:sym typeface="宋体" panose="02010600030101010101" pitchFamily="2" charset="-122"/>
              </a:rPr>
              <a:t>5.7  </a:t>
            </a:r>
            <a:r>
              <a:rPr lang="zh-CN" altLang="en-US" noProof="0">
                <a:ln>
                  <a:noFill/>
                </a:ln>
                <a:effectLst/>
                <a:uLnTx/>
                <a:uFillTx/>
                <a:sym typeface="宋体" panose="02010600030101010101" pitchFamily="2" charset="-122"/>
              </a:rPr>
              <a:t>案例精选</a:t>
            </a:r>
            <a:endParaRPr lang="zh-CN" altLang="en-US"/>
          </a:p>
        </p:txBody>
      </p:sp>
      <p:sp>
        <p:nvSpPr>
          <p:cNvPr id="3" name="内容占位符 2"/>
          <p:cNvSpPr>
            <a:spLocks noGrp="1"/>
          </p:cNvSpPr>
          <p:nvPr>
            <p:ph idx="1"/>
          </p:nvPr>
        </p:nvSpPr>
        <p:spPr/>
        <p:txBody>
          <a:bodyPr/>
          <a:lstStyle/>
          <a:p>
            <a:pPr marL="0" indent="0" latinLnBrk="0">
              <a:spcBef>
                <a:spcPts val="0"/>
              </a:spcBef>
              <a:buNone/>
            </a:pPr>
            <a:r>
              <a:rPr lang="zh-CN" altLang="en-US" sz="1600">
                <a:latin typeface="Consolas" panose="020B0609020204030204" pitchFamily="49" charset="0"/>
                <a:cs typeface="Consolas" panose="020B0609020204030204" pitchFamily="49" charset="0"/>
              </a:rPr>
              <a:t>def demo(lst, k):</a:t>
            </a:r>
          </a:p>
          <a:p>
            <a:pPr marL="0" indent="0" latinLnBrk="0">
              <a:spcBef>
                <a:spcPts val="0"/>
              </a:spcBef>
              <a:buNone/>
            </a:pPr>
            <a:r>
              <a:rPr lang="zh-CN" altLang="en-US" sz="1600">
                <a:latin typeface="Consolas" panose="020B0609020204030204" pitchFamily="49" charset="0"/>
                <a:cs typeface="Consolas" panose="020B0609020204030204" pitchFamily="49" charset="0"/>
              </a:rPr>
              <a:t>    #切片，以免影响原来的数据</a:t>
            </a:r>
          </a:p>
          <a:p>
            <a:pPr marL="0" indent="0" latinLnBrk="0">
              <a:spcBef>
                <a:spcPts val="0"/>
              </a:spcBef>
              <a:buNone/>
            </a:pPr>
            <a:r>
              <a:rPr lang="zh-CN" altLang="en-US" sz="1600">
                <a:latin typeface="Consolas" panose="020B0609020204030204" pitchFamily="49" charset="0"/>
                <a:cs typeface="Consolas" panose="020B0609020204030204" pitchFamily="49" charset="0"/>
              </a:rPr>
              <a:t>    t_lst = lst[:]    </a:t>
            </a:r>
          </a:p>
          <a:p>
            <a:pPr marL="0" indent="0" latinLnBrk="0">
              <a:spcBef>
                <a:spcPts val="0"/>
              </a:spcBef>
              <a:buNone/>
            </a:pPr>
            <a:r>
              <a:rPr lang="zh-CN" altLang="en-US" sz="1600">
                <a:latin typeface="Consolas" panose="020B0609020204030204" pitchFamily="49" charset="0"/>
                <a:cs typeface="Consolas" panose="020B0609020204030204" pitchFamily="49" charset="0"/>
              </a:rPr>
              <a:t>    #游戏一直进行到只剩下最后一个人</a:t>
            </a:r>
          </a:p>
          <a:p>
            <a:pPr marL="0" indent="0" latinLnBrk="0">
              <a:spcBef>
                <a:spcPts val="0"/>
              </a:spcBef>
              <a:buNone/>
            </a:pPr>
            <a:r>
              <a:rPr lang="zh-CN" altLang="en-US" sz="1600">
                <a:latin typeface="Consolas" panose="020B0609020204030204" pitchFamily="49" charset="0"/>
                <a:cs typeface="Consolas" panose="020B0609020204030204" pitchFamily="49" charset="0"/>
              </a:rPr>
              <a:t>    num = len(t_lst)</a:t>
            </a:r>
          </a:p>
          <a:p>
            <a:pPr marL="0" indent="0" latinLnBrk="0">
              <a:spcBef>
                <a:spcPts val="0"/>
              </a:spcBef>
              <a:buNone/>
            </a:pPr>
            <a:r>
              <a:rPr lang="zh-CN" altLang="en-US" sz="1600">
                <a:latin typeface="Consolas" panose="020B0609020204030204" pitchFamily="49" charset="0"/>
                <a:cs typeface="Consolas" panose="020B0609020204030204" pitchFamily="49" charset="0"/>
              </a:rPr>
              <a:t>    for i in range(num-1):</a:t>
            </a:r>
          </a:p>
          <a:p>
            <a:pPr marL="0" indent="0" latinLnBrk="0">
              <a:spcBef>
                <a:spcPts val="0"/>
              </a:spcBef>
              <a:buNone/>
            </a:pPr>
            <a:r>
              <a:rPr lang="zh-CN" altLang="en-US" sz="1600">
                <a:latin typeface="Consolas" panose="020B0609020204030204" pitchFamily="49" charset="0"/>
                <a:cs typeface="Consolas" panose="020B0609020204030204" pitchFamily="49" charset="0"/>
              </a:rPr>
              <a:t>        for j in range(k-1):</a:t>
            </a:r>
          </a:p>
          <a:p>
            <a:pPr marL="0" indent="0" latinLnBrk="0">
              <a:spcBef>
                <a:spcPts val="0"/>
              </a:spcBef>
              <a:buNone/>
            </a:pPr>
            <a:r>
              <a:rPr lang="zh-CN" altLang="en-US" sz="1600">
                <a:latin typeface="Consolas" panose="020B0609020204030204" pitchFamily="49" charset="0"/>
                <a:cs typeface="Consolas" panose="020B0609020204030204" pitchFamily="49" charset="0"/>
              </a:rPr>
              <a:t>            t_lst.append(t_lst.pop(0))</a:t>
            </a:r>
          </a:p>
          <a:p>
            <a:pPr marL="0" indent="0" latinLnBrk="0">
              <a:spcBef>
                <a:spcPts val="0"/>
              </a:spcBef>
              <a:buNone/>
            </a:pPr>
            <a:r>
              <a:rPr lang="zh-CN" altLang="en-US" sz="1600">
                <a:latin typeface="Consolas" panose="020B0609020204030204" pitchFamily="49" charset="0"/>
                <a:cs typeface="Consolas" panose="020B0609020204030204" pitchFamily="49" charset="0"/>
              </a:rPr>
              <a:t>        t_lst.pop(0)        </a:t>
            </a:r>
          </a:p>
          <a:p>
            <a:pPr marL="0" indent="0" latinLnBrk="0">
              <a:spcBef>
                <a:spcPts val="0"/>
              </a:spcBef>
              <a:buNone/>
            </a:pPr>
            <a:r>
              <a:rPr lang="zh-CN" altLang="en-US" sz="1600">
                <a:latin typeface="Consolas" panose="020B0609020204030204" pitchFamily="49" charset="0"/>
                <a:cs typeface="Consolas" panose="020B0609020204030204" pitchFamily="49" charset="0"/>
              </a:rPr>
              <a:t>    #游戏结束</a:t>
            </a:r>
          </a:p>
          <a:p>
            <a:pPr marL="0" indent="0" latinLnBrk="0">
              <a:spcBef>
                <a:spcPts val="0"/>
              </a:spcBef>
              <a:buNone/>
            </a:pPr>
            <a:r>
              <a:rPr lang="zh-CN" altLang="en-US" sz="1600">
                <a:latin typeface="Consolas" panose="020B0609020204030204" pitchFamily="49" charset="0"/>
                <a:cs typeface="Consolas" panose="020B0609020204030204" pitchFamily="49" charset="0"/>
              </a:rPr>
              <a:t>    return t_lst[0]</a:t>
            </a:r>
          </a:p>
          <a:p>
            <a:pPr marL="0" indent="0" latinLnBrk="0">
              <a:spcBef>
                <a:spcPts val="0"/>
              </a:spcBef>
              <a:buNone/>
            </a:pPr>
            <a:endParaRPr lang="zh-CN" altLang="en-US" sz="1600">
              <a:latin typeface="Consolas" panose="020B0609020204030204" pitchFamily="49" charset="0"/>
              <a:cs typeface="Consolas" panose="020B0609020204030204" pitchFamily="49" charset="0"/>
            </a:endParaRPr>
          </a:p>
          <a:p>
            <a:pPr marL="0" indent="0" latinLnBrk="0">
              <a:spcBef>
                <a:spcPts val="0"/>
              </a:spcBef>
              <a:buNone/>
            </a:pPr>
            <a:r>
              <a:rPr lang="zh-CN" altLang="en-US" sz="1600">
                <a:latin typeface="Consolas" panose="020B0609020204030204" pitchFamily="49" charset="0"/>
                <a:cs typeface="Consolas" panose="020B0609020204030204" pitchFamily="49" charset="0"/>
              </a:rPr>
              <a:t>lst = list(range(1,11))</a:t>
            </a:r>
          </a:p>
          <a:p>
            <a:pPr marL="0" indent="0" latinLnBrk="0">
              <a:spcBef>
                <a:spcPts val="0"/>
              </a:spcBef>
              <a:buNone/>
            </a:pPr>
            <a:r>
              <a:rPr lang="zh-CN" altLang="en-US" sz="1600">
                <a:latin typeface="Consolas" panose="020B0609020204030204" pitchFamily="49" charset="0"/>
                <a:cs typeface="Consolas" panose="020B0609020204030204" pitchFamily="49" charset="0"/>
              </a:rPr>
              <a:t>print(demo(lst, 3))</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3" name="内容占位符 2"/>
          <p:cNvSpPr>
            <a:spLocks noGrp="1"/>
          </p:cNvSpPr>
          <p:nvPr>
            <p:ph idx="1"/>
          </p:nvPr>
        </p:nvSpPr>
        <p:spPr>
          <a:xfrm>
            <a:off x="440690" y="1060450"/>
            <a:ext cx="7217410" cy="3394075"/>
          </a:xfrm>
        </p:spPr>
        <p:txBody>
          <a:bodyPr wrap="square" lIns="68591" tIns="34295" rIns="68591" bIns="34295" anchor="t"/>
          <a:lstStyle/>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from itertools import cycle</a:t>
            </a:r>
          </a:p>
          <a:p>
            <a:pPr marL="0" indent="0" eaLnBrk="1" latinLnBrk="0" hangingPunct="1">
              <a:spcBef>
                <a:spcPct val="0"/>
              </a:spcBef>
              <a:buNone/>
            </a:pP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def demo(lst, k):</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t_lst = lst[:]           </a:t>
            </a:r>
            <a:r>
              <a:rPr lang="zh-CN" altLang="en-US" sz="1600" dirty="0">
                <a:latin typeface="Consolas" panose="020B0609020204030204" pitchFamily="49" charset="0"/>
                <a:cs typeface="Consolas" panose="020B0609020204030204" pitchFamily="49" charset="0"/>
                <a:sym typeface="+mn-ea"/>
              </a:rPr>
              <a:t>#切片，以免影响原来的数据</a:t>
            </a: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#游戏一直进行到只剩下最后一个人</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while len(t_lst) &gt; 1:</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c = cycle(t_lst)     </a:t>
            </a:r>
            <a:r>
              <a:rPr lang="zh-CN" altLang="en-US" sz="1600" dirty="0">
                <a:latin typeface="Consolas" panose="020B0609020204030204" pitchFamily="49" charset="0"/>
                <a:cs typeface="Consolas" panose="020B0609020204030204" pitchFamily="49" charset="0"/>
                <a:sym typeface="+mn-ea"/>
              </a:rPr>
              <a:t>#创建cycle对象</a:t>
            </a: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for i in range(k):   </a:t>
            </a:r>
            <a:r>
              <a:rPr lang="zh-CN" altLang="en-US" sz="1600" dirty="0">
                <a:latin typeface="Consolas" panose="020B0609020204030204" pitchFamily="49" charset="0"/>
                <a:cs typeface="Consolas" panose="020B0609020204030204" pitchFamily="49" charset="0"/>
                <a:sym typeface="+mn-ea"/>
              </a:rPr>
              <a:t>#从1到k报数</a:t>
            </a: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t = next(c)</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#一个人出局，圈子缩小</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index = t_lst.index(t)</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t_lst = t_lst[index+1:] + t_lst[:index]        </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#游戏结束</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return t_lst[0]</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lst = list(range(1,11))</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print(demo(lst, 3))</a:t>
            </a:r>
          </a:p>
        </p:txBody>
      </p:sp>
      <p:sp>
        <p:nvSpPr>
          <p:cNvPr id="11366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0050"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zh-CN" altLang="en-US" sz="1800" b="1" dirty="0"/>
              <a:t>例</a:t>
            </a:r>
            <a:r>
              <a:rPr lang="en-US" altLang="zh-CN" sz="1800" b="1" dirty="0"/>
              <a:t>5-17</a:t>
            </a:r>
            <a:r>
              <a:rPr lang="en-US" altLang="zh-CN" sz="1800" dirty="0"/>
              <a:t>  假设一段楼梯共15个台阶，小明一步最多能上3个台阶，那么小明上这段楼梯一共有多少种方法？</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1074"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en-US" altLang="zh-CN" sz="1600" dirty="0"/>
              <a:t>解析：从第15个台阶上往回看，有3种方法可以上来（从第14个台阶上一步迈1个台阶上来，从第13个台阶上一步迈2个台阶上来，从第12个台阶上一步迈3个台阶上来），同理，第14个、13个、12个台阶都可以这样推算，从而得到公式f(n) = f(n-1) + f(n-2) + f(n-3)，其中n=15、14、13、...、5、4。然后就是确定这个递归公式的结束条件了，第一个台阶只有1种上法，第二个台阶有2种上法（一步迈2个台阶上去、一步迈1个台阶分两步上去），第三个台阶有4种上法（一步迈3个台阶上去、一步2个台阶+一步1个台阶、一步1个台阶+一步2个台阶、一步迈1个台阶分三步上去）。</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2098" name="Content Placeholder 2"/>
          <p:cNvSpPr>
            <a:spLocks noGrp="1"/>
          </p:cNvSpPr>
          <p:nvPr>
            <p:ph idx="1"/>
          </p:nvPr>
        </p:nvSpPr>
        <p:spPr/>
        <p:txBody>
          <a:bodyPr wrap="square" lIns="68591" tIns="34295" rIns="68591" bIns="34295" anchor="t"/>
          <a:lstStyle/>
          <a:p>
            <a:pPr marL="0" indent="0" eaLnBrk="1" fontAlgn="base" hangingPunct="1">
              <a:buNone/>
            </a:pPr>
            <a:r>
              <a:rPr lang="en-US" altLang="zh-CN" sz="1800" strike="noStrike" noProof="1">
                <a:latin typeface="Consolas" panose="020B0609020204030204" pitchFamily="49" charset="0"/>
              </a:rPr>
              <a:t>def climbStairs1(n):</a:t>
            </a:r>
          </a:p>
          <a:p>
            <a:pPr marL="0" indent="0" eaLnBrk="1" fontAlgn="base" hangingPunct="1">
              <a:buNone/>
            </a:pPr>
            <a:r>
              <a:rPr lang="en-US" altLang="zh-CN" sz="1800" strike="noStrike" noProof="1">
                <a:latin typeface="Consolas" panose="020B0609020204030204" pitchFamily="49" charset="0"/>
              </a:rPr>
              <a:t>    #递推法</a:t>
            </a:r>
          </a:p>
          <a:p>
            <a:pPr marL="0" indent="0" eaLnBrk="1" fontAlgn="base" hangingPunct="1">
              <a:buNone/>
            </a:pPr>
            <a:r>
              <a:rPr lang="en-US" altLang="zh-CN" sz="1800" strike="noStrike" noProof="1">
                <a:latin typeface="Consolas" panose="020B0609020204030204" pitchFamily="49" charset="0"/>
              </a:rPr>
              <a:t>    a = 1</a:t>
            </a:r>
          </a:p>
          <a:p>
            <a:pPr marL="0" indent="0" eaLnBrk="1" fontAlgn="base" hangingPunct="1">
              <a:buNone/>
            </a:pPr>
            <a:r>
              <a:rPr lang="en-US" altLang="zh-CN" sz="1800" strike="noStrike" noProof="1">
                <a:latin typeface="Consolas" panose="020B0609020204030204" pitchFamily="49" charset="0"/>
              </a:rPr>
              <a:t>    b = 2</a:t>
            </a:r>
          </a:p>
          <a:p>
            <a:pPr marL="0" indent="0" eaLnBrk="1" fontAlgn="base" hangingPunct="1">
              <a:buNone/>
            </a:pPr>
            <a:r>
              <a:rPr lang="en-US" altLang="zh-CN" sz="1800" strike="noStrike" noProof="1">
                <a:latin typeface="Consolas" panose="020B0609020204030204" pitchFamily="49" charset="0"/>
              </a:rPr>
              <a:t>    c = 4</a:t>
            </a:r>
          </a:p>
          <a:p>
            <a:pPr marL="0" indent="0" eaLnBrk="1" fontAlgn="base" hangingPunct="1">
              <a:buNone/>
            </a:pPr>
            <a:r>
              <a:rPr lang="en-US" altLang="zh-CN" sz="1800" strike="noStrike" noProof="1">
                <a:latin typeface="Consolas" panose="020B0609020204030204" pitchFamily="49" charset="0"/>
              </a:rPr>
              <a:t>    for i in range(n-3):</a:t>
            </a:r>
          </a:p>
          <a:p>
            <a:pPr marL="0" indent="0" eaLnBrk="1" fontAlgn="base" hangingPunct="1">
              <a:buNone/>
            </a:pPr>
            <a:r>
              <a:rPr lang="en-US" altLang="zh-CN" sz="1800" strike="noStrike" noProof="1">
                <a:latin typeface="Consolas" panose="020B0609020204030204" pitchFamily="49" charset="0"/>
              </a:rPr>
              <a:t>        c, b, a = a+b+c, c, b</a:t>
            </a:r>
          </a:p>
          <a:p>
            <a:pPr marL="0" indent="0" eaLnBrk="1" fontAlgn="base" hangingPunct="1">
              <a:buNone/>
            </a:pPr>
            <a:r>
              <a:rPr lang="en-US" altLang="zh-CN" sz="1800" strike="noStrike" noProof="1">
                <a:latin typeface="Consolas" panose="020B0609020204030204" pitchFamily="49" charset="0"/>
              </a:rPr>
              <a:t>    return 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4578" name="文本占位符 20482"/>
          <p:cNvSpPr>
            <a:spLocks noGrp="1"/>
          </p:cNvSpPr>
          <p:nvPr>
            <p:ph idx="1"/>
          </p:nvPr>
        </p:nvSpPr>
        <p:spPr>
          <a:xfrm>
            <a:off x="440690" y="1168400"/>
            <a:ext cx="6172200" cy="447675"/>
          </a:xfrm>
        </p:spPr>
        <p:txBody>
          <a:bodyPr wrap="square" lIns="68591" tIns="34295" rIns="68591" bIns="34295" anchor="t"/>
          <a:lstStyle/>
          <a:p>
            <a:pPr eaLnBrk="1" fontAlgn="base" hangingPunct="1">
              <a:lnSpc>
                <a:spcPct val="90000"/>
              </a:lnSpc>
              <a:buSzPct val="90000"/>
              <a:buFont typeface="Wingdings" panose="05000000000000000000" pitchFamily="2" charset="2"/>
              <a:buChar char="§"/>
            </a:pPr>
            <a:r>
              <a:rPr lang="zh-CN" altLang="en-US" sz="1800" strike="noStrike" noProof="1"/>
              <a:t>生成斐波那契数列中小于</a:t>
            </a:r>
            <a:r>
              <a:rPr lang="en-US" altLang="zh-CN" sz="1800" strike="noStrike" noProof="1"/>
              <a:t>n</a:t>
            </a:r>
            <a:r>
              <a:rPr lang="zh-CN" altLang="en-US" sz="1800" strike="noStrike" noProof="1"/>
              <a:t>的所有数值的函数定义：</a:t>
            </a:r>
          </a:p>
        </p:txBody>
      </p:sp>
      <p:sp>
        <p:nvSpPr>
          <p:cNvPr id="2" name="线形标注 2 1"/>
          <p:cNvSpPr/>
          <p:nvPr/>
        </p:nvSpPr>
        <p:spPr>
          <a:xfrm>
            <a:off x="2309813" y="4211638"/>
            <a:ext cx="1206500" cy="355600"/>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调用函数</a:t>
            </a:r>
          </a:p>
        </p:txBody>
      </p:sp>
      <p:sp>
        <p:nvSpPr>
          <p:cNvPr id="3" name="线形标注 2 2"/>
          <p:cNvSpPr/>
          <p:nvPr/>
        </p:nvSpPr>
        <p:spPr>
          <a:xfrm>
            <a:off x="4440238" y="4131945"/>
            <a:ext cx="1208088" cy="36512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1">
                <a:ln>
                  <a:noFill/>
                </a:ln>
                <a:solidFill>
                  <a:schemeClr val="lt1"/>
                </a:solidFill>
                <a:effectLst/>
                <a:uLnTx/>
                <a:uFillTx/>
                <a:latin typeface="+mn-lt"/>
                <a:ea typeface="+mn-ea"/>
                <a:cs typeface="+mn-cs"/>
              </a:rPr>
              <a:t>1000</a:t>
            </a:r>
            <a:r>
              <a:rPr kumimoji="0" lang="zh-CN" altLang="en-US" sz="1350" b="0" i="0" u="none" strike="noStrike" kern="1200" cap="none" spc="0" normalizeH="0" baseline="0" noProof="1">
                <a:ln>
                  <a:noFill/>
                </a:ln>
                <a:solidFill>
                  <a:schemeClr val="lt1"/>
                </a:solidFill>
                <a:effectLst/>
                <a:uLnTx/>
                <a:uFillTx/>
                <a:latin typeface="+mn-lt"/>
                <a:ea typeface="+mn-ea"/>
                <a:cs typeface="+mn-cs"/>
              </a:rPr>
              <a:t>是实参</a:t>
            </a:r>
          </a:p>
        </p:txBody>
      </p:sp>
      <p:sp>
        <p:nvSpPr>
          <p:cNvPr id="4" name="线形标注 2 3"/>
          <p:cNvSpPr/>
          <p:nvPr/>
        </p:nvSpPr>
        <p:spPr>
          <a:xfrm>
            <a:off x="4865688" y="1531938"/>
            <a:ext cx="1208088" cy="385763"/>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1">
                <a:ln>
                  <a:noFill/>
                </a:ln>
                <a:solidFill>
                  <a:schemeClr val="lt1"/>
                </a:solidFill>
                <a:effectLst/>
                <a:uLnTx/>
                <a:uFillTx/>
                <a:latin typeface="+mn-lt"/>
                <a:ea typeface="+mn-ea"/>
                <a:cs typeface="+mn-cs"/>
              </a:rPr>
              <a:t>n</a:t>
            </a:r>
            <a:r>
              <a:rPr kumimoji="0" lang="zh-CN" altLang="en-US" sz="1350" b="0" i="0" u="none" strike="noStrike" kern="1200" cap="none" spc="0" normalizeH="0" baseline="0" noProof="1">
                <a:ln>
                  <a:noFill/>
                </a:ln>
                <a:solidFill>
                  <a:schemeClr val="lt1"/>
                </a:solidFill>
                <a:effectLst/>
                <a:uLnTx/>
                <a:uFillTx/>
                <a:latin typeface="+mn-lt"/>
                <a:ea typeface="+mn-ea"/>
                <a:cs typeface="+mn-cs"/>
              </a:rPr>
              <a:t>是形参</a:t>
            </a:r>
          </a:p>
        </p:txBody>
      </p:sp>
      <p:sp>
        <p:nvSpPr>
          <p:cNvPr id="24582" name="文本框 4"/>
          <p:cNvSpPr txBox="1"/>
          <p:nvPr/>
        </p:nvSpPr>
        <p:spPr>
          <a:xfrm>
            <a:off x="3052763" y="2012950"/>
            <a:ext cx="2655887" cy="1855470"/>
          </a:xfrm>
          <a:prstGeom prst="rect">
            <a:avLst/>
          </a:prstGeom>
          <a:noFill/>
          <a:ln w="22225" cap="flat" cmpd="sng">
            <a:solidFill>
              <a:schemeClr val="accent1"/>
            </a:solidFill>
            <a:prstDash val="solid"/>
            <a:round/>
            <a:headEnd type="none" w="med" len="med"/>
            <a:tailEnd type="none" w="med" len="med"/>
          </a:ln>
        </p:spPr>
        <p:txBody>
          <a:bodyPr anchor="t">
            <a:spAutoFit/>
          </a:bodyPr>
          <a:lstStyle/>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def fib(n):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1, 1</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while a &lt; 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 end=' ')</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b, a+b</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t>
            </a:r>
          </a:p>
          <a:p>
            <a:pPr>
              <a:lnSpc>
                <a:spcPct val="90000"/>
              </a:lnSpc>
              <a:buSzPct val="90000"/>
              <a:buFont typeface="Wingdings" panose="05000000000000000000" pitchFamily="2" charset="2"/>
              <a:buNone/>
            </a:pP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fib(1000)</a:t>
            </a:r>
          </a:p>
          <a:p>
            <a:endParaRPr lang="zh-CN" altLang="en-US" sz="1400" dirty="0">
              <a:latin typeface="Arial" panose="020B0604020202020204" pitchFamily="34" charset="0"/>
              <a:ea typeface="宋体" panose="02010600030101010101" pitchFamily="2" charset="-122"/>
            </a:endParaRPr>
          </a:p>
        </p:txBody>
      </p:sp>
      <p:sp>
        <p:nvSpPr>
          <p:cNvPr id="6" name="线形标注 1 5"/>
          <p:cNvSpPr/>
          <p:nvPr/>
        </p:nvSpPr>
        <p:spPr>
          <a:xfrm>
            <a:off x="1914525" y="2713038"/>
            <a:ext cx="944563" cy="374650"/>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定义头</a:t>
            </a:r>
          </a:p>
        </p:txBody>
      </p:sp>
      <p:sp>
        <p:nvSpPr>
          <p:cNvPr id="7" name="矩形 6"/>
          <p:cNvSpPr/>
          <p:nvPr/>
        </p:nvSpPr>
        <p:spPr>
          <a:xfrm>
            <a:off x="3435350" y="2238375"/>
            <a:ext cx="2167255" cy="9798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8" name="线形标注 2 7"/>
          <p:cNvSpPr/>
          <p:nvPr/>
        </p:nvSpPr>
        <p:spPr>
          <a:xfrm>
            <a:off x="6366510" y="1852295"/>
            <a:ext cx="1208088" cy="385763"/>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函数体</a:t>
            </a:r>
          </a:p>
        </p:txBody>
      </p:sp>
      <p:sp>
        <p:nvSpPr>
          <p:cNvPr id="5" name="线形标注 2 1"/>
          <p:cNvSpPr/>
          <p:nvPr/>
        </p:nvSpPr>
        <p:spPr>
          <a:xfrm>
            <a:off x="695325" y="3729355"/>
            <a:ext cx="1473200" cy="402590"/>
          </a:xfrm>
          <a:prstGeom prst="borderCallout2">
            <a:avLst>
              <a:gd name="adj1" fmla="val -291"/>
              <a:gd name="adj2" fmla="val 48580"/>
              <a:gd name="adj3" fmla="val -55642"/>
              <a:gd name="adj4" fmla="val 55717"/>
              <a:gd name="adj5" fmla="val -96529"/>
              <a:gd name="adj6" fmla="val 17280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函数定义结束后增加一个空行</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3122" name="Content Placeholder 2"/>
          <p:cNvSpPr>
            <a:spLocks noGrp="1"/>
          </p:cNvSpPr>
          <p:nvPr>
            <p:ph idx="1"/>
          </p:nvPr>
        </p:nvSpPr>
        <p:spPr/>
        <p:txBody>
          <a:bodyPr wrap="square" lIns="68591" tIns="34295" rIns="68591" bIns="34295" anchor="t"/>
          <a:lstStyle/>
          <a:p>
            <a:pPr marL="0" indent="0" eaLnBrk="1" fontAlgn="base" hangingPunct="1">
              <a:buNone/>
            </a:pPr>
            <a:r>
              <a:rPr lang="en-US" altLang="zh-CN" sz="1800" strike="noStrike" noProof="1">
                <a:latin typeface="Consolas" panose="020B0609020204030204" pitchFamily="49" charset="0"/>
              </a:rPr>
              <a:t>def climbStairs2(n):</a:t>
            </a:r>
          </a:p>
          <a:p>
            <a:pPr marL="0" indent="0" eaLnBrk="1" fontAlgn="base" hangingPunct="1">
              <a:buNone/>
            </a:pPr>
            <a:r>
              <a:rPr lang="en-US" altLang="zh-CN" sz="1800" strike="noStrike" noProof="1">
                <a:latin typeface="Consolas" panose="020B0609020204030204" pitchFamily="49" charset="0"/>
              </a:rPr>
              <a:t>    #递归法</a:t>
            </a:r>
          </a:p>
          <a:p>
            <a:pPr marL="0" indent="0" eaLnBrk="1" fontAlgn="base" hangingPunct="1">
              <a:buNone/>
            </a:pPr>
            <a:r>
              <a:rPr lang="en-US" altLang="zh-CN" sz="1800" strike="noStrike" noProof="1">
                <a:latin typeface="Consolas" panose="020B0609020204030204" pitchFamily="49" charset="0"/>
              </a:rPr>
              <a:t>    first3 = {1:1, 2:2, 3:4}</a:t>
            </a:r>
          </a:p>
          <a:p>
            <a:pPr marL="0" indent="0" eaLnBrk="1" fontAlgn="base" hangingPunct="1">
              <a:buNone/>
            </a:pPr>
            <a:r>
              <a:rPr lang="en-US" altLang="zh-CN" sz="1800" strike="noStrike" noProof="1">
                <a:latin typeface="Consolas" panose="020B0609020204030204" pitchFamily="49" charset="0"/>
              </a:rPr>
              <a:t>    if n in first3.keys():</a:t>
            </a:r>
          </a:p>
          <a:p>
            <a:pPr marL="0" indent="0" eaLnBrk="1" fontAlgn="base" hangingPunct="1">
              <a:buNone/>
            </a:pPr>
            <a:r>
              <a:rPr lang="en-US" altLang="zh-CN" sz="1800" strike="noStrike" noProof="1">
                <a:latin typeface="Consolas" panose="020B0609020204030204" pitchFamily="49" charset="0"/>
              </a:rPr>
              <a:t>        return first3[n]</a:t>
            </a:r>
          </a:p>
          <a:p>
            <a:pPr marL="0" indent="0" eaLnBrk="1" fontAlgn="base" hangingPunct="1">
              <a:buNone/>
            </a:pPr>
            <a:r>
              <a:rPr lang="en-US" altLang="zh-CN" sz="1800" strike="noStrike" noProof="1">
                <a:latin typeface="Consolas" panose="020B0609020204030204" pitchFamily="49" charset="0"/>
              </a:rPr>
              <a:t>    else:</a:t>
            </a:r>
          </a:p>
          <a:p>
            <a:pPr marL="0" indent="0" eaLnBrk="1" fontAlgn="base" hangingPunct="1">
              <a:buNone/>
            </a:pPr>
            <a:r>
              <a:rPr lang="en-US" altLang="zh-CN" sz="1800" strike="noStrike" noProof="1">
                <a:latin typeface="Consolas" panose="020B0609020204030204" pitchFamily="49" charset="0"/>
              </a:rPr>
              <a:t>        return climbStairs2(n-1) + \</a:t>
            </a:r>
          </a:p>
          <a:p>
            <a:pPr marL="0" indent="0" eaLnBrk="1" fontAlgn="base" hangingPunct="1">
              <a:buNone/>
            </a:pPr>
            <a:r>
              <a:rPr lang="en-US" altLang="zh-CN" sz="1800" strike="noStrike" noProof="1">
                <a:latin typeface="Consolas" panose="020B0609020204030204" pitchFamily="49" charset="0"/>
              </a:rPr>
              <a:t>               climbStairs2(n-2) + \</a:t>
            </a:r>
          </a:p>
          <a:p>
            <a:pPr marL="0" indent="0" eaLnBrk="1" fontAlgn="base" hangingPunct="1">
              <a:buNone/>
            </a:pPr>
            <a:r>
              <a:rPr lang="en-US" altLang="zh-CN" sz="1800" strike="noStrike" noProof="1">
                <a:latin typeface="Consolas" panose="020B0609020204030204" pitchFamily="49" charset="0"/>
              </a:rPr>
              <a:t>               climbStairs2(n-3)</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E3F80-8B71-467C-BA7E-F7D3595FD5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E95D8F-B79A-41CF-96EA-F3073B70C18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35162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6041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——map()</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63842" name="文本占位符 60418"/>
          <p:cNvSpPr>
            <a:spLocks noGrp="1"/>
          </p:cNvSpPr>
          <p:nvPr>
            <p:ph idx="1"/>
          </p:nvPr>
        </p:nvSpPr>
        <p:spPr>
          <a:xfrm>
            <a:off x="396240" y="1060450"/>
            <a:ext cx="8183880"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solidFill>
                  <a:srgbClr val="FF0000"/>
                </a:solidFill>
              </a:rPr>
              <a:t>内置函数map</a:t>
            </a:r>
            <a:r>
              <a:rPr lang="en-US" altLang="zh-CN" sz="1800" strike="noStrike" noProof="1">
                <a:solidFill>
                  <a:srgbClr val="FF0000"/>
                </a:solidFill>
              </a:rPr>
              <a:t>()</a:t>
            </a:r>
            <a:r>
              <a:rPr lang="zh-CN" altLang="en-US" sz="1800" strike="noStrike" noProof="1">
                <a:solidFill>
                  <a:srgbClr val="FF0000"/>
                </a:solidFill>
              </a:rPr>
              <a:t>可以将一个函数作用到一个或多个序列或迭代器对象上，返回可迭代的</a:t>
            </a:r>
            <a:r>
              <a:rPr lang="en-US" altLang="zh-CN" sz="1800" strike="noStrike" noProof="1">
                <a:solidFill>
                  <a:srgbClr val="FF0000"/>
                </a:solidFill>
              </a:rPr>
              <a:t>map</a:t>
            </a:r>
            <a:r>
              <a:rPr lang="zh-CN" altLang="en-US" sz="1800" strike="noStrike" noProof="1">
                <a:solidFill>
                  <a:srgbClr val="FF0000"/>
                </a:solidFill>
              </a:rPr>
              <a:t>对象</a:t>
            </a:r>
            <a:r>
              <a:rPr lang="zh-CN" altLang="en-US" sz="1800" strike="noStrike" noProof="1"/>
              <a:t>。</a:t>
            </a:r>
            <a:endParaRPr lang="zh-CN" altLang="en-US" sz="135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zh-CN" altLang="en-US" sz="1600" strike="noStrike" noProof="1">
                <a:latin typeface="Consolas" panose="020B0609020204030204" pitchFamily="49" charset="0"/>
              </a:rPr>
              <a:t>&gt;&gt;&gt; </a:t>
            </a:r>
            <a:r>
              <a:rPr lang="en-US" altLang="zh-CN" sz="1600" strike="noStrike" noProof="1">
                <a:latin typeface="Consolas" panose="020B0609020204030204" pitchFamily="49" charset="0"/>
              </a:rPr>
              <a:t>list(</a:t>
            </a:r>
            <a:r>
              <a:rPr lang="zh-CN" altLang="en-US" sz="1600" strike="noStrike" noProof="1">
                <a:latin typeface="Consolas" panose="020B0609020204030204" pitchFamily="49" charset="0"/>
              </a:rPr>
              <a:t>map(str,range(5))</a:t>
            </a:r>
            <a:r>
              <a:rPr lang="en-US" altLang="zh-CN" sz="1600" strike="noStrike" noProof="1">
                <a:latin typeface="Consolas" panose="020B0609020204030204" pitchFamily="49" charset="0"/>
              </a:rPr>
              <a:t>)</a:t>
            </a:r>
          </a:p>
          <a:p>
            <a:pPr eaLnBrk="1" fontAlgn="base" hangingPunct="1">
              <a:lnSpc>
                <a:spcPct val="90000"/>
              </a:lnSpc>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['0', '1', '2', '3', '4']</a:t>
            </a: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def add5(v):</a:t>
            </a: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    return v+5</a:t>
            </a:r>
          </a:p>
          <a:p>
            <a:pPr eaLnBrk="1" fontAlgn="base" hangingPunct="1">
              <a:lnSpc>
                <a:spcPct val="9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list(map(add5,range(10)))</a:t>
            </a:r>
          </a:p>
          <a:p>
            <a:pPr eaLnBrk="1" fontAlgn="base" hangingPunct="1">
              <a:lnSpc>
                <a:spcPct val="9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[5, 6, 7, 8, 9, 10, 11, 12, 13, 14]</a:t>
            </a:r>
          </a:p>
          <a:p>
            <a:pPr eaLnBrk="1" fontAlgn="base" hangingPunct="1">
              <a:lnSpc>
                <a:spcPct val="9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def add(x, y):return x+y</a:t>
            </a: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list(map(add, range(5), range(5)))</a:t>
            </a:r>
          </a:p>
          <a:p>
            <a:pPr eaLnBrk="1" fontAlgn="base" hangingPunct="1">
              <a:lnSpc>
                <a:spcPct val="9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[0, 2, 4, 6, 8]</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6144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lvl="0" eaLnBrk="1" hangingPunct="1">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dirty="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dirty="0">
                <a:ln>
                  <a:noFill/>
                </a:ln>
                <a:solidFill>
                  <a:schemeClr val="tx2"/>
                </a:solidFill>
                <a:effectLst/>
                <a:uLnTx/>
                <a:uFillTx/>
                <a:latin typeface="+mj-lt"/>
                <a:ea typeface="+mj-ea"/>
                <a:cs typeface="+mj-cs"/>
              </a:rPr>
              <a:t>——</a:t>
            </a:r>
            <a:r>
              <a:rPr lang="en-US" altLang="zh-CN" dirty="0"/>
              <a:t>reduce</a:t>
            </a:r>
            <a:r>
              <a:rPr kumimoji="0" lang="en-US" altLang="zh-CN" sz="3300" b="0" i="0" u="none" strike="noStrike" kern="1200" cap="none" spc="0" normalizeH="0" baseline="0" noProof="0" dirty="0">
                <a:ln>
                  <a:noFill/>
                </a:ln>
                <a:solidFill>
                  <a:schemeClr val="tx2"/>
                </a:solidFill>
                <a:effectLst/>
                <a:uLnTx/>
                <a:uFillTx/>
                <a:latin typeface="+mj-lt"/>
                <a:ea typeface="+mj-ea"/>
                <a:cs typeface="+mj-cs"/>
              </a:rPr>
              <a:t>()</a:t>
            </a:r>
          </a:p>
        </p:txBody>
      </p:sp>
      <p:sp>
        <p:nvSpPr>
          <p:cNvPr id="164866" name="文本占位符 61442"/>
          <p:cNvSpPr>
            <a:spLocks noGrp="1"/>
          </p:cNvSpPr>
          <p:nvPr>
            <p:ph idx="1"/>
          </p:nvPr>
        </p:nvSpPr>
        <p:spPr>
          <a:xfrm>
            <a:off x="350520" y="1050925"/>
            <a:ext cx="8166735"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标准库</a:t>
            </a:r>
            <a:r>
              <a:rPr lang="en-US" altLang="zh-CN" sz="1800" strike="noStrike" noProof="1"/>
              <a:t>functools</a:t>
            </a:r>
            <a:r>
              <a:rPr lang="zh-CN" altLang="en-US" sz="1800" strike="noStrike" noProof="1"/>
              <a:t>中的reduce</a:t>
            </a:r>
            <a:r>
              <a:rPr lang="en-US" altLang="zh-CN" sz="1800" strike="noStrike" noProof="1"/>
              <a:t>()</a:t>
            </a:r>
            <a:r>
              <a:rPr lang="zh-CN" altLang="en-US" sz="1800" strike="noStrike" noProof="1"/>
              <a:t>函数可以将一个接受</a:t>
            </a:r>
            <a:r>
              <a:rPr lang="zh-CN" altLang="en-US" sz="1800" strike="noStrike" noProof="1">
                <a:solidFill>
                  <a:srgbClr val="FF0000"/>
                </a:solidFill>
              </a:rPr>
              <a:t>2个参数的函数以迭代的方式从左到右依次作用到一个序列或迭代器对象的所有元素上</a:t>
            </a:r>
            <a:r>
              <a:rPr lang="zh-CN" altLang="en-US" sz="1800" strike="noStrike" noProof="1"/>
              <a:t>。</a:t>
            </a:r>
          </a:p>
          <a:p>
            <a:pPr eaLnBrk="1" fontAlgn="base" hangingPunct="1">
              <a:lnSpc>
                <a:spcPct val="80000"/>
              </a:lnSpc>
              <a:spcBef>
                <a:spcPct val="0"/>
              </a:spcBef>
              <a:buSzPct val="90000"/>
              <a:buFont typeface="Wingdings" panose="05000000000000000000" pitchFamily="2" charset="2"/>
              <a:buNone/>
            </a:pPr>
            <a:endParaRPr lang="zh-CN" altLang="en-US" sz="135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a:t>
            </a:r>
            <a:r>
              <a:rPr lang="zh-CN" altLang="en-US" sz="1600" strike="noStrike" noProof="1">
                <a:latin typeface="Consolas" panose="020B0609020204030204" pitchFamily="49" charset="0"/>
              </a:rPr>
              <a:t>from functools import reduce</a:t>
            </a:r>
            <a:endParaRPr lang="en-US" altLang="zh-CN"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seq=[1,2,3,4,5,6,7,8,9]</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reduce(lambda x,y:x+y, seq)</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45</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add(x, y):</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x + y</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reduce(add,range(10))</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45</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reduce(add,map(str,range(10)))</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'0123456789'</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6348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——filter()</a:t>
            </a:r>
          </a:p>
        </p:txBody>
      </p:sp>
      <p:sp>
        <p:nvSpPr>
          <p:cNvPr id="165890" name="文本占位符 63490"/>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Char char="§"/>
            </a:pPr>
            <a:r>
              <a:rPr lang="zh-CN" altLang="en-US" sz="1800" strike="noStrike" noProof="1">
                <a:solidFill>
                  <a:srgbClr val="FF0000"/>
                </a:solidFill>
              </a:rPr>
              <a:t>内置函数</a:t>
            </a:r>
            <a:r>
              <a:rPr lang="en-US" altLang="zh-CN" sz="1800" strike="noStrike" noProof="1">
                <a:solidFill>
                  <a:srgbClr val="FF0000"/>
                </a:solidFill>
              </a:rPr>
              <a:t>filter</a:t>
            </a:r>
            <a:r>
              <a:rPr lang="zh-CN" altLang="en-US" sz="1800" strike="noStrike" noProof="1">
                <a:solidFill>
                  <a:srgbClr val="FF0000"/>
                </a:solidFill>
              </a:rPr>
              <a:t>将一个函数作用到一个序列上，返回该序列中使得该函数返回值为</a:t>
            </a:r>
            <a:r>
              <a:rPr lang="en-US" altLang="zh-CN" sz="1800" strike="noStrike" noProof="1">
                <a:solidFill>
                  <a:srgbClr val="FF0000"/>
                </a:solidFill>
              </a:rPr>
              <a:t>True</a:t>
            </a:r>
            <a:r>
              <a:rPr lang="zh-CN" altLang="en-US" sz="1800" strike="noStrike" noProof="1">
                <a:solidFill>
                  <a:srgbClr val="FF0000"/>
                </a:solidFill>
              </a:rPr>
              <a:t>的那些元素组成的</a:t>
            </a:r>
            <a:r>
              <a:rPr lang="en-US" altLang="zh-CN" sz="1800" strike="noStrike" noProof="1">
                <a:solidFill>
                  <a:srgbClr val="FF0000"/>
                </a:solidFill>
              </a:rPr>
              <a:t>filter</a:t>
            </a:r>
            <a:r>
              <a:rPr lang="zh-CN" altLang="en-US" sz="1800" strike="noStrike" noProof="1">
                <a:solidFill>
                  <a:srgbClr val="FF0000"/>
                </a:solidFill>
              </a:rPr>
              <a:t>对象</a:t>
            </a:r>
            <a:r>
              <a:rPr lang="zh-CN" altLang="en-US" sz="1800" strike="noStrike" noProof="1"/>
              <a:t>。</a:t>
            </a:r>
          </a:p>
          <a:p>
            <a:pPr eaLnBrk="1" fontAlgn="base" hangingPunct="1">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seq=['foo','x41','?!','***']</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func(x):</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x.isalnum()</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list(filter(func,seq))</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seq</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 '?!', '***']</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[x for x in seq if x.isalnum()]</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list(filter(lambda x:x.isalnum(),seq))</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35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Char char="•"/>
            </a:pPr>
            <a:endParaRPr lang="en-US" altLang="zh-CN" sz="1350" strike="noStrike" noProof="1">
              <a:latin typeface="Consolas" panose="020B0609020204030204" pitchFamily="49"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Content Placeholder 2"/>
          <p:cNvSpPr>
            <a:spLocks noGrp="1"/>
          </p:cNvSpPr>
          <p:nvPr>
            <p:ph idx="1"/>
          </p:nvPr>
        </p:nvSpPr>
        <p:spPr>
          <a:xfrm>
            <a:off x="358140" y="1079500"/>
            <a:ext cx="8367395" cy="3395980"/>
          </a:xfrm>
        </p:spPr>
        <p:txBody>
          <a:bodyPr wrap="square" lIns="68591" tIns="34295" rIns="68591" bIns="34295" anchor="t"/>
          <a:lstStyle/>
          <a:p>
            <a:pPr eaLnBrk="1" hangingPunct="1">
              <a:lnSpc>
                <a:spcPct val="150000"/>
              </a:lnSpc>
              <a:spcBef>
                <a:spcPct val="0"/>
              </a:spcBef>
            </a:pPr>
            <a:r>
              <a:rPr lang="zh-CN" altLang="en-US" sz="1600" dirty="0">
                <a:solidFill>
                  <a:srgbClr val="FF0000"/>
                </a:solidFill>
              </a:rPr>
              <a:t>生成器是一种特殊的函数，它会返回一个迭代器</a:t>
            </a:r>
            <a:r>
              <a:rPr lang="zh-CN" altLang="en-US" sz="1600" dirty="0"/>
              <a:t>。</a:t>
            </a:r>
            <a:r>
              <a:rPr lang="zh-CN" altLang="en-US" sz="1600" dirty="0">
                <a:solidFill>
                  <a:srgbClr val="FF0000"/>
                </a:solidFill>
              </a:rPr>
              <a:t>定义一个生成器函数同定义一个普通函数没有什么区别，特殊之处在于生成器函数内部会包含</a:t>
            </a:r>
            <a:r>
              <a:rPr lang="en-US" altLang="zh-CN" sz="1600" dirty="0">
                <a:solidFill>
                  <a:srgbClr val="FF0000"/>
                </a:solidFill>
              </a:rPr>
              <a:t>yield</a:t>
            </a:r>
            <a:r>
              <a:rPr lang="zh-CN" altLang="en-US" sz="1600" dirty="0">
                <a:solidFill>
                  <a:srgbClr val="FF0000"/>
                </a:solidFill>
              </a:rPr>
              <a:t>表达式</a:t>
            </a:r>
            <a:r>
              <a:rPr lang="zh-CN" altLang="en-US" sz="1600" dirty="0"/>
              <a:t>，专门用于生成一个序列，</a:t>
            </a:r>
            <a:r>
              <a:rPr lang="en-US" altLang="en-US" sz="1600" dirty="0" err="1"/>
              <a:t>可以</a:t>
            </a:r>
            <a:r>
              <a:rPr lang="en-US" altLang="en-US" sz="1600" b="1" dirty="0" err="1">
                <a:solidFill>
                  <a:srgbClr val="FF0000"/>
                </a:solidFill>
              </a:rPr>
              <a:t>用来创建</a:t>
            </a:r>
            <a:r>
              <a:rPr lang="en-US" altLang="en-US" sz="1600" dirty="0" err="1">
                <a:solidFill>
                  <a:srgbClr val="FF0000"/>
                </a:solidFill>
              </a:rPr>
              <a:t>生成器对象</a:t>
            </a:r>
            <a:r>
              <a:rPr lang="zh-CN" altLang="en-US" sz="1600" dirty="0"/>
              <a:t>。</a:t>
            </a:r>
            <a:endParaRPr lang="en-US" altLang="zh-CN" sz="1600" dirty="0"/>
          </a:p>
          <a:p>
            <a:pPr eaLnBrk="1" hangingPunct="1">
              <a:lnSpc>
                <a:spcPct val="150000"/>
              </a:lnSpc>
              <a:spcBef>
                <a:spcPct val="0"/>
              </a:spcBef>
            </a:pPr>
            <a:r>
              <a:rPr lang="zh-CN" altLang="en-US" sz="1600" b="1" dirty="0">
                <a:solidFill>
                  <a:srgbClr val="FF0000"/>
                </a:solidFill>
              </a:rPr>
              <a:t>当生成器函数被调用后，首先会执行到第一个</a:t>
            </a:r>
            <a:r>
              <a:rPr lang="en-US" altLang="zh-CN" sz="1600" b="1" dirty="0">
                <a:solidFill>
                  <a:srgbClr val="FF0000"/>
                </a:solidFill>
              </a:rPr>
              <a:t>yield</a:t>
            </a:r>
            <a:r>
              <a:rPr lang="zh-CN" altLang="en-US" sz="1600" b="1" dirty="0">
                <a:solidFill>
                  <a:srgbClr val="FF0000"/>
                </a:solidFill>
              </a:rPr>
              <a:t>表达式处，然后会将生成器函数挂起，将</a:t>
            </a:r>
            <a:r>
              <a:rPr lang="en-US" altLang="zh-CN" sz="1600" b="1" dirty="0">
                <a:solidFill>
                  <a:srgbClr val="FF0000"/>
                </a:solidFill>
              </a:rPr>
              <a:t>yield</a:t>
            </a:r>
            <a:r>
              <a:rPr lang="zh-CN" altLang="en-US" sz="1600" b="1" dirty="0">
                <a:solidFill>
                  <a:srgbClr val="FF0000"/>
                </a:solidFill>
              </a:rPr>
              <a:t>生成的表达式的值返回给生成器函数的调用者</a:t>
            </a:r>
            <a:r>
              <a:rPr lang="zh-CN" altLang="en-US" sz="1600" dirty="0"/>
              <a:t>。当生成器函数被挂起时，它的所有局部状态都会被保存起来，包括当前绑定的局部变量、指令指针、内部栈和异常处理的状态。</a:t>
            </a:r>
            <a:endParaRPr lang="en-US" altLang="zh-CN" sz="1600" dirty="0"/>
          </a:p>
          <a:p>
            <a:pPr eaLnBrk="1" hangingPunct="1">
              <a:lnSpc>
                <a:spcPct val="150000"/>
              </a:lnSpc>
              <a:spcBef>
                <a:spcPct val="0"/>
              </a:spcBef>
            </a:pPr>
            <a:r>
              <a:rPr lang="en-US" altLang="en-US" sz="1600" dirty="0" err="1"/>
              <a:t>通过生成器对象的</a:t>
            </a:r>
            <a:r>
              <a:rPr lang="en-US" altLang="en-US" sz="1600" dirty="0"/>
              <a:t>__next__()方法、内置函数next()、</a:t>
            </a:r>
            <a:r>
              <a:rPr lang="en-US" altLang="en-US" sz="1600" dirty="0" err="1"/>
              <a:t>for循环遍历生成器对象元素或其他方式</a:t>
            </a:r>
            <a:r>
              <a:rPr lang="en-US" altLang="en-US" sz="1600" b="1" dirty="0" err="1">
                <a:solidFill>
                  <a:srgbClr val="FF0000"/>
                </a:solidFill>
              </a:rPr>
              <a:t>显式</a:t>
            </a:r>
            <a:r>
              <a:rPr lang="en-US" altLang="en-US" sz="1600" b="1" dirty="0" err="1"/>
              <a:t>“</a:t>
            </a:r>
            <a:r>
              <a:rPr lang="en-US" altLang="en-US" sz="1600" b="1" dirty="0" err="1">
                <a:solidFill>
                  <a:srgbClr val="FF0000"/>
                </a:solidFill>
              </a:rPr>
              <a:t>索要”数据时恢复</a:t>
            </a:r>
            <a:r>
              <a:rPr lang="zh-CN" altLang="en-US" sz="1600" dirty="0">
                <a:solidFill>
                  <a:srgbClr val="FF0000"/>
                </a:solidFill>
              </a:rPr>
              <a:t>生成器函数的执行，并且是从上次被挂起的地方继续执行，直到遇到另外一次</a:t>
            </a:r>
            <a:r>
              <a:rPr lang="en-US" altLang="zh-CN" sz="1600" dirty="0">
                <a:solidFill>
                  <a:srgbClr val="FF0000"/>
                </a:solidFill>
              </a:rPr>
              <a:t>yield</a:t>
            </a:r>
            <a:r>
              <a:rPr lang="zh-CN" altLang="en-US" sz="1600" dirty="0">
                <a:solidFill>
                  <a:srgbClr val="FF0000"/>
                </a:solidFill>
              </a:rPr>
              <a:t>调用，生成器函数将再次被挂起</a:t>
            </a:r>
            <a:endParaRPr lang="en-US" altLang="en-US" sz="1600" dirty="0">
              <a:solidFill>
                <a:srgbClr val="FF0000"/>
              </a:solidFill>
            </a:endParaRPr>
          </a:p>
          <a:p>
            <a:pPr eaLnBrk="1" hangingPunct="1">
              <a:lnSpc>
                <a:spcPct val="150000"/>
              </a:lnSpc>
              <a:spcBef>
                <a:spcPct val="0"/>
              </a:spcBef>
            </a:pPr>
            <a:r>
              <a:rPr lang="en-US" altLang="en-US" sz="1600" dirty="0"/>
              <a:t>生成器</a:t>
            </a:r>
            <a:r>
              <a:rPr lang="zh-CN" altLang="en-US" sz="1600" dirty="0"/>
              <a:t>对象</a:t>
            </a:r>
            <a:r>
              <a:rPr lang="en-US" altLang="en-US" sz="1600" dirty="0"/>
              <a:t>具有</a:t>
            </a:r>
            <a:r>
              <a:rPr lang="en-US" altLang="en-US" sz="1600" dirty="0">
                <a:solidFill>
                  <a:srgbClr val="FF0000"/>
                </a:solidFill>
              </a:rPr>
              <a:t>惰性求值</a:t>
            </a:r>
            <a:r>
              <a:rPr lang="en-US" altLang="en-US" sz="1600" dirty="0"/>
              <a:t>的特点，适合大数据处理</a:t>
            </a:r>
            <a:r>
              <a:rPr lang="en-US" altLang="en-US" sz="1800" dirty="0"/>
              <a:t>。</a:t>
            </a:r>
          </a:p>
        </p:txBody>
      </p:sp>
      <p:sp>
        <p:nvSpPr>
          <p:cNvPr id="15974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Content Placeholder 2"/>
          <p:cNvSpPr>
            <a:spLocks noGrp="1"/>
          </p:cNvSpPr>
          <p:nvPr>
            <p:ph idx="1"/>
          </p:nvPr>
        </p:nvSpPr>
        <p:spPr/>
        <p:txBody>
          <a:bodyPr wrap="square" lIns="68591" tIns="34295" rIns="68591" bIns="34295" anchor="t"/>
          <a:lstStyle/>
          <a:p>
            <a:pPr marL="0" indent="0" eaLnBrk="1" fontAlgn="base" hangingPunct="1">
              <a:buNone/>
            </a:pPr>
            <a:r>
              <a:rPr lang="en-US" altLang="en-US" sz="1600" strike="noStrike" noProof="1">
                <a:latin typeface="Consolas" panose="020B0609020204030204" pitchFamily="49" charset="0"/>
              </a:rPr>
              <a:t>&gt;&gt;&gt; def f():</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a, b = 1, 1            #序列解包，同时为多个元素赋值</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while True:</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a            #暂停执行，需要时再产生一个新元素</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a, b = b, a+b      #序列解包，继续生成新元素</a:t>
            </a:r>
          </a:p>
          <a:p>
            <a:pPr marL="0" indent="0" eaLnBrk="1" fontAlgn="base" hangingPunct="1">
              <a:buNone/>
            </a:pP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latin typeface="Consolas" panose="020B0609020204030204" pitchFamily="49" charset="0"/>
              </a:rPr>
              <a:t>&gt;&gt;&gt; a = f()                #创建生成器对象</a:t>
            </a:r>
          </a:p>
          <a:p>
            <a:pPr marL="0" indent="0" eaLnBrk="1" fontAlgn="base" hangingPunct="1">
              <a:buNone/>
            </a:pPr>
            <a:r>
              <a:rPr lang="en-US" altLang="en-US" sz="1600" strike="noStrike" noProof="1">
                <a:latin typeface="Consolas" panose="020B0609020204030204" pitchFamily="49" charset="0"/>
              </a:rPr>
              <a:t>&gt;&gt;&gt; for i in range(10):    #斐波那契数列中前10个元素</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print(a.__next__(), end=' ')</a:t>
            </a:r>
          </a:p>
          <a:p>
            <a:pPr marL="0" indent="0" eaLnBrk="1" fontAlgn="base" hangingPunct="1">
              <a:buNone/>
            </a:pP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solidFill>
                  <a:srgbClr val="00B0F0"/>
                </a:solidFill>
                <a:latin typeface="Consolas" panose="020B0609020204030204" pitchFamily="49" charset="0"/>
              </a:rPr>
              <a:t>1 1 2 3 5 8 13 21 34 55 </a:t>
            </a:r>
          </a:p>
        </p:txBody>
      </p:sp>
      <p:sp>
        <p:nvSpPr>
          <p:cNvPr id="16077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600" strike="noStrike" noProof="1">
                <a:latin typeface="Consolas" panose="020B0609020204030204" pitchFamily="49" charset="0"/>
              </a:rPr>
              <a:t>&gt;&gt;&gt; for i in f():         #斐波那契数列中第一个大于100的元素</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if i &gt; 100:</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print(i, end=' ')</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break</a:t>
            </a:r>
          </a:p>
          <a:p>
            <a:pPr marL="0" indent="0" eaLnBrk="1" latinLnBrk="0" hangingPunct="1">
              <a:spcBef>
                <a:spcPts val="0"/>
              </a:spcBef>
              <a:buNone/>
            </a:pP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144</a:t>
            </a:r>
          </a:p>
          <a:p>
            <a:pPr marL="0" indent="0" eaLnBrk="1" latinLnBrk="0" hangingPunct="1">
              <a:spcBef>
                <a:spcPts val="0"/>
              </a:spcBef>
              <a:buNone/>
            </a:pPr>
            <a:r>
              <a:rPr lang="en-US" altLang="en-US" sz="1600" strike="noStrike" noProof="1">
                <a:latin typeface="Consolas" panose="020B0609020204030204" pitchFamily="49" charset="0"/>
              </a:rPr>
              <a:t>&gt;&gt;&gt; a = f()               #创建生成器对象</a:t>
            </a:r>
          </a:p>
          <a:p>
            <a:pPr marL="0" indent="0" eaLnBrk="1" latinLnBrk="0" hangingPunct="1">
              <a:spcBef>
                <a:spcPts val="0"/>
              </a:spcBef>
              <a:buNone/>
            </a:pPr>
            <a:r>
              <a:rPr lang="en-US" altLang="en-US" sz="1600" strike="noStrike" noProof="1">
                <a:latin typeface="Consolas" panose="020B0609020204030204" pitchFamily="49" charset="0"/>
              </a:rPr>
              <a:t>&gt;&gt;&gt; next(a)               #使用内置函数next()获取生成器对象中的元素</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a:t>
            </a:r>
          </a:p>
          <a:p>
            <a:pPr marL="0" indent="0" eaLnBrk="1" latinLnBrk="0" hangingPunct="1">
              <a:spcBef>
                <a:spcPts val="0"/>
              </a:spcBef>
              <a:buNone/>
            </a:pPr>
            <a:r>
              <a:rPr lang="en-US" altLang="en-US" sz="1600" strike="noStrike" noProof="1">
                <a:latin typeface="Consolas" panose="020B0609020204030204" pitchFamily="49" charset="0"/>
              </a:rPr>
              <a:t>&gt;&gt;&gt; next(a)               #每次索取新元素时，由yield语句生成</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a:t>
            </a:r>
          </a:p>
          <a:p>
            <a:pPr marL="0" indent="0" eaLnBrk="1" latinLnBrk="0" hangingPunct="1">
              <a:spcBef>
                <a:spcPts val="0"/>
              </a:spcBef>
              <a:buNone/>
            </a:pPr>
            <a:r>
              <a:rPr lang="en-US" altLang="en-US" sz="1600" strike="noStrike" noProof="1">
                <a:latin typeface="Consolas" panose="020B0609020204030204" pitchFamily="49" charset="0"/>
              </a:rPr>
              <a:t>&gt;&gt;&gt; a.__next__()          #也可以调用生成器对象的__next__()方法</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2</a:t>
            </a:r>
          </a:p>
          <a:p>
            <a:pPr marL="0" indent="0" eaLnBrk="1" latinLnBrk="0" hangingPunct="1">
              <a:spcBef>
                <a:spcPts val="0"/>
              </a:spcBef>
              <a:buNone/>
            </a:pPr>
            <a:r>
              <a:rPr lang="en-US" altLang="en-US" sz="1600" strike="noStrike" noProof="1">
                <a:latin typeface="Consolas" panose="020B0609020204030204" pitchFamily="49" charset="0"/>
              </a:rPr>
              <a:t>&gt;&gt;&gt; a.__next__()</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3</a:t>
            </a:r>
          </a:p>
        </p:txBody>
      </p:sp>
      <p:sp>
        <p:nvSpPr>
          <p:cNvPr id="16179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Content Placeholder 2"/>
          <p:cNvSpPr>
            <a:spLocks noGrp="1"/>
          </p:cNvSpPr>
          <p:nvPr>
            <p:ph idx="1"/>
          </p:nvPr>
        </p:nvSpPr>
        <p:spPr/>
        <p:txBody>
          <a:bodyPr wrap="square" lIns="68591" tIns="34295" rIns="68591" bIns="34295" anchor="t"/>
          <a:lstStyle/>
          <a:p>
            <a:pPr marL="0" indent="0" eaLnBrk="1" fontAlgn="base" hangingPunct="1">
              <a:buNone/>
            </a:pPr>
            <a:r>
              <a:rPr lang="en-US" altLang="en-US" sz="1600" strike="noStrike" noProof="1">
                <a:latin typeface="Consolas" panose="020B0609020204030204" pitchFamily="49" charset="0"/>
              </a:rPr>
              <a:t>&gt;&gt;&gt; def gen():</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1</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2</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3</a:t>
            </a:r>
          </a:p>
          <a:p>
            <a:pPr marL="0" indent="0" eaLnBrk="1" fontAlgn="base" hangingPunct="1">
              <a:buNone/>
            </a:pPr>
            <a:r>
              <a:rPr lang="en-US" altLang="en-US" sz="1600" strike="noStrike" noProof="1">
                <a:latin typeface="Consolas" panose="020B0609020204030204" pitchFamily="49" charset="0"/>
              </a:rPr>
              <a:t>	</a:t>
            </a:r>
          </a:p>
          <a:p>
            <a:pPr marL="0" indent="0" eaLnBrk="1" fontAlgn="base" hangingPunct="1">
              <a:buNone/>
            </a:pPr>
            <a:r>
              <a:rPr lang="en-US" altLang="en-US" sz="1600" strike="noStrike" noProof="1">
                <a:latin typeface="Consolas" panose="020B0609020204030204" pitchFamily="49" charset="0"/>
              </a:rPr>
              <a:t>&gt;&gt;&gt; x, y, z = gen()          #生成器对象支持序列解包</a:t>
            </a:r>
          </a:p>
        </p:txBody>
      </p:sp>
      <p:sp>
        <p:nvSpPr>
          <p:cNvPr id="16384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600" strike="noStrike" noProof="1">
                <a:latin typeface="Consolas" panose="020B0609020204030204" pitchFamily="49" charset="0"/>
              </a:rPr>
              <a:t>&gt;&gt;&gt; def f():</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from ‘abcdefg’        #使用yield表达式创建生成器</a:t>
            </a:r>
            <a:r>
              <a:rPr lang="zh-CN" altLang="en-US" sz="1600" strike="noStrike" noProof="1">
                <a:latin typeface="Consolas" panose="020B0609020204030204" pitchFamily="49" charset="0"/>
              </a:rPr>
              <a:t>，</a:t>
            </a:r>
            <a:r>
              <a:rPr lang="zh-CN" altLang="en-US" sz="1600" dirty="0"/>
              <a:t>把可迭代对象里的每个元素一个一个的</a:t>
            </a:r>
            <a:r>
              <a:rPr lang="en-US" altLang="zh-CN" sz="1600" dirty="0"/>
              <a:t>yield</a:t>
            </a:r>
            <a:r>
              <a:rPr lang="zh-CN" altLang="en-US" sz="1600" dirty="0"/>
              <a:t>出来，</a:t>
            </a:r>
            <a:r>
              <a:rPr lang="en-US" altLang="en-US" sz="1600" strike="noStrike" noProof="1">
                <a:latin typeface="Consolas" panose="020B0609020204030204" pitchFamily="49" charset="0"/>
              </a:rPr>
              <a:t>	</a:t>
            </a:r>
          </a:p>
          <a:p>
            <a:pPr marL="0" indent="0" eaLnBrk="1" latinLnBrk="0" hangingPunct="1">
              <a:spcBef>
                <a:spcPts val="0"/>
              </a:spcBef>
              <a:buNone/>
            </a:pPr>
            <a:r>
              <a:rPr lang="en-US" altLang="en-US" sz="1600" strike="noStrike" noProof="1">
                <a:latin typeface="Consolas" panose="020B0609020204030204" pitchFamily="49" charset="0"/>
              </a:rPr>
              <a:t>&gt;&gt;&gt; x = f()</a:t>
            </a:r>
          </a:p>
          <a:p>
            <a:pPr marL="0" indent="0" eaLnBrk="1" latinLnBrk="0" hangingPunct="1">
              <a:spcBef>
                <a:spcPts val="0"/>
              </a:spcBef>
              <a:buNone/>
            </a:pPr>
            <a:r>
              <a:rPr lang="en-US" altLang="en-US" sz="1600" strike="noStrike" noProof="1">
                <a:latin typeface="Consolas" panose="020B0609020204030204" pitchFamily="49" charset="0"/>
              </a:rPr>
              <a:t>&gt;&gt;&gt; next(x)</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'a'</a:t>
            </a:r>
          </a:p>
          <a:p>
            <a:pPr marL="0" indent="0" eaLnBrk="1" latinLnBrk="0" hangingPunct="1">
              <a:spcBef>
                <a:spcPts val="0"/>
              </a:spcBef>
              <a:buNone/>
            </a:pPr>
            <a:r>
              <a:rPr lang="en-US" altLang="en-US" sz="1600" strike="noStrike" noProof="1">
                <a:latin typeface="Consolas" panose="020B0609020204030204" pitchFamily="49" charset="0"/>
              </a:rPr>
              <a:t>&gt;&gt;&gt; next(x)</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'b'</a:t>
            </a:r>
          </a:p>
          <a:p>
            <a:pPr marL="0" indent="0" eaLnBrk="1" latinLnBrk="0" hangingPunct="1">
              <a:spcBef>
                <a:spcPts val="0"/>
              </a:spcBef>
              <a:buNone/>
            </a:pPr>
            <a:r>
              <a:rPr lang="en-US" altLang="en-US" sz="1600" strike="noStrike" noProof="1">
                <a:latin typeface="Consolas" panose="020B0609020204030204" pitchFamily="49" charset="0"/>
              </a:rPr>
              <a:t>&gt;&gt;&gt; for item in x:              #输出x中的剩余元素</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print(item, end=' ')</a:t>
            </a:r>
          </a:p>
          <a:p>
            <a:pPr marL="0" indent="0" eaLnBrk="1" latinLnBrk="0" hangingPunct="1">
              <a:spcBef>
                <a:spcPts val="0"/>
              </a:spcBef>
              <a:buNone/>
            </a:pPr>
            <a:r>
              <a:rPr lang="en-US" altLang="en-US" sz="1600" strike="noStrike" noProof="1">
                <a:latin typeface="Consolas" panose="020B0609020204030204" pitchFamily="49" charset="0"/>
              </a:rPr>
              <a:t>	</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c d e f g </a:t>
            </a:r>
          </a:p>
        </p:txBody>
      </p:sp>
      <p:sp>
        <p:nvSpPr>
          <p:cNvPr id="16281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5602" name="文本占位符 21506"/>
          <p:cNvSpPr>
            <a:spLocks noGrp="1"/>
          </p:cNvSpPr>
          <p:nvPr>
            <p:ph idx="1"/>
          </p:nvPr>
        </p:nvSpPr>
        <p:spPr>
          <a:xfrm>
            <a:off x="332105" y="1109980"/>
            <a:ext cx="7325995" cy="339534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函数的说明文档</a:t>
            </a:r>
            <a:r>
              <a:rPr lang="en-US" altLang="zh-CN" sz="1800" dirty="0">
                <a:solidFill>
                  <a:srgbClr val="FF0000"/>
                </a:solidFill>
              </a:rPr>
              <a:t>:</a:t>
            </a:r>
            <a:r>
              <a:rPr lang="zh-CN" altLang="en-US" sz="1800" dirty="0"/>
              <a:t>在定义函数时，开头部分的注释并不是必需的，但如果为函数的定义加上注释的话，可以为用户提供</a:t>
            </a:r>
            <a:r>
              <a:rPr lang="zh-CN" altLang="en-US" sz="1800" dirty="0">
                <a:solidFill>
                  <a:srgbClr val="FF0000"/>
                </a:solidFill>
              </a:rPr>
              <a:t>友好的提示</a:t>
            </a:r>
            <a:r>
              <a:rPr lang="zh-CN" altLang="en-US" sz="1800" dirty="0"/>
              <a:t>。</a:t>
            </a:r>
          </a:p>
          <a:p>
            <a:pPr eaLnBrk="1" hangingPunct="1">
              <a:lnSpc>
                <a:spcPct val="80000"/>
              </a:lnSpc>
              <a:buSzPct val="90000"/>
              <a:buFont typeface="Wingdings" panose="05000000000000000000" pitchFamily="2" charset="2"/>
              <a:buNone/>
            </a:pPr>
            <a:endParaRPr lang="en-US" altLang="zh-CN" sz="1500" dirty="0"/>
          </a:p>
        </p:txBody>
      </p:sp>
      <p:pic>
        <p:nvPicPr>
          <p:cNvPr id="25603" name="图片 43"/>
          <p:cNvPicPr>
            <a:picLocks noGrp="1" noChangeAspect="1"/>
          </p:cNvPicPr>
          <p:nvPr/>
        </p:nvPicPr>
        <p:blipFill>
          <a:blip r:embed="rId2">
            <a:clrChange>
              <a:clrFrom>
                <a:srgbClr val="FFFFFF"/>
              </a:clrFrom>
              <a:clrTo>
                <a:srgbClr val="FFFFFF">
                  <a:alpha val="0"/>
                </a:srgbClr>
              </a:clrTo>
            </a:clrChange>
          </a:blip>
          <a:stretch>
            <a:fillRect/>
          </a:stretch>
        </p:blipFill>
        <p:spPr>
          <a:xfrm>
            <a:off x="903605" y="1979295"/>
            <a:ext cx="6585585" cy="2811780"/>
          </a:xfrm>
          <a:prstGeom prst="rect">
            <a:avLst/>
          </a:prstGeom>
          <a:noFill/>
          <a:ln w="9525">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内容占位符 2"/>
          <p:cNvSpPr>
            <a:spLocks noGrp="1"/>
          </p:cNvSpPr>
          <p:nvPr>
            <p:ph idx="1"/>
          </p:nvPr>
        </p:nvSpPr>
        <p:spPr/>
        <p:txBody>
          <a:bodyPr wrap="square" lIns="68591" tIns="34295" rIns="68591" bIns="34295" anchor="t"/>
          <a:lstStyle/>
          <a:p>
            <a:pPr marL="0" indent="0" eaLnBrk="1" fontAlgn="base" hangingPunct="1">
              <a:buNone/>
            </a:pPr>
            <a:r>
              <a:rPr lang="zh-CN" altLang="en-US" sz="1600" strike="noStrike" noProof="1">
                <a:latin typeface="Consolas" panose="020B0609020204030204" pitchFamily="49" charset="0"/>
              </a:rPr>
              <a:t>def myReversed(lst):        </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模拟内置函数</a:t>
            </a:r>
            <a:r>
              <a:rPr lang="en-US" altLang="zh-CN" sz="1600" strike="noStrike" noProof="1">
                <a:latin typeface="Consolas" panose="020B0609020204030204" pitchFamily="49" charset="0"/>
              </a:rPr>
              <a:t>reversed()</a:t>
            </a:r>
          </a:p>
          <a:p>
            <a:pPr marL="0" indent="0" eaLnBrk="1" fontAlgn="base" hangingPunct="1">
              <a:buNone/>
            </a:pPr>
            <a:r>
              <a:rPr lang="zh-CN" altLang="en-US" sz="1600" strike="noStrike" noProof="1">
                <a:latin typeface="Consolas" panose="020B0609020204030204" pitchFamily="49" charset="0"/>
              </a:rPr>
              <a:t>    for item in lst[::-1]:</a:t>
            </a:r>
          </a:p>
          <a:p>
            <a:pPr marL="0" indent="0" eaLnBrk="1" fontAlgn="base" hangingPunct="1">
              <a:buNone/>
            </a:pPr>
            <a:r>
              <a:rPr lang="zh-CN" altLang="en-US" sz="1600" strike="noStrike" noProof="1">
                <a:latin typeface="Consolas" panose="020B0609020204030204" pitchFamily="49" charset="0"/>
              </a:rPr>
              <a:t>        yield item</a:t>
            </a:r>
          </a:p>
          <a:p>
            <a:pPr marL="0" indent="0" eaLnBrk="1" fontAlgn="base" hangingPunct="1">
              <a:buNone/>
            </a:pPr>
            <a:endParaRPr lang="zh-CN" altLang="en-US" sz="1600" strike="noStrike" noProof="1">
              <a:latin typeface="Consolas" panose="020B0609020204030204" pitchFamily="49" charset="0"/>
            </a:endParaRPr>
          </a:p>
          <a:p>
            <a:pPr marL="0" indent="0" eaLnBrk="1" fontAlgn="base" hangingPunct="1">
              <a:buNone/>
            </a:pPr>
            <a:r>
              <a:rPr lang="zh-CN" altLang="en-US" sz="1600" strike="noStrike" noProof="1">
                <a:latin typeface="Consolas" panose="020B0609020204030204" pitchFamily="49" charset="0"/>
              </a:rPr>
              <a:t>lst = list(range(5))</a:t>
            </a:r>
          </a:p>
          <a:p>
            <a:pPr marL="0" indent="0" eaLnBrk="1" fontAlgn="base" hangingPunct="1">
              <a:buNone/>
            </a:pPr>
            <a:r>
              <a:rPr lang="zh-CN" altLang="en-US" sz="1600" strike="noStrike" noProof="1">
                <a:latin typeface="Consolas" panose="020B0609020204030204" pitchFamily="49" charset="0"/>
              </a:rPr>
              <a:t>r = myReversed(lst)</a:t>
            </a:r>
          </a:p>
          <a:p>
            <a:pPr marL="0" indent="0" eaLnBrk="1" fontAlgn="base" hangingPunct="1">
              <a:buNone/>
            </a:pPr>
            <a:r>
              <a:rPr lang="zh-CN" altLang="en-US" sz="1600" strike="noStrike" noProof="1">
                <a:latin typeface="Consolas" panose="020B0609020204030204" pitchFamily="49" charset="0"/>
              </a:rPr>
              <a:t>print(next(r))</a:t>
            </a:r>
          </a:p>
          <a:p>
            <a:pPr marL="0" indent="0" eaLnBrk="1" fontAlgn="base" hangingPunct="1">
              <a:buNone/>
            </a:pPr>
            <a:r>
              <a:rPr lang="zh-CN" altLang="en-US" sz="1600" strike="noStrike" noProof="1">
                <a:latin typeface="Consolas" panose="020B0609020204030204" pitchFamily="49" charset="0"/>
              </a:rPr>
              <a:t>print(next(r))</a:t>
            </a:r>
          </a:p>
        </p:txBody>
      </p:sp>
      <p:sp>
        <p:nvSpPr>
          <p:cNvPr id="16486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555" y="1120775"/>
            <a:ext cx="8211185" cy="3394075"/>
          </a:xfrm>
        </p:spPr>
        <p:txBody>
          <a:bodyPr vert="horz" wrap="square" lIns="68591" tIns="34295" rIns="68591" bIns="34295" numCol="1" anchor="t" anchorCtr="0" compatLnSpc="1"/>
          <a:lstStyle/>
          <a:p>
            <a:pPr marL="353695" marR="0" lvl="0" indent="-353695" algn="l" defTabSz="914400" rtl="0" eaLnBrk="1" fontAlgn="base" latinLnBrk="0" hangingPunct="1">
              <a:lnSpc>
                <a:spcPct val="150000"/>
              </a:lnSpc>
              <a:spcBef>
                <a:spcPts val="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21</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伪随机数生成器。</a:t>
            </a:r>
          </a:p>
          <a:p>
            <a:pPr marL="0" marR="0" lvl="0" indent="0" algn="l" defTabSz="914400" rtl="0" eaLnBrk="1" fontAlgn="base" latinLnBrk="0" hangingPunct="1">
              <a:lnSpc>
                <a:spcPct val="150000"/>
              </a:lnSpc>
              <a:spcBef>
                <a:spcPts val="0"/>
              </a:spcBef>
              <a:spcAft>
                <a:spcPct val="0"/>
              </a:spcAft>
              <a:buClrTx/>
              <a:buSzTx/>
              <a:buFontTx/>
              <a:buNone/>
              <a:defRPr/>
            </a:pPr>
            <a:r>
              <a:rPr kumimoji="0" lang="zh-CN" altLang="en-US" sz="1500" b="0" i="0" u="none" strike="noStrike" kern="1200" cap="none" spc="0" normalizeH="0" baseline="0" noProof="1">
                <a:ln>
                  <a:noFill/>
                </a:ln>
                <a:solidFill>
                  <a:schemeClr val="tx1"/>
                </a:solidFill>
                <a:effectLst/>
                <a:uLnTx/>
                <a:uFillTx/>
                <a:latin typeface="+mn-lt"/>
                <a:ea typeface="+mn-ea"/>
                <a:cs typeface="+mn-cs"/>
              </a:rPr>
              <a:t>伪随机数生成有很多种方法，其中一个是这样的：rNew = (a*rOld + b) % (end-start) </a:t>
            </a:r>
            <a:r>
              <a:rPr kumimoji="0" lang="en-US" altLang="zh-CN" sz="1500" b="0" i="0" u="none" strike="noStrike" kern="1200" cap="none" spc="0" normalizeH="0" baseline="0" noProof="1">
                <a:ln>
                  <a:noFill/>
                </a:ln>
                <a:solidFill>
                  <a:schemeClr val="tx1"/>
                </a:solidFill>
                <a:effectLst/>
                <a:uLnTx/>
                <a:uFillTx/>
                <a:latin typeface="+mn-lt"/>
                <a:ea typeface="+mn-ea"/>
                <a:cs typeface="+mn-cs"/>
              </a:rPr>
              <a:t>+ start</a:t>
            </a:r>
            <a:r>
              <a:rPr kumimoji="0" lang="zh-CN" altLang="en-US" sz="1500" b="0" i="0" u="none" strike="noStrike" kern="1200" cap="none" spc="0" normalizeH="0" baseline="0" noProof="1">
                <a:ln>
                  <a:noFill/>
                </a:ln>
                <a:solidFill>
                  <a:schemeClr val="tx1"/>
                </a:solidFill>
                <a:effectLst/>
                <a:uLnTx/>
                <a:uFillTx/>
                <a:latin typeface="+mn-lt"/>
                <a:ea typeface="+mn-ea"/>
                <a:cs typeface="+mn-cs"/>
              </a:rPr>
              <a:t>，然后设置rOld = rNew，一般要求用户指定种子数rOld，当然也可以自由选择a和b，但是这两个数如果选择不好，可能会影响数字的随机性。</a:t>
            </a:r>
          </a:p>
        </p:txBody>
      </p:sp>
      <p:sp>
        <p:nvSpPr>
          <p:cNvPr id="16589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Content Placeholder 2"/>
          <p:cNvSpPr>
            <a:spLocks noGrp="1"/>
          </p:cNvSpPr>
          <p:nvPr>
            <p:ph idx="1"/>
          </p:nvPr>
        </p:nvSpPr>
        <p:spPr/>
        <p:txBody>
          <a:bodyPr wrap="square" lIns="68591" tIns="34295" rIns="68591" bIns="34295" anchor="t"/>
          <a:lstStyle/>
          <a:p>
            <a:pPr marL="0" indent="0" eaLnBrk="1" latinLnBrk="0" hangingPunct="1">
              <a:spcBef>
                <a:spcPct val="0"/>
              </a:spcBef>
              <a:buNone/>
            </a:pPr>
            <a:r>
              <a:rPr lang="en-US" altLang="zh-CN" sz="1400" strike="noStrike" noProof="1">
                <a:latin typeface="Consolas" panose="020B0609020204030204" pitchFamily="49" charset="0"/>
              </a:rPr>
              <a:t>def randint(start, end, seed=999999):</a:t>
            </a:r>
          </a:p>
          <a:p>
            <a:pPr marL="0" indent="0" eaLnBrk="1" latinLnBrk="0" hangingPunct="1">
              <a:spcBef>
                <a:spcPct val="0"/>
              </a:spcBef>
              <a:buNone/>
            </a:pPr>
            <a:r>
              <a:rPr lang="en-US" altLang="zh-CN" sz="1400" strike="noStrike" noProof="1">
                <a:latin typeface="Consolas" panose="020B0609020204030204" pitchFamily="49" charset="0"/>
              </a:rPr>
              <a:t>    a = 32310901</a:t>
            </a:r>
          </a:p>
          <a:p>
            <a:pPr marL="0" indent="0" eaLnBrk="1" latinLnBrk="0" hangingPunct="1">
              <a:spcBef>
                <a:spcPct val="0"/>
              </a:spcBef>
              <a:buNone/>
            </a:pPr>
            <a:r>
              <a:rPr lang="en-US" altLang="zh-CN" sz="1400" strike="noStrike" noProof="1">
                <a:latin typeface="Consolas" panose="020B0609020204030204" pitchFamily="49" charset="0"/>
              </a:rPr>
              <a:t>    b = 1729</a:t>
            </a:r>
          </a:p>
          <a:p>
            <a:pPr marL="0" indent="0" eaLnBrk="1" latinLnBrk="0" hangingPunct="1">
              <a:spcBef>
                <a:spcPct val="0"/>
              </a:spcBef>
              <a:buNone/>
            </a:pPr>
            <a:r>
              <a:rPr lang="en-US" altLang="zh-CN" sz="1400" strike="noStrike" noProof="1">
                <a:latin typeface="Consolas" panose="020B0609020204030204" pitchFamily="49" charset="0"/>
              </a:rPr>
              <a:t>    rOld = seed</a:t>
            </a:r>
          </a:p>
          <a:p>
            <a:pPr marL="0" indent="0" eaLnBrk="1" latinLnBrk="0" hangingPunct="1">
              <a:spcBef>
                <a:spcPct val="0"/>
              </a:spcBef>
              <a:buNone/>
            </a:pPr>
            <a:r>
              <a:rPr lang="en-US" altLang="zh-CN" sz="1400" strike="noStrike" noProof="1">
                <a:latin typeface="Consolas" panose="020B0609020204030204" pitchFamily="49" charset="0"/>
              </a:rPr>
              <a:t>    m = end-start</a:t>
            </a:r>
          </a:p>
          <a:p>
            <a:pPr marL="0" indent="0" eaLnBrk="1" latinLnBrk="0" hangingPunct="1">
              <a:spcBef>
                <a:spcPct val="0"/>
              </a:spcBef>
              <a:buNone/>
            </a:pPr>
            <a:r>
              <a:rPr lang="en-US" altLang="zh-CN" sz="1400" strike="noStrike" noProof="1">
                <a:latin typeface="Consolas" panose="020B0609020204030204" pitchFamily="49" charset="0"/>
              </a:rPr>
              <a:t>    while True:</a:t>
            </a:r>
          </a:p>
          <a:p>
            <a:pPr marL="0" indent="0" eaLnBrk="1" latinLnBrk="0" hangingPunct="1">
              <a:spcBef>
                <a:spcPct val="0"/>
              </a:spcBef>
              <a:buNone/>
            </a:pPr>
            <a:r>
              <a:rPr lang="en-US" altLang="zh-CN" sz="1400" strike="noStrike" noProof="1">
                <a:latin typeface="Consolas" panose="020B0609020204030204" pitchFamily="49" charset="0"/>
              </a:rPr>
              <a:t>        rNew = (a*rOld + b) % m + start</a:t>
            </a:r>
          </a:p>
          <a:p>
            <a:pPr marL="0" indent="0" eaLnBrk="1" latinLnBrk="0" hangingPunct="1">
              <a:spcBef>
                <a:spcPct val="0"/>
              </a:spcBef>
              <a:buNone/>
            </a:pPr>
            <a:r>
              <a:rPr lang="en-US" altLang="zh-CN" sz="1400" strike="noStrike" noProof="1">
                <a:latin typeface="Consolas" panose="020B0609020204030204" pitchFamily="49" charset="0"/>
              </a:rPr>
              <a:t>        yield rNew</a:t>
            </a:r>
          </a:p>
          <a:p>
            <a:pPr marL="0" indent="0" eaLnBrk="1" latinLnBrk="0" hangingPunct="1">
              <a:spcBef>
                <a:spcPct val="0"/>
              </a:spcBef>
              <a:buNone/>
            </a:pPr>
            <a:r>
              <a:rPr lang="en-US" altLang="zh-CN" sz="1400" strike="noStrike" noProof="1">
                <a:latin typeface="Consolas" panose="020B0609020204030204" pitchFamily="49" charset="0"/>
              </a:rPr>
              <a:t>        rOld = rNew</a:t>
            </a:r>
          </a:p>
          <a:p>
            <a:pPr marL="0" indent="0" eaLnBrk="1" latinLnBrk="0" hangingPunct="1">
              <a:spcBef>
                <a:spcPct val="0"/>
              </a:spcBef>
              <a:buNone/>
            </a:pPr>
            <a:endParaRPr lang="en-US" altLang="zh-CN" sz="1400" strike="noStrike" noProof="1">
              <a:latin typeface="Consolas" panose="020B0609020204030204" pitchFamily="49" charset="0"/>
            </a:endParaRPr>
          </a:p>
          <a:p>
            <a:pPr marL="0" indent="0" eaLnBrk="1" latinLnBrk="0" hangingPunct="1">
              <a:spcBef>
                <a:spcPct val="0"/>
              </a:spcBef>
              <a:buNone/>
            </a:pPr>
            <a:r>
              <a:rPr lang="en-US" altLang="zh-CN" sz="1400" strike="noStrike" noProof="1">
                <a:latin typeface="Consolas" panose="020B0609020204030204" pitchFamily="49" charset="0"/>
              </a:rPr>
              <a:t># 模拟20次，每次使用不同的种子</a:t>
            </a:r>
          </a:p>
          <a:p>
            <a:pPr marL="0" indent="0" eaLnBrk="1" latinLnBrk="0" hangingPunct="1">
              <a:spcBef>
                <a:spcPct val="0"/>
              </a:spcBef>
              <a:buNone/>
            </a:pPr>
            <a:r>
              <a:rPr lang="en-US" altLang="zh-CN" sz="1400" strike="noStrike" noProof="1">
                <a:latin typeface="Consolas" panose="020B0609020204030204" pitchFamily="49" charset="0"/>
              </a:rPr>
              <a:t>for _ in range(20):</a:t>
            </a:r>
          </a:p>
          <a:p>
            <a:pPr marL="0" indent="0" eaLnBrk="1" latinLnBrk="0" hangingPunct="1">
              <a:spcBef>
                <a:spcPct val="0"/>
              </a:spcBef>
              <a:buNone/>
            </a:pPr>
            <a:r>
              <a:rPr lang="en-US" altLang="zh-CN" sz="1400" strike="noStrike" noProof="1">
                <a:latin typeface="Consolas" panose="020B0609020204030204" pitchFamily="49" charset="0"/>
              </a:rPr>
              <a:t>    rnd = randint(1, 10000, _)</a:t>
            </a:r>
          </a:p>
          <a:p>
            <a:pPr marL="0" indent="0" eaLnBrk="1" latinLnBrk="0" hangingPunct="1">
              <a:spcBef>
                <a:spcPct val="0"/>
              </a:spcBef>
              <a:buNone/>
            </a:pPr>
            <a:r>
              <a:rPr lang="en-US" altLang="zh-CN" sz="1400" strike="noStrike" noProof="1">
                <a:latin typeface="Consolas" panose="020B0609020204030204" pitchFamily="49" charset="0"/>
              </a:rPr>
              <a:t>    # 生成指定序列的前10个伪随机数</a:t>
            </a:r>
          </a:p>
          <a:p>
            <a:pPr marL="0" indent="0" eaLnBrk="1" latinLnBrk="0" hangingPunct="1">
              <a:spcBef>
                <a:spcPct val="0"/>
              </a:spcBef>
              <a:buNone/>
            </a:pPr>
            <a:r>
              <a:rPr lang="en-US" altLang="zh-CN" sz="1400" strike="noStrike" noProof="1">
                <a:latin typeface="Consolas" panose="020B0609020204030204" pitchFamily="49" charset="0"/>
              </a:rPr>
              <a:t>    for _ in range(10):</a:t>
            </a:r>
          </a:p>
          <a:p>
            <a:pPr marL="0" indent="0" eaLnBrk="1" latinLnBrk="0" hangingPunct="1">
              <a:spcBef>
                <a:spcPct val="0"/>
              </a:spcBef>
              <a:buNone/>
            </a:pPr>
            <a:r>
              <a:rPr lang="en-US" altLang="zh-CN" sz="1400" strike="noStrike" noProof="1">
                <a:latin typeface="Consolas" panose="020B0609020204030204" pitchFamily="49" charset="0"/>
              </a:rPr>
              <a:t>        print(next(rnd), end=' ')</a:t>
            </a:r>
          </a:p>
          <a:p>
            <a:pPr marL="0" indent="0" eaLnBrk="1" latinLnBrk="0" hangingPunct="1">
              <a:spcBef>
                <a:spcPct val="0"/>
              </a:spcBef>
              <a:buNone/>
            </a:pPr>
            <a:r>
              <a:rPr lang="en-US" altLang="zh-CN" sz="1400" strike="noStrike" noProof="1">
                <a:latin typeface="Consolas" panose="020B0609020204030204" pitchFamily="49" charset="0"/>
              </a:rPr>
              <a:t>    print()</a:t>
            </a:r>
          </a:p>
        </p:txBody>
      </p:sp>
      <p:sp>
        <p:nvSpPr>
          <p:cNvPr id="16691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22</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计算理财翻倍所需要的时间。</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balance(base, rate):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while True: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base += base*rate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yield base</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base = 10        # 存款10元</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rate = 0.02      # 利率不变</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for year, current in enumerate(balance(base, rate), start=1):</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if current &gt;= 2*base: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print(year, current)</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break</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23</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模拟标准库</a:t>
            </a:r>
            <a:r>
              <a:rPr kumimoji="0" lang="en-US" altLang="zh-CN" sz="1800" b="0" i="0" u="none" strike="noStrike" kern="1200" cap="none" spc="0" normalizeH="0" baseline="0" noProof="1">
                <a:ln>
                  <a:noFill/>
                </a:ln>
                <a:solidFill>
                  <a:schemeClr val="tx1"/>
                </a:solidFill>
                <a:effectLst/>
                <a:uLnTx/>
                <a:uFillTx/>
                <a:latin typeface="+mn-lt"/>
                <a:ea typeface="+mn-ea"/>
                <a:cs typeface="+mn-cs"/>
              </a:rPr>
              <a:t>itertools</a:t>
            </a:r>
            <a:r>
              <a:rPr kumimoji="0" lang="zh-CN" altLang="en-US" sz="1800" b="0" i="0" u="none" strike="noStrike" kern="1200" cap="none" spc="0" normalizeH="0" baseline="0" noProof="1">
                <a:ln>
                  <a:noFill/>
                </a:ln>
                <a:solidFill>
                  <a:schemeClr val="tx1"/>
                </a:solidFill>
                <a:effectLst/>
                <a:uLnTx/>
                <a:uFillTx/>
                <a:latin typeface="+mn-lt"/>
                <a:ea typeface="+mn-ea"/>
                <a:cs typeface="+mn-cs"/>
              </a:rPr>
              <a:t>中</a:t>
            </a:r>
            <a:r>
              <a:rPr kumimoji="0" lang="en-US" altLang="zh-CN" sz="1800" b="0" i="0" u="none" strike="noStrike" kern="1200" cap="none" spc="0" normalizeH="0" baseline="0" noProof="1">
                <a:ln>
                  <a:noFill/>
                </a:ln>
                <a:solidFill>
                  <a:schemeClr val="tx1"/>
                </a:solidFill>
                <a:effectLst/>
                <a:uLnTx/>
                <a:uFillTx/>
                <a:latin typeface="+mn-lt"/>
                <a:ea typeface="+mn-ea"/>
                <a:cs typeface="+mn-cs"/>
              </a:rPr>
              <a:t>cycle</a:t>
            </a:r>
            <a:r>
              <a:rPr kumimoji="0" lang="zh-CN" altLang="en-US" sz="1800" b="0" i="0" u="none" strike="noStrike" kern="1200" cap="none" spc="0" normalizeH="0" baseline="0" noProof="1">
                <a:ln>
                  <a:noFill/>
                </a:ln>
                <a:solidFill>
                  <a:schemeClr val="tx1"/>
                </a:solidFill>
                <a:effectLst/>
                <a:uLnTx/>
                <a:uFillTx/>
                <a:latin typeface="+mn-lt"/>
                <a:ea typeface="+mn-ea"/>
                <a:cs typeface="+mn-cs"/>
              </a:rPr>
              <a:t>函数。</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myCycle(iterable):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while True: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for item in iterable: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yield item</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c = myCycle('abcd')</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for i in range(20):</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print(next(c))</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24</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模拟标准库</a:t>
            </a:r>
            <a:r>
              <a:rPr kumimoji="0" lang="en-US" altLang="zh-CN" sz="1800" b="0" i="0" u="none" strike="noStrike" kern="1200" cap="none" spc="0" normalizeH="0" baseline="0" noProof="1">
                <a:ln>
                  <a:noFill/>
                </a:ln>
                <a:solidFill>
                  <a:schemeClr val="tx1"/>
                </a:solidFill>
                <a:effectLst/>
                <a:uLnTx/>
                <a:uFillTx/>
                <a:latin typeface="+mn-lt"/>
                <a:ea typeface="+mn-ea"/>
                <a:cs typeface="+mn-cs"/>
              </a:rPr>
              <a:t>itertools</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a:t>
            </a:r>
            <a:r>
              <a:rPr kumimoji="0" lang="en-US" altLang="zh-CN" sz="1800" b="0" i="0" u="none" strike="noStrike" kern="1200" cap="none" spc="0" normalizeH="0" baseline="0" noProof="1">
                <a:ln>
                  <a:noFill/>
                </a:ln>
                <a:solidFill>
                  <a:schemeClr val="tx1"/>
                </a:solidFill>
                <a:effectLst/>
                <a:uLnTx/>
                <a:uFillTx/>
                <a:latin typeface="+mn-lt"/>
                <a:ea typeface="+mn-ea"/>
                <a:cs typeface="+mn-cs"/>
              </a:rPr>
              <a:t>count</a:t>
            </a:r>
            <a:r>
              <a:rPr kumimoji="0" lang="zh-CN" altLang="en-US" sz="1800" b="0" i="0" u="none" strike="noStrike" kern="1200" cap="none" spc="0" normalizeH="0" baseline="0" noProof="1">
                <a:ln>
                  <a:noFill/>
                </a:ln>
                <a:solidFill>
                  <a:schemeClr val="tx1"/>
                </a:solidFill>
                <a:effectLst/>
                <a:uLnTx/>
                <a:uFillTx/>
                <a:latin typeface="+mn-lt"/>
                <a:ea typeface="+mn-ea"/>
                <a:cs typeface="+mn-cs"/>
              </a:rPr>
              <a:t>函数。</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myCount(start, step):</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while True: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yield start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start = start+step</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c = myCount(3, 2)</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for i in range(20):</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print(next(c))</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en-US" altLang="zh-CN" strike="noStrike" noProof="0">
                <a:ln>
                  <a:noFill/>
                </a:ln>
                <a:effectLst/>
                <a:uLnTx/>
                <a:uFillTx/>
                <a:sym typeface="宋体" panose="02010600030101010101" pitchFamily="2" charset="-122"/>
              </a:rPr>
              <a:t>5.8  </a:t>
            </a:r>
            <a:r>
              <a:rPr lang="zh-CN" altLang="en-US" strike="noStrike" noProof="0">
                <a:ln>
                  <a:noFill/>
                </a:ln>
                <a:effectLst/>
                <a:uLnTx/>
                <a:uFillTx/>
                <a:sym typeface="宋体" panose="02010600030101010101" pitchFamily="2" charset="-122"/>
              </a:rPr>
              <a:t>高级话题</a:t>
            </a:r>
            <a:r>
              <a:rPr lang="en-US" altLang="zh-CN" strike="noStrike" noProof="0">
                <a:ln>
                  <a:noFill/>
                </a:ln>
                <a:effectLst/>
                <a:uLnTx/>
                <a:uFillTx/>
                <a:sym typeface="宋体" panose="02010600030101010101" pitchFamily="2" charset="-122"/>
              </a:rPr>
              <a:t>——</a:t>
            </a:r>
            <a:r>
              <a:rPr lang="zh-CN" altLang="en-US" strike="noStrike" noProof="0">
                <a:ln>
                  <a:noFill/>
                </a:ln>
                <a:effectLst/>
                <a:uLnTx/>
                <a:uFillTx/>
                <a:sym typeface="宋体" panose="02010600030101010101" pitchFamily="2" charset="-122"/>
              </a:rPr>
              <a:t>生成器函数</a:t>
            </a:r>
            <a:endParaRPr lang="en-US" strike="noStrike" noProof="1"/>
          </a:p>
        </p:txBody>
      </p:sp>
      <p:sp>
        <p:nvSpPr>
          <p:cNvPr id="3" name="Content Placeholder 2"/>
          <p:cNvSpPr>
            <a:spLocks noGrp="1"/>
          </p:cNvSpPr>
          <p:nvPr>
            <p:ph idx="1"/>
          </p:nvPr>
        </p:nvSpPr>
        <p:spPr/>
        <p:txBody>
          <a:bodyPr/>
          <a:lstStyle/>
          <a:p>
            <a:pPr fontAlgn="base"/>
            <a:r>
              <a:rPr lang="zh-CN" altLang="en-US" sz="1800" b="1" strike="noStrike" noProof="1"/>
              <a:t>补充例题</a:t>
            </a:r>
            <a:r>
              <a:rPr lang="en-US" altLang="zh-CN" sz="1800" b="1" strike="noStrike" noProof="1"/>
              <a:t>25</a:t>
            </a:r>
            <a:r>
              <a:rPr lang="en-US" altLang="zh-CN" sz="1800" strike="noStrike" noProof="1"/>
              <a:t>  </a:t>
            </a:r>
            <a:r>
              <a:rPr lang="zh-CN" altLang="en-US" sz="1800" strike="noStrike" noProof="1"/>
              <a:t>模拟内置函数</a:t>
            </a:r>
            <a:r>
              <a:rPr lang="en-US" altLang="zh-CN" sz="1800" strike="noStrike" noProof="1"/>
              <a:t>enumerate()</a:t>
            </a:r>
            <a:r>
              <a:rPr lang="zh-CN" altLang="en-US" sz="1800" strike="noStrike" noProof="1"/>
              <a:t>的功能。</a:t>
            </a:r>
          </a:p>
          <a:p>
            <a:pPr marL="0" indent="0" fontAlgn="base">
              <a:buNone/>
            </a:pPr>
            <a:r>
              <a:rPr lang="zh-CN" altLang="en-US" sz="1600" strike="noStrike" noProof="1">
                <a:latin typeface="Consolas" panose="020B0609020204030204" pitchFamily="49" charset="0"/>
              </a:rPr>
              <a:t>def myEnumerate(seq):</a:t>
            </a:r>
          </a:p>
          <a:p>
            <a:pPr marL="0" indent="0" fontAlgn="base">
              <a:buNone/>
            </a:pPr>
            <a:r>
              <a:rPr lang="zh-CN" altLang="en-US" sz="1600" strike="noStrike" noProof="1">
                <a:latin typeface="Consolas" panose="020B0609020204030204" pitchFamily="49" charset="0"/>
              </a:rPr>
              <a:t>    index = 0</a:t>
            </a:r>
          </a:p>
          <a:p>
            <a:pPr marL="0" indent="0" fontAlgn="base">
              <a:buNone/>
            </a:pPr>
            <a:r>
              <a:rPr lang="zh-CN" altLang="en-US" sz="1600" strike="noStrike" noProof="1">
                <a:latin typeface="Consolas" panose="020B0609020204030204" pitchFamily="49" charset="0"/>
              </a:rPr>
              <a:t>    for item in seq:</a:t>
            </a:r>
          </a:p>
          <a:p>
            <a:pPr marL="0" indent="0" fontAlgn="base">
              <a:buNone/>
            </a:pPr>
            <a:r>
              <a:rPr lang="zh-CN" altLang="en-US" sz="1600" strike="noStrike" noProof="1">
                <a:latin typeface="Consolas" panose="020B0609020204030204" pitchFamily="49" charset="0"/>
              </a:rPr>
              <a:t>        yield (index, item)</a:t>
            </a:r>
          </a:p>
          <a:p>
            <a:pPr marL="0" indent="0" fontAlgn="base">
              <a:buNone/>
            </a:pPr>
            <a:r>
              <a:rPr lang="zh-CN" altLang="en-US" sz="1600" strike="noStrike" noProof="1">
                <a:latin typeface="Consolas" panose="020B0609020204030204" pitchFamily="49" charset="0"/>
              </a:rPr>
              <a:t>        index = index+1</a:t>
            </a:r>
          </a:p>
          <a:p>
            <a:pPr marL="0" indent="0" fontAlgn="base">
              <a:buNone/>
            </a:pP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for item in myEnumerate('Hello World'):</a:t>
            </a:r>
          </a:p>
          <a:p>
            <a:pPr marL="0" indent="0" fontAlgn="base">
              <a:buNone/>
            </a:pPr>
            <a:r>
              <a:rPr lang="zh-CN" altLang="en-US" sz="1600" strike="noStrike" noProof="1">
                <a:latin typeface="Consolas" panose="020B0609020204030204" pitchFamily="49" charset="0"/>
              </a:rPr>
              <a:t>    print(item, end='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en-US" altLang="zh-CN" strike="noStrike" noProof="0">
                <a:ln>
                  <a:noFill/>
                </a:ln>
                <a:effectLst/>
                <a:uLnTx/>
                <a:uFillTx/>
                <a:sym typeface="宋体" panose="02010600030101010101" pitchFamily="2" charset="-122"/>
              </a:rPr>
              <a:t>5.8  </a:t>
            </a:r>
            <a:r>
              <a:rPr lang="zh-CN" altLang="en-US" strike="noStrike" noProof="0">
                <a:ln>
                  <a:noFill/>
                </a:ln>
                <a:effectLst/>
                <a:uLnTx/>
                <a:uFillTx/>
                <a:sym typeface="宋体" panose="02010600030101010101" pitchFamily="2" charset="-122"/>
              </a:rPr>
              <a:t>高级话题</a:t>
            </a:r>
            <a:r>
              <a:rPr lang="en-US" altLang="zh-CN" strike="noStrike" noProof="0">
                <a:ln>
                  <a:noFill/>
                </a:ln>
                <a:effectLst/>
                <a:uLnTx/>
                <a:uFillTx/>
                <a:sym typeface="宋体" panose="02010600030101010101" pitchFamily="2" charset="-122"/>
              </a:rPr>
              <a:t>——</a:t>
            </a:r>
            <a:r>
              <a:rPr lang="zh-CN" altLang="en-US" strike="noStrike" noProof="0">
                <a:ln>
                  <a:noFill/>
                </a:ln>
                <a:effectLst/>
                <a:uLnTx/>
                <a:uFillTx/>
                <a:sym typeface="宋体" panose="02010600030101010101" pitchFamily="2" charset="-122"/>
              </a:rPr>
              <a:t>生成器函数</a:t>
            </a:r>
            <a:endParaRPr lang="en-US" strike="noStrike" noProof="1"/>
          </a:p>
        </p:txBody>
      </p:sp>
      <p:sp>
        <p:nvSpPr>
          <p:cNvPr id="3" name="Content Placeholder 2"/>
          <p:cNvSpPr>
            <a:spLocks noGrp="1"/>
          </p:cNvSpPr>
          <p:nvPr>
            <p:ph idx="1"/>
          </p:nvPr>
        </p:nvSpPr>
        <p:spPr/>
        <p:txBody>
          <a:bodyPr/>
          <a:lstStyle/>
          <a:p>
            <a:pPr fontAlgn="base"/>
            <a:r>
              <a:rPr lang="zh-CN" altLang="en-US" sz="1800" b="1" strike="noStrike" noProof="1"/>
              <a:t>补充例题</a:t>
            </a:r>
            <a:r>
              <a:rPr lang="en-US" altLang="zh-CN" sz="1800" b="1" strike="noStrike" noProof="1"/>
              <a:t>26</a:t>
            </a:r>
            <a:r>
              <a:rPr lang="en-US" altLang="zh-CN" sz="1800" strike="noStrike" noProof="1"/>
              <a:t>  </a:t>
            </a:r>
            <a:r>
              <a:rPr lang="zh-CN" altLang="en-US" sz="1800" strike="noStrike" noProof="1"/>
              <a:t>自定义函数，模拟内置函数</a:t>
            </a:r>
            <a:r>
              <a:rPr lang="en-US" altLang="zh-CN" sz="1800" strike="noStrike" noProof="1"/>
              <a:t>filter()</a:t>
            </a:r>
            <a:r>
              <a:rPr lang="zh-CN" altLang="en-US" sz="1800" strike="noStrike" noProof="1"/>
              <a:t>。</a:t>
            </a:r>
          </a:p>
          <a:p>
            <a:pPr marL="0" indent="0" fontAlgn="base">
              <a:buNone/>
            </a:pPr>
            <a:r>
              <a:rPr lang="zh-CN" altLang="en-US" sz="1600" strike="noStrike" noProof="1">
                <a:latin typeface="Consolas" panose="020B0609020204030204" pitchFamily="49" charset="0"/>
              </a:rPr>
              <a:t>def myFilter(func, seq):</a:t>
            </a:r>
          </a:p>
          <a:p>
            <a:pPr marL="0" indent="0" fontAlgn="base">
              <a:buNone/>
            </a:pPr>
            <a:r>
              <a:rPr lang="zh-CN" altLang="en-US" sz="1600" strike="noStrike" noProof="1">
                <a:latin typeface="Consolas" panose="020B0609020204030204" pitchFamily="49" charset="0"/>
              </a:rPr>
              <a:t>    if func is None:</a:t>
            </a:r>
          </a:p>
          <a:p>
            <a:pPr marL="0" indent="0" fontAlgn="base">
              <a:buNone/>
            </a:pPr>
            <a:r>
              <a:rPr lang="zh-CN" altLang="en-US" sz="1600" strike="noStrike" noProof="1">
                <a:latin typeface="Consolas" panose="020B0609020204030204" pitchFamily="49" charset="0"/>
              </a:rPr>
              <a:t>        func = bool</a:t>
            </a:r>
          </a:p>
          <a:p>
            <a:pPr marL="0" indent="0" fontAlgn="base">
              <a:buNone/>
            </a:pPr>
            <a:r>
              <a:rPr lang="zh-CN" altLang="en-US" sz="1600" strike="noStrike" noProof="1">
                <a:latin typeface="Consolas" panose="020B0609020204030204" pitchFamily="49" charset="0"/>
              </a:rPr>
              <a:t>    for item in seq:</a:t>
            </a:r>
          </a:p>
          <a:p>
            <a:pPr marL="0" indent="0" fontAlgn="base">
              <a:buNone/>
            </a:pPr>
            <a:r>
              <a:rPr lang="zh-CN" altLang="en-US" sz="1600" strike="noStrike" noProof="1">
                <a:latin typeface="Consolas" panose="020B0609020204030204" pitchFamily="49" charset="0"/>
              </a:rPr>
              <a:t>        if func(item):</a:t>
            </a:r>
          </a:p>
          <a:p>
            <a:pPr marL="0" indent="0" fontAlgn="base">
              <a:buNone/>
            </a:pPr>
            <a:r>
              <a:rPr lang="zh-CN" altLang="en-US" sz="1600" strike="noStrike" noProof="1">
                <a:latin typeface="Consolas" panose="020B0609020204030204" pitchFamily="49" charset="0"/>
              </a:rPr>
              <a:t>            yield item</a:t>
            </a:r>
          </a:p>
          <a:p>
            <a:pPr marL="0" indent="0" fontAlgn="base">
              <a:buNone/>
            </a:pP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print(list(myFilter(None, range(-3, 5))))</a:t>
            </a:r>
          </a:p>
          <a:p>
            <a:pPr marL="0" indent="0" fontAlgn="base">
              <a:buNone/>
            </a:pPr>
            <a:r>
              <a:rPr lang="zh-CN" altLang="en-US" sz="1600" strike="noStrike" noProof="1">
                <a:latin typeface="Consolas" panose="020B0609020204030204" pitchFamily="49" charset="0"/>
              </a:rPr>
              <a:t>print(myFilter(str.isdigit, '123bcdse45'))</a:t>
            </a:r>
          </a:p>
          <a:p>
            <a:pPr marL="0" indent="0" fontAlgn="base">
              <a:buNone/>
            </a:pPr>
            <a:r>
              <a:rPr lang="zh-CN" altLang="en-US" sz="1600" strike="noStrike" noProof="1">
                <a:latin typeface="Consolas" panose="020B0609020204030204" pitchFamily="49" charset="0"/>
              </a:rPr>
              <a:t>print(list(myFilter(lambda x:x&gt;5, range(10))))</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655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查看字节码指令</a:t>
            </a:r>
          </a:p>
        </p:txBody>
      </p:sp>
      <p:sp>
        <p:nvSpPr>
          <p:cNvPr id="180226" name="文本占位符 65538"/>
          <p:cNvSpPr>
            <a:spLocks noGrp="1"/>
          </p:cNvSpPr>
          <p:nvPr>
            <p:ph idx="1"/>
          </p:nvPr>
        </p:nvSpPr>
        <p:spPr/>
        <p:txBody>
          <a:bodyPr wrap="square" lIns="68591" tIns="34295" rIns="68591" bIns="34295" anchor="t"/>
          <a:lstStyle/>
          <a:p>
            <a:pPr eaLnBrk="1" fontAlgn="base" hangingPunct="1">
              <a:lnSpc>
                <a:spcPct val="95000"/>
              </a:lnSpc>
              <a:spcBef>
                <a:spcPct val="0"/>
              </a:spcBef>
              <a:buSzPct val="90000"/>
              <a:buFont typeface="Wingdings" panose="05000000000000000000" pitchFamily="2" charset="2"/>
              <a:buChar char="§"/>
            </a:pPr>
            <a:r>
              <a:rPr lang="zh-CN" altLang="en-US" sz="1800" strike="noStrike" noProof="1"/>
              <a:t>使用</a:t>
            </a:r>
            <a:r>
              <a:rPr lang="en-US" altLang="zh-CN" sz="1800" strike="noStrike" noProof="1"/>
              <a:t>dis</a:t>
            </a:r>
            <a:r>
              <a:rPr lang="zh-CN" altLang="en-US" sz="1800" strike="noStrike" noProof="1"/>
              <a:t>模块可以查看函数的字节码指令</a:t>
            </a:r>
          </a:p>
          <a:p>
            <a:pPr eaLnBrk="1" fontAlgn="base" hangingPunct="1">
              <a:lnSpc>
                <a:spcPct val="95000"/>
              </a:lnSpc>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add(n):</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n += 1</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n</a:t>
            </a:r>
          </a:p>
          <a:p>
            <a:pPr eaLnBrk="1" latinLnBrk="0" hangingPunct="1">
              <a:lnSpc>
                <a:spcPct val="100000"/>
              </a:lnSpc>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import dis</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dis.dis(add)</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2           0 LOAD_FAST                0 (n)</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3 LOAD_CONST               1 (1)</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6 INPLACE_ADD         </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7 STORE_FAST               0 (n)</a:t>
            </a:r>
          </a:p>
          <a:p>
            <a:pPr eaLnBrk="1" latinLnBrk="0" hangingPunct="1">
              <a:lnSpc>
                <a:spcPct val="100000"/>
              </a:lnSpc>
              <a:spcBef>
                <a:spcPct val="0"/>
              </a:spcBef>
              <a:buSzPct val="90000"/>
              <a:buFont typeface="Wingdings" panose="05000000000000000000" pitchFamily="2" charset="2"/>
              <a:buNone/>
            </a:pPr>
            <a:endParaRPr lang="en-US" altLang="zh-CN" sz="1600" strike="noStrike" noProof="1">
              <a:solidFill>
                <a:srgbClr val="00B0F0"/>
              </a:solidFill>
              <a:latin typeface="Consolas" panose="020B0609020204030204" pitchFamily="49" charset="0"/>
            </a:endParaRP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3          10 LOAD_FAST                0 (n)</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13 RETURN_VALUE     </a:t>
            </a:r>
            <a:r>
              <a:rPr lang="en-US" altLang="zh-CN" sz="1600" strike="noStrike" noProof="1">
                <a:latin typeface="Consolas" panose="020B0609020204030204" pitchFamily="49" charset="0"/>
              </a:rPr>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685" y="1160780"/>
            <a:ext cx="7384415" cy="3394075"/>
          </a:xfrm>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ea"/>
                <a:ea typeface="+mn-ea"/>
                <a:cs typeface="+mn-cs"/>
                <a:sym typeface="+mn-ea"/>
              </a:rPr>
              <a:t>在</a:t>
            </a:r>
            <a:r>
              <a:rPr kumimoji="0" lang="en-US" altLang="x-none" sz="1800" b="0" i="0" u="none" strike="noStrike" kern="1200" cap="none" spc="0" normalizeH="0" baseline="0" noProof="1">
                <a:ln>
                  <a:noFill/>
                </a:ln>
                <a:solidFill>
                  <a:schemeClr val="tx1"/>
                </a:solidFill>
                <a:effectLst/>
                <a:uLnTx/>
                <a:uFillTx/>
                <a:latin typeface="+mn-ea"/>
                <a:ea typeface="+mn-ea"/>
                <a:cs typeface="+mn-cs"/>
                <a:sym typeface="+mn-ea"/>
              </a:rPr>
              <a:t>Python</a:t>
            </a:r>
            <a:r>
              <a:rPr kumimoji="0" lang="zh-CN" altLang="en-US" sz="1800" b="0" i="0" u="none" strike="noStrike" kern="1200" cap="none" spc="0" normalizeH="0" baseline="0" noProof="1">
                <a:ln>
                  <a:noFill/>
                </a:ln>
                <a:solidFill>
                  <a:schemeClr val="tx1"/>
                </a:solidFill>
                <a:effectLst/>
                <a:uLnTx/>
                <a:uFillTx/>
                <a:latin typeface="+mn-ea"/>
                <a:ea typeface="+mn-ea"/>
                <a:cs typeface="+mn-cs"/>
                <a:sym typeface="+mn-ea"/>
              </a:rPr>
              <a:t>中，函数是可以嵌套定义的。</a:t>
            </a:r>
            <a:endParaRPr kumimoji="0" lang="en-US" sz="1800" b="0" i="0" u="none" strike="noStrike" kern="1200" cap="none" spc="0" normalizeH="0" baseline="0" noProof="1">
              <a:ln>
                <a:noFill/>
              </a:ln>
              <a:solidFill>
                <a:schemeClr val="tx1"/>
              </a:solidFill>
              <a:effectLst/>
              <a:uLnTx/>
              <a:uFillTx/>
              <a:latin typeface="+mn-ea"/>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myMap(iterable, op, value):      #自定义函数</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if op not in '+-*/':</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'Error operator'</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nested(item):                    #嵌套定义函数</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eval(repr(item)+op+repr(value))</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map(nested, iterable)         #使用在函数内部定义的函数</a:t>
            </a:r>
          </a:p>
          <a:p>
            <a:pPr marL="0" marR="0" lvl="0" indent="0" algn="l" defTabSz="914400" rtl="0" eaLnBrk="1" latinLnBrk="0" hangingPunct="1">
              <a:lnSpc>
                <a:spcPct val="100000"/>
              </a:lnSpc>
              <a:spcBef>
                <a:spcPts val="0"/>
              </a:spcBef>
              <a:spcAft>
                <a:spcPct val="0"/>
              </a:spcAft>
              <a:buClrTx/>
              <a:buSzTx/>
              <a:buFontTx/>
              <a:buNone/>
              <a:defRPr/>
            </a:pPr>
            <a:endPar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        #调用外部函数</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 6, 7, 8, 9]</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 -4, -3, -2, -1]</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[0, 5, 10, 15, 20]</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[0.0, 0.2, 0.4, 0.6, 0.8]</a:t>
            </a:r>
          </a:p>
        </p:txBody>
      </p:sp>
      <p:sp>
        <p:nvSpPr>
          <p:cNvPr id="172034" name="标题 665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函数嵌套定义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389890" y="1096010"/>
            <a:ext cx="8063865"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
              <a:defRPr/>
            </a:pP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函数的</a:t>
            </a:r>
            <a:r>
              <a:rPr kumimoji="0" lang="en-US" altLang="en-US" sz="16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递归调用</a:t>
            </a: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是函数调用的一种特殊情况，函数调用自己，自己再调用自己，自己再调用自己，...，当</a:t>
            </a:r>
            <a:r>
              <a:rPr kumimoji="0" lang="en-US" altLang="en-US" sz="16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某个条件得到满足的时候就不再调用了</a:t>
            </a: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，然后再</a:t>
            </a:r>
            <a:r>
              <a:rPr kumimoji="0" lang="en-US" altLang="en-US" sz="16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一层一层地返回</a:t>
            </a: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直到该函数第一次调用</a:t>
            </a:r>
            <a:r>
              <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的位置。</a:t>
            </a:r>
            <a:endParaRPr kumimoji="0" lang="zh-CN" altLang="en-US" sz="15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
              <a:defRPr/>
            </a:pPr>
            <a:r>
              <a:rPr kumimoji="0" lang="zh-CN" altLang="en-US" sz="15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设置递归深度：</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zh-CN" altLang="en-US" sz="15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import sys</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zh-CN" altLang="en-US" sz="15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sys.setrecursionlimit(3000)</a:t>
            </a:r>
          </a:p>
        </p:txBody>
      </p:sp>
      <p:grpSp>
        <p:nvGrpSpPr>
          <p:cNvPr id="27650" name="画布 110"/>
          <p:cNvGrpSpPr/>
          <p:nvPr/>
        </p:nvGrpSpPr>
        <p:grpSpPr>
          <a:xfrm>
            <a:off x="1966913" y="2562225"/>
            <a:ext cx="4938712" cy="2049463"/>
            <a:chOff x="0" y="0"/>
            <a:chExt cx="6253" cy="4219"/>
          </a:xfrm>
        </p:grpSpPr>
        <p:sp>
          <p:nvSpPr>
            <p:cNvPr id="27651" name="Rectangle 1073743955"/>
            <p:cNvSpPr/>
            <p:nvPr/>
          </p:nvSpPr>
          <p:spPr>
            <a:xfrm>
              <a:off x="0" y="0"/>
              <a:ext cx="6241" cy="4219"/>
            </a:xfrm>
            <a:prstGeom prst="rect">
              <a:avLst/>
            </a:prstGeom>
            <a:noFill/>
            <a:ln w="9525">
              <a:noFill/>
            </a:ln>
          </p:spPr>
          <p:txBody>
            <a:bodyPr anchor="t"/>
            <a:lstStyle/>
            <a:p>
              <a:endParaRPr lang="en-US" altLang="en-US" sz="1200" dirty="0">
                <a:latin typeface="Arial" panose="020B0604020202020204" pitchFamily="34" charset="0"/>
                <a:ea typeface="宋体" panose="02010600030101010101" pitchFamily="2" charset="-122"/>
              </a:endParaRPr>
            </a:p>
          </p:txBody>
        </p:sp>
        <p:cxnSp>
          <p:nvCxnSpPr>
            <p:cNvPr id="27652" name="直接箭头连接符 99"/>
            <p:cNvCxnSpPr/>
            <p:nvPr/>
          </p:nvCxnSpPr>
          <p:spPr>
            <a:xfrm>
              <a:off x="381" y="472"/>
              <a:ext cx="0" cy="1095"/>
            </a:xfrm>
            <a:prstGeom prst="straightConnector1">
              <a:avLst/>
            </a:prstGeom>
            <a:ln w="6350" cap="flat" cmpd="sng">
              <a:solidFill>
                <a:srgbClr val="5B9BD5"/>
              </a:solidFill>
              <a:prstDash val="solid"/>
              <a:round/>
              <a:headEnd type="none" w="med" len="med"/>
              <a:tailEnd type="arrow" w="med" len="med"/>
            </a:ln>
          </p:spPr>
        </p:cxnSp>
        <p:cxnSp>
          <p:nvCxnSpPr>
            <p:cNvPr id="27653" name="直接箭头连接符 100"/>
            <p:cNvCxnSpPr/>
            <p:nvPr/>
          </p:nvCxnSpPr>
          <p:spPr>
            <a:xfrm flipV="1">
              <a:off x="516" y="622"/>
              <a:ext cx="485" cy="840"/>
            </a:xfrm>
            <a:prstGeom prst="straightConnector1">
              <a:avLst/>
            </a:prstGeom>
            <a:ln w="6350" cap="flat" cmpd="sng">
              <a:solidFill>
                <a:srgbClr val="5B9BD5"/>
              </a:solidFill>
              <a:prstDash val="solid"/>
              <a:round/>
              <a:headEnd type="none" w="med" len="med"/>
              <a:tailEnd type="arrow" w="med" len="med"/>
            </a:ln>
          </p:spPr>
        </p:cxnSp>
        <p:cxnSp>
          <p:nvCxnSpPr>
            <p:cNvPr id="27654" name="直接箭头连接符 101"/>
            <p:cNvCxnSpPr/>
            <p:nvPr/>
          </p:nvCxnSpPr>
          <p:spPr>
            <a:xfrm>
              <a:off x="1086" y="517"/>
              <a:ext cx="0" cy="1530"/>
            </a:xfrm>
            <a:prstGeom prst="straightConnector1">
              <a:avLst/>
            </a:prstGeom>
            <a:ln w="6350" cap="flat" cmpd="sng">
              <a:solidFill>
                <a:srgbClr val="5B9BD5"/>
              </a:solidFill>
              <a:prstDash val="solid"/>
              <a:round/>
              <a:headEnd type="none" w="med" len="med"/>
              <a:tailEnd type="arrow" w="med" len="med"/>
            </a:ln>
          </p:spPr>
        </p:cxnSp>
        <p:cxnSp>
          <p:nvCxnSpPr>
            <p:cNvPr id="27655" name="直接箭头连接符 102"/>
            <p:cNvCxnSpPr/>
            <p:nvPr/>
          </p:nvCxnSpPr>
          <p:spPr>
            <a:xfrm flipV="1">
              <a:off x="1191" y="682"/>
              <a:ext cx="693" cy="1200"/>
            </a:xfrm>
            <a:prstGeom prst="straightConnector1">
              <a:avLst/>
            </a:prstGeom>
            <a:ln w="6350" cap="flat" cmpd="sng">
              <a:solidFill>
                <a:srgbClr val="5B9BD5"/>
              </a:solidFill>
              <a:prstDash val="solid"/>
              <a:round/>
              <a:headEnd type="none" w="med" len="med"/>
              <a:tailEnd type="arrow" w="med" len="med"/>
            </a:ln>
          </p:spPr>
        </p:cxnSp>
        <p:cxnSp>
          <p:nvCxnSpPr>
            <p:cNvPr id="27656" name="直接箭头连接符 103"/>
            <p:cNvCxnSpPr/>
            <p:nvPr/>
          </p:nvCxnSpPr>
          <p:spPr>
            <a:xfrm>
              <a:off x="1918" y="553"/>
              <a:ext cx="0" cy="1530"/>
            </a:xfrm>
            <a:prstGeom prst="straightConnector1">
              <a:avLst/>
            </a:prstGeom>
            <a:ln w="6350" cap="flat" cmpd="sng">
              <a:solidFill>
                <a:srgbClr val="5B9BD5"/>
              </a:solidFill>
              <a:prstDash val="solid"/>
              <a:round/>
              <a:headEnd type="none" w="med" len="med"/>
              <a:tailEnd type="arrow" w="med" len="med"/>
            </a:ln>
          </p:spPr>
        </p:cxnSp>
        <p:cxnSp>
          <p:nvCxnSpPr>
            <p:cNvPr id="27657" name="直接箭头连接符 104"/>
            <p:cNvCxnSpPr/>
            <p:nvPr/>
          </p:nvCxnSpPr>
          <p:spPr>
            <a:xfrm flipV="1">
              <a:off x="2023" y="718"/>
              <a:ext cx="693" cy="1200"/>
            </a:xfrm>
            <a:prstGeom prst="straightConnector1">
              <a:avLst/>
            </a:prstGeom>
            <a:ln w="6350" cap="flat" cmpd="sng">
              <a:solidFill>
                <a:srgbClr val="5B9BD5"/>
              </a:solidFill>
              <a:prstDash val="solid"/>
              <a:round/>
              <a:headEnd type="none" w="med" len="med"/>
              <a:tailEnd type="arrow" w="med" len="med"/>
            </a:ln>
          </p:spPr>
        </p:cxnSp>
        <p:cxnSp>
          <p:nvCxnSpPr>
            <p:cNvPr id="27658" name="直接箭头连接符 105"/>
            <p:cNvCxnSpPr/>
            <p:nvPr/>
          </p:nvCxnSpPr>
          <p:spPr>
            <a:xfrm>
              <a:off x="2758" y="478"/>
              <a:ext cx="0" cy="1530"/>
            </a:xfrm>
            <a:prstGeom prst="straightConnector1">
              <a:avLst/>
            </a:prstGeom>
            <a:ln w="6350" cap="flat" cmpd="sng">
              <a:solidFill>
                <a:srgbClr val="5B9BD5"/>
              </a:solidFill>
              <a:prstDash val="solid"/>
              <a:round/>
              <a:headEnd type="none" w="med" len="med"/>
              <a:tailEnd type="arrow" w="med" len="med"/>
            </a:ln>
          </p:spPr>
        </p:cxnSp>
        <p:cxnSp>
          <p:nvCxnSpPr>
            <p:cNvPr id="27659" name="直接箭头连接符 106"/>
            <p:cNvCxnSpPr/>
            <p:nvPr/>
          </p:nvCxnSpPr>
          <p:spPr>
            <a:xfrm flipV="1">
              <a:off x="2863" y="643"/>
              <a:ext cx="693" cy="1200"/>
            </a:xfrm>
            <a:prstGeom prst="straightConnector1">
              <a:avLst/>
            </a:prstGeom>
            <a:ln w="6350" cap="flat" cmpd="sng">
              <a:solidFill>
                <a:srgbClr val="5B9BD5"/>
              </a:solidFill>
              <a:prstDash val="solid"/>
              <a:round/>
              <a:headEnd type="none" w="med" len="med"/>
              <a:tailEnd type="arrow" w="med" len="med"/>
            </a:ln>
          </p:spPr>
        </p:cxnSp>
        <p:cxnSp>
          <p:nvCxnSpPr>
            <p:cNvPr id="27660" name="直接箭头连接符 107"/>
            <p:cNvCxnSpPr/>
            <p:nvPr/>
          </p:nvCxnSpPr>
          <p:spPr>
            <a:xfrm>
              <a:off x="5053" y="478"/>
              <a:ext cx="0" cy="1530"/>
            </a:xfrm>
            <a:prstGeom prst="straightConnector1">
              <a:avLst/>
            </a:prstGeom>
            <a:ln w="6350" cap="flat" cmpd="sng">
              <a:solidFill>
                <a:srgbClr val="5B9BD5"/>
              </a:solidFill>
              <a:prstDash val="solid"/>
              <a:round/>
              <a:headEnd type="none" w="med" len="med"/>
              <a:tailEnd type="arrow" w="med" len="med"/>
            </a:ln>
          </p:spPr>
        </p:cxnSp>
        <p:cxnSp>
          <p:nvCxnSpPr>
            <p:cNvPr id="27661" name="直接箭头连接符 108"/>
            <p:cNvCxnSpPr/>
            <p:nvPr/>
          </p:nvCxnSpPr>
          <p:spPr>
            <a:xfrm flipV="1">
              <a:off x="5158" y="643"/>
              <a:ext cx="693" cy="1200"/>
            </a:xfrm>
            <a:prstGeom prst="straightConnector1">
              <a:avLst/>
            </a:prstGeom>
            <a:ln w="6350" cap="flat" cmpd="sng">
              <a:solidFill>
                <a:srgbClr val="5B9BD5"/>
              </a:solidFill>
              <a:prstDash val="solid"/>
              <a:round/>
              <a:headEnd type="none" w="med" len="med"/>
              <a:tailEnd type="arrow" w="med" len="med"/>
            </a:ln>
          </p:spPr>
        </p:cxnSp>
        <p:cxnSp>
          <p:nvCxnSpPr>
            <p:cNvPr id="27662" name="直接箭头连接符 109"/>
            <p:cNvCxnSpPr/>
            <p:nvPr/>
          </p:nvCxnSpPr>
          <p:spPr>
            <a:xfrm>
              <a:off x="5953" y="463"/>
              <a:ext cx="0" cy="3609"/>
            </a:xfrm>
            <a:prstGeom prst="straightConnector1">
              <a:avLst/>
            </a:prstGeom>
            <a:ln w="6350" cap="flat" cmpd="sng">
              <a:solidFill>
                <a:srgbClr val="5B9BD5"/>
              </a:solidFill>
              <a:prstDash val="solid"/>
              <a:round/>
              <a:headEnd type="none" w="med" len="med"/>
              <a:tailEnd type="arrow" w="med" len="med"/>
            </a:ln>
          </p:spPr>
        </p:cxnSp>
        <p:cxnSp>
          <p:nvCxnSpPr>
            <p:cNvPr id="27663" name="直接箭头连接符 110"/>
            <p:cNvCxnSpPr/>
            <p:nvPr/>
          </p:nvCxnSpPr>
          <p:spPr>
            <a:xfrm flipH="1" flipV="1">
              <a:off x="5076" y="2092"/>
              <a:ext cx="750" cy="1860"/>
            </a:xfrm>
            <a:prstGeom prst="straightConnector1">
              <a:avLst/>
            </a:prstGeom>
            <a:ln w="6350" cap="flat" cmpd="sng">
              <a:solidFill>
                <a:srgbClr val="5B9BD5"/>
              </a:solidFill>
              <a:prstDash val="solid"/>
              <a:round/>
              <a:headEnd type="none" w="med" len="med"/>
              <a:tailEnd type="arrow" w="med" len="med"/>
            </a:ln>
          </p:spPr>
        </p:cxnSp>
        <p:cxnSp>
          <p:nvCxnSpPr>
            <p:cNvPr id="27664" name="直接箭头连接符 111"/>
            <p:cNvCxnSpPr/>
            <p:nvPr/>
          </p:nvCxnSpPr>
          <p:spPr>
            <a:xfrm>
              <a:off x="5061" y="2122"/>
              <a:ext cx="0" cy="1905"/>
            </a:xfrm>
            <a:prstGeom prst="straightConnector1">
              <a:avLst/>
            </a:prstGeom>
            <a:ln w="6350" cap="flat" cmpd="sng">
              <a:solidFill>
                <a:srgbClr val="5B9BD5"/>
              </a:solidFill>
              <a:prstDash val="solid"/>
              <a:round/>
              <a:headEnd type="none" w="med" len="med"/>
              <a:tailEnd type="arrow" w="med" len="med"/>
            </a:ln>
          </p:spPr>
        </p:cxnSp>
        <p:cxnSp>
          <p:nvCxnSpPr>
            <p:cNvPr id="27665" name="直接箭头连接符 112"/>
            <p:cNvCxnSpPr/>
            <p:nvPr/>
          </p:nvCxnSpPr>
          <p:spPr>
            <a:xfrm flipV="1">
              <a:off x="4258" y="703"/>
              <a:ext cx="693" cy="1200"/>
            </a:xfrm>
            <a:prstGeom prst="straightConnector1">
              <a:avLst/>
            </a:prstGeom>
            <a:ln w="6350" cap="flat" cmpd="sng">
              <a:solidFill>
                <a:srgbClr val="5B9BD5"/>
              </a:solidFill>
              <a:prstDash val="solid"/>
              <a:round/>
              <a:headEnd type="none" w="med" len="med"/>
              <a:tailEnd type="arrow" w="med" len="med"/>
            </a:ln>
          </p:spPr>
        </p:cxnSp>
        <p:cxnSp>
          <p:nvCxnSpPr>
            <p:cNvPr id="27666" name="直接箭头连接符 113"/>
            <p:cNvCxnSpPr/>
            <p:nvPr/>
          </p:nvCxnSpPr>
          <p:spPr>
            <a:xfrm flipH="1" flipV="1">
              <a:off x="4213" y="2113"/>
              <a:ext cx="750" cy="1860"/>
            </a:xfrm>
            <a:prstGeom prst="straightConnector1">
              <a:avLst/>
            </a:prstGeom>
            <a:ln w="6350" cap="flat" cmpd="sng">
              <a:solidFill>
                <a:srgbClr val="5B9BD5"/>
              </a:solidFill>
              <a:prstDash val="solid"/>
              <a:round/>
              <a:headEnd type="none" w="med" len="med"/>
              <a:tailEnd type="arrow" w="med" len="med"/>
            </a:ln>
          </p:spPr>
        </p:cxnSp>
        <p:cxnSp>
          <p:nvCxnSpPr>
            <p:cNvPr id="27667" name="直接箭头连接符 114"/>
            <p:cNvCxnSpPr/>
            <p:nvPr/>
          </p:nvCxnSpPr>
          <p:spPr>
            <a:xfrm>
              <a:off x="4198" y="2143"/>
              <a:ext cx="0" cy="1905"/>
            </a:xfrm>
            <a:prstGeom prst="straightConnector1">
              <a:avLst/>
            </a:prstGeom>
            <a:ln w="6350" cap="flat" cmpd="sng">
              <a:solidFill>
                <a:srgbClr val="5B9BD5"/>
              </a:solidFill>
              <a:prstDash val="solid"/>
              <a:round/>
              <a:headEnd type="none" w="med" len="med"/>
              <a:tailEnd type="arrow" w="med" len="med"/>
            </a:ln>
          </p:spPr>
        </p:cxnSp>
        <p:cxnSp>
          <p:nvCxnSpPr>
            <p:cNvPr id="27668" name="直接箭头连接符 132"/>
            <p:cNvCxnSpPr/>
            <p:nvPr/>
          </p:nvCxnSpPr>
          <p:spPr>
            <a:xfrm flipH="1" flipV="1">
              <a:off x="2788"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7669" name="直接箭头连接符 133"/>
            <p:cNvCxnSpPr/>
            <p:nvPr/>
          </p:nvCxnSpPr>
          <p:spPr>
            <a:xfrm>
              <a:off x="2773" y="2203"/>
              <a:ext cx="0" cy="1905"/>
            </a:xfrm>
            <a:prstGeom prst="straightConnector1">
              <a:avLst/>
            </a:prstGeom>
            <a:ln w="6350" cap="flat" cmpd="sng">
              <a:solidFill>
                <a:srgbClr val="5B9BD5"/>
              </a:solidFill>
              <a:prstDash val="solid"/>
              <a:round/>
              <a:headEnd type="none" w="med" len="med"/>
              <a:tailEnd type="arrow" w="med" len="med"/>
            </a:ln>
          </p:spPr>
        </p:cxnSp>
        <p:cxnSp>
          <p:nvCxnSpPr>
            <p:cNvPr id="27670" name="直接箭头连接符 134"/>
            <p:cNvCxnSpPr/>
            <p:nvPr/>
          </p:nvCxnSpPr>
          <p:spPr>
            <a:xfrm flipH="1" flipV="1">
              <a:off x="1933"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7671" name="直接箭头连接符 135"/>
            <p:cNvCxnSpPr/>
            <p:nvPr/>
          </p:nvCxnSpPr>
          <p:spPr>
            <a:xfrm>
              <a:off x="1918" y="2203"/>
              <a:ext cx="0" cy="1905"/>
            </a:xfrm>
            <a:prstGeom prst="straightConnector1">
              <a:avLst/>
            </a:prstGeom>
            <a:ln w="6350" cap="flat" cmpd="sng">
              <a:solidFill>
                <a:srgbClr val="5B9BD5"/>
              </a:solidFill>
              <a:prstDash val="solid"/>
              <a:round/>
              <a:headEnd type="none" w="med" len="med"/>
              <a:tailEnd type="arrow" w="med" len="med"/>
            </a:ln>
          </p:spPr>
        </p:cxnSp>
        <p:cxnSp>
          <p:nvCxnSpPr>
            <p:cNvPr id="27672" name="直接箭头连接符 136"/>
            <p:cNvCxnSpPr/>
            <p:nvPr/>
          </p:nvCxnSpPr>
          <p:spPr>
            <a:xfrm flipH="1" flipV="1">
              <a:off x="1093" y="2218"/>
              <a:ext cx="750" cy="1860"/>
            </a:xfrm>
            <a:prstGeom prst="straightConnector1">
              <a:avLst/>
            </a:prstGeom>
            <a:ln w="6350" cap="flat" cmpd="sng">
              <a:solidFill>
                <a:srgbClr val="5B9BD5"/>
              </a:solidFill>
              <a:prstDash val="solid"/>
              <a:round/>
              <a:headEnd type="none" w="med" len="med"/>
              <a:tailEnd type="arrow" w="med" len="med"/>
            </a:ln>
          </p:spPr>
        </p:cxnSp>
        <p:cxnSp>
          <p:nvCxnSpPr>
            <p:cNvPr id="27673" name="直接箭头连接符 137"/>
            <p:cNvCxnSpPr/>
            <p:nvPr/>
          </p:nvCxnSpPr>
          <p:spPr>
            <a:xfrm>
              <a:off x="1078" y="2248"/>
              <a:ext cx="0" cy="1905"/>
            </a:xfrm>
            <a:prstGeom prst="straightConnector1">
              <a:avLst/>
            </a:prstGeom>
            <a:ln w="6350" cap="flat" cmpd="sng">
              <a:solidFill>
                <a:srgbClr val="5B9BD5"/>
              </a:solidFill>
              <a:prstDash val="solid"/>
              <a:round/>
              <a:headEnd type="none" w="med" len="med"/>
              <a:tailEnd type="arrow" w="med" len="med"/>
            </a:ln>
          </p:spPr>
        </p:cxnSp>
        <p:cxnSp>
          <p:nvCxnSpPr>
            <p:cNvPr id="27674" name="直接箭头连接符 140"/>
            <p:cNvCxnSpPr/>
            <p:nvPr/>
          </p:nvCxnSpPr>
          <p:spPr>
            <a:xfrm flipH="1" flipV="1">
              <a:off x="411" y="1605"/>
              <a:ext cx="570" cy="2355"/>
            </a:xfrm>
            <a:prstGeom prst="straightConnector1">
              <a:avLst/>
            </a:prstGeom>
            <a:ln w="6350" cap="flat" cmpd="sng">
              <a:solidFill>
                <a:srgbClr val="5B9BD5"/>
              </a:solidFill>
              <a:prstDash val="solid"/>
              <a:round/>
              <a:headEnd type="none" w="med" len="med"/>
              <a:tailEnd type="arrow" w="med" len="med"/>
            </a:ln>
          </p:spPr>
        </p:cxnSp>
        <p:cxnSp>
          <p:nvCxnSpPr>
            <p:cNvPr id="27675" name="直接箭头连接符 141"/>
            <p:cNvCxnSpPr/>
            <p:nvPr/>
          </p:nvCxnSpPr>
          <p:spPr>
            <a:xfrm>
              <a:off x="366" y="1680"/>
              <a:ext cx="0" cy="2385"/>
            </a:xfrm>
            <a:prstGeom prst="straightConnector1">
              <a:avLst/>
            </a:prstGeom>
            <a:ln w="6350" cap="flat" cmpd="sng">
              <a:solidFill>
                <a:srgbClr val="5B9BD5"/>
              </a:solidFill>
              <a:prstDash val="solid"/>
              <a:round/>
              <a:headEnd type="none" w="med" len="med"/>
              <a:tailEnd type="arrow" w="med" len="med"/>
            </a:ln>
          </p:spPr>
        </p:cxnSp>
        <p:sp>
          <p:nvSpPr>
            <p:cNvPr id="27676" name="文本框 142"/>
            <p:cNvSpPr/>
            <p:nvPr/>
          </p:nvSpPr>
          <p:spPr>
            <a:xfrm>
              <a:off x="3561" y="1860"/>
              <a:ext cx="614" cy="435"/>
            </a:xfrm>
            <a:prstGeom prst="rect">
              <a:avLst/>
            </a:prstGeom>
            <a:solidFill>
              <a:srgbClr val="FFFFFF"/>
            </a:solidFill>
            <a:ln w="9525">
              <a:noFill/>
            </a:ln>
          </p:spPr>
          <p:txBody>
            <a:bodyPr lIns="0" rIns="0" anchor="t"/>
            <a:lstStyle/>
            <a:p>
              <a:r>
                <a:rPr lang="en-US" altLang="en-US" sz="1200" dirty="0">
                  <a:latin typeface="Arial" panose="020B0604020202020204" pitchFamily="34" charset="0"/>
                  <a:ea typeface="宋体" panose="02010600030101010101" pitchFamily="2" charset="-122"/>
                </a:rPr>
                <a:t>......</a:t>
              </a:r>
            </a:p>
            <a:p>
              <a:endParaRPr lang="en-US" altLang="en-US" sz="1200" dirty="0">
                <a:latin typeface="Arial" panose="020B0604020202020204" pitchFamily="34" charset="0"/>
                <a:ea typeface="宋体" panose="02010600030101010101" pitchFamily="2" charset="-122"/>
              </a:endParaRPr>
            </a:p>
          </p:txBody>
        </p:sp>
        <p:sp>
          <p:nvSpPr>
            <p:cNvPr id="27677" name="文本框 143"/>
            <p:cNvSpPr/>
            <p:nvPr/>
          </p:nvSpPr>
          <p:spPr>
            <a:xfrm>
              <a:off x="137" y="60"/>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函数A</a:t>
              </a:r>
            </a:p>
            <a:p>
              <a:endParaRPr lang="en-US" altLang="en-US" sz="1200" dirty="0">
                <a:latin typeface="Arial" panose="020B0604020202020204" pitchFamily="34" charset="0"/>
                <a:ea typeface="宋体" panose="02010600030101010101" pitchFamily="2" charset="-122"/>
              </a:endParaRPr>
            </a:p>
          </p:txBody>
        </p:sp>
        <p:sp>
          <p:nvSpPr>
            <p:cNvPr id="27678" name="文本框 144"/>
            <p:cNvSpPr/>
            <p:nvPr/>
          </p:nvSpPr>
          <p:spPr>
            <a:xfrm>
              <a:off x="823" y="7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79" name="文本框 145"/>
            <p:cNvSpPr/>
            <p:nvPr/>
          </p:nvSpPr>
          <p:spPr>
            <a:xfrm>
              <a:off x="160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0" name="文本框 146"/>
            <p:cNvSpPr/>
            <p:nvPr/>
          </p:nvSpPr>
          <p:spPr>
            <a:xfrm>
              <a:off x="2428" y="4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1" name="文本框 147"/>
            <p:cNvSpPr/>
            <p:nvPr/>
          </p:nvSpPr>
          <p:spPr>
            <a:xfrm>
              <a:off x="4738" y="2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2" name="文本框 148"/>
            <p:cNvSpPr/>
            <p:nvPr/>
          </p:nvSpPr>
          <p:spPr>
            <a:xfrm>
              <a:off x="568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3" name="文本框 149"/>
            <p:cNvSpPr/>
            <p:nvPr/>
          </p:nvSpPr>
          <p:spPr>
            <a:xfrm>
              <a:off x="463" y="94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4" name="文本框 150"/>
            <p:cNvSpPr/>
            <p:nvPr/>
          </p:nvSpPr>
          <p:spPr>
            <a:xfrm>
              <a:off x="433" y="24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5" name="文本框 5"/>
            <p:cNvSpPr/>
            <p:nvPr/>
          </p:nvSpPr>
          <p:spPr>
            <a:xfrm>
              <a:off x="1183" y="12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6" name="文本框 115"/>
            <p:cNvSpPr/>
            <p:nvPr/>
          </p:nvSpPr>
          <p:spPr>
            <a:xfrm>
              <a:off x="1153" y="277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7" name="文本框 117"/>
            <p:cNvSpPr/>
            <p:nvPr/>
          </p:nvSpPr>
          <p:spPr>
            <a:xfrm>
              <a:off x="2053" y="1264"/>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8" name="文本框 118"/>
            <p:cNvSpPr/>
            <p:nvPr/>
          </p:nvSpPr>
          <p:spPr>
            <a:xfrm>
              <a:off x="2023" y="2779"/>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9" name="文本框 122"/>
            <p:cNvSpPr/>
            <p:nvPr/>
          </p:nvSpPr>
          <p:spPr>
            <a:xfrm>
              <a:off x="2908" y="130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0" name="文本框 123"/>
            <p:cNvSpPr/>
            <p:nvPr/>
          </p:nvSpPr>
          <p:spPr>
            <a:xfrm>
              <a:off x="2878" y="281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1" name="文本框 124"/>
            <p:cNvSpPr/>
            <p:nvPr/>
          </p:nvSpPr>
          <p:spPr>
            <a:xfrm>
              <a:off x="4363" y="133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2" name="文本框 125"/>
            <p:cNvSpPr/>
            <p:nvPr/>
          </p:nvSpPr>
          <p:spPr>
            <a:xfrm>
              <a:off x="4333" y="284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3" name="文本框 126"/>
            <p:cNvSpPr/>
            <p:nvPr/>
          </p:nvSpPr>
          <p:spPr>
            <a:xfrm>
              <a:off x="5248" y="136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4" name="文本框 127"/>
            <p:cNvSpPr/>
            <p:nvPr/>
          </p:nvSpPr>
          <p:spPr>
            <a:xfrm>
              <a:off x="5218" y="287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cxnSp>
          <p:nvCxnSpPr>
            <p:cNvPr id="27695" name="直接箭头连接符 128"/>
            <p:cNvCxnSpPr/>
            <p:nvPr/>
          </p:nvCxnSpPr>
          <p:spPr>
            <a:xfrm>
              <a:off x="4183" y="508"/>
              <a:ext cx="0" cy="1530"/>
            </a:xfrm>
            <a:prstGeom prst="straightConnector1">
              <a:avLst/>
            </a:prstGeom>
            <a:ln w="6350" cap="flat" cmpd="sng">
              <a:solidFill>
                <a:srgbClr val="5B9BD5"/>
              </a:solidFill>
              <a:prstDash val="solid"/>
              <a:round/>
              <a:headEnd type="none" w="med" len="med"/>
              <a:tailEnd type="arrow" w="med" len="med"/>
            </a:ln>
          </p:spPr>
        </p:cxnSp>
      </p:grpSp>
      <p:sp>
        <p:nvSpPr>
          <p:cNvPr id="28720" name="标题 215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665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可调用对象</a:t>
            </a:r>
          </a:p>
        </p:txBody>
      </p:sp>
      <p:sp>
        <p:nvSpPr>
          <p:cNvPr id="182274" name="文本占位符 66562"/>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ü"/>
            </a:pPr>
            <a:r>
              <a:rPr lang="zh-CN" altLang="en-US" sz="1800" strike="noStrike" noProof="1"/>
              <a:t>可以使用嵌套函数定义可调用对象。</a:t>
            </a:r>
            <a:endParaRPr lang="zh-CN" altLang="en-US" sz="1500" strike="noStrike" noProof="1"/>
          </a:p>
          <a:p>
            <a:pPr eaLnBrk="1" fontAlgn="base" hangingPunct="1">
              <a:lnSpc>
                <a:spcPct val="80000"/>
              </a:lnSpc>
              <a:buSzPct val="90000"/>
              <a:buFont typeface="Wingdings" panose="05000000000000000000" pitchFamily="2" charset="2"/>
              <a:buChar char="ü"/>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def linear(a,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def result(x):</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a * x +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result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可调用对象</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83298" name="内容占位符 2"/>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ü"/>
            </a:pPr>
            <a:r>
              <a:rPr lang="zh-CN" altLang="en-US" sz="1800" strike="noStrike" noProof="1"/>
              <a:t>另外，任何包含</a:t>
            </a:r>
            <a:r>
              <a:rPr lang="en-US" altLang="zh-CN" sz="1800" strike="noStrike" noProof="1"/>
              <a:t>__call__()</a:t>
            </a:r>
            <a:r>
              <a:rPr lang="zh-CN" altLang="en-US" sz="1800" strike="noStrike" noProof="1"/>
              <a:t>方法的类的对象也是可调用的。</a:t>
            </a:r>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class linear:</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def __init__(self, a,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self.a, self.b = a,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def __call__(self, x):</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self.a * x + self.b</a:t>
            </a:r>
            <a:endParaRPr lang="zh-CN" altLang="en-US" sz="1600" strike="noStrike" noProof="1">
              <a:latin typeface="Consolas" panose="020B0609020204030204" pitchFamily="49"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可调用对象</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Pct val="90000"/>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使用上面的两种方式中任何一个，都可以通过以下的方式来定义一个可调用对象：</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taxes = linear(0.3, 2)</a:t>
            </a:r>
            <a:endParaRPr kumimoji="0" lang="en-US" altLang="x-none"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然后通过下面的方式来调用该对象：</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taxes(5)</a:t>
            </a:r>
            <a:endParaRPr kumimoji="0" lang="en-US" altLang="x-none"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en-US" altLang="en-US" sz="1800" dirty="0" err="1"/>
              <a:t>修饰器（decorator</a:t>
            </a:r>
            <a:r>
              <a:rPr lang="zh-CN" altLang="en-US" sz="1800" dirty="0"/>
              <a:t>，包装器</a:t>
            </a:r>
            <a:r>
              <a:rPr lang="en-US" altLang="en-US" sz="1800" dirty="0"/>
              <a:t>）</a:t>
            </a:r>
            <a:r>
              <a:rPr lang="en-US" altLang="en-US" sz="1800" dirty="0" err="1"/>
              <a:t>是函数嵌套定义的另一个重要应用。</a:t>
            </a:r>
            <a:r>
              <a:rPr lang="en-US" altLang="en-US" sz="1800" dirty="0" err="1">
                <a:solidFill>
                  <a:srgbClr val="FF0000"/>
                </a:solidFill>
              </a:rPr>
              <a:t>修饰器本质上也是一个函数</a:t>
            </a:r>
            <a:r>
              <a:rPr lang="en-US" altLang="en-US" sz="1800" dirty="0">
                <a:solidFill>
                  <a:srgbClr val="FF0000"/>
                </a:solidFill>
              </a:rPr>
              <a:t>(</a:t>
            </a:r>
            <a:r>
              <a:rPr lang="zh-CN" altLang="en-US" sz="1800" dirty="0">
                <a:solidFill>
                  <a:srgbClr val="FF0000"/>
                </a:solidFill>
              </a:rPr>
              <a:t>修饰函数</a:t>
            </a:r>
            <a:r>
              <a:rPr lang="en-US" altLang="en-US" sz="1800" dirty="0">
                <a:solidFill>
                  <a:srgbClr val="FF0000"/>
                </a:solidFill>
              </a:rPr>
              <a:t>)，只不过这个函数接收</a:t>
            </a:r>
            <a:r>
              <a:rPr lang="en-US" altLang="en-US" sz="1800" b="1" dirty="0">
                <a:solidFill>
                  <a:srgbClr val="FF0000"/>
                </a:solidFill>
              </a:rPr>
              <a:t>其他函数作为参数</a:t>
            </a:r>
            <a:r>
              <a:rPr lang="en-US" altLang="en-US" sz="1800" dirty="0">
                <a:solidFill>
                  <a:srgbClr val="FF0000"/>
                </a:solidFill>
              </a:rPr>
              <a:t>并对其进行一定的改造之后</a:t>
            </a:r>
            <a:r>
              <a:rPr lang="en-US" altLang="en-US" sz="1800" b="1" dirty="0">
                <a:solidFill>
                  <a:srgbClr val="FF0000"/>
                </a:solidFill>
              </a:rPr>
              <a:t>返回新函数</a:t>
            </a:r>
            <a:r>
              <a:rPr lang="en-US" altLang="en-US" sz="1800" dirty="0"/>
              <a:t>。(</a:t>
            </a:r>
            <a:r>
              <a:rPr lang="zh-CN" altLang="en-US" sz="1800" dirty="0"/>
              <a:t>函数即对象</a:t>
            </a:r>
            <a:r>
              <a:rPr lang="en-US" altLang="en-US" sz="1800" dirty="0"/>
              <a:t>)</a:t>
            </a:r>
          </a:p>
          <a:p>
            <a:pPr eaLnBrk="1" hangingPunct="1">
              <a:lnSpc>
                <a:spcPct val="150000"/>
              </a:lnSpc>
              <a:spcBef>
                <a:spcPct val="0"/>
              </a:spcBef>
            </a:pPr>
            <a:r>
              <a:rPr lang="zh-CN" altLang="en-US" sz="1800" dirty="0"/>
              <a:t>当你希望在</a:t>
            </a:r>
            <a:r>
              <a:rPr lang="zh-CN" altLang="en-US" sz="1800" b="1" dirty="0">
                <a:solidFill>
                  <a:srgbClr val="FF0000"/>
                </a:solidFill>
              </a:rPr>
              <a:t>不修改函数本身的前提下扩展函数的功能</a:t>
            </a:r>
            <a:r>
              <a:rPr lang="zh-CN" altLang="en-US" sz="1800" dirty="0"/>
              <a:t>时非常有用</a:t>
            </a:r>
            <a:r>
              <a:rPr lang="en-US" altLang="zh-CN" sz="1800" dirty="0"/>
              <a:t>,</a:t>
            </a:r>
            <a:r>
              <a:rPr lang="zh-CN" altLang="en-US" sz="1800" dirty="0">
                <a:solidFill>
                  <a:srgbClr val="FF0000"/>
                </a:solidFill>
              </a:rPr>
              <a:t>在函数执行之前或者之后修改该函数的行为，而无需修改函数本身的代码</a:t>
            </a:r>
            <a:r>
              <a:rPr lang="en-US" altLang="en-US" sz="1800" dirty="0"/>
              <a:t>，</a:t>
            </a:r>
            <a:r>
              <a:rPr lang="en-US" altLang="en-US" sz="1800" dirty="0" err="1"/>
              <a:t>提高代码复用度</a:t>
            </a:r>
            <a:r>
              <a:rPr lang="en-US" altLang="en-US" sz="1800" dirty="0"/>
              <a:t>。</a:t>
            </a:r>
          </a:p>
        </p:txBody>
      </p:sp>
      <p:sp>
        <p:nvSpPr>
          <p:cNvPr id="17613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200150"/>
            <a:ext cx="4003482" cy="3395663"/>
          </a:xfrm>
        </p:spPr>
        <p:txBody>
          <a:bodyPr/>
          <a:lstStyle/>
          <a:p>
            <a:r>
              <a:rPr lang="en-US" altLang="zh-CN" sz="1600" dirty="0" err="1"/>
              <a:t>def</a:t>
            </a:r>
            <a:r>
              <a:rPr lang="en-US" altLang="zh-CN" sz="1600" dirty="0"/>
              <a:t> foo():  </a:t>
            </a:r>
          </a:p>
          <a:p>
            <a:r>
              <a:rPr lang="en-US" altLang="zh-CN" sz="1600" dirty="0"/>
              <a:t>    print 'in foo()'  </a:t>
            </a:r>
          </a:p>
          <a:p>
            <a:r>
              <a:rPr lang="en-US" altLang="zh-CN" sz="1600" dirty="0"/>
              <a:t>foo() </a:t>
            </a:r>
          </a:p>
          <a:p>
            <a:r>
              <a:rPr lang="zh-CN" altLang="en-US" sz="1600" dirty="0"/>
              <a:t>检查这个函数的复杂度，需要测算运算时间，增加了计算时间的功能。改造如下：</a:t>
            </a:r>
            <a:endParaRPr lang="en-US" altLang="zh-CN" sz="1600" dirty="0"/>
          </a:p>
          <a:p>
            <a:r>
              <a:rPr lang="en-US" altLang="zh-CN" sz="1600" dirty="0"/>
              <a:t>import time  </a:t>
            </a:r>
          </a:p>
          <a:p>
            <a:r>
              <a:rPr lang="en-US" altLang="zh-CN" sz="1600" dirty="0" err="1"/>
              <a:t>def</a:t>
            </a:r>
            <a:r>
              <a:rPr lang="en-US" altLang="zh-CN" sz="1600" dirty="0"/>
              <a:t> foo():  </a:t>
            </a:r>
          </a:p>
          <a:p>
            <a:r>
              <a:rPr lang="en-US" altLang="zh-CN" sz="1600" dirty="0"/>
              <a:t>    start = </a:t>
            </a:r>
            <a:r>
              <a:rPr lang="en-US" altLang="zh-CN" sz="1600" dirty="0" err="1"/>
              <a:t>time.clock</a:t>
            </a:r>
            <a:r>
              <a:rPr lang="en-US" altLang="zh-CN" sz="1600" dirty="0"/>
              <a:t>()  </a:t>
            </a:r>
          </a:p>
          <a:p>
            <a:r>
              <a:rPr lang="en-US" altLang="zh-CN" sz="1600" dirty="0"/>
              <a:t>    print 'in foo()'  </a:t>
            </a:r>
          </a:p>
          <a:p>
            <a:r>
              <a:rPr lang="en-US" altLang="zh-CN" sz="1600" dirty="0"/>
              <a:t>    end = </a:t>
            </a:r>
            <a:r>
              <a:rPr lang="en-US" altLang="zh-CN" sz="1600" dirty="0" err="1"/>
              <a:t>time.clock</a:t>
            </a:r>
            <a:r>
              <a:rPr lang="en-US" altLang="zh-CN" sz="1600" dirty="0"/>
              <a:t>()  </a:t>
            </a:r>
          </a:p>
          <a:p>
            <a:r>
              <a:rPr lang="en-US" altLang="zh-CN" sz="1600" dirty="0"/>
              <a:t>    print 'Time Elapsed:', end - start  </a:t>
            </a:r>
          </a:p>
          <a:p>
            <a:pPr marL="0" indent="0">
              <a:buNone/>
            </a:pPr>
            <a:r>
              <a:rPr lang="en-US" altLang="zh-CN" sz="1600" dirty="0"/>
              <a:t>    foo() </a:t>
            </a:r>
            <a:endParaRPr lang="zh-CN" altLang="en-US" sz="1600" dirty="0"/>
          </a:p>
        </p:txBody>
      </p:sp>
      <p:sp>
        <p:nvSpPr>
          <p:cNvPr id="5" name="内容占位符 2"/>
          <p:cNvSpPr txBox="1">
            <a:spLocks/>
          </p:cNvSpPr>
          <p:nvPr/>
        </p:nvSpPr>
        <p:spPr>
          <a:xfrm>
            <a:off x="4772108" y="1200150"/>
            <a:ext cx="4003482" cy="3395663"/>
          </a:xfrm>
          <a:prstGeom prst="rect">
            <a:avLst/>
          </a:prstGeom>
          <a:noFill/>
          <a:ln w="9525">
            <a:noFill/>
          </a:ln>
        </p:spPr>
        <p:txBody>
          <a:bodyPr anchor="t"/>
          <a:lst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a:lstStyle>
          <a:p>
            <a:pPr>
              <a:buFontTx/>
            </a:pPr>
            <a:r>
              <a:rPr lang="zh-CN" altLang="en-US" sz="1600" dirty="0"/>
              <a:t>问题：如果我想测量多个函数的延时，由于必须知道</a:t>
            </a:r>
            <a:r>
              <a:rPr lang="en-US" altLang="zh-CN" sz="1600" dirty="0"/>
              <a:t>start</a:t>
            </a:r>
            <a:r>
              <a:rPr lang="zh-CN" altLang="en-US" sz="1600" dirty="0"/>
              <a:t>与</a:t>
            </a:r>
            <a:r>
              <a:rPr lang="en-US" altLang="zh-CN" sz="1600" dirty="0"/>
              <a:t>end</a:t>
            </a:r>
            <a:r>
              <a:rPr lang="zh-CN" altLang="en-US" sz="1600" dirty="0"/>
              <a:t>，所以必须写在程序的开头与结尾，难道每一个程序都这样复制粘贴么？</a:t>
            </a:r>
            <a:endParaRPr lang="en-US" altLang="zh-CN" sz="1600" dirty="0"/>
          </a:p>
        </p:txBody>
      </p:sp>
    </p:spTree>
    <p:extLst>
      <p:ext uri="{BB962C8B-B14F-4D97-AF65-F5344CB8AC3E}">
        <p14:creationId xmlns:p14="http://schemas.microsoft.com/office/powerpoint/2010/main" val="26718829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199" y="1200150"/>
            <a:ext cx="8352845" cy="3395663"/>
          </a:xfrm>
        </p:spPr>
        <p:txBody>
          <a:bodyPr/>
          <a:lstStyle/>
          <a:p>
            <a:r>
              <a:rPr lang="en-US" altLang="zh-CN" sz="1600" dirty="0" err="1"/>
              <a:t>def</a:t>
            </a:r>
            <a:r>
              <a:rPr lang="en-US" altLang="zh-CN" sz="1600" dirty="0"/>
              <a:t> </a:t>
            </a:r>
            <a:r>
              <a:rPr lang="en-US" altLang="zh-CN" sz="1600" dirty="0" err="1"/>
              <a:t>timeit</a:t>
            </a:r>
            <a:r>
              <a:rPr lang="en-US" altLang="zh-CN" sz="1600" dirty="0"/>
              <a:t>(</a:t>
            </a:r>
            <a:r>
              <a:rPr lang="en-US" altLang="zh-CN" sz="1600" dirty="0" err="1"/>
              <a:t>func</a:t>
            </a:r>
            <a:r>
              <a:rPr lang="en-US" altLang="zh-CN" sz="1600" dirty="0"/>
              <a:t>):     </a:t>
            </a:r>
          </a:p>
          <a:p>
            <a:r>
              <a:rPr lang="en-US" altLang="zh-CN" sz="1600" dirty="0"/>
              <a:t>    # </a:t>
            </a:r>
            <a:r>
              <a:rPr lang="zh-CN" altLang="en-US" sz="1600" dirty="0"/>
              <a:t>定义一个内嵌的包装函数，给传入的函数加上计时功能的包装  </a:t>
            </a:r>
          </a:p>
          <a:p>
            <a:r>
              <a:rPr lang="zh-CN" altLang="en-US" sz="1600" dirty="0"/>
              <a:t>    </a:t>
            </a:r>
            <a:r>
              <a:rPr lang="en-US" altLang="zh-CN" sz="1600" dirty="0" err="1"/>
              <a:t>def</a:t>
            </a:r>
            <a:r>
              <a:rPr lang="en-US" altLang="zh-CN" sz="1600" dirty="0"/>
              <a:t> wrapper():  </a:t>
            </a:r>
          </a:p>
          <a:p>
            <a:r>
              <a:rPr lang="en-US" altLang="zh-CN" sz="1600" dirty="0"/>
              <a:t>        start = </a:t>
            </a:r>
            <a:r>
              <a:rPr lang="en-US" altLang="zh-CN" sz="1600" dirty="0" err="1"/>
              <a:t>time.clock</a:t>
            </a:r>
            <a:r>
              <a:rPr lang="en-US" altLang="zh-CN" sz="1600" dirty="0"/>
              <a:t>()  </a:t>
            </a:r>
          </a:p>
          <a:p>
            <a:r>
              <a:rPr lang="en-US" altLang="zh-CN" sz="1600" dirty="0"/>
              <a:t>        </a:t>
            </a:r>
            <a:r>
              <a:rPr lang="en-US" altLang="zh-CN" sz="1600" dirty="0" err="1"/>
              <a:t>func</a:t>
            </a:r>
            <a:r>
              <a:rPr lang="en-US" altLang="zh-CN" sz="1600" dirty="0"/>
              <a:t>()  </a:t>
            </a:r>
          </a:p>
          <a:p>
            <a:r>
              <a:rPr lang="en-US" altLang="zh-CN" sz="1600" dirty="0"/>
              <a:t>        end =</a:t>
            </a:r>
            <a:r>
              <a:rPr lang="en-US" altLang="zh-CN" sz="1600" dirty="0" err="1"/>
              <a:t>time.clock</a:t>
            </a:r>
            <a:r>
              <a:rPr lang="en-US" altLang="zh-CN" sz="1600" dirty="0"/>
              <a:t>()  </a:t>
            </a:r>
          </a:p>
          <a:p>
            <a:r>
              <a:rPr lang="en-US" altLang="zh-CN" sz="1600" dirty="0"/>
              <a:t>        print 'Time Elapsed:', end - start  </a:t>
            </a:r>
          </a:p>
          <a:p>
            <a:r>
              <a:rPr lang="en-US" altLang="zh-CN" sz="1600" dirty="0"/>
              <a:t>    # </a:t>
            </a:r>
            <a:r>
              <a:rPr lang="zh-CN" altLang="en-US" sz="1600" dirty="0"/>
              <a:t>将包装后的函数返回  </a:t>
            </a:r>
          </a:p>
          <a:p>
            <a:r>
              <a:rPr lang="zh-CN" altLang="en-US" sz="1600" dirty="0"/>
              <a:t>    </a:t>
            </a:r>
            <a:r>
              <a:rPr lang="en-US" altLang="zh-CN" sz="1600" dirty="0"/>
              <a:t>return wrapper  </a:t>
            </a:r>
          </a:p>
          <a:p>
            <a:r>
              <a:rPr lang="en-US" altLang="zh-CN" sz="1600" dirty="0"/>
              <a:t>foo = </a:t>
            </a:r>
            <a:r>
              <a:rPr lang="en-US" altLang="zh-CN" sz="1600" dirty="0" err="1"/>
              <a:t>timeit</a:t>
            </a:r>
            <a:r>
              <a:rPr lang="en-US" altLang="zh-CN" sz="1600" dirty="0"/>
              <a:t>(foo)   #</a:t>
            </a:r>
            <a:r>
              <a:rPr lang="zh-CN" altLang="en-US" sz="1600" dirty="0"/>
              <a:t>可以</a:t>
            </a:r>
            <a:r>
              <a:rPr lang="zh-CN" altLang="en-US" sz="1600" dirty="0">
                <a:solidFill>
                  <a:srgbClr val="FF0000"/>
                </a:solidFill>
              </a:rPr>
              <a:t>直接写成</a:t>
            </a:r>
            <a:r>
              <a:rPr lang="en-US" altLang="zh-CN" sz="1600" dirty="0">
                <a:solidFill>
                  <a:srgbClr val="FF0000"/>
                </a:solidFill>
              </a:rPr>
              <a:t>@</a:t>
            </a:r>
            <a:r>
              <a:rPr lang="en-US" altLang="zh-CN" sz="1600" dirty="0" err="1">
                <a:solidFill>
                  <a:srgbClr val="FF0000"/>
                </a:solidFill>
              </a:rPr>
              <a:t>timeit</a:t>
            </a:r>
            <a:r>
              <a:rPr lang="en-US" altLang="zh-CN" sz="1600" dirty="0">
                <a:solidFill>
                  <a:srgbClr val="FF0000"/>
                </a:solidFill>
              </a:rPr>
              <a:t> + foo</a:t>
            </a:r>
            <a:r>
              <a:rPr lang="zh-CN" altLang="en-US" sz="1600" dirty="0">
                <a:solidFill>
                  <a:srgbClr val="FF0000"/>
                </a:solidFill>
              </a:rPr>
              <a:t>定义</a:t>
            </a:r>
            <a:r>
              <a:rPr lang="zh-CN" altLang="en-US" sz="1600" dirty="0"/>
              <a:t>，</a:t>
            </a:r>
            <a:r>
              <a:rPr lang="en-US" altLang="zh-CN" sz="1600" dirty="0">
                <a:solidFill>
                  <a:srgbClr val="FF0000"/>
                </a:solidFill>
              </a:rPr>
              <a:t>python</a:t>
            </a:r>
            <a:r>
              <a:rPr lang="zh-CN" altLang="en-US" sz="1600" dirty="0">
                <a:solidFill>
                  <a:srgbClr val="FF0000"/>
                </a:solidFill>
              </a:rPr>
              <a:t>的</a:t>
            </a:r>
            <a:r>
              <a:rPr lang="en-US" altLang="zh-CN" sz="1600" dirty="0">
                <a:solidFill>
                  <a:srgbClr val="FF0000"/>
                </a:solidFill>
              </a:rPr>
              <a:t>"</a:t>
            </a:r>
            <a:r>
              <a:rPr lang="zh-CN" altLang="en-US" sz="1600" dirty="0">
                <a:solidFill>
                  <a:srgbClr val="FF0000"/>
                </a:solidFill>
              </a:rPr>
              <a:t>语法糖</a:t>
            </a:r>
            <a:r>
              <a:rPr lang="en-US" altLang="zh-CN" sz="1600" dirty="0"/>
              <a:t>"</a:t>
            </a:r>
          </a:p>
          <a:p>
            <a:r>
              <a:rPr lang="en-US" altLang="zh-CN" sz="1600" dirty="0"/>
              <a:t>foo()</a:t>
            </a:r>
          </a:p>
          <a:p>
            <a:r>
              <a:rPr lang="zh-CN" altLang="en-US" sz="1600" dirty="0"/>
              <a:t>这种方法还需要写</a:t>
            </a:r>
            <a:r>
              <a:rPr lang="en-US" altLang="zh-CN" sz="1600" dirty="0"/>
              <a:t>foo = </a:t>
            </a:r>
            <a:r>
              <a:rPr lang="en-US" altLang="zh-CN" sz="1600" dirty="0" err="1"/>
              <a:t>timeit</a:t>
            </a:r>
            <a:r>
              <a:rPr lang="en-US" altLang="zh-CN" sz="1600" dirty="0"/>
              <a:t>(foo)</a:t>
            </a:r>
            <a:r>
              <a:rPr lang="zh-CN" altLang="en-US" sz="1600" dirty="0"/>
              <a:t>调用代码，有没有这行代码都不需要书写</a:t>
            </a:r>
            <a:endParaRPr lang="en-US" altLang="zh-CN" sz="1600" dirty="0"/>
          </a:p>
          <a:p>
            <a:r>
              <a:rPr lang="zh-CN" altLang="en-US" sz="1600" dirty="0"/>
              <a:t>的方法？。</a:t>
            </a:r>
          </a:p>
        </p:txBody>
      </p:sp>
    </p:spTree>
    <p:extLst>
      <p:ext uri="{BB962C8B-B14F-4D97-AF65-F5344CB8AC3E}">
        <p14:creationId xmlns:p14="http://schemas.microsoft.com/office/powerpoint/2010/main" val="31040772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49262" y="1079688"/>
            <a:ext cx="8229600" cy="1326631"/>
          </a:xfrm>
        </p:spPr>
        <p:txBody>
          <a:bodyPr/>
          <a:lstStyle/>
          <a:p>
            <a:r>
              <a:rPr lang="en-US" altLang="zh-CN" sz="1600" dirty="0"/>
              <a:t>Python</a:t>
            </a:r>
            <a:r>
              <a:rPr lang="zh-CN" altLang="en-US" sz="1600" dirty="0"/>
              <a:t>于是提供了一个方法就是修饰器，来降低字符输入量。使用修饰器只需在声明函数前添加</a:t>
            </a:r>
            <a:r>
              <a:rPr lang="pt-BR" altLang="zh-CN" sz="1600" dirty="0"/>
              <a:t>@</a:t>
            </a:r>
            <a:r>
              <a:rPr lang="zh-CN" altLang="en-US" sz="1600" dirty="0"/>
              <a:t>修饰函数名。</a:t>
            </a:r>
            <a:endParaRPr lang="en-US" altLang="zh-CN" sz="1600" dirty="0"/>
          </a:p>
          <a:p>
            <a:r>
              <a:rPr lang="zh-CN" altLang="en-US" sz="1600" dirty="0"/>
              <a:t>语法：</a:t>
            </a:r>
            <a:endParaRPr lang="en-US" altLang="zh-CN" sz="1600" dirty="0"/>
          </a:p>
          <a:p>
            <a:r>
              <a:rPr lang="en-US" altLang="zh-CN" sz="1600" dirty="0">
                <a:solidFill>
                  <a:srgbClr val="FF0000"/>
                </a:solidFill>
              </a:rPr>
              <a:t>@</a:t>
            </a:r>
            <a:r>
              <a:rPr lang="zh-CN" altLang="en-US" sz="1600" dirty="0">
                <a:solidFill>
                  <a:srgbClr val="FF0000"/>
                </a:solidFill>
              </a:rPr>
              <a:t>修饰函数名</a:t>
            </a:r>
            <a:r>
              <a:rPr lang="en-US" altLang="zh-CN" sz="1600" dirty="0">
                <a:solidFill>
                  <a:srgbClr val="FF0000"/>
                </a:solidFill>
              </a:rPr>
              <a:t> </a:t>
            </a:r>
          </a:p>
          <a:p>
            <a:r>
              <a:rPr lang="zh-CN" altLang="en-US" sz="1600" dirty="0">
                <a:solidFill>
                  <a:srgbClr val="FF0000"/>
                </a:solidFill>
              </a:rPr>
              <a:t>被修饰函数定义</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91" y="2699714"/>
            <a:ext cx="2225233" cy="136409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757" y="3088367"/>
            <a:ext cx="3840813" cy="586791"/>
          </a:xfrm>
          <a:prstGeom prst="rect">
            <a:avLst/>
          </a:prstGeom>
        </p:spPr>
      </p:pic>
      <p:cxnSp>
        <p:nvCxnSpPr>
          <p:cNvPr id="7" name="直接箭头连接符 6"/>
          <p:cNvCxnSpPr>
            <a:stCxn id="4" idx="3"/>
            <a:endCxn id="5" idx="1"/>
          </p:cNvCxnSpPr>
          <p:nvPr/>
        </p:nvCxnSpPr>
        <p:spPr>
          <a:xfrm>
            <a:off x="2748424" y="3381763"/>
            <a:ext cx="2459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713788" y="2777519"/>
            <a:ext cx="3185487" cy="369332"/>
          </a:xfrm>
          <a:prstGeom prst="rect">
            <a:avLst/>
          </a:prstGeom>
        </p:spPr>
        <p:txBody>
          <a:bodyPr wrap="none">
            <a:spAutoFit/>
          </a:bodyPr>
          <a:lstStyle/>
          <a:p>
            <a:r>
              <a:rPr lang="zh-CN" altLang="en-US" dirty="0">
                <a:solidFill>
                  <a:srgbClr val="4D4D4D"/>
                </a:solidFill>
                <a:latin typeface="-apple-system"/>
              </a:rPr>
              <a:t>解释器会解释成这样的语句：</a:t>
            </a:r>
            <a:endParaRPr lang="zh-CN" altLang="en-US" dirty="0"/>
          </a:p>
        </p:txBody>
      </p:sp>
      <p:cxnSp>
        <p:nvCxnSpPr>
          <p:cNvPr id="13" name="直接箭头连接符 12"/>
          <p:cNvCxnSpPr/>
          <p:nvPr/>
        </p:nvCxnSpPr>
        <p:spPr>
          <a:xfrm flipV="1">
            <a:off x="2220191" y="2452255"/>
            <a:ext cx="813954" cy="401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19846" y="2252763"/>
            <a:ext cx="5352747" cy="369332"/>
          </a:xfrm>
          <a:prstGeom prst="rect">
            <a:avLst/>
          </a:prstGeom>
          <a:noFill/>
        </p:spPr>
        <p:txBody>
          <a:bodyPr wrap="none" rtlCol="0">
            <a:spAutoFit/>
          </a:bodyPr>
          <a:lstStyle/>
          <a:p>
            <a:r>
              <a:rPr lang="zh-CN" altLang="en-US" dirty="0"/>
              <a:t>修饰函数名，实际就是一个函数，例如上例中</a:t>
            </a:r>
            <a:r>
              <a:rPr lang="en-US" altLang="zh-CN" dirty="0" err="1"/>
              <a:t>timeit</a:t>
            </a:r>
            <a:endParaRPr lang="zh-CN" altLang="en-US" dirty="0"/>
          </a:p>
        </p:txBody>
      </p:sp>
      <p:cxnSp>
        <p:nvCxnSpPr>
          <p:cNvPr id="15" name="直接箭头连接符 14"/>
          <p:cNvCxnSpPr/>
          <p:nvPr/>
        </p:nvCxnSpPr>
        <p:spPr>
          <a:xfrm>
            <a:off x="2382982" y="3408218"/>
            <a:ext cx="365442" cy="8624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819400" y="4019217"/>
            <a:ext cx="1569660" cy="369332"/>
          </a:xfrm>
          <a:prstGeom prst="rect">
            <a:avLst/>
          </a:prstGeom>
          <a:noFill/>
        </p:spPr>
        <p:txBody>
          <a:bodyPr wrap="none" rtlCol="0">
            <a:spAutoFit/>
          </a:bodyPr>
          <a:lstStyle/>
          <a:p>
            <a:r>
              <a:rPr lang="zh-CN" altLang="en-US" dirty="0"/>
              <a:t>被修饰的函数</a:t>
            </a:r>
          </a:p>
        </p:txBody>
      </p:sp>
    </p:spTree>
    <p:extLst>
      <p:ext uri="{BB962C8B-B14F-4D97-AF65-F5344CB8AC3E}">
        <p14:creationId xmlns:p14="http://schemas.microsoft.com/office/powerpoint/2010/main" val="7796045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49262" y="1079688"/>
            <a:ext cx="8229600" cy="3395663"/>
          </a:xfrm>
        </p:spPr>
        <p:txBody>
          <a:bodyPr/>
          <a:lstStyle/>
          <a:p>
            <a:r>
              <a:rPr lang="en-US" altLang="zh-CN" sz="1600" dirty="0" err="1"/>
              <a:t>def</a:t>
            </a:r>
            <a:r>
              <a:rPr lang="en-US" altLang="zh-CN" sz="1600" dirty="0"/>
              <a:t> </a:t>
            </a:r>
            <a:r>
              <a:rPr lang="en-US" altLang="zh-CN" sz="1600" dirty="0" err="1"/>
              <a:t>timeit</a:t>
            </a:r>
            <a:r>
              <a:rPr lang="en-US" altLang="zh-CN" sz="1600" dirty="0"/>
              <a:t>(</a:t>
            </a:r>
            <a:r>
              <a:rPr lang="en-US" altLang="zh-CN" sz="1600" dirty="0" err="1"/>
              <a:t>func</a:t>
            </a:r>
            <a:r>
              <a:rPr lang="en-US" altLang="zh-CN" sz="1600" dirty="0"/>
              <a:t>):     </a:t>
            </a:r>
          </a:p>
          <a:p>
            <a:r>
              <a:rPr lang="en-US" altLang="zh-CN" sz="1600" dirty="0"/>
              <a:t>    # </a:t>
            </a:r>
            <a:r>
              <a:rPr lang="zh-CN" altLang="en-US" sz="1600" dirty="0"/>
              <a:t>定义一个内嵌的包装函数，给传入的函数加上计时功能的包装  </a:t>
            </a:r>
          </a:p>
          <a:p>
            <a:r>
              <a:rPr lang="zh-CN" altLang="en-US" sz="1600" dirty="0"/>
              <a:t>    </a:t>
            </a:r>
            <a:r>
              <a:rPr lang="en-US" altLang="zh-CN" sz="1600" dirty="0" err="1"/>
              <a:t>def</a:t>
            </a:r>
            <a:r>
              <a:rPr lang="en-US" altLang="zh-CN" sz="1600" dirty="0"/>
              <a:t> wrapper():  </a:t>
            </a:r>
          </a:p>
          <a:p>
            <a:r>
              <a:rPr lang="en-US" altLang="zh-CN" sz="1600" dirty="0"/>
              <a:t>        start = </a:t>
            </a:r>
            <a:r>
              <a:rPr lang="en-US" altLang="zh-CN" sz="1600" dirty="0" err="1"/>
              <a:t>time.clock</a:t>
            </a:r>
            <a:r>
              <a:rPr lang="en-US" altLang="zh-CN" sz="1600" dirty="0"/>
              <a:t>()  </a:t>
            </a:r>
          </a:p>
          <a:p>
            <a:r>
              <a:rPr lang="en-US" altLang="zh-CN" sz="1600" dirty="0"/>
              <a:t>        </a:t>
            </a:r>
            <a:r>
              <a:rPr lang="en-US" altLang="zh-CN" sz="1600" dirty="0" err="1"/>
              <a:t>func</a:t>
            </a:r>
            <a:r>
              <a:rPr lang="en-US" altLang="zh-CN" sz="1600" dirty="0"/>
              <a:t>()  </a:t>
            </a:r>
          </a:p>
          <a:p>
            <a:r>
              <a:rPr lang="en-US" altLang="zh-CN" sz="1600" dirty="0"/>
              <a:t>        end =</a:t>
            </a:r>
            <a:r>
              <a:rPr lang="en-US" altLang="zh-CN" sz="1600" dirty="0" err="1"/>
              <a:t>time.clock</a:t>
            </a:r>
            <a:r>
              <a:rPr lang="en-US" altLang="zh-CN" sz="1600" dirty="0"/>
              <a:t>()  </a:t>
            </a:r>
          </a:p>
          <a:p>
            <a:r>
              <a:rPr lang="en-US" altLang="zh-CN" sz="1600" dirty="0"/>
              <a:t>        print 'Time Elapsed:', end - start  </a:t>
            </a:r>
          </a:p>
          <a:p>
            <a:r>
              <a:rPr lang="en-US" altLang="zh-CN" sz="1600" dirty="0"/>
              <a:t>    # </a:t>
            </a:r>
            <a:r>
              <a:rPr lang="zh-CN" altLang="en-US" sz="1600" dirty="0"/>
              <a:t>将包装后的函数返回  </a:t>
            </a:r>
          </a:p>
          <a:p>
            <a:r>
              <a:rPr lang="zh-CN" altLang="en-US" sz="1600" dirty="0"/>
              <a:t>    </a:t>
            </a:r>
            <a:r>
              <a:rPr lang="en-US" altLang="zh-CN" sz="1600" dirty="0"/>
              <a:t>return wrapper  </a:t>
            </a:r>
          </a:p>
          <a:p>
            <a:r>
              <a:rPr lang="en-US" altLang="zh-CN" sz="1600" dirty="0">
                <a:solidFill>
                  <a:srgbClr val="FF0000"/>
                </a:solidFill>
              </a:rPr>
              <a:t>@</a:t>
            </a:r>
            <a:r>
              <a:rPr lang="en-US" altLang="zh-CN" sz="1600" dirty="0" err="1">
                <a:solidFill>
                  <a:srgbClr val="FF0000"/>
                </a:solidFill>
              </a:rPr>
              <a:t>timeit</a:t>
            </a:r>
            <a:r>
              <a:rPr lang="en-US" altLang="zh-CN" sz="1600" dirty="0">
                <a:solidFill>
                  <a:srgbClr val="FF0000"/>
                </a:solidFill>
              </a:rPr>
              <a:t> </a:t>
            </a:r>
          </a:p>
          <a:p>
            <a:r>
              <a:rPr lang="en-US" altLang="zh-CN" sz="1600" dirty="0" err="1"/>
              <a:t>def</a:t>
            </a:r>
            <a:r>
              <a:rPr lang="en-US" altLang="zh-CN" sz="1600" dirty="0"/>
              <a:t> foo():  </a:t>
            </a:r>
          </a:p>
          <a:p>
            <a:r>
              <a:rPr lang="en-US" altLang="zh-CN" sz="1600" dirty="0"/>
              <a:t>    print 'in foo()'  </a:t>
            </a:r>
          </a:p>
          <a:p>
            <a:r>
              <a:rPr lang="en-US" altLang="zh-CN" sz="1600" dirty="0"/>
              <a:t>foo()  # </a:t>
            </a:r>
            <a:r>
              <a:rPr lang="zh-CN" altLang="en-US" sz="1600" dirty="0"/>
              <a:t>这个地方的实际是</a:t>
            </a:r>
            <a:r>
              <a:rPr lang="en-US" altLang="zh-CN" sz="1600" dirty="0"/>
              <a:t>foo = </a:t>
            </a:r>
            <a:r>
              <a:rPr lang="en-US" altLang="zh-CN" sz="1600" dirty="0" err="1"/>
              <a:t>timeit</a:t>
            </a:r>
            <a:r>
              <a:rPr lang="en-US" altLang="zh-CN" sz="1600" dirty="0"/>
              <a:t>(foo) </a:t>
            </a:r>
            <a:endParaRPr lang="zh-CN" altLang="en-US" sz="1600" dirty="0"/>
          </a:p>
        </p:txBody>
      </p:sp>
    </p:spTree>
    <p:extLst>
      <p:ext uri="{BB962C8B-B14F-4D97-AF65-F5344CB8AC3E}">
        <p14:creationId xmlns:p14="http://schemas.microsoft.com/office/powerpoint/2010/main" val="40001091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93787" y="1033512"/>
            <a:ext cx="8578575" cy="3395663"/>
          </a:xfrm>
        </p:spPr>
        <p:txBody>
          <a:bodyPr/>
          <a:lstStyle/>
          <a:p>
            <a:r>
              <a:rPr lang="zh-CN" altLang="en-US" sz="1400" dirty="0"/>
              <a:t>修饰函数定义：通常在</a:t>
            </a:r>
            <a:r>
              <a:rPr lang="zh-CN" altLang="en-US" sz="1400" dirty="0">
                <a:solidFill>
                  <a:srgbClr val="FF0000"/>
                </a:solidFill>
              </a:rPr>
              <a:t>修饰器中定义一个新函数并返回它</a:t>
            </a:r>
            <a:r>
              <a:rPr lang="zh-CN" altLang="en-US" sz="1400" dirty="0"/>
              <a:t>。这个</a:t>
            </a:r>
            <a:r>
              <a:rPr lang="zh-CN" altLang="en-US" sz="1400" b="1" dirty="0">
                <a:solidFill>
                  <a:srgbClr val="FF0000"/>
                </a:solidFill>
              </a:rPr>
              <a:t>新函数将首先执行它需要执行的一些操作，然后调用原始函数，最后处理返回值</a:t>
            </a:r>
            <a:r>
              <a:rPr lang="zh-CN" altLang="en-US" sz="1400" dirty="0"/>
              <a:t>。</a:t>
            </a:r>
            <a:endParaRPr lang="en-US" altLang="zh-CN" sz="1400" dirty="0"/>
          </a:p>
          <a:p>
            <a:r>
              <a:rPr lang="en-US" altLang="zh-CN" sz="1400" dirty="0"/>
              <a:t># </a:t>
            </a:r>
            <a:r>
              <a:rPr lang="zh-CN" altLang="en-US" sz="1400" dirty="0"/>
              <a:t>这是装饰器函数 </a:t>
            </a:r>
            <a:endParaRPr lang="en-US" altLang="zh-CN" sz="1400" dirty="0"/>
          </a:p>
          <a:p>
            <a:r>
              <a:rPr lang="en-US" altLang="zh-CN" sz="1400" dirty="0" err="1"/>
              <a:t>def</a:t>
            </a:r>
            <a:r>
              <a:rPr lang="en-US" altLang="zh-CN" sz="1400" dirty="0"/>
              <a:t> </a:t>
            </a:r>
            <a:r>
              <a:rPr lang="en-US" altLang="zh-CN" sz="1400" dirty="0" err="1"/>
              <a:t>print_args</a:t>
            </a:r>
            <a:r>
              <a:rPr lang="en-US" altLang="zh-CN" sz="1400" dirty="0"/>
              <a:t>(</a:t>
            </a:r>
            <a:r>
              <a:rPr lang="en-US" altLang="zh-CN" sz="1400" dirty="0" err="1"/>
              <a:t>func</a:t>
            </a:r>
            <a:r>
              <a:rPr lang="en-US" altLang="zh-CN" sz="1400" dirty="0"/>
              <a:t>): </a:t>
            </a:r>
          </a:p>
          <a:p>
            <a:r>
              <a:rPr lang="en-US" altLang="zh-CN" sz="1400" dirty="0"/>
              <a:t>      </a:t>
            </a:r>
            <a:r>
              <a:rPr lang="en-US" altLang="zh-CN" sz="1400" dirty="0" err="1"/>
              <a:t>def</a:t>
            </a:r>
            <a:r>
              <a:rPr lang="en-US" altLang="zh-CN" sz="1400" dirty="0"/>
              <a:t> </a:t>
            </a:r>
            <a:r>
              <a:rPr lang="en-US" altLang="zh-CN" sz="1400" dirty="0" err="1"/>
              <a:t>inner_func</a:t>
            </a:r>
            <a:r>
              <a:rPr lang="en-US" altLang="zh-CN" sz="1400" dirty="0"/>
              <a:t>(*</a:t>
            </a:r>
            <a:r>
              <a:rPr lang="en-US" altLang="zh-CN" sz="1400" dirty="0" err="1"/>
              <a:t>args</a:t>
            </a:r>
            <a:r>
              <a:rPr lang="en-US" altLang="zh-CN" sz="1400" dirty="0"/>
              <a:t>, **</a:t>
            </a:r>
            <a:r>
              <a:rPr lang="en-US" altLang="zh-CN" sz="1400" dirty="0" err="1"/>
              <a:t>kwargs</a:t>
            </a:r>
            <a:r>
              <a:rPr lang="en-US" altLang="zh-CN" sz="1400" dirty="0"/>
              <a:t>): </a:t>
            </a:r>
          </a:p>
          <a:p>
            <a:r>
              <a:rPr lang="en-US" altLang="zh-CN" sz="1400" dirty="0"/>
              <a:t>            print(</a:t>
            </a:r>
            <a:r>
              <a:rPr lang="en-US" altLang="zh-CN" sz="1400" dirty="0" err="1"/>
              <a:t>args</a:t>
            </a:r>
            <a:r>
              <a:rPr lang="en-US" altLang="zh-CN" sz="1400" dirty="0"/>
              <a:t>) </a:t>
            </a:r>
          </a:p>
          <a:p>
            <a:r>
              <a:rPr lang="en-US" altLang="zh-CN" sz="1400" dirty="0"/>
              <a:t>            print(</a:t>
            </a:r>
            <a:r>
              <a:rPr lang="en-US" altLang="zh-CN" sz="1400" dirty="0" err="1"/>
              <a:t>kwargs</a:t>
            </a:r>
            <a:r>
              <a:rPr lang="en-US" altLang="zh-CN" sz="1400" dirty="0"/>
              <a:t>) </a:t>
            </a:r>
          </a:p>
          <a:p>
            <a:r>
              <a:rPr lang="en-US" altLang="zh-CN" sz="1400" dirty="0"/>
              <a:t>            return </a:t>
            </a:r>
            <a:r>
              <a:rPr lang="en-US" altLang="zh-CN" sz="1400" dirty="0" err="1"/>
              <a:t>func</a:t>
            </a:r>
            <a:r>
              <a:rPr lang="en-US" altLang="zh-CN" sz="1400" dirty="0"/>
              <a:t>(*</a:t>
            </a:r>
            <a:r>
              <a:rPr lang="en-US" altLang="zh-CN" sz="1400" dirty="0" err="1"/>
              <a:t>args</a:t>
            </a:r>
            <a:r>
              <a:rPr lang="en-US" altLang="zh-CN" sz="1400" dirty="0"/>
              <a:t>, **</a:t>
            </a:r>
            <a:r>
              <a:rPr lang="en-US" altLang="zh-CN" sz="1400" dirty="0" err="1"/>
              <a:t>kwargs</a:t>
            </a:r>
            <a:r>
              <a:rPr lang="en-US" altLang="zh-CN" sz="1400" dirty="0"/>
              <a:t>) # </a:t>
            </a:r>
            <a:r>
              <a:rPr lang="zh-CN" altLang="en-US" sz="1400" dirty="0"/>
              <a:t>调用原始函数并传递参数 </a:t>
            </a:r>
            <a:endParaRPr lang="en-US" altLang="zh-CN" sz="1400" dirty="0"/>
          </a:p>
          <a:p>
            <a:r>
              <a:rPr lang="en-US" altLang="zh-CN" sz="1400" dirty="0"/>
              <a:t>       return </a:t>
            </a:r>
            <a:r>
              <a:rPr lang="en-US" altLang="zh-CN" sz="1400" dirty="0" err="1"/>
              <a:t>inner_func</a:t>
            </a:r>
            <a:endParaRPr lang="en-US" altLang="zh-CN" sz="1400" dirty="0"/>
          </a:p>
          <a:p>
            <a:r>
              <a:rPr lang="pt-BR" altLang="zh-CN" sz="1400" dirty="0"/>
              <a:t>@print_args #</a:t>
            </a:r>
            <a:r>
              <a:rPr lang="zh-CN" altLang="en-US" sz="1400" dirty="0">
                <a:solidFill>
                  <a:srgbClr val="FF0000"/>
                </a:solidFill>
              </a:rPr>
              <a:t>解释器解释成</a:t>
            </a:r>
            <a:r>
              <a:rPr lang="pt-BR" altLang="zh-CN" sz="1400" dirty="0">
                <a:solidFill>
                  <a:srgbClr val="FF0000"/>
                </a:solidFill>
              </a:rPr>
              <a:t>multiply</a:t>
            </a:r>
            <a:r>
              <a:rPr lang="en-US" altLang="zh-CN" sz="1400" dirty="0">
                <a:solidFill>
                  <a:srgbClr val="FF0000"/>
                </a:solidFill>
              </a:rPr>
              <a:t>=</a:t>
            </a:r>
            <a:r>
              <a:rPr lang="pt-BR" altLang="zh-CN" sz="1400" dirty="0">
                <a:solidFill>
                  <a:srgbClr val="FF0000"/>
                </a:solidFill>
              </a:rPr>
              <a:t>print_args(multiply)</a:t>
            </a:r>
          </a:p>
          <a:p>
            <a:r>
              <a:rPr lang="pt-BR" altLang="zh-CN" sz="1400" dirty="0"/>
              <a:t>   def multiply(num_a, num_b): </a:t>
            </a:r>
          </a:p>
          <a:p>
            <a:r>
              <a:rPr lang="pt-BR" altLang="zh-CN" sz="1400" dirty="0"/>
              <a:t>    return num_a * num_b</a:t>
            </a:r>
          </a:p>
          <a:p>
            <a:r>
              <a:rPr lang="en-US" altLang="zh-CN" sz="1400" dirty="0"/>
              <a:t>print(multiply(3, 5))</a:t>
            </a:r>
            <a:endParaRPr lang="pt-BR" altLang="zh-CN" sz="1400" dirty="0"/>
          </a:p>
          <a:p>
            <a:endParaRPr lang="zh-CN" alt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54692"/>
            <a:ext cx="39719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4904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1800" dirty="0"/>
              <a:t>同时使用多个装饰器时，需要调用的</a:t>
            </a:r>
            <a:r>
              <a:rPr lang="zh-CN" altLang="en-US" sz="1800" b="1" dirty="0">
                <a:solidFill>
                  <a:srgbClr val="FF0000"/>
                </a:solidFill>
              </a:rPr>
              <a:t>函数本身只会执行一次但会依次执行所有装饰器中的语句</a:t>
            </a:r>
            <a:br>
              <a:rPr lang="zh-CN" altLang="en-US" sz="1800" dirty="0"/>
            </a:br>
            <a:r>
              <a:rPr lang="zh-CN" altLang="en-US" sz="1800" b="1" dirty="0">
                <a:solidFill>
                  <a:srgbClr val="FF0000"/>
                </a:solidFill>
              </a:rPr>
              <a:t>执行顺序为从上到下依次执行</a:t>
            </a:r>
          </a:p>
        </p:txBody>
      </p:sp>
    </p:spTree>
    <p:extLst>
      <p:ext uri="{BB962C8B-B14F-4D97-AF65-F5344CB8AC3E}">
        <p14:creationId xmlns:p14="http://schemas.microsoft.com/office/powerpoint/2010/main" val="387204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355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28674" name="文本占位符 23554"/>
          <p:cNvSpPr>
            <a:spLocks noGrp="1"/>
          </p:cNvSpPr>
          <p:nvPr>
            <p:ph idx="1"/>
          </p:nvPr>
        </p:nvSpPr>
        <p:spPr/>
        <p:txBody>
          <a:bodyPr wrap="square" lIns="68591" tIns="34295" rIns="68591" bIns="34295" anchor="t"/>
          <a:lstStyle/>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solidFill>
                  <a:srgbClr val="FF0000"/>
                </a:solidFill>
              </a:rPr>
              <a:t>函数定义时括弧内为形参，一个函数可以没有形参，但是括弧必须要有</a:t>
            </a:r>
            <a:r>
              <a:rPr lang="zh-CN" altLang="en-US" sz="1600" dirty="0"/>
              <a:t>，表示该函数不接受参数。</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t>函数调用时，</a:t>
            </a:r>
            <a:r>
              <a:rPr lang="zh-CN" altLang="en-US" sz="1600" dirty="0">
                <a:solidFill>
                  <a:srgbClr val="FF0000"/>
                </a:solidFill>
              </a:rPr>
              <a:t>将实参的引用传递给形参</a:t>
            </a:r>
            <a:r>
              <a:rPr lang="zh-CN" altLang="en-US" sz="1600" dirty="0"/>
              <a:t>。</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t>在定义函数时，对参数个数并没有限制，如果有多个形参，需要使用逗号进行分隔。</a:t>
            </a:r>
            <a:endParaRPr lang="en-US" altLang="zh-CN" sz="1600" dirty="0"/>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solidFill>
                  <a:srgbClr val="FF0000"/>
                </a:solidFill>
              </a:rPr>
              <a:t>实参和形参的区别，就如同剧本选主角，剧本中的角色相当于形参，而演角色的演员就相当于实参</a:t>
            </a:r>
            <a:r>
              <a:rPr lang="zh-CN" altLang="en-US" sz="1600" dirty="0"/>
              <a:t>。</a:t>
            </a:r>
          </a:p>
          <a:p>
            <a:pPr eaLnBrk="1" hangingPunct="1">
              <a:buSzPct val="90000"/>
              <a:buFont typeface="Wingdings" panose="05000000000000000000" pitchFamily="2" charset="2"/>
              <a:buChar char="•"/>
            </a:pP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Content Placeholder 2"/>
          <p:cNvSpPr>
            <a:spLocks noGrp="1"/>
          </p:cNvSpPr>
          <p:nvPr>
            <p:ph idx="1"/>
          </p:nvPr>
        </p:nvSpPr>
        <p:spPr>
          <a:xfrm>
            <a:off x="287655" y="1094469"/>
            <a:ext cx="8660402" cy="3395980"/>
          </a:xfrm>
        </p:spPr>
        <p:txBody>
          <a:bodyPr wrap="square" lIns="68591" tIns="34295" rIns="68591" bIns="34295" anchor="t"/>
          <a:lstStyle/>
          <a:p>
            <a:pPr marL="0" indent="0" eaLnBrk="1" latinLnBrk="0" hangingPunct="1">
              <a:spcBef>
                <a:spcPts val="0"/>
              </a:spcBef>
              <a:buNone/>
            </a:pPr>
            <a:r>
              <a:rPr lang="en-US" altLang="en-US" sz="1200" dirty="0">
                <a:latin typeface="Consolas" panose="020B0609020204030204" pitchFamily="49" charset="0"/>
              </a:rPr>
              <a:t>def before(func):                       #定义修饰器</a:t>
            </a:r>
          </a:p>
          <a:p>
            <a:pPr marL="0" indent="0" eaLnBrk="1" latinLnBrk="0" hangingPunct="1">
              <a:spcBef>
                <a:spcPts val="0"/>
              </a:spcBef>
              <a:buNone/>
            </a:pPr>
            <a:r>
              <a:rPr lang="en-US" altLang="en-US" sz="1200" dirty="0">
                <a:latin typeface="Consolas" panose="020B0609020204030204" pitchFamily="49" charset="0"/>
              </a:rPr>
              <a:t>    </a:t>
            </a:r>
            <a:r>
              <a:rPr lang="en-US" altLang="en-US" sz="1200" dirty="0" err="1">
                <a:latin typeface="Consolas" panose="020B0609020204030204" pitchFamily="49" charset="0"/>
              </a:rPr>
              <a:t>def</a:t>
            </a:r>
            <a:r>
              <a:rPr lang="en-US" altLang="en-US" sz="1200" dirty="0">
                <a:latin typeface="Consolas" panose="020B0609020204030204" pitchFamily="49" charset="0"/>
              </a:rPr>
              <a:t> wrapper0(*args, **kwargs):</a:t>
            </a:r>
          </a:p>
          <a:p>
            <a:pPr marL="0" indent="0" eaLnBrk="1" latinLnBrk="0" hangingPunct="1">
              <a:spcBef>
                <a:spcPts val="0"/>
              </a:spcBef>
              <a:buNone/>
            </a:pPr>
            <a:r>
              <a:rPr lang="en-US" altLang="en-US" sz="1200" dirty="0">
                <a:latin typeface="Consolas" panose="020B0609020204030204" pitchFamily="49" charset="0"/>
              </a:rPr>
              <a:t>        print('Before function called.')</a:t>
            </a:r>
          </a:p>
          <a:p>
            <a:pPr marL="0" indent="0" eaLnBrk="1" latinLnBrk="0" hangingPunct="1">
              <a:spcBef>
                <a:spcPts val="0"/>
              </a:spcBef>
              <a:buNone/>
            </a:pPr>
            <a:r>
              <a:rPr lang="en-US" altLang="en-US" sz="1200" dirty="0">
                <a:latin typeface="Consolas" panose="020B0609020204030204" pitchFamily="49" charset="0"/>
              </a:rPr>
              <a:t>        return func(*args, **kwargs)</a:t>
            </a:r>
          </a:p>
          <a:p>
            <a:pPr marL="0" indent="0" eaLnBrk="1" latinLnBrk="0" hangingPunct="1">
              <a:spcBef>
                <a:spcPts val="0"/>
              </a:spcBef>
              <a:buNone/>
            </a:pPr>
            <a:r>
              <a:rPr lang="en-US" altLang="en-US" sz="1200" dirty="0">
                <a:latin typeface="Consolas" panose="020B0609020204030204" pitchFamily="49" charset="0"/>
              </a:rPr>
              <a:t>    return wrapper0</a:t>
            </a:r>
          </a:p>
          <a:p>
            <a:pPr marL="0" indent="0" eaLnBrk="1" latinLnBrk="0" hangingPunct="1">
              <a:spcBef>
                <a:spcPts val="0"/>
              </a:spcBef>
              <a:buNone/>
            </a:pPr>
            <a:endParaRPr lang="en-US" altLang="en-US" sz="1200" dirty="0">
              <a:latin typeface="Consolas" panose="020B0609020204030204" pitchFamily="49" charset="0"/>
            </a:endParaRPr>
          </a:p>
          <a:p>
            <a:pPr marL="0" indent="0" eaLnBrk="1" latinLnBrk="0" hangingPunct="1">
              <a:spcBef>
                <a:spcPts val="0"/>
              </a:spcBef>
              <a:buNone/>
            </a:pPr>
            <a:r>
              <a:rPr lang="en-US" altLang="en-US" sz="1200" dirty="0">
                <a:latin typeface="Consolas" panose="020B0609020204030204" pitchFamily="49" charset="0"/>
              </a:rPr>
              <a:t>def after(func):                        #定义修饰器</a:t>
            </a:r>
          </a:p>
          <a:p>
            <a:pPr marL="0" indent="0" eaLnBrk="1" latinLnBrk="0" hangingPunct="1">
              <a:spcBef>
                <a:spcPts val="0"/>
              </a:spcBef>
              <a:buNone/>
            </a:pPr>
            <a:r>
              <a:rPr lang="en-US" altLang="en-US" sz="1200" dirty="0">
                <a:latin typeface="Consolas" panose="020B0609020204030204" pitchFamily="49" charset="0"/>
              </a:rPr>
              <a:t>    </a:t>
            </a:r>
            <a:r>
              <a:rPr lang="en-US" altLang="en-US" sz="1200" dirty="0" err="1">
                <a:latin typeface="Consolas" panose="020B0609020204030204" pitchFamily="49" charset="0"/>
              </a:rPr>
              <a:t>def</a:t>
            </a:r>
            <a:r>
              <a:rPr lang="en-US" altLang="en-US" sz="1200" dirty="0">
                <a:latin typeface="Consolas" panose="020B0609020204030204" pitchFamily="49" charset="0"/>
              </a:rPr>
              <a:t> wrapper1(*args, **kwargs):</a:t>
            </a:r>
          </a:p>
          <a:p>
            <a:pPr marL="0" indent="0" eaLnBrk="1" latinLnBrk="0" hangingPunct="1">
              <a:spcBef>
                <a:spcPts val="0"/>
              </a:spcBef>
              <a:buNone/>
            </a:pPr>
            <a:r>
              <a:rPr lang="en-US" altLang="en-US" sz="1200" dirty="0">
                <a:latin typeface="Consolas" panose="020B0609020204030204" pitchFamily="49" charset="0"/>
              </a:rPr>
              <a:t>        result = func(*args, **</a:t>
            </a:r>
            <a:r>
              <a:rPr lang="en-US" altLang="en-US" sz="1200" dirty="0" err="1">
                <a:latin typeface="Consolas" panose="020B0609020204030204" pitchFamily="49" charset="0"/>
              </a:rPr>
              <a:t>kwargs</a:t>
            </a:r>
            <a:r>
              <a:rPr lang="en-US" altLang="en-US" sz="1200" dirty="0">
                <a:latin typeface="Consolas" panose="020B0609020204030204" pitchFamily="49" charset="0"/>
              </a:rPr>
              <a:t>)  </a:t>
            </a:r>
            <a:r>
              <a:rPr lang="en-US" altLang="en-US" sz="1200" dirty="0">
                <a:solidFill>
                  <a:srgbClr val="FF0000"/>
                </a:solidFill>
                <a:latin typeface="Consolas" panose="020B0609020204030204" pitchFamily="49" charset="0"/>
              </a:rPr>
              <a:t>#</a:t>
            </a:r>
            <a:r>
              <a:rPr lang="zh-CN" altLang="en-US" sz="1200" dirty="0">
                <a:solidFill>
                  <a:srgbClr val="FF0000"/>
                </a:solidFill>
                <a:latin typeface="Consolas" panose="020B0609020204030204" pitchFamily="49" charset="0"/>
              </a:rPr>
              <a:t>注意调用顺序</a:t>
            </a:r>
            <a:endParaRPr lang="en-US" altLang="en-US" sz="1200" dirty="0">
              <a:solidFill>
                <a:srgbClr val="FF0000"/>
              </a:solidFill>
              <a:latin typeface="Consolas" panose="020B0609020204030204" pitchFamily="49" charset="0"/>
            </a:endParaRPr>
          </a:p>
          <a:p>
            <a:pPr marL="0" indent="0" eaLnBrk="1" latinLnBrk="0" hangingPunct="1">
              <a:spcBef>
                <a:spcPts val="0"/>
              </a:spcBef>
              <a:buNone/>
            </a:pPr>
            <a:r>
              <a:rPr lang="en-US" altLang="en-US" sz="1200" dirty="0">
                <a:latin typeface="Consolas" panose="020B0609020204030204" pitchFamily="49" charset="0"/>
              </a:rPr>
              <a:t>        print('After function called.')</a:t>
            </a:r>
          </a:p>
          <a:p>
            <a:pPr marL="0" indent="0" eaLnBrk="1" latinLnBrk="0" hangingPunct="1">
              <a:spcBef>
                <a:spcPts val="0"/>
              </a:spcBef>
              <a:buNone/>
            </a:pPr>
            <a:r>
              <a:rPr lang="en-US" altLang="en-US" sz="1200" dirty="0">
                <a:latin typeface="Consolas" panose="020B0609020204030204" pitchFamily="49" charset="0"/>
              </a:rPr>
              <a:t>        return result</a:t>
            </a:r>
          </a:p>
          <a:p>
            <a:pPr marL="0" indent="0" eaLnBrk="1" latinLnBrk="0" hangingPunct="1">
              <a:spcBef>
                <a:spcPts val="0"/>
              </a:spcBef>
              <a:buNone/>
            </a:pPr>
            <a:r>
              <a:rPr lang="en-US" altLang="en-US" sz="1200" dirty="0">
                <a:latin typeface="Consolas" panose="020B0609020204030204" pitchFamily="49" charset="0"/>
              </a:rPr>
              <a:t>    return wrapper1</a:t>
            </a:r>
          </a:p>
          <a:p>
            <a:pPr marL="0" indent="0" eaLnBrk="1" latinLnBrk="0" hangingPunct="1">
              <a:spcBef>
                <a:spcPts val="0"/>
              </a:spcBef>
              <a:buNone/>
            </a:pPr>
            <a:endParaRPr lang="en-US" altLang="en-US" sz="1200" dirty="0">
              <a:latin typeface="Consolas" panose="020B0609020204030204" pitchFamily="49" charset="0"/>
            </a:endParaRPr>
          </a:p>
          <a:p>
            <a:pPr marL="0" indent="0" eaLnBrk="1" latinLnBrk="0" hangingPunct="1">
              <a:spcBef>
                <a:spcPts val="0"/>
              </a:spcBef>
              <a:buNone/>
            </a:pPr>
            <a:r>
              <a:rPr lang="en-US" altLang="en-US" sz="1200" dirty="0">
                <a:latin typeface="Consolas" panose="020B0609020204030204" pitchFamily="49" charset="0"/>
              </a:rPr>
              <a:t>@before</a:t>
            </a:r>
            <a:r>
              <a:rPr lang="zh-CN" altLang="en-US" sz="1200" b="1" dirty="0"/>
              <a:t> </a:t>
            </a:r>
            <a:endParaRPr lang="en-US" altLang="zh-CN" sz="1200" b="1" dirty="0"/>
          </a:p>
          <a:p>
            <a:pPr marL="0" indent="0" eaLnBrk="1" latinLnBrk="0" hangingPunct="1">
              <a:spcBef>
                <a:spcPts val="0"/>
              </a:spcBef>
              <a:buNone/>
            </a:pPr>
            <a:r>
              <a:rPr lang="en-US" altLang="en-US" sz="1200" dirty="0">
                <a:latin typeface="Consolas" panose="020B0609020204030204" pitchFamily="49" charset="0"/>
              </a:rPr>
              <a:t>@after</a:t>
            </a:r>
          </a:p>
          <a:p>
            <a:pPr marL="0" indent="0" eaLnBrk="1" latinLnBrk="0" hangingPunct="1">
              <a:spcBef>
                <a:spcPts val="0"/>
              </a:spcBef>
              <a:buNone/>
            </a:pPr>
            <a:r>
              <a:rPr lang="en-US" altLang="en-US" sz="1200" dirty="0">
                <a:latin typeface="Consolas" panose="020B0609020204030204" pitchFamily="49" charset="0"/>
              </a:rPr>
              <a:t>def test():                             #同时使用两个修饰器改造函数</a:t>
            </a:r>
          </a:p>
          <a:p>
            <a:pPr marL="0" indent="0" eaLnBrk="1" latinLnBrk="0" hangingPunct="1">
              <a:spcBef>
                <a:spcPts val="0"/>
              </a:spcBef>
              <a:buNone/>
            </a:pPr>
            <a:r>
              <a:rPr lang="en-US" altLang="en-US" sz="1200" dirty="0">
                <a:latin typeface="Consolas" panose="020B0609020204030204" pitchFamily="49" charset="0"/>
              </a:rPr>
              <a:t>    print(3)</a:t>
            </a:r>
          </a:p>
          <a:p>
            <a:pPr marL="0" indent="0" eaLnBrk="1" latinLnBrk="0" hangingPunct="1">
              <a:spcBef>
                <a:spcPts val="0"/>
              </a:spcBef>
              <a:buNone/>
            </a:pPr>
            <a:r>
              <a:rPr lang="en-US" altLang="en-US" sz="1200" dirty="0">
                <a:latin typeface="Consolas" panose="020B0609020204030204" pitchFamily="49" charset="0"/>
              </a:rPr>
              <a:t>test()                                  #</a:t>
            </a:r>
            <a:r>
              <a:rPr lang="en-US" altLang="en-US" sz="1200" dirty="0" err="1">
                <a:latin typeface="Consolas" panose="020B0609020204030204" pitchFamily="49" charset="0"/>
              </a:rPr>
              <a:t>调用被修饰的函数test</a:t>
            </a:r>
            <a:r>
              <a:rPr lang="en-US" altLang="en-US" sz="1200" dirty="0">
                <a:latin typeface="Consolas" panose="020B0609020204030204" pitchFamily="49" charset="0"/>
              </a:rPr>
              <a:t>=before(after(</a:t>
            </a:r>
            <a:r>
              <a:rPr lang="en-US" altLang="en-US" sz="1200" dirty="0" err="1">
                <a:latin typeface="Consolas" panose="020B0609020204030204" pitchFamily="49" charset="0"/>
              </a:rPr>
              <a:t>func</a:t>
            </a:r>
            <a:r>
              <a:rPr lang="en-US" altLang="en-US" sz="1200" dirty="0">
                <a:latin typeface="Consolas" panose="020B0609020204030204" pitchFamily="49" charset="0"/>
              </a:rPr>
              <a:t>))</a:t>
            </a:r>
          </a:p>
        </p:txBody>
      </p:sp>
      <p:sp>
        <p:nvSpPr>
          <p:cNvPr id="17715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1"/>
          <p:cNvSpPr>
            <a:spLocks noGrp="1" noChangeArrowheads="1"/>
          </p:cNvSpPr>
          <p:nvPr>
            <p:ph idx="1"/>
          </p:nvPr>
        </p:nvSpPr>
        <p:spPr bwMode="auto">
          <a:xfrm>
            <a:off x="457200" y="1097489"/>
            <a:ext cx="6211614"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1500" b="0" i="0" u="none" strike="noStrike" cap="none" normalizeH="0" baseline="0" dirty="0">
                <a:ln>
                  <a:noFill/>
                </a:ln>
                <a:solidFill>
                  <a:srgbClr val="000000"/>
                </a:solidFill>
                <a:effectLst/>
                <a:latin typeface="Arial Unicode MS" panose="020B0604020202020204" pitchFamily="34" charset="-122"/>
                <a:ea typeface="JetBrains Mono"/>
              </a:rPr>
              <a:t>makebold</a:t>
            </a: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(fn):</a:t>
            </a:r>
            <a:b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1500" b="0" i="0" u="none" strike="noStrike" cap="none" normalizeH="0" baseline="0" dirty="0">
                <a:ln>
                  <a:noFill/>
                </a:ln>
                <a:solidFill>
                  <a:srgbClr val="000000"/>
                </a:solidFill>
                <a:effectLst/>
                <a:latin typeface="Arial Unicode MS" panose="020B0604020202020204" pitchFamily="34" charset="-122"/>
                <a:ea typeface="JetBrains Mono"/>
              </a:rPr>
              <a:t>wrapped</a:t>
            </a: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1500" b="1" i="0" u="none" strike="noStrike" cap="none" normalizeH="0" baseline="0" dirty="0">
                <a:ln>
                  <a:noFill/>
                </a:ln>
                <a:solidFill>
                  <a:srgbClr val="008080"/>
                </a:solidFill>
                <a:effectLst/>
                <a:latin typeface="Arial Unicode MS" panose="020B0604020202020204" pitchFamily="34" charset="-122"/>
                <a:ea typeface="JetBrains Mono"/>
              </a:rPr>
              <a:t>"&lt;b&gt;" </a:t>
            </a: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 fn() + </a:t>
            </a:r>
            <a:r>
              <a:rPr kumimoji="0" lang="zh-CN" altLang="zh-CN" sz="1500" b="1" i="0" u="none" strike="noStrike" cap="none" normalizeH="0" baseline="0" dirty="0">
                <a:ln>
                  <a:noFill/>
                </a:ln>
                <a:solidFill>
                  <a:srgbClr val="008080"/>
                </a:solidFill>
                <a:effectLst/>
                <a:latin typeface="Arial Unicode MS" panose="020B0604020202020204" pitchFamily="34" charset="-122"/>
                <a:ea typeface="JetBrains Mono"/>
              </a:rPr>
              <a:t>"&lt;/b&gt;"</a:t>
            </a:r>
            <a:br>
              <a:rPr kumimoji="0" lang="zh-CN" altLang="zh-CN" sz="1500" b="1" i="0" u="none" strike="noStrike" cap="none" normalizeH="0" baseline="0" dirty="0">
                <a:ln>
                  <a:noFill/>
                </a:ln>
                <a:solidFill>
                  <a:srgbClr val="008080"/>
                </a:solidFill>
                <a:effectLst/>
                <a:latin typeface="Arial Unicode MS" panose="020B0604020202020204" pitchFamily="34" charset="-122"/>
                <a:ea typeface="JetBrains Mono"/>
              </a:rPr>
            </a:br>
            <a:r>
              <a:rPr kumimoji="0" lang="zh-CN" altLang="zh-CN" sz="1500" b="1" i="0" u="none" strike="noStrike" cap="none" normalizeH="0" baseline="0" dirty="0">
                <a:ln>
                  <a:noFill/>
                </a:ln>
                <a:solidFill>
                  <a:srgbClr val="008080"/>
                </a:solidFill>
                <a:effectLst/>
                <a:latin typeface="Arial Unicode MS" panose="020B0604020202020204" pitchFamily="34" charset="-122"/>
                <a:ea typeface="JetBrains Mono"/>
              </a:rPr>
              <a:t>    </a:t>
            </a: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wrapped</a:t>
            </a:r>
            <a:b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1500" b="0" i="0" u="none" strike="noStrike" cap="none" normalizeH="0" baseline="0" dirty="0">
                <a:ln>
                  <a:noFill/>
                </a:ln>
                <a:solidFill>
                  <a:srgbClr val="000000"/>
                </a:solidFill>
                <a:effectLst/>
                <a:latin typeface="Arial Unicode MS" panose="020B0604020202020204" pitchFamily="34" charset="-122"/>
                <a:ea typeface="JetBrains Mono"/>
              </a:rPr>
              <a:t>makeitalic</a:t>
            </a: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(fn):</a:t>
            </a:r>
            <a:b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1500" b="0" i="0" u="none" strike="noStrike" cap="none" normalizeH="0" baseline="0" dirty="0">
                <a:ln>
                  <a:noFill/>
                </a:ln>
                <a:solidFill>
                  <a:srgbClr val="000000"/>
                </a:solidFill>
                <a:effectLst/>
                <a:latin typeface="Arial Unicode MS" panose="020B0604020202020204" pitchFamily="34" charset="-122"/>
                <a:ea typeface="JetBrains Mono"/>
              </a:rPr>
              <a:t>wrapped</a:t>
            </a: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1500" b="1" i="0" u="none" strike="noStrike" cap="none" normalizeH="0" baseline="0" dirty="0">
                <a:ln>
                  <a:noFill/>
                </a:ln>
                <a:solidFill>
                  <a:srgbClr val="008080"/>
                </a:solidFill>
                <a:effectLst/>
                <a:latin typeface="Arial Unicode MS" panose="020B0604020202020204" pitchFamily="34" charset="-122"/>
                <a:ea typeface="JetBrains Mono"/>
              </a:rPr>
              <a:t>"&lt;i&gt;" </a:t>
            </a: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 fn() + </a:t>
            </a:r>
            <a:r>
              <a:rPr kumimoji="0" lang="zh-CN" altLang="zh-CN" sz="1500" b="1" i="0" u="none" strike="noStrike" cap="none" normalizeH="0" baseline="0" dirty="0">
                <a:ln>
                  <a:noFill/>
                </a:ln>
                <a:solidFill>
                  <a:srgbClr val="008080"/>
                </a:solidFill>
                <a:effectLst/>
                <a:latin typeface="Arial Unicode MS" panose="020B0604020202020204" pitchFamily="34" charset="-122"/>
                <a:ea typeface="JetBrains Mono"/>
              </a:rPr>
              <a:t>"&lt;/i&gt;"</a:t>
            </a:r>
            <a:br>
              <a:rPr kumimoji="0" lang="zh-CN" altLang="zh-CN" sz="1500" b="1" i="0" u="none" strike="noStrike" cap="none" normalizeH="0" baseline="0" dirty="0">
                <a:ln>
                  <a:noFill/>
                </a:ln>
                <a:solidFill>
                  <a:srgbClr val="008080"/>
                </a:solidFill>
                <a:effectLst/>
                <a:latin typeface="Arial Unicode MS" panose="020B0604020202020204" pitchFamily="34" charset="-122"/>
                <a:ea typeface="JetBrains Mono"/>
              </a:rPr>
            </a:br>
            <a:r>
              <a:rPr kumimoji="0" lang="zh-CN" altLang="zh-CN" sz="1500" b="1" i="0" u="none" strike="noStrike" cap="none" normalizeH="0" baseline="0" dirty="0">
                <a:ln>
                  <a:noFill/>
                </a:ln>
                <a:solidFill>
                  <a:srgbClr val="008080"/>
                </a:solidFill>
                <a:effectLst/>
                <a:latin typeface="Arial Unicode MS" panose="020B0604020202020204" pitchFamily="34" charset="-122"/>
                <a:ea typeface="JetBrains Mono"/>
              </a:rPr>
              <a:t>    </a:t>
            </a: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wrapped</a:t>
            </a:r>
            <a:b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1500" b="0" i="0" u="none" strike="noStrike" cap="none" normalizeH="0" baseline="0" dirty="0">
                <a:ln>
                  <a:noFill/>
                </a:ln>
                <a:solidFill>
                  <a:srgbClr val="0000B2"/>
                </a:solidFill>
                <a:effectLst/>
                <a:latin typeface="Arial Unicode MS" panose="020B0604020202020204" pitchFamily="34" charset="-122"/>
                <a:ea typeface="JetBrains Mono"/>
              </a:rPr>
              <a:t>@makebold</a:t>
            </a:r>
            <a:br>
              <a:rPr kumimoji="0" lang="zh-CN" altLang="zh-CN" sz="1500" b="0" i="0" u="none" strike="noStrike" cap="none" normalizeH="0" baseline="0" dirty="0">
                <a:ln>
                  <a:noFill/>
                </a:ln>
                <a:solidFill>
                  <a:srgbClr val="0000B2"/>
                </a:solidFill>
                <a:effectLst/>
                <a:latin typeface="Arial Unicode MS" panose="020B0604020202020204" pitchFamily="34" charset="-122"/>
                <a:ea typeface="JetBrains Mono"/>
              </a:rPr>
            </a:br>
            <a:r>
              <a:rPr kumimoji="0" lang="zh-CN" altLang="zh-CN" sz="1500" b="0" i="0" u="none" strike="noStrike" cap="none" normalizeH="0" baseline="0" dirty="0">
                <a:ln>
                  <a:noFill/>
                </a:ln>
                <a:solidFill>
                  <a:srgbClr val="0000B2"/>
                </a:solidFill>
                <a:effectLst/>
                <a:latin typeface="Arial Unicode MS" panose="020B0604020202020204" pitchFamily="34" charset="-122"/>
                <a:ea typeface="JetBrains Mono"/>
              </a:rPr>
              <a:t>@makeitalic</a:t>
            </a:r>
            <a:br>
              <a:rPr kumimoji="0" lang="zh-CN" altLang="zh-CN" sz="1500" b="0" i="0" u="none" strike="noStrike" cap="none" normalizeH="0" baseline="0" dirty="0">
                <a:ln>
                  <a:noFill/>
                </a:ln>
                <a:solidFill>
                  <a:srgbClr val="0000B2"/>
                </a:solidFill>
                <a:effectLst/>
                <a:latin typeface="Arial Unicode MS" panose="020B0604020202020204" pitchFamily="34" charset="-122"/>
                <a:ea typeface="JetBrains Mono"/>
              </a:rPr>
            </a:b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1500" b="0" i="0" u="none" strike="noStrike" cap="none" normalizeH="0" baseline="0" dirty="0">
                <a:ln>
                  <a:noFill/>
                </a:ln>
                <a:solidFill>
                  <a:srgbClr val="000000"/>
                </a:solidFill>
                <a:effectLst/>
                <a:latin typeface="Arial Unicode MS" panose="020B0604020202020204" pitchFamily="34" charset="-122"/>
                <a:ea typeface="JetBrains Mono"/>
              </a:rPr>
              <a:t>hello</a:t>
            </a: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15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15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1500" b="1" i="0" u="none" strike="noStrike" cap="none" normalizeH="0" baseline="0" dirty="0">
                <a:ln>
                  <a:noFill/>
                </a:ln>
                <a:solidFill>
                  <a:srgbClr val="008080"/>
                </a:solidFill>
                <a:effectLst/>
                <a:latin typeface="Arial Unicode MS" panose="020B0604020202020204" pitchFamily="34" charset="-122"/>
                <a:ea typeface="JetBrains Mono"/>
              </a:rPr>
              <a:t>"hello world“</a:t>
            </a:r>
            <a:endParaRPr kumimoji="0" lang="en-US" altLang="zh-CN" sz="1500" b="1" i="0" u="none" strike="noStrike" cap="none" normalizeH="0" baseline="0" dirty="0">
              <a:ln>
                <a:noFill/>
              </a:ln>
              <a:solidFill>
                <a:srgbClr val="008080"/>
              </a:solidFill>
              <a:effectLst/>
              <a:latin typeface="Arial Unicode MS" panose="020B0604020202020204" pitchFamily="34" charset="-122"/>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rPr>
              <a:t>print(hello()) # hello=</a:t>
            </a:r>
            <a:r>
              <a:rPr kumimoji="0" lang="en-US" altLang="zh-CN" sz="1800" b="0" i="0" u="none" strike="noStrike" cap="none" normalizeH="0" baseline="0" dirty="0" err="1">
                <a:ln>
                  <a:noFill/>
                </a:ln>
                <a:solidFill>
                  <a:schemeClr val="tx1"/>
                </a:solidFill>
                <a:effectLst/>
                <a:latin typeface="Arial" panose="020B0604020202020204" pitchFamily="34" charset="0"/>
              </a:rPr>
              <a:t>makebold</a:t>
            </a:r>
            <a:r>
              <a:rPr kumimoji="0" lang="en-US" altLang="zh-CN" sz="1800" b="0" i="0" u="none" strike="noStrike" cap="none" normalizeH="0" baseline="0" dirty="0">
                <a:ln>
                  <a:noFill/>
                </a:ln>
                <a:solidFill>
                  <a:schemeClr val="tx1"/>
                </a:solidFill>
                <a:effectLst/>
                <a:latin typeface="Arial" panose="020B0604020202020204" pitchFamily="34" charset="0"/>
              </a:rPr>
              <a:t>(</a:t>
            </a:r>
            <a:r>
              <a:rPr kumimoji="0" lang="en-US" altLang="zh-CN" sz="1800" b="0" i="0" u="none" strike="noStrike" cap="none" normalizeH="0" baseline="0" dirty="0" err="1">
                <a:ln>
                  <a:noFill/>
                </a:ln>
                <a:solidFill>
                  <a:schemeClr val="tx1"/>
                </a:solidFill>
                <a:effectLst/>
                <a:latin typeface="Arial" panose="020B0604020202020204" pitchFamily="34" charset="0"/>
              </a:rPr>
              <a:t>makeitalic</a:t>
            </a:r>
            <a:r>
              <a:rPr kumimoji="0" lang="en-US" altLang="zh-CN" sz="1800" b="0" i="0" u="none" strike="noStrike" cap="none" normalizeH="0" baseline="0" dirty="0">
                <a:ln>
                  <a:noFill/>
                </a:ln>
                <a:solidFill>
                  <a:schemeClr val="tx1"/>
                </a:solidFill>
                <a:effectLst/>
                <a:latin typeface="Arial" panose="020B0604020202020204" pitchFamily="34" charset="0"/>
              </a:rPr>
              <a:t>(hello))</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24955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下面的代码完整地演示了嵌套函数定义与使用的方法，有效利用了用户名检查功能的代码。</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check_permission(func):</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def wrapper(*args, **kwargs):</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if kwargs.get('username')!='admin':</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raise Exception('Sorry. You are not allowed.')</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func(*args, **kwargs)</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wrapper</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内容占位符 2"/>
          <p:cNvSpPr>
            <a:spLocks noGrp="1"/>
          </p:cNvSpPr>
          <p:nvPr>
            <p:ph idx="1"/>
          </p:nvPr>
        </p:nvSpPr>
        <p:spPr>
          <a:xfrm>
            <a:off x="344170" y="1109980"/>
            <a:ext cx="8115935" cy="3395345"/>
          </a:xfrm>
        </p:spPr>
        <p:txBody>
          <a:bodyPr wrap="square" lIns="68591" tIns="34295" rIns="68591" bIns="34295" anchor="t"/>
          <a:lstStyle/>
          <a:p>
            <a:pPr eaLnBrk="1" hangingPunct="1">
              <a:lnSpc>
                <a:spcPct val="150000"/>
              </a:lnSpc>
              <a:spcBef>
                <a:spcPct val="0"/>
              </a:spcBef>
            </a:pPr>
            <a:r>
              <a:rPr lang="zh-CN" altLang="en-US" sz="1800" dirty="0"/>
              <a:t>使用修饰器对函数的关键参数和位置参数进行检查，如果发现有参数没有以关键参数形式传值则抛出异常。</a:t>
            </a:r>
          </a:p>
          <a:p>
            <a:pPr eaLnBrk="1" latinLnBrk="0" hangingPunct="1">
              <a:spcBef>
                <a:spcPts val="0"/>
              </a:spcBef>
              <a:buNone/>
            </a:pPr>
            <a:r>
              <a:rPr lang="zh-CN" altLang="en-US" sz="1400" dirty="0">
                <a:latin typeface="Consolas" panose="020B0609020204030204" pitchFamily="49" charset="0"/>
              </a:rPr>
              <a:t>def mustBeKeywords(func):</a:t>
            </a:r>
          </a:p>
          <a:p>
            <a:pPr eaLnBrk="1" latinLnBrk="0" hangingPunct="1">
              <a:spcBef>
                <a:spcPts val="0"/>
              </a:spcBef>
              <a:buNone/>
            </a:pPr>
            <a:r>
              <a:rPr lang="zh-CN" altLang="en-US" sz="1400" dirty="0">
                <a:latin typeface="Consolas" panose="020B0609020204030204" pitchFamily="49" charset="0"/>
              </a:rPr>
              <a:t>    import inspect</a:t>
            </a:r>
          </a:p>
          <a:p>
            <a:pPr eaLnBrk="1" latinLnBrk="0" hangingPunct="1">
              <a:spcBef>
                <a:spcPts val="0"/>
              </a:spcBef>
              <a:buNone/>
            </a:pPr>
            <a:r>
              <a:rPr lang="zh-CN" altLang="en-US" sz="1400" dirty="0">
                <a:latin typeface="Consolas" panose="020B0609020204030204" pitchFamily="49" charset="0"/>
              </a:rPr>
              <a:t>    #获取位置参数和默认值参数列表</a:t>
            </a:r>
          </a:p>
          <a:p>
            <a:pPr eaLnBrk="1" latinLnBrk="0" hangingPunct="1">
              <a:spcBef>
                <a:spcPts val="0"/>
              </a:spcBef>
              <a:buNone/>
            </a:pPr>
            <a:r>
              <a:rPr lang="zh-CN" altLang="en-US" sz="1400" dirty="0">
                <a:latin typeface="Consolas" panose="020B0609020204030204" pitchFamily="49" charset="0"/>
              </a:rPr>
              <a:t>    positions = inspect.getargspec(func).args</a:t>
            </a:r>
          </a:p>
          <a:p>
            <a:pPr eaLnBrk="1" latinLnBrk="0" hangingPunct="1">
              <a:spcBef>
                <a:spcPts val="0"/>
              </a:spcBef>
              <a:buNone/>
            </a:pPr>
            <a:r>
              <a:rPr lang="zh-CN" altLang="en-US" sz="1400" dirty="0">
                <a:latin typeface="Consolas" panose="020B0609020204030204" pitchFamily="49" charset="0"/>
              </a:rPr>
              <a:t>    def wrapper(*args, **kwargs):</a:t>
            </a:r>
          </a:p>
          <a:p>
            <a:pPr eaLnBrk="1" latinLnBrk="0" hangingPunct="1">
              <a:spcBef>
                <a:spcPts val="0"/>
              </a:spcBef>
              <a:buNone/>
            </a:pPr>
            <a:r>
              <a:rPr lang="zh-CN" altLang="en-US" sz="1400" dirty="0">
                <a:latin typeface="Consolas" panose="020B0609020204030204" pitchFamily="49" charset="0"/>
              </a:rPr>
              <a:t>        for pos in positions:</a:t>
            </a:r>
          </a:p>
          <a:p>
            <a:pPr eaLnBrk="1" latinLnBrk="0" hangingPunct="1">
              <a:spcBef>
                <a:spcPts val="0"/>
              </a:spcBef>
              <a:buNone/>
            </a:pPr>
            <a:r>
              <a:rPr lang="zh-CN" altLang="en-US" sz="1400" dirty="0">
                <a:latin typeface="Consolas" panose="020B0609020204030204" pitchFamily="49" charset="0"/>
              </a:rPr>
              <a:t>            if pos not in kwargs:</a:t>
            </a:r>
          </a:p>
          <a:p>
            <a:pPr eaLnBrk="1" latinLnBrk="0" hangingPunct="1">
              <a:spcBef>
                <a:spcPts val="0"/>
              </a:spcBef>
              <a:buNone/>
            </a:pPr>
            <a:r>
              <a:rPr lang="zh-CN" altLang="en-US" sz="1400" dirty="0">
                <a:latin typeface="Consolas" panose="020B0609020204030204" pitchFamily="49" charset="0"/>
              </a:rPr>
              <a:t>                raise Exception(pos+' must be keyword parameter')</a:t>
            </a:r>
          </a:p>
          <a:p>
            <a:pPr eaLnBrk="1" latinLnBrk="0" hangingPunct="1">
              <a:spcBef>
                <a:spcPts val="0"/>
              </a:spcBef>
              <a:buNone/>
            </a:pPr>
            <a:r>
              <a:rPr lang="zh-CN" altLang="en-US" sz="1400" dirty="0">
                <a:latin typeface="Consolas" panose="020B0609020204030204" pitchFamily="49" charset="0"/>
              </a:rPr>
              <a:t>        return func(*args, **kwargs)</a:t>
            </a:r>
          </a:p>
          <a:p>
            <a:pPr eaLnBrk="1" latinLnBrk="0" hangingPunct="1">
              <a:spcBef>
                <a:spcPts val="0"/>
              </a:spcBef>
              <a:buNone/>
            </a:pPr>
            <a:r>
              <a:rPr lang="zh-CN" altLang="en-US" sz="1400" dirty="0">
                <a:latin typeface="Consolas" panose="020B0609020204030204" pitchFamily="49" charset="0"/>
              </a:rPr>
              <a:t>    return wrapper</a:t>
            </a:r>
          </a:p>
          <a:p>
            <a:pPr eaLnBrk="1" latinLnBrk="0" hangingPunct="1">
              <a:spcBef>
                <a:spcPts val="0"/>
              </a:spcBef>
              <a:buNone/>
            </a:pPr>
            <a:endParaRPr lang="zh-CN" altLang="en-US" sz="1400" dirty="0">
              <a:latin typeface="Consolas" panose="020B0609020204030204" pitchFamily="49" charset="0"/>
            </a:endParaRPr>
          </a:p>
          <a:p>
            <a:pPr eaLnBrk="1" latinLnBrk="0" hangingPunct="1">
              <a:spcBef>
                <a:spcPts val="0"/>
              </a:spcBef>
              <a:buNone/>
            </a:pPr>
            <a:r>
              <a:rPr lang="zh-CN" altLang="en-US" sz="1400" dirty="0">
                <a:latin typeface="Consolas" panose="020B0609020204030204" pitchFamily="49" charset="0"/>
              </a:rPr>
              <a:t>@mustBeKeywords</a:t>
            </a:r>
          </a:p>
          <a:p>
            <a:pPr eaLnBrk="1" latinLnBrk="0" hangingPunct="1">
              <a:spcBef>
                <a:spcPts val="0"/>
              </a:spcBef>
              <a:buNone/>
            </a:pPr>
            <a:r>
              <a:rPr lang="zh-CN" altLang="en-US" sz="1400" dirty="0">
                <a:latin typeface="Consolas" panose="020B0609020204030204" pitchFamily="49" charset="0"/>
              </a:rPr>
              <a:t>def demo(a, b, c):</a:t>
            </a:r>
          </a:p>
          <a:p>
            <a:pPr eaLnBrk="1" latinLnBrk="0" hangingPunct="1">
              <a:spcBef>
                <a:spcPts val="0"/>
              </a:spcBef>
              <a:buNone/>
            </a:pPr>
            <a:r>
              <a:rPr lang="zh-CN" altLang="en-US" sz="1400" dirty="0">
                <a:latin typeface="Consolas" panose="020B0609020204030204" pitchFamily="49" charset="0"/>
              </a:rPr>
              <a:t>    print(a, b, c)</a:t>
            </a:r>
          </a:p>
        </p:txBody>
      </p:sp>
      <p:sp>
        <p:nvSpPr>
          <p:cNvPr id="18125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内容占位符 2"/>
          <p:cNvSpPr>
            <a:spLocks noGrp="1"/>
          </p:cNvSpPr>
          <p:nvPr>
            <p:ph idx="1"/>
          </p:nvPr>
        </p:nvSpPr>
        <p:spPr>
          <a:xfrm>
            <a:off x="457200" y="1121410"/>
            <a:ext cx="8229600" cy="3395663"/>
          </a:xfrm>
        </p:spPr>
        <p:txBody>
          <a:bodyPr wrap="square" lIns="68591" tIns="34295" rIns="68591" bIns="34295" anchor="t"/>
          <a:lstStyle/>
          <a:p>
            <a:pPr eaLnBrk="1" hangingPunct="1">
              <a:lnSpc>
                <a:spcPct val="150000"/>
              </a:lnSpc>
              <a:spcBef>
                <a:spcPct val="0"/>
              </a:spcBef>
            </a:pPr>
            <a:r>
              <a:rPr lang="zh-CN" altLang="en-US" sz="1800" dirty="0"/>
              <a:t>使用修饰器对函数的位置参数和关键参数进行检查，如果发现有关键参数与位置参数同名则抛出异常。</a:t>
            </a:r>
          </a:p>
          <a:p>
            <a:pPr eaLnBrk="1" latinLnBrk="0" hangingPunct="1">
              <a:spcBef>
                <a:spcPct val="0"/>
              </a:spcBef>
              <a:buNone/>
            </a:pPr>
            <a:r>
              <a:rPr lang="zh-CN" altLang="en-US" sz="1200" dirty="0">
                <a:latin typeface="Consolas" panose="020B0609020204030204" pitchFamily="49" charset="0"/>
              </a:rPr>
              <a:t>def onlyPositions(func):</a:t>
            </a:r>
          </a:p>
          <a:p>
            <a:pPr eaLnBrk="1" latinLnBrk="0" hangingPunct="1">
              <a:spcBef>
                <a:spcPct val="0"/>
              </a:spcBef>
              <a:buNone/>
            </a:pPr>
            <a:r>
              <a:rPr lang="zh-CN" altLang="en-US" sz="1200" dirty="0">
                <a:latin typeface="Consolas" panose="020B0609020204030204" pitchFamily="49" charset="0"/>
              </a:rPr>
              <a:t>    import inspect</a:t>
            </a:r>
          </a:p>
          <a:p>
            <a:pPr eaLnBrk="1" latinLnBrk="0" hangingPunct="1">
              <a:spcBef>
                <a:spcPct val="0"/>
              </a:spcBef>
              <a:buNone/>
            </a:pPr>
            <a:r>
              <a:rPr lang="zh-CN" altLang="en-US" sz="1200" dirty="0">
                <a:latin typeface="Consolas" panose="020B0609020204030204" pitchFamily="49" charset="0"/>
              </a:rPr>
              <a:t>    #获取函数func的位置参数列表</a:t>
            </a:r>
          </a:p>
          <a:p>
            <a:pPr eaLnBrk="1" latinLnBrk="0" hangingPunct="1">
              <a:spcBef>
                <a:spcPct val="0"/>
              </a:spcBef>
              <a:buNone/>
            </a:pPr>
            <a:r>
              <a:rPr lang="zh-CN" altLang="en-US" sz="1200" dirty="0">
                <a:latin typeface="Consolas" panose="020B0609020204030204" pitchFamily="49" charset="0"/>
              </a:rPr>
              <a:t>    positions = inspect.getargspec(func).args</a:t>
            </a:r>
          </a:p>
          <a:p>
            <a:pPr eaLnBrk="1" latinLnBrk="0" hangingPunct="1">
              <a:spcBef>
                <a:spcPct val="0"/>
              </a:spcBef>
              <a:buNone/>
            </a:pPr>
            <a:r>
              <a:rPr lang="zh-CN" altLang="en-US" sz="1200" dirty="0">
                <a:latin typeface="Consolas" panose="020B0609020204030204" pitchFamily="49" charset="0"/>
              </a:rPr>
              <a:t>    def wrapper(*args, **kwargs):</a:t>
            </a:r>
          </a:p>
          <a:p>
            <a:pPr eaLnBrk="1" latinLnBrk="0" hangingPunct="1">
              <a:spcBef>
                <a:spcPct val="0"/>
              </a:spcBef>
              <a:buNone/>
            </a:pPr>
            <a:r>
              <a:rPr lang="zh-CN" altLang="en-US" sz="1200" dirty="0">
                <a:latin typeface="Consolas" panose="020B0609020204030204" pitchFamily="49" charset="0"/>
              </a:rPr>
              <a:t>        #检查关键参数列表</a:t>
            </a:r>
          </a:p>
          <a:p>
            <a:pPr eaLnBrk="1" latinLnBrk="0" hangingPunct="1">
              <a:spcBef>
                <a:spcPct val="0"/>
              </a:spcBef>
              <a:buNone/>
            </a:pPr>
            <a:r>
              <a:rPr lang="zh-CN" altLang="en-US" sz="1200" dirty="0">
                <a:latin typeface="Consolas" panose="020B0609020204030204" pitchFamily="49" charset="0"/>
              </a:rPr>
              <a:t>        for para in kwargs:</a:t>
            </a:r>
          </a:p>
          <a:p>
            <a:pPr eaLnBrk="1" latinLnBrk="0" hangingPunct="1">
              <a:spcBef>
                <a:spcPct val="0"/>
              </a:spcBef>
              <a:buNone/>
            </a:pPr>
            <a:r>
              <a:rPr lang="zh-CN" altLang="en-US" sz="1200" dirty="0">
                <a:latin typeface="Consolas" panose="020B0609020204030204" pitchFamily="49" charset="0"/>
              </a:rPr>
              <a:t>            if para in positions:</a:t>
            </a:r>
          </a:p>
          <a:p>
            <a:pPr eaLnBrk="1" latinLnBrk="0" hangingPunct="1">
              <a:spcBef>
                <a:spcPct val="0"/>
              </a:spcBef>
              <a:buNone/>
            </a:pPr>
            <a:r>
              <a:rPr lang="zh-CN" altLang="en-US" sz="1200" dirty="0">
                <a:latin typeface="Consolas" panose="020B0609020204030204" pitchFamily="49" charset="0"/>
              </a:rPr>
              <a:t>                raise Exception(para+' can not be keyword parameter')</a:t>
            </a:r>
          </a:p>
          <a:p>
            <a:pPr eaLnBrk="1" latinLnBrk="0" hangingPunct="1">
              <a:spcBef>
                <a:spcPct val="0"/>
              </a:spcBef>
              <a:buNone/>
            </a:pPr>
            <a:r>
              <a:rPr lang="zh-CN" altLang="en-US" sz="1200" dirty="0">
                <a:latin typeface="Consolas" panose="020B0609020204030204" pitchFamily="49" charset="0"/>
              </a:rPr>
              <a:t>        return func(*args, **kwargs)</a:t>
            </a:r>
          </a:p>
          <a:p>
            <a:pPr eaLnBrk="1" latinLnBrk="0" hangingPunct="1">
              <a:spcBef>
                <a:spcPct val="0"/>
              </a:spcBef>
              <a:buNone/>
            </a:pPr>
            <a:r>
              <a:rPr lang="zh-CN" altLang="en-US" sz="1200" dirty="0">
                <a:latin typeface="Consolas" panose="020B0609020204030204" pitchFamily="49" charset="0"/>
              </a:rPr>
              <a:t>    return wrapper</a:t>
            </a:r>
          </a:p>
          <a:p>
            <a:pPr eaLnBrk="1" latinLnBrk="0" hangingPunct="1">
              <a:spcBef>
                <a:spcPct val="0"/>
              </a:spcBef>
              <a:buNone/>
            </a:pP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@onlyPositions</a:t>
            </a:r>
          </a:p>
          <a:p>
            <a:pPr eaLnBrk="1" latinLnBrk="0" hangingPunct="1">
              <a:spcBef>
                <a:spcPct val="0"/>
              </a:spcBef>
              <a:buNone/>
            </a:pPr>
            <a:r>
              <a:rPr lang="zh-CN" altLang="en-US" sz="1200" dirty="0">
                <a:latin typeface="Consolas" panose="020B0609020204030204" pitchFamily="49" charset="0"/>
              </a:rPr>
              <a:t>def demo(a, b, c):</a:t>
            </a:r>
          </a:p>
          <a:p>
            <a:pPr eaLnBrk="1" latinLnBrk="0" hangingPunct="1">
              <a:spcBef>
                <a:spcPct val="0"/>
              </a:spcBef>
              <a:buNone/>
            </a:pPr>
            <a:r>
              <a:rPr lang="zh-CN" altLang="en-US" sz="1200" dirty="0">
                <a:latin typeface="Consolas" panose="020B0609020204030204" pitchFamily="49" charset="0"/>
              </a:rPr>
              <a:t>    print(a, b, c)</a:t>
            </a:r>
          </a:p>
        </p:txBody>
      </p:sp>
      <p:sp>
        <p:nvSpPr>
          <p:cNvPr id="18227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偏函数（partial function）和函数柯里化（function currying）是函数式编程中常用的技术。</a:t>
            </a:r>
            <a:r>
              <a:rPr kumimoji="0" lang="en-US" sz="1800" b="1" i="0" u="none" strike="noStrike" kern="1200" cap="none" spc="0" normalizeH="0" baseline="0" noProof="1">
                <a:ln>
                  <a:noFill/>
                </a:ln>
                <a:solidFill>
                  <a:srgbClr val="FF0000"/>
                </a:solidFill>
                <a:effectLst/>
                <a:uLnTx/>
                <a:uFillTx/>
                <a:latin typeface="+mn-lt"/>
                <a:ea typeface="+mn-ea"/>
                <a:cs typeface="+mn-cs"/>
              </a:rPr>
              <a:t>有时候我们在复用已有函数时可能需要固定其中的部分参数，</a:t>
            </a:r>
            <a:r>
              <a:rPr kumimoji="0" lang="en-US" sz="1800" b="0" i="0" u="none" strike="noStrike" kern="1200" cap="none" spc="0" normalizeH="0" baseline="0" noProof="1">
                <a:ln>
                  <a:noFill/>
                </a:ln>
                <a:solidFill>
                  <a:srgbClr val="FF0000"/>
                </a:solidFill>
                <a:effectLst/>
                <a:uLnTx/>
                <a:uFillTx/>
                <a:latin typeface="+mn-lt"/>
                <a:ea typeface="+mn-ea"/>
                <a:cs typeface="+mn-cs"/>
              </a:rPr>
              <a:t>这除了可以通过默认值参数来实现之外，还可以使用偏函数。</a:t>
            </a:r>
            <a:r>
              <a:rPr kumimoji="0" lang="en-US" sz="1800" b="0" i="0" u="none" strike="noStrike" kern="1200" cap="none" spc="0" normalizeH="0" baseline="0" noProof="1">
                <a:ln>
                  <a:noFill/>
                </a:ln>
                <a:solidFill>
                  <a:schemeClr val="tx1"/>
                </a:solidFill>
                <a:effectLst/>
                <a:uLnTx/>
                <a:uFillTx/>
                <a:latin typeface="+mn-lt"/>
                <a:ea typeface="+mn-ea"/>
                <a:cs typeface="+mn-cs"/>
              </a:rPr>
              <a:t>例如，有个函数用来实现3个数字相加：</a:t>
            </a:r>
          </a:p>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lang="zh-CN" altLang="en-US" sz="1350" noProof="1"/>
              <a:t>假设要转换大量的二进制字符串，每次都传入</a:t>
            </a:r>
            <a:r>
              <a:rPr lang="en-US" altLang="zh-CN" sz="1350" noProof="1"/>
              <a:t>int(x, base=2)</a:t>
            </a:r>
            <a:r>
              <a:rPr lang="zh-CN" altLang="en-US" sz="1350" noProof="1"/>
              <a:t>非常麻烦，于是，我们想到，可以定义一个</a:t>
            </a:r>
            <a:r>
              <a:rPr lang="en-US" altLang="zh-CN" sz="1350" noProof="1"/>
              <a:t>int2()</a:t>
            </a:r>
            <a:r>
              <a:rPr lang="zh-CN" altLang="en-US" sz="1350" noProof="1"/>
              <a:t>的函数，默认把</a:t>
            </a:r>
            <a:r>
              <a:rPr lang="en-US" altLang="zh-CN" sz="1350" noProof="1"/>
              <a:t>base=2</a:t>
            </a:r>
            <a:r>
              <a:rPr lang="zh-CN" altLang="en-US" sz="1350" noProof="1"/>
              <a:t>传进去：</a:t>
            </a:r>
            <a:endParaRPr lang="en-US" altLang="zh-CN" sz="1350" noProof="1"/>
          </a:p>
          <a:p>
            <a:pPr marL="342900" lvl="0" indent="-342900" eaLnBrk="1" hangingPunct="1">
              <a:lnSpc>
                <a:spcPct val="150000"/>
              </a:lnSpc>
              <a:spcBef>
                <a:spcPts val="0"/>
              </a:spcBef>
              <a:buFont typeface="Wingdings" panose="05000000000000000000" charset="0"/>
              <a:buChar char="§"/>
              <a:defRPr/>
            </a:pPr>
            <a:r>
              <a:rPr lang="en-US" sz="1350" noProof="1"/>
              <a:t>def int2(x, base=2):</a:t>
            </a:r>
          </a:p>
          <a:p>
            <a:pPr marL="342900" lvl="0" indent="-342900" eaLnBrk="1" hangingPunct="1">
              <a:lnSpc>
                <a:spcPct val="150000"/>
              </a:lnSpc>
              <a:spcBef>
                <a:spcPts val="0"/>
              </a:spcBef>
              <a:buFont typeface="Wingdings" panose="05000000000000000000" charset="0"/>
              <a:buChar char="§"/>
              <a:defRPr/>
            </a:pPr>
            <a:r>
              <a:rPr lang="en-US" sz="1350" noProof="1"/>
              <a:t>    return int(x, base)</a:t>
            </a:r>
            <a:endParaRPr kumimoji="0" lang="en-US" sz="135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sym typeface="+mn-ea"/>
              </a:rPr>
              <a:t>如果现在需要一个类似的函数，与上面的函数add3()的区别仅在于参数b固定为一个数字（例如666），这时就可以使用偏函数的技术来复用上面的函数。</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mn-lt"/>
              <a:ea typeface="+mn-ea"/>
              <a:cs typeface="+mn-cs"/>
              <a:sym typeface="+mn-ea"/>
            </a:endParaRPr>
          </a:p>
          <a:p>
            <a:pPr marL="0" lvl="0" indent="0" eaLnBrk="1" hangingPunct="1">
              <a:spcBef>
                <a:spcPct val="20000"/>
              </a:spcBef>
              <a:buNone/>
              <a:defRPr/>
            </a:pPr>
            <a:r>
              <a:rPr lang="en-US" altLang="zh-CN" sz="1400" noProof="1">
                <a:latin typeface="Consolas" panose="020B0609020204030204" pitchFamily="49" charset="0"/>
              </a:rPr>
              <a:t>def add3(a, b, c):</a:t>
            </a:r>
          </a:p>
          <a:p>
            <a:pPr marL="0" lvl="0" indent="0" eaLnBrk="1" hangingPunct="1">
              <a:spcBef>
                <a:spcPct val="20000"/>
              </a:spcBef>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a+b+c</a:t>
            </a:r>
            <a:endParaRPr lang="en-US" altLang="zh-CN" sz="1200" noProof="1">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add2(a, 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return add3(a, 666, 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print(add2(1, 1))</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
        <p:nvSpPr>
          <p:cNvPr id="184322"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rgbClr val="FF0000"/>
                </a:solidFill>
                <a:effectLst/>
                <a:uLnTx/>
                <a:uFillTx/>
                <a:latin typeface="+mn-lt"/>
                <a:ea typeface="+mn-ea"/>
                <a:cs typeface="+mn-cs"/>
              </a:rPr>
              <a:t>或者使用标准库functools提供的partial()方法创建指定函数的偏函数</a:t>
            </a:r>
            <a:r>
              <a:rPr kumimoji="0" lang="en-US" sz="1800" b="0" i="0" u="none" strike="noStrike" kern="1200" cap="none" spc="0" normalizeH="0" baseline="0" noProof="1">
                <a:ln>
                  <a:noFill/>
                </a:ln>
                <a:solidFill>
                  <a:schemeClr val="tx1"/>
                </a:solidFill>
                <a:effectLst/>
                <a:uLnTx/>
                <a:uFillTx/>
                <a:latin typeface="+mn-lt"/>
                <a:ea typeface="+mn-ea"/>
                <a:cs typeface="+mn-cs"/>
              </a:rPr>
              <a:t>。</a:t>
            </a:r>
            <a:r>
              <a:rPr kumimoji="0" lang="zh-CN" altLang="en-US" sz="1800" b="0" i="0" u="none" strike="noStrike" kern="1200" cap="none" spc="0" normalizeH="0" baseline="0" noProof="1">
                <a:ln>
                  <a:noFill/>
                </a:ln>
                <a:solidFill>
                  <a:schemeClr val="tx1"/>
                </a:solidFill>
                <a:effectLst/>
                <a:uLnTx/>
                <a:uFillTx/>
                <a:latin typeface="+mn-lt"/>
                <a:ea typeface="+mn-ea"/>
                <a:cs typeface="+mn-cs"/>
              </a:rPr>
              <a:t>所谓偏函数，就是固定一个函数的一个或者多个参数，返回一个新的函数，这个函数用于接受剩余的参数。</a:t>
            </a:r>
            <a:endParaRPr kumimoji="0" lang="en-US" sz="1800" b="0" i="0" u="none" strike="noStrike" kern="1200" cap="none" spc="0" normalizeH="0" baseline="0" noProof="1">
              <a:ln>
                <a:noFill/>
              </a:ln>
              <a:solidFill>
                <a:schemeClr val="tx1"/>
              </a:solidFill>
              <a:effectLst/>
              <a:uLnTx/>
              <a:uFillTx/>
              <a:latin typeface="+mn-lt"/>
              <a:ea typeface="+mn-ea"/>
              <a:cs typeface="+mn-cs"/>
            </a:endParaRPr>
          </a:p>
          <a:p>
            <a:pPr marL="0" lvl="0" indent="0" eaLnBrk="1" hangingPunct="1">
              <a:spcBef>
                <a:spcPct val="20000"/>
              </a:spcBef>
              <a:buNone/>
              <a:defRPr/>
            </a:pPr>
            <a:r>
              <a:rPr lang="zh-CN" altLang="en-US" sz="1800" dirty="0"/>
              <a:t>      </a:t>
            </a:r>
            <a:r>
              <a:rPr lang="zh-CN" altLang="en-US" sz="1800" dirty="0">
                <a:solidFill>
                  <a:srgbClr val="FF0000"/>
                </a:solidFill>
              </a:rPr>
              <a:t>偏函数的第二个部分</a:t>
            </a:r>
            <a:r>
              <a:rPr lang="en-US" altLang="zh-CN" sz="1800" dirty="0">
                <a:solidFill>
                  <a:srgbClr val="FF0000"/>
                </a:solidFill>
              </a:rPr>
              <a:t>(</a:t>
            </a:r>
            <a:r>
              <a:rPr lang="zh-CN" altLang="en-US" sz="1800" dirty="0">
                <a:solidFill>
                  <a:srgbClr val="FF0000"/>
                </a:solidFill>
              </a:rPr>
              <a:t>可变参数</a:t>
            </a:r>
            <a:r>
              <a:rPr lang="en-US" altLang="zh-CN" sz="1800" dirty="0">
                <a:solidFill>
                  <a:srgbClr val="FF0000"/>
                </a:solidFill>
              </a:rPr>
              <a:t>)</a:t>
            </a:r>
            <a:r>
              <a:rPr lang="zh-CN" altLang="en-US" sz="1800" dirty="0"/>
              <a:t>，</a:t>
            </a:r>
            <a:r>
              <a:rPr lang="zh-CN" altLang="en-US" sz="1800" dirty="0">
                <a:solidFill>
                  <a:srgbClr val="FF0000"/>
                </a:solidFill>
              </a:rPr>
              <a:t>按原有函数的参数顺序进行补充，参数将作用在原函数上，最后偏函数返回一个新函数</a:t>
            </a:r>
            <a:r>
              <a:rPr lang="en-US" altLang="zh-CN" sz="1800" dirty="0"/>
              <a:t>,</a:t>
            </a:r>
            <a:r>
              <a:rPr lang="zh-CN" altLang="en-US" sz="1800" b="1" dirty="0"/>
              <a:t> （类似于，装饰器</a:t>
            </a:r>
            <a:r>
              <a:rPr lang="en-US" altLang="zh-CN" sz="1800" b="1" dirty="0"/>
              <a:t>decorator</a:t>
            </a:r>
            <a:r>
              <a:rPr lang="zh-CN" altLang="en-US" sz="1800" b="1" dirty="0"/>
              <a:t>，对于函数进行二次包装，产生特殊效果；但又不同于装饰器，偏函数产生了一个新函数，而装饰器，可改变被装饰函数的函数入口地址也可以不影响原函数）</a:t>
            </a:r>
            <a:endParaRPr lang="en-US" altLang="zh-CN" sz="1800" b="1" dirty="0"/>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from functools import partial</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add2 = partial(add3, b=666)</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print(add2(a=1, c=1))</a:t>
            </a:r>
          </a:p>
        </p:txBody>
      </p:sp>
      <p:sp>
        <p:nvSpPr>
          <p:cNvPr id="185346"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125" y="873121"/>
            <a:ext cx="8380675" cy="4278922"/>
          </a:xfrm>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函数柯里化除了可以实现偏函数类似的功能之外，还可以</a:t>
            </a:r>
            <a:r>
              <a:rPr kumimoji="0" lang="en-US" sz="1800" b="1" i="0" u="none" strike="noStrike" kern="1200" cap="none" spc="0" normalizeH="0" baseline="0" noProof="1">
                <a:ln>
                  <a:noFill/>
                </a:ln>
                <a:solidFill>
                  <a:srgbClr val="FF0000"/>
                </a:solidFill>
                <a:effectLst/>
                <a:uLnTx/>
                <a:uFillTx/>
                <a:latin typeface="+mn-lt"/>
                <a:ea typeface="+mn-ea"/>
                <a:cs typeface="+mn-cs"/>
              </a:rPr>
              <a:t>利用单参数函数来实现多参数函数</a:t>
            </a:r>
            <a:r>
              <a:rPr kumimoji="0" lang="en-US" sz="1800" b="0" i="0" u="none" strike="noStrike" kern="1200" cap="none" spc="0" normalizeH="0" baseline="0" noProof="1">
                <a:ln>
                  <a:noFill/>
                </a:ln>
                <a:solidFill>
                  <a:schemeClr val="tx1"/>
                </a:solidFill>
                <a:effectLst/>
                <a:uLnTx/>
                <a:uFillTx/>
                <a:latin typeface="+mn-lt"/>
                <a:ea typeface="+mn-ea"/>
                <a:cs typeface="+mn-cs"/>
              </a:rPr>
              <a:t>，这要归功于Python对函数嵌套定义和lambda表达式的支持</a:t>
            </a:r>
          </a:p>
          <a:p>
            <a:pPr marL="342900" lvl="0" indent="-342900" eaLnBrk="1" hangingPunct="1">
              <a:lnSpc>
                <a:spcPct val="150000"/>
              </a:lnSpc>
              <a:spcBef>
                <a:spcPts val="0"/>
              </a:spcBef>
              <a:buFont typeface="Wingdings" panose="05000000000000000000" charset="0"/>
              <a:buChar char="§"/>
              <a:defRPr/>
            </a:pPr>
            <a:r>
              <a:rPr lang="zh-CN" altLang="en-US" sz="1800" dirty="0">
                <a:solidFill>
                  <a:srgbClr val="FF0000"/>
                </a:solidFill>
              </a:rPr>
              <a:t>柯里化 是把接受多个参数的函数变换成接受一个单一参数（最初函数的第一个参数）的函数，并且返回接受余下的参数而且返回结果的新函数的技术</a:t>
            </a:r>
            <a:r>
              <a:rPr lang="zh-CN" altLang="en-US" sz="1800" dirty="0"/>
              <a:t>。</a:t>
            </a:r>
            <a:endParaRPr kumimoji="0" lang="en-US" sz="1800" b="0" i="0" u="none" strike="noStrike" kern="1200" cap="none" spc="0" normalizeH="0" baseline="0" noProof="1">
              <a:ln>
                <a:noFill/>
              </a:ln>
              <a:solidFill>
                <a:schemeClr val="tx1"/>
              </a:solidFill>
              <a:effectLst/>
              <a:uLnTx/>
              <a:uFillTx/>
              <a:latin typeface="+mn-lt"/>
              <a:ea typeface="+mn-ea"/>
              <a:cs typeface="+mn-cs"/>
            </a:endParaRPr>
          </a:p>
          <a:p>
            <a:pPr marL="0" lvl="0" indent="0" eaLnBrk="1" hangingPunct="1">
              <a:spcBef>
                <a:spcPct val="20000"/>
              </a:spcBef>
              <a:buNone/>
              <a:defRPr/>
            </a:pPr>
            <a:r>
              <a:rPr lang="en-US" altLang="zh-CN" sz="1600" dirty="0" err="1"/>
              <a:t>def</a:t>
            </a:r>
            <a:r>
              <a:rPr lang="en-US" altLang="zh-CN" sz="1600" dirty="0"/>
              <a:t> add(</a:t>
            </a:r>
            <a:r>
              <a:rPr lang="en-US" altLang="zh-CN" sz="1600" dirty="0" err="1"/>
              <a:t>x,y</a:t>
            </a:r>
            <a:r>
              <a:rPr lang="en-US" altLang="zh-CN" sz="1600" dirty="0"/>
              <a:t>): </a:t>
            </a:r>
          </a:p>
          <a:p>
            <a:pPr marL="0" lvl="0" indent="0" eaLnBrk="1" hangingPunct="1">
              <a:spcBef>
                <a:spcPct val="20000"/>
              </a:spcBef>
              <a:buNone/>
              <a:defRPr/>
            </a:pPr>
            <a:r>
              <a:rPr lang="en-US" altLang="zh-CN" sz="1600" dirty="0"/>
              <a:t>    return x + y </a:t>
            </a:r>
          </a:p>
          <a:p>
            <a:pPr marL="0" lvl="0" indent="0" eaLnBrk="1" hangingPunct="1">
              <a:spcBef>
                <a:spcPct val="20000"/>
              </a:spcBef>
              <a:buNone/>
              <a:defRPr/>
            </a:pPr>
            <a:r>
              <a:rPr lang="en-US" altLang="zh-CN" sz="1600" dirty="0"/>
              <a:t>print(add(1,2)) # </a:t>
            </a:r>
            <a:r>
              <a:rPr lang="zh-CN" altLang="en-US" sz="1600" dirty="0"/>
              <a:t>输出：</a:t>
            </a:r>
            <a:r>
              <a:rPr lang="en-US" altLang="zh-CN" sz="1600" dirty="0"/>
              <a:t>3</a:t>
            </a:r>
          </a:p>
          <a:p>
            <a:pPr marL="0" lvl="0" indent="0" eaLnBrk="1" hangingPunct="1">
              <a:spcBef>
                <a:spcPct val="20000"/>
              </a:spcBef>
              <a:buNone/>
              <a:defRPr/>
            </a:pPr>
            <a:r>
              <a:rPr lang="en-US" altLang="zh-CN" sz="1600" dirty="0" err="1"/>
              <a:t>def</a:t>
            </a:r>
            <a:r>
              <a:rPr lang="en-US" altLang="zh-CN" sz="1600" dirty="0"/>
              <a:t> </a:t>
            </a:r>
            <a:r>
              <a:rPr lang="en-US" altLang="zh-CN" sz="1600" dirty="0" err="1"/>
              <a:t>add_currying</a:t>
            </a:r>
            <a:r>
              <a:rPr lang="en-US" altLang="zh-CN" sz="1600" dirty="0"/>
              <a:t>(x): </a:t>
            </a:r>
          </a:p>
          <a:p>
            <a:pPr marL="0" lvl="0" indent="0" eaLnBrk="1" hangingPunct="1">
              <a:spcBef>
                <a:spcPct val="20000"/>
              </a:spcBef>
              <a:buNone/>
              <a:defRPr/>
            </a:pPr>
            <a:r>
              <a:rPr lang="en-US" altLang="zh-CN" sz="1600" dirty="0"/>
              <a:t>    </a:t>
            </a:r>
            <a:r>
              <a:rPr lang="en-US" altLang="zh-CN" sz="1600" dirty="0" err="1"/>
              <a:t>def</a:t>
            </a:r>
            <a:r>
              <a:rPr lang="en-US" altLang="zh-CN" sz="1600" dirty="0"/>
              <a:t> _add(y): </a:t>
            </a:r>
          </a:p>
          <a:p>
            <a:pPr marL="0" lvl="0" indent="0" eaLnBrk="1" hangingPunct="1">
              <a:spcBef>
                <a:spcPct val="20000"/>
              </a:spcBef>
              <a:buNone/>
              <a:defRPr/>
            </a:pPr>
            <a:r>
              <a:rPr lang="en-US" altLang="zh-CN" sz="1600" dirty="0"/>
              <a:t>        return x + y </a:t>
            </a:r>
          </a:p>
          <a:p>
            <a:pPr marL="0" lvl="0" indent="0" eaLnBrk="1" hangingPunct="1">
              <a:spcBef>
                <a:spcPct val="20000"/>
              </a:spcBef>
              <a:buNone/>
              <a:defRPr/>
            </a:pPr>
            <a:r>
              <a:rPr lang="en-US" altLang="zh-CN" sz="1600"/>
              <a:t>    return </a:t>
            </a:r>
            <a:r>
              <a:rPr lang="en-US" altLang="zh-CN" sz="1600" dirty="0"/>
              <a:t>_add </a:t>
            </a:r>
          </a:p>
          <a:p>
            <a:pPr marL="0" lvl="0" indent="0" eaLnBrk="1" hangingPunct="1">
              <a:spcBef>
                <a:spcPct val="20000"/>
              </a:spcBef>
              <a:buNone/>
              <a:defRPr/>
            </a:pPr>
            <a:r>
              <a:rPr lang="en-US" altLang="zh-CN" sz="1600" dirty="0"/>
              <a:t>print(</a:t>
            </a:r>
            <a:r>
              <a:rPr lang="en-US" altLang="zh-CN" sz="1600" dirty="0" err="1"/>
              <a:t>add_currying</a:t>
            </a:r>
            <a:r>
              <a:rPr lang="en-US" altLang="zh-CN" sz="1600" dirty="0"/>
              <a:t>(1)(2)) # </a:t>
            </a:r>
            <a:r>
              <a:rPr lang="zh-CN" altLang="en-US" sz="1600" dirty="0"/>
              <a:t>输出：</a:t>
            </a:r>
            <a:r>
              <a:rPr lang="en-US" altLang="zh-CN" sz="1600" dirty="0"/>
              <a:t>3</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
        <p:nvSpPr>
          <p:cNvPr id="186370"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dirty="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dirty="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dirty="0">
                <a:ln>
                  <a:noFill/>
                </a:ln>
                <a:solidFill>
                  <a:schemeClr val="tx2"/>
                </a:solidFill>
                <a:effectLst/>
                <a:uLnTx/>
                <a:uFillTx/>
                <a:latin typeface="+mj-lt"/>
                <a:ea typeface="+mj-ea"/>
                <a:cs typeface="+mj-cs"/>
              </a:rPr>
              <a:t>——</a:t>
            </a:r>
            <a:r>
              <a:rPr kumimoji="0" lang="zh-CN" altLang="en-US" sz="3300" b="0" i="0" u="none" strike="noStrike" kern="1200" cap="none" spc="0" normalizeH="0" baseline="0" noProof="0" dirty="0">
                <a:ln>
                  <a:noFill/>
                </a:ln>
                <a:solidFill>
                  <a:schemeClr val="tx2"/>
                </a:solidFill>
                <a:effectLst/>
                <a:uLnTx/>
                <a:uFillTx/>
                <a:latin typeface="+mj-lt"/>
                <a:ea typeface="+mj-ea"/>
                <a:cs typeface="+mj-cs"/>
              </a:rPr>
              <a:t>函数柯里化</a:t>
            </a:r>
          </a:p>
        </p:txBody>
      </p:sp>
      <p:sp>
        <p:nvSpPr>
          <p:cNvPr id="4" name="TextBox 3"/>
          <p:cNvSpPr txBox="1"/>
          <p:nvPr/>
        </p:nvSpPr>
        <p:spPr>
          <a:xfrm>
            <a:off x="3399222" y="2587869"/>
            <a:ext cx="4321595" cy="1754326"/>
          </a:xfrm>
          <a:prstGeom prst="rect">
            <a:avLst/>
          </a:prstGeom>
          <a:noFill/>
        </p:spPr>
        <p:txBody>
          <a:bodyPr wrap="square" rtlCol="0">
            <a:spAutoFit/>
          </a:bodyPr>
          <a:lstStyle/>
          <a:p>
            <a:r>
              <a:rPr lang="zh-CN" altLang="en-US" dirty="0"/>
              <a:t>也就是说柯里化的过程就是把原来带两个参数的函数</a:t>
            </a:r>
            <a:r>
              <a:rPr lang="en-US" altLang="zh-CN" dirty="0" err="1"/>
              <a:t>add_currying</a:t>
            </a:r>
            <a:r>
              <a:rPr lang="zh-CN" altLang="en-US" dirty="0"/>
              <a:t>，变成了一个嵌套函数，外层函数还是</a:t>
            </a:r>
            <a:r>
              <a:rPr lang="en-US" altLang="zh-CN" dirty="0"/>
              <a:t>_add</a:t>
            </a:r>
            <a:r>
              <a:rPr lang="zh-CN" altLang="en-US" dirty="0"/>
              <a:t>，但是所带的参数变成了一个</a:t>
            </a:r>
            <a:r>
              <a:rPr lang="en-US" altLang="zh-CN" dirty="0"/>
              <a:t>x</a:t>
            </a:r>
            <a:r>
              <a:rPr lang="zh-CN" altLang="en-US" dirty="0"/>
              <a:t>。而</a:t>
            </a:r>
            <a:r>
              <a:rPr lang="en-US" altLang="zh-CN" dirty="0" err="1"/>
              <a:t>add_currying</a:t>
            </a:r>
            <a:r>
              <a:rPr lang="zh-CN" altLang="en-US" dirty="0"/>
              <a:t>的返回值就是以原有的第二个参数作为参数的内层函数</a:t>
            </a:r>
            <a:r>
              <a:rPr lang="en-US" altLang="zh-CN" dirty="0"/>
              <a:t>_add</a:t>
            </a:r>
            <a:r>
              <a:rPr lang="zh-CN" altLang="en-US" dirty="0"/>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sym typeface="+mn-ea"/>
              </a:rPr>
              <a:t>也可以多级嵌套定义函数实现更多参数的需求</a:t>
            </a: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func(a):</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def funcNested(b):</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def funcNestedNested(c):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a+b+c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funcNestedNested</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funcNested</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print(func(3)(5)(8))</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
        <p:nvSpPr>
          <p:cNvPr id="187394"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dirty="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dirty="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dirty="0">
                <a:ln>
                  <a:noFill/>
                </a:ln>
                <a:solidFill>
                  <a:schemeClr val="tx2"/>
                </a:solidFill>
                <a:effectLst/>
                <a:uLnTx/>
                <a:uFillTx/>
                <a:latin typeface="+mj-lt"/>
                <a:ea typeface="+mj-ea"/>
                <a:cs typeface="+mj-cs"/>
              </a:rPr>
              <a:t>——</a:t>
            </a:r>
            <a:r>
              <a:rPr kumimoji="0" lang="zh-CN" altLang="en-US" sz="3300" b="0" i="0" u="none" strike="noStrike" kern="1200" cap="none" spc="0" normalizeH="0" baseline="0" noProof="0" dirty="0">
                <a:ln>
                  <a:noFill/>
                </a:ln>
                <a:solidFill>
                  <a:schemeClr val="tx2"/>
                </a:solidFill>
                <a:effectLst/>
                <a:uLnTx/>
                <a:uFillTx/>
                <a:latin typeface="+mj-lt"/>
                <a:ea typeface="+mj-ea"/>
                <a:cs typeface="+mj-cs"/>
              </a:rPr>
              <a:t>函数柯里化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29698" name="文本占位符 25602"/>
          <p:cNvSpPr>
            <a:spLocks noGrp="1"/>
          </p:cNvSpPr>
          <p:nvPr>
            <p:ph idx="1"/>
          </p:nvPr>
        </p:nvSpPr>
        <p:spPr/>
        <p:txBody>
          <a:bodyPr wrap="square" lIns="68591" tIns="34295" rIns="68591" bIns="34295" anchor="t"/>
          <a:lstStyle/>
          <a:p>
            <a:pPr eaLnBrk="1" latinLnBrk="0" hangingPunct="1">
              <a:lnSpc>
                <a:spcPct val="100000"/>
              </a:lnSpc>
              <a:spcBef>
                <a:spcPct val="0"/>
              </a:spcBef>
              <a:buSzPct val="90000"/>
              <a:buFont typeface="Wingdings" panose="05000000000000000000" pitchFamily="2" charset="2"/>
              <a:buChar char="§"/>
            </a:pPr>
            <a:r>
              <a:rPr lang="zh-CN" altLang="en-US" sz="1800" dirty="0">
                <a:solidFill>
                  <a:srgbClr val="FF0000"/>
                </a:solidFill>
              </a:rPr>
              <a:t>实参类型为不可变类型（字符串、数字、元组） ：在函数内部直接修改形参的值不会影响实参，而是创建一个新变量</a:t>
            </a:r>
            <a:r>
              <a:rPr lang="zh-CN" altLang="en-US" sz="1800" dirty="0"/>
              <a:t>。</a:t>
            </a:r>
            <a:r>
              <a:rPr lang="zh-CN" altLang="en-US" sz="1800" dirty="0">
                <a:solidFill>
                  <a:srgbClr val="FF0000"/>
                </a:solidFill>
              </a:rPr>
              <a:t>适用于</a:t>
            </a:r>
            <a:r>
              <a:rPr lang="zh-CN" altLang="en-US" sz="1800" dirty="0"/>
              <a:t>例如：</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def addOne(a):</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print(id(a), ':', a)</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a += 1</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print(id(a), ':', a)</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v = 3</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id(v)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addOne(v)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 : 3</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1599055040 : 4</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3</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id(v)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a:t>
            </a:r>
          </a:p>
        </p:txBody>
      </p:sp>
      <p:sp>
        <p:nvSpPr>
          <p:cNvPr id="2" name="线形标注 2 1"/>
          <p:cNvSpPr/>
          <p:nvPr/>
        </p:nvSpPr>
        <p:spPr>
          <a:xfrm>
            <a:off x="2505075" y="3173095"/>
            <a:ext cx="1623695" cy="573405"/>
          </a:xfrm>
          <a:prstGeom prst="borderCallout2">
            <a:avLst>
              <a:gd name="adj1" fmla="val 18750"/>
              <a:gd name="adj2" fmla="val -8333"/>
              <a:gd name="adj3" fmla="val 18750"/>
              <a:gd name="adj4" fmla="val -16667"/>
              <a:gd name="adj5" fmla="val 109080"/>
              <a:gd name="adj6" fmla="val -606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注意：此时</a:t>
            </a:r>
            <a:r>
              <a:rPr kumimoji="0" lang="en-US" altLang="zh-CN" sz="1350" b="0" i="0" u="none" strike="noStrike" kern="1200" cap="none" spc="0" normalizeH="0" baseline="0" noProof="1">
                <a:ln>
                  <a:noFill/>
                </a:ln>
                <a:solidFill>
                  <a:srgbClr val="FF0000"/>
                </a:solidFill>
                <a:effectLst/>
                <a:uLnTx/>
                <a:uFillTx/>
                <a:latin typeface="+mn-lt"/>
                <a:ea typeface="+mn-ea"/>
                <a:cs typeface="+mn-cs"/>
              </a:rPr>
              <a:t>a</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的地址与</a:t>
            </a:r>
            <a:r>
              <a:rPr kumimoji="0" lang="en-US" altLang="zh-CN" sz="1350" b="0" i="0" u="none" strike="noStrike" kern="1200" cap="none" spc="0" normalizeH="0" baseline="0" noProof="1">
                <a:ln>
                  <a:noFill/>
                </a:ln>
                <a:solidFill>
                  <a:srgbClr val="FF0000"/>
                </a:solidFill>
                <a:effectLst/>
                <a:uLnTx/>
                <a:uFillTx/>
                <a:latin typeface="+mn-lt"/>
                <a:ea typeface="+mn-ea"/>
                <a:cs typeface="+mn-cs"/>
              </a:rPr>
              <a:t>v</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的地址相同</a:t>
            </a:r>
          </a:p>
        </p:txBody>
      </p:sp>
      <p:sp>
        <p:nvSpPr>
          <p:cNvPr id="3" name="线形标注 2 2"/>
          <p:cNvSpPr/>
          <p:nvPr/>
        </p:nvSpPr>
        <p:spPr>
          <a:xfrm>
            <a:off x="3247073" y="4140200"/>
            <a:ext cx="1457325" cy="573088"/>
          </a:xfrm>
          <a:prstGeom prst="borderCallout2">
            <a:avLst>
              <a:gd name="adj1" fmla="val 18750"/>
              <a:gd name="adj2" fmla="val -8333"/>
              <a:gd name="adj3" fmla="val 18750"/>
              <a:gd name="adj4" fmla="val -16667"/>
              <a:gd name="adj5" fmla="val -7570"/>
              <a:gd name="adj6" fmla="val -11950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现在</a:t>
            </a:r>
            <a:r>
              <a:rPr kumimoji="0" lang="en-US" altLang="zh-CN" sz="1350" b="0" i="0" u="none" strike="noStrike" kern="1200" cap="none" spc="0" normalizeH="0" baseline="0" noProof="1">
                <a:ln>
                  <a:noFill/>
                </a:ln>
                <a:solidFill>
                  <a:srgbClr val="FF0000"/>
                </a:solidFill>
                <a:effectLst/>
                <a:uLnTx/>
                <a:uFillTx/>
                <a:latin typeface="+mn-lt"/>
                <a:ea typeface="+mn-ea"/>
                <a:cs typeface="+mn-cs"/>
              </a:rPr>
              <a:t>a</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的地址和</a:t>
            </a:r>
            <a:r>
              <a:rPr kumimoji="0" lang="en-US" altLang="zh-CN" sz="1350" b="0" i="0" u="none" strike="noStrike" kern="1200" cap="none" spc="0" normalizeH="0" baseline="0" noProof="1">
                <a:ln>
                  <a:noFill/>
                </a:ln>
                <a:solidFill>
                  <a:srgbClr val="FF0000"/>
                </a:solidFill>
                <a:effectLst/>
                <a:uLnTx/>
                <a:uFillTx/>
                <a:latin typeface="+mn-lt"/>
                <a:ea typeface="+mn-ea"/>
                <a:cs typeface="+mn-cs"/>
              </a:rPr>
              <a:t>v</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的地址不一样了</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5.8  高级话题——反编译Python字节码</a:t>
            </a:r>
          </a:p>
        </p:txBody>
      </p:sp>
      <p:sp>
        <p:nvSpPr>
          <p:cNvPr id="3" name="Content Placeholder 2"/>
          <p:cNvSpPr>
            <a:spLocks noGrp="1"/>
          </p:cNvSpPr>
          <p:nvPr>
            <p:ph idx="1"/>
          </p:nvPr>
        </p:nvSpPr>
        <p:spPr/>
        <p:txBody>
          <a:bodyPr/>
          <a:lstStyle/>
          <a:p>
            <a:pPr latinLnBrk="0">
              <a:lnSpc>
                <a:spcPct val="150000"/>
              </a:lnSpc>
              <a:spcBef>
                <a:spcPts val="0"/>
              </a:spcBef>
            </a:pPr>
            <a:r>
              <a:rPr lang="en-US" sz="1800"/>
              <a:t>可以使用Python扩展库uncompyle6或其他类似模块来完成这个功能。使用pip工具安装uncompyle6之后，使用类似于下面的代码对上面生成的.pyc文件进行反编译得到源代码：</a:t>
            </a:r>
          </a:p>
          <a:p>
            <a:pPr marL="0" indent="0" latinLnBrk="0">
              <a:lnSpc>
                <a:spcPct val="100000"/>
              </a:lnSpc>
              <a:spcBef>
                <a:spcPts val="0"/>
              </a:spcBef>
              <a:buNone/>
            </a:pPr>
            <a:r>
              <a:rPr lang="en-US" sz="1800"/>
              <a:t>uncompyle6.uncompyle_file('__pycache__\\Stack.cpython-35.opt-1.pyc', </a:t>
            </a:r>
          </a:p>
          <a:p>
            <a:pPr marL="0" indent="0" latinLnBrk="0">
              <a:lnSpc>
                <a:spcPct val="100000"/>
              </a:lnSpc>
              <a:spcBef>
                <a:spcPts val="0"/>
              </a:spcBef>
              <a:buNone/>
            </a:pPr>
            <a:r>
              <a:rPr lang="en-US" sz="1800"/>
              <a:t>                        open('__pycache__\\Stack.py', 'w'))</a:t>
            </a:r>
          </a:p>
          <a:p>
            <a:pPr latinLnBrk="0">
              <a:lnSpc>
                <a:spcPct val="150000"/>
              </a:lnSpc>
              <a:spcBef>
                <a:spcPts val="0"/>
              </a:spcBef>
            </a:pPr>
            <a:r>
              <a:rPr lang="en-US" sz="1800"/>
              <a:t>另外，http://tool.lu/pyc/这个网站可以在线上传一个.pyc文件，然后可以得到Python源代码（个别地方可能不是非常准确，需要自己稍作调整），并且还提供了一定的代码美化功能，能够自动处理代码布局和排版规范。</a:t>
            </a:r>
          </a:p>
        </p:txBody>
      </p:sp>
      <p:pic>
        <p:nvPicPr>
          <p:cNvPr id="13316" name="图片 3" descr="qrcode_for_gh_6f2df669dea9_1280"/>
          <p:cNvPicPr>
            <a:picLocks noChangeAspect="1"/>
          </p:cNvPicPr>
          <p:nvPr userDrawn="1"/>
        </p:nvPicPr>
        <p:blipFill>
          <a:blip r:embed="rId2"/>
          <a:stretch>
            <a:fillRect/>
          </a:stretch>
        </p:blipFill>
        <p:spPr>
          <a:xfrm>
            <a:off x="7432040" y="3796665"/>
            <a:ext cx="1565910" cy="125476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30722" name="文本占位符 26626"/>
          <p:cNvSpPr>
            <a:spLocks noGrp="1"/>
          </p:cNvSpPr>
          <p:nvPr>
            <p:ph idx="1"/>
          </p:nvPr>
        </p:nvSpPr>
        <p:spPr>
          <a:xfrm>
            <a:off x="457200" y="1106170"/>
            <a:ext cx="8229600" cy="3395663"/>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特殊实参类型为可变序列：</a:t>
            </a:r>
            <a:r>
              <a:rPr lang="zh-CN" altLang="en-US" sz="1800" strike="noStrike" noProof="1"/>
              <a:t>在有些情况下，可以通过</a:t>
            </a:r>
            <a:r>
              <a:rPr lang="zh-CN" altLang="en-US" sz="1800" strike="noStrike" noProof="1">
                <a:solidFill>
                  <a:srgbClr val="FF0000"/>
                </a:solidFill>
              </a:rPr>
              <a:t>特殊的方式</a:t>
            </a:r>
            <a:r>
              <a:rPr lang="zh-CN" altLang="en-US" sz="1800" strike="noStrike" noProof="1"/>
              <a:t>在函数内部修改实参的值。</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modify(v):          # </a:t>
            </a:r>
            <a:r>
              <a:rPr lang="zh-CN" altLang="en-US" sz="1600" strike="noStrike" noProof="1">
                <a:latin typeface="Consolas" panose="020B0609020204030204" pitchFamily="49" charset="0"/>
              </a:rPr>
              <a:t>使用下标修改列表元素值</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v[0] = v[0]+1</a:t>
            </a:r>
          </a:p>
          <a:p>
            <a:pPr eaLnBrk="1" fontAlgn="base" hangingPunct="1">
              <a:lnSpc>
                <a:spcPct val="80000"/>
              </a:lnSpc>
              <a:buSzPct val="90000"/>
              <a:buFont typeface="Wingdings" panose="05000000000000000000" pitchFamily="2" charset="2"/>
              <a:buNone/>
            </a:pPr>
            <a:r>
              <a:rPr lang="en-US" altLang="zh-CN" sz="1600" strike="noStrike" noProof="1">
                <a:solidFill>
                  <a:srgbClr val="FF0000"/>
                </a:solidFill>
                <a:latin typeface="Consolas" panose="020B0609020204030204" pitchFamily="49" charset="0"/>
              </a:rPr>
              <a:t>&gt;&gt;&gt; a = [2]</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t>
            </a:r>
            <a:r>
              <a:rPr lang="en-US" altLang="zh-CN" sz="1600" strike="noStrike" noProof="1">
                <a:solidFill>
                  <a:srgbClr val="FF0000"/>
                </a:solidFill>
                <a:latin typeface="Consolas" panose="020B0609020204030204" pitchFamily="49" charset="0"/>
              </a:rPr>
              <a:t>modify(a)</a:t>
            </a:r>
          </a:p>
          <a:p>
            <a:pPr eaLnBrk="1" fontAlgn="base" hangingPunct="1">
              <a:lnSpc>
                <a:spcPct val="80000"/>
              </a:lnSpc>
              <a:buSzPct val="90000"/>
              <a:buFont typeface="Wingdings" panose="05000000000000000000" pitchFamily="2" charset="2"/>
              <a:buNone/>
            </a:pPr>
            <a:r>
              <a:rPr lang="en-US" altLang="zh-CN" sz="1600" strike="noStrike" noProof="1">
                <a:solidFill>
                  <a:srgbClr val="FF0000"/>
                </a:solidFill>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FF0000"/>
                </a:solidFill>
                <a:latin typeface="Consolas" panose="020B0609020204030204" pitchFamily="49" charset="0"/>
              </a:rPr>
              <a:t>[3]</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t>
            </a:r>
            <a:r>
              <a:rPr lang="en-US" altLang="zh-CN" sz="1600" strike="noStrike" noProof="1">
                <a:solidFill>
                  <a:srgbClr val="FF0000"/>
                </a:solidFill>
                <a:latin typeface="Consolas" panose="020B0609020204030204" pitchFamily="49" charset="0"/>
              </a:rPr>
              <a:t>def modify(v, item):    # </a:t>
            </a:r>
            <a:r>
              <a:rPr lang="zh-CN" altLang="en-US" sz="1600" strike="noStrike" noProof="1">
                <a:solidFill>
                  <a:srgbClr val="FF0000"/>
                </a:solidFill>
                <a:latin typeface="Consolas" panose="020B0609020204030204" pitchFamily="49" charset="0"/>
              </a:rPr>
              <a:t>使用列表的方法为列表增加元素</a:t>
            </a:r>
          </a:p>
          <a:p>
            <a:pPr eaLnBrk="1" fontAlgn="base" hangingPunct="1">
              <a:lnSpc>
                <a:spcPct val="80000"/>
              </a:lnSpc>
              <a:buSzPct val="90000"/>
              <a:buFont typeface="Wingdings" panose="05000000000000000000" pitchFamily="2" charset="2"/>
              <a:buNone/>
            </a:pPr>
            <a:r>
              <a:rPr lang="en-US" altLang="zh-CN" sz="1600" strike="noStrike" noProof="1">
                <a:solidFill>
                  <a:srgbClr val="FF0000"/>
                </a:solidFill>
                <a:latin typeface="Consolas" panose="020B0609020204030204" pitchFamily="49" charset="0"/>
              </a:rPr>
              <a:t>    v.append(item)</a:t>
            </a:r>
          </a:p>
          <a:p>
            <a:pPr eaLnBrk="1" fontAlgn="base" hangingPunct="1">
              <a:lnSpc>
                <a:spcPct val="80000"/>
              </a:lnSpc>
              <a:buSzPct val="90000"/>
              <a:buFont typeface="Wingdings" panose="05000000000000000000" pitchFamily="2" charset="2"/>
              <a:buNone/>
            </a:pPr>
            <a:endParaRPr lang="en-US" altLang="zh-CN" sz="1600" strike="noStrike" noProof="1">
              <a:solidFill>
                <a:srgbClr val="FF0000"/>
              </a:solidFill>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FF0000"/>
                </a:solidFill>
                <a:latin typeface="Consolas" panose="020B0609020204030204" pitchFamily="49" charset="0"/>
              </a:rPr>
              <a:t>&gt;&gt;&gt; a = [2]</a:t>
            </a:r>
          </a:p>
          <a:p>
            <a:pPr eaLnBrk="1" fontAlgn="base" hangingPunct="1">
              <a:lnSpc>
                <a:spcPct val="80000"/>
              </a:lnSpc>
              <a:buSzPct val="90000"/>
              <a:buFont typeface="Wingdings" panose="05000000000000000000" pitchFamily="2" charset="2"/>
              <a:buNone/>
            </a:pPr>
            <a:r>
              <a:rPr lang="en-US" altLang="zh-CN" sz="1600" strike="noStrike" noProof="1">
                <a:solidFill>
                  <a:srgbClr val="FF0000"/>
                </a:solidFill>
                <a:latin typeface="Consolas" panose="020B0609020204030204" pitchFamily="49" charset="0"/>
              </a:rPr>
              <a:t>&gt;&gt;&gt; modify(a,3)</a:t>
            </a:r>
          </a:p>
          <a:p>
            <a:pPr eaLnBrk="1" fontAlgn="base" hangingPunct="1">
              <a:lnSpc>
                <a:spcPct val="80000"/>
              </a:lnSpc>
              <a:buSzPct val="90000"/>
              <a:buFont typeface="Wingdings" panose="05000000000000000000" pitchFamily="2" charset="2"/>
              <a:buNone/>
            </a:pPr>
            <a:r>
              <a:rPr lang="en-US" altLang="zh-CN" sz="1600" strike="noStrike" noProof="1">
                <a:solidFill>
                  <a:srgbClr val="FF0000"/>
                </a:solidFill>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FF0000"/>
                </a:solidFill>
                <a:latin typeface="Consolas" panose="020B0609020204030204" pitchFamily="49" charset="0"/>
              </a:rPr>
              <a:t>[2, 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dirty="0">
                <a:ln>
                  <a:noFill/>
                </a:ln>
                <a:solidFill>
                  <a:schemeClr val="tx2"/>
                </a:solidFill>
                <a:effectLst/>
                <a:uLnTx/>
                <a:uFillTx/>
                <a:latin typeface="+mj-lt"/>
                <a:ea typeface="+mj-ea"/>
                <a:cs typeface="+mj-cs"/>
              </a:rPr>
              <a:t>形参与实参</a:t>
            </a:r>
          </a:p>
        </p:txBody>
      </p:sp>
      <p:sp>
        <p:nvSpPr>
          <p:cNvPr id="31746" name="内容占位符 2"/>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strike="noStrike" noProof="1"/>
              <a:t>也就是说，</a:t>
            </a:r>
            <a:r>
              <a:rPr lang="zh-CN" altLang="en-US" sz="1800" b="1" strike="noStrike" noProof="1">
                <a:solidFill>
                  <a:srgbClr val="FF0000"/>
                </a:solidFill>
              </a:rPr>
              <a:t>如果传递给函数的实参是可变序列</a:t>
            </a:r>
            <a:r>
              <a:rPr lang="zh-CN" altLang="en-US" sz="1800" b="1" dirty="0">
                <a:solidFill>
                  <a:srgbClr val="FF0000"/>
                </a:solidFill>
              </a:rPr>
              <a:t>（列表，字典）</a:t>
            </a:r>
            <a:r>
              <a:rPr lang="zh-CN" altLang="en-US" sz="1800" b="1" strike="noStrike" noProof="1">
                <a:solidFill>
                  <a:srgbClr val="FF0000"/>
                </a:solidFill>
              </a:rPr>
              <a:t>，并且在函数内部使用下标或可变序列自身的原地操作方法增加、删除元素或修改元素时，实参也得到相应的修改</a:t>
            </a:r>
            <a:r>
              <a:rPr lang="zh-CN" altLang="en-US" sz="1800" strike="noStrike" noProof="1"/>
              <a:t>。</a:t>
            </a:r>
          </a:p>
          <a:p>
            <a:pPr eaLnBrk="1" fontAlgn="base" hangingPunct="1">
              <a:lnSpc>
                <a:spcPct val="80000"/>
              </a:lnSpc>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modify(d):         #</a:t>
            </a:r>
            <a:r>
              <a:rPr lang="zh-CN" altLang="en-US" sz="1600" strike="noStrike" noProof="1">
                <a:latin typeface="Consolas" panose="020B0609020204030204" pitchFamily="49" charset="0"/>
              </a:rPr>
              <a:t>修改字典元素值或为字典增加元素</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d['age'] = 38</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{'name':'Dong', 'age':37, 'sex':'Male'}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{'age': 37, 'name': 'Dong', 'sex': 'Male'}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{'age': 38, 'name': 'Dong', 'sex': 'Male'}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形参与实参</a:t>
            </a:r>
          </a:p>
        </p:txBody>
      </p:sp>
      <p:sp>
        <p:nvSpPr>
          <p:cNvPr id="3" name="内容占位符 2"/>
          <p:cNvSpPr>
            <a:spLocks noGrp="1"/>
          </p:cNvSpPr>
          <p:nvPr>
            <p:ph idx="1"/>
          </p:nvPr>
        </p:nvSpPr>
        <p:spPr/>
        <p:txBody>
          <a:bodyPr/>
          <a:lstStyle/>
          <a:p>
            <a:r>
              <a:rPr lang="en-US" altLang="zh-CN" sz="1600" dirty="0" err="1">
                <a:latin typeface="Times New Roman" pitchFamily="18" charset="0"/>
                <a:cs typeface="Times New Roman" pitchFamily="18" charset="0"/>
              </a:rPr>
              <a:t>def</a:t>
            </a:r>
            <a:r>
              <a:rPr lang="en-US" altLang="zh-CN" sz="1600" dirty="0">
                <a:latin typeface="Times New Roman" pitchFamily="18" charset="0"/>
                <a:cs typeface="Times New Roman" pitchFamily="18" charset="0"/>
              </a:rPr>
              <a:t> swap(</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a:t>
            </a:r>
            <a:br>
              <a:rPr lang="en-US" altLang="zh-CN" sz="1600" dirty="0">
                <a:latin typeface="Times New Roman" pitchFamily="18" charset="0"/>
                <a:cs typeface="Times New Roman" pitchFamily="18" charset="0"/>
              </a:rPr>
            </a:br>
            <a:r>
              <a:rPr lang="en-US" altLang="zh-CN" sz="1600" dirty="0">
                <a:latin typeface="Times New Roman" pitchFamily="18" charset="0"/>
                <a:cs typeface="Times New Roman" pitchFamily="18" charset="0"/>
              </a:rPr>
              <a:t>    </a:t>
            </a:r>
            <a:r>
              <a:rPr lang="en-US" altLang="zh-CN" sz="1600" i="1" dirty="0">
                <a:latin typeface="Times New Roman" pitchFamily="18" charset="0"/>
                <a:cs typeface="Times New Roman" pitchFamily="18" charset="0"/>
              </a:rPr>
              <a:t># </a:t>
            </a:r>
            <a:r>
              <a:rPr lang="zh-CN" altLang="en-US" sz="1600" i="1" dirty="0">
                <a:latin typeface="Times New Roman" pitchFamily="18" charset="0"/>
                <a:cs typeface="Times New Roman" pitchFamily="18" charset="0"/>
              </a:rPr>
              <a:t>下面代码实现</a:t>
            </a:r>
            <a:r>
              <a:rPr lang="en-US" altLang="zh-CN" sz="1600" i="1" dirty="0" err="1">
                <a:latin typeface="Times New Roman" pitchFamily="18" charset="0"/>
                <a:cs typeface="Times New Roman" pitchFamily="18" charset="0"/>
              </a:rPr>
              <a:t>dw</a:t>
            </a:r>
            <a:r>
              <a:rPr lang="zh-CN" altLang="en-US" sz="1600" i="1" dirty="0">
                <a:latin typeface="Times New Roman" pitchFamily="18" charset="0"/>
                <a:cs typeface="Times New Roman" pitchFamily="18" charset="0"/>
              </a:rPr>
              <a:t>的</a:t>
            </a:r>
            <a:r>
              <a:rPr lang="en-US" altLang="zh-CN" sz="1600" i="1" dirty="0">
                <a:latin typeface="Times New Roman" pitchFamily="18" charset="0"/>
                <a:cs typeface="Times New Roman" pitchFamily="18" charset="0"/>
              </a:rPr>
              <a:t>a</a:t>
            </a:r>
            <a:r>
              <a:rPr lang="zh-CN" altLang="en-US" sz="1600" i="1" dirty="0">
                <a:latin typeface="Times New Roman" pitchFamily="18" charset="0"/>
                <a:cs typeface="Times New Roman" pitchFamily="18" charset="0"/>
              </a:rPr>
              <a:t>、</a:t>
            </a:r>
            <a:r>
              <a:rPr lang="en-US" altLang="zh-CN" sz="1600" i="1" dirty="0">
                <a:latin typeface="Times New Roman" pitchFamily="18" charset="0"/>
                <a:cs typeface="Times New Roman" pitchFamily="18" charset="0"/>
              </a:rPr>
              <a:t>b</a:t>
            </a:r>
            <a:r>
              <a:rPr lang="zh-CN" altLang="en-US" sz="1600" i="1" dirty="0">
                <a:latin typeface="Times New Roman" pitchFamily="18" charset="0"/>
                <a:cs typeface="Times New Roman" pitchFamily="18" charset="0"/>
              </a:rPr>
              <a:t>两个元素的值交换</a:t>
            </a:r>
            <a:br>
              <a:rPr lang="zh-CN" altLang="en-US" sz="1600" i="1" dirty="0">
                <a:latin typeface="Times New Roman" pitchFamily="18" charset="0"/>
                <a:cs typeface="Times New Roman" pitchFamily="18" charset="0"/>
              </a:rPr>
            </a:br>
            <a:r>
              <a:rPr lang="zh-CN" altLang="en-US" sz="1600" i="1"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['a'], </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['b'] = </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['b'], </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['a']</a:t>
            </a:r>
            <a:br>
              <a:rPr lang="en-US" altLang="zh-CN" sz="1600" dirty="0">
                <a:latin typeface="Times New Roman" pitchFamily="18" charset="0"/>
                <a:cs typeface="Times New Roman" pitchFamily="18" charset="0"/>
              </a:rPr>
            </a:br>
            <a:r>
              <a:rPr lang="en-US" altLang="zh-CN" sz="1600" dirty="0">
                <a:latin typeface="Times New Roman" pitchFamily="18" charset="0"/>
                <a:cs typeface="Times New Roman" pitchFamily="18" charset="0"/>
              </a:rPr>
              <a:t>    print("swap</a:t>
            </a:r>
            <a:r>
              <a:rPr lang="zh-CN" altLang="en-US" sz="1600" dirty="0">
                <a:latin typeface="Times New Roman" pitchFamily="18" charset="0"/>
                <a:cs typeface="Times New Roman" pitchFamily="18" charset="0"/>
              </a:rPr>
              <a:t>函数里，</a:t>
            </a:r>
            <a:r>
              <a:rPr lang="en-US" altLang="zh-CN" sz="1600" dirty="0">
                <a:latin typeface="Times New Roman" pitchFamily="18" charset="0"/>
                <a:cs typeface="Times New Roman" pitchFamily="18" charset="0"/>
              </a:rPr>
              <a:t>a</a:t>
            </a:r>
            <a:r>
              <a:rPr lang="zh-CN" altLang="en-US" sz="1600" dirty="0">
                <a:latin typeface="Times New Roman" pitchFamily="18" charset="0"/>
                <a:cs typeface="Times New Roman" pitchFamily="18" charset="0"/>
              </a:rPr>
              <a:t>元素的值是</a:t>
            </a:r>
            <a:r>
              <a:rPr lang="en-US" altLang="zh-CN" sz="1600" dirty="0">
                <a:latin typeface="Times New Roman" pitchFamily="18" charset="0"/>
                <a:cs typeface="Times New Roman" pitchFamily="18" charset="0"/>
              </a:rPr>
              <a:t>",\</a:t>
            </a:r>
            <a:br>
              <a:rPr lang="en-US" altLang="zh-CN" sz="1600" dirty="0">
                <a:latin typeface="Times New Roman" pitchFamily="18" charset="0"/>
                <a:cs typeface="Times New Roman" pitchFamily="18" charset="0"/>
              </a:rPr>
            </a:b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['a'],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b</a:t>
            </a:r>
            <a:r>
              <a:rPr lang="zh-CN" altLang="en-US" sz="1600" dirty="0">
                <a:latin typeface="Times New Roman" pitchFamily="18" charset="0"/>
                <a:cs typeface="Times New Roman" pitchFamily="18" charset="0"/>
              </a:rPr>
              <a:t>元素的值是</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['b'])</a:t>
            </a:r>
            <a:br>
              <a:rPr lang="en-US" altLang="zh-CN" sz="1600" dirty="0">
                <a:latin typeface="Times New Roman" pitchFamily="18" charset="0"/>
                <a:cs typeface="Times New Roman" pitchFamily="18" charset="0"/>
              </a:rPr>
            </a:br>
            <a:br>
              <a:rPr lang="en-US" altLang="zh-CN" sz="1600" dirty="0">
                <a:latin typeface="Times New Roman" pitchFamily="18" charset="0"/>
                <a:cs typeface="Times New Roman" pitchFamily="18" charset="0"/>
              </a:rPr>
            </a:b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 = {'a': 6, 'b': 9}</a:t>
            </a:r>
            <a:br>
              <a:rPr lang="en-US" altLang="zh-CN" sz="1600" dirty="0">
                <a:latin typeface="Times New Roman" pitchFamily="18" charset="0"/>
                <a:cs typeface="Times New Roman" pitchFamily="18" charset="0"/>
              </a:rPr>
            </a:br>
            <a:r>
              <a:rPr lang="en-US" altLang="zh-CN" sz="1600" dirty="0">
                <a:latin typeface="Times New Roman" pitchFamily="18" charset="0"/>
                <a:cs typeface="Times New Roman" pitchFamily="18" charset="0"/>
              </a:rPr>
              <a:t>swap(</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a:t>
            </a:r>
            <a:br>
              <a:rPr lang="en-US" altLang="zh-CN" sz="1600" dirty="0">
                <a:latin typeface="Times New Roman" pitchFamily="18" charset="0"/>
                <a:cs typeface="Times New Roman" pitchFamily="18" charset="0"/>
              </a:rPr>
            </a:br>
            <a:r>
              <a:rPr lang="en-US" altLang="zh-CN" sz="1600" dirty="0">
                <a:latin typeface="Times New Roman" pitchFamily="18" charset="0"/>
                <a:cs typeface="Times New Roman" pitchFamily="18" charset="0"/>
              </a:rPr>
              <a:t>print("</a:t>
            </a:r>
            <a:r>
              <a:rPr lang="zh-CN" altLang="en-US" sz="1600" dirty="0">
                <a:latin typeface="Times New Roman" pitchFamily="18" charset="0"/>
                <a:cs typeface="Times New Roman" pitchFamily="18" charset="0"/>
              </a:rPr>
              <a:t>交换结束后，</a:t>
            </a:r>
            <a:r>
              <a:rPr lang="en-US" altLang="zh-CN" sz="1600" dirty="0">
                <a:latin typeface="Times New Roman" pitchFamily="18" charset="0"/>
                <a:cs typeface="Times New Roman" pitchFamily="18" charset="0"/>
              </a:rPr>
              <a:t>a</a:t>
            </a:r>
            <a:r>
              <a:rPr lang="zh-CN" altLang="en-US" sz="1600" dirty="0">
                <a:latin typeface="Times New Roman" pitchFamily="18" charset="0"/>
                <a:cs typeface="Times New Roman" pitchFamily="18" charset="0"/>
              </a:rPr>
              <a:t>元素的值是</a:t>
            </a:r>
            <a:r>
              <a:rPr lang="en-US" altLang="zh-CN" sz="1600" dirty="0">
                <a:latin typeface="Times New Roman" pitchFamily="18" charset="0"/>
                <a:cs typeface="Times New Roman" pitchFamily="18" charset="0"/>
              </a:rPr>
              <a:t>",\</a:t>
            </a:r>
            <a:br>
              <a:rPr lang="en-US" altLang="zh-CN" sz="1600" dirty="0">
                <a:latin typeface="Times New Roman" pitchFamily="18" charset="0"/>
                <a:cs typeface="Times New Roman" pitchFamily="18" charset="0"/>
              </a:rPr>
            </a:b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['a'],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b</a:t>
            </a:r>
            <a:r>
              <a:rPr lang="zh-CN" altLang="en-US" sz="1600" dirty="0">
                <a:latin typeface="Times New Roman" pitchFamily="18" charset="0"/>
                <a:cs typeface="Times New Roman" pitchFamily="18" charset="0"/>
              </a:rPr>
              <a:t>元素的值是</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dw</a:t>
            </a:r>
            <a:r>
              <a:rPr lang="en-US" altLang="zh-CN" sz="1600" dirty="0">
                <a:latin typeface="Times New Roman" pitchFamily="18" charset="0"/>
                <a:cs typeface="Times New Roman" pitchFamily="18" charset="0"/>
              </a:rPr>
              <a:t>['b'])</a:t>
            </a:r>
            <a:endParaRPr lang="zh-CN" altLang="en-US" sz="1600" dirty="0">
              <a:latin typeface="Times New Roman" pitchFamily="18" charset="0"/>
              <a:cs typeface="Times New Roman" pitchFamily="18" charset="0"/>
            </a:endParaRPr>
          </a:p>
        </p:txBody>
      </p:sp>
      <p:sp>
        <p:nvSpPr>
          <p:cNvPr id="4" name="TextBox 3"/>
          <p:cNvSpPr txBox="1"/>
          <p:nvPr/>
        </p:nvSpPr>
        <p:spPr>
          <a:xfrm>
            <a:off x="5334001" y="1371600"/>
            <a:ext cx="3213529" cy="1754326"/>
          </a:xfrm>
          <a:prstGeom prst="rect">
            <a:avLst/>
          </a:prstGeom>
          <a:noFill/>
        </p:spPr>
        <p:txBody>
          <a:bodyPr wrap="square" rtlCol="0">
            <a:spAutoFit/>
          </a:bodyPr>
          <a:lstStyle/>
          <a:p>
            <a:r>
              <a:rPr lang="zh-CN" altLang="en-US" dirty="0"/>
              <a:t>程序开始</a:t>
            </a:r>
            <a:r>
              <a:rPr lang="zh-CN" altLang="en-US" dirty="0">
                <a:solidFill>
                  <a:srgbClr val="FF0000"/>
                </a:solidFill>
              </a:rPr>
              <a:t>创建了一个字典对象</a:t>
            </a:r>
            <a:r>
              <a:rPr lang="zh-CN" altLang="en-US" dirty="0"/>
              <a:t>，并</a:t>
            </a:r>
            <a:r>
              <a:rPr lang="zh-CN" altLang="en-US" dirty="0">
                <a:solidFill>
                  <a:srgbClr val="FF0000"/>
                </a:solidFill>
              </a:rPr>
              <a:t>定义了一个 </a:t>
            </a:r>
            <a:r>
              <a:rPr lang="en-US" altLang="zh-CN" dirty="0" err="1">
                <a:solidFill>
                  <a:srgbClr val="FF0000"/>
                </a:solidFill>
              </a:rPr>
              <a:t>dw</a:t>
            </a:r>
            <a:r>
              <a:rPr lang="en-US" altLang="zh-CN" dirty="0">
                <a:solidFill>
                  <a:srgbClr val="FF0000"/>
                </a:solidFill>
              </a:rPr>
              <a:t> </a:t>
            </a:r>
            <a:r>
              <a:rPr lang="zh-CN" altLang="en-US" dirty="0">
                <a:solidFill>
                  <a:srgbClr val="FF0000"/>
                </a:solidFill>
              </a:rPr>
              <a:t>引用变量（其实就是一个指针）指向字典对象</a:t>
            </a:r>
            <a:r>
              <a:rPr lang="zh-CN" altLang="en-US" dirty="0"/>
              <a:t>，这意味着此时</a:t>
            </a:r>
            <a:r>
              <a:rPr lang="zh-CN" altLang="en-US" dirty="0">
                <a:solidFill>
                  <a:srgbClr val="FF0000"/>
                </a:solidFill>
              </a:rPr>
              <a:t>内存中有两个东西：对象本身和指向该对象的引用变量。</a:t>
            </a:r>
            <a:endParaRPr lang="zh-CN" altLang="en-US" dirty="0"/>
          </a:p>
        </p:txBody>
      </p:sp>
      <p:pic>
        <p:nvPicPr>
          <p:cNvPr id="1026" name="Picture 2" descr="http://c.biancheng.net/uploads/allimg/190213/2-1Z2131J551L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127" y="3411415"/>
            <a:ext cx="3581376" cy="173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34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形参与实参</a:t>
            </a:r>
          </a:p>
        </p:txBody>
      </p:sp>
      <p:pic>
        <p:nvPicPr>
          <p:cNvPr id="2050" name="Picture 2" descr="http://c.biancheng.net/uploads/allimg/190213/2-1Z2131J63I5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823" y="3125543"/>
            <a:ext cx="4808127" cy="2017957"/>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1200150"/>
            <a:ext cx="4454769" cy="3395663"/>
          </a:xfrm>
        </p:spPr>
        <p:txBody>
          <a:bodyPr/>
          <a:lstStyle/>
          <a:p>
            <a:r>
              <a:rPr lang="zh-CN" altLang="en-US" sz="1600" dirty="0"/>
              <a:t>调用 </a:t>
            </a:r>
            <a:r>
              <a:rPr lang="en-US" altLang="zh-CN" sz="1600" dirty="0"/>
              <a:t>swap() </a:t>
            </a:r>
            <a:r>
              <a:rPr lang="zh-CN" altLang="en-US" sz="1600" dirty="0"/>
              <a:t>函数时，</a:t>
            </a:r>
            <a:r>
              <a:rPr lang="en-US" altLang="zh-CN" sz="1600" dirty="0" err="1"/>
              <a:t>dw</a:t>
            </a:r>
            <a:r>
              <a:rPr lang="en-US" altLang="zh-CN" sz="1600" dirty="0"/>
              <a:t> </a:t>
            </a:r>
            <a:r>
              <a:rPr lang="zh-CN" altLang="en-US" sz="1600" dirty="0"/>
              <a:t>变量作为参数传入 </a:t>
            </a:r>
            <a:r>
              <a:rPr lang="en-US" altLang="zh-CN" sz="1600" dirty="0"/>
              <a:t>swap() </a:t>
            </a:r>
            <a:r>
              <a:rPr lang="zh-CN" altLang="en-US" sz="1600" dirty="0"/>
              <a:t>函数，这里依然</a:t>
            </a:r>
            <a:r>
              <a:rPr lang="zh-CN" altLang="en-US" sz="1600" dirty="0">
                <a:solidFill>
                  <a:srgbClr val="FF0000"/>
                </a:solidFill>
              </a:rPr>
              <a:t>采用值传递方式：把主程序中 </a:t>
            </a:r>
            <a:r>
              <a:rPr lang="en-US" altLang="zh-CN" sz="1600" dirty="0" err="1">
                <a:solidFill>
                  <a:srgbClr val="FF0000"/>
                </a:solidFill>
              </a:rPr>
              <a:t>dw</a:t>
            </a:r>
            <a:r>
              <a:rPr lang="en-US" altLang="zh-CN" sz="1600" dirty="0">
                <a:solidFill>
                  <a:srgbClr val="FF0000"/>
                </a:solidFill>
              </a:rPr>
              <a:t> </a:t>
            </a:r>
            <a:r>
              <a:rPr lang="zh-CN" altLang="en-US" sz="1600" dirty="0">
                <a:solidFill>
                  <a:srgbClr val="FF0000"/>
                </a:solidFill>
              </a:rPr>
              <a:t>变量的值赋给 </a:t>
            </a:r>
            <a:r>
              <a:rPr lang="en-US" altLang="zh-CN" sz="1600" dirty="0">
                <a:solidFill>
                  <a:srgbClr val="FF0000"/>
                </a:solidFill>
              </a:rPr>
              <a:t>swap() </a:t>
            </a:r>
            <a:r>
              <a:rPr lang="zh-CN" altLang="en-US" sz="1600" dirty="0">
                <a:solidFill>
                  <a:srgbClr val="FF0000"/>
                </a:solidFill>
              </a:rPr>
              <a:t>函数的 </a:t>
            </a:r>
            <a:r>
              <a:rPr lang="en-US" altLang="zh-CN" sz="1600" dirty="0" err="1">
                <a:solidFill>
                  <a:srgbClr val="FF0000"/>
                </a:solidFill>
              </a:rPr>
              <a:t>dw</a:t>
            </a:r>
            <a:r>
              <a:rPr lang="en-US" altLang="zh-CN" sz="1600" dirty="0">
                <a:solidFill>
                  <a:srgbClr val="FF0000"/>
                </a:solidFill>
              </a:rPr>
              <a:t> </a:t>
            </a:r>
            <a:r>
              <a:rPr lang="zh-CN" altLang="en-US" sz="1600" dirty="0">
                <a:solidFill>
                  <a:srgbClr val="FF0000"/>
                </a:solidFill>
              </a:rPr>
              <a:t>形参，从而完成 </a:t>
            </a:r>
            <a:r>
              <a:rPr lang="en-US" altLang="zh-CN" sz="1600" dirty="0">
                <a:solidFill>
                  <a:srgbClr val="FF0000"/>
                </a:solidFill>
              </a:rPr>
              <a:t>swap() </a:t>
            </a:r>
            <a:r>
              <a:rPr lang="zh-CN" altLang="en-US" sz="1600" dirty="0">
                <a:solidFill>
                  <a:srgbClr val="FF0000"/>
                </a:solidFill>
              </a:rPr>
              <a:t>函数的 </a:t>
            </a:r>
            <a:r>
              <a:rPr lang="en-US" altLang="zh-CN" sz="1600" dirty="0" err="1">
                <a:solidFill>
                  <a:srgbClr val="FF0000"/>
                </a:solidFill>
              </a:rPr>
              <a:t>dw</a:t>
            </a:r>
            <a:r>
              <a:rPr lang="en-US" altLang="zh-CN" sz="1600" dirty="0">
                <a:solidFill>
                  <a:srgbClr val="FF0000"/>
                </a:solidFill>
              </a:rPr>
              <a:t> </a:t>
            </a:r>
            <a:r>
              <a:rPr lang="zh-CN" altLang="en-US" sz="1600" dirty="0">
                <a:solidFill>
                  <a:srgbClr val="FF0000"/>
                </a:solidFill>
              </a:rPr>
              <a:t>参数的初始化</a:t>
            </a:r>
            <a:r>
              <a:rPr lang="zh-CN" altLang="en-US" sz="1600" dirty="0"/>
              <a:t>。</a:t>
            </a:r>
            <a:endParaRPr lang="en-US" altLang="zh-CN" sz="1600" dirty="0"/>
          </a:p>
          <a:p>
            <a:r>
              <a:rPr lang="zh-CN" altLang="en-US" sz="1600" dirty="0">
                <a:solidFill>
                  <a:schemeClr val="tx1">
                    <a:lumMod val="95000"/>
                    <a:lumOff val="5000"/>
                  </a:schemeClr>
                </a:solidFill>
              </a:rPr>
              <a:t>主程序中的 </a:t>
            </a:r>
            <a:r>
              <a:rPr lang="en-US" altLang="zh-CN" sz="1600" dirty="0" err="1">
                <a:solidFill>
                  <a:schemeClr val="tx1">
                    <a:lumMod val="95000"/>
                    <a:lumOff val="5000"/>
                  </a:schemeClr>
                </a:solidFill>
              </a:rPr>
              <a:t>dw</a:t>
            </a:r>
            <a:r>
              <a:rPr lang="en-US" altLang="zh-CN" sz="1600" dirty="0">
                <a:solidFill>
                  <a:schemeClr val="tx1">
                    <a:lumMod val="95000"/>
                    <a:lumOff val="5000"/>
                  </a:schemeClr>
                </a:solidFill>
              </a:rPr>
              <a:t> </a:t>
            </a:r>
            <a:r>
              <a:rPr lang="zh-CN" altLang="en-US" sz="1600" dirty="0">
                <a:solidFill>
                  <a:schemeClr val="tx1">
                    <a:lumMod val="95000"/>
                    <a:lumOff val="5000"/>
                  </a:schemeClr>
                </a:solidFill>
              </a:rPr>
              <a:t>是一个引用变量（也就是一个指针），它保存了字典对象的地址值，当把 </a:t>
            </a:r>
            <a:r>
              <a:rPr lang="en-US" altLang="zh-CN" sz="1600" dirty="0" err="1">
                <a:solidFill>
                  <a:schemeClr val="tx1">
                    <a:lumMod val="95000"/>
                    <a:lumOff val="5000"/>
                  </a:schemeClr>
                </a:solidFill>
              </a:rPr>
              <a:t>dw</a:t>
            </a:r>
            <a:r>
              <a:rPr lang="en-US" altLang="zh-CN" sz="1600" dirty="0">
                <a:solidFill>
                  <a:schemeClr val="tx1">
                    <a:lumMod val="95000"/>
                    <a:lumOff val="5000"/>
                  </a:schemeClr>
                </a:solidFill>
              </a:rPr>
              <a:t> </a:t>
            </a:r>
            <a:r>
              <a:rPr lang="zh-CN" altLang="en-US" sz="1600" dirty="0">
                <a:solidFill>
                  <a:schemeClr val="tx1">
                    <a:lumMod val="95000"/>
                    <a:lumOff val="5000"/>
                  </a:schemeClr>
                </a:solidFill>
              </a:rPr>
              <a:t>的值赋给 </a:t>
            </a:r>
            <a:r>
              <a:rPr lang="en-US" altLang="zh-CN" sz="1600" dirty="0">
                <a:solidFill>
                  <a:schemeClr val="tx1">
                    <a:lumMod val="95000"/>
                    <a:lumOff val="5000"/>
                  </a:schemeClr>
                </a:solidFill>
              </a:rPr>
              <a:t>swap() </a:t>
            </a:r>
            <a:r>
              <a:rPr lang="zh-CN" altLang="en-US" sz="1600" dirty="0">
                <a:solidFill>
                  <a:schemeClr val="tx1">
                    <a:lumMod val="95000"/>
                    <a:lumOff val="5000"/>
                  </a:schemeClr>
                </a:solidFill>
              </a:rPr>
              <a:t>函数的 </a:t>
            </a:r>
            <a:r>
              <a:rPr lang="en-US" altLang="zh-CN" sz="1600" dirty="0" err="1">
                <a:solidFill>
                  <a:schemeClr val="tx1">
                    <a:lumMod val="95000"/>
                    <a:lumOff val="5000"/>
                  </a:schemeClr>
                </a:solidFill>
              </a:rPr>
              <a:t>dw</a:t>
            </a:r>
            <a:r>
              <a:rPr lang="en-US" altLang="zh-CN" sz="1600" dirty="0">
                <a:solidFill>
                  <a:schemeClr val="tx1">
                    <a:lumMod val="95000"/>
                    <a:lumOff val="5000"/>
                  </a:schemeClr>
                </a:solidFill>
              </a:rPr>
              <a:t> </a:t>
            </a:r>
            <a:r>
              <a:rPr lang="zh-CN" altLang="en-US" sz="1600" dirty="0">
                <a:solidFill>
                  <a:schemeClr val="tx1">
                    <a:lumMod val="95000"/>
                    <a:lumOff val="5000"/>
                  </a:schemeClr>
                </a:solidFill>
              </a:rPr>
              <a:t>参数后，就是让 </a:t>
            </a:r>
            <a:r>
              <a:rPr lang="en-US" altLang="zh-CN" sz="1600" dirty="0">
                <a:solidFill>
                  <a:schemeClr val="tx1">
                    <a:lumMod val="95000"/>
                    <a:lumOff val="5000"/>
                  </a:schemeClr>
                </a:solidFill>
              </a:rPr>
              <a:t>swap() </a:t>
            </a:r>
            <a:r>
              <a:rPr lang="zh-CN" altLang="en-US" sz="1600" dirty="0">
                <a:solidFill>
                  <a:schemeClr val="tx1">
                    <a:lumMod val="95000"/>
                    <a:lumOff val="5000"/>
                  </a:schemeClr>
                </a:solidFill>
              </a:rPr>
              <a:t>函数的 </a:t>
            </a:r>
            <a:r>
              <a:rPr lang="en-US" altLang="zh-CN" sz="1600" dirty="0" err="1">
                <a:solidFill>
                  <a:schemeClr val="tx1">
                    <a:lumMod val="95000"/>
                    <a:lumOff val="5000"/>
                  </a:schemeClr>
                </a:solidFill>
              </a:rPr>
              <a:t>dw</a:t>
            </a:r>
            <a:r>
              <a:rPr lang="en-US" altLang="zh-CN" sz="1600" dirty="0">
                <a:solidFill>
                  <a:schemeClr val="tx1">
                    <a:lumMod val="95000"/>
                    <a:lumOff val="5000"/>
                  </a:schemeClr>
                </a:solidFill>
              </a:rPr>
              <a:t> </a:t>
            </a:r>
            <a:r>
              <a:rPr lang="zh-CN" altLang="en-US" sz="1600" dirty="0">
                <a:solidFill>
                  <a:schemeClr val="tx1">
                    <a:lumMod val="95000"/>
                    <a:lumOff val="5000"/>
                  </a:schemeClr>
                </a:solidFill>
              </a:rPr>
              <a:t>参数也保存这个地址值，即也</a:t>
            </a:r>
            <a:r>
              <a:rPr lang="zh-CN" altLang="en-US" sz="1600" dirty="0">
                <a:solidFill>
                  <a:srgbClr val="FF0000"/>
                </a:solidFill>
              </a:rPr>
              <a:t>会引用到同一个字典对象。</a:t>
            </a:r>
            <a:endParaRPr lang="en-US" altLang="zh-CN" sz="1600" dirty="0">
              <a:solidFill>
                <a:srgbClr val="FF0000"/>
              </a:solidFill>
            </a:endParaRPr>
          </a:p>
          <a:p>
            <a:r>
              <a:rPr lang="zh-CN" altLang="en-US" sz="1600" dirty="0"/>
              <a:t>不管是操作主程序中的 </a:t>
            </a:r>
            <a:r>
              <a:rPr lang="en-US" altLang="zh-CN" sz="1600" dirty="0" err="1"/>
              <a:t>dw</a:t>
            </a:r>
            <a:r>
              <a:rPr lang="en-US" altLang="zh-CN" sz="1600" dirty="0"/>
              <a:t> </a:t>
            </a:r>
            <a:r>
              <a:rPr lang="zh-CN" altLang="en-US" sz="1600" dirty="0"/>
              <a:t>变量，还是操作 </a:t>
            </a:r>
            <a:r>
              <a:rPr lang="en-US" altLang="zh-CN" sz="1600" dirty="0"/>
              <a:t>swap() </a:t>
            </a:r>
            <a:r>
              <a:rPr lang="zh-CN" altLang="en-US" sz="1600" dirty="0"/>
              <a:t>函数里的 </a:t>
            </a:r>
            <a:r>
              <a:rPr lang="en-US" altLang="zh-CN" sz="1600" dirty="0" err="1"/>
              <a:t>dw</a:t>
            </a:r>
            <a:r>
              <a:rPr lang="en-US" altLang="zh-CN" sz="1600" dirty="0"/>
              <a:t> </a:t>
            </a:r>
            <a:r>
              <a:rPr lang="zh-CN" altLang="en-US" sz="1600" dirty="0"/>
              <a:t>参数，其实</a:t>
            </a:r>
            <a:r>
              <a:rPr lang="zh-CN" altLang="en-US" sz="1600" dirty="0">
                <a:solidFill>
                  <a:srgbClr val="FF0000"/>
                </a:solidFill>
              </a:rPr>
              <a:t>操作的都是它们共同引用的字典对象</a:t>
            </a:r>
            <a:r>
              <a:rPr lang="zh-CN" altLang="en-US" sz="1600" dirty="0"/>
              <a:t>，它们引用的是同一个字典对象。</a:t>
            </a:r>
            <a:endParaRPr lang="zh-CN" altLang="en-US" sz="1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5867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、列表</a:t>
            </a:r>
          </a:p>
        </p:txBody>
      </p:sp>
      <p:sp>
        <p:nvSpPr>
          <p:cNvPr id="3" name="内容占位符 2"/>
          <p:cNvSpPr>
            <a:spLocks noGrp="1"/>
          </p:cNvSpPr>
          <p:nvPr>
            <p:ph idx="1"/>
          </p:nvPr>
        </p:nvSpPr>
        <p:spPr/>
        <p:txBody>
          <a:bodyPr/>
          <a:lstStyle/>
          <a:p>
            <a:r>
              <a:rPr lang="zh-CN" altLang="en-US" sz="1600" dirty="0"/>
              <a:t>列表是</a:t>
            </a:r>
            <a:r>
              <a:rPr lang="zh-CN" altLang="en-US" sz="1600" dirty="0">
                <a:solidFill>
                  <a:srgbClr val="FF0000"/>
                </a:solidFill>
              </a:rPr>
              <a:t>有序、可变</a:t>
            </a:r>
            <a:r>
              <a:rPr lang="zh-CN" altLang="en-US" sz="1600" dirty="0"/>
              <a:t>序列，列表的所有元素放在一对中括号</a:t>
            </a:r>
            <a:r>
              <a:rPr lang="en-US" altLang="zh-CN" sz="1600" dirty="0">
                <a:solidFill>
                  <a:srgbClr val="FF0000"/>
                </a:solidFill>
              </a:rPr>
              <a:t>[]</a:t>
            </a:r>
            <a:r>
              <a:rPr lang="zh-CN" altLang="en-US" sz="1600" dirty="0">
                <a:solidFill>
                  <a:srgbClr val="FF0000"/>
                </a:solidFill>
              </a:rPr>
              <a:t>中，并使用逗号分隔开</a:t>
            </a:r>
            <a:r>
              <a:rPr lang="zh-CN" altLang="en-US" sz="1600" dirty="0"/>
              <a:t>；</a:t>
            </a:r>
            <a:endParaRPr lang="en-US" altLang="zh-CN" sz="1600" dirty="0"/>
          </a:p>
          <a:p>
            <a:r>
              <a:rPr lang="zh-CN" altLang="en-US" sz="1600" noProof="1">
                <a:latin typeface="Consolas" panose="020B0609020204030204" charset="0"/>
              </a:rPr>
              <a:t>创建：</a:t>
            </a:r>
            <a:endParaRPr lang="en-US" altLang="zh-CN" sz="1600" noProof="1">
              <a:latin typeface="Consolas" panose="020B0609020204030204" charset="0"/>
            </a:endParaRPr>
          </a:p>
          <a:p>
            <a:pPr lvl="1"/>
            <a:r>
              <a:rPr lang="en-US" altLang="zh-CN" sz="1600" noProof="1">
                <a:latin typeface="Consolas" panose="020B0609020204030204" charset="0"/>
              </a:rPr>
              <a:t>a_list = ['a', 'b', 'mpilgrim', 'z', 'example']</a:t>
            </a:r>
          </a:p>
          <a:p>
            <a:pPr lvl="1"/>
            <a:r>
              <a:rPr lang="en-US" altLang="zh-CN" sz="1600" noProof="1">
                <a:latin typeface="Consolas" panose="020B0609020204030204" charset="0"/>
              </a:rPr>
              <a:t>a_list = list((3,5,7,9,11))</a:t>
            </a:r>
          </a:p>
          <a:p>
            <a:r>
              <a:rPr lang="zh-CN" altLang="en-US" sz="1600" dirty="0">
                <a:latin typeface="Consolas" panose="020B0609020204030204" charset="0"/>
              </a:rPr>
              <a:t>操作：</a:t>
            </a:r>
            <a:endParaRPr lang="en-US" altLang="zh-CN" sz="1600" dirty="0">
              <a:latin typeface="Consolas" panose="020B0609020204030204" charset="0"/>
            </a:endParaRPr>
          </a:p>
          <a:p>
            <a:pPr lvl="1"/>
            <a:r>
              <a:rPr lang="zh-CN" altLang="en-US" sz="1600" dirty="0">
                <a:latin typeface="Consolas" panose="020B0609020204030204" charset="0"/>
              </a:rPr>
              <a:t>当列表元素增加或删除时，列表对象自动进行扩展或收缩内存，保证元素之间没有缝隙</a:t>
            </a:r>
            <a:endParaRPr lang="en-US" altLang="zh-CN" sz="1600" dirty="0">
              <a:latin typeface="Consolas" panose="020B0609020204030204" charset="0"/>
            </a:endParaRPr>
          </a:p>
          <a:p>
            <a:pPr lvl="1"/>
            <a:r>
              <a:rPr lang="zh-CN" altLang="en-US" sz="1600" dirty="0">
                <a:sym typeface="宋体" panose="02010600030101010101" pitchFamily="2" charset="-122"/>
              </a:rPr>
              <a:t>切片来</a:t>
            </a:r>
            <a:r>
              <a:rPr lang="zh-CN" altLang="en-US" sz="1600" dirty="0">
                <a:solidFill>
                  <a:srgbClr val="FF0000"/>
                </a:solidFill>
                <a:sym typeface="宋体" panose="02010600030101010101" pitchFamily="2" charset="-122"/>
              </a:rPr>
              <a:t>截取</a:t>
            </a:r>
            <a:r>
              <a:rPr lang="zh-CN" altLang="en-US" sz="1600" dirty="0">
                <a:sym typeface="宋体" panose="02010600030101010101" pitchFamily="2" charset="-122"/>
              </a:rPr>
              <a:t>列表中的任何部分，</a:t>
            </a:r>
            <a:r>
              <a:rPr lang="zh-CN" altLang="en-US" sz="1600" b="1" dirty="0">
                <a:solidFill>
                  <a:srgbClr val="FF0000"/>
                </a:solidFill>
                <a:sym typeface="宋体" panose="02010600030101010101" pitchFamily="2" charset="-122"/>
              </a:rPr>
              <a:t>得到一个新列表，</a:t>
            </a:r>
            <a:r>
              <a:rPr lang="zh-CN" altLang="en-US" sz="1600" dirty="0">
                <a:sym typeface="宋体" panose="02010600030101010101" pitchFamily="2" charset="-122"/>
              </a:rPr>
              <a:t>也可以通过切片来</a:t>
            </a:r>
            <a:r>
              <a:rPr lang="zh-CN" altLang="en-US" sz="1600" dirty="0">
                <a:solidFill>
                  <a:srgbClr val="FF0000"/>
                </a:solidFill>
                <a:sym typeface="宋体" panose="02010600030101010101" pitchFamily="2" charset="-122"/>
              </a:rPr>
              <a:t>修改</a:t>
            </a:r>
            <a:r>
              <a:rPr lang="zh-CN" altLang="en-US" sz="1600" dirty="0">
                <a:sym typeface="宋体" panose="02010600030101010101" pitchFamily="2" charset="-122"/>
              </a:rPr>
              <a:t>和</a:t>
            </a:r>
            <a:r>
              <a:rPr lang="zh-CN" altLang="en-US" sz="1600" dirty="0">
                <a:solidFill>
                  <a:srgbClr val="FF0000"/>
                </a:solidFill>
                <a:sym typeface="宋体" panose="02010600030101010101" pitchFamily="2" charset="-122"/>
              </a:rPr>
              <a:t>删除</a:t>
            </a:r>
            <a:r>
              <a:rPr lang="zh-CN" altLang="en-US" sz="1600" dirty="0">
                <a:sym typeface="宋体" panose="02010600030101010101" pitchFamily="2" charset="-122"/>
              </a:rPr>
              <a:t>列表中部分元素，甚至可以通过切片操作为列表对象</a:t>
            </a:r>
            <a:r>
              <a:rPr lang="zh-CN" altLang="en-US" sz="1600" dirty="0">
                <a:solidFill>
                  <a:srgbClr val="FF0000"/>
                </a:solidFill>
                <a:sym typeface="宋体" panose="02010600030101010101" pitchFamily="2" charset="-122"/>
              </a:rPr>
              <a:t>增加</a:t>
            </a:r>
            <a:r>
              <a:rPr lang="zh-CN" altLang="en-US" sz="1600" dirty="0">
                <a:sym typeface="宋体" panose="02010600030101010101" pitchFamily="2" charset="-122"/>
              </a:rPr>
              <a:t>元素</a:t>
            </a:r>
            <a:endParaRPr lang="en-US" altLang="zh-CN" sz="1600" dirty="0">
              <a:sym typeface="宋体" panose="02010600030101010101" pitchFamily="2" charset="-122"/>
            </a:endParaRPr>
          </a:p>
          <a:p>
            <a:r>
              <a:rPr lang="zh-CN" altLang="en-US" sz="1600" dirty="0">
                <a:latin typeface="Consolas" panose="020B0609020204030204" charset="0"/>
              </a:rPr>
              <a:t>列表推导：</a:t>
            </a:r>
            <a:endParaRPr lang="en-US" altLang="zh-CN" sz="1600" dirty="0">
              <a:latin typeface="Consolas" panose="020B0609020204030204" charset="0"/>
            </a:endParaRPr>
          </a:p>
          <a:p>
            <a:pPr lvl="1"/>
            <a:r>
              <a:rPr lang="en-US" altLang="x-none" sz="1600" noProof="1">
                <a:latin typeface="Consolas" panose="020B0609020204030204" charset="0"/>
              </a:rPr>
              <a:t>[expression for expr1 in sequence1 if condition1</a:t>
            </a:r>
          </a:p>
          <a:p>
            <a:pPr lvl="1"/>
            <a:r>
              <a:rPr lang="en-US" altLang="zh-CN" sz="1600" noProof="1">
                <a:latin typeface="Consolas" panose="020B0609020204030204" charset="0"/>
              </a:rPr>
              <a:t>[2**i for i in range(64)]</a:t>
            </a:r>
            <a:endParaRPr lang="en-US" altLang="x-none" sz="1600" noProof="1">
              <a:latin typeface="Consolas" panose="020B0609020204030204" charset="0"/>
            </a:endParaRPr>
          </a:p>
          <a:p>
            <a:pPr lvl="1"/>
            <a:endParaRPr lang="en-US" altLang="zh-CN" sz="1300" dirty="0">
              <a:latin typeface="Consolas" panose="020B0609020204030204" charset="0"/>
            </a:endParaRPr>
          </a:p>
          <a:p>
            <a:pPr lvl="1"/>
            <a:endParaRPr lang="zh-CN" altLang="en-US" sz="1600" dirty="0">
              <a:latin typeface="Consolas" panose="020B0609020204030204" charset="0"/>
            </a:endParaRPr>
          </a:p>
        </p:txBody>
      </p:sp>
    </p:spTree>
    <p:extLst>
      <p:ext uri="{BB962C8B-B14F-4D97-AF65-F5344CB8AC3E}">
        <p14:creationId xmlns:p14="http://schemas.microsoft.com/office/powerpoint/2010/main" val="28604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76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参数类型</a:t>
            </a:r>
          </a:p>
        </p:txBody>
      </p:sp>
      <p:sp>
        <p:nvSpPr>
          <p:cNvPr id="32770" name="文本占位符 27650"/>
          <p:cNvSpPr>
            <a:spLocks noGrp="1"/>
          </p:cNvSpPr>
          <p:nvPr>
            <p:ph idx="1"/>
          </p:nvPr>
        </p:nvSpPr>
        <p:spPr/>
        <p:txBody>
          <a:bodyPr wrap="square" lIns="68591" tIns="34295" rIns="68591" bIns="34295" anchor="t"/>
          <a:lstStyle/>
          <a:p>
            <a:pPr eaLnBrk="1" hangingPunct="1">
              <a:lnSpc>
                <a:spcPct val="150000"/>
              </a:lnSpc>
              <a:spcBef>
                <a:spcPts val="600"/>
              </a:spcBef>
              <a:buSzPct val="90000"/>
              <a:buFont typeface="Wingdings" panose="05000000000000000000" pitchFamily="2" charset="2"/>
              <a:buChar char="§"/>
            </a:pPr>
            <a:r>
              <a:rPr lang="zh-CN" altLang="en-US" sz="1800" dirty="0"/>
              <a:t>在Python中，函数参数有很多种：可以为</a:t>
            </a:r>
            <a:r>
              <a:rPr lang="zh-CN" altLang="en-US" sz="1800" dirty="0">
                <a:solidFill>
                  <a:srgbClr val="FF0000"/>
                </a:solidFill>
              </a:rPr>
              <a:t>位置参数</a:t>
            </a:r>
            <a:r>
              <a:rPr lang="zh-CN" altLang="en-US" sz="1800" dirty="0"/>
              <a:t>、</a:t>
            </a:r>
            <a:r>
              <a:rPr lang="zh-CN" altLang="en-US" sz="1800" dirty="0">
                <a:solidFill>
                  <a:srgbClr val="FF0000"/>
                </a:solidFill>
              </a:rPr>
              <a:t>默认值参数</a:t>
            </a:r>
            <a:r>
              <a:rPr lang="zh-CN" altLang="en-US" sz="1800" dirty="0"/>
              <a:t>、</a:t>
            </a:r>
            <a:r>
              <a:rPr lang="zh-CN" altLang="en-US" sz="1800" dirty="0">
                <a:solidFill>
                  <a:srgbClr val="FF0000"/>
                </a:solidFill>
              </a:rPr>
              <a:t>关键参数</a:t>
            </a:r>
            <a:r>
              <a:rPr lang="en-US" altLang="zh-CN" sz="1800" dirty="0">
                <a:solidFill>
                  <a:srgbClr val="FF0000"/>
                </a:solidFill>
              </a:rPr>
              <a:t>(</a:t>
            </a:r>
            <a:r>
              <a:rPr lang="zh-CN" altLang="en-US" sz="1800" dirty="0">
                <a:solidFill>
                  <a:srgbClr val="FF0000"/>
                </a:solidFill>
              </a:rPr>
              <a:t>关键字参数</a:t>
            </a:r>
            <a:r>
              <a:rPr lang="en-US" altLang="zh-CN" sz="1800" dirty="0">
                <a:solidFill>
                  <a:srgbClr val="FF0000"/>
                </a:solidFill>
              </a:rPr>
              <a:t>)</a:t>
            </a:r>
            <a:r>
              <a:rPr lang="zh-CN" altLang="en-US" sz="1800" dirty="0"/>
              <a:t>、</a:t>
            </a:r>
            <a:r>
              <a:rPr lang="zh-CN" altLang="en-US" sz="1800" dirty="0">
                <a:solidFill>
                  <a:srgbClr val="FF0000"/>
                </a:solidFill>
              </a:rPr>
              <a:t>可变长度参数</a:t>
            </a:r>
            <a:r>
              <a:rPr lang="zh-CN" altLang="en-US" sz="1800" dirty="0"/>
              <a:t>等等。</a:t>
            </a:r>
          </a:p>
          <a:p>
            <a:pPr eaLnBrk="1" hangingPunct="1">
              <a:lnSpc>
                <a:spcPct val="150000"/>
              </a:lnSpc>
              <a:spcBef>
                <a:spcPts val="600"/>
              </a:spcBef>
              <a:buSzPct val="90000"/>
              <a:buFont typeface="Wingdings" panose="05000000000000000000" pitchFamily="2" charset="2"/>
              <a:buChar char="§"/>
            </a:pPr>
            <a:r>
              <a:rPr lang="en-US" altLang="zh-CN" sz="1800" dirty="0"/>
              <a:t>Python</a:t>
            </a:r>
            <a:r>
              <a:rPr lang="zh-CN" altLang="en-US" sz="1800" dirty="0"/>
              <a:t>在</a:t>
            </a:r>
            <a:r>
              <a:rPr lang="zh-CN" altLang="en-US" sz="1800" dirty="0">
                <a:solidFill>
                  <a:srgbClr val="FF0000"/>
                </a:solidFill>
              </a:rPr>
              <a:t>定义函数时不需要指定形参的类型</a:t>
            </a:r>
            <a:r>
              <a:rPr lang="zh-CN" altLang="en-US" sz="1800" dirty="0"/>
              <a:t>，完全由调用者传递的实参类型以及</a:t>
            </a:r>
            <a:r>
              <a:rPr lang="en-US" altLang="zh-CN" sz="1800" dirty="0"/>
              <a:t>Python</a:t>
            </a:r>
            <a:r>
              <a:rPr lang="zh-CN" altLang="en-US" sz="1800" dirty="0"/>
              <a:t>解释器的理解和推断来决定。</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rgbClr val="FF0000"/>
                </a:solidFill>
                <a:effectLst/>
                <a:uLnTx/>
                <a:uFillTx/>
                <a:latin typeface="+mn-lt"/>
                <a:ea typeface="+mn-ea"/>
                <a:cs typeface="+mn-cs"/>
              </a:rPr>
              <a:t>位置参数</a:t>
            </a:r>
            <a:r>
              <a:rPr kumimoji="0" lang="en-US" sz="1800" b="0" i="0" u="none" strike="noStrike" kern="1200" cap="none" spc="0" normalizeH="0" baseline="0" noProof="1">
                <a:ln>
                  <a:noFill/>
                </a:ln>
                <a:solidFill>
                  <a:schemeClr val="tx1"/>
                </a:solidFill>
                <a:effectLst/>
                <a:uLnTx/>
                <a:uFillTx/>
                <a:latin typeface="+mn-lt"/>
                <a:ea typeface="+mn-ea"/>
                <a:cs typeface="+mn-cs"/>
              </a:rPr>
              <a:t>（positional arguments）是比较常用的形式，调用函数时</a:t>
            </a:r>
            <a:r>
              <a:rPr kumimoji="0" lang="en-US" sz="1800" b="0" i="0" u="none" strike="noStrike" kern="1200" cap="none" spc="0" normalizeH="0" baseline="0" noProof="1">
                <a:ln>
                  <a:noFill/>
                </a:ln>
                <a:solidFill>
                  <a:srgbClr val="FF0000"/>
                </a:solidFill>
                <a:effectLst/>
                <a:uLnTx/>
                <a:uFillTx/>
                <a:latin typeface="+mn-lt"/>
                <a:ea typeface="+mn-ea"/>
                <a:cs typeface="+mn-cs"/>
              </a:rPr>
              <a:t>实参和形参的顺序必须严格一致</a:t>
            </a:r>
            <a:r>
              <a:rPr kumimoji="0" lang="en-US" sz="1800" b="0" i="0" u="none" strike="noStrike" kern="1200" cap="none" spc="0" normalizeH="0" baseline="0" noProof="1">
                <a:ln>
                  <a:noFill/>
                </a:ln>
                <a:solidFill>
                  <a:schemeClr val="tx1"/>
                </a:solidFill>
                <a:effectLst/>
                <a:uLnTx/>
                <a:uFillTx/>
                <a:latin typeface="+mn-lt"/>
                <a:ea typeface="+mn-ea"/>
                <a:cs typeface="+mn-cs"/>
              </a:rPr>
              <a:t>，并且</a:t>
            </a:r>
            <a:r>
              <a:rPr kumimoji="0" lang="en-US" sz="1800" b="0" i="0" u="none" strike="noStrike" kern="1200" cap="none" spc="0" normalizeH="0" baseline="0" noProof="1">
                <a:ln>
                  <a:noFill/>
                </a:ln>
                <a:solidFill>
                  <a:srgbClr val="FF0000"/>
                </a:solidFill>
                <a:effectLst/>
                <a:uLnTx/>
                <a:uFillTx/>
                <a:latin typeface="+mn-lt"/>
                <a:ea typeface="+mn-ea"/>
                <a:cs typeface="+mn-cs"/>
              </a:rPr>
              <a:t>实参和形参的数量必须相同</a:t>
            </a:r>
            <a:r>
              <a:rPr kumimoji="0" lang="en-US" sz="1800" b="0" i="0" u="none" strike="noStrike" kern="1200" cap="none" spc="0" normalizeH="0" baseline="0" noProof="1">
                <a:ln>
                  <a:noFill/>
                </a:ln>
                <a:solidFill>
                  <a:schemeClr val="tx1"/>
                </a:solidFill>
                <a:effectLst/>
                <a:uLnTx/>
                <a:uFillTx/>
                <a:latin typeface="+mn-lt"/>
                <a:ea typeface="+mn-ea"/>
                <a:cs typeface="+mn-cs"/>
              </a:rPr>
              <a:t>。</a:t>
            </a:r>
            <a:endParaRPr kumimoji="0" 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 b, c):</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demo(3, 4, 5)</a:t>
            </a: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按位置传递参数</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3 4 5</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demo(3, 5, 4)</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3 5 4</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demo(1, 2, 3, 4)                #实参与形参数量必须相同</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TypeError: demo() takes 3 positional arguments but 4 were given</a:t>
            </a:r>
          </a:p>
        </p:txBody>
      </p:sp>
      <p:sp>
        <p:nvSpPr>
          <p:cNvPr id="35842" name="标题 276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参数类型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969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5842" name="文本占位符 29698"/>
          <p:cNvSpPr>
            <a:spLocks noGrp="1"/>
          </p:cNvSpPr>
          <p:nvPr>
            <p:ph idx="1"/>
          </p:nvPr>
        </p:nvSpPr>
        <p:spPr/>
        <p:txBody>
          <a:bodyPr wrap="square" lIns="68591" tIns="34295" rIns="68591" bIns="34295" anchor="t"/>
          <a:lstStyle/>
          <a:p>
            <a:pPr eaLnBrk="1" fontAlgn="base" hangingPunct="1">
              <a:lnSpc>
                <a:spcPct val="150000"/>
              </a:lnSpc>
              <a:spcBef>
                <a:spcPts val="1200"/>
              </a:spcBef>
              <a:buSzPct val="90000"/>
              <a:buFont typeface="Wingdings" panose="05000000000000000000" pitchFamily="2" charset="2"/>
              <a:buChar char="§"/>
            </a:pPr>
            <a:r>
              <a:rPr lang="zh-CN" altLang="en-US" sz="1800" strike="noStrike" noProof="1">
                <a:solidFill>
                  <a:srgbClr val="FF0000"/>
                </a:solidFill>
              </a:rPr>
              <a:t>调用带有默认值参数的函数时，可以不对默认值参数进行赋值，也可以为其赋值，具有很大的灵活性。</a:t>
            </a:r>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say(message, times=1 ):</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print(message*times)</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say('hello')</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hello</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say('hello',3)</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hello hello hello</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say('hi',7)</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hi hi hi hi hi hi hi</a:t>
            </a:r>
          </a:p>
        </p:txBody>
      </p:sp>
      <p:sp>
        <p:nvSpPr>
          <p:cNvPr id="2" name="TextBox 1"/>
          <p:cNvSpPr txBox="1"/>
          <p:nvPr/>
        </p:nvSpPr>
        <p:spPr>
          <a:xfrm>
            <a:off x="4564063" y="1721730"/>
            <a:ext cx="4512774" cy="923330"/>
          </a:xfrm>
          <a:prstGeom prst="rect">
            <a:avLst/>
          </a:prstGeom>
          <a:noFill/>
        </p:spPr>
        <p:txBody>
          <a:bodyPr wrap="none" rtlCol="0">
            <a:spAutoFit/>
          </a:bodyPr>
          <a:lstStyle/>
          <a:p>
            <a:r>
              <a:rPr lang="zh-CN" altLang="en-US" dirty="0"/>
              <a:t>语法：</a:t>
            </a:r>
            <a:endParaRPr lang="en-US" altLang="zh-CN" dirty="0"/>
          </a:p>
          <a:p>
            <a:r>
              <a:rPr lang="en-US" altLang="zh-CN" dirty="0" err="1">
                <a:solidFill>
                  <a:srgbClr val="FF0000"/>
                </a:solidFill>
              </a:rPr>
              <a:t>def</a:t>
            </a:r>
            <a:r>
              <a:rPr lang="en-US" altLang="zh-CN" dirty="0">
                <a:solidFill>
                  <a:srgbClr val="FF0000"/>
                </a:solidFill>
              </a:rPr>
              <a:t> </a:t>
            </a:r>
            <a:r>
              <a:rPr lang="zh-CN" altLang="en-US" dirty="0">
                <a:solidFill>
                  <a:srgbClr val="FF0000"/>
                </a:solidFill>
              </a:rPr>
              <a:t>函数名</a:t>
            </a:r>
            <a:r>
              <a:rPr lang="en-US" altLang="zh-CN" dirty="0">
                <a:solidFill>
                  <a:srgbClr val="FF0000"/>
                </a:solidFill>
              </a:rPr>
              <a:t>(...</a:t>
            </a:r>
            <a:r>
              <a:rPr lang="zh-CN" altLang="en-US" dirty="0">
                <a:solidFill>
                  <a:srgbClr val="FF0000"/>
                </a:solidFill>
              </a:rPr>
              <a:t>，形参名，形参名</a:t>
            </a:r>
            <a:r>
              <a:rPr lang="en-US" altLang="zh-CN" dirty="0">
                <a:solidFill>
                  <a:srgbClr val="FF0000"/>
                </a:solidFill>
              </a:rPr>
              <a:t>=</a:t>
            </a:r>
            <a:r>
              <a:rPr lang="zh-CN" altLang="en-US" dirty="0">
                <a:solidFill>
                  <a:srgbClr val="FF0000"/>
                </a:solidFill>
              </a:rPr>
              <a:t>默认值</a:t>
            </a:r>
            <a:r>
              <a:rPr lang="en-US" altLang="zh-CN" dirty="0">
                <a:solidFill>
                  <a:srgbClr val="FF0000"/>
                </a:solidFill>
              </a:rPr>
              <a:t>)</a:t>
            </a:r>
            <a:r>
              <a:rPr lang="zh-CN" altLang="en-US" dirty="0">
                <a:solidFill>
                  <a:srgbClr val="FF0000"/>
                </a:solidFill>
              </a:rPr>
              <a:t>：</a:t>
            </a:r>
            <a:br>
              <a:rPr lang="zh-CN" altLang="en-US" dirty="0">
                <a:solidFill>
                  <a:srgbClr val="FF0000"/>
                </a:solidFill>
              </a:rPr>
            </a:br>
            <a:r>
              <a:rPr lang="zh-CN" altLang="en-US" dirty="0">
                <a:solidFill>
                  <a:srgbClr val="FF0000"/>
                </a:solidFill>
              </a:rPr>
              <a:t>    代码块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2867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7890" name="文本占位符 28674"/>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ct val="0"/>
              </a:spcBef>
              <a:spcAft>
                <a:spcPct val="0"/>
              </a:spcAft>
              <a:buClrTx/>
              <a:buSzPct val="90000"/>
              <a:buFont typeface="Wingdings" panose="05000000000000000000" charset="0"/>
              <a:buChar char="§"/>
              <a:defRPr/>
            </a:pPr>
            <a:r>
              <a:rPr kumimoji="0" lang="zh-CN" altLang="en-US" sz="1800" b="0" i="0" u="none" strike="noStrike" kern="1200" cap="none" spc="0" normalizeH="0" baseline="0" noProof="1">
                <a:ln>
                  <a:noFill/>
                </a:ln>
                <a:solidFill>
                  <a:srgbClr val="FF0000"/>
                </a:solidFill>
                <a:effectLst/>
                <a:uLnTx/>
                <a:uFillTx/>
                <a:latin typeface="+mn-lt"/>
                <a:ea typeface="+mn-ea"/>
                <a:cs typeface="+mn-cs"/>
              </a:rPr>
              <a:t>注意：默认值参数必须出现在函数参数列表的最右端，任何一个默认值参数右边不能有非默认值参数</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func(a=3, b, c=5):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失败，带默认值的参数后面有不带默认值的参数</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SyntaxError: non-default argument follows default argument</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func(a=3, b):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失败，带默认值的参数后面有不带默认值的参数</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SyntaxError: non-default argument follows default argument</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 b, c=5):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成功</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174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8914" name="文本占位符 31746"/>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另外，默认值参数如果使用不当，会导致很难发现的</a:t>
            </a:r>
            <a:r>
              <a:rPr lang="zh-CN" altLang="en-US" sz="1800" strike="noStrike" noProof="1">
                <a:solidFill>
                  <a:srgbClr val="FF0000"/>
                </a:solidFill>
              </a:rPr>
              <a:t>逻辑错误</a:t>
            </a:r>
            <a:r>
              <a:rPr lang="zh-CN" altLang="en-US" sz="1800" strike="noStrike" noProof="1"/>
              <a:t>，例如：</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def demo(newitem,old_list=[]):</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old_list.append(newitem)</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return old_list</a:t>
            </a:r>
          </a:p>
          <a:p>
            <a:pPr eaLnBrk="1" latinLnBrk="0" hangingPunct="1">
              <a:spcBef>
                <a:spcPts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print(demo('5',[1,2,3,4]))</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print(demo('aaa',['a','b']))</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print(demo('a'))</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print(demo('b'))</a:t>
            </a:r>
            <a:endParaRPr lang="en-US" altLang="zh-CN"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zh-CN" altLang="en-US" sz="1500" strike="noStrike" noProof="1"/>
          </a:p>
          <a:p>
            <a:pPr eaLnBrk="1" fontAlgn="base" hangingPunct="1">
              <a:lnSpc>
                <a:spcPct val="80000"/>
              </a:lnSpc>
              <a:buSzPct val="90000"/>
              <a:buFont typeface="Wingdings" panose="05000000000000000000" pitchFamily="2" charset="2"/>
              <a:buNone/>
            </a:pPr>
            <a:r>
              <a:rPr lang="zh-CN" altLang="en-US" sz="1800" strike="noStrike" noProof="1"/>
              <a:t>试着想一想，这段代码会输出什么呢？</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上面的代码输出结果如下，最后一个结果是错的。</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[1, 2, 3, 4, '5']</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 'b', 'aaa']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 'b']</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继续想：为什么会这样呢？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40962" name="内容占位符 2"/>
          <p:cNvSpPr>
            <a:spLocks noGrp="1"/>
          </p:cNvSpPr>
          <p:nvPr>
            <p:ph idx="1"/>
          </p:nvPr>
        </p:nvSpPr>
        <p:spPr/>
        <p:txBody>
          <a:bodyPr wrap="square" lIns="68591" tIns="34295" rIns="68591" bIns="34295" anchor="t"/>
          <a:lstStyle/>
          <a:p>
            <a:pPr eaLnBrk="1" hangingPunct="1">
              <a:lnSpc>
                <a:spcPct val="150000"/>
              </a:lnSpc>
              <a:spcBef>
                <a:spcPts val="1200"/>
              </a:spcBef>
              <a:spcAft>
                <a:spcPts val="1200"/>
              </a:spcAft>
              <a:buSzPct val="90000"/>
              <a:buFont typeface="Wingdings" panose="05000000000000000000" pitchFamily="2" charset="2"/>
              <a:buChar char="§"/>
            </a:pPr>
            <a:r>
              <a:rPr lang="zh-CN" altLang="en-US" sz="1800" dirty="0"/>
              <a:t>原因在于</a:t>
            </a:r>
            <a:r>
              <a:rPr lang="zh-CN" altLang="en-US" sz="1800" dirty="0">
                <a:solidFill>
                  <a:srgbClr val="FF0000"/>
                </a:solidFill>
              </a:rPr>
              <a:t>默认值参数的赋值只会在函数定义时</a:t>
            </a:r>
            <a:r>
              <a:rPr lang="zh-CN" altLang="en-US" sz="1800" b="1" dirty="0">
                <a:solidFill>
                  <a:srgbClr val="FF0000"/>
                </a:solidFill>
              </a:rPr>
              <a:t>被解释一次</a:t>
            </a:r>
            <a:r>
              <a:rPr lang="zh-CN" altLang="en-US" sz="1800" dirty="0"/>
              <a:t>。</a:t>
            </a:r>
            <a:r>
              <a:rPr lang="zh-CN" altLang="en-US" sz="1800" b="1" dirty="0">
                <a:solidFill>
                  <a:srgbClr val="FF0000"/>
                </a:solidFill>
              </a:rPr>
              <a:t>函数的默认值只在函数被加载时调用一次</a:t>
            </a:r>
            <a:r>
              <a:rPr lang="zh-CN" altLang="en-US" sz="1800" dirty="0">
                <a:solidFill>
                  <a:srgbClr val="FF0000"/>
                </a:solidFill>
              </a:rPr>
              <a:t>，</a:t>
            </a:r>
            <a:r>
              <a:rPr lang="zh-CN" altLang="en-US" sz="1800" b="1" dirty="0">
                <a:solidFill>
                  <a:srgbClr val="FF0000"/>
                </a:solidFill>
              </a:rPr>
              <a:t>之后若不传值则一直都会用加载函数时候设置的值，此值不会再改变</a:t>
            </a:r>
            <a:r>
              <a:rPr lang="zh-CN" altLang="en-US" sz="1800" b="1" dirty="0"/>
              <a:t>。当使用</a:t>
            </a:r>
            <a:r>
              <a:rPr lang="zh-CN" altLang="en-US" sz="1800" b="1" dirty="0">
                <a:solidFill>
                  <a:srgbClr val="FF0000"/>
                </a:solidFill>
              </a:rPr>
              <a:t>可变序列</a:t>
            </a:r>
            <a:r>
              <a:rPr lang="zh-CN" altLang="en-US" sz="1800" b="1" dirty="0"/>
              <a:t>作为参数默认值时，一定要谨慎操作</a:t>
            </a:r>
            <a:r>
              <a:rPr lang="zh-CN" altLang="en-US" sz="1800" dirty="0"/>
              <a:t>。</a:t>
            </a:r>
          </a:p>
          <a:p>
            <a:pPr eaLnBrk="1" hangingPunct="1">
              <a:lnSpc>
                <a:spcPct val="150000"/>
              </a:lnSpc>
              <a:spcBef>
                <a:spcPts val="1200"/>
              </a:spcBef>
              <a:spcAft>
                <a:spcPts val="1200"/>
              </a:spcAft>
              <a:buSzPct val="90000"/>
              <a:buFont typeface="Wingdings" panose="05000000000000000000" pitchFamily="2" charset="2"/>
              <a:buChar char="§"/>
            </a:pPr>
            <a:r>
              <a:rPr lang="zh-CN" altLang="en-US" sz="1800" dirty="0"/>
              <a:t>最后一个问题来了：正确的代码该怎么写呢？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276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41986" name="文本占位符 32770"/>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
            </a:pPr>
            <a:r>
              <a:rPr lang="zh-CN" altLang="en-US" sz="1800" b="1" strike="noStrike" noProof="1"/>
              <a:t>终极解决方案：</a:t>
            </a:r>
            <a:r>
              <a:rPr lang="zh-CN" altLang="en-US" sz="1800" strike="noStrike" noProof="1"/>
              <a:t>改成下面的样子就不会有问题了</a:t>
            </a:r>
          </a:p>
          <a:p>
            <a:pPr eaLnBrk="1" fontAlgn="base" hangingPunct="1">
              <a:lnSpc>
                <a:spcPct val="80000"/>
              </a:lnSpc>
              <a:buSzPct val="90000"/>
              <a:buFont typeface="Wingdings" panose="05000000000000000000" pitchFamily="2" charset="2"/>
              <a:buNone/>
            </a:pPr>
            <a:endParaRPr lang="zh-CN" altLang="en-US" sz="18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def demo(newitem,old_list=None):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if old_list is None: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old_list=[]</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new_list = old_list[:]</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new_list.append(newitem)</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new_list</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print(demo('5',[1,2,3,4]))</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print(demo('aaa',['a','b']))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print(demo('a'))</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print(demo('b'))</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379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dirty="0">
                <a:ln>
                  <a:noFill/>
                </a:ln>
                <a:solidFill>
                  <a:schemeClr val="tx2"/>
                </a:solidFill>
                <a:effectLst/>
                <a:uLnTx/>
                <a:uFillTx/>
                <a:latin typeface="+mj-lt"/>
                <a:ea typeface="+mj-ea"/>
                <a:cs typeface="+mj-cs"/>
              </a:rPr>
              <a:t>默认值参数</a:t>
            </a:r>
          </a:p>
        </p:txBody>
      </p:sp>
      <p:sp>
        <p:nvSpPr>
          <p:cNvPr id="43010" name="文本占位符 33794"/>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a:t>
            </a:r>
          </a:p>
          <a:p>
            <a:pPr marL="342900" marR="0" lvl="0" indent="-342900" algn="l" defTabSz="914400" rtl="0" eaLnBrk="1" latinLnBrk="0" hangingPunct="1">
              <a:lnSpc>
                <a:spcPct val="100000"/>
              </a:lnSpc>
              <a:spcBef>
                <a:spcPts val="0"/>
              </a:spcBef>
              <a:spcAft>
                <a:spcPts val="600"/>
              </a:spcAft>
              <a:buClrTx/>
              <a:buSzPct val="90000"/>
              <a:buFont typeface="Wingdings" panose="05000000000000000000" charset="0"/>
              <a:buChar char="ü"/>
              <a:defRPr/>
            </a:pPr>
            <a:r>
              <a:rPr kumimoji="0" lang="zh-CN" altLang="en-US" sz="1400" b="1" i="0" u="none" strike="noStrike" kern="1200" cap="none" spc="0" normalizeH="0" baseline="0" noProof="1">
                <a:ln>
                  <a:noFill/>
                </a:ln>
                <a:solidFill>
                  <a:srgbClr val="FF0000"/>
                </a:solidFill>
                <a:effectLst/>
                <a:uLnTx/>
                <a:uFillTx/>
                <a:latin typeface="+mn-lt"/>
                <a:ea typeface="+mn-ea"/>
                <a:cs typeface="+mn-cs"/>
              </a:rPr>
              <a:t>默认值参数只在函数定义时被解释一次</a:t>
            </a:r>
          </a:p>
          <a:p>
            <a:pPr marL="342900" marR="0" lvl="0" indent="-342900" algn="l" defTabSz="914400" rtl="0" eaLnBrk="1" latinLnBrk="0" hangingPunct="1">
              <a:lnSpc>
                <a:spcPct val="100000"/>
              </a:lnSpc>
              <a:spcBef>
                <a:spcPts val="0"/>
              </a:spcBef>
              <a:spcAft>
                <a:spcPts val="600"/>
              </a:spcAft>
              <a:buClrTx/>
              <a:buSzPct val="90000"/>
              <a:buFont typeface="Wingdings" panose="05000000000000000000" charset="0"/>
              <a:buChar char="ü"/>
              <a:defRPr/>
            </a:pPr>
            <a:r>
              <a:rPr kumimoji="0" lang="zh-CN" altLang="en-US" sz="1400" b="0" i="0" u="none" strike="noStrike" kern="1200" cap="none" spc="0" normalizeH="0" baseline="0" noProof="1">
                <a:ln>
                  <a:noFill/>
                </a:ln>
                <a:solidFill>
                  <a:schemeClr val="tx1"/>
                </a:solidFill>
                <a:effectLst/>
                <a:uLnTx/>
                <a:uFillTx/>
                <a:latin typeface="+mn-lt"/>
                <a:ea typeface="+mn-ea"/>
                <a:cs typeface="+mn-cs"/>
              </a:rPr>
              <a:t>可以使用“函数名</a:t>
            </a:r>
            <a:r>
              <a:rPr kumimoji="0" lang="en-US" altLang="zh-CN" sz="1400" b="0" i="0" u="none" strike="noStrike" kern="1200" cap="none" spc="0" normalizeH="0" baseline="0" noProof="1">
                <a:ln>
                  <a:noFill/>
                </a:ln>
                <a:solidFill>
                  <a:schemeClr val="tx1"/>
                </a:solidFill>
                <a:effectLst/>
                <a:uLnTx/>
                <a:uFillTx/>
                <a:latin typeface="+mn-lt"/>
                <a:ea typeface="+mn-ea"/>
                <a:cs typeface="+mn-cs"/>
              </a:rPr>
              <a:t>.__defaults__”</a:t>
            </a:r>
            <a:r>
              <a:rPr kumimoji="0" lang="zh-CN" altLang="en-US" sz="1400" b="0" i="0" u="none" strike="noStrike" kern="1200" cap="none" spc="0" normalizeH="0" baseline="0" noProof="1">
                <a:ln>
                  <a:noFill/>
                </a:ln>
                <a:solidFill>
                  <a:schemeClr val="tx1"/>
                </a:solidFill>
                <a:effectLst/>
                <a:uLnTx/>
                <a:uFillTx/>
                <a:latin typeface="+mn-lt"/>
                <a:ea typeface="+mn-ea"/>
                <a:cs typeface="+mn-cs"/>
              </a:rPr>
              <a:t>查看所有默认参数的当前值</a:t>
            </a: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i = 3</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f(n=i):        # 参数n的值仅取决于i的当前值</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i = 5              # 函数定义后修改i的值不影响参数n的默认值</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f.__defaults__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查看函数所有默认值参数的当前值</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p:txBody>
      </p:sp>
      <p:sp>
        <p:nvSpPr>
          <p:cNvPr id="2" name="线形标注 2 1"/>
          <p:cNvSpPr/>
          <p:nvPr/>
        </p:nvSpPr>
        <p:spPr>
          <a:xfrm>
            <a:off x="3838258" y="3876993"/>
            <a:ext cx="1801813" cy="309563"/>
          </a:xfrm>
          <a:prstGeom prst="borderCallout2">
            <a:avLst>
              <a:gd name="adj1" fmla="val 18750"/>
              <a:gd name="adj2" fmla="val -8333"/>
              <a:gd name="adj3" fmla="val 18750"/>
              <a:gd name="adj4" fmla="val -16667"/>
              <a:gd name="adj5" fmla="val 161127"/>
              <a:gd name="adj6" fmla="val -8622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注意：这是个元组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481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rPr>
              <a:t>5.3.2  </a:t>
            </a:r>
            <a:r>
              <a:rPr kumimoji="0" lang="zh-CN" altLang="en-US" sz="3300" b="0" i="0" u="none" strike="noStrike" kern="1200" cap="none" spc="0" normalizeH="0" baseline="0" noProof="0" dirty="0">
                <a:ln>
                  <a:noFill/>
                </a:ln>
                <a:solidFill>
                  <a:schemeClr val="tx2"/>
                </a:solidFill>
                <a:effectLst/>
                <a:uLnTx/>
                <a:uFillTx/>
                <a:latin typeface="+mj-lt"/>
                <a:ea typeface="+mj-ea"/>
                <a:cs typeface="+mj-cs"/>
              </a:rPr>
              <a:t>关键字参数</a:t>
            </a:r>
            <a:r>
              <a:rPr kumimoji="0" lang="en-US" altLang="zh-CN" sz="3300" b="0" i="0" u="none" strike="noStrike" kern="1200" cap="none" spc="0" normalizeH="0" baseline="0" noProof="0" dirty="0">
                <a:ln>
                  <a:noFill/>
                </a:ln>
                <a:solidFill>
                  <a:schemeClr val="tx2"/>
                </a:solidFill>
                <a:effectLst/>
                <a:uLnTx/>
                <a:uFillTx/>
                <a:latin typeface="+mj-lt"/>
                <a:ea typeface="+mj-ea"/>
                <a:cs typeface="+mj-cs"/>
              </a:rPr>
              <a:t>/</a:t>
            </a:r>
            <a:r>
              <a:rPr kumimoji="0" lang="zh-CN" altLang="en-US" sz="3300" b="0" i="0" u="none" strike="noStrike" kern="1200" cap="none" spc="0" normalizeH="0" baseline="0" noProof="0" dirty="0">
                <a:ln>
                  <a:noFill/>
                </a:ln>
                <a:solidFill>
                  <a:schemeClr val="tx2"/>
                </a:solidFill>
                <a:effectLst/>
                <a:uLnTx/>
                <a:uFillTx/>
                <a:latin typeface="+mj-lt"/>
                <a:ea typeface="+mj-ea"/>
                <a:cs typeface="+mj-cs"/>
              </a:rPr>
              <a:t>关键参数</a:t>
            </a:r>
          </a:p>
        </p:txBody>
      </p:sp>
      <p:sp>
        <p:nvSpPr>
          <p:cNvPr id="44034" name="文本占位符 34818"/>
          <p:cNvSpPr>
            <a:spLocks noGrp="1"/>
          </p:cNvSpPr>
          <p:nvPr>
            <p:ph idx="1"/>
          </p:nvPr>
        </p:nvSpPr>
        <p:spPr/>
        <p:txBody>
          <a:bodyPr wrap="square" lIns="68591" tIns="34295" rIns="68591" bIns="34295" anchor="t"/>
          <a:lstStyle/>
          <a:p>
            <a:pPr eaLnBrk="1" hangingPunct="1">
              <a:lnSpc>
                <a:spcPct val="150000"/>
              </a:lnSpc>
              <a:spcBef>
                <a:spcPts val="600"/>
              </a:spcBef>
              <a:spcAft>
                <a:spcPts val="600"/>
              </a:spcAft>
              <a:buSzPct val="90000"/>
              <a:buFont typeface="Wingdings" panose="05000000000000000000" pitchFamily="2" charset="2"/>
              <a:buChar char="§"/>
            </a:pPr>
            <a:r>
              <a:rPr lang="zh-CN" altLang="en-US" sz="1400" dirty="0"/>
              <a:t>关键参数是</a:t>
            </a:r>
            <a:r>
              <a:rPr lang="zh-CN" altLang="en-US" sz="1400" dirty="0">
                <a:solidFill>
                  <a:srgbClr val="FF0000"/>
                </a:solidFill>
              </a:rPr>
              <a:t>指使用形式参数的名字（关键字）而非位置（一直以来我们所使用的方式）来指定函数中的参数</a:t>
            </a:r>
            <a:endParaRPr lang="en-US" altLang="zh-CN" sz="1400" noProof="1">
              <a:solidFill>
                <a:srgbClr val="FF0000"/>
              </a:solidFill>
            </a:endParaRPr>
          </a:p>
          <a:p>
            <a:pPr eaLnBrk="1" hangingPunct="1">
              <a:lnSpc>
                <a:spcPct val="150000"/>
              </a:lnSpc>
              <a:spcBef>
                <a:spcPts val="600"/>
              </a:spcBef>
              <a:spcAft>
                <a:spcPts val="600"/>
              </a:spcAft>
              <a:buSzPct val="90000"/>
              <a:buFont typeface="Wingdings" panose="05000000000000000000" pitchFamily="2" charset="2"/>
              <a:buChar char="§"/>
            </a:pPr>
            <a:r>
              <a:rPr lang="zh-CN" altLang="en-US" sz="1400" strike="noStrike" noProof="1">
                <a:solidFill>
                  <a:srgbClr val="FF0000"/>
                </a:solidFill>
              </a:rPr>
              <a:t>通过关键参数，实参顺序可以和形参顺序不一致</a:t>
            </a:r>
            <a:r>
              <a:rPr lang="zh-CN" altLang="en-US" sz="1400" strike="noStrike" noProof="1"/>
              <a:t>，但不影响传递结果，</a:t>
            </a:r>
            <a:r>
              <a:rPr lang="zh-CN" altLang="en-US" sz="1400" strike="noStrike" noProof="1">
                <a:solidFill>
                  <a:srgbClr val="FF0000"/>
                </a:solidFill>
              </a:rPr>
              <a:t>避免了用户需要牢记位置参数顺序的麻烦</a:t>
            </a:r>
            <a:r>
              <a:rPr lang="zh-CN" altLang="en-US" sz="1400" strike="noStrike" noProof="1"/>
              <a:t>。</a:t>
            </a:r>
            <a:endParaRPr lang="en-US" altLang="zh-CN" sz="1400" strike="noStrike" noProof="1"/>
          </a:p>
          <a:p>
            <a:pPr eaLnBrk="1" hangingPunct="1">
              <a:lnSpc>
                <a:spcPct val="150000"/>
              </a:lnSpc>
              <a:spcBef>
                <a:spcPts val="600"/>
              </a:spcBef>
              <a:spcAft>
                <a:spcPts val="600"/>
              </a:spcAft>
              <a:buSzPct val="90000"/>
              <a:buFont typeface="Wingdings" panose="05000000000000000000" pitchFamily="2" charset="2"/>
              <a:buChar char="§"/>
            </a:pPr>
            <a:r>
              <a:rPr lang="zh-CN" altLang="en-US" sz="1400" strike="noStrike" noProof="1"/>
              <a:t>关键字参数和默认值参数的区别：默认值参数定位于函数定义，关键字参数定位于函数调用。</a:t>
            </a: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demo(a,b,c=5):</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print(a,b,c)</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demo(3,7)</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3 7 5</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demo(a=7,b=3,c=6)</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7 3 6</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demo(c=8,a=9,b=0)</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9 0 8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、元祖</a:t>
            </a:r>
          </a:p>
        </p:txBody>
      </p:sp>
      <p:sp>
        <p:nvSpPr>
          <p:cNvPr id="3" name="内容占位符 2"/>
          <p:cNvSpPr>
            <a:spLocks noGrp="1"/>
          </p:cNvSpPr>
          <p:nvPr>
            <p:ph idx="1"/>
          </p:nvPr>
        </p:nvSpPr>
        <p:spPr/>
        <p:txBody>
          <a:bodyPr/>
          <a:lstStyle/>
          <a:p>
            <a:r>
              <a:rPr lang="zh-CN" altLang="en-US" sz="1600" dirty="0"/>
              <a:t>元祖是</a:t>
            </a:r>
            <a:r>
              <a:rPr lang="zh-CN" altLang="en-US" sz="1600" dirty="0">
                <a:solidFill>
                  <a:srgbClr val="FF0000"/>
                </a:solidFill>
              </a:rPr>
              <a:t>有序、不可变</a:t>
            </a:r>
            <a:r>
              <a:rPr lang="zh-CN" altLang="en-US" sz="1600" dirty="0"/>
              <a:t>序列，列表的所有元素放在一对中括号</a:t>
            </a:r>
            <a:r>
              <a:rPr lang="en-US" altLang="zh-CN" sz="1600" dirty="0">
                <a:solidFill>
                  <a:srgbClr val="FF0000"/>
                </a:solidFill>
              </a:rPr>
              <a:t>()</a:t>
            </a:r>
            <a:r>
              <a:rPr lang="zh-CN" altLang="en-US" sz="1600" dirty="0">
                <a:solidFill>
                  <a:srgbClr val="FF0000"/>
                </a:solidFill>
              </a:rPr>
              <a:t>中，并使用逗号分隔开</a:t>
            </a:r>
            <a:r>
              <a:rPr lang="zh-CN" altLang="en-US" sz="1600" dirty="0"/>
              <a:t>；</a:t>
            </a:r>
            <a:endParaRPr lang="en-US" altLang="zh-CN" sz="1600" dirty="0"/>
          </a:p>
          <a:p>
            <a:r>
              <a:rPr lang="zh-CN" altLang="en-US" sz="1600" noProof="1">
                <a:latin typeface="Consolas" panose="020B0609020204030204" charset="0"/>
              </a:rPr>
              <a:t>创建：</a:t>
            </a:r>
            <a:endParaRPr lang="en-US" altLang="zh-CN" sz="1600" noProof="1">
              <a:latin typeface="Consolas" panose="020B0609020204030204" charset="0"/>
            </a:endParaRPr>
          </a:p>
          <a:p>
            <a:pPr lvl="1"/>
            <a:r>
              <a:rPr lang="pt-BR" altLang="en-US" sz="1600" dirty="0">
                <a:latin typeface="Consolas" panose="020B0609020204030204" charset="0"/>
                <a:cs typeface="Consolas" panose="020B0609020204030204" charset="0"/>
              </a:rPr>
              <a:t>a = </a:t>
            </a:r>
            <a:r>
              <a:rPr lang="en-US" altLang="pt-BR" sz="1600" dirty="0">
                <a:latin typeface="Consolas" panose="020B0609020204030204" charset="0"/>
                <a:cs typeface="Consolas" panose="020B0609020204030204" charset="0"/>
              </a:rPr>
              <a:t>(</a:t>
            </a:r>
            <a:r>
              <a:rPr lang="pt-BR" altLang="en-US" sz="1600" dirty="0">
                <a:latin typeface="Consolas" panose="020B0609020204030204" charset="0"/>
                <a:cs typeface="Consolas" panose="020B0609020204030204" charset="0"/>
              </a:rPr>
              <a:t>3,</a:t>
            </a:r>
            <a:r>
              <a:rPr lang="en-US" altLang="pt-BR" sz="1600" dirty="0">
                <a:latin typeface="Consolas" panose="020B0609020204030204" charset="0"/>
                <a:cs typeface="Consolas" panose="020B0609020204030204" charset="0"/>
              </a:rPr>
              <a:t>)</a:t>
            </a:r>
            <a:endParaRPr lang="en-US" altLang="zh-CN" sz="1600" dirty="0">
              <a:latin typeface="Consolas" panose="020B0609020204030204" charset="0"/>
            </a:endParaRPr>
          </a:p>
          <a:p>
            <a:pPr lvl="1"/>
            <a:r>
              <a:rPr lang="en-US" altLang="zh-CN" sz="1600" dirty="0">
                <a:latin typeface="Consolas" panose="020B0609020204030204" charset="0"/>
                <a:sym typeface="Arial" panose="020B0604020202020204" pitchFamily="34" charset="0"/>
              </a:rPr>
              <a:t>tuple('</a:t>
            </a:r>
            <a:r>
              <a:rPr lang="en-US" altLang="zh-CN" sz="1600" dirty="0" err="1">
                <a:latin typeface="Consolas" panose="020B0609020204030204" charset="0"/>
                <a:sym typeface="Arial" panose="020B0604020202020204" pitchFamily="34" charset="0"/>
              </a:rPr>
              <a:t>abcdefg</a:t>
            </a:r>
            <a:r>
              <a:rPr lang="en-US" altLang="zh-CN" sz="1600" dirty="0">
                <a:latin typeface="Consolas" panose="020B0609020204030204" charset="0"/>
                <a:sym typeface="Arial" panose="020B0604020202020204" pitchFamily="34" charset="0"/>
              </a:rPr>
              <a:t>')</a:t>
            </a:r>
          </a:p>
          <a:p>
            <a:r>
              <a:rPr lang="zh-CN" altLang="en-US" sz="1600" dirty="0">
                <a:latin typeface="Consolas" panose="020B0609020204030204" charset="0"/>
              </a:rPr>
              <a:t>操作：</a:t>
            </a:r>
            <a:endParaRPr lang="en-US" altLang="zh-CN" sz="1600" dirty="0">
              <a:latin typeface="Consolas" panose="020B0609020204030204" charset="0"/>
            </a:endParaRPr>
          </a:p>
          <a:p>
            <a:r>
              <a:rPr lang="zh-CN" altLang="en-US" sz="1600" dirty="0">
                <a:latin typeface="Consolas" panose="020B0609020204030204" charset="0"/>
                <a:sym typeface="Arial" panose="020B0604020202020204" pitchFamily="34" charset="0"/>
              </a:rPr>
              <a:t>生成器推导式：</a:t>
            </a:r>
            <a:endParaRPr lang="en-US" altLang="zh-CN" sz="1600" dirty="0">
              <a:latin typeface="Consolas" panose="020B0609020204030204" charset="0"/>
              <a:sym typeface="Arial" panose="020B0604020202020204" pitchFamily="34" charset="0"/>
            </a:endParaRPr>
          </a:p>
          <a:p>
            <a:pPr lvl="1"/>
            <a:r>
              <a:rPr lang="en-US" altLang="zh-CN" sz="1600" dirty="0">
                <a:latin typeface="Consolas" panose="020B0609020204030204" charset="0"/>
              </a:rPr>
              <a:t>((i+2)**2 for i in range(10))</a:t>
            </a:r>
          </a:p>
        </p:txBody>
      </p:sp>
    </p:spTree>
    <p:extLst>
      <p:ext uri="{BB962C8B-B14F-4D97-AF65-F5344CB8AC3E}">
        <p14:creationId xmlns:p14="http://schemas.microsoft.com/office/powerpoint/2010/main" val="4076511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584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5058" name="文本占位符 35842"/>
          <p:cNvSpPr>
            <a:spLocks noGrp="1"/>
          </p:cNvSpPr>
          <p:nvPr>
            <p:ph idx="1"/>
          </p:nvPr>
        </p:nvSpPr>
        <p:spPr>
          <a:xfrm>
            <a:off x="358140" y="1200150"/>
            <a:ext cx="8070850" cy="339915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n"/>
            </a:pPr>
            <a:r>
              <a:rPr lang="zh-CN" altLang="en-US" sz="1800" dirty="0"/>
              <a:t>可变长度参数主要有两种形式：在参数名前加</a:t>
            </a:r>
            <a:r>
              <a:rPr lang="en-US" altLang="zh-CN" sz="1800" dirty="0"/>
              <a:t>1</a:t>
            </a:r>
            <a:r>
              <a:rPr lang="zh-CN" altLang="en-US" sz="1800" dirty="0"/>
              <a:t>个星号</a:t>
            </a:r>
            <a:r>
              <a:rPr lang="en-US" altLang="zh-CN" sz="1800" dirty="0"/>
              <a:t>*</a:t>
            </a:r>
            <a:r>
              <a:rPr lang="zh-CN" altLang="en-US" sz="1800" dirty="0"/>
              <a:t>或</a:t>
            </a:r>
            <a:r>
              <a:rPr lang="en-US" altLang="zh-CN" sz="1800" dirty="0"/>
              <a:t>2</a:t>
            </a:r>
            <a:r>
              <a:rPr lang="zh-CN" altLang="en-US" sz="1800" dirty="0"/>
              <a:t>个星号</a:t>
            </a:r>
            <a:r>
              <a:rPr lang="en-US" altLang="zh-CN" sz="1800" dirty="0"/>
              <a:t>**</a:t>
            </a:r>
            <a:r>
              <a:rPr lang="zh-CN" altLang="en-US" sz="1800" dirty="0"/>
              <a:t>。</a:t>
            </a:r>
            <a:endParaRPr lang="en-US" altLang="zh-CN" sz="1800" dirty="0"/>
          </a:p>
          <a:p>
            <a:pPr eaLnBrk="1" hangingPunct="1">
              <a:lnSpc>
                <a:spcPct val="150000"/>
              </a:lnSpc>
              <a:spcBef>
                <a:spcPts val="1200"/>
              </a:spcBef>
              <a:spcAft>
                <a:spcPts val="1200"/>
              </a:spcAft>
              <a:buSzPct val="90000"/>
              <a:buFont typeface="Wingdings" panose="05000000000000000000" pitchFamily="2" charset="2"/>
              <a:buChar char="Ø"/>
            </a:pPr>
            <a:r>
              <a:rPr lang="en-US" altLang="zh-CN" sz="1600" dirty="0">
                <a:latin typeface="Consolas" panose="020B0609020204030204" pitchFamily="49" charset="0"/>
                <a:cs typeface="Consolas" panose="020B0609020204030204" pitchFamily="49" charset="0"/>
              </a:rPr>
              <a:t>*parameter</a:t>
            </a:r>
            <a:r>
              <a:rPr lang="zh-CN" altLang="en-US" sz="1600" dirty="0">
                <a:latin typeface="Consolas" panose="020B0609020204030204" pitchFamily="49" charset="0"/>
                <a:cs typeface="Consolas" panose="020B0609020204030204" pitchFamily="49" charset="0"/>
              </a:rPr>
              <a:t>用来</a:t>
            </a:r>
            <a:r>
              <a:rPr lang="zh-CN" altLang="en-US" sz="1600" dirty="0">
                <a:solidFill>
                  <a:srgbClr val="FF0000"/>
                </a:solidFill>
                <a:latin typeface="Consolas" panose="020B0609020204030204" pitchFamily="49" charset="0"/>
                <a:cs typeface="Consolas" panose="020B0609020204030204" pitchFamily="49" charset="0"/>
              </a:rPr>
              <a:t>接收多个</a:t>
            </a:r>
            <a:r>
              <a:rPr lang="zh-CN" altLang="en-US" sz="1600" b="1" dirty="0">
                <a:solidFill>
                  <a:srgbClr val="FF0000"/>
                </a:solidFill>
                <a:latin typeface="Consolas" panose="020B0609020204030204" pitchFamily="49" charset="0"/>
                <a:cs typeface="Consolas" panose="020B0609020204030204" pitchFamily="49" charset="0"/>
              </a:rPr>
              <a:t>位置实参</a:t>
            </a:r>
            <a:r>
              <a:rPr lang="zh-CN" altLang="en-US" sz="1600" dirty="0">
                <a:latin typeface="Consolas" panose="020B0609020204030204" pitchFamily="49" charset="0"/>
                <a:cs typeface="Consolas" panose="020B0609020204030204" pitchFamily="49" charset="0"/>
              </a:rPr>
              <a:t>并将其放在</a:t>
            </a:r>
            <a:r>
              <a:rPr lang="zh-CN" altLang="en-US" sz="1600" b="1" dirty="0">
                <a:solidFill>
                  <a:srgbClr val="FF0000"/>
                </a:solidFill>
                <a:latin typeface="Consolas" panose="020B0609020204030204" pitchFamily="49" charset="0"/>
                <a:cs typeface="Consolas" panose="020B0609020204030204" pitchFamily="49" charset="0"/>
              </a:rPr>
              <a:t>元组</a:t>
            </a:r>
            <a:r>
              <a:rPr lang="zh-CN" altLang="en-US" sz="1600" dirty="0">
                <a:latin typeface="Consolas" panose="020B0609020204030204" pitchFamily="49" charset="0"/>
                <a:cs typeface="Consolas" panose="020B0609020204030204" pitchFamily="49" charset="0"/>
              </a:rPr>
              <a:t>中。</a:t>
            </a:r>
          </a:p>
          <a:p>
            <a:pPr eaLnBrk="1" hangingPunct="1">
              <a:lnSpc>
                <a:spcPct val="150000"/>
              </a:lnSpc>
              <a:spcBef>
                <a:spcPts val="1200"/>
              </a:spcBef>
              <a:spcAft>
                <a:spcPts val="1200"/>
              </a:spcAft>
              <a:buSzPct val="90000"/>
              <a:buFont typeface="Wingdings" panose="05000000000000000000" pitchFamily="2" charset="2"/>
              <a:buChar char="Ø"/>
            </a:pPr>
            <a:r>
              <a:rPr lang="en-US" altLang="zh-CN" sz="1600" dirty="0">
                <a:latin typeface="Consolas" panose="020B0609020204030204" pitchFamily="49" charset="0"/>
                <a:cs typeface="Consolas" panose="020B0609020204030204" pitchFamily="49" charset="0"/>
              </a:rPr>
              <a:t>**parameter</a:t>
            </a:r>
            <a:r>
              <a:rPr lang="zh-CN" altLang="en-US" sz="1600" dirty="0">
                <a:solidFill>
                  <a:srgbClr val="FF0000"/>
                </a:solidFill>
                <a:latin typeface="Consolas" panose="020B0609020204030204" pitchFamily="49" charset="0"/>
                <a:cs typeface="Consolas" panose="020B0609020204030204" pitchFamily="49" charset="0"/>
              </a:rPr>
              <a:t>接收多个</a:t>
            </a:r>
            <a:r>
              <a:rPr lang="zh-CN" altLang="en-US" sz="1600" b="1" dirty="0">
                <a:solidFill>
                  <a:srgbClr val="FF0000"/>
                </a:solidFill>
                <a:latin typeface="Consolas" panose="020B0609020204030204" pitchFamily="49" charset="0"/>
                <a:cs typeface="Consolas" panose="020B0609020204030204" pitchFamily="49" charset="0"/>
              </a:rPr>
              <a:t>关键参数</a:t>
            </a:r>
            <a:r>
              <a:rPr lang="zh-CN" altLang="en-US" sz="1600" dirty="0">
                <a:latin typeface="Consolas" panose="020B0609020204030204" pitchFamily="49" charset="0"/>
                <a:cs typeface="Consolas" panose="020B0609020204030204" pitchFamily="49" charset="0"/>
              </a:rPr>
              <a:t>并存放到</a:t>
            </a:r>
            <a:r>
              <a:rPr lang="zh-CN" altLang="en-US" sz="1600" b="1" dirty="0">
                <a:solidFill>
                  <a:srgbClr val="FF0000"/>
                </a:solidFill>
                <a:latin typeface="Consolas" panose="020B0609020204030204" pitchFamily="49" charset="0"/>
                <a:cs typeface="Consolas" panose="020B0609020204030204" pitchFamily="49" charset="0"/>
              </a:rPr>
              <a:t>字典</a:t>
            </a:r>
            <a:r>
              <a:rPr lang="zh-CN" altLang="en-US" sz="1600" dirty="0">
                <a:latin typeface="Consolas" panose="020B0609020204030204" pitchFamily="49" charset="0"/>
                <a:cs typeface="Consolas" panose="020B0609020204030204" pitchFamily="49" charset="0"/>
              </a:rPr>
              <a:t>中。</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686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8130" name="文本占位符 36866"/>
          <p:cNvSpPr>
            <a:spLocks noGrp="1"/>
          </p:cNvSpPr>
          <p:nvPr>
            <p:ph idx="1"/>
          </p:nvPr>
        </p:nvSpPr>
        <p:spPr/>
        <p:txBody>
          <a:bodyPr vert="horz" wrap="square" lIns="68591" tIns="34295" rIns="68591" bIns="34295" numCol="1" anchor="t" anchorCtr="0" compatLnSpc="1"/>
          <a:lstStyle/>
          <a:p>
            <a:pPr marL="466725" marR="0" lvl="0" indent="-466725" algn="l" defTabSz="914400" rtl="0" eaLnBrk="1" fontAlgn="base" latinLnBrk="0" hangingPunct="1">
              <a:lnSpc>
                <a:spcPct val="80000"/>
              </a:lnSpc>
              <a:spcBef>
                <a:spcPct val="20000"/>
              </a:spcBef>
              <a:spcAft>
                <a:spcPct val="0"/>
              </a:spcAft>
              <a:buClrTx/>
              <a:buSzPct val="90000"/>
              <a:buFont typeface="Wingdings" panose="05000000000000000000" charset="0"/>
              <a:buChar char="v"/>
              <a:defRPr/>
            </a:pPr>
            <a:r>
              <a:rPr kumimoji="0" lang="en-US" altLang="zh-CN"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*parameter</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的用法</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5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def demo(*p):</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print(p)</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demo(1,2,3)</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(1, 2, 3)</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demo(1,2,3,4,5,6,7)</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(1, 2, 3, 4, 5, 6, 7)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788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9154" name="文本占位符 37890"/>
          <p:cNvSpPr>
            <a:spLocks noGrp="1"/>
          </p:cNvSpPr>
          <p:nvPr>
            <p:ph idx="1"/>
          </p:nvPr>
        </p:nvSpPr>
        <p:spPr/>
        <p:txBody>
          <a:bodyPr vert="horz" wrap="square" lIns="68591" tIns="34295" rIns="68591" bIns="34295" numCol="1" anchor="t" anchorCtr="0" compatLnSpc="1"/>
          <a:lstStyle/>
          <a:p>
            <a:pPr marL="508000" marR="0" lvl="0" indent="-508000" algn="l" defTabSz="914400" rtl="0" eaLnBrk="1" fontAlgn="base" latinLnBrk="0" hangingPunct="1">
              <a:lnSpc>
                <a:spcPct val="80000"/>
              </a:lnSpc>
              <a:spcBef>
                <a:spcPct val="20000"/>
              </a:spcBef>
              <a:spcAft>
                <a:spcPct val="0"/>
              </a:spcAft>
              <a:buClrTx/>
              <a:buSzPct val="90000"/>
              <a:buFont typeface="Wingdings" panose="05000000000000000000" charset="0"/>
              <a:buChar char="v"/>
              <a:defRPr/>
            </a:pPr>
            <a:r>
              <a:rPr kumimoji="0" lang="en-US" altLang="zh-CN"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**parameter</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的用法</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5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demo(**p):</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for item in p.items():</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print(item)</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demo(x=1,y=2,z=3)</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('x', 1)</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('y', 2)</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('z',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891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8130" name="文本占位符 38914"/>
          <p:cNvSpPr>
            <a:spLocks noGrp="1"/>
          </p:cNvSpPr>
          <p:nvPr>
            <p:ph idx="1"/>
          </p:nvPr>
        </p:nvSpPr>
        <p:spPr/>
        <p:txBody>
          <a:bodyPr wrap="square" lIns="68591" tIns="34295" rIns="68591" bIns="34295" anchor="t"/>
          <a:lstStyle/>
          <a:p>
            <a:pPr eaLnBrk="1" fontAlgn="base" hangingPunct="1">
              <a:lnSpc>
                <a:spcPct val="90000"/>
              </a:lnSpc>
              <a:spcBef>
                <a:spcPct val="0"/>
              </a:spcBef>
              <a:buSzPct val="90000"/>
              <a:buFont typeface="Wingdings" panose="05000000000000000000" pitchFamily="2" charset="2"/>
              <a:buChar char="§"/>
            </a:pPr>
            <a:r>
              <a:rPr lang="zh-CN" altLang="en-US" sz="1800" strike="noStrike" noProof="1"/>
              <a:t>几种不同类型的参数</a:t>
            </a:r>
            <a:r>
              <a:rPr lang="zh-CN" altLang="en-US" sz="1800" strike="noStrike" noProof="1">
                <a:solidFill>
                  <a:srgbClr val="FF0000"/>
                </a:solidFill>
              </a:rPr>
              <a:t>可以混合使用</a:t>
            </a:r>
            <a:r>
              <a:rPr lang="zh-CN" altLang="en-US" sz="1800" strike="noStrike" noProof="1"/>
              <a:t>，但是</a:t>
            </a:r>
            <a:r>
              <a:rPr lang="zh-CN" altLang="en-US" sz="1800" strike="noStrike" noProof="1">
                <a:solidFill>
                  <a:srgbClr val="FF0000"/>
                </a:solidFill>
              </a:rPr>
              <a:t>不建议这样做</a:t>
            </a:r>
            <a:r>
              <a:rPr lang="zh-CN" altLang="en-US" sz="1800" strike="noStrike" noProof="1"/>
              <a:t>。</a:t>
            </a:r>
          </a:p>
          <a:p>
            <a:pPr eaLnBrk="1" fontAlgn="base" hangingPunct="1">
              <a:lnSpc>
                <a:spcPct val="9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func_4(a, b, c=4, *aa, **bb):</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print(a,b,c)</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print(aa)</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print(bb)</a:t>
            </a:r>
          </a:p>
          <a:p>
            <a:pPr eaLnBrk="1" fontAlgn="base" hangingPunct="1">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func_4(1,2,3,4,5,6,7,8,9,xx='1',yy='2',zz=3)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(4, 5, 6, 7, 8, 9)</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{'xx': '1', 'yy': '2', 'zz': 3}</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func_4(1,2,3,4,5,6,7,xx='1',yy='2',zz=3)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(4, 5, 6, 7)</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{'xx': '1', 'yy': '2', 'zz': 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99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p>
        </p:txBody>
      </p:sp>
      <p:sp>
        <p:nvSpPr>
          <p:cNvPr id="49154" name="文本占位符 39938"/>
          <p:cNvSpPr>
            <a:spLocks noGrp="1"/>
          </p:cNvSpPr>
          <p:nvPr>
            <p:ph idx="1"/>
          </p:nvPr>
        </p:nvSpPr>
        <p:spPr>
          <a:xfrm>
            <a:off x="457200" y="1193165"/>
            <a:ext cx="8229600" cy="3395663"/>
          </a:xfrm>
        </p:spPr>
        <p:txBody>
          <a:bodyPr wrap="square" lIns="68591" tIns="34295" rIns="68591" bIns="34295" anchor="t"/>
          <a:lstStyle/>
          <a:p>
            <a:pPr eaLnBrk="1" hangingPunct="1">
              <a:lnSpc>
                <a:spcPct val="150000"/>
              </a:lnSpc>
              <a:spcBef>
                <a:spcPts val="600"/>
              </a:spcBef>
              <a:spcAft>
                <a:spcPts val="600"/>
              </a:spcAft>
              <a:buSzPct val="90000"/>
              <a:buFont typeface="Wingdings" panose="05000000000000000000" pitchFamily="2" charset="2"/>
              <a:buChar char="§"/>
            </a:pPr>
            <a:r>
              <a:rPr lang="zh-CN" altLang="en-US" sz="1800" strike="noStrike" noProof="1"/>
              <a:t>传递参数时，可以通过</a:t>
            </a:r>
            <a:r>
              <a:rPr lang="zh-CN" altLang="en-US" sz="1800" strike="noStrike" noProof="1">
                <a:solidFill>
                  <a:srgbClr val="FF0000"/>
                </a:solidFill>
              </a:rPr>
              <a:t>在实参序列前加一个星号</a:t>
            </a:r>
            <a:r>
              <a:rPr lang="zh-CN" altLang="en-US" sz="1800" strike="noStrike" noProof="1"/>
              <a:t>将其解包，</a:t>
            </a:r>
            <a:r>
              <a:rPr lang="zh-CN" altLang="en-US" sz="1800" strike="noStrike" noProof="1">
                <a:solidFill>
                  <a:srgbClr val="FF0000"/>
                </a:solidFill>
              </a:rPr>
              <a:t>然后传递给多个单变量形参</a:t>
            </a:r>
            <a:r>
              <a:rPr lang="zh-CN" altLang="en-US" sz="1800" strike="noStrike" noProof="1"/>
              <a:t>。</a:t>
            </a:r>
            <a:r>
              <a:rPr lang="zh-CN" altLang="en-US" sz="1800" dirty="0"/>
              <a:t>实际上对</a:t>
            </a:r>
            <a:r>
              <a:rPr lang="zh-CN" altLang="en-US" sz="1800" dirty="0">
                <a:solidFill>
                  <a:srgbClr val="FF0000"/>
                </a:solidFill>
              </a:rPr>
              <a:t>一个普通变量使用单星号前缀，能够将这个变量拆分成单个元素</a:t>
            </a:r>
            <a:r>
              <a:rPr lang="zh-CN" altLang="en-US" sz="1800" dirty="0"/>
              <a:t>。</a:t>
            </a:r>
            <a:r>
              <a:rPr lang="zh-CN" altLang="en-US" sz="1800" b="1" dirty="0">
                <a:solidFill>
                  <a:srgbClr val="FF0000"/>
                </a:solidFill>
              </a:rPr>
              <a:t>单星号是无法读取到字典中的值的，永远只会读取到字典中的键</a:t>
            </a:r>
            <a:endParaRPr lang="zh-CN" altLang="en-US" sz="1800" strike="noStrike" noProof="1">
              <a:solidFill>
                <a:srgbClr val="FF0000"/>
              </a:solidFill>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def demo(a, b, c):</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print(a+b+c)</a:t>
            </a: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seq = [1, 2, 3]</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demo(*seq)</a:t>
            </a:r>
          </a:p>
          <a:p>
            <a:pPr eaLnBrk="1" fontAlgn="base" hangingPunct="1">
              <a:lnSpc>
                <a:spcPct val="80000"/>
              </a:lnSpc>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tup = (1, 2, 3)</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demo(*tup)</a:t>
            </a:r>
          </a:p>
          <a:p>
            <a:pPr eaLnBrk="1" fontAlgn="base" hangingPunct="1">
              <a:lnSpc>
                <a:spcPct val="80000"/>
              </a:lnSpc>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p:txBody>
      </p:sp>
      <p:sp>
        <p:nvSpPr>
          <p:cNvPr id="49155" name="文本框 1"/>
          <p:cNvSpPr txBox="1"/>
          <p:nvPr/>
        </p:nvSpPr>
        <p:spPr>
          <a:xfrm>
            <a:off x="4035328" y="2705248"/>
            <a:ext cx="4132580" cy="230695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r>
              <a:rPr lang="zh-CN" altLang="en-US" sz="1800" dirty="0">
                <a:latin typeface="Consolas" panose="020B0609020204030204" pitchFamily="49" charset="0"/>
                <a:ea typeface="宋体" panose="02010600030101010101" pitchFamily="2" charset="-122"/>
              </a:rPr>
              <a:t>&gt;&gt;&gt; dic = {1:'a', 2:'b', 3:'c'}</a:t>
            </a:r>
          </a:p>
          <a:p>
            <a:r>
              <a:rPr lang="zh-CN" altLang="en-US" sz="1800" dirty="0">
                <a:latin typeface="Consolas" panose="020B0609020204030204" pitchFamily="49" charset="0"/>
                <a:ea typeface="宋体" panose="02010600030101010101" pitchFamily="2" charset="-122"/>
              </a:rPr>
              <a:t>&gt;&gt;&gt; demo(*dic)</a:t>
            </a:r>
          </a:p>
          <a:p>
            <a:r>
              <a:rPr lang="zh-CN" altLang="en-US" sz="1800" dirty="0">
                <a:solidFill>
                  <a:srgbClr val="00B0F0"/>
                </a:solidFill>
                <a:latin typeface="Consolas" panose="020B0609020204030204" pitchFamily="49" charset="0"/>
                <a:ea typeface="宋体" panose="02010600030101010101" pitchFamily="2" charset="-122"/>
              </a:rPr>
              <a:t>6</a:t>
            </a:r>
          </a:p>
          <a:p>
            <a:r>
              <a:rPr lang="zh-CN" altLang="en-US" sz="1800" dirty="0">
                <a:latin typeface="Consolas" panose="020B0609020204030204" pitchFamily="49" charset="0"/>
                <a:ea typeface="宋体" panose="02010600030101010101" pitchFamily="2" charset="-122"/>
              </a:rPr>
              <a:t>&gt;&gt;&gt; Set = {1, 2, 3}</a:t>
            </a:r>
          </a:p>
          <a:p>
            <a:r>
              <a:rPr lang="zh-CN" altLang="en-US" sz="1800" dirty="0">
                <a:latin typeface="Consolas" panose="020B0609020204030204" pitchFamily="49" charset="0"/>
                <a:ea typeface="宋体" panose="02010600030101010101" pitchFamily="2" charset="-122"/>
              </a:rPr>
              <a:t>&gt;&gt;&gt; demo(*Set)</a:t>
            </a:r>
          </a:p>
          <a:p>
            <a:r>
              <a:rPr lang="zh-CN" altLang="en-US" sz="1800" dirty="0">
                <a:solidFill>
                  <a:srgbClr val="00B0F0"/>
                </a:solidFill>
                <a:latin typeface="Consolas" panose="020B0609020204030204" pitchFamily="49" charset="0"/>
                <a:ea typeface="宋体" panose="02010600030101010101" pitchFamily="2" charset="-122"/>
              </a:rPr>
              <a:t>6</a:t>
            </a:r>
          </a:p>
          <a:p>
            <a:r>
              <a:rPr lang="zh-CN" altLang="en-US" sz="1800" dirty="0">
                <a:latin typeface="Consolas" panose="020B0609020204030204" pitchFamily="49" charset="0"/>
                <a:ea typeface="宋体" panose="02010600030101010101" pitchFamily="2" charset="-122"/>
              </a:rPr>
              <a:t>&gt;&gt;&gt; demo(*dic.values())</a:t>
            </a:r>
          </a:p>
          <a:p>
            <a:r>
              <a:rPr lang="zh-CN" altLang="en-US" sz="1800" dirty="0">
                <a:solidFill>
                  <a:srgbClr val="00B0F0"/>
                </a:solidFill>
                <a:latin typeface="Consolas" panose="020B0609020204030204" pitchFamily="49" charset="0"/>
                <a:ea typeface="宋体" panose="02010600030101010101" pitchFamily="2" charset="-122"/>
              </a:rPr>
              <a:t>abc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如果</a:t>
            </a:r>
            <a:r>
              <a:rPr kumimoji="0" lang="zh-CN" altLang="en-US" sz="1800" b="1" i="0" u="none" strike="noStrike" kern="1200" cap="none" spc="0" normalizeH="0" baseline="0" noProof="1">
                <a:ln>
                  <a:noFill/>
                </a:ln>
                <a:solidFill>
                  <a:srgbClr val="FF0000"/>
                </a:solidFill>
                <a:effectLst/>
                <a:uLnTx/>
                <a:uFillTx/>
                <a:latin typeface="+mn-lt"/>
                <a:ea typeface="+mn-ea"/>
                <a:cs typeface="+mn-cs"/>
              </a:rPr>
              <a:t>函数实参是字典</a:t>
            </a:r>
            <a:r>
              <a:rPr kumimoji="0" lang="zh-CN" altLang="en-US" sz="1800" b="1" i="0" u="none" strike="noStrike" kern="1200" cap="none" spc="0" normalizeH="0" baseline="0" noProof="1">
                <a:ln>
                  <a:noFill/>
                </a:ln>
                <a:solidFill>
                  <a:schemeClr val="tx1"/>
                </a:solidFill>
                <a:effectLst/>
                <a:uLnTx/>
                <a:uFillTx/>
                <a:latin typeface="+mn-lt"/>
                <a:ea typeface="+mn-ea"/>
                <a:cs typeface="+mn-cs"/>
              </a:rPr>
              <a:t>，可以</a:t>
            </a:r>
            <a:r>
              <a:rPr kumimoji="0" lang="zh-CN" altLang="en-US" sz="1800" b="1" i="0" u="none" strike="noStrike" kern="1200" cap="none" spc="0" normalizeH="0" baseline="0" noProof="1">
                <a:ln>
                  <a:noFill/>
                </a:ln>
                <a:solidFill>
                  <a:srgbClr val="FF0000"/>
                </a:solidFill>
                <a:effectLst/>
                <a:uLnTx/>
                <a:uFillTx/>
                <a:latin typeface="+mn-lt"/>
                <a:ea typeface="+mn-ea"/>
                <a:cs typeface="+mn-cs"/>
              </a:rPr>
              <a:t>在前面加两个星号</a:t>
            </a:r>
            <a:r>
              <a:rPr kumimoji="0" lang="zh-CN" altLang="en-US" sz="1800" b="1" i="0" u="none" strike="noStrike" kern="1200" cap="none" spc="0" normalizeH="0" baseline="0" noProof="1">
                <a:ln>
                  <a:noFill/>
                </a:ln>
                <a:solidFill>
                  <a:schemeClr val="tx1"/>
                </a:solidFill>
                <a:effectLst/>
                <a:uLnTx/>
                <a:uFillTx/>
                <a:latin typeface="+mn-lt"/>
                <a:ea typeface="+mn-ea"/>
                <a:cs typeface="+mn-cs"/>
              </a:rPr>
              <a:t>进行解包，</a:t>
            </a:r>
            <a:r>
              <a:rPr kumimoji="0" lang="zh-CN" altLang="en-US" sz="1800" b="1" i="0" u="none" strike="noStrike" kern="1200" cap="none" spc="0" normalizeH="0" baseline="0" noProof="1">
                <a:ln>
                  <a:noFill/>
                </a:ln>
                <a:solidFill>
                  <a:srgbClr val="FF0000"/>
                </a:solidFill>
                <a:effectLst/>
                <a:uLnTx/>
                <a:uFillTx/>
                <a:latin typeface="+mn-lt"/>
                <a:ea typeface="+mn-ea"/>
                <a:cs typeface="+mn-cs"/>
              </a:rPr>
              <a:t>等价于关键字参数</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 b, c):</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print(a+b+c)</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dic = {‘a’:1, ‘b’:2, ‘c’:3}</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demo(**dic)</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demo(a=1, b=2, c=3)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demo(*dic.values())</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p>
        </p:txBody>
      </p:sp>
      <p:sp>
        <p:nvSpPr>
          <p:cNvPr id="51202" name="标题 399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p>
        </p:txBody>
      </p:sp>
      <p:sp>
        <p:nvSpPr>
          <p:cNvPr id="51202" name="内容占位符 2"/>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注意：</a:t>
            </a:r>
            <a:r>
              <a:rPr lang="zh-CN" altLang="en-US" sz="1800" dirty="0"/>
              <a:t>调用函数时对实参序列使用</a:t>
            </a:r>
            <a:r>
              <a:rPr lang="zh-CN" altLang="en-US" sz="1800" dirty="0">
                <a:solidFill>
                  <a:srgbClr val="FF0000"/>
                </a:solidFill>
              </a:rPr>
              <a:t>一个星号*进行解包后的实参将会被当做</a:t>
            </a:r>
            <a:r>
              <a:rPr lang="zh-CN" altLang="en-US" sz="1800" b="1" dirty="0">
                <a:solidFill>
                  <a:srgbClr val="FF0000"/>
                </a:solidFill>
              </a:rPr>
              <a:t>普通位置参数</a:t>
            </a:r>
            <a:r>
              <a:rPr lang="zh-CN" altLang="en-US" sz="1800" dirty="0">
                <a:solidFill>
                  <a:srgbClr val="FF0000"/>
                </a:solidFill>
              </a:rPr>
              <a:t>对待，</a:t>
            </a:r>
            <a:r>
              <a:rPr lang="zh-CN" altLang="en-US" sz="1800" b="1" dirty="0">
                <a:solidFill>
                  <a:srgbClr val="FF0000"/>
                </a:solidFill>
              </a:rPr>
              <a:t>并且会在关键字参数和使用两个星号**进行序列解包的参数之前进行处理</a:t>
            </a:r>
            <a:r>
              <a:rPr lang="zh-CN" altLang="en-US" sz="1800"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2226"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def demo(a, b, c):            #定义函数</a:t>
            </a:r>
          </a:p>
          <a:p>
            <a:pPr marL="0" indent="0" eaLnBrk="1" fontAlgn="base" hangingPunct="1">
              <a:buSzPct val="90000"/>
              <a:buFont typeface="Wingdings" panose="05000000000000000000" pitchFamily="2" charset="2"/>
              <a:buNone/>
            </a:pPr>
            <a:r>
              <a:rPr lang="en-US" altLang="zh-CN" sz="1800" strike="noStrike" noProof="1">
                <a:latin typeface="Consolas" panose="020B0609020204030204" pitchFamily="49" charset="0"/>
              </a:rPr>
              <a:t>    </a:t>
            </a:r>
            <a:r>
              <a:rPr lang="zh-CN" altLang="en-US" sz="1800" strike="noStrike" noProof="1">
                <a:latin typeface="Consolas" panose="020B0609020204030204" pitchFamily="49" charset="0"/>
              </a:rPr>
              <a:t>print(a, b, c)	</a:t>
            </a:r>
          </a:p>
          <a:p>
            <a:pPr marL="0" indent="0" eaLnBrk="1" fontAlgn="base" hangingPunct="1">
              <a:buSzPct val="90000"/>
              <a:buFont typeface="Wingdings" panose="05000000000000000000" pitchFamily="2" charset="2"/>
              <a:buNone/>
            </a:pPr>
            <a:endParaRPr lang="zh-CN" altLang="en-US" sz="18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              #调用，序列解包</a:t>
            </a: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              #位置参数和序列解包同时使用</a:t>
            </a: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a:t>
            </a: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3250"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demo(a=1, *(2, 3))         #序列解包相当于位置参数，优先处理</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"&lt;pyshell#26&gt;", line 1, in &lt;module&gt;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demo(a=1, *(2, 3))</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'a'</a:t>
            </a: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demo(b=1, *(2, 3))</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"&lt;pyshell#27&gt;", line 1, in &lt;module&gt;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demo(b=1, *(2, 3))</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'b'</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demo(c=1, *(2, 3))</a:t>
            </a:r>
          </a:p>
          <a:p>
            <a:pPr marL="0" indent="0" eaLnBrk="1" fontAlgn="base" hangingPunct="1">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2 3 1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4274"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demo(**{'a':1, 'b':2}, *(3,)) #序列解包不能在关键参数解包之后</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SyntaxError: iterable argument unpacking follows keyword argument unpacking</a:t>
            </a: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demo(*(3,), **{'a':1, 'b':2})</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"&lt;pyshell#30&gt;", line 1, in &lt;module&gt;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demo(*(3,), **{'a':1, 'b':2})</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'a'</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demo(*(3,), **{'c':1, 'b':2})</a:t>
            </a:r>
          </a:p>
          <a:p>
            <a:pPr marL="0" indent="0" eaLnBrk="1" fontAlgn="base" hangingPunct="1">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3 2 1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、字典</a:t>
            </a:r>
          </a:p>
        </p:txBody>
      </p:sp>
      <p:sp>
        <p:nvSpPr>
          <p:cNvPr id="3" name="内容占位符 2"/>
          <p:cNvSpPr>
            <a:spLocks noGrp="1"/>
          </p:cNvSpPr>
          <p:nvPr>
            <p:ph idx="1"/>
          </p:nvPr>
        </p:nvSpPr>
        <p:spPr/>
        <p:txBody>
          <a:bodyPr/>
          <a:lstStyle/>
          <a:p>
            <a:r>
              <a:rPr lang="zh-CN" altLang="en-US" sz="1600" dirty="0"/>
              <a:t>字典是</a:t>
            </a:r>
            <a:r>
              <a:rPr lang="zh-CN" altLang="en-US" sz="1600" dirty="0">
                <a:solidFill>
                  <a:srgbClr val="FF0000"/>
                </a:solidFill>
              </a:rPr>
              <a:t>无序、可变序列。</a:t>
            </a:r>
            <a:r>
              <a:rPr lang="zh-CN" altLang="en-US" sz="1600" dirty="0"/>
              <a:t>每个元素的键和值用</a:t>
            </a:r>
            <a:r>
              <a:rPr lang="zh-CN" altLang="en-US" sz="1600" dirty="0">
                <a:solidFill>
                  <a:srgbClr val="FF0000"/>
                </a:solidFill>
              </a:rPr>
              <a:t>冒号</a:t>
            </a:r>
            <a:r>
              <a:rPr lang="zh-CN" altLang="en-US" sz="1600" dirty="0"/>
              <a:t>分隔，元素之间用</a:t>
            </a:r>
            <a:r>
              <a:rPr lang="zh-CN" altLang="en-US" sz="1600" dirty="0">
                <a:solidFill>
                  <a:srgbClr val="FF0000"/>
                </a:solidFill>
              </a:rPr>
              <a:t>逗号</a:t>
            </a:r>
            <a:r>
              <a:rPr lang="zh-CN" altLang="en-US" sz="1600" dirty="0"/>
              <a:t>分隔，所有的元素放在一对</a:t>
            </a:r>
            <a:r>
              <a:rPr lang="zh-CN" altLang="en-US" sz="1600" dirty="0">
                <a:solidFill>
                  <a:srgbClr val="FF0000"/>
                </a:solidFill>
              </a:rPr>
              <a:t>大括号</a:t>
            </a:r>
            <a:r>
              <a:rPr lang="zh-CN" altLang="en-US" sz="1600" dirty="0"/>
              <a:t>“｛｝”中</a:t>
            </a:r>
          </a:p>
          <a:p>
            <a:r>
              <a:rPr lang="zh-CN" altLang="en-US" sz="1600" noProof="1">
                <a:latin typeface="Consolas" panose="020B0609020204030204" charset="0"/>
              </a:rPr>
              <a:t>创建：</a:t>
            </a:r>
            <a:endParaRPr lang="en-US" altLang="zh-CN" sz="1600" noProof="1">
              <a:latin typeface="Consolas" panose="020B0609020204030204" charset="0"/>
            </a:endParaRPr>
          </a:p>
          <a:p>
            <a:pPr lvl="1"/>
            <a:r>
              <a:rPr lang="en-US" altLang="zh-CN" sz="1600" dirty="0" err="1">
                <a:latin typeface="Consolas" panose="020B0609020204030204" charset="0"/>
              </a:rPr>
              <a:t>a_dict</a:t>
            </a:r>
            <a:r>
              <a:rPr lang="en-US" altLang="zh-CN" sz="1600" dirty="0">
                <a:latin typeface="Consolas" panose="020B0609020204030204" charset="0"/>
              </a:rPr>
              <a:t> = {'server': 'db.diveintopython3.org', 'database': '</a:t>
            </a:r>
            <a:r>
              <a:rPr lang="en-US" altLang="zh-CN" sz="1600" dirty="0" err="1">
                <a:latin typeface="Consolas" panose="020B0609020204030204" charset="0"/>
              </a:rPr>
              <a:t>mysql</a:t>
            </a:r>
            <a:r>
              <a:rPr lang="en-US" altLang="zh-CN" sz="1600" dirty="0">
                <a:latin typeface="Consolas" panose="020B0609020204030204" charset="0"/>
              </a:rPr>
              <a:t>'}</a:t>
            </a:r>
          </a:p>
          <a:p>
            <a:pPr lvl="1"/>
            <a:r>
              <a:rPr lang="zh-CN" altLang="en-US" sz="1600" dirty="0">
                <a:latin typeface="Consolas" panose="020B0609020204030204" charset="0"/>
              </a:rPr>
              <a:t>keys = ['a', 'b', 'c', 'd']</a:t>
            </a:r>
            <a:endParaRPr lang="en-US" altLang="zh-CN" sz="1600" dirty="0">
              <a:latin typeface="Consolas" panose="020B0609020204030204" charset="0"/>
            </a:endParaRPr>
          </a:p>
          <a:p>
            <a:pPr lvl="1"/>
            <a:r>
              <a:rPr lang="zh-CN" altLang="en-US" sz="1600" dirty="0">
                <a:latin typeface="Consolas" panose="020B0609020204030204" charset="0"/>
              </a:rPr>
              <a:t>values = [1, 2, 3, 4]</a:t>
            </a:r>
            <a:endParaRPr lang="en-US" altLang="zh-CN" sz="1600" dirty="0">
              <a:latin typeface="Consolas" panose="020B0609020204030204" charset="0"/>
            </a:endParaRPr>
          </a:p>
          <a:p>
            <a:pPr lvl="1"/>
            <a:r>
              <a:rPr lang="zh-CN" altLang="en-US" sz="1600" dirty="0">
                <a:latin typeface="Consolas" panose="020B0609020204030204" charset="0"/>
              </a:rPr>
              <a:t>dictionary = dict(zip(keys, values))</a:t>
            </a:r>
            <a:endParaRPr lang="en-US" altLang="zh-CN" sz="1600" dirty="0">
              <a:latin typeface="Consolas" panose="020B0609020204030204" charset="0"/>
              <a:sym typeface="Arial" panose="020B0604020202020204" pitchFamily="34" charset="0"/>
            </a:endParaRPr>
          </a:p>
          <a:p>
            <a:r>
              <a:rPr lang="zh-CN" altLang="en-US" sz="1600" dirty="0">
                <a:latin typeface="Consolas" panose="020B0609020204030204" charset="0"/>
              </a:rPr>
              <a:t>操作：</a:t>
            </a:r>
            <a:endParaRPr lang="en-US" altLang="zh-CN" sz="1600" dirty="0">
              <a:latin typeface="Consolas" panose="020B0609020204030204" charset="0"/>
            </a:endParaRPr>
          </a:p>
          <a:p>
            <a:pPr lvl="1"/>
            <a:r>
              <a:rPr lang="en-US" altLang="zh-CN" sz="1600" dirty="0">
                <a:latin typeface="Consolas" panose="020B0609020204030204" charset="0"/>
              </a:rPr>
              <a:t>items()</a:t>
            </a:r>
            <a:r>
              <a:rPr lang="zh-CN" altLang="en-US" sz="1600" dirty="0">
                <a:latin typeface="Consolas" panose="020B0609020204030204" charset="0"/>
              </a:rPr>
              <a:t>、</a:t>
            </a:r>
            <a:r>
              <a:rPr lang="en-US" altLang="zh-CN" sz="1600" dirty="0">
                <a:latin typeface="Consolas" panose="020B0609020204030204" charset="0"/>
              </a:rPr>
              <a:t>keys()</a:t>
            </a:r>
            <a:r>
              <a:rPr lang="zh-CN" altLang="en-US" sz="1600" dirty="0">
                <a:latin typeface="Consolas" panose="020B0609020204030204" charset="0"/>
              </a:rPr>
              <a:t>、</a:t>
            </a:r>
            <a:r>
              <a:rPr lang="en-US" altLang="zh-CN" sz="1600" dirty="0">
                <a:solidFill>
                  <a:srgbClr val="FF0000"/>
                </a:solidFill>
              </a:rPr>
              <a:t>values()</a:t>
            </a:r>
            <a:r>
              <a:rPr lang="zh-CN" altLang="en-US" sz="1600" dirty="0">
                <a:solidFill>
                  <a:srgbClr val="FF0000"/>
                </a:solidFill>
              </a:rPr>
              <a:t>、</a:t>
            </a:r>
            <a:r>
              <a:rPr lang="en-US" altLang="zh-CN" sz="1600" dirty="0"/>
              <a:t>get()</a:t>
            </a:r>
            <a:r>
              <a:rPr lang="zh-CN" altLang="en-US" sz="1600" dirty="0"/>
              <a:t>等</a:t>
            </a:r>
            <a:endParaRPr lang="en-US" altLang="zh-CN" sz="1600" dirty="0">
              <a:latin typeface="Consolas" panose="020B0609020204030204" charset="0"/>
            </a:endParaRPr>
          </a:p>
          <a:p>
            <a:r>
              <a:rPr lang="zh-CN" altLang="en-US" sz="1600" dirty="0">
                <a:latin typeface="Consolas" panose="020B0609020204030204" charset="0"/>
              </a:rPr>
              <a:t>字典推导式：</a:t>
            </a:r>
            <a:endParaRPr lang="en-US" altLang="zh-CN" sz="1600" dirty="0">
              <a:latin typeface="Consolas" panose="020B0609020204030204" charset="0"/>
            </a:endParaRPr>
          </a:p>
          <a:p>
            <a:pPr lvl="1"/>
            <a:r>
              <a:rPr lang="en-US" altLang="zh-CN" sz="1600" dirty="0">
                <a:latin typeface="Consolas" panose="020B0609020204030204" charset="0"/>
              </a:rPr>
              <a:t>{</a:t>
            </a:r>
            <a:r>
              <a:rPr lang="en-US" altLang="zh-CN" sz="1600" dirty="0" err="1">
                <a:latin typeface="Consolas" panose="020B0609020204030204" charset="0"/>
              </a:rPr>
              <a:t>x:x.strip</a:t>
            </a:r>
            <a:r>
              <a:rPr lang="en-US" altLang="zh-CN" sz="1600" dirty="0">
                <a:latin typeface="Consolas" panose="020B0609020204030204" charset="0"/>
              </a:rPr>
              <a:t>() for x in ('  he  ', 'she    ', '    I')}</a:t>
            </a:r>
          </a:p>
          <a:p>
            <a:endParaRPr lang="zh-CN" altLang="en-US" sz="1600" dirty="0">
              <a:latin typeface="Consolas" panose="020B0609020204030204" charset="0"/>
            </a:endParaRPr>
          </a:p>
        </p:txBody>
      </p:sp>
    </p:spTree>
    <p:extLst>
      <p:ext uri="{BB962C8B-B14F-4D97-AF65-F5344CB8AC3E}">
        <p14:creationId xmlns:p14="http://schemas.microsoft.com/office/powerpoint/2010/main" val="850130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09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5.4  return</a:t>
            </a:r>
            <a:r>
              <a:rPr kumimoji="0" lang="zh-CN" altLang="en-US" sz="3300" b="0" i="0" u="none" strike="noStrike" kern="1200" cap="none" spc="0" normalizeH="0" baseline="0" noProof="0">
                <a:ln>
                  <a:noFill/>
                </a:ln>
                <a:solidFill>
                  <a:schemeClr val="tx2"/>
                </a:solidFill>
                <a:effectLst/>
                <a:uLnTx/>
                <a:uFillTx/>
                <a:latin typeface="+mj-lt"/>
                <a:ea typeface="+mj-ea"/>
                <a:cs typeface="+mj-cs"/>
              </a:rPr>
              <a:t>语句</a:t>
            </a:r>
          </a:p>
        </p:txBody>
      </p:sp>
      <p:sp>
        <p:nvSpPr>
          <p:cNvPr id="55298" name="文本占位符 40962"/>
          <p:cNvSpPr>
            <a:spLocks noGrp="1"/>
          </p:cNvSpPr>
          <p:nvPr>
            <p:ph idx="1"/>
          </p:nvPr>
        </p:nvSpPr>
        <p:spPr/>
        <p:txBody>
          <a:bodyPr wrap="square" lIns="68591" tIns="34295" rIns="68591" bIns="34295" anchor="t"/>
          <a:lstStyle/>
          <a:p>
            <a:pPr eaLnBrk="1" hangingPunct="1">
              <a:spcBef>
                <a:spcPts val="1200"/>
              </a:spcBef>
              <a:spcAft>
                <a:spcPts val="1200"/>
              </a:spcAft>
              <a:buSzPct val="90000"/>
              <a:buFont typeface="Wingdings" panose="05000000000000000000" pitchFamily="2" charset="2"/>
              <a:buChar char="§"/>
            </a:pPr>
            <a:r>
              <a:rPr lang="zh-CN" altLang="en-US" sz="1800" dirty="0"/>
              <a:t>return语句用来从一个函数中返回一个值，同时</a:t>
            </a:r>
            <a:r>
              <a:rPr lang="zh-CN" altLang="en-US" sz="1800" dirty="0">
                <a:solidFill>
                  <a:srgbClr val="FF0000"/>
                </a:solidFill>
              </a:rPr>
              <a:t>结束函数</a:t>
            </a:r>
            <a:r>
              <a:rPr lang="zh-CN" altLang="en-US" sz="1800" dirty="0"/>
              <a:t>。</a:t>
            </a:r>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对于以下情况，</a:t>
            </a:r>
            <a:r>
              <a:rPr lang="en-US" altLang="zh-CN" sz="1800" dirty="0"/>
              <a:t>Python</a:t>
            </a:r>
            <a:r>
              <a:rPr lang="zh-CN" altLang="en-US" sz="1800" dirty="0"/>
              <a:t>将认为该函数以</a:t>
            </a:r>
            <a:r>
              <a:rPr lang="en-US" altLang="zh-CN" sz="1800" dirty="0"/>
              <a:t>return None(</a:t>
            </a:r>
            <a:r>
              <a:rPr lang="zh-CN" altLang="en-US" sz="1800" dirty="0"/>
              <a:t>空值返回</a:t>
            </a:r>
            <a:r>
              <a:rPr lang="en-US" altLang="zh-CN" sz="1800" dirty="0"/>
              <a:t>)</a:t>
            </a:r>
            <a:r>
              <a:rPr lang="zh-CN" altLang="en-US" sz="1800" dirty="0"/>
              <a:t>结束，返回空值：</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函数没有</a:t>
            </a:r>
            <a:r>
              <a:rPr lang="en-US" altLang="zh-CN" sz="1600" dirty="0">
                <a:latin typeface="宋体" panose="02010600030101010101" pitchFamily="2" charset="-122"/>
              </a:rPr>
              <a:t>return</a:t>
            </a:r>
            <a:r>
              <a:rPr lang="zh-CN" altLang="en-US" sz="1600" dirty="0">
                <a:latin typeface="宋体" panose="02010600030101010101" pitchFamily="2" charset="-122"/>
              </a:rPr>
              <a:t>语句；</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函数有</a:t>
            </a:r>
            <a:r>
              <a:rPr lang="en-US" altLang="zh-CN" sz="1600" dirty="0">
                <a:latin typeface="宋体" panose="02010600030101010101" pitchFamily="2" charset="-122"/>
              </a:rPr>
              <a:t>return</a:t>
            </a:r>
            <a:r>
              <a:rPr lang="zh-CN" altLang="en-US" sz="1600" dirty="0">
                <a:latin typeface="宋体" panose="02010600030101010101" pitchFamily="2" charset="-122"/>
              </a:rPr>
              <a:t>语句但是没有执行到；</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函数有</a:t>
            </a:r>
            <a:r>
              <a:rPr lang="en-US" altLang="zh-CN" sz="1600" dirty="0">
                <a:latin typeface="宋体" panose="02010600030101010101" pitchFamily="2" charset="-122"/>
              </a:rPr>
              <a:t>return</a:t>
            </a:r>
            <a:r>
              <a:rPr lang="zh-CN" altLang="en-US" sz="1600" dirty="0">
                <a:latin typeface="宋体" panose="02010600030101010101" pitchFamily="2" charset="-122"/>
              </a:rPr>
              <a:t>也执行到了，但是没有返回任何值。</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return</a:t>
            </a:r>
            <a:r>
              <a:rPr lang="zh-CN" altLang="en-US" dirty="0"/>
              <a:t>语句</a:t>
            </a:r>
          </a:p>
        </p:txBody>
      </p:sp>
      <p:sp>
        <p:nvSpPr>
          <p:cNvPr id="3" name="内容占位符 2"/>
          <p:cNvSpPr>
            <a:spLocks noGrp="1"/>
          </p:cNvSpPr>
          <p:nvPr>
            <p:ph idx="1"/>
          </p:nvPr>
        </p:nvSpPr>
        <p:spPr/>
        <p:txBody>
          <a:bodyPr/>
          <a:lstStyle/>
          <a:p>
            <a:r>
              <a:rPr lang="zh-CN" altLang="en-US" sz="1600" dirty="0">
                <a:solidFill>
                  <a:srgbClr val="FF0000"/>
                </a:solidFill>
              </a:rPr>
              <a:t>如果程序需要有多个返回值，则</a:t>
            </a:r>
            <a:r>
              <a:rPr lang="zh-CN" altLang="en-US" sz="1600" b="1" dirty="0">
                <a:solidFill>
                  <a:srgbClr val="FF0000"/>
                </a:solidFill>
              </a:rPr>
              <a:t>既可将多个值包装成列表之后返回</a:t>
            </a:r>
            <a:r>
              <a:rPr lang="zh-CN" altLang="en-US" sz="1600" dirty="0"/>
              <a:t>，也</a:t>
            </a:r>
            <a:r>
              <a:rPr lang="zh-CN" altLang="en-US" sz="1600" dirty="0">
                <a:solidFill>
                  <a:srgbClr val="FF0000"/>
                </a:solidFill>
              </a:rPr>
              <a:t>可直接返回多个值</a:t>
            </a:r>
            <a:r>
              <a:rPr lang="zh-CN" altLang="en-US" sz="1600" dirty="0"/>
              <a:t>。</a:t>
            </a:r>
            <a:r>
              <a:rPr lang="zh-CN" altLang="en-US" sz="1600" dirty="0">
                <a:solidFill>
                  <a:srgbClr val="FF0000"/>
                </a:solidFill>
              </a:rPr>
              <a:t>如果 </a:t>
            </a:r>
            <a:r>
              <a:rPr lang="en-US" altLang="zh-CN" sz="1600" dirty="0">
                <a:solidFill>
                  <a:srgbClr val="FF0000"/>
                </a:solidFill>
              </a:rPr>
              <a:t>Python </a:t>
            </a:r>
            <a:r>
              <a:rPr lang="zh-CN" altLang="en-US" sz="1600" dirty="0">
                <a:solidFill>
                  <a:srgbClr val="FF0000"/>
                </a:solidFill>
              </a:rPr>
              <a:t>函数直接返回多个值，</a:t>
            </a:r>
            <a:r>
              <a:rPr lang="en-US" altLang="zh-CN" sz="1600" b="1" dirty="0">
                <a:solidFill>
                  <a:srgbClr val="FF0000"/>
                </a:solidFill>
              </a:rPr>
              <a:t>Python </a:t>
            </a:r>
            <a:r>
              <a:rPr lang="zh-CN" altLang="en-US" sz="1600" b="1" dirty="0">
                <a:solidFill>
                  <a:srgbClr val="FF0000"/>
                </a:solidFill>
              </a:rPr>
              <a:t>会自动将多个返回值封装成元组</a:t>
            </a:r>
            <a:r>
              <a:rPr lang="zh-CN" altLang="en-US" sz="1600" dirty="0"/>
              <a:t>。</a:t>
            </a:r>
            <a:endParaRPr lang="en-US" altLang="zh-CN" sz="1600" dirty="0"/>
          </a:p>
          <a:p>
            <a:r>
              <a:rPr lang="en-US" altLang="zh-CN" sz="1600" dirty="0" err="1"/>
              <a:t>def</a:t>
            </a:r>
            <a:r>
              <a:rPr lang="en-US" altLang="zh-CN" sz="1600" dirty="0"/>
              <a:t> </a:t>
            </a:r>
            <a:r>
              <a:rPr lang="en-US" altLang="zh-CN" sz="1600" dirty="0" err="1"/>
              <a:t>sun_adn_avg</a:t>
            </a:r>
            <a:r>
              <a:rPr lang="en-US" altLang="zh-CN" sz="1600" dirty="0"/>
              <a:t>(list):</a:t>
            </a:r>
          </a:p>
          <a:p>
            <a:pPr lvl="1"/>
            <a:r>
              <a:rPr lang="en-US" altLang="zh-CN" sz="1600" dirty="0"/>
              <a:t>sum = 0</a:t>
            </a:r>
          </a:p>
          <a:p>
            <a:pPr lvl="1"/>
            <a:r>
              <a:rPr lang="en-US" altLang="zh-CN" sz="1600" dirty="0"/>
              <a:t>count = 0</a:t>
            </a:r>
          </a:p>
          <a:p>
            <a:pPr lvl="1"/>
            <a:r>
              <a:rPr lang="en-US" altLang="zh-CN" sz="1600" dirty="0"/>
              <a:t>for e in list:</a:t>
            </a:r>
          </a:p>
          <a:p>
            <a:pPr lvl="2"/>
            <a:r>
              <a:rPr lang="en-US" altLang="zh-CN" sz="1600" dirty="0"/>
              <a:t>if </a:t>
            </a:r>
            <a:r>
              <a:rPr lang="en-US" altLang="zh-CN" sz="1600" dirty="0" err="1"/>
              <a:t>isinstance</a:t>
            </a:r>
            <a:r>
              <a:rPr lang="en-US" altLang="zh-CN" sz="1600" dirty="0"/>
              <a:t>(e, </a:t>
            </a:r>
            <a:r>
              <a:rPr lang="en-US" altLang="zh-CN" sz="1600" dirty="0" err="1"/>
              <a:t>int</a:t>
            </a:r>
            <a:r>
              <a:rPr lang="en-US" altLang="zh-CN" sz="1600" dirty="0"/>
              <a:t>) or </a:t>
            </a:r>
            <a:r>
              <a:rPr lang="en-US" altLang="zh-CN" sz="1600" dirty="0" err="1"/>
              <a:t>isinstance</a:t>
            </a:r>
            <a:r>
              <a:rPr lang="en-US" altLang="zh-CN" sz="1600" dirty="0"/>
              <a:t>(e, float):</a:t>
            </a:r>
          </a:p>
          <a:p>
            <a:pPr lvl="3"/>
            <a:r>
              <a:rPr lang="en-US" altLang="zh-CN" sz="1600" dirty="0"/>
              <a:t>count += 1</a:t>
            </a:r>
          </a:p>
          <a:p>
            <a:pPr lvl="3"/>
            <a:r>
              <a:rPr lang="en-US" altLang="zh-CN" sz="1600" dirty="0"/>
              <a:t>sum += e</a:t>
            </a:r>
          </a:p>
          <a:p>
            <a:pPr lvl="1"/>
            <a:r>
              <a:rPr lang="en-US" altLang="zh-CN" sz="1600" dirty="0">
                <a:solidFill>
                  <a:srgbClr val="FF0000"/>
                </a:solidFill>
              </a:rPr>
              <a:t>return sum, sum / count</a:t>
            </a:r>
            <a:r>
              <a:rPr lang="en-US" altLang="zh-CN" sz="1600" dirty="0"/>
              <a:t>	  #</a:t>
            </a:r>
            <a:r>
              <a:rPr lang="zh-CN" altLang="en-US" sz="1600" b="1" dirty="0">
                <a:solidFill>
                  <a:srgbClr val="FF0000"/>
                </a:solidFill>
              </a:rPr>
              <a:t>被自动封装成元组</a:t>
            </a:r>
            <a:r>
              <a:rPr lang="zh-CN" altLang="en-US" sz="1600" dirty="0"/>
              <a:t>，也可以列表</a:t>
            </a:r>
            <a:r>
              <a:rPr lang="en-US" altLang="zh-CN" sz="1600" dirty="0"/>
              <a:t>[sum, sum / count]</a:t>
            </a:r>
          </a:p>
          <a:p>
            <a:r>
              <a:rPr lang="en-US" altLang="zh-CN" sz="1600" dirty="0" err="1"/>
              <a:t>my_list</a:t>
            </a:r>
            <a:r>
              <a:rPr lang="en-US" altLang="zh-CN" sz="1600" dirty="0"/>
              <a:t> = [20, 15, 2.8, 'a', 35, 5.9, -1.8]#</a:t>
            </a:r>
          </a:p>
          <a:p>
            <a:r>
              <a:rPr lang="en-US" altLang="zh-CN" sz="1600" dirty="0" err="1"/>
              <a:t>tp</a:t>
            </a:r>
            <a:r>
              <a:rPr lang="en-US" altLang="zh-CN" sz="1600" dirty="0"/>
              <a:t> = </a:t>
            </a:r>
            <a:r>
              <a:rPr lang="en-US" altLang="zh-CN" sz="1600" dirty="0" err="1"/>
              <a:t>sun_adn_avg</a:t>
            </a:r>
            <a:r>
              <a:rPr lang="en-US" altLang="zh-CN" sz="1600" dirty="0"/>
              <a:t>(</a:t>
            </a:r>
            <a:r>
              <a:rPr lang="en-US" altLang="zh-CN" sz="1600" dirty="0" err="1"/>
              <a:t>my_list</a:t>
            </a:r>
            <a:r>
              <a:rPr lang="en-US" altLang="zh-CN" sz="1600" dirty="0"/>
              <a:t>)#</a:t>
            </a:r>
            <a:r>
              <a:rPr lang="zh-CN" altLang="en-US" sz="1600" dirty="0"/>
              <a:t>解封，</a:t>
            </a:r>
            <a:r>
              <a:rPr lang="en-US" altLang="zh-CN" sz="1600" dirty="0" err="1"/>
              <a:t>tp_sum,tpave</a:t>
            </a:r>
            <a:br>
              <a:rPr lang="en-US" altLang="zh-CN" sz="1600" dirty="0"/>
            </a:br>
            <a:endParaRPr lang="zh-CN" altLang="en-US" sz="1600" dirty="0"/>
          </a:p>
        </p:txBody>
      </p:sp>
    </p:spTree>
    <p:extLst>
      <p:ext uri="{BB962C8B-B14F-4D97-AF65-F5344CB8AC3E}">
        <p14:creationId xmlns:p14="http://schemas.microsoft.com/office/powerpoint/2010/main" val="191732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198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rPr>
              <a:t>变量作用域</a:t>
            </a:r>
          </a:p>
        </p:txBody>
      </p:sp>
      <p:sp>
        <p:nvSpPr>
          <p:cNvPr id="57346" name="文本占位符 41986"/>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变量起作用的代码范围</a:t>
            </a:r>
            <a:r>
              <a:rPr lang="zh-CN" altLang="en-US" sz="1800" dirty="0"/>
              <a:t>称为变量的作用域，不同作用域内变量名可以相同，互不影响。</a:t>
            </a:r>
          </a:p>
          <a:p>
            <a:pPr eaLnBrk="1" hangingPunct="1">
              <a:lnSpc>
                <a:spcPct val="150000"/>
              </a:lnSpc>
              <a:spcBef>
                <a:spcPct val="0"/>
              </a:spcBef>
              <a:buSzPct val="90000"/>
              <a:buFont typeface="Wingdings" panose="05000000000000000000" pitchFamily="2" charset="2"/>
              <a:buChar char="§"/>
            </a:pPr>
            <a:r>
              <a:rPr lang="en-US" altLang="zh-CN" sz="1800" dirty="0"/>
              <a:t>Python</a:t>
            </a:r>
            <a:r>
              <a:rPr lang="zh-CN" altLang="en-US" sz="1800" dirty="0"/>
              <a:t>中，变量有三类：局部变量、</a:t>
            </a:r>
            <a:r>
              <a:rPr lang="en-US" altLang="zh-CN" sz="1800" dirty="0"/>
              <a:t>nonlocal</a:t>
            </a:r>
            <a:r>
              <a:rPr lang="zh-CN" altLang="en-US" sz="1800" dirty="0"/>
              <a:t>变量和全局变量。</a:t>
            </a:r>
            <a:endParaRPr lang="en-US" altLang="zh-CN" sz="1800" dirty="0"/>
          </a:p>
          <a:p>
            <a:pPr eaLnBrk="1" hangingPunct="1">
              <a:lnSpc>
                <a:spcPct val="150000"/>
              </a:lnSpc>
              <a:spcBef>
                <a:spcPct val="0"/>
              </a:spcBef>
              <a:buSzPct val="90000"/>
              <a:buFont typeface="Wingdings" panose="05000000000000000000" pitchFamily="2" charset="2"/>
              <a:buChar char="§"/>
            </a:pPr>
            <a:r>
              <a:rPr lang="zh-CN" altLang="en-US" sz="1800" dirty="0"/>
              <a:t>在函数内部定义的普通变量只在函数内部起作用，出了函数就不能使用了</a:t>
            </a:r>
            <a:r>
              <a:rPr lang="en-US" altLang="zh-CN" sz="1800" dirty="0"/>
              <a:t>,</a:t>
            </a:r>
            <a:r>
              <a:rPr lang="zh-CN" altLang="en-US" sz="1800" dirty="0"/>
              <a:t>称为</a:t>
            </a:r>
            <a:r>
              <a:rPr lang="zh-CN" altLang="en-US" sz="1800" dirty="0">
                <a:solidFill>
                  <a:srgbClr val="FF0000"/>
                </a:solidFill>
              </a:rPr>
              <a:t>局部变量</a:t>
            </a:r>
            <a:r>
              <a:rPr lang="zh-CN" altLang="en-US" sz="1800" dirty="0"/>
              <a:t>。</a:t>
            </a:r>
            <a:r>
              <a:rPr lang="zh-CN" altLang="en-US" sz="1800" dirty="0">
                <a:solidFill>
                  <a:srgbClr val="FF0000"/>
                </a:solidFill>
              </a:rPr>
              <a:t>当函数执行结束后，局部变量自动删除</a:t>
            </a:r>
            <a:r>
              <a:rPr lang="zh-CN" altLang="en-US" sz="1800" dirty="0"/>
              <a:t>，不再可以使用。</a:t>
            </a:r>
          </a:p>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局部变量的引用比全局变量速度快</a:t>
            </a:r>
            <a:r>
              <a:rPr lang="zh-CN" altLang="en-US" sz="1800" dirty="0"/>
              <a:t>。</a:t>
            </a:r>
          </a:p>
          <a:p>
            <a:pPr eaLnBrk="1" hangingPunct="1">
              <a:lnSpc>
                <a:spcPct val="150000"/>
              </a:lnSpc>
              <a:spcBef>
                <a:spcPct val="0"/>
              </a:spcBef>
              <a:buSzPct val="90000"/>
              <a:buFont typeface="Wingdings" panose="05000000000000000000" pitchFamily="2" charset="2"/>
              <a:buChar char="§"/>
            </a:pPr>
            <a:r>
              <a:rPr lang="zh-CN" altLang="en-US" sz="1800" dirty="0"/>
              <a:t>全局变量会增加函数之间的隐式耦合。</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403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rPr>
              <a:t>变量作用域</a:t>
            </a:r>
          </a:p>
        </p:txBody>
      </p:sp>
      <p:sp>
        <p:nvSpPr>
          <p:cNvPr id="58370" name="文本占位符 44034"/>
          <p:cNvSpPr>
            <a:spLocks noGrp="1"/>
          </p:cNvSpPr>
          <p:nvPr>
            <p:ph idx="1"/>
          </p:nvPr>
        </p:nvSpPr>
        <p:spPr>
          <a:xfrm>
            <a:off x="457200" y="1200150"/>
            <a:ext cx="8229600" cy="3811732"/>
          </a:xfrm>
        </p:spPr>
        <p:txBody>
          <a:bodyPr wrap="square" lIns="68591" tIns="34295" rIns="68591" bIns="34295" anchor="t"/>
          <a:lstStyle/>
          <a:p>
            <a:pPr eaLnBrk="1" hangingPunct="1">
              <a:buSzPct val="90000"/>
              <a:buFont typeface="Wingdings" panose="05000000000000000000" pitchFamily="2" charset="2"/>
              <a:buChar char="n"/>
            </a:pPr>
            <a:r>
              <a:rPr lang="zh-CN" altLang="en-US" sz="1800" dirty="0"/>
              <a:t>全局变量可以通过关键字</a:t>
            </a:r>
            <a:r>
              <a:rPr lang="en-US" altLang="zh-CN" sz="1800" dirty="0"/>
              <a:t>global</a:t>
            </a:r>
            <a:r>
              <a:rPr lang="zh-CN" altLang="en-US" sz="1800" dirty="0"/>
              <a:t>来声明和定义。</a:t>
            </a:r>
          </a:p>
          <a:p>
            <a:pPr eaLnBrk="1" hangingPunct="1">
              <a:spcBef>
                <a:spcPts val="1200"/>
              </a:spcBef>
              <a:spcAft>
                <a:spcPts val="1200"/>
              </a:spcAft>
              <a:buSzPct val="90000"/>
              <a:buFont typeface="Wingdings" panose="05000000000000000000" pitchFamily="2" charset="2"/>
              <a:buChar char="ü"/>
            </a:pPr>
            <a:r>
              <a:rPr lang="zh-CN" altLang="en-US" sz="1600" dirty="0">
                <a:solidFill>
                  <a:srgbClr val="FF0000"/>
                </a:solidFill>
              </a:rPr>
              <a:t>在函数外定义的变量</a:t>
            </a:r>
            <a:endParaRPr lang="en-US" altLang="zh-CN" sz="1600" dirty="0">
              <a:solidFill>
                <a:srgbClr val="FF0000"/>
              </a:solidFill>
            </a:endParaRPr>
          </a:p>
          <a:p>
            <a:pPr lvl="1"/>
            <a:r>
              <a:rPr lang="en-US" altLang="zh-CN" sz="1300" dirty="0"/>
              <a:t>add = "http://c.biancheng.net/shell/"</a:t>
            </a:r>
          </a:p>
          <a:p>
            <a:pPr lvl="1"/>
            <a:r>
              <a:rPr lang="en-US" altLang="zh-CN" sz="1300" b="1" dirty="0" err="1"/>
              <a:t>def</a:t>
            </a:r>
            <a:r>
              <a:rPr lang="en-US" altLang="zh-CN" sz="1300" dirty="0"/>
              <a:t> text():</a:t>
            </a:r>
          </a:p>
          <a:p>
            <a:pPr lvl="1"/>
            <a:r>
              <a:rPr lang="en-US" altLang="zh-CN" sz="1300" b="1" dirty="0"/>
              <a:t>     print</a:t>
            </a:r>
            <a:r>
              <a:rPr lang="en-US" altLang="zh-CN" sz="1300" dirty="0"/>
              <a:t>("</a:t>
            </a:r>
            <a:r>
              <a:rPr lang="zh-CN" altLang="en-US" sz="1300" dirty="0"/>
              <a:t>函数体内访问：</a:t>
            </a:r>
            <a:r>
              <a:rPr lang="en-US" altLang="zh-CN" sz="1300" dirty="0"/>
              <a:t>",add)</a:t>
            </a:r>
          </a:p>
          <a:p>
            <a:pPr lvl="1"/>
            <a:r>
              <a:rPr lang="en-US" altLang="zh-CN" sz="1300" dirty="0"/>
              <a:t>text()</a:t>
            </a:r>
          </a:p>
          <a:p>
            <a:pPr lvl="1"/>
            <a:r>
              <a:rPr lang="en-US" altLang="zh-CN" sz="1300" b="1" dirty="0"/>
              <a:t>print</a:t>
            </a:r>
            <a:r>
              <a:rPr lang="en-US" altLang="zh-CN" sz="1300" dirty="0"/>
              <a:t>('</a:t>
            </a:r>
            <a:r>
              <a:rPr lang="zh-CN" altLang="en-US" sz="1300" dirty="0"/>
              <a:t>函数体外访问：</a:t>
            </a:r>
            <a:r>
              <a:rPr lang="en-US" altLang="zh-CN" sz="1300" dirty="0"/>
              <a:t>',add)</a:t>
            </a:r>
          </a:p>
          <a:p>
            <a:pPr eaLnBrk="1" hangingPunct="1">
              <a:spcBef>
                <a:spcPts val="1200"/>
              </a:spcBef>
              <a:spcAft>
                <a:spcPts val="1200"/>
              </a:spcAft>
              <a:buSzPct val="90000"/>
              <a:buFont typeface="Wingdings" panose="05000000000000000000" pitchFamily="2" charset="2"/>
              <a:buChar char="ü"/>
            </a:pPr>
            <a:r>
              <a:rPr lang="zh-CN" altLang="en-US" sz="1600" dirty="0"/>
              <a:t>如果一个变量</a:t>
            </a:r>
            <a:r>
              <a:rPr lang="zh-CN" altLang="en-US" sz="1600" dirty="0">
                <a:solidFill>
                  <a:srgbClr val="FF0000"/>
                </a:solidFill>
              </a:rPr>
              <a:t>在函数外没有定义</a:t>
            </a:r>
            <a:r>
              <a:rPr lang="zh-CN" altLang="en-US" sz="1600" dirty="0"/>
              <a:t>，</a:t>
            </a:r>
            <a:r>
              <a:rPr lang="zh-CN" altLang="en-US" sz="1600" dirty="0">
                <a:solidFill>
                  <a:srgbClr val="FF0000"/>
                </a:solidFill>
              </a:rPr>
              <a:t>在函数内部也可以直接将一个变量通过</a:t>
            </a:r>
            <a:r>
              <a:rPr lang="en-US" altLang="zh-CN" sz="1600" dirty="0">
                <a:solidFill>
                  <a:srgbClr val="FF0000"/>
                </a:solidFill>
              </a:rPr>
              <a:t>global</a:t>
            </a:r>
            <a:r>
              <a:rPr lang="zh-CN" altLang="en-US" sz="1600" dirty="0">
                <a:solidFill>
                  <a:srgbClr val="FF0000"/>
                </a:solidFill>
              </a:rPr>
              <a:t>定义为全局变量</a:t>
            </a:r>
            <a:r>
              <a:rPr lang="zh-CN" altLang="en-US" sz="1600" dirty="0"/>
              <a:t>，该函数执行后，将增加一个新的全局变量。</a:t>
            </a:r>
            <a:endParaRPr lang="en-US" altLang="zh-CN" sz="1600" dirty="0"/>
          </a:p>
          <a:p>
            <a:pPr eaLnBrk="1" hangingPunct="1">
              <a:spcBef>
                <a:spcPts val="1200"/>
              </a:spcBef>
              <a:spcAft>
                <a:spcPts val="1200"/>
              </a:spcAft>
              <a:buSzPct val="90000"/>
              <a:buFont typeface="Wingdings" panose="05000000000000000000" pitchFamily="2" charset="2"/>
              <a:buChar char="ü"/>
            </a:pPr>
            <a:r>
              <a:rPr lang="zh-CN" altLang="en-US" sz="1600" dirty="0"/>
              <a:t>一个变量</a:t>
            </a:r>
            <a:r>
              <a:rPr lang="zh-CN" altLang="en-US" sz="1600" dirty="0">
                <a:solidFill>
                  <a:srgbClr val="FF0000"/>
                </a:solidFill>
              </a:rPr>
              <a:t>已在函数外定义</a:t>
            </a:r>
            <a:r>
              <a:rPr lang="zh-CN" altLang="en-US" sz="1600" dirty="0"/>
              <a:t>，如果在函数内需要为这个变量赋值</a:t>
            </a:r>
            <a:r>
              <a:rPr lang="en-US" altLang="zh-CN" sz="1600" dirty="0"/>
              <a:t>(</a:t>
            </a:r>
            <a:r>
              <a:rPr lang="zh-CN" altLang="en-US" sz="1600" dirty="0"/>
              <a:t>修改这个变量的值</a:t>
            </a:r>
            <a:r>
              <a:rPr lang="en-US" altLang="zh-CN" sz="1600" dirty="0"/>
              <a:t>)</a:t>
            </a:r>
            <a:r>
              <a:rPr lang="zh-CN" altLang="en-US" sz="1600" dirty="0"/>
              <a:t>，</a:t>
            </a:r>
            <a:r>
              <a:rPr lang="zh-CN" altLang="en-US" sz="1600" dirty="0">
                <a:solidFill>
                  <a:srgbClr val="FF0000"/>
                </a:solidFill>
              </a:rPr>
              <a:t>并要将这个赋值结果反映到函数外，可以在函数内使用</a:t>
            </a:r>
            <a:r>
              <a:rPr lang="en-US" altLang="zh-CN" sz="1600" dirty="0">
                <a:solidFill>
                  <a:srgbClr val="FF0000"/>
                </a:solidFill>
              </a:rPr>
              <a:t>global</a:t>
            </a:r>
            <a:r>
              <a:rPr lang="zh-CN" altLang="en-US" sz="1600" dirty="0">
                <a:solidFill>
                  <a:srgbClr val="FF0000"/>
                </a:solidFill>
              </a:rPr>
              <a:t>将其声明为全局变量，明确声明要使用已定义的同名全局变量</a:t>
            </a:r>
            <a:r>
              <a:rPr lang="zh-CN" altLang="en-US" sz="1600" dirty="0"/>
              <a:t>。</a:t>
            </a:r>
          </a:p>
          <a:p>
            <a:pPr eaLnBrk="1" hangingPunct="1">
              <a:spcBef>
                <a:spcPts val="1200"/>
              </a:spcBef>
              <a:spcAft>
                <a:spcPts val="1200"/>
              </a:spcAft>
              <a:buSzPct val="90000"/>
              <a:buFont typeface="Wingdings" panose="05000000000000000000" pitchFamily="2" charset="2"/>
              <a:buChar char="ü"/>
            </a:pPr>
            <a:endParaRPr lang="zh-CN" alt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也可以这么理解：</a:t>
            </a:r>
          </a:p>
          <a:p>
            <a:pPr marL="342900" marR="0" lvl="0" indent="-342900" algn="l" defTabSz="914400" rtl="0" eaLnBrk="1" fontAlgn="base" latinLnBrk="0" hangingPunct="1">
              <a:lnSpc>
                <a:spcPct val="150000"/>
              </a:lnSpc>
              <a:spcBef>
                <a:spcPts val="1200"/>
              </a:spcBef>
              <a:spcAft>
                <a:spcPts val="1200"/>
              </a:spcAft>
              <a:buClrTx/>
              <a:buSzTx/>
              <a:buFont typeface="Wingdings" panose="05000000000000000000" charset="0"/>
              <a:buChar char="ü"/>
              <a:defRPr/>
            </a:pP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在函数内只</a:t>
            </a:r>
            <a:r>
              <a:rPr kumimoji="0" lang="zh-CN" altLang="en-US" sz="1600" b="0" i="0" u="none" strike="noStrike" kern="1200" cap="none" spc="0" normalizeH="0" baseline="0" noProof="1">
                <a:ln>
                  <a:noFill/>
                </a:ln>
                <a:solidFill>
                  <a:srgbClr val="FF0000"/>
                </a:solidFill>
                <a:effectLst/>
                <a:uLnTx/>
                <a:uFillTx/>
                <a:latin typeface="+mn-lt"/>
                <a:ea typeface="+mn-ea"/>
                <a:cs typeface="+mn-cs"/>
                <a:sym typeface="+mn-ea"/>
              </a:rPr>
              <a:t>引用某个变量</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的值而</a:t>
            </a:r>
            <a:r>
              <a:rPr kumimoji="0" lang="zh-CN" altLang="en-US" sz="1600" b="0" i="0" u="none" strike="noStrike" kern="1200" cap="none" spc="0" normalizeH="0" baseline="0" noProof="1">
                <a:ln>
                  <a:noFill/>
                </a:ln>
                <a:solidFill>
                  <a:srgbClr val="FF0000"/>
                </a:solidFill>
                <a:effectLst/>
                <a:uLnTx/>
                <a:uFillTx/>
                <a:latin typeface="+mn-lt"/>
                <a:ea typeface="+mn-ea"/>
                <a:cs typeface="+mn-cs"/>
                <a:sym typeface="+mn-ea"/>
              </a:rPr>
              <a:t>没有为其赋新值</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，如果这样的操作可以执行，</a:t>
            </a:r>
            <a:r>
              <a:rPr kumimoji="0" lang="zh-CN" altLang="en-US" sz="1600" b="0" i="0" u="none" strike="noStrike" kern="1200" cap="none" spc="0" normalizeH="0" baseline="0" noProof="1">
                <a:ln>
                  <a:noFill/>
                </a:ln>
                <a:solidFill>
                  <a:srgbClr val="FF0000"/>
                </a:solidFill>
                <a:effectLst/>
                <a:uLnTx/>
                <a:uFillTx/>
                <a:latin typeface="+mn-lt"/>
                <a:ea typeface="+mn-ea"/>
                <a:cs typeface="+mn-cs"/>
                <a:sym typeface="+mn-ea"/>
              </a:rPr>
              <a:t>那么该变量为（隐式的）全局变量</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a:t>
            </a:r>
          </a:p>
          <a:p>
            <a:pPr marL="342900" lvl="0" indent="-342900" eaLnBrk="1" hangingPunct="1">
              <a:lnSpc>
                <a:spcPct val="150000"/>
              </a:lnSpc>
              <a:spcBef>
                <a:spcPts val="1200"/>
              </a:spcBef>
              <a:spcAft>
                <a:spcPts val="1200"/>
              </a:spcAft>
              <a:buFont typeface="Wingdings" panose="05000000000000000000" charset="0"/>
              <a:buChar char="ü"/>
              <a:defRPr/>
            </a:pPr>
            <a:r>
              <a:rPr kumimoji="0" lang="zh-CN" altLang="en-US" sz="1600" b="1" i="0" u="none" strike="noStrike" kern="1200" cap="none" spc="0" normalizeH="0" baseline="0" noProof="1">
                <a:ln>
                  <a:noFill/>
                </a:ln>
                <a:solidFill>
                  <a:srgbClr val="FF0000"/>
                </a:solidFill>
                <a:effectLst/>
                <a:uLnTx/>
                <a:uFillTx/>
                <a:sym typeface="+mn-ea"/>
              </a:rPr>
              <a:t>如果在函数内任意位置有为变量赋新值的操作，</a:t>
            </a:r>
            <a:r>
              <a:rPr lang="zh-CN" altLang="en-US" sz="1600" b="1" dirty="0">
                <a:solidFill>
                  <a:srgbClr val="FF0000"/>
                </a:solidFill>
              </a:rPr>
              <a:t>默认就是重新定义新的局部变量，</a:t>
            </a:r>
            <a:r>
              <a:rPr kumimoji="0" lang="zh-CN" altLang="en-US" sz="1600" b="1" i="0" u="none" strike="noStrike" kern="1200" cap="none" spc="0" normalizeH="0" baseline="0" noProof="1">
                <a:ln>
                  <a:noFill/>
                </a:ln>
                <a:solidFill>
                  <a:srgbClr val="FF0000"/>
                </a:solidFill>
                <a:effectLst/>
                <a:uLnTx/>
                <a:uFillTx/>
                <a:sym typeface="+mn-ea"/>
              </a:rPr>
              <a:t>该变量即被认为是（隐式的）局部变量</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a:t>
            </a:r>
            <a:r>
              <a:rPr kumimoji="0" lang="zh-CN" altLang="en-US" sz="1600" b="0" i="0" u="none" strike="noStrike" kern="1200" cap="none" spc="0" normalizeH="0" baseline="0" noProof="1">
                <a:ln>
                  <a:noFill/>
                </a:ln>
                <a:solidFill>
                  <a:srgbClr val="FF0000"/>
                </a:solidFill>
                <a:effectLst/>
                <a:uLnTx/>
                <a:uFillTx/>
                <a:latin typeface="+mn-lt"/>
                <a:ea typeface="+mn-ea"/>
                <a:cs typeface="+mn-cs"/>
                <a:sym typeface="+mn-ea"/>
              </a:rPr>
              <a:t>除非在函数内显式地用关键字global声明为全局变量</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a:t>
            </a:r>
            <a:endParaRPr kumimoji="0" lang="zh-CN" altLang="en-US" sz="1500" b="0" i="0" u="none" strike="noStrike" kern="1200" cap="none" spc="0" normalizeH="0" baseline="0" noProof="1">
              <a:ln>
                <a:noFill/>
              </a:ln>
              <a:solidFill>
                <a:schemeClr val="tx1"/>
              </a:solidFill>
              <a:effectLst/>
              <a:uLnTx/>
              <a:uFillTx/>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50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0418" name="文本占位符 45058"/>
          <p:cNvSpPr>
            <a:spLocks noGrp="1"/>
          </p:cNvSpPr>
          <p:nvPr>
            <p:ph idx="1"/>
          </p:nvPr>
        </p:nvSpPr>
        <p:spPr/>
        <p:txBody>
          <a:bodyPr wrap="square" lIns="68591" tIns="34295" rIns="68591" bIns="34295" anchor="t"/>
          <a:lstStyle/>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def demo():</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global x</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x = 3</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y = 4</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print(x,y)</a:t>
            </a:r>
          </a:p>
          <a:p>
            <a:pPr eaLnBrk="1" latinLnBrk="0"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 = 5</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demo()</a:t>
            </a:r>
          </a:p>
          <a:p>
            <a:pPr eaLnBrk="1" latinLnBrk="0"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3  4</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p>
          <a:p>
            <a:pPr eaLnBrk="1" latinLnBrk="0"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y</a:t>
            </a:r>
            <a:endParaRPr lang="zh-CN" altLang="en-US"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'y' is not defined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1442" name="内容占位符 2"/>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del x</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'x' is not defined</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demo()</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3  4</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y</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'y' is not defined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605" y="1200150"/>
            <a:ext cx="8065135" cy="3395980"/>
          </a:xfrm>
        </p:spPr>
        <p:txBody>
          <a:bodyPr vert="horz" wrap="square" lIns="68591" tIns="34295" rIns="68591" bIns="34295" numCol="1" anchor="t" anchorCtr="0" compatLnSpc="1"/>
          <a:lstStyle/>
          <a:p>
            <a:pPr marL="342900" marR="0" lvl="0" indent="-342900" algn="l" defTabSz="914400" rtl="0" eaLnBrk="1" latinLnBrk="0" hangingPunct="1">
              <a:lnSpc>
                <a:spcPct val="10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注意：在某个作用域内</a:t>
            </a:r>
            <a:r>
              <a:rPr kumimoji="0" lang="zh-CN" altLang="en-US" sz="1800" b="1" i="0" u="none" strike="noStrike" kern="1200" cap="none" spc="0" normalizeH="0" baseline="0" noProof="1">
                <a:ln>
                  <a:noFill/>
                </a:ln>
                <a:solidFill>
                  <a:srgbClr val="FF0000"/>
                </a:solidFill>
                <a:effectLst/>
                <a:uLnTx/>
                <a:uFillTx/>
                <a:latin typeface="+mn-lt"/>
                <a:ea typeface="+mn-ea"/>
                <a:cs typeface="+mn-cs"/>
              </a:rPr>
              <a:t>任意位置只要有为变量赋值的操作，该变量在这个作用域内就是局部变量，</a:t>
            </a:r>
            <a:r>
              <a:rPr kumimoji="0" lang="zh-CN" altLang="en-US" sz="1800" b="0" i="0" u="none" strike="noStrike" kern="1200" cap="none" spc="0" normalizeH="0" baseline="0" noProof="1">
                <a:ln>
                  <a:noFill/>
                </a:ln>
                <a:solidFill>
                  <a:srgbClr val="FF0000"/>
                </a:solidFill>
                <a:effectLst/>
                <a:uLnTx/>
                <a:uFillTx/>
                <a:latin typeface="+mn-lt"/>
                <a:ea typeface="+mn-ea"/>
                <a:cs typeface="+mn-cs"/>
              </a:rPr>
              <a:t>除非</a:t>
            </a:r>
            <a:r>
              <a:rPr kumimoji="0" lang="zh-CN" altLang="en-US" sz="1800" b="0" i="0" u="none" strike="noStrike" kern="1200" cap="none" spc="0" normalizeH="0" baseline="0" noProof="1">
                <a:ln>
                  <a:noFill/>
                </a:ln>
                <a:solidFill>
                  <a:schemeClr val="tx1"/>
                </a:solidFill>
                <a:effectLst/>
                <a:uLnTx/>
                <a:uFillTx/>
                <a:latin typeface="+mn-lt"/>
                <a:ea typeface="+mn-ea"/>
                <a:cs typeface="+mn-cs"/>
              </a:rPr>
              <a:t>使用</a:t>
            </a:r>
            <a:r>
              <a:rPr kumimoji="0" lang="en-US" altLang="zh-CN" sz="1800" b="0" i="0" u="none" strike="noStrike" kern="1200" cap="none" spc="0" normalizeH="0" baseline="0" noProof="1">
                <a:ln>
                  <a:noFill/>
                </a:ln>
                <a:solidFill>
                  <a:schemeClr val="tx1"/>
                </a:solidFill>
                <a:effectLst/>
                <a:uLnTx/>
                <a:uFillTx/>
                <a:latin typeface="+mn-lt"/>
                <a:ea typeface="+mn-ea"/>
                <a:cs typeface="+mn-cs"/>
              </a:rPr>
              <a:t>global</a:t>
            </a:r>
            <a:r>
              <a:rPr kumimoji="0" lang="zh-CN" altLang="en-US" sz="1800" b="0" i="0" u="none" strike="noStrike" kern="1200" cap="none" spc="0" normalizeH="0" baseline="0" noProof="1">
                <a:ln>
                  <a:noFill/>
                </a:ln>
                <a:solidFill>
                  <a:schemeClr val="tx1"/>
                </a:solidFill>
                <a:effectLst/>
                <a:uLnTx/>
                <a:uFillTx/>
                <a:latin typeface="+mn-lt"/>
                <a:ea typeface="+mn-ea"/>
                <a:cs typeface="+mn-cs"/>
              </a:rPr>
              <a:t>进行了声明。</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print(x)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本意是先输出全局变量</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的值，但是不允许这样做</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有赋值操作，因此在整个作用域内</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都是局部变量</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Traceback (most recent call last):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File "&lt;pyshell#10&gt;", line 1, in &lt;module&gt;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File "&lt;pyshell#9&gt;", line 2, in f</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print(x)</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UnboundLocalError: local variable 'x' referenced before assignment</a:t>
            </a:r>
          </a:p>
        </p:txBody>
      </p:sp>
      <p:sp>
        <p:nvSpPr>
          <p:cNvPr id="6349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Content Placeholder 2"/>
          <p:cNvSpPr>
            <a:spLocks noGrp="1"/>
          </p:cNvSpPr>
          <p:nvPr>
            <p:ph idx="1"/>
          </p:nvPr>
        </p:nvSpPr>
        <p:spPr>
          <a:xfrm>
            <a:off x="548005" y="1352550"/>
            <a:ext cx="8065135" cy="3395980"/>
          </a:xfrm>
        </p:spPr>
        <p:txBody>
          <a:bodyPr vert="horz" wrap="square" lIns="68591" tIns="34295" rIns="68591" bIns="34295" numCol="1" anchor="t" anchorCtr="0" compatLnSpc="1"/>
          <a:lstStyle/>
          <a:p>
            <a:pPr marL="342900" lvl="0" indent="-342900" eaLnBrk="1" hangingPunct="1">
              <a:spcBef>
                <a:spcPts val="0"/>
              </a:spcBef>
              <a:defRPr/>
            </a:pPr>
            <a:r>
              <a:rPr lang="en-US" altLang="zh-CN" sz="1800" b="1" dirty="0" err="1"/>
              <a:t>globals</a:t>
            </a:r>
            <a:r>
              <a:rPr lang="en-US" altLang="zh-CN" sz="1800" b="1" dirty="0"/>
              <a:t>()</a:t>
            </a:r>
            <a:r>
              <a:rPr lang="zh-CN" altLang="en-US" sz="1800" b="1" dirty="0"/>
              <a:t> 函数会以字典类型返回当前位置的全部全局变量。</a:t>
            </a:r>
            <a:endParaRPr kumimoji="0" lang="zh-CN" altLang="en-US" sz="1800" b="1" i="0" u="none" strike="noStrike" kern="1200" cap="none" spc="0" normalizeH="0" baseline="0" noProof="1">
              <a:ln>
                <a:noFill/>
              </a:ln>
              <a:solidFill>
                <a:schemeClr val="tx1"/>
              </a:solidFill>
              <a:effectLst/>
              <a:uLnTx/>
              <a:uFillTx/>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a:t>
            </a:r>
          </a:p>
          <a:p>
            <a:pPr marL="0" lvl="0" indent="0" eaLnBrk="1" hangingPunct="1">
              <a:spcBef>
                <a:spcPts val="0"/>
              </a:spcBef>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a:t>
            </a:r>
            <a:r>
              <a:rPr lang="en-US" altLang="zh-CN" sz="1600" dirty="0" err="1"/>
              <a:t>globals</a:t>
            </a:r>
            <a:r>
              <a:rPr lang="en-US" altLang="zh-CN" sz="1600" dirty="0"/>
              <a:t>()[</a:t>
            </a:r>
            <a:r>
              <a:rPr lang="en-US" altLang="zh-CN" sz="1600" b="1" dirty="0"/>
              <a:t>'x'</a:t>
            </a:r>
            <a:r>
              <a:rPr lang="en-US" altLang="zh-CN" sz="1600" dirty="0"/>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先输出全局变量</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的值</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有赋值操作，因此在整个作用域内</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都是局部变量</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endPar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lvl="0" indent="0" eaLnBrk="1" hangingPunct="1">
              <a:spcBef>
                <a:spcPts val="0"/>
              </a:spcBef>
              <a:buNone/>
              <a:defRPr/>
            </a:pPr>
            <a:r>
              <a:rPr lang="en-US" altLang="zh-CN" sz="1600" noProof="1">
                <a:solidFill>
                  <a:schemeClr val="accent2"/>
                </a:solidFill>
                <a:latin typeface="Consolas" panose="020B0609020204030204" pitchFamily="49" charset="0"/>
              </a:rPr>
              <a:t>3</a:t>
            </a:r>
          </a:p>
          <a:p>
            <a:pPr marL="0" lvl="0" indent="0" eaLnBrk="1" hangingPunct="1">
              <a:spcBef>
                <a:spcPts val="0"/>
              </a:spcBef>
              <a:buNone/>
              <a:defRPr/>
            </a:pPr>
            <a:r>
              <a:rPr lang="en-US" altLang="zh-CN" sz="1600" noProof="1">
                <a:solidFill>
                  <a:schemeClr val="accent2"/>
                </a:solidFill>
                <a:latin typeface="Consolas" panose="020B0609020204030204" pitchFamily="49" charset="0"/>
              </a:rPr>
              <a:t>5</a:t>
            </a:r>
            <a:endParaRPr kumimoji="0" lang="zh-CN" altLang="en-US" sz="1600" b="0" i="0" u="none" strike="noStrike" kern="1200" cap="none" spc="0" normalizeH="0" baseline="0" noProof="1">
              <a:ln>
                <a:noFill/>
              </a:ln>
              <a:solidFill>
                <a:schemeClr val="accent2"/>
              </a:solidFill>
              <a:effectLst/>
              <a:uLnTx/>
              <a:uFillTx/>
              <a:latin typeface="Consolas" panose="020B0609020204030204" pitchFamily="49" charset="0"/>
            </a:endParaRPr>
          </a:p>
        </p:txBody>
      </p:sp>
      <p:sp>
        <p:nvSpPr>
          <p:cNvPr id="6" name="标题 1"/>
          <p:cNvSpPr txBox="1">
            <a:spLocks noChangeArrowheads="1"/>
          </p:cNvSpPr>
          <p:nvPr/>
        </p:nvSpPr>
        <p:spPr>
          <a:xfrm>
            <a:off x="155575" y="151447"/>
            <a:ext cx="9121775" cy="925039"/>
          </a:xfrm>
          <a:prstGeom prst="rect">
            <a:avLst/>
          </a:prstGeo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w="9525">
            <a:noFill/>
          </a:ln>
        </p:spPr>
        <p:txBody>
          <a:bodyPr vert="horz" wrap="square" lIns="68591" tIns="34295" rIns="68591" bIns="34295" numCol="1" anchor="ctr" anchorCtr="0" compatLnSpc="1"/>
          <a:lstStyle>
            <a:lvl1pPr algn="l"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a:sym typeface="宋体" panose="02010600030101010101" pitchFamily="2" charset="-122"/>
              </a:rPr>
              <a:t>5.5  </a:t>
            </a:r>
            <a:r>
              <a:rPr lang="zh-CN" altLang="en-US">
                <a:sym typeface="宋体" panose="02010600030101010101" pitchFamily="2" charset="-122"/>
              </a:rPr>
              <a:t>变量作用域</a:t>
            </a:r>
            <a:endParaRPr lang="zh-CN" altLang="en-US" dirty="0"/>
          </a:p>
        </p:txBody>
      </p:sp>
      <p:pic>
        <p:nvPicPr>
          <p:cNvPr id="2" name="图片 1"/>
          <p:cNvPicPr>
            <a:picLocks noChangeAspect="1"/>
          </p:cNvPicPr>
          <p:nvPr/>
        </p:nvPicPr>
        <p:blipFill>
          <a:blip r:embed="rId2"/>
          <a:stretch>
            <a:fillRect/>
          </a:stretch>
        </p:blipFill>
        <p:spPr>
          <a:xfrm>
            <a:off x="2108784" y="3024344"/>
            <a:ext cx="6924675" cy="2000250"/>
          </a:xfrm>
          <a:prstGeom prst="rect">
            <a:avLst/>
          </a:prstGeom>
        </p:spPr>
      </p:pic>
    </p:spTree>
    <p:extLst>
      <p:ext uri="{BB962C8B-B14F-4D97-AF65-F5344CB8AC3E}">
        <p14:creationId xmlns:p14="http://schemas.microsoft.com/office/powerpoint/2010/main" val="2864680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如果局部变量与全局变量具有相同的名字，那么该</a:t>
            </a:r>
            <a:r>
              <a:rPr kumimoji="0" lang="zh-CN" altLang="en-US" sz="1800" b="0" i="0" u="none" strike="noStrike" kern="1200" cap="none" spc="0" normalizeH="0" baseline="0" noProof="1">
                <a:ln>
                  <a:noFill/>
                </a:ln>
                <a:solidFill>
                  <a:srgbClr val="FF0000"/>
                </a:solidFill>
                <a:effectLst/>
                <a:uLnTx/>
                <a:uFillTx/>
                <a:latin typeface="+mn-lt"/>
                <a:ea typeface="+mn-ea"/>
                <a:cs typeface="+mn-cs"/>
              </a:rPr>
              <a:t>局部变量会在自己的作用域内隐藏同名的全局变量</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3        #创建了局部变量，并自动隐藏了同名的全局变量</a:t>
            </a:r>
            <a:endPar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lang="en-US" altLang="zh-CN" sz="1800" noProof="1">
                <a:latin typeface="Consolas" panose="020B0609020204030204" pitchFamily="49" charset="0"/>
              </a:rPr>
              <a:t>     print(“x:%d”%x)</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 5</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函数执行不影响外面全局变量的值</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、集合</a:t>
            </a:r>
          </a:p>
        </p:txBody>
      </p:sp>
      <p:sp>
        <p:nvSpPr>
          <p:cNvPr id="3" name="内容占位符 2"/>
          <p:cNvSpPr>
            <a:spLocks noGrp="1"/>
          </p:cNvSpPr>
          <p:nvPr>
            <p:ph idx="1"/>
          </p:nvPr>
        </p:nvSpPr>
        <p:spPr/>
        <p:txBody>
          <a:bodyPr/>
          <a:lstStyle/>
          <a:p>
            <a:r>
              <a:rPr lang="zh-CN" altLang="en-US" sz="1600" dirty="0"/>
              <a:t>集合是</a:t>
            </a:r>
            <a:r>
              <a:rPr lang="zh-CN" altLang="en-US" sz="1600" dirty="0">
                <a:solidFill>
                  <a:srgbClr val="FF0000"/>
                </a:solidFill>
              </a:rPr>
              <a:t>无序、可变序列</a:t>
            </a:r>
            <a:r>
              <a:rPr lang="zh-CN" altLang="en-US" sz="1600" dirty="0"/>
              <a:t>，使用一对大括号界定，元素不可重复，</a:t>
            </a:r>
            <a:r>
              <a:rPr lang="zh-CN" altLang="en-US" sz="1600" dirty="0">
                <a:solidFill>
                  <a:srgbClr val="FF0000"/>
                </a:solidFill>
              </a:rPr>
              <a:t>只能包含数字、字符串、元组等不可变类型</a:t>
            </a:r>
            <a:endParaRPr lang="en-US" altLang="zh-CN" sz="1600" dirty="0"/>
          </a:p>
          <a:p>
            <a:r>
              <a:rPr lang="zh-CN" altLang="en-US" sz="1600" noProof="1">
                <a:latin typeface="Consolas" panose="020B0609020204030204" charset="0"/>
              </a:rPr>
              <a:t>创建：</a:t>
            </a:r>
            <a:endParaRPr lang="en-US" altLang="zh-CN" sz="1600" noProof="1">
              <a:latin typeface="Consolas" panose="020B0609020204030204" charset="0"/>
            </a:endParaRPr>
          </a:p>
          <a:p>
            <a:pPr lvl="1"/>
            <a:r>
              <a:rPr lang="en-US" altLang="zh-CN" sz="1600" dirty="0">
                <a:latin typeface="Consolas" panose="020B0609020204030204" charset="0"/>
              </a:rPr>
              <a:t>a = {3, 5} </a:t>
            </a:r>
          </a:p>
          <a:p>
            <a:pPr lvl="1"/>
            <a:r>
              <a:rPr lang="en-GB" altLang="en-US" sz="1600" dirty="0" err="1">
                <a:latin typeface="Consolas" panose="020B0609020204030204" charset="0"/>
              </a:rPr>
              <a:t>a_set</a:t>
            </a:r>
            <a:r>
              <a:rPr lang="en-GB" altLang="en-US" sz="1600" dirty="0">
                <a:latin typeface="Consolas" panose="020B0609020204030204" charset="0"/>
              </a:rPr>
              <a:t> = set(range(8,14))</a:t>
            </a:r>
            <a:endParaRPr lang="en-US" altLang="zh-CN" sz="1350" dirty="0">
              <a:solidFill>
                <a:srgbClr val="00B0F0"/>
              </a:solidFill>
              <a:latin typeface="Consolas" panose="020B0609020204030204" charset="0"/>
            </a:endParaRPr>
          </a:p>
          <a:p>
            <a:r>
              <a:rPr lang="zh-CN" altLang="en-US" sz="1600" dirty="0">
                <a:latin typeface="Consolas" panose="020B0609020204030204" charset="0"/>
              </a:rPr>
              <a:t>操作：</a:t>
            </a:r>
            <a:endParaRPr lang="en-US" altLang="zh-CN" sz="1600" dirty="0">
              <a:latin typeface="Consolas" panose="020B0609020204030204" charset="0"/>
            </a:endParaRPr>
          </a:p>
          <a:p>
            <a:pPr lvl="1"/>
            <a:r>
              <a:rPr lang="en-US" altLang="zh-CN" sz="1600" noProof="1">
                <a:solidFill>
                  <a:srgbClr val="FF0000"/>
                </a:solidFill>
                <a:latin typeface="宋体" panose="02010600030101010101" pitchFamily="2" charset="-122"/>
              </a:rPr>
              <a:t>pop()</a:t>
            </a:r>
            <a:r>
              <a:rPr lang="zh-CN" altLang="en-US" sz="1600" noProof="1">
                <a:solidFill>
                  <a:srgbClr val="FF0000"/>
                </a:solidFill>
                <a:latin typeface="宋体" panose="02010600030101010101" pitchFamily="2" charset="-122"/>
              </a:rPr>
              <a:t>、</a:t>
            </a:r>
            <a:r>
              <a:rPr lang="en-US" altLang="zh-CN" sz="1600" noProof="1">
                <a:solidFill>
                  <a:srgbClr val="FF0000"/>
                </a:solidFill>
                <a:latin typeface="宋体" panose="02010600030101010101" pitchFamily="2" charset="-122"/>
              </a:rPr>
              <a:t>remove()</a:t>
            </a:r>
            <a:r>
              <a:rPr lang="zh-CN" altLang="en-US" sz="1600" dirty="0"/>
              <a:t>等</a:t>
            </a:r>
            <a:endParaRPr lang="en-US" altLang="zh-CN" sz="1600" dirty="0">
              <a:latin typeface="Consolas" panose="020B0609020204030204" charset="0"/>
            </a:endParaRPr>
          </a:p>
          <a:p>
            <a:r>
              <a:rPr lang="zh-CN" altLang="en-US" sz="1600" dirty="0">
                <a:latin typeface="Consolas" panose="020B0609020204030204" charset="0"/>
              </a:rPr>
              <a:t>集合推导式：</a:t>
            </a:r>
            <a:endParaRPr lang="en-US" altLang="zh-CN" sz="1600" dirty="0">
              <a:latin typeface="Consolas" panose="020B0609020204030204" charset="0"/>
            </a:endParaRPr>
          </a:p>
          <a:p>
            <a:pPr lvl="1"/>
            <a:r>
              <a:rPr lang="en-US" altLang="zh-CN" sz="1600" dirty="0">
                <a:latin typeface="Consolas" panose="020B0609020204030204" charset="0"/>
              </a:rPr>
              <a:t>s = {</a:t>
            </a:r>
            <a:r>
              <a:rPr lang="en-US" altLang="zh-CN" sz="1600" dirty="0" err="1">
                <a:latin typeface="Consolas" panose="020B0609020204030204" charset="0"/>
              </a:rPr>
              <a:t>x.strip</a:t>
            </a:r>
            <a:r>
              <a:rPr lang="en-US" altLang="zh-CN" sz="1600" dirty="0">
                <a:latin typeface="Consolas" panose="020B0609020204030204" charset="0"/>
              </a:rPr>
              <a:t>() for x in ('  he  ', 'she    ', '    I')}</a:t>
            </a:r>
          </a:p>
          <a:p>
            <a:pPr lvl="1"/>
            <a:endParaRPr lang="zh-CN" altLang="en-US" sz="1600" dirty="0"/>
          </a:p>
        </p:txBody>
      </p:sp>
    </p:spTree>
    <p:extLst>
      <p:ext uri="{BB962C8B-B14F-4D97-AF65-F5344CB8AC3E}">
        <p14:creationId xmlns:p14="http://schemas.microsoft.com/office/powerpoint/2010/main" val="2180694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en-US" altLang="zh-CN" sz="1800" dirty="0"/>
              <a:t>Python </a:t>
            </a:r>
            <a:r>
              <a:rPr lang="zh-CN" altLang="en-US" sz="1800" dirty="0"/>
              <a:t>支持在函数内部定义函数，类似局部变量，此类函数又称为局部函数。</a:t>
            </a:r>
            <a:endParaRPr lang="en-US" altLang="zh-CN" sz="1800" dirty="0"/>
          </a:p>
          <a:p>
            <a:r>
              <a:rPr lang="en-US" altLang="zh-CN" sz="1600" b="1" dirty="0" err="1"/>
              <a:t>def</a:t>
            </a:r>
            <a:r>
              <a:rPr lang="en-US" altLang="zh-CN" sz="1600" b="1" dirty="0"/>
              <a:t> </a:t>
            </a:r>
            <a:r>
              <a:rPr lang="en-US" altLang="zh-CN" sz="1600" dirty="0" err="1"/>
              <a:t>outdef</a:t>
            </a:r>
            <a:r>
              <a:rPr lang="en-US" altLang="zh-CN" sz="1600" dirty="0"/>
              <a:t> ():</a:t>
            </a:r>
            <a:br>
              <a:rPr lang="en-US" altLang="zh-CN" sz="1600" dirty="0"/>
            </a:br>
            <a:r>
              <a:rPr lang="en-US" altLang="zh-CN" sz="1600" dirty="0"/>
              <a:t>    </a:t>
            </a:r>
            <a:r>
              <a:rPr lang="en-US" altLang="zh-CN" sz="1600" i="1" dirty="0"/>
              <a:t>#</a:t>
            </a:r>
            <a:r>
              <a:rPr lang="zh-CN" altLang="en-US" sz="1600" i="1" dirty="0"/>
              <a:t>局部函数</a:t>
            </a:r>
            <a:br>
              <a:rPr lang="zh-CN" altLang="en-US" sz="1600" i="1" dirty="0"/>
            </a:br>
            <a:r>
              <a:rPr lang="zh-CN" altLang="en-US" sz="1600" i="1" dirty="0"/>
              <a:t>    </a:t>
            </a:r>
            <a:r>
              <a:rPr lang="en-US" altLang="zh-CN" sz="1600" b="1" dirty="0" err="1"/>
              <a:t>def</a:t>
            </a:r>
            <a:r>
              <a:rPr lang="en-US" altLang="zh-CN" sz="1600" b="1" dirty="0"/>
              <a:t> </a:t>
            </a:r>
            <a:r>
              <a:rPr lang="en-US" altLang="zh-CN" sz="1600" dirty="0" err="1"/>
              <a:t>indef</a:t>
            </a:r>
            <a:r>
              <a:rPr lang="en-US" altLang="zh-CN" sz="1600" dirty="0"/>
              <a:t>():</a:t>
            </a:r>
            <a:br>
              <a:rPr lang="en-US" altLang="zh-CN" sz="1600" dirty="0"/>
            </a:br>
            <a:r>
              <a:rPr lang="en-US" altLang="zh-CN" sz="1600" dirty="0"/>
              <a:t>        print(</a:t>
            </a:r>
            <a:r>
              <a:rPr lang="en-US" altLang="zh-CN" sz="1600" b="1" dirty="0"/>
              <a:t>"http://c.biancheng.net/python/"</a:t>
            </a:r>
            <a:r>
              <a:rPr lang="en-US" altLang="zh-CN" sz="1600" dirty="0"/>
              <a:t>)</a:t>
            </a:r>
            <a:br>
              <a:rPr lang="en-US" altLang="zh-CN" sz="1600" dirty="0"/>
            </a:br>
            <a:r>
              <a:rPr lang="en-US" altLang="zh-CN" sz="1600" dirty="0"/>
              <a:t>    </a:t>
            </a:r>
            <a:r>
              <a:rPr lang="en-US" altLang="zh-CN" sz="1600" i="1" dirty="0"/>
              <a:t>#</a:t>
            </a:r>
            <a:r>
              <a:rPr lang="zh-CN" altLang="en-US" sz="1600" i="1" dirty="0"/>
              <a:t>调用局部函数</a:t>
            </a:r>
            <a:br>
              <a:rPr lang="zh-CN" altLang="en-US" sz="1600" i="1" dirty="0"/>
            </a:br>
            <a:r>
              <a:rPr lang="zh-CN" altLang="en-US" sz="1600" i="1" dirty="0"/>
              <a:t>    </a:t>
            </a:r>
            <a:r>
              <a:rPr lang="en-US" altLang="zh-CN" sz="1600" dirty="0" err="1"/>
              <a:t>indef</a:t>
            </a:r>
            <a:r>
              <a:rPr lang="en-US" altLang="zh-CN" sz="1600" dirty="0"/>
              <a:t>()</a:t>
            </a:r>
            <a:br>
              <a:rPr lang="en-US" altLang="zh-CN" sz="1600" dirty="0"/>
            </a:br>
            <a:r>
              <a:rPr lang="en-US" altLang="zh-CN" sz="1600" i="1" dirty="0"/>
              <a:t>#</a:t>
            </a:r>
            <a:r>
              <a:rPr lang="zh-CN" altLang="en-US" sz="1600" i="1" dirty="0"/>
              <a:t>调用全局函数</a:t>
            </a:r>
            <a:br>
              <a:rPr lang="zh-CN" altLang="en-US" sz="1600" i="1" dirty="0"/>
            </a:br>
            <a:r>
              <a:rPr lang="en-US" altLang="zh-CN" sz="1600" dirty="0" err="1"/>
              <a:t>outdef</a:t>
            </a:r>
            <a:r>
              <a:rPr lang="en-US" altLang="zh-CN" sz="1600" dirty="0"/>
              <a:t>()</a:t>
            </a:r>
            <a:endParaRPr lang="en-US" altLang="en-US" sz="1600" dirty="0"/>
          </a:p>
        </p:txBody>
      </p:sp>
      <p:sp>
        <p:nvSpPr>
          <p:cNvPr id="6656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变量作用域</a:t>
            </a: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局部</a:t>
            </a: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内部</a:t>
            </a: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函数</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410526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2311" y="940101"/>
            <a:ext cx="8229600" cy="3943350"/>
          </a:xfrm>
        </p:spPr>
        <p:txBody>
          <a:bodyPr wrap="square" lIns="68591" tIns="34295" rIns="68591" bIns="34295" anchor="t"/>
          <a:lstStyle/>
          <a:p>
            <a:pPr eaLnBrk="1" hangingPunct="1">
              <a:lnSpc>
                <a:spcPct val="150000"/>
              </a:lnSpc>
              <a:spcBef>
                <a:spcPct val="0"/>
              </a:spcBef>
            </a:pPr>
            <a:r>
              <a:rPr lang="zh-CN" altLang="en-US" sz="1800" dirty="0">
                <a:solidFill>
                  <a:srgbClr val="FF0000"/>
                </a:solidFill>
              </a:rPr>
              <a:t>通过将局部函数作为所在函数的返回值</a:t>
            </a:r>
            <a:r>
              <a:rPr lang="zh-CN" altLang="en-US" sz="1800" dirty="0"/>
              <a:t>，也可以扩大局部函数的使用范围。</a:t>
            </a:r>
            <a:endParaRPr lang="en-US" altLang="zh-CN" sz="1800" dirty="0"/>
          </a:p>
          <a:p>
            <a:r>
              <a:rPr lang="en-US" altLang="zh-CN" sz="1600" i="1" dirty="0"/>
              <a:t>#</a:t>
            </a:r>
            <a:r>
              <a:rPr lang="zh-CN" altLang="en-US" sz="1600" i="1" dirty="0"/>
              <a:t>全局函数</a:t>
            </a:r>
            <a:br>
              <a:rPr lang="zh-CN" altLang="en-US" sz="1600" i="1" dirty="0"/>
            </a:br>
            <a:r>
              <a:rPr lang="en-US" altLang="zh-CN" sz="1600" b="1" dirty="0" err="1"/>
              <a:t>def</a:t>
            </a:r>
            <a:r>
              <a:rPr lang="en-US" altLang="zh-CN" sz="1600" b="1" dirty="0"/>
              <a:t> </a:t>
            </a:r>
            <a:r>
              <a:rPr lang="en-US" altLang="zh-CN" sz="1600" dirty="0" err="1"/>
              <a:t>outdef</a:t>
            </a:r>
            <a:r>
              <a:rPr lang="en-US" altLang="zh-CN" sz="1600" dirty="0"/>
              <a:t> ():</a:t>
            </a:r>
            <a:br>
              <a:rPr lang="en-US" altLang="zh-CN" sz="1600" dirty="0"/>
            </a:br>
            <a:r>
              <a:rPr lang="en-US" altLang="zh-CN" sz="1600" dirty="0"/>
              <a:t>    </a:t>
            </a:r>
            <a:r>
              <a:rPr lang="en-US" altLang="zh-CN" sz="1600" i="1" dirty="0"/>
              <a:t>#</a:t>
            </a:r>
            <a:r>
              <a:rPr lang="zh-CN" altLang="en-US" sz="1600" i="1" dirty="0"/>
              <a:t>局部函数</a:t>
            </a:r>
            <a:br>
              <a:rPr lang="zh-CN" altLang="en-US" sz="1600" i="1" dirty="0"/>
            </a:br>
            <a:r>
              <a:rPr lang="zh-CN" altLang="en-US" sz="1600" i="1" dirty="0"/>
              <a:t>    </a:t>
            </a:r>
            <a:r>
              <a:rPr lang="en-US" altLang="zh-CN" sz="1600" b="1" dirty="0" err="1"/>
              <a:t>def</a:t>
            </a:r>
            <a:r>
              <a:rPr lang="en-US" altLang="zh-CN" sz="1600" b="1" dirty="0"/>
              <a:t> </a:t>
            </a:r>
            <a:r>
              <a:rPr lang="en-US" altLang="zh-CN" sz="1600" dirty="0" err="1"/>
              <a:t>indef</a:t>
            </a:r>
            <a:r>
              <a:rPr lang="en-US" altLang="zh-CN" sz="1600" dirty="0"/>
              <a:t>():</a:t>
            </a:r>
            <a:br>
              <a:rPr lang="en-US" altLang="zh-CN" sz="1600" dirty="0"/>
            </a:br>
            <a:r>
              <a:rPr lang="en-US" altLang="zh-CN" sz="1600" dirty="0"/>
              <a:t>        print(</a:t>
            </a:r>
            <a:r>
              <a:rPr lang="en-US" altLang="zh-CN" sz="1600" b="1" dirty="0"/>
              <a:t>"</a:t>
            </a:r>
            <a:r>
              <a:rPr lang="zh-CN" altLang="en-US" sz="1600" b="1" dirty="0"/>
              <a:t>调用局部函数</a:t>
            </a:r>
            <a:r>
              <a:rPr lang="en-US" altLang="zh-CN" sz="1600" b="1" dirty="0"/>
              <a:t>"</a:t>
            </a:r>
            <a:r>
              <a:rPr lang="en-US" altLang="zh-CN" sz="1600" dirty="0"/>
              <a:t>)</a:t>
            </a:r>
            <a:br>
              <a:rPr lang="en-US" altLang="zh-CN" sz="1600" dirty="0"/>
            </a:br>
            <a:r>
              <a:rPr lang="en-US" altLang="zh-CN" sz="1600" dirty="0"/>
              <a:t>    </a:t>
            </a:r>
            <a:r>
              <a:rPr lang="en-US" altLang="zh-CN" sz="1600" i="1" dirty="0"/>
              <a:t>#</a:t>
            </a:r>
            <a:r>
              <a:rPr lang="zh-CN" altLang="en-US" sz="1600" i="1" dirty="0"/>
              <a:t>调用局部函数</a:t>
            </a:r>
            <a:br>
              <a:rPr lang="zh-CN" altLang="en-US" sz="1600" i="1" dirty="0"/>
            </a:br>
            <a:r>
              <a:rPr lang="zh-CN" altLang="en-US" sz="1600" i="1" dirty="0"/>
              <a:t>    </a:t>
            </a:r>
            <a:r>
              <a:rPr lang="en-US" altLang="zh-CN" sz="1600" b="1" dirty="0">
                <a:solidFill>
                  <a:srgbClr val="FF0000"/>
                </a:solidFill>
              </a:rPr>
              <a:t>return </a:t>
            </a:r>
            <a:r>
              <a:rPr lang="en-US" altLang="zh-CN" sz="1600" dirty="0" err="1">
                <a:solidFill>
                  <a:srgbClr val="FF0000"/>
                </a:solidFill>
              </a:rPr>
              <a:t>indef</a:t>
            </a:r>
            <a:br>
              <a:rPr lang="en-US" altLang="zh-CN" sz="1600" dirty="0">
                <a:solidFill>
                  <a:srgbClr val="FF0000"/>
                </a:solidFill>
              </a:rPr>
            </a:br>
            <a:r>
              <a:rPr lang="en-US" altLang="zh-CN" sz="1600" i="1" dirty="0"/>
              <a:t>#</a:t>
            </a:r>
            <a:r>
              <a:rPr lang="zh-CN" altLang="en-US" sz="1600" i="1" dirty="0"/>
              <a:t>调用全局函数</a:t>
            </a:r>
            <a:br>
              <a:rPr lang="zh-CN" altLang="en-US" sz="1600" i="1" dirty="0"/>
            </a:br>
            <a:r>
              <a:rPr lang="en-US" altLang="zh-CN" sz="1600" dirty="0" err="1"/>
              <a:t>new_indef</a:t>
            </a:r>
            <a:r>
              <a:rPr lang="en-US" altLang="zh-CN" sz="1600" dirty="0"/>
              <a:t> = </a:t>
            </a:r>
            <a:r>
              <a:rPr lang="en-US" altLang="zh-CN" sz="1600" dirty="0" err="1"/>
              <a:t>outdef</a:t>
            </a:r>
            <a:r>
              <a:rPr lang="en-US" altLang="zh-CN" sz="1600" dirty="0"/>
              <a:t>()</a:t>
            </a:r>
            <a:br>
              <a:rPr lang="en-US" altLang="zh-CN" sz="1600" dirty="0"/>
            </a:br>
            <a:r>
              <a:rPr lang="en-US" altLang="zh-CN" sz="1600" dirty="0" err="1"/>
              <a:t>new_indef</a:t>
            </a:r>
            <a:r>
              <a:rPr lang="en-US" altLang="zh-CN" sz="1600" dirty="0"/>
              <a:t>()</a:t>
            </a:r>
            <a:r>
              <a:rPr lang="en-US" altLang="zh-CN" sz="1600" i="1" dirty="0"/>
              <a:t>#</a:t>
            </a:r>
            <a:r>
              <a:rPr lang="zh-CN" altLang="en-US" sz="1600" i="1" dirty="0"/>
              <a:t>调用全局函数中的局部函数</a:t>
            </a:r>
            <a:endParaRPr lang="en-US" altLang="zh-CN" sz="1600" i="1" dirty="0"/>
          </a:p>
          <a:p>
            <a:r>
              <a:rPr lang="zh-CN" altLang="en-US" sz="1600" dirty="0">
                <a:solidFill>
                  <a:srgbClr val="FF0000"/>
                </a:solidFill>
              </a:rPr>
              <a:t>如果所在函数没有返回局部函数，则局部函数的可用范围仅限于所在函数内部；</a:t>
            </a:r>
            <a:r>
              <a:rPr lang="zh-CN" altLang="en-US" sz="1600" dirty="0"/>
              <a:t>反之，</a:t>
            </a:r>
            <a:r>
              <a:rPr lang="zh-CN" altLang="en-US" sz="1600" dirty="0">
                <a:solidFill>
                  <a:srgbClr val="FF0000"/>
                </a:solidFill>
              </a:rPr>
              <a:t>如果所在函数将局部函数作为返回值，则局部函数的作用域就会扩大，既可以在所在函数内部使用，也可以在所在函数的作用域中使用</a:t>
            </a:r>
            <a:r>
              <a:rPr lang="zh-CN" altLang="en-US" sz="1600" dirty="0"/>
              <a:t>。</a:t>
            </a:r>
            <a:endParaRPr lang="en-US" altLang="en-US" sz="1600" dirty="0"/>
          </a:p>
        </p:txBody>
      </p:sp>
      <p:sp>
        <p:nvSpPr>
          <p:cNvPr id="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lvl="0" eaLnBrk="1" hangingPunct="1">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变量作用域</a:t>
            </a: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局部</a:t>
            </a:r>
            <a:r>
              <a:rPr lang="en-US" altLang="zh-CN" dirty="0">
                <a:sym typeface="宋体" panose="02010600030101010101" pitchFamily="2" charset="-122"/>
              </a:rPr>
              <a:t>(</a:t>
            </a:r>
            <a:r>
              <a:rPr lang="zh-CN" altLang="en-US" dirty="0">
                <a:sym typeface="宋体" panose="02010600030101010101" pitchFamily="2" charset="-122"/>
              </a:rPr>
              <a:t>内部</a:t>
            </a:r>
            <a:r>
              <a:rPr lang="en-US" altLang="zh-CN" dirty="0">
                <a:sym typeface="宋体" panose="02010600030101010101" pitchFamily="2" charset="-122"/>
              </a:rPr>
              <a:t>)</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函数</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651527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zh-CN" altLang="en-US" sz="1800" b="1" dirty="0"/>
              <a:t>选讲：</a:t>
            </a:r>
            <a:r>
              <a:rPr lang="en-US" altLang="en-US" sz="1800" dirty="0"/>
              <a:t>除了局部变量和全局变量，Python还支持使用nonlocal关键字定义一种介于二者之间的变量</a:t>
            </a:r>
            <a:r>
              <a:rPr lang="zh-CN" altLang="en-US" sz="1800" dirty="0"/>
              <a:t>，或称</a:t>
            </a:r>
            <a:r>
              <a:rPr lang="zh-CN" altLang="en-US" sz="1800" b="1" dirty="0">
                <a:solidFill>
                  <a:srgbClr val="FF0000"/>
                </a:solidFill>
              </a:rPr>
              <a:t>闭包作用域变量</a:t>
            </a:r>
            <a:r>
              <a:rPr lang="en-US" altLang="en-US" sz="1800" dirty="0"/>
              <a:t>。</a:t>
            </a:r>
            <a:r>
              <a:rPr lang="zh-CN" altLang="en-US" sz="1800" dirty="0"/>
              <a:t>不是局部变量，当然他也不是全局变量。</a:t>
            </a:r>
            <a:r>
              <a:rPr lang="en-US" altLang="en-US" sz="1800" b="1" dirty="0">
                <a:solidFill>
                  <a:srgbClr val="FF0000"/>
                </a:solidFill>
              </a:rPr>
              <a:t>关键字nonlocal声明的变量会引用距离最近的非全局作用域的变量，要求声明的变量已经存在，关键字nonlocal不会创建新变量</a:t>
            </a:r>
            <a:r>
              <a:rPr lang="en-US" altLang="en-US" sz="1800" dirty="0"/>
              <a:t>。</a:t>
            </a:r>
          </a:p>
          <a:p>
            <a:pPr eaLnBrk="1" hangingPunct="1">
              <a:lnSpc>
                <a:spcPct val="150000"/>
              </a:lnSpc>
              <a:spcBef>
                <a:spcPct val="0"/>
              </a:spcBef>
            </a:pPr>
            <a:r>
              <a:rPr lang="en-US" altLang="zh-CN" sz="1800" b="1" dirty="0">
                <a:solidFill>
                  <a:srgbClr val="FF0000"/>
                </a:solidFill>
              </a:rPr>
              <a:t>nonlocal</a:t>
            </a:r>
            <a:r>
              <a:rPr lang="zh-CN" altLang="en-US" sz="1800" b="1" dirty="0">
                <a:solidFill>
                  <a:srgbClr val="FF0000"/>
                </a:solidFill>
              </a:rPr>
              <a:t>通常用于内部函数中使用外部函数的局部变量</a:t>
            </a:r>
            <a:endParaRPr lang="en-US" altLang="en-US" sz="1800" b="1" dirty="0">
              <a:solidFill>
                <a:srgbClr val="FF0000"/>
              </a:solidFill>
            </a:endParaRPr>
          </a:p>
        </p:txBody>
      </p:sp>
      <p:sp>
        <p:nvSpPr>
          <p:cNvPr id="6656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宋体" panose="02010600030101010101" pitchFamily="2" charset="-122"/>
              </a:rPr>
              <a:t>5.5  </a:t>
            </a:r>
            <a:r>
              <a:rPr lang="zh-CN" altLang="en-US" dirty="0">
                <a:sym typeface="宋体" panose="02010600030101010101" pitchFamily="2" charset="-122"/>
              </a:rPr>
              <a:t>变量作用域</a:t>
            </a:r>
            <a:endParaRPr lang="zh-CN" altLang="en-US" dirty="0"/>
          </a:p>
        </p:txBody>
      </p:sp>
      <p:sp>
        <p:nvSpPr>
          <p:cNvPr id="3" name="内容占位符 2"/>
          <p:cNvSpPr>
            <a:spLocks noGrp="1"/>
          </p:cNvSpPr>
          <p:nvPr>
            <p:ph idx="1"/>
          </p:nvPr>
        </p:nvSpPr>
        <p:spPr/>
        <p:txBody>
          <a:bodyPr/>
          <a:lstStyle/>
          <a:p>
            <a:r>
              <a:rPr lang="en-US" altLang="zh-CN" sz="1400" i="1" dirty="0"/>
              <a:t>#</a:t>
            </a:r>
            <a:r>
              <a:rPr lang="zh-CN" altLang="en-US" sz="1400" i="1" dirty="0"/>
              <a:t>声明一个外部函数</a:t>
            </a:r>
            <a:br>
              <a:rPr lang="zh-CN" altLang="en-US" sz="1400" i="1" dirty="0"/>
            </a:br>
            <a:r>
              <a:rPr lang="en-US" altLang="zh-CN" sz="1400" b="1" dirty="0" err="1"/>
              <a:t>def</a:t>
            </a:r>
            <a:r>
              <a:rPr lang="en-US" altLang="zh-CN" sz="1400" b="1" dirty="0"/>
              <a:t> </a:t>
            </a:r>
            <a:r>
              <a:rPr lang="en-US" altLang="zh-CN" sz="1400" dirty="0"/>
              <a:t>outer():</a:t>
            </a:r>
            <a:br>
              <a:rPr lang="en-US" altLang="zh-CN" sz="1400" dirty="0"/>
            </a:br>
            <a:r>
              <a:rPr lang="en-US" altLang="zh-CN" sz="1400" dirty="0"/>
              <a:t>    </a:t>
            </a:r>
            <a:r>
              <a:rPr lang="en-US" altLang="zh-CN" sz="1400" i="1" dirty="0"/>
              <a:t>#</a:t>
            </a:r>
            <a:r>
              <a:rPr lang="zh-CN" altLang="en-US" sz="1400" i="1" dirty="0"/>
              <a:t>声明一个变量</a:t>
            </a:r>
            <a:r>
              <a:rPr lang="en-US" altLang="zh-CN" sz="1400" i="1" dirty="0"/>
              <a:t>(</a:t>
            </a:r>
            <a:r>
              <a:rPr lang="zh-CN" altLang="en-US" sz="1400" i="1" dirty="0"/>
              <a:t>肯定不是全局变量</a:t>
            </a:r>
            <a:r>
              <a:rPr lang="en-US" altLang="zh-CN" sz="1400" i="1" dirty="0"/>
              <a:t>)</a:t>
            </a:r>
            <a:br>
              <a:rPr lang="en-US" altLang="zh-CN" sz="1400" i="1" dirty="0"/>
            </a:br>
            <a:r>
              <a:rPr lang="en-US" altLang="zh-CN" sz="1400" i="1" dirty="0"/>
              <a:t>    </a:t>
            </a:r>
            <a:r>
              <a:rPr lang="en-US" altLang="zh-CN" sz="1400" dirty="0"/>
              <a:t>x = 5</a:t>
            </a:r>
            <a:br>
              <a:rPr lang="en-US" altLang="zh-CN" sz="1400" dirty="0"/>
            </a:br>
            <a:r>
              <a:rPr lang="en-US" altLang="zh-CN" sz="1400" dirty="0"/>
              <a:t>    </a:t>
            </a:r>
            <a:r>
              <a:rPr lang="en-US" altLang="zh-CN" sz="1400" i="1" dirty="0"/>
              <a:t>#</a:t>
            </a:r>
            <a:r>
              <a:rPr lang="zh-CN" altLang="en-US" sz="1400" i="1" dirty="0"/>
              <a:t>声明一个内部函数</a:t>
            </a:r>
            <a:br>
              <a:rPr lang="zh-CN" altLang="en-US" sz="1400" i="1" dirty="0"/>
            </a:br>
            <a:r>
              <a:rPr lang="zh-CN" altLang="en-US" sz="1400" i="1" dirty="0"/>
              <a:t>    </a:t>
            </a:r>
            <a:r>
              <a:rPr lang="en-US" altLang="zh-CN" sz="1400" b="1" dirty="0" err="1"/>
              <a:t>def</a:t>
            </a:r>
            <a:r>
              <a:rPr lang="en-US" altLang="zh-CN" sz="1400" b="1" dirty="0"/>
              <a:t> </a:t>
            </a:r>
            <a:r>
              <a:rPr lang="en-US" altLang="zh-CN" sz="1400" dirty="0"/>
              <a:t>inner():</a:t>
            </a:r>
            <a:br>
              <a:rPr lang="en-US" altLang="zh-CN" sz="1400" dirty="0"/>
            </a:br>
            <a:r>
              <a:rPr lang="en-US" altLang="zh-CN" sz="1400" dirty="0"/>
              <a:t>        </a:t>
            </a:r>
            <a:r>
              <a:rPr lang="en-US" altLang="zh-CN" sz="1400" b="1" dirty="0"/>
              <a:t>nonlocal </a:t>
            </a:r>
            <a:r>
              <a:rPr lang="en-US" altLang="zh-CN" sz="1400" dirty="0"/>
              <a:t>x  </a:t>
            </a:r>
            <a:r>
              <a:rPr lang="en-US" altLang="zh-CN" sz="1400" i="1" dirty="0"/>
              <a:t>#</a:t>
            </a:r>
            <a:r>
              <a:rPr lang="zh-CN" altLang="en-US" sz="1400" i="1" dirty="0"/>
              <a:t>声明</a:t>
            </a:r>
            <a:r>
              <a:rPr lang="en-US" altLang="zh-CN" sz="1400" i="1" dirty="0"/>
              <a:t>x</a:t>
            </a:r>
            <a:r>
              <a:rPr lang="zh-CN" altLang="en-US" sz="1400" i="1" dirty="0"/>
              <a:t>不是局部变量</a:t>
            </a:r>
            <a:br>
              <a:rPr lang="zh-CN" altLang="en-US" sz="1400" i="1" dirty="0"/>
            </a:br>
            <a:r>
              <a:rPr lang="zh-CN" altLang="en-US" sz="1400" i="1" dirty="0"/>
              <a:t>        </a:t>
            </a:r>
            <a:r>
              <a:rPr lang="en-US" altLang="zh-CN" sz="1400" dirty="0"/>
              <a:t>x += 9</a:t>
            </a:r>
            <a:br>
              <a:rPr lang="en-US" altLang="zh-CN" sz="1400" dirty="0"/>
            </a:br>
            <a:r>
              <a:rPr lang="en-US" altLang="zh-CN" sz="1400" dirty="0"/>
              <a:t>        print(x)</a:t>
            </a:r>
            <a:br>
              <a:rPr lang="en-US" altLang="zh-CN" sz="1400" dirty="0"/>
            </a:br>
            <a:r>
              <a:rPr lang="en-US" altLang="zh-CN" sz="1400" dirty="0"/>
              <a:t>    </a:t>
            </a:r>
            <a:r>
              <a:rPr lang="en-US" altLang="zh-CN" sz="1400" i="1" dirty="0"/>
              <a:t>#</a:t>
            </a:r>
            <a:r>
              <a:rPr lang="zh-CN" altLang="en-US" sz="1400" i="1" dirty="0"/>
              <a:t>调用函数</a:t>
            </a:r>
            <a:br>
              <a:rPr lang="zh-CN" altLang="en-US" sz="1400" i="1" dirty="0"/>
            </a:br>
            <a:r>
              <a:rPr lang="zh-CN" altLang="en-US" sz="1400" i="1" dirty="0"/>
              <a:t>    </a:t>
            </a:r>
            <a:r>
              <a:rPr lang="en-US" altLang="zh-CN" sz="1400" dirty="0"/>
              <a:t>inner()</a:t>
            </a:r>
            <a:br>
              <a:rPr lang="en-US" altLang="zh-CN" sz="1400" dirty="0"/>
            </a:br>
            <a:r>
              <a:rPr lang="en-US" altLang="zh-CN" sz="1400" i="1" dirty="0"/>
              <a:t>#</a:t>
            </a:r>
            <a:r>
              <a:rPr lang="zh-CN" altLang="en-US" sz="1400" i="1" dirty="0"/>
              <a:t>调用</a:t>
            </a:r>
            <a:r>
              <a:rPr lang="en-US" altLang="zh-CN" sz="1400" i="1" dirty="0"/>
              <a:t>outer</a:t>
            </a:r>
            <a:br>
              <a:rPr lang="en-US" altLang="zh-CN" sz="1400" i="1" dirty="0"/>
            </a:br>
            <a:r>
              <a:rPr lang="en-US" altLang="zh-CN" sz="1400" dirty="0"/>
              <a:t>outer()</a:t>
            </a:r>
            <a:br>
              <a:rPr lang="en-US" altLang="zh-CN" sz="1400" dirty="0"/>
            </a:br>
            <a:r>
              <a:rPr lang="zh-CN" altLang="en-US" sz="1400" b="1" dirty="0">
                <a:solidFill>
                  <a:srgbClr val="FF0000"/>
                </a:solidFill>
              </a:rPr>
              <a:t>如果内部函数想使用全局变量，那么应该使用</a:t>
            </a:r>
            <a:r>
              <a:rPr lang="en-US" altLang="zh-CN" sz="1400" b="1" dirty="0">
                <a:solidFill>
                  <a:srgbClr val="FF0000"/>
                </a:solidFill>
              </a:rPr>
              <a:t>global</a:t>
            </a:r>
            <a:r>
              <a:rPr lang="zh-CN" altLang="en-US" sz="1400" b="1" dirty="0">
                <a:solidFill>
                  <a:srgbClr val="FF0000"/>
                </a:solidFill>
              </a:rPr>
              <a:t>声明变量</a:t>
            </a:r>
            <a:r>
              <a:rPr lang="en-US" altLang="zh-CN" sz="1400" b="1" dirty="0">
                <a:solidFill>
                  <a:srgbClr val="FF0000"/>
                </a:solidFill>
              </a:rPr>
              <a:t>(</a:t>
            </a:r>
            <a:r>
              <a:rPr lang="zh-CN" altLang="en-US" sz="1400" b="1" dirty="0">
                <a:solidFill>
                  <a:srgbClr val="FF0000"/>
                </a:solidFill>
              </a:rPr>
              <a:t>函数最外层的全局变量</a:t>
            </a:r>
            <a:r>
              <a:rPr lang="en-US" altLang="zh-CN" sz="1400" b="1" dirty="0">
                <a:solidFill>
                  <a:srgbClr val="FF0000"/>
                </a:solidFill>
              </a:rPr>
              <a:t>)</a:t>
            </a:r>
            <a:br>
              <a:rPr lang="en-US" altLang="zh-CN" sz="1400" b="1" dirty="0">
                <a:solidFill>
                  <a:srgbClr val="FF0000"/>
                </a:solidFill>
              </a:rPr>
            </a:br>
            <a:r>
              <a:rPr lang="zh-CN" altLang="en-US" sz="1400" b="1" dirty="0">
                <a:solidFill>
                  <a:srgbClr val="FF0000"/>
                </a:solidFill>
              </a:rPr>
              <a:t>如果内部函数使用的是外部函数的局部变量，那么应该使用</a:t>
            </a:r>
            <a:r>
              <a:rPr lang="en-US" altLang="zh-CN" sz="1400" b="1" dirty="0">
                <a:solidFill>
                  <a:srgbClr val="FF0000"/>
                </a:solidFill>
              </a:rPr>
              <a:t>nonlocal</a:t>
            </a:r>
            <a:r>
              <a:rPr lang="zh-CN" altLang="en-US" sz="1400" b="1" dirty="0">
                <a:solidFill>
                  <a:srgbClr val="FF0000"/>
                </a:solidFill>
              </a:rPr>
              <a:t>声明</a:t>
            </a:r>
            <a:br>
              <a:rPr lang="zh-CN" altLang="en-US" sz="1400" b="1" dirty="0">
                <a:solidFill>
                  <a:srgbClr val="FF0000"/>
                </a:solidFill>
              </a:rPr>
            </a:br>
            <a:r>
              <a:rPr lang="en-US" altLang="zh-CN" sz="1400" b="1" dirty="0"/>
              <a:t>(</a:t>
            </a:r>
            <a:r>
              <a:rPr lang="zh-CN" altLang="en-US" sz="1400" b="1" dirty="0">
                <a:solidFill>
                  <a:srgbClr val="FF0000"/>
                </a:solidFill>
              </a:rPr>
              <a:t>内部函数的外层，外部函数的局部变量</a:t>
            </a:r>
            <a:r>
              <a:rPr lang="en-US" altLang="zh-CN" sz="1400" b="1" dirty="0"/>
              <a:t>)</a:t>
            </a:r>
            <a:br>
              <a:rPr lang="en-US" altLang="zh-CN" sz="1400" b="1" dirty="0"/>
            </a:br>
            <a:endParaRPr lang="zh-CN" altLang="en-US" sz="1400" dirty="0"/>
          </a:p>
        </p:txBody>
      </p:sp>
    </p:spTree>
    <p:extLst>
      <p:ext uri="{BB962C8B-B14F-4D97-AF65-F5344CB8AC3E}">
        <p14:creationId xmlns:p14="http://schemas.microsoft.com/office/powerpoint/2010/main" val="1302559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Content Placeholder 2"/>
          <p:cNvSpPr>
            <a:spLocks noGrp="1"/>
          </p:cNvSpPr>
          <p:nvPr>
            <p:ph idx="1"/>
          </p:nvPr>
        </p:nvSpPr>
        <p:spPr>
          <a:xfrm>
            <a:off x="332105" y="1069975"/>
            <a:ext cx="8236585" cy="3984392"/>
          </a:xfrm>
        </p:spPr>
        <p:txBody>
          <a:bodyPr wrap="square" lIns="68591" tIns="34295" rIns="68591" bIns="34295" anchor="t"/>
          <a:lstStyle/>
          <a:p>
            <a:pPr marL="0" indent="0" eaLnBrk="1" latinLnBrk="0" hangingPunct="1">
              <a:spcBef>
                <a:spcPts val="0"/>
              </a:spcBef>
              <a:buNone/>
            </a:pPr>
            <a:r>
              <a:rPr lang="en-US" altLang="en-US" sz="1200" dirty="0">
                <a:latin typeface="Consolas" panose="020B0609020204030204" pitchFamily="49" charset="0"/>
              </a:rPr>
              <a:t>def scope_test():</a:t>
            </a:r>
          </a:p>
          <a:p>
            <a:pPr marL="0" indent="0" eaLnBrk="1" latinLnBrk="0" hangingPunct="1">
              <a:spcBef>
                <a:spcPts val="0"/>
              </a:spcBef>
              <a:buNone/>
            </a:pPr>
            <a:r>
              <a:rPr lang="en-US" altLang="en-US" sz="1200" dirty="0">
                <a:latin typeface="Consolas" panose="020B0609020204030204" pitchFamily="49" charset="0"/>
              </a:rPr>
              <a:t>    def do_local():</a:t>
            </a:r>
          </a:p>
          <a:p>
            <a:pPr marL="0" indent="0" eaLnBrk="1" latinLnBrk="0" hangingPunct="1">
              <a:spcBef>
                <a:spcPts val="0"/>
              </a:spcBef>
              <a:buNone/>
            </a:pPr>
            <a:r>
              <a:rPr lang="en-US" altLang="en-US" sz="1200" dirty="0">
                <a:latin typeface="Consolas" panose="020B0609020204030204" pitchFamily="49" charset="0"/>
              </a:rPr>
              <a:t>        spam = "我是局部变量"</a:t>
            </a:r>
          </a:p>
          <a:p>
            <a:pPr marL="0" indent="0" eaLnBrk="1" latinLnBrk="0" hangingPunct="1">
              <a:spcBef>
                <a:spcPts val="0"/>
              </a:spcBef>
              <a:buNone/>
            </a:pPr>
            <a:endParaRPr lang="en-US" altLang="en-US" sz="1200" dirty="0">
              <a:latin typeface="Consolas" panose="020B0609020204030204" pitchFamily="49" charset="0"/>
            </a:endParaRPr>
          </a:p>
          <a:p>
            <a:pPr marL="0" indent="0" eaLnBrk="1" latinLnBrk="0" hangingPunct="1">
              <a:spcBef>
                <a:spcPts val="0"/>
              </a:spcBef>
              <a:buNone/>
            </a:pPr>
            <a:r>
              <a:rPr lang="en-US" altLang="en-US" sz="1200" dirty="0">
                <a:latin typeface="Consolas" panose="020B0609020204030204" pitchFamily="49" charset="0"/>
              </a:rPr>
              <a:t>    def do_nonlocal():</a:t>
            </a:r>
          </a:p>
          <a:p>
            <a:pPr marL="0" indent="0" eaLnBrk="1" latinLnBrk="0" hangingPunct="1">
              <a:spcBef>
                <a:spcPts val="0"/>
              </a:spcBef>
              <a:buNone/>
            </a:pPr>
            <a:r>
              <a:rPr lang="en-US" altLang="en-US" sz="1200" dirty="0">
                <a:latin typeface="Consolas" panose="020B0609020204030204" pitchFamily="49" charset="0"/>
              </a:rPr>
              <a:t>        nonlocal spam                   # 这时要求spam必须是已存在的变量</a:t>
            </a:r>
          </a:p>
          <a:p>
            <a:pPr marL="0" indent="0" eaLnBrk="1" latinLnBrk="0" hangingPunct="1">
              <a:spcBef>
                <a:spcPts val="0"/>
              </a:spcBef>
              <a:buNone/>
            </a:pPr>
            <a:r>
              <a:rPr lang="en-US" altLang="en-US" sz="1200" dirty="0">
                <a:latin typeface="Consolas" panose="020B0609020204030204" pitchFamily="49" charset="0"/>
              </a:rPr>
              <a:t>        spam = "我不是局部变量，也不是全局变量"</a:t>
            </a:r>
          </a:p>
          <a:p>
            <a:pPr marL="0" indent="0" eaLnBrk="1" latinLnBrk="0" hangingPunct="1">
              <a:spcBef>
                <a:spcPts val="0"/>
              </a:spcBef>
              <a:buNone/>
            </a:pPr>
            <a:endParaRPr lang="en-US" altLang="en-US" sz="1200" dirty="0">
              <a:latin typeface="Consolas" panose="020B0609020204030204" pitchFamily="49" charset="0"/>
            </a:endParaRPr>
          </a:p>
          <a:p>
            <a:pPr marL="0" indent="0" eaLnBrk="1" latinLnBrk="0" hangingPunct="1">
              <a:spcBef>
                <a:spcPts val="0"/>
              </a:spcBef>
              <a:buNone/>
            </a:pPr>
            <a:r>
              <a:rPr lang="en-US" altLang="en-US" sz="1200" dirty="0">
                <a:latin typeface="Consolas" panose="020B0609020204030204" pitchFamily="49" charset="0"/>
              </a:rPr>
              <a:t>    def do_global():</a:t>
            </a:r>
          </a:p>
          <a:p>
            <a:pPr marL="0" indent="0" eaLnBrk="1" latinLnBrk="0" hangingPunct="1">
              <a:spcBef>
                <a:spcPts val="0"/>
              </a:spcBef>
              <a:buNone/>
            </a:pPr>
            <a:r>
              <a:rPr lang="en-US" altLang="en-US" sz="1200" dirty="0">
                <a:latin typeface="Consolas" panose="020B0609020204030204" pitchFamily="49" charset="0"/>
              </a:rPr>
              <a:t>        global spam                     # </a:t>
            </a:r>
            <a:r>
              <a:rPr lang="en-US" altLang="en-US" sz="1200" dirty="0">
                <a:solidFill>
                  <a:srgbClr val="FF0000"/>
                </a:solidFill>
                <a:latin typeface="Consolas" panose="020B0609020204030204" pitchFamily="49" charset="0"/>
              </a:rPr>
              <a:t>如果全局作用域内没有spam，就自动新建一个</a:t>
            </a:r>
          </a:p>
          <a:p>
            <a:pPr marL="0" indent="0" eaLnBrk="1" latinLnBrk="0" hangingPunct="1">
              <a:spcBef>
                <a:spcPts val="0"/>
              </a:spcBef>
              <a:buNone/>
            </a:pPr>
            <a:r>
              <a:rPr lang="en-US" altLang="en-US" sz="1200" dirty="0">
                <a:latin typeface="Consolas" panose="020B0609020204030204" pitchFamily="49" charset="0"/>
              </a:rPr>
              <a:t>        spam = "我是全局变量"</a:t>
            </a:r>
          </a:p>
          <a:p>
            <a:pPr marL="0" indent="0" eaLnBrk="1" latinLnBrk="0" hangingPunct="1">
              <a:spcBef>
                <a:spcPts val="0"/>
              </a:spcBef>
              <a:buNone/>
            </a:pPr>
            <a:endParaRPr lang="en-US" altLang="en-US" sz="1200" dirty="0">
              <a:latin typeface="Consolas" panose="020B0609020204030204" pitchFamily="49" charset="0"/>
            </a:endParaRPr>
          </a:p>
          <a:p>
            <a:pPr marL="0" indent="0" eaLnBrk="1" latinLnBrk="0" hangingPunct="1">
              <a:spcBef>
                <a:spcPts val="0"/>
              </a:spcBef>
              <a:buNone/>
            </a:pPr>
            <a:r>
              <a:rPr lang="en-US" altLang="en-US" sz="1200" dirty="0">
                <a:latin typeface="Consolas" panose="020B0609020204030204" pitchFamily="49" charset="0"/>
              </a:rPr>
              <a:t>    spam = "原来的值"</a:t>
            </a:r>
          </a:p>
          <a:p>
            <a:pPr marL="0" indent="0" eaLnBrk="1" latinLnBrk="0" hangingPunct="1">
              <a:spcBef>
                <a:spcPts val="0"/>
              </a:spcBef>
              <a:buNone/>
            </a:pPr>
            <a:r>
              <a:rPr lang="en-US" altLang="en-US" sz="1200" dirty="0">
                <a:latin typeface="Consolas" panose="020B0609020204030204" pitchFamily="49" charset="0"/>
              </a:rPr>
              <a:t>    do_local()</a:t>
            </a:r>
          </a:p>
          <a:p>
            <a:pPr marL="0" indent="0" eaLnBrk="1" latinLnBrk="0" hangingPunct="1">
              <a:spcBef>
                <a:spcPts val="0"/>
              </a:spcBef>
              <a:buNone/>
            </a:pPr>
            <a:r>
              <a:rPr lang="en-US" altLang="en-US" sz="1200" dirty="0">
                <a:latin typeface="Consolas" panose="020B0609020204030204" pitchFamily="49" charset="0"/>
              </a:rPr>
              <a:t>    print("局部变量赋值后：", spam)      # 原来的值</a:t>
            </a:r>
          </a:p>
          <a:p>
            <a:pPr marL="0" indent="0" eaLnBrk="1" latinLnBrk="0" hangingPunct="1">
              <a:spcBef>
                <a:spcPts val="0"/>
              </a:spcBef>
              <a:buNone/>
            </a:pPr>
            <a:r>
              <a:rPr lang="en-US" altLang="en-US" sz="1200" dirty="0">
                <a:latin typeface="Consolas" panose="020B0609020204030204" pitchFamily="49" charset="0"/>
              </a:rPr>
              <a:t>    do_nonlocal()</a:t>
            </a:r>
          </a:p>
          <a:p>
            <a:pPr marL="0" indent="0" eaLnBrk="1" latinLnBrk="0" hangingPunct="1">
              <a:spcBef>
                <a:spcPts val="0"/>
              </a:spcBef>
              <a:buNone/>
            </a:pPr>
            <a:r>
              <a:rPr lang="en-US" altLang="en-US" sz="1200" dirty="0">
                <a:latin typeface="Consolas" panose="020B0609020204030204" pitchFamily="49" charset="0"/>
              </a:rPr>
              <a:t>    print("nonlocal变量赋值后：", spam)  # 我不是局部变量，也不是全局变量</a:t>
            </a:r>
          </a:p>
          <a:p>
            <a:pPr marL="0" indent="0" eaLnBrk="1" latinLnBrk="0" hangingPunct="1">
              <a:spcBef>
                <a:spcPts val="0"/>
              </a:spcBef>
              <a:buNone/>
            </a:pPr>
            <a:r>
              <a:rPr lang="en-US" altLang="en-US" sz="1200" dirty="0">
                <a:latin typeface="Consolas" panose="020B0609020204030204" pitchFamily="49" charset="0"/>
              </a:rPr>
              <a:t>    do_global()</a:t>
            </a:r>
          </a:p>
          <a:p>
            <a:pPr marL="0" indent="0" eaLnBrk="1" latinLnBrk="0" hangingPunct="1">
              <a:spcBef>
                <a:spcPts val="0"/>
              </a:spcBef>
              <a:buNone/>
            </a:pPr>
            <a:r>
              <a:rPr lang="en-US" altLang="en-US" sz="1200" dirty="0">
                <a:latin typeface="Consolas" panose="020B0609020204030204" pitchFamily="49" charset="0"/>
              </a:rPr>
              <a:t>    print("全局变量赋值后：", spam)      # 我不是局部变量，也不是全局变量</a:t>
            </a:r>
          </a:p>
          <a:p>
            <a:pPr marL="0" indent="0" eaLnBrk="1" latinLnBrk="0" hangingPunct="1">
              <a:spcBef>
                <a:spcPts val="0"/>
              </a:spcBef>
              <a:buNone/>
            </a:pPr>
            <a:r>
              <a:rPr lang="en-US" altLang="en-US" sz="1200" dirty="0">
                <a:latin typeface="Consolas" panose="020B0609020204030204" pitchFamily="49" charset="0"/>
              </a:rPr>
              <a:t>scope_test()</a:t>
            </a:r>
          </a:p>
          <a:p>
            <a:pPr marL="0" indent="0" eaLnBrk="1" latinLnBrk="0" hangingPunct="1">
              <a:spcBef>
                <a:spcPts val="0"/>
              </a:spcBef>
              <a:buNone/>
            </a:pPr>
            <a:r>
              <a:rPr lang="en-US" altLang="en-US" sz="1200" dirty="0">
                <a:latin typeface="Consolas" panose="020B0609020204030204" pitchFamily="49" charset="0"/>
              </a:rPr>
              <a:t>print("全局变量：", spam)                # 我是全局变量</a:t>
            </a:r>
          </a:p>
        </p:txBody>
      </p:sp>
      <p:sp>
        <p:nvSpPr>
          <p:cNvPr id="6758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5440" y="1009650"/>
            <a:ext cx="7574915" cy="3395980"/>
          </a:xfrm>
        </p:spPr>
        <p:txBody>
          <a:bodyPr vert="horz" wrap="square" lIns="68591" tIns="34295" rIns="68591" bIns="34295" numCol="1" anchor="t" anchorCtr="0" compatLnSpc="1"/>
          <a:lstStyle/>
          <a:p>
            <a:pPr marL="342900" marR="0" lvl="0" indent="-306705" algn="l" defTabSz="914400" rtl="0" eaLnBrk="1" fontAlgn="base" latinLnBrk="0" hangingPunct="1">
              <a:lnSpc>
                <a:spcPct val="100000"/>
              </a:lnSpc>
              <a:spcBef>
                <a:spcPts val="0"/>
              </a:spcBef>
              <a:spcAft>
                <a:spcPct val="0"/>
              </a:spcAft>
              <a:buClrTx/>
              <a:buSzTx/>
              <a:buFontTx/>
              <a:buChar char="•"/>
              <a:defRPr/>
            </a:pPr>
            <a:r>
              <a:rPr kumimoji="0" lang="zh-CN" altLang="en-US" sz="1350" b="1" i="0" u="none" strike="noStrike" kern="1200" cap="none" spc="0" normalizeH="0" baseline="0" noProof="1">
                <a:ln>
                  <a:noFill/>
                </a:ln>
                <a:solidFill>
                  <a:schemeClr val="tx1"/>
                </a:solidFill>
                <a:effectLst/>
                <a:uLnTx/>
                <a:uFillTx/>
                <a:latin typeface="+mn-lt"/>
                <a:ea typeface="+mn-ea"/>
                <a:cs typeface="+mn-cs"/>
              </a:rPr>
              <a:t>选讲：</a:t>
            </a:r>
            <a:r>
              <a:rPr kumimoji="0" lang="zh-CN" altLang="en-US" sz="1350" b="0" i="0" u="none" strike="noStrike" kern="1200" cap="none" spc="0" normalizeH="0" baseline="0" noProof="1">
                <a:ln>
                  <a:noFill/>
                </a:ln>
                <a:solidFill>
                  <a:schemeClr val="tx1"/>
                </a:solidFill>
                <a:effectLst/>
                <a:uLnTx/>
                <a:uFillTx/>
                <a:latin typeface="+mn-lt"/>
                <a:ea typeface="+mn-ea"/>
                <a:cs typeface="+mn-cs"/>
              </a:rPr>
              <a:t>变量访问时的</a:t>
            </a:r>
            <a:r>
              <a:rPr kumimoji="0" lang="en-US" altLang="zh-CN" sz="1350" b="0" i="0" u="none" strike="noStrike" kern="1200" cap="none" spc="0" normalizeH="0" baseline="0" noProof="1">
                <a:ln>
                  <a:noFill/>
                </a:ln>
                <a:solidFill>
                  <a:schemeClr val="tx1"/>
                </a:solidFill>
                <a:effectLst/>
                <a:uLnTx/>
                <a:uFillTx/>
                <a:latin typeface="+mn-lt"/>
                <a:ea typeface="+mn-ea"/>
                <a:cs typeface="+mn-cs"/>
              </a:rPr>
              <a:t>LEGB</a:t>
            </a:r>
            <a:r>
              <a:rPr kumimoji="0" lang="zh-CN" altLang="en-US" sz="1350" b="0" i="0" u="none" strike="noStrike" kern="1200" cap="none" spc="0" normalizeH="0" baseline="0" noProof="1">
                <a:ln>
                  <a:noFill/>
                </a:ln>
                <a:solidFill>
                  <a:schemeClr val="tx1"/>
                </a:solidFill>
                <a:effectLst/>
                <a:uLnTx/>
                <a:uFillTx/>
                <a:latin typeface="+mn-lt"/>
                <a:ea typeface="+mn-ea"/>
                <a:cs typeface="+mn-cs"/>
              </a:rPr>
              <a:t>顺序：</a:t>
            </a:r>
            <a:r>
              <a:rPr kumimoji="0" lang="zh-CN" altLang="en-US" sz="1350" b="0" i="0" u="none" strike="noStrike" kern="1200" cap="none" spc="0" normalizeH="0" baseline="0" noProof="1">
                <a:ln>
                  <a:noFill/>
                </a:ln>
                <a:solidFill>
                  <a:srgbClr val="FF0000"/>
                </a:solidFill>
                <a:effectLst/>
                <a:uLnTx/>
                <a:uFillTx/>
                <a:latin typeface="+mn-lt"/>
                <a:ea typeface="+mn-ea"/>
                <a:cs typeface="+mn-cs"/>
              </a:rPr>
              <a:t>Local ==&gt; Enclosing ==&gt; Global ==&gt; Builtin（内置）</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3</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outer():</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 = 5</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这个自定义函数和内置函数名字相同，会在当前作用域和更内层作用域中影响内置函数map()的正常使用</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def map():</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'我是假的map()函数'</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def inner():</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x = 7</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 = 9</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最内层的作用域内，局部变量（Local）x,y优先被访问</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在局部作用域、闭包作用域、全局作用域内都不存在函数max，最后在内置作用域（Builtin）内搜索到函数max</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当前作用域中不存在map，但在外层的闭包作用域内搜索到了，并没有调用内置函数map，被拦截了</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print('inner:', x, y, max(x,y), map())</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inner()</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在当前作用域（闭包，Enclosing）内，y可以直接访问，在当前作用域内不存在x，继续到全局作用域（Global）去搜索</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当前作用域内不存在函数max，外层全局作用域也不存在，最后在内置作用域（Builtin）内搜索到函数max</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当前作用域中有个map，直接调用了，没有调用内置函数map()，被拦截了</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print('outer:', x, y, max(x,y), map())</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outer()</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print(list(map(str, range(5))))             </a:t>
            </a:r>
            <a:r>
              <a:rPr lang="en-US" altLang="zh-CN" sz="900" dirty="0">
                <a:ln>
                  <a:noFill/>
                </a:ln>
                <a:effectLst/>
                <a:uLnTx/>
                <a:uFillTx/>
                <a:latin typeface="Consolas" panose="020B0609020204030204" pitchFamily="49" charset="0"/>
                <a:sym typeface="+mn-ea"/>
              </a:rPr>
              <a:t># </a:t>
            </a:r>
            <a:r>
              <a:rPr lang="zh-CN" altLang="en-US" sz="900" dirty="0">
                <a:ln>
                  <a:noFill/>
                </a:ln>
                <a:effectLst/>
                <a:uLnTx/>
                <a:uFillTx/>
                <a:latin typeface="Consolas" panose="020B0609020204030204" pitchFamily="49" charset="0"/>
                <a:sym typeface="+mn-ea"/>
              </a:rPr>
              <a:t>内置函数</a:t>
            </a:r>
            <a:r>
              <a:rPr lang="en-US" altLang="zh-CN" sz="900" dirty="0">
                <a:ln>
                  <a:noFill/>
                </a:ln>
                <a:effectLst/>
                <a:uLnTx/>
                <a:uFillTx/>
                <a:latin typeface="Consolas" panose="020B0609020204030204" pitchFamily="49" charset="0"/>
                <a:sym typeface="+mn-ea"/>
              </a:rPr>
              <a:t>map()</a:t>
            </a:r>
            <a:r>
              <a:rPr lang="zh-CN" altLang="en-US" sz="900" dirty="0">
                <a:ln>
                  <a:noFill/>
                </a:ln>
                <a:effectLst/>
                <a:uLnTx/>
                <a:uFillTx/>
                <a:latin typeface="Consolas" panose="020B0609020204030204" pitchFamily="49" charset="0"/>
                <a:sym typeface="+mn-ea"/>
              </a:rPr>
              <a:t>可以使用</a:t>
            </a:r>
            <a:endPar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当前作用域中有x，可以直接访问，但不存在y，由于当前处于全局作用域，按Python变量搜索顺序，会继续在内置作用域搜索</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不会去搜索Enclosing和Local作用域，但在内置作用域内也不存在y，代码引发异常</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print('outside:', x, y, max(x,y))</a:t>
            </a:r>
          </a:p>
        </p:txBody>
      </p:sp>
      <p:sp>
        <p:nvSpPr>
          <p:cNvPr id="6861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4608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68610" name="文本占位符 46082"/>
          <p:cNvSpPr>
            <a:spLocks noGrp="1"/>
          </p:cNvSpPr>
          <p:nvPr>
            <p:ph idx="1"/>
          </p:nvPr>
        </p:nvSpPr>
        <p:spPr/>
        <p:txBody>
          <a:bodyPr wrap="square" lIns="68591" tIns="34295" rIns="68591" bIns="34295" anchor="t"/>
          <a:lstStyle/>
          <a:p>
            <a:pPr eaLnBrk="1" hangingPunct="1">
              <a:lnSpc>
                <a:spcPct val="150000"/>
              </a:lnSpc>
              <a:spcBef>
                <a:spcPts val="1200"/>
              </a:spcBef>
              <a:spcAft>
                <a:spcPts val="600"/>
              </a:spcAft>
              <a:buSzPct val="90000"/>
              <a:buFont typeface="Wingdings" panose="05000000000000000000" pitchFamily="2" charset="2"/>
              <a:buChar char="§"/>
            </a:pPr>
            <a:r>
              <a:rPr lang="en-US" altLang="zh-CN" sz="1600" dirty="0"/>
              <a:t>lambda</a:t>
            </a:r>
            <a:r>
              <a:rPr lang="zh-CN" altLang="en-US" sz="1600" dirty="0"/>
              <a:t>表达式可以用来声明</a:t>
            </a:r>
            <a:r>
              <a:rPr lang="zh-CN" altLang="en-US" sz="1600" dirty="0">
                <a:solidFill>
                  <a:srgbClr val="FF0000"/>
                </a:solidFill>
              </a:rPr>
              <a:t>匿名函数</a:t>
            </a:r>
            <a:r>
              <a:rPr lang="zh-CN" altLang="en-US" sz="1600" dirty="0">
                <a:sym typeface="+mn-ea"/>
              </a:rPr>
              <a:t>（也可以定义</a:t>
            </a:r>
            <a:r>
              <a:rPr lang="zh-CN" altLang="en-US" sz="1600" dirty="0">
                <a:solidFill>
                  <a:srgbClr val="FF0000"/>
                </a:solidFill>
                <a:sym typeface="+mn-ea"/>
              </a:rPr>
              <a:t>具名函数）</a:t>
            </a:r>
            <a:r>
              <a:rPr lang="zh-CN" altLang="en-US" sz="1600" dirty="0"/>
              <a:t>，也就是</a:t>
            </a:r>
            <a:r>
              <a:rPr lang="zh-CN" altLang="en-US" sz="1600" dirty="0">
                <a:solidFill>
                  <a:srgbClr val="FF0000"/>
                </a:solidFill>
              </a:rPr>
              <a:t>没有函数名字的临时使用的小函数，尤其适合需要一个函数作为另一个函数参数的场合</a:t>
            </a:r>
            <a:r>
              <a:rPr lang="zh-CN" altLang="en-US" sz="1600" dirty="0"/>
              <a:t>。</a:t>
            </a:r>
          </a:p>
          <a:p>
            <a:pPr eaLnBrk="1" hangingPunct="1">
              <a:lnSpc>
                <a:spcPct val="150000"/>
              </a:lnSpc>
              <a:spcBef>
                <a:spcPts val="600"/>
              </a:spcBef>
              <a:spcAft>
                <a:spcPts val="600"/>
              </a:spcAft>
              <a:buSzPct val="90000"/>
              <a:buFont typeface="Wingdings" panose="05000000000000000000" pitchFamily="2" charset="2"/>
              <a:buChar char="§"/>
            </a:pPr>
            <a:r>
              <a:rPr lang="en-US" altLang="zh-CN" sz="1600" dirty="0"/>
              <a:t>lambda</a:t>
            </a:r>
            <a:r>
              <a:rPr lang="zh-CN" altLang="en-US" sz="1600" dirty="0"/>
              <a:t>表达式</a:t>
            </a:r>
            <a:r>
              <a:rPr lang="zh-CN" altLang="en-US" sz="1600" dirty="0">
                <a:solidFill>
                  <a:srgbClr val="FF0000"/>
                </a:solidFill>
              </a:rPr>
              <a:t>只可以包含一个表达式</a:t>
            </a:r>
            <a:r>
              <a:rPr lang="zh-CN" altLang="en-US" sz="1600" dirty="0"/>
              <a:t>，该表达式可以任意复杂，其计算结果可以看作是函数的返回值。</a:t>
            </a:r>
            <a:endParaRPr lang="en-US" altLang="zh-CN" sz="1600" dirty="0"/>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solidFill>
                  <a:srgbClr val="FF0000"/>
                </a:solidFill>
              </a:rPr>
              <a:t>语法：</a:t>
            </a:r>
            <a:r>
              <a:rPr lang="en-US" altLang="zh-CN" sz="1600" dirty="0">
                <a:solidFill>
                  <a:srgbClr val="FF0000"/>
                </a:solidFill>
              </a:rPr>
              <a:t>name = lambda [list] : </a:t>
            </a:r>
            <a:r>
              <a:rPr lang="zh-CN" altLang="en-US" sz="1600" dirty="0">
                <a:solidFill>
                  <a:srgbClr val="FF0000"/>
                </a:solidFill>
              </a:rPr>
              <a:t>表达式。</a:t>
            </a:r>
            <a:r>
              <a:rPr lang="en-US" altLang="zh-CN" sz="1600" dirty="0">
                <a:solidFill>
                  <a:srgbClr val="FF0000"/>
                </a:solidFill>
              </a:rPr>
              <a:t>Name</a:t>
            </a:r>
            <a:r>
              <a:rPr lang="zh-CN" altLang="en-US" sz="1600" dirty="0">
                <a:solidFill>
                  <a:srgbClr val="FF0000"/>
                </a:solidFill>
              </a:rPr>
              <a:t>为函数名，</a:t>
            </a:r>
            <a:r>
              <a:rPr lang="en-US" altLang="zh-CN" sz="1600" dirty="0">
                <a:solidFill>
                  <a:srgbClr val="FF0000"/>
                </a:solidFill>
              </a:rPr>
              <a:t>[list] </a:t>
            </a:r>
            <a:r>
              <a:rPr lang="zh-CN" altLang="en-US" sz="1600" dirty="0">
                <a:solidFill>
                  <a:srgbClr val="FF0000"/>
                </a:solidFill>
              </a:rPr>
              <a:t>作为可选参数，等同于定义函数是指定的参数列表</a:t>
            </a:r>
            <a:endParaRPr lang="en-US" altLang="zh-CN" sz="1600" dirty="0">
              <a:solidFill>
                <a:srgbClr val="FF0000"/>
              </a:solidFill>
            </a:endParaRPr>
          </a:p>
          <a:p>
            <a:r>
              <a:rPr lang="zh-CN" altLang="en-US" sz="1600" dirty="0"/>
              <a:t>该语法格式转换成普通函数的形式，如下所示：</a:t>
            </a:r>
            <a:br>
              <a:rPr lang="zh-CN" altLang="en-US" sz="1600" dirty="0"/>
            </a:br>
            <a:r>
              <a:rPr lang="en-US" altLang="zh-CN" sz="1600" b="1" dirty="0" err="1"/>
              <a:t>def</a:t>
            </a:r>
            <a:r>
              <a:rPr lang="en-US" altLang="zh-CN" sz="1600" dirty="0"/>
              <a:t> name(list):</a:t>
            </a:r>
          </a:p>
          <a:p>
            <a:r>
              <a:rPr lang="en-US" altLang="zh-CN" sz="1600" b="1" dirty="0"/>
              <a:t>return</a:t>
            </a:r>
            <a:r>
              <a:rPr lang="en-US" altLang="zh-CN" sz="1600" dirty="0"/>
              <a:t> </a:t>
            </a:r>
            <a:r>
              <a:rPr lang="zh-CN" altLang="en-US" sz="1600" dirty="0"/>
              <a:t>表达式</a:t>
            </a:r>
          </a:p>
          <a:p>
            <a:r>
              <a:rPr lang="en-US" altLang="zh-CN" sz="1600" dirty="0"/>
              <a:t>name(list)</a:t>
            </a:r>
          </a:p>
          <a:p>
            <a:pPr eaLnBrk="1" hangingPunct="1">
              <a:lnSpc>
                <a:spcPct val="150000"/>
              </a:lnSpc>
              <a:spcBef>
                <a:spcPts val="1200"/>
              </a:spcBef>
              <a:spcAft>
                <a:spcPts val="600"/>
              </a:spcAft>
              <a:buSzPct val="90000"/>
              <a:buFont typeface="Wingdings" panose="05000000000000000000" pitchFamily="2" charset="2"/>
              <a:buChar char="§"/>
            </a:pPr>
            <a:endParaRPr lang="zh-CN" altLang="en-US" sz="1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471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69634" name="文本占位符 47106"/>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f = lambda x, y, z: x+y+z        #</a:t>
            </a:r>
            <a:r>
              <a:rPr lang="zh-CN" altLang="en-US" sz="1800" strike="noStrike" noProof="1">
                <a:latin typeface="Consolas" panose="020B0609020204030204" pitchFamily="49" charset="0"/>
              </a:rPr>
              <a:t>可以给</a:t>
            </a:r>
            <a:r>
              <a:rPr lang="en-US" altLang="zh-CN" sz="1800" strike="noStrike" noProof="1">
                <a:latin typeface="Consolas" panose="020B0609020204030204" pitchFamily="49" charset="0"/>
              </a:rPr>
              <a:t>lambda</a:t>
            </a:r>
            <a:r>
              <a:rPr lang="zh-CN" altLang="en-US" sz="1800" strike="noStrike" noProof="1">
                <a:latin typeface="Consolas" panose="020B0609020204030204" pitchFamily="49" charset="0"/>
              </a:rPr>
              <a:t>表达式起名字</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f(1,2,3)                         #</a:t>
            </a:r>
            <a:r>
              <a:rPr lang="zh-CN" altLang="en-US" sz="1800" strike="noStrike" noProof="1">
                <a:latin typeface="Consolas" panose="020B0609020204030204" pitchFamily="49" charset="0"/>
              </a:rPr>
              <a:t>像函数一样调用</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 = lambda x, y=2, z=3: x+y+z    #</a:t>
            </a:r>
            <a:r>
              <a:rPr lang="zh-CN" altLang="en-US" sz="1800" strike="noStrike" noProof="1">
                <a:latin typeface="Consolas" panose="020B0609020204030204" pitchFamily="49" charset="0"/>
              </a:rPr>
              <a:t>参数默认值</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g(1)</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g(2, z=4, y=5)                   #</a:t>
            </a:r>
            <a:r>
              <a:rPr lang="zh-CN" altLang="en-US" sz="1800" strike="noStrike" noProof="1">
                <a:latin typeface="Consolas" panose="020B0609020204030204" pitchFamily="49" charset="0"/>
              </a:rPr>
              <a:t>关键参数</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11</a:t>
            </a:r>
          </a:p>
          <a:p>
            <a:pPr eaLnBrk="1" fontAlgn="base" hangingPunct="1">
              <a:lnSpc>
                <a:spcPct val="80000"/>
              </a:lnSpc>
              <a:spcBef>
                <a:spcPct val="0"/>
              </a:spcBef>
              <a:buSzPct val="90000"/>
              <a:buFont typeface="Wingdings" panose="05000000000000000000" pitchFamily="2" charset="2"/>
              <a:buNone/>
            </a:pPr>
            <a:endParaRPr lang="zh-CN" altLang="en-US" sz="1800" strike="noStrike" noProof="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0658" name="内容占位符 2"/>
          <p:cNvSpPr>
            <a:spLocks noGrp="1"/>
          </p:cNvSpPr>
          <p:nvPr>
            <p:ph idx="1"/>
          </p:nvPr>
        </p:nvSpPr>
        <p:spPr/>
        <p:txBody>
          <a:bodyPr wrap="square" lIns="68591" tIns="34295" rIns="68591" bIns="34295" anchor="t"/>
          <a:lstStyle/>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 = [(lambda x: x**2),                   #</a:t>
            </a:r>
            <a:r>
              <a:rPr lang="zh-CN" altLang="en-US" sz="1600" strike="noStrike" noProof="1">
                <a:latin typeface="Consolas" panose="020B0609020204030204" pitchFamily="49" charset="0"/>
              </a:rPr>
              <a:t>匿名函数</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(lambda x: x**3),</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(lambda x: x**4)]</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print(L[0](2),L[1](2),L[2](2))           #</a:t>
            </a:r>
            <a:r>
              <a:rPr lang="zh-CN" altLang="en-US" sz="1600" strike="noStrike" noProof="1">
                <a:latin typeface="Consolas" panose="020B0609020204030204" pitchFamily="49" charset="0"/>
              </a:rPr>
              <a:t>调用</a:t>
            </a:r>
            <a:r>
              <a:rPr lang="en-US" altLang="zh-CN" sz="1600" strike="noStrike" noProof="1">
                <a:latin typeface="Consolas" panose="020B0609020204030204" pitchFamily="49" charset="0"/>
              </a:rPr>
              <a:t>lambda</a:t>
            </a:r>
            <a:r>
              <a:rPr lang="zh-CN" altLang="en-US" sz="1600" strike="noStrike" noProof="1">
                <a:latin typeface="Consolas" panose="020B0609020204030204" pitchFamily="49" charset="0"/>
              </a:rPr>
              <a:t>表达式</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4 8 16</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 = {'f1':(lambda:2+3), 'f2':(lambda:2*3), 'f3':(lambda:2**3)}</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print(D['f1'](), D['f2'](), D['f3']())</a:t>
            </a: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5 6 8</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 = [1,2,3,4,5]</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print(list(map(lambda x: x+10, L)))      #lambda</a:t>
            </a:r>
            <a:r>
              <a:rPr lang="zh-CN" altLang="en-US" sz="1600" strike="noStrike" noProof="1">
                <a:latin typeface="Consolas" panose="020B0609020204030204" pitchFamily="49" charset="0"/>
              </a:rPr>
              <a:t>表达式作为函数参数</a:t>
            </a: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[11, 12, 13, 14, 15]</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a:t>
            </a: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 4, 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4812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1682" name="文本占位符 48130"/>
          <p:cNvSpPr>
            <a:spLocks noGrp="1"/>
          </p:cNvSpPr>
          <p:nvPr>
            <p:ph idx="1"/>
          </p:nvPr>
        </p:nvSpPr>
        <p:spPr>
          <a:xfrm>
            <a:off x="409575" y="1200150"/>
            <a:ext cx="8342630" cy="3395980"/>
          </a:xfrm>
        </p:spPr>
        <p:txBody>
          <a:bodyPr wrap="square" lIns="68591" tIns="34295" rIns="68591" bIns="34295" anchor="t"/>
          <a:lstStyle/>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def demo(n):</a:t>
            </a:r>
          </a:p>
          <a:p>
            <a:pPr eaLnBrk="1" fontAlgn="base" hangingPunct="1">
              <a:buSzPct val="90000"/>
              <a:buFont typeface="Wingdings" panose="05000000000000000000" pitchFamily="2" charset="2"/>
              <a:buNone/>
            </a:pPr>
            <a:r>
              <a:rPr lang="en-US" altLang="zh-CN" sz="1600" strike="noStrike" noProof="1">
                <a:latin typeface="Consolas" panose="020B0609020204030204" pitchFamily="49" charset="0"/>
              </a:rPr>
              <a:t>    </a:t>
            </a:r>
            <a:r>
              <a:rPr lang="pt-BR" altLang="en-US" sz="1600" strike="noStrike" noProof="1">
                <a:latin typeface="Consolas" panose="020B0609020204030204" pitchFamily="49" charset="0"/>
              </a:rPr>
              <a:t>return n*n</a:t>
            </a:r>
          </a:p>
          <a:p>
            <a:pPr eaLnBrk="1" fontAlgn="base" hangingPunct="1">
              <a:buSzPct val="90000"/>
              <a:buFont typeface="Wingdings" panose="05000000000000000000" pitchFamily="2" charset="2"/>
              <a:buNone/>
            </a:pPr>
            <a:endParaRPr lang="pt-BR"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demo(5)</a:t>
            </a:r>
          </a:p>
          <a:p>
            <a:pPr eaLnBrk="1" fontAlgn="base" hangingPunct="1">
              <a:buSzPct val="90000"/>
              <a:buFont typeface="Wingdings" panose="05000000000000000000" pitchFamily="2" charset="2"/>
              <a:buNone/>
            </a:pPr>
            <a:r>
              <a:rPr lang="pt-BR" altLang="en-US" sz="1600" strike="noStrike" noProof="1">
                <a:solidFill>
                  <a:srgbClr val="00B0F0"/>
                </a:solidFill>
                <a:latin typeface="Consolas" panose="020B0609020204030204" pitchFamily="49" charset="0"/>
              </a:rPr>
              <a:t>25</a:t>
            </a:r>
          </a:p>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a_list = [1,2,3,4,5]</a:t>
            </a:r>
          </a:p>
          <a:p>
            <a:pPr eaLnBrk="1" fontAlgn="base" hangingPunct="1">
              <a:buSzPct val="90000"/>
              <a:buFont typeface="Wingdings" panose="05000000000000000000" pitchFamily="2" charset="2"/>
              <a:buNone/>
            </a:pPr>
            <a:r>
              <a:rPr lang="en-US" altLang="zh-CN" sz="1600" strike="noStrike" noProof="1">
                <a:latin typeface="Consolas" panose="020B0609020204030204" pitchFamily="49" charset="0"/>
              </a:rPr>
              <a:t>&gt;&gt;&gt; list(map(lambda x: demo(x), a_list))  #</a:t>
            </a:r>
            <a:r>
              <a:rPr lang="zh-CN" altLang="en-US" sz="1600" strike="noStrike" noProof="1">
                <a:latin typeface="Consolas" panose="020B0609020204030204" pitchFamily="49" charset="0"/>
              </a:rPr>
              <a:t>在</a:t>
            </a:r>
            <a:r>
              <a:rPr lang="en-US" altLang="zh-CN" sz="1600" strike="noStrike" noProof="1">
                <a:latin typeface="Consolas" panose="020B0609020204030204" pitchFamily="49" charset="0"/>
              </a:rPr>
              <a:t>lambda</a:t>
            </a:r>
            <a:r>
              <a:rPr lang="zh-CN" altLang="en-US" sz="1600" strike="noStrike" noProof="1">
                <a:latin typeface="Consolas" panose="020B0609020204030204" pitchFamily="49" charset="0"/>
              </a:rPr>
              <a:t>表达式中调用函数</a:t>
            </a:r>
          </a:p>
          <a:p>
            <a:pPr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                                          </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等价于</a:t>
            </a:r>
            <a:r>
              <a:rPr lang="en-US" altLang="zh-CN" sz="1600" strike="noStrike" noProof="1">
                <a:latin typeface="Consolas" panose="020B0609020204030204" pitchFamily="49" charset="0"/>
              </a:rPr>
              <a:t>list(map(demo, a_list))</a:t>
            </a:r>
            <a:endParaRPr lang="zh-CN"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4, 9, 16, 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、选择</a:t>
            </a:r>
          </a:p>
        </p:txBody>
      </p:sp>
      <p:sp>
        <p:nvSpPr>
          <p:cNvPr id="3" name="内容占位符 2"/>
          <p:cNvSpPr>
            <a:spLocks noGrp="1"/>
          </p:cNvSpPr>
          <p:nvPr>
            <p:ph idx="1"/>
          </p:nvPr>
        </p:nvSpPr>
        <p:spPr>
          <a:xfrm>
            <a:off x="457200" y="1200150"/>
            <a:ext cx="3974123" cy="3395663"/>
          </a:xfrm>
        </p:spPr>
        <p:txBody>
          <a:bodyPr/>
          <a:lstStyle/>
          <a:p>
            <a:pPr eaLnBrk="1" hangingPunct="1">
              <a:lnSpc>
                <a:spcPct val="90000"/>
              </a:lnSpc>
              <a:buSzPct val="70000"/>
              <a:buFont typeface="Wingdings" panose="05000000000000000000" pitchFamily="2" charset="2"/>
              <a:buNone/>
            </a:pPr>
            <a:r>
              <a:rPr lang="en-US" altLang="zh-CN" sz="1800" dirty="0">
                <a:latin typeface="宋体" panose="02010600030101010101" pitchFamily="2" charset="-122"/>
              </a:rPr>
              <a:t>if </a:t>
            </a:r>
            <a:r>
              <a:rPr lang="zh-CN" altLang="en-US" sz="1800" dirty="0">
                <a:latin typeface="宋体" panose="02010600030101010101" pitchFamily="2" charset="-122"/>
              </a:rPr>
              <a:t>表达式</a:t>
            </a:r>
            <a:r>
              <a:rPr lang="en-US" altLang="zh-CN" sz="1800" dirty="0">
                <a:latin typeface="宋体" panose="02010600030101010101" pitchFamily="2" charset="-122"/>
              </a:rPr>
              <a:t>1:</a:t>
            </a:r>
          </a:p>
          <a:p>
            <a:pPr eaLnBrk="1" hangingPunct="1">
              <a:lnSpc>
                <a:spcPct val="90000"/>
              </a:lnSpc>
              <a:buSzPct val="70000"/>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语句块</a:t>
            </a:r>
            <a:r>
              <a:rPr lang="en-US" altLang="zh-CN" sz="1800" dirty="0">
                <a:latin typeface="宋体" panose="02010600030101010101" pitchFamily="2" charset="-122"/>
              </a:rPr>
              <a:t>1</a:t>
            </a:r>
          </a:p>
          <a:p>
            <a:pPr eaLnBrk="1" hangingPunct="1">
              <a:lnSpc>
                <a:spcPct val="90000"/>
              </a:lnSpc>
              <a:buSzPct val="70000"/>
              <a:buFont typeface="Wingdings" panose="05000000000000000000" pitchFamily="2" charset="2"/>
              <a:buNone/>
            </a:pPr>
            <a:r>
              <a:rPr lang="en-US" altLang="zh-CN" sz="1800" dirty="0" err="1">
                <a:latin typeface="宋体" panose="02010600030101010101" pitchFamily="2" charset="-122"/>
              </a:rPr>
              <a:t>elif</a:t>
            </a:r>
            <a:r>
              <a:rPr lang="en-US" altLang="zh-CN" sz="1800" dirty="0">
                <a:latin typeface="宋体" panose="02010600030101010101" pitchFamily="2" charset="-122"/>
              </a:rPr>
              <a:t> </a:t>
            </a:r>
            <a:r>
              <a:rPr lang="zh-CN" altLang="en-US" sz="1800" dirty="0">
                <a:latin typeface="宋体" panose="02010600030101010101" pitchFamily="2" charset="-122"/>
              </a:rPr>
              <a:t>表达式</a:t>
            </a:r>
            <a:r>
              <a:rPr lang="en-US" altLang="zh-CN" sz="1800" dirty="0">
                <a:latin typeface="宋体" panose="02010600030101010101" pitchFamily="2" charset="-122"/>
              </a:rPr>
              <a:t>2:</a:t>
            </a:r>
          </a:p>
          <a:p>
            <a:pPr eaLnBrk="1" hangingPunct="1">
              <a:lnSpc>
                <a:spcPct val="90000"/>
              </a:lnSpc>
              <a:buSzPct val="70000"/>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语句块</a:t>
            </a:r>
            <a:r>
              <a:rPr lang="en-US" altLang="zh-CN" sz="1800" dirty="0">
                <a:latin typeface="宋体" panose="02010600030101010101" pitchFamily="2" charset="-122"/>
              </a:rPr>
              <a:t>2</a:t>
            </a:r>
          </a:p>
          <a:p>
            <a:pPr eaLnBrk="1" hangingPunct="1">
              <a:lnSpc>
                <a:spcPct val="90000"/>
              </a:lnSpc>
              <a:buSzPct val="70000"/>
              <a:buFont typeface="Wingdings" panose="05000000000000000000" pitchFamily="2" charset="2"/>
              <a:buNone/>
            </a:pPr>
            <a:r>
              <a:rPr lang="en-US" altLang="zh-CN" sz="1800" dirty="0" err="1">
                <a:latin typeface="宋体" panose="02010600030101010101" pitchFamily="2" charset="-122"/>
              </a:rPr>
              <a:t>elif</a:t>
            </a:r>
            <a:r>
              <a:rPr lang="en-US" altLang="zh-CN" sz="1800" dirty="0">
                <a:latin typeface="宋体" panose="02010600030101010101" pitchFamily="2" charset="-122"/>
              </a:rPr>
              <a:t> </a:t>
            </a:r>
            <a:r>
              <a:rPr lang="zh-CN" altLang="en-US" sz="1800" dirty="0">
                <a:latin typeface="宋体" panose="02010600030101010101" pitchFamily="2" charset="-122"/>
              </a:rPr>
              <a:t>表达式</a:t>
            </a:r>
            <a:r>
              <a:rPr lang="en-US" altLang="zh-CN" sz="1800" dirty="0">
                <a:latin typeface="宋体" panose="02010600030101010101" pitchFamily="2" charset="-122"/>
              </a:rPr>
              <a:t>3:</a:t>
            </a:r>
          </a:p>
          <a:p>
            <a:pPr eaLnBrk="1" hangingPunct="1">
              <a:lnSpc>
                <a:spcPct val="90000"/>
              </a:lnSpc>
              <a:buSzPct val="70000"/>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语句块</a:t>
            </a:r>
            <a:r>
              <a:rPr lang="en-US" altLang="zh-CN" sz="1800" dirty="0">
                <a:latin typeface="宋体" panose="02010600030101010101" pitchFamily="2" charset="-122"/>
              </a:rPr>
              <a:t>3</a:t>
            </a:r>
          </a:p>
          <a:p>
            <a:pPr eaLnBrk="1" hangingPunct="1">
              <a:lnSpc>
                <a:spcPct val="90000"/>
              </a:lnSpc>
              <a:buSzPct val="70000"/>
              <a:buFont typeface="Wingdings" panose="05000000000000000000" pitchFamily="2" charset="2"/>
              <a:buNone/>
            </a:pPr>
            <a:r>
              <a:rPr lang="en-US" altLang="zh-CN" sz="1800" dirty="0">
                <a:latin typeface="宋体" panose="02010600030101010101" pitchFamily="2" charset="-122"/>
              </a:rPr>
              <a:t>else:</a:t>
            </a:r>
          </a:p>
          <a:p>
            <a:pPr eaLnBrk="1" hangingPunct="1">
              <a:lnSpc>
                <a:spcPct val="90000"/>
              </a:lnSpc>
              <a:buSzPct val="70000"/>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语句块</a:t>
            </a:r>
            <a:r>
              <a:rPr lang="en-US" altLang="zh-CN" sz="1800" dirty="0">
                <a:latin typeface="宋体" panose="02010600030101010101" pitchFamily="2" charset="-122"/>
              </a:rPr>
              <a:t>4</a:t>
            </a:r>
          </a:p>
          <a:p>
            <a:pPr marL="1905" lvl="0" indent="-1905" eaLnBrk="1" hangingPunct="1">
              <a:spcBef>
                <a:spcPts val="600"/>
              </a:spcBef>
              <a:spcAft>
                <a:spcPts val="600"/>
              </a:spcAft>
              <a:buClr>
                <a:schemeClr val="hlink"/>
              </a:buClr>
              <a:buSzPct val="70000"/>
              <a:buFont typeface="Wingdings" panose="05000000000000000000" pitchFamily="2" charset="2"/>
              <a:buChar char="n"/>
              <a:defRPr/>
            </a:pPr>
            <a:r>
              <a:rPr lang="en-US" altLang="zh-CN" sz="1800" noProof="1">
                <a:latin typeface="宋体" panose="02010600030101010101" pitchFamily="2" charset="-122"/>
              </a:rPr>
              <a:t>Python</a:t>
            </a:r>
            <a:r>
              <a:rPr lang="zh-CN" altLang="en-US" sz="1800" noProof="1">
                <a:latin typeface="宋体" panose="02010600030101010101" pitchFamily="2" charset="-122"/>
              </a:rPr>
              <a:t>还支持如下形式的表达式：</a:t>
            </a:r>
          </a:p>
          <a:p>
            <a:pPr marL="1905" lvl="0" indent="-344805" eaLnBrk="1" hangingPunct="1">
              <a:spcBef>
                <a:spcPts val="600"/>
              </a:spcBef>
              <a:spcAft>
                <a:spcPts val="600"/>
              </a:spcAft>
              <a:buClr>
                <a:schemeClr val="hlink"/>
              </a:buClr>
              <a:buSzPct val="70000"/>
              <a:buNone/>
              <a:defRPr/>
            </a:pPr>
            <a:r>
              <a:rPr lang="en-US" altLang="zh-CN" sz="1800" noProof="1">
                <a:latin typeface="宋体" panose="02010600030101010101" pitchFamily="2" charset="-122"/>
              </a:rPr>
              <a:t>value1 if condition else value2</a:t>
            </a:r>
          </a:p>
          <a:p>
            <a:endParaRPr lang="zh-CN" altLang="en-US" dirty="0"/>
          </a:p>
        </p:txBody>
      </p:sp>
      <p:sp>
        <p:nvSpPr>
          <p:cNvPr id="4" name="文本占位符 16386"/>
          <p:cNvSpPr txBox="1">
            <a:spLocks/>
          </p:cNvSpPr>
          <p:nvPr/>
        </p:nvSpPr>
        <p:spPr>
          <a:xfrm>
            <a:off x="4431323" y="1036624"/>
            <a:ext cx="5005754" cy="3395066"/>
          </a:xfrm>
          <a:prstGeom prst="rect">
            <a:avLst/>
          </a:prstGeom>
          <a:noFill/>
          <a:ln w="9525">
            <a:noFill/>
          </a:ln>
        </p:spPr>
        <p:txBody>
          <a:bodyPr wrap="square" lIns="68591" tIns="34295" rIns="68591" bIns="34295" anchor="t"/>
          <a:lst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a:lstStyle>
          <a:p>
            <a:pPr eaLnBrk="1" hangingPunct="1">
              <a:spcBef>
                <a:spcPts val="600"/>
              </a:spcBef>
              <a:buSzPct val="70000"/>
              <a:buFont typeface="Wingdings" panose="05000000000000000000" charset="0"/>
              <a:buChar char="§"/>
            </a:pPr>
            <a:r>
              <a:rPr lang="zh-CN" altLang="en-US" sz="1500" dirty="0">
                <a:latin typeface="宋体" panose="02010600030101010101" pitchFamily="2" charset="-122"/>
                <a:sym typeface="Arial" panose="020B0604020202020204" pitchFamily="34" charset="0"/>
              </a:rPr>
              <a:t>关系运算符：&gt;、&lt;、==、&lt;=、&gt;=、!=，可以</a:t>
            </a:r>
            <a:r>
              <a:rPr lang="zh-CN" altLang="en-US" sz="1500" dirty="0">
                <a:solidFill>
                  <a:srgbClr val="FF0000"/>
                </a:solidFill>
                <a:latin typeface="宋体" panose="02010600030101010101" pitchFamily="2" charset="-122"/>
                <a:sym typeface="Arial" panose="020B0604020202020204" pitchFamily="34" charset="0"/>
              </a:rPr>
              <a:t>连续使用</a:t>
            </a:r>
            <a:r>
              <a:rPr lang="zh-CN" altLang="en-US" sz="1500" dirty="0">
                <a:latin typeface="宋体" panose="02010600030101010101" pitchFamily="2" charset="-122"/>
                <a:sym typeface="Arial" panose="020B0604020202020204" pitchFamily="34" charset="0"/>
              </a:rPr>
              <a:t>，如</a:t>
            </a:r>
          </a:p>
          <a:p>
            <a:pPr eaLnBrk="1" hangingPunct="1">
              <a:spcBef>
                <a:spcPts val="600"/>
              </a:spcBef>
              <a:buSzPct val="70000"/>
              <a:buFont typeface="Wingdings" panose="05000000000000000000" pitchFamily="2" charset="2"/>
              <a:buNone/>
            </a:pPr>
            <a:r>
              <a:rPr lang="en-US" altLang="zh-CN" sz="1350" dirty="0">
                <a:latin typeface="Consolas" panose="020B0609020204030204" charset="0"/>
                <a:sym typeface="Arial" panose="020B0604020202020204" pitchFamily="34" charset="0"/>
              </a:rPr>
              <a:t>&gt;&gt;&gt; 1&lt;2&lt;3</a:t>
            </a:r>
          </a:p>
          <a:p>
            <a:pPr eaLnBrk="1" hangingPunct="1">
              <a:spcBef>
                <a:spcPts val="600"/>
              </a:spcBef>
              <a:buSzPct val="70000"/>
              <a:buFont typeface="Wingdings" panose="05000000000000000000" pitchFamily="2" charset="2"/>
              <a:buNone/>
            </a:pPr>
            <a:r>
              <a:rPr lang="en-US" altLang="zh-CN" sz="1350" dirty="0">
                <a:solidFill>
                  <a:srgbClr val="00B0F0"/>
                </a:solidFill>
                <a:latin typeface="Consolas" panose="020B0609020204030204" charset="0"/>
                <a:sym typeface="Arial" panose="020B0604020202020204" pitchFamily="34" charset="0"/>
              </a:rPr>
              <a:t>True</a:t>
            </a:r>
          </a:p>
          <a:p>
            <a:pPr eaLnBrk="1" hangingPunct="1">
              <a:spcBef>
                <a:spcPts val="600"/>
              </a:spcBef>
              <a:buSzPct val="70000"/>
              <a:buFont typeface="Wingdings" panose="05000000000000000000" charset="0"/>
              <a:buChar char="§"/>
            </a:pPr>
            <a:r>
              <a:rPr lang="zh-CN" altLang="en-US" sz="1500" dirty="0">
                <a:latin typeface="宋体" panose="02010600030101010101" pitchFamily="2" charset="-122"/>
                <a:sym typeface="Arial" panose="020B0604020202020204" pitchFamily="34" charset="0"/>
              </a:rPr>
              <a:t>测试运算符：in、not in、is、is not</a:t>
            </a:r>
          </a:p>
          <a:p>
            <a:pPr eaLnBrk="1" hangingPunct="1">
              <a:spcBef>
                <a:spcPts val="600"/>
              </a:spcBef>
              <a:buSzPct val="70000"/>
              <a:buFont typeface="Wingdings" panose="05000000000000000000" charset="0"/>
              <a:buChar char="§"/>
            </a:pPr>
            <a:r>
              <a:rPr lang="zh-CN" altLang="en-US" sz="1500" dirty="0">
                <a:latin typeface="宋体" panose="02010600030101010101" pitchFamily="2" charset="-122"/>
                <a:sym typeface="Arial" panose="020B0604020202020204" pitchFamily="34" charset="0"/>
              </a:rPr>
              <a:t>逻辑运算符：and、or、not，注意</a:t>
            </a:r>
            <a:r>
              <a:rPr lang="zh-CN" altLang="en-US" sz="1500" dirty="0">
                <a:solidFill>
                  <a:srgbClr val="FF0000"/>
                </a:solidFill>
                <a:latin typeface="宋体" panose="02010600030101010101" pitchFamily="2" charset="-122"/>
                <a:sym typeface="Arial" panose="020B0604020202020204" pitchFamily="34" charset="0"/>
              </a:rPr>
              <a:t>短路求值</a:t>
            </a:r>
          </a:p>
        </p:txBody>
      </p:sp>
    </p:spTree>
    <p:extLst>
      <p:ext uri="{BB962C8B-B14F-4D97-AF65-F5344CB8AC3E}">
        <p14:creationId xmlns:p14="http://schemas.microsoft.com/office/powerpoint/2010/main" val="2697745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0">
                <a:ln>
                  <a:noFill/>
                </a:ln>
                <a:effectLst/>
                <a:uLnTx/>
                <a:uFillTx/>
                <a:sym typeface="Arial" panose="020B0604020202020204" pitchFamily="34" charset="0"/>
              </a:rPr>
              <a:t>5.6  </a:t>
            </a:r>
            <a:r>
              <a:rPr lang="en-US" altLang="zh-CN" noProof="0">
                <a:ln>
                  <a:noFill/>
                </a:ln>
                <a:effectLst/>
                <a:uLnTx/>
                <a:uFillTx/>
                <a:sym typeface="Arial" panose="020B0604020202020204" pitchFamily="34" charset="0"/>
              </a:rPr>
              <a:t>lambda</a:t>
            </a:r>
            <a:r>
              <a:rPr lang="zh-CN" altLang="en-US" noProof="0">
                <a:ln>
                  <a:noFill/>
                </a:ln>
                <a:effectLst/>
                <a:uLnTx/>
                <a:uFillTx/>
                <a:sym typeface="Arial" panose="020B0604020202020204" pitchFamily="34" charset="0"/>
              </a:rPr>
              <a:t>表达式</a:t>
            </a:r>
            <a:endParaRPr lang="en-US"/>
          </a:p>
        </p:txBody>
      </p:sp>
      <p:sp>
        <p:nvSpPr>
          <p:cNvPr id="3" name="Content Placeholder 2"/>
          <p:cNvSpPr>
            <a:spLocks noGrp="1"/>
          </p:cNvSpPr>
          <p:nvPr>
            <p:ph idx="1"/>
          </p:nvPr>
        </p:nvSpPr>
        <p:spPr/>
        <p:txBody>
          <a:bodyPr/>
          <a:lstStyle/>
          <a:p>
            <a:r>
              <a:rPr lang="zh-CN" altLang="en-US" sz="1800" dirty="0"/>
              <a:t>使用</a:t>
            </a:r>
            <a:r>
              <a:rPr lang="en-US" altLang="zh-CN" sz="1800" dirty="0"/>
              <a:t>lambda</a:t>
            </a:r>
            <a:r>
              <a:rPr lang="zh-CN" altLang="en-US" sz="1800" dirty="0"/>
              <a:t>表达式时，要注意作用域带来的问题。</a:t>
            </a:r>
            <a:endParaRPr lang="zh-CN" altLang="en-US" sz="1600" dirty="0"/>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r = []</a:t>
            </a:r>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for x in range(10):</a:t>
            </a:r>
          </a:p>
          <a:p>
            <a:pPr marL="0" indent="0" latinLnBrk="0">
              <a:spcBef>
                <a:spcPts val="0"/>
              </a:spcBef>
              <a:buNone/>
            </a:pPr>
            <a:r>
              <a:rPr lang="zh-CN" altLang="en-US" sz="1800" dirty="0">
                <a:latin typeface="Consolas" panose="020B0609020204030204" pitchFamily="49" charset="0"/>
                <a:cs typeface="Consolas" panose="020B0609020204030204" pitchFamily="49" charset="0"/>
              </a:rPr>
              <a:t>    r.append(lambda: x**2)</a:t>
            </a:r>
          </a:p>
          <a:p>
            <a:pPr marL="0" indent="0" latinLnBrk="0">
              <a:spcBef>
                <a:spcPts val="0"/>
              </a:spcBef>
              <a:buNone/>
            </a:pPr>
            <a:r>
              <a:rPr lang="zh-CN" altLang="en-US" sz="1800" dirty="0">
                <a:latin typeface="Consolas" panose="020B0609020204030204" pitchFamily="49" charset="0"/>
                <a:cs typeface="Consolas" panose="020B0609020204030204" pitchFamily="49" charset="0"/>
              </a:rPr>
              <a:t>	</a:t>
            </a:r>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r[0]()</a:t>
            </a:r>
          </a:p>
          <a:p>
            <a:pPr marL="0" indent="0" latinLnBrk="0">
              <a:spcBef>
                <a:spcPts val="0"/>
              </a:spcBef>
              <a:buNone/>
            </a:pPr>
            <a:r>
              <a:rPr lang="zh-CN" altLang="en-US" sz="1800" dirty="0">
                <a:solidFill>
                  <a:srgbClr val="00B0F0"/>
                </a:solidFill>
                <a:latin typeface="Consolas" panose="020B0609020204030204" pitchFamily="49" charset="0"/>
                <a:cs typeface="Consolas" panose="020B0609020204030204" pitchFamily="49" charset="0"/>
              </a:rPr>
              <a:t>81</a:t>
            </a:r>
            <a:endParaRPr lang="zh-CN" altLang="en-US" sz="1800" dirty="0">
              <a:latin typeface="Consolas" panose="020B0609020204030204" pitchFamily="49" charset="0"/>
              <a:cs typeface="Consolas" panose="020B0609020204030204" pitchFamily="49" charset="0"/>
            </a:endParaRPr>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r[1]()</a:t>
            </a:r>
          </a:p>
          <a:p>
            <a:pPr marL="0" indent="0" latinLnBrk="0">
              <a:spcBef>
                <a:spcPts val="0"/>
              </a:spcBef>
              <a:buNone/>
            </a:pPr>
            <a:r>
              <a:rPr lang="zh-CN" altLang="en-US" sz="1800" dirty="0">
                <a:solidFill>
                  <a:srgbClr val="00B0F0"/>
                </a:solidFill>
                <a:latin typeface="Consolas" panose="020B0609020204030204" pitchFamily="49" charset="0"/>
                <a:cs typeface="Consolas" panose="020B0609020204030204" pitchFamily="49" charset="0"/>
              </a:rPr>
              <a:t>81</a:t>
            </a:r>
          </a:p>
        </p:txBody>
      </p:sp>
      <p:sp>
        <p:nvSpPr>
          <p:cNvPr id="4" name="Text Box 3"/>
          <p:cNvSpPr txBox="1"/>
          <p:nvPr/>
        </p:nvSpPr>
        <p:spPr>
          <a:xfrm>
            <a:off x="3839845" y="1621155"/>
            <a:ext cx="3583940" cy="2553335"/>
          </a:xfrm>
          <a:prstGeom prst="rect">
            <a:avLst/>
          </a:prstGeom>
          <a:noFill/>
          <a:ln w="19050">
            <a:solidFill>
              <a:schemeClr val="accent1"/>
            </a:solidFill>
          </a:ln>
        </p:spPr>
        <p:txBody>
          <a:bodyPr wrap="square" rtlCol="0">
            <a:spAutoFit/>
          </a:bodyPr>
          <a:lstStyle/>
          <a:p>
            <a:r>
              <a:rPr lang="en-US" sz="1600">
                <a:latin typeface="Consolas" panose="020B0609020204030204" pitchFamily="49" charset="0"/>
                <a:cs typeface="Consolas" panose="020B0609020204030204" pitchFamily="49" charset="0"/>
              </a:rPr>
              <a:t>&gt;&gt;&gt; r = []</a:t>
            </a:r>
          </a:p>
          <a:p>
            <a:r>
              <a:rPr lang="en-US" sz="1600">
                <a:latin typeface="Consolas" panose="020B0609020204030204" pitchFamily="49" charset="0"/>
                <a:cs typeface="Consolas" panose="020B0609020204030204" pitchFamily="49" charset="0"/>
              </a:rPr>
              <a:t>&gt;&gt;&gt; for x in range(10):</a:t>
            </a:r>
          </a:p>
          <a:p>
            <a:r>
              <a:rPr lang="en-US" sz="1600">
                <a:latin typeface="Consolas" panose="020B0609020204030204" pitchFamily="49" charset="0"/>
                <a:cs typeface="Consolas" panose="020B0609020204030204" pitchFamily="49" charset="0"/>
              </a:rPr>
              <a:t>    r.append(lambda n=x: n**2)</a:t>
            </a:r>
          </a:p>
          <a:p>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r[0]()</a:t>
            </a:r>
          </a:p>
          <a:p>
            <a:r>
              <a:rPr lang="en-US" sz="1600">
                <a:solidFill>
                  <a:srgbClr val="00B0F0"/>
                </a:solidFill>
                <a:latin typeface="Consolas" panose="020B0609020204030204" pitchFamily="49" charset="0"/>
                <a:cs typeface="Consolas" panose="020B0609020204030204" pitchFamily="49" charset="0"/>
              </a:rPr>
              <a:t>0</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r[1]()</a:t>
            </a:r>
          </a:p>
          <a:p>
            <a:r>
              <a:rPr lang="en-US" sz="1600">
                <a:solidFill>
                  <a:srgbClr val="00B0F0"/>
                </a:solidFill>
                <a:latin typeface="Consolas" panose="020B0609020204030204" pitchFamily="49" charset="0"/>
                <a:cs typeface="Consolas" panose="020B0609020204030204" pitchFamily="49" charset="0"/>
              </a:rPr>
              <a:t>1</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r[2]()</a:t>
            </a:r>
          </a:p>
          <a:p>
            <a:r>
              <a:rPr lang="en-US" sz="1600">
                <a:solidFill>
                  <a:srgbClr val="00B0F0"/>
                </a:solidFill>
                <a:latin typeface="Consolas" panose="020B0609020204030204" pitchFamily="49" charset="0"/>
                <a:cs typeface="Consolas" panose="020B0609020204030204" pitchFamily="49" charset="0"/>
              </a:rPr>
              <a:t>4</a:t>
            </a:r>
          </a:p>
        </p:txBody>
      </p:sp>
    </p:spTree>
    <p:extLst>
      <p:ext uri="{BB962C8B-B14F-4D97-AF65-F5344CB8AC3E}">
        <p14:creationId xmlns:p14="http://schemas.microsoft.com/office/powerpoint/2010/main" val="13121874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4915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2706" name="文本占位符 49154"/>
          <p:cNvSpPr>
            <a:spLocks noGrp="1"/>
          </p:cNvSpPr>
          <p:nvPr>
            <p:ph idx="1"/>
          </p:nvPr>
        </p:nvSpPr>
        <p:spPr/>
        <p:txBody>
          <a:bodyPr wrap="square" lIns="68591" tIns="34295" rIns="68591" bIns="34295" anchor="t"/>
          <a:lstStyle/>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 = list(range(20))           #</a:t>
            </a:r>
            <a:r>
              <a:rPr lang="zh-CN" altLang="en-US" sz="1600" dirty="0">
                <a:latin typeface="Consolas" panose="020B0609020204030204" pitchFamily="49" charset="0"/>
              </a:rPr>
              <a:t>创建列表</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[0, 1, 2, 3, 4, 5, 6, 7, 8, 9, 10, 11, 12, 13, 14, 15, 16, 17, 18, 19]</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import random</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random.shuffle(data)             #</a:t>
            </a:r>
            <a:r>
              <a:rPr lang="zh-CN" altLang="en-US" sz="1600" dirty="0">
                <a:latin typeface="Consolas" panose="020B0609020204030204" pitchFamily="49" charset="0"/>
              </a:rPr>
              <a:t>打乱顺序</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[4, 3, 11, 13, 12, 15, 9, 2, 10, 6, 19, 18, 14, 8, 0, 7, 5, 17, 1, 16]</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data.sort(key=lambda x: x)       #</a:t>
            </a:r>
            <a:r>
              <a:rPr lang="zh-CN" altLang="en-US" sz="1600" dirty="0">
                <a:latin typeface="Consolas" panose="020B0609020204030204" pitchFamily="49" charset="0"/>
              </a:rPr>
              <a:t>和不指定规则效果一样</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[0, 1, 2, 3, 4, 5, 6, 7, 8, 9, 10, 11, 12, 13, 14, 15, 16, 17, 18, 19]</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3730" name="内容占位符 2"/>
          <p:cNvSpPr>
            <a:spLocks noGrp="1"/>
          </p:cNvSpPr>
          <p:nvPr>
            <p:ph idx="1"/>
          </p:nvPr>
        </p:nvSpPr>
        <p:spPr/>
        <p:txBody>
          <a:bodyPr wrap="square" lIns="68591" tIns="34295" rIns="68591" bIns="34295" anchor="t"/>
          <a:lstStyle/>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data.sort(key=lambda x: len(str(x))) #</a:t>
            </a:r>
            <a:r>
              <a:rPr lang="zh-CN" altLang="en-US" sz="1600" dirty="0">
                <a:latin typeface="Consolas" panose="020B0609020204030204" pitchFamily="49" charset="0"/>
              </a:rPr>
              <a:t>按转换成字符串以后的长度排序</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[0, 1, 2, 3, 4, 5, 6, 7, 8, 9, 10, 11, 12, 13, 14, 15, 16, 17, 18, 19]</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data.sort(key=lambda x: len(str(x)), reverse=True)</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降序排序</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[10, 11, 12, 13, 14, 15, 16, 17, 18, 19, 0, 1, 2, 3, 4, 5, 6, 7, 8, 9]</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74754" name="内容占位符 2"/>
          <p:cNvSpPr>
            <a:spLocks noGrp="1"/>
          </p:cNvSpPr>
          <p:nvPr>
            <p:ph idx="1"/>
          </p:nvPr>
        </p:nvSpPr>
        <p:spPr/>
        <p:txBody>
          <a:bodyPr wrap="square" lIns="68591" tIns="34295" rIns="68591" bIns="34295" anchor="t"/>
          <a:lstStyle/>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import random</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x = [[random.randint(1,10) for j in range(5)] for i in range(5)]</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包含</a:t>
            </a:r>
            <a:r>
              <a:rPr lang="en-US" altLang="zh-CN" sz="1600" dirty="0">
                <a:latin typeface="Consolas" panose="020B0609020204030204" pitchFamily="49" charset="0"/>
              </a:rPr>
              <a:t>5</a:t>
            </a:r>
            <a:r>
              <a:rPr lang="zh-CN" altLang="en-US" sz="1600" dirty="0">
                <a:latin typeface="Consolas" panose="020B0609020204030204" pitchFamily="49" charset="0"/>
              </a:rPr>
              <a:t>个子列表的列表</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每个子列表中包含</a:t>
            </a:r>
            <a:r>
              <a:rPr lang="en-US" altLang="zh-CN" sz="1600" dirty="0">
                <a:latin typeface="Consolas" panose="020B0609020204030204" pitchFamily="49" charset="0"/>
              </a:rPr>
              <a:t>5</a:t>
            </a:r>
            <a:r>
              <a:rPr lang="zh-CN" altLang="en-US" sz="1600" dirty="0">
                <a:latin typeface="Consolas" panose="020B0609020204030204" pitchFamily="49" charset="0"/>
              </a:rPr>
              <a:t>个</a:t>
            </a:r>
            <a:r>
              <a:rPr lang="en-US" altLang="zh-CN" sz="1600" dirty="0">
                <a:latin typeface="Consolas" panose="020B0609020204030204" pitchFamily="49" charset="0"/>
              </a:rPr>
              <a:t>1</a:t>
            </a:r>
            <a:r>
              <a:rPr lang="zh-CN" altLang="en-US" sz="1600" dirty="0">
                <a:latin typeface="Consolas" panose="020B0609020204030204" pitchFamily="49" charset="0"/>
              </a:rPr>
              <a:t>到</a:t>
            </a:r>
            <a:r>
              <a:rPr lang="en-US" altLang="zh-CN" sz="1600" dirty="0">
                <a:latin typeface="Consolas" panose="020B0609020204030204" pitchFamily="49" charset="0"/>
              </a:rPr>
              <a:t>10</a:t>
            </a:r>
            <a:r>
              <a:rPr lang="zh-CN" altLang="en-US" sz="1600" dirty="0">
                <a:latin typeface="Consolas" panose="020B0609020204030204" pitchFamily="49" charset="0"/>
              </a:rPr>
              <a:t>之间的随机数</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for item in x:</a:t>
            </a:r>
          </a:p>
          <a:p>
            <a:pPr marL="0" indent="0" eaLnBrk="1" hangingPunct="1">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print(item)	</a:t>
            </a:r>
          </a:p>
          <a:p>
            <a:pPr marL="0" indent="0" eaLnBrk="1" hangingPunct="1">
              <a:buSzPct val="90000"/>
              <a:buFont typeface="Wingdings" panose="05000000000000000000" pitchFamily="2" charset="2"/>
              <a:buNone/>
            </a:pPr>
            <a:endParaRPr lang="zh-CN" altLang="en-US" sz="1600" dirty="0">
              <a:latin typeface="Consolas" panose="020B0609020204030204" pitchFamily="49" charset="0"/>
            </a:endParaRP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[5, 6, 8, 7,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5, 3, 9,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[9, 6, 10, 7,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[8, 2, 7, 1,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7, 5, 3, 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75778" name="内容占位符 2"/>
          <p:cNvSpPr>
            <a:spLocks noGrp="1"/>
          </p:cNvSpPr>
          <p:nvPr>
            <p:ph idx="1"/>
          </p:nvPr>
        </p:nvSpPr>
        <p:spPr/>
        <p:txBody>
          <a:bodyPr wrap="square" lIns="68591" tIns="34295" rIns="68591" bIns="34295" anchor="t"/>
          <a:lstStyle/>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y = sorted(x, key=lambda item: (item[1], item[4]))</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按子列表中第</a:t>
            </a:r>
            <a:r>
              <a:rPr lang="en-US" altLang="zh-CN" sz="1600" dirty="0">
                <a:latin typeface="Consolas" panose="020B0609020204030204" pitchFamily="49" charset="0"/>
              </a:rPr>
              <a:t>2</a:t>
            </a:r>
            <a:r>
              <a:rPr lang="zh-CN" altLang="en-US" sz="1600" dirty="0">
                <a:latin typeface="Consolas" panose="020B0609020204030204" pitchFamily="49" charset="0"/>
              </a:rPr>
              <a:t>个元素升序、第</a:t>
            </a:r>
            <a:r>
              <a:rPr lang="en-US" altLang="zh-CN" sz="1600" dirty="0">
                <a:latin typeface="Consolas" panose="020B0609020204030204" pitchFamily="49" charset="0"/>
              </a:rPr>
              <a:t>5</a:t>
            </a:r>
            <a:r>
              <a:rPr lang="zh-CN" altLang="en-US" sz="1600" dirty="0">
                <a:latin typeface="Consolas" panose="020B0609020204030204" pitchFamily="49" charset="0"/>
              </a:rPr>
              <a:t>个元素升序排序</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for item in y:</a:t>
            </a:r>
          </a:p>
          <a:p>
            <a:pPr marL="0" indent="0" eaLnBrk="1" hangingPunct="1">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print(item)	</a:t>
            </a:r>
          </a:p>
          <a:p>
            <a:pPr marL="0" indent="0" eaLnBrk="1" hangingPunct="1">
              <a:buSzPct val="90000"/>
              <a:buFont typeface="Wingdings" panose="05000000000000000000" pitchFamily="2" charset="2"/>
              <a:buNone/>
            </a:pPr>
            <a:endParaRPr lang="zh-CN" altLang="en-US" sz="1600" dirty="0">
              <a:latin typeface="Consolas" panose="020B0609020204030204" pitchFamily="49" charset="0"/>
            </a:endParaRP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[8, 2, 7, 1,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5, 3, 9,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[5, 6, 8, 7,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[9, 6, 10, 7,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7, 5, 3, 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6802" name="Content Placeholder 2"/>
          <p:cNvSpPr>
            <a:spLocks noGrp="1"/>
          </p:cNvSpPr>
          <p:nvPr>
            <p:ph idx="1"/>
          </p:nvPr>
        </p:nvSpPr>
        <p:spPr/>
        <p:txBody>
          <a:bodyPr anchor="t"/>
          <a:lstStyle/>
          <a:p>
            <a:pPr marL="0" indent="0" latinLnBrk="0">
              <a:spcBef>
                <a:spcPct val="0"/>
              </a:spcBef>
              <a:buNone/>
            </a:pPr>
            <a:r>
              <a:rPr lang="en-US" altLang="zh-CN" sz="1300" dirty="0">
                <a:latin typeface="Consolas" panose="020B0609020204030204" pitchFamily="49" charset="0"/>
              </a:rPr>
              <a:t>&gt;&gt;&gt; from random import sample      #sample()</a:t>
            </a:r>
            <a:r>
              <a:rPr lang="en-US" altLang="zh-CN" sz="1300" dirty="0" err="1">
                <a:latin typeface="Consolas" panose="020B0609020204030204" pitchFamily="49" charset="0"/>
              </a:rPr>
              <a:t>函数选择多个不重复的随机元素</a:t>
            </a:r>
            <a:r>
              <a:rPr lang="zh-CN" altLang="en-US" sz="1300" dirty="0">
                <a:latin typeface="Consolas" panose="020B0609020204030204" pitchFamily="49" charset="0"/>
              </a:rPr>
              <a:t>，</a:t>
            </a:r>
            <a:r>
              <a:rPr lang="zh-CN" altLang="en-US" sz="1400" dirty="0"/>
              <a:t>返回一个长度为</a:t>
            </a:r>
            <a:r>
              <a:rPr lang="en-US" altLang="zh-CN" sz="1400" dirty="0"/>
              <a:t>k</a:t>
            </a:r>
            <a:r>
              <a:rPr lang="zh-CN" altLang="en-US" sz="1400" dirty="0"/>
              <a:t>新列表</a:t>
            </a:r>
            <a:endParaRPr lang="en-US" altLang="zh-CN" sz="1300" dirty="0">
              <a:latin typeface="Consolas" panose="020B0609020204030204" pitchFamily="49" charset="0"/>
            </a:endParaRPr>
          </a:p>
          <a:p>
            <a:pPr marL="0" indent="0" latinLnBrk="0">
              <a:spcBef>
                <a:spcPct val="0"/>
              </a:spcBef>
              <a:buNone/>
            </a:pPr>
            <a:r>
              <a:rPr lang="en-US" altLang="zh-CN" sz="1300" dirty="0">
                <a:latin typeface="Consolas" panose="020B0609020204030204" pitchFamily="49" charset="0"/>
              </a:rPr>
              <a:t>&gt;&gt;&gt; data = [sample(range(100), 10) for i in range(5)]</a:t>
            </a:r>
          </a:p>
          <a:p>
            <a:pPr marL="0" indent="0" latinLnBrk="0">
              <a:spcBef>
                <a:spcPct val="0"/>
              </a:spcBef>
              <a:buNone/>
            </a:pPr>
            <a:r>
              <a:rPr lang="en-US" altLang="zh-CN" sz="1300" dirty="0">
                <a:latin typeface="Consolas" panose="020B0609020204030204" pitchFamily="49" charset="0"/>
              </a:rPr>
              <a:t>&gt;&gt;&gt; for row in data:</a:t>
            </a:r>
          </a:p>
          <a:p>
            <a:pPr marL="0" indent="0" latinLnBrk="0">
              <a:spcBef>
                <a:spcPct val="0"/>
              </a:spcBef>
              <a:buNone/>
            </a:pPr>
            <a:r>
              <a:rPr lang="en-US" altLang="zh-CN" sz="1300" dirty="0">
                <a:latin typeface="Consolas" panose="020B0609020204030204" pitchFamily="49" charset="0"/>
              </a:rPr>
              <a:t>    print(row)</a:t>
            </a:r>
          </a:p>
          <a:p>
            <a:pPr marL="0" indent="0" latinLnBrk="0">
              <a:spcBef>
                <a:spcPct val="0"/>
              </a:spcBef>
              <a:buNone/>
            </a:pPr>
            <a:r>
              <a:rPr lang="en-US" altLang="zh-CN" sz="1300" dirty="0">
                <a:latin typeface="Consolas" panose="020B0609020204030204" pitchFamily="49" charset="0"/>
              </a:rPr>
              <a:t>	</a:t>
            </a:r>
          </a:p>
          <a:p>
            <a:pPr marL="0" indent="0" latinLnBrk="0">
              <a:spcBef>
                <a:spcPct val="0"/>
              </a:spcBef>
              <a:buNone/>
            </a:pPr>
            <a:r>
              <a:rPr lang="en-US" altLang="zh-CN" sz="1300" dirty="0">
                <a:solidFill>
                  <a:srgbClr val="00B0F0"/>
                </a:solidFill>
                <a:latin typeface="Consolas" panose="020B0609020204030204" pitchFamily="49" charset="0"/>
              </a:rPr>
              <a:t>[72, 47, 87, 27, 75, 14, 0, 67, 16, 52]</a:t>
            </a:r>
          </a:p>
          <a:p>
            <a:pPr marL="0" indent="0" latinLnBrk="0">
              <a:spcBef>
                <a:spcPct val="0"/>
              </a:spcBef>
              <a:buNone/>
            </a:pPr>
            <a:r>
              <a:rPr lang="en-US" altLang="zh-CN" sz="1300" dirty="0">
                <a:solidFill>
                  <a:srgbClr val="00B0F0"/>
                </a:solidFill>
                <a:latin typeface="Consolas" panose="020B0609020204030204" pitchFamily="49" charset="0"/>
              </a:rPr>
              <a:t>[28, 93, 74, 15, 52, 77, 87, 50, 79, 43]</a:t>
            </a:r>
          </a:p>
          <a:p>
            <a:pPr marL="0" indent="0" latinLnBrk="0">
              <a:spcBef>
                <a:spcPct val="0"/>
              </a:spcBef>
              <a:buNone/>
            </a:pPr>
            <a:r>
              <a:rPr lang="en-US" altLang="zh-CN" sz="1300" dirty="0">
                <a:solidFill>
                  <a:srgbClr val="00B0F0"/>
                </a:solidFill>
                <a:latin typeface="Consolas" panose="020B0609020204030204" pitchFamily="49" charset="0"/>
              </a:rPr>
              <a:t>[32, 31, 25, 67, 63, 84, 27, 53, 79, 93]</a:t>
            </a:r>
          </a:p>
          <a:p>
            <a:pPr marL="0" indent="0" latinLnBrk="0">
              <a:spcBef>
                <a:spcPct val="0"/>
              </a:spcBef>
              <a:buNone/>
            </a:pPr>
            <a:r>
              <a:rPr lang="en-US" altLang="zh-CN" sz="1300" dirty="0">
                <a:solidFill>
                  <a:srgbClr val="00B0F0"/>
                </a:solidFill>
                <a:latin typeface="Consolas" panose="020B0609020204030204" pitchFamily="49" charset="0"/>
              </a:rPr>
              <a:t>[22, 3, 56, 91, 75, 83, 51, 89, 14, 45]</a:t>
            </a:r>
          </a:p>
          <a:p>
            <a:pPr marL="0" indent="0" latinLnBrk="0">
              <a:spcBef>
                <a:spcPct val="0"/>
              </a:spcBef>
              <a:buNone/>
            </a:pPr>
            <a:r>
              <a:rPr lang="en-US" altLang="zh-CN" sz="1300" dirty="0">
                <a:solidFill>
                  <a:srgbClr val="00B0F0"/>
                </a:solidFill>
                <a:latin typeface="Consolas" panose="020B0609020204030204" pitchFamily="49" charset="0"/>
              </a:rPr>
              <a:t>[90, 46, 29, 56, 72, 38, 88, 69, 50, 11]</a:t>
            </a:r>
          </a:p>
          <a:p>
            <a:pPr marL="0" indent="0" latinLnBrk="0">
              <a:spcBef>
                <a:spcPct val="0"/>
              </a:spcBef>
              <a:buNone/>
            </a:pPr>
            <a:r>
              <a:rPr lang="en-US" altLang="zh-CN" sz="1300" dirty="0">
                <a:latin typeface="Consolas" panose="020B0609020204030204" pitchFamily="49" charset="0"/>
              </a:rPr>
              <a:t>&gt;&gt;&gt; for row in sorted(data):</a:t>
            </a:r>
          </a:p>
          <a:p>
            <a:pPr marL="0" indent="0" latinLnBrk="0">
              <a:spcBef>
                <a:spcPct val="0"/>
              </a:spcBef>
              <a:buNone/>
            </a:pPr>
            <a:r>
              <a:rPr lang="en-US" altLang="zh-CN" sz="1300" dirty="0">
                <a:latin typeface="Consolas" panose="020B0609020204030204" pitchFamily="49" charset="0"/>
              </a:rPr>
              <a:t>    print(row)</a:t>
            </a:r>
          </a:p>
          <a:p>
            <a:pPr marL="0" indent="0" latinLnBrk="0">
              <a:spcBef>
                <a:spcPct val="0"/>
              </a:spcBef>
              <a:buNone/>
            </a:pPr>
            <a:r>
              <a:rPr lang="en-US" altLang="zh-CN" sz="1300" dirty="0">
                <a:latin typeface="Consolas" panose="020B0609020204030204" pitchFamily="49" charset="0"/>
              </a:rPr>
              <a:t>	</a:t>
            </a:r>
          </a:p>
          <a:p>
            <a:pPr marL="0" indent="0" latinLnBrk="0">
              <a:spcBef>
                <a:spcPct val="0"/>
              </a:spcBef>
              <a:buNone/>
            </a:pPr>
            <a:r>
              <a:rPr lang="en-US" altLang="zh-CN" sz="1300" dirty="0">
                <a:solidFill>
                  <a:srgbClr val="00B0F0"/>
                </a:solidFill>
                <a:latin typeface="Consolas" panose="020B0609020204030204" pitchFamily="49" charset="0"/>
              </a:rPr>
              <a:t>[22, 3, 56, 91, 75, 83, 51, 89, 14, 45]</a:t>
            </a:r>
          </a:p>
          <a:p>
            <a:pPr marL="0" indent="0" latinLnBrk="0">
              <a:spcBef>
                <a:spcPct val="0"/>
              </a:spcBef>
              <a:buNone/>
            </a:pPr>
            <a:r>
              <a:rPr lang="en-US" altLang="zh-CN" sz="1300" dirty="0">
                <a:solidFill>
                  <a:srgbClr val="00B0F0"/>
                </a:solidFill>
                <a:latin typeface="Consolas" panose="020B0609020204030204" pitchFamily="49" charset="0"/>
              </a:rPr>
              <a:t>[28, 93, 74, 15, 52, 77, 87, 50, 79, 43]</a:t>
            </a:r>
          </a:p>
          <a:p>
            <a:pPr marL="0" indent="0" latinLnBrk="0">
              <a:spcBef>
                <a:spcPct val="0"/>
              </a:spcBef>
              <a:buNone/>
            </a:pPr>
            <a:r>
              <a:rPr lang="en-US" altLang="zh-CN" sz="1300" dirty="0">
                <a:solidFill>
                  <a:srgbClr val="00B0F0"/>
                </a:solidFill>
                <a:latin typeface="Consolas" panose="020B0609020204030204" pitchFamily="49" charset="0"/>
              </a:rPr>
              <a:t>[32, 31, 25, 67, 63, 84, 27, 53, 79, 93]</a:t>
            </a:r>
          </a:p>
          <a:p>
            <a:pPr marL="0" indent="0" latinLnBrk="0">
              <a:spcBef>
                <a:spcPct val="0"/>
              </a:spcBef>
              <a:buNone/>
            </a:pPr>
            <a:r>
              <a:rPr lang="en-US" altLang="zh-CN" sz="1300" dirty="0">
                <a:solidFill>
                  <a:srgbClr val="00B0F0"/>
                </a:solidFill>
                <a:latin typeface="Consolas" panose="020B0609020204030204" pitchFamily="49" charset="0"/>
              </a:rPr>
              <a:t>[72, 47, 87, 27, 75, 14, 0, 67, 16, 52]</a:t>
            </a:r>
          </a:p>
          <a:p>
            <a:pPr marL="0" indent="0" latinLnBrk="0">
              <a:spcBef>
                <a:spcPct val="0"/>
              </a:spcBef>
              <a:buNone/>
            </a:pPr>
            <a:r>
              <a:rPr lang="en-US" altLang="zh-CN" sz="1300" dirty="0">
                <a:solidFill>
                  <a:srgbClr val="00B0F0"/>
                </a:solidFill>
                <a:latin typeface="Consolas" panose="020B0609020204030204" pitchFamily="49" charset="0"/>
              </a:rPr>
              <a:t>[90, 46, 29, 56, 72, 38, 88, 69, 50, 11]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7826" name="Content Placeholder 2"/>
          <p:cNvSpPr>
            <a:spLocks noGrp="1"/>
          </p:cNvSpPr>
          <p:nvPr>
            <p:ph idx="1"/>
          </p:nvPr>
        </p:nvSpPr>
        <p:spPr/>
        <p:txBody>
          <a:bodyPr anchor="t"/>
          <a:lstStyle/>
          <a:p>
            <a:pPr marL="0" indent="0" fontAlgn="base" latinLnBrk="0">
              <a:spcBef>
                <a:spcPct val="0"/>
              </a:spcBef>
              <a:buNone/>
            </a:pPr>
            <a:r>
              <a:rPr lang="en-US" altLang="zh-CN" sz="1800" strike="noStrike" noProof="1">
                <a:latin typeface="Consolas" panose="020B0609020204030204" pitchFamily="49" charset="0"/>
              </a:rPr>
              <a:t>&gt;&gt;&gt; for row in sorted(data, key=lambda row:row[1]):</a:t>
            </a:r>
          </a:p>
          <a:p>
            <a:pPr marL="0" indent="0" fontAlgn="base" latinLnBrk="0">
              <a:spcBef>
                <a:spcPct val="0"/>
              </a:spcBef>
              <a:buNone/>
            </a:pPr>
            <a:r>
              <a:rPr lang="en-US" altLang="zh-CN" sz="1800" strike="noStrike" noProof="1">
                <a:latin typeface="Consolas" panose="020B0609020204030204" pitchFamily="49" charset="0"/>
              </a:rPr>
              <a:t>    print(row)                     #按每行第2个元素升序输出</a:t>
            </a:r>
          </a:p>
          <a:p>
            <a:pPr marL="0" indent="0" fontAlgn="base" latinLnBrk="0">
              <a:spcBef>
                <a:spcPct val="0"/>
              </a:spcBef>
              <a:buNone/>
            </a:pPr>
            <a:r>
              <a:rPr lang="en-US" altLang="zh-CN" sz="1800" strike="noStrike" noProof="1">
                <a:latin typeface="Consolas" panose="020B0609020204030204" pitchFamily="49" charset="0"/>
              </a:rPr>
              <a:t>	</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[22, 3, 56, 91, 75, 83, 51, 89, 14, 45]</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[32, 31, 25, 67, 63, 84, 27, 53, 79, 93]</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[90, 46, 29, 56, 72, 38, 88, 69, 50, 11]</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[72, 47, 87, 27, 75, 14, 0, 67, 16, 52]</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[28, 93, 74, 15, 52, 77, 87, 50, 79, 43]</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8850" name="Content Placeholder 2"/>
          <p:cNvSpPr>
            <a:spLocks noGrp="1"/>
          </p:cNvSpPr>
          <p:nvPr>
            <p:ph idx="1"/>
          </p:nvPr>
        </p:nvSpPr>
        <p:spPr>
          <a:xfrm>
            <a:off x="401320" y="1200150"/>
            <a:ext cx="8229600" cy="3395663"/>
          </a:xfrm>
        </p:spPr>
        <p:txBody>
          <a:bodyPr anchor="t"/>
          <a:lstStyle/>
          <a:p>
            <a:pPr marL="0" indent="0" latinLnBrk="0">
              <a:spcBef>
                <a:spcPts val="0"/>
              </a:spcBef>
              <a:buNone/>
            </a:pPr>
            <a:r>
              <a:rPr lang="en-US" altLang="zh-CN" sz="1800" strike="noStrike" noProof="1">
                <a:latin typeface="Consolas" panose="020B0609020204030204" pitchFamily="49" charset="0"/>
              </a:rPr>
              <a:t>&gt;&gt;&gt; from functools import reduce</a:t>
            </a:r>
          </a:p>
          <a:p>
            <a:pPr marL="0" indent="0" latinLnBrk="0">
              <a:spcBef>
                <a:spcPts val="0"/>
              </a:spcBef>
              <a:buNone/>
            </a:pPr>
            <a:r>
              <a:rPr lang="en-US" altLang="zh-CN" sz="1800" strike="noStrike" noProof="1">
                <a:latin typeface="Consolas" panose="020B0609020204030204" pitchFamily="49" charset="0"/>
              </a:rPr>
              <a:t>&gt;&gt;&gt; reduce(lambda x,y:x*y, data[0])    #第一行所有数字相乘</a:t>
            </a:r>
          </a:p>
          <a:p>
            <a:pPr marL="0" indent="0" latinLnBrk="0">
              <a:spcBef>
                <a:spcPts val="0"/>
              </a:spcBef>
              <a:buNone/>
            </a:pPr>
            <a:r>
              <a:rPr lang="en-US" altLang="zh-CN" sz="1800" strike="noStrike" noProof="1">
                <a:solidFill>
                  <a:srgbClr val="00B0F0"/>
                </a:solidFill>
                <a:latin typeface="Consolas" panose="020B0609020204030204" pitchFamily="49" charset="0"/>
              </a:rPr>
              <a:t>0</a:t>
            </a:r>
          </a:p>
          <a:p>
            <a:pPr marL="0" indent="0" latinLnBrk="0">
              <a:spcBef>
                <a:spcPts val="0"/>
              </a:spcBef>
              <a:buNone/>
            </a:pPr>
            <a:r>
              <a:rPr lang="en-US" altLang="zh-CN" sz="1800" strike="noStrike" noProof="1">
                <a:latin typeface="Consolas" panose="020B0609020204030204" pitchFamily="49" charset="0"/>
              </a:rPr>
              <a:t>&gt;&gt;&gt; reduce(lambda x,y:x*y, data[1])    #第二行所有数字相乘</a:t>
            </a:r>
          </a:p>
          <a:p>
            <a:pPr marL="0" indent="0" latinLnBrk="0">
              <a:spcBef>
                <a:spcPts val="0"/>
              </a:spcBef>
              <a:buNone/>
            </a:pPr>
            <a:r>
              <a:rPr lang="en-US" altLang="zh-CN" sz="1800" strike="noStrike" noProof="1">
                <a:solidFill>
                  <a:srgbClr val="00B0F0"/>
                </a:solidFill>
                <a:latin typeface="Consolas" panose="020B0609020204030204" pitchFamily="49" charset="0"/>
              </a:rPr>
              <a:t>171018396981432000</a:t>
            </a:r>
          </a:p>
          <a:p>
            <a:pPr marL="0" indent="0" latinLnBrk="0">
              <a:spcBef>
                <a:spcPts val="0"/>
              </a:spcBef>
              <a:buNone/>
            </a:pPr>
            <a:r>
              <a:rPr lang="en-US" altLang="zh-CN" sz="1800" strike="noStrike" noProof="1">
                <a:latin typeface="Consolas" panose="020B0609020204030204" pitchFamily="49" charset="0"/>
              </a:rPr>
              <a:t>&gt;&gt;&gt; list(map(lambda row:row[0], data)) #获取每行第一个元素</a:t>
            </a:r>
          </a:p>
          <a:p>
            <a:pPr marL="0" indent="0" latinLnBrk="0">
              <a:spcBef>
                <a:spcPts val="0"/>
              </a:spcBef>
              <a:buNone/>
            </a:pPr>
            <a:r>
              <a:rPr lang="en-US" altLang="zh-CN" sz="1800" strike="noStrike" noProof="1">
                <a:solidFill>
                  <a:srgbClr val="00B0F0"/>
                </a:solidFill>
                <a:latin typeface="Consolas" panose="020B0609020204030204" pitchFamily="49" charset="0"/>
              </a:rPr>
              <a:t>[72, 28, 32, 22, 90]</a:t>
            </a:r>
          </a:p>
          <a:p>
            <a:pPr marL="0" indent="0" latinLnBrk="0">
              <a:spcBef>
                <a:spcPts val="0"/>
              </a:spcBef>
              <a:buNone/>
            </a:pPr>
            <a:r>
              <a:rPr lang="en-US" altLang="zh-CN" sz="1800" strike="noStrike" noProof="1">
                <a:latin typeface="Consolas" panose="020B0609020204030204" pitchFamily="49" charset="0"/>
              </a:rPr>
              <a:t>&gt;&gt;&gt; list(map(lambda row:row[data.index(row)], data))</a:t>
            </a:r>
          </a:p>
          <a:p>
            <a:pPr marL="0" indent="0" latinLnBrk="0">
              <a:spcBef>
                <a:spcPts val="0"/>
              </a:spcBef>
              <a:buNone/>
            </a:pPr>
            <a:r>
              <a:rPr lang="en-US" altLang="zh-CN" sz="1800" strike="noStrike" noProof="1">
                <a:latin typeface="Consolas" panose="020B0609020204030204" pitchFamily="49" charset="0"/>
              </a:rPr>
              <a:t>                                       #获取对角线上的元素</a:t>
            </a:r>
          </a:p>
          <a:p>
            <a:pPr marL="0" indent="0" latinLnBrk="0">
              <a:spcBef>
                <a:spcPts val="0"/>
              </a:spcBef>
              <a:buNone/>
            </a:pPr>
            <a:r>
              <a:rPr lang="en-US" altLang="zh-CN" sz="1800" strike="noStrike" noProof="1">
                <a:solidFill>
                  <a:srgbClr val="00B0F0"/>
                </a:solidFill>
                <a:latin typeface="Consolas" panose="020B0609020204030204" pitchFamily="49" charset="0"/>
              </a:rPr>
              <a:t>[72, 93, 25, 91, 72]</a:t>
            </a:r>
          </a:p>
          <a:p>
            <a:pPr marL="0" indent="0" latinLnBrk="0">
              <a:spcBef>
                <a:spcPts val="0"/>
              </a:spcBef>
              <a:buNone/>
            </a:pPr>
            <a:r>
              <a:rPr lang="en-US" altLang="zh-CN" sz="1800" strike="noStrike" noProof="1">
                <a:latin typeface="Consolas" panose="020B0609020204030204" pitchFamily="49" charset="0"/>
              </a:rPr>
              <a:t>&gt;&gt;&gt; max(data, key=lambda row:row[-1]) #最后一个元素最大的行</a:t>
            </a:r>
          </a:p>
          <a:p>
            <a:pPr marL="0" indent="0" latinLnBrk="0">
              <a:spcBef>
                <a:spcPts val="0"/>
              </a:spcBef>
              <a:buNone/>
            </a:pPr>
            <a:r>
              <a:rPr lang="en-US" altLang="zh-CN" sz="1800" strike="noStrike" noProof="1">
                <a:solidFill>
                  <a:srgbClr val="00B0F0"/>
                </a:solidFill>
                <a:latin typeface="Consolas" panose="020B0609020204030204" pitchFamily="49" charset="0"/>
              </a:rPr>
              <a:t>[32, 31, 25, 67, 63, 84, 27, 53, 79, 93]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9874" name="Content Placeholder 2"/>
          <p:cNvSpPr>
            <a:spLocks noGrp="1"/>
          </p:cNvSpPr>
          <p:nvPr>
            <p:ph idx="1"/>
          </p:nvPr>
        </p:nvSpPr>
        <p:spPr>
          <a:xfrm>
            <a:off x="408305" y="1200150"/>
            <a:ext cx="8229600" cy="3395663"/>
          </a:xfrm>
        </p:spPr>
        <p:txBody>
          <a:bodyPr anchor="t"/>
          <a:lstStyle/>
          <a:p>
            <a:pPr marL="0" indent="0" latinLnBrk="0">
              <a:spcBef>
                <a:spcPct val="0"/>
              </a:spcBef>
              <a:buNone/>
            </a:pPr>
            <a:r>
              <a:rPr lang="en-US" altLang="zh-CN" sz="1600" strike="noStrike" noProof="1">
                <a:latin typeface="Consolas" panose="020B0609020204030204" pitchFamily="49" charset="0"/>
              </a:rPr>
              <a:t>&gt;&gt;&gt; for row in filter(lambda row:sum(row)%2==0, data):</a:t>
            </a:r>
          </a:p>
          <a:p>
            <a:pPr marL="0" indent="0" latinLnBrk="0">
              <a:spcBef>
                <a:spcPct val="0"/>
              </a:spcBef>
              <a:buNone/>
            </a:pPr>
            <a:r>
              <a:rPr lang="en-US" altLang="zh-CN" sz="1600" strike="noStrike" noProof="1">
                <a:latin typeface="Consolas" panose="020B0609020204030204" pitchFamily="49" charset="0"/>
              </a:rPr>
              <a:t>    print(row)                        #所有元素之和为偶数的行</a:t>
            </a:r>
          </a:p>
          <a:p>
            <a:pPr marL="0" indent="0" latinLnBrk="0">
              <a:spcBef>
                <a:spcPct val="0"/>
              </a:spcBef>
              <a:buNone/>
            </a:pPr>
            <a:r>
              <a:rPr lang="en-US" altLang="zh-CN" sz="1600" strike="noStrike" noProof="1">
                <a:latin typeface="Consolas" panose="020B0609020204030204" pitchFamily="49" charset="0"/>
              </a:rPr>
              <a:t>	</a:t>
            </a:r>
          </a:p>
          <a:p>
            <a:pPr marL="0" indent="0" latinLnBrk="0">
              <a:spcBef>
                <a:spcPct val="0"/>
              </a:spcBef>
              <a:buNone/>
            </a:pPr>
            <a:r>
              <a:rPr lang="en-US" altLang="zh-CN" sz="1600" strike="noStrike" noProof="1">
                <a:solidFill>
                  <a:srgbClr val="00B0F0"/>
                </a:solidFill>
                <a:latin typeface="Consolas" panose="020B0609020204030204" pitchFamily="49" charset="0"/>
              </a:rPr>
              <a:t>[28, 93, 74, 15, 52, 77, 87, 50, 79, 43]</a:t>
            </a:r>
          </a:p>
          <a:p>
            <a:pPr marL="0" indent="0" latinLnBrk="0">
              <a:spcBef>
                <a:spcPct val="0"/>
              </a:spcBef>
              <a:buNone/>
            </a:pPr>
            <a:r>
              <a:rPr lang="en-US" altLang="zh-CN" sz="1600" strike="noStrike" noProof="1">
                <a:solidFill>
                  <a:srgbClr val="00B0F0"/>
                </a:solidFill>
                <a:latin typeface="Consolas" panose="020B0609020204030204" pitchFamily="49" charset="0"/>
              </a:rPr>
              <a:t>[32, 31, 25, 67, 63, 84, 27, 53, 79, 93]</a:t>
            </a:r>
          </a:p>
          <a:p>
            <a:pPr marL="0" indent="0" latinLnBrk="0">
              <a:spcBef>
                <a:spcPct val="0"/>
              </a:spcBef>
              <a:buNone/>
            </a:pPr>
            <a:r>
              <a:rPr lang="en-US" altLang="zh-CN" sz="1600" strike="noStrike" noProof="1">
                <a:latin typeface="Consolas" panose="020B0609020204030204" pitchFamily="49" charset="0"/>
              </a:rPr>
              <a:t>&gt;&gt;&gt; reduce(lambda x,y:[xx+yy for xx,yy in zip(x,y)], data)</a:t>
            </a:r>
          </a:p>
          <a:p>
            <a:pPr marL="0" indent="0" latinLnBrk="0">
              <a:spcBef>
                <a:spcPct val="0"/>
              </a:spcBef>
              <a:buNone/>
            </a:pPr>
            <a:r>
              <a:rPr lang="en-US" altLang="zh-CN" sz="1600" strike="noStrike" noProof="1">
                <a:latin typeface="Consolas" panose="020B0609020204030204" pitchFamily="49" charset="0"/>
              </a:rPr>
              <a:t>                                      #每列元素求和</a:t>
            </a:r>
          </a:p>
          <a:p>
            <a:pPr marL="0" indent="0" latinLnBrk="0">
              <a:spcBef>
                <a:spcPct val="0"/>
              </a:spcBef>
              <a:buNone/>
            </a:pPr>
            <a:r>
              <a:rPr lang="en-US" altLang="zh-CN" sz="1600" strike="noStrike" noProof="1">
                <a:solidFill>
                  <a:srgbClr val="00B0F0"/>
                </a:solidFill>
                <a:latin typeface="Consolas" panose="020B0609020204030204" pitchFamily="49" charset="0"/>
              </a:rPr>
              <a:t>[244, 220, 271, 256, 337, 296, 253, 328, 238, 244]</a:t>
            </a:r>
          </a:p>
          <a:p>
            <a:pPr marL="0" indent="0" latinLnBrk="0">
              <a:spcBef>
                <a:spcPct val="0"/>
              </a:spcBef>
              <a:buNone/>
            </a:pPr>
            <a:r>
              <a:rPr lang="en-US" altLang="zh-CN" sz="1600" strike="noStrike" noProof="1">
                <a:latin typeface="Consolas" panose="020B0609020204030204" pitchFamily="49" charset="0"/>
              </a:rPr>
              <a:t>&gt;&gt;&gt; reduce(lambda x,y:list(map(lambda xx,yy:xx+yy, x, y)), data)</a:t>
            </a:r>
          </a:p>
          <a:p>
            <a:pPr marL="0" indent="0" latinLnBrk="0">
              <a:spcBef>
                <a:spcPct val="0"/>
              </a:spcBef>
              <a:buNone/>
            </a:pPr>
            <a:r>
              <a:rPr lang="en-US" altLang="zh-CN" sz="1600" strike="noStrike" noProof="1">
                <a:latin typeface="Consolas" panose="020B0609020204030204" pitchFamily="49" charset="0"/>
              </a:rPr>
              <a:t>                                      #每列元素求和</a:t>
            </a:r>
          </a:p>
          <a:p>
            <a:pPr marL="0" indent="0" latinLnBrk="0">
              <a:spcBef>
                <a:spcPct val="0"/>
              </a:spcBef>
              <a:buNone/>
            </a:pPr>
            <a:r>
              <a:rPr lang="en-US" altLang="zh-CN" sz="1600" strike="noStrike" noProof="1">
                <a:solidFill>
                  <a:srgbClr val="00B0F0"/>
                </a:solidFill>
                <a:latin typeface="Consolas" panose="020B0609020204030204" pitchFamily="49" charset="0"/>
              </a:rPr>
              <a:t>[244, 220, 271, 256, 337, 296, 253, 328, 238, 244]</a:t>
            </a:r>
          </a:p>
          <a:p>
            <a:pPr marL="0" indent="0" latinLnBrk="0">
              <a:spcBef>
                <a:spcPct val="0"/>
              </a:spcBef>
              <a:buNone/>
            </a:pPr>
            <a:r>
              <a:rPr lang="en-US" altLang="zh-CN" sz="1600" strike="noStrike" noProof="1">
                <a:latin typeface="Consolas" panose="020B0609020204030204" pitchFamily="49" charset="0"/>
              </a:rPr>
              <a:t>&gt;&gt;&gt; list(reduce(lambda x,y:map(lambda xx,yy:xx+yy, x, y), data))</a:t>
            </a:r>
          </a:p>
          <a:p>
            <a:pPr marL="0" indent="0" latinLnBrk="0">
              <a:spcBef>
                <a:spcPct val="0"/>
              </a:spcBef>
              <a:buNone/>
            </a:pPr>
            <a:r>
              <a:rPr lang="en-US" altLang="zh-CN" sz="1600" strike="noStrike" noProof="1">
                <a:latin typeface="Consolas" panose="020B0609020204030204" pitchFamily="49" charset="0"/>
              </a:rPr>
              <a:t>                                      #每列元素求和</a:t>
            </a:r>
          </a:p>
          <a:p>
            <a:pPr marL="0" indent="0" latinLnBrk="0">
              <a:spcBef>
                <a:spcPct val="0"/>
              </a:spcBef>
              <a:buNone/>
            </a:pPr>
            <a:r>
              <a:rPr lang="en-US" altLang="zh-CN" sz="1600" strike="noStrike" noProof="1">
                <a:solidFill>
                  <a:srgbClr val="00B0F0"/>
                </a:solidFill>
                <a:latin typeface="Consolas" panose="020B0609020204030204" pitchFamily="49" charset="0"/>
              </a:rPr>
              <a:t>[244, 220, 271, 256, 337, 296, 253, 328, 238, 244]</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5" name="标题 5017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0898" name="文本占位符 50178"/>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
            </a:pPr>
            <a:r>
              <a:rPr lang="zh-CN" altLang="en-US" sz="1800" b="1" strike="noStrike" noProof="1"/>
              <a:t>例</a:t>
            </a:r>
            <a:r>
              <a:rPr lang="en-US" altLang="zh-CN" sz="1800" b="1" strike="noStrike" noProof="1"/>
              <a:t>5-1</a:t>
            </a:r>
            <a:r>
              <a:rPr lang="zh-CN" altLang="en-US" sz="1800" strike="noStrike" noProof="1"/>
              <a:t>  编写函数计算圆的面积。</a:t>
            </a:r>
          </a:p>
          <a:p>
            <a:pPr eaLnBrk="1" fontAlgn="base" hangingPunct="1">
              <a:lnSpc>
                <a:spcPct val="80000"/>
              </a:lnSpc>
              <a:buSzPct val="90000"/>
              <a:buFont typeface="Wingdings" panose="05000000000000000000" pitchFamily="2" charset="2"/>
              <a:buNone/>
            </a:pPr>
            <a:endParaRPr lang="zh-CN" altLang="en-US" sz="1500" strike="noStrike" noProof="1"/>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from math import pi as PI</a:t>
            </a: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def CircleArea(r):</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if isinstance(r, (int,float)) and r&gt;0: # </a:t>
            </a:r>
            <a:r>
              <a:rPr lang="zh-CN" altLang="en-US" sz="1800" strike="noStrike" noProof="1">
                <a:latin typeface="Consolas" panose="020B0609020204030204" pitchFamily="49" charset="0"/>
              </a:rPr>
              <a:t>确保半径为大于</a:t>
            </a:r>
            <a:r>
              <a:rPr lang="en-US" altLang="zh-CN" sz="1800" strike="noStrike" noProof="1">
                <a:latin typeface="Consolas" panose="020B0609020204030204" pitchFamily="49" charset="0"/>
              </a:rPr>
              <a:t>0</a:t>
            </a:r>
            <a:r>
              <a:rPr lang="zh-CN" altLang="en-US" sz="1800" strike="noStrike" noProof="1">
                <a:latin typeface="Consolas" panose="020B0609020204030204" pitchFamily="49" charset="0"/>
              </a:rPr>
              <a:t>的数值</a:t>
            </a:r>
          </a:p>
          <a:p>
            <a:pPr eaLnBrk="1" fontAlgn="base" hangingPunct="1">
              <a:spcBef>
                <a:spcPct val="0"/>
              </a:spcBef>
              <a:buSzPct val="90000"/>
              <a:buFont typeface="Wingdings" panose="05000000000000000000" pitchFamily="2" charset="2"/>
              <a:buNone/>
            </a:pPr>
            <a:r>
              <a:rPr lang="zh-CN" altLang="en-US" sz="1800" strike="noStrike" noProof="1">
                <a:latin typeface="Consolas" panose="020B0609020204030204" pitchFamily="49" charset="0"/>
              </a:rPr>
              <a:t>        </a:t>
            </a:r>
            <a:r>
              <a:rPr lang="en-US" altLang="zh-CN" sz="1800" strike="noStrike" noProof="1">
                <a:latin typeface="Consolas" panose="020B0609020204030204" pitchFamily="49" charset="0"/>
              </a:rPr>
              <a:t>return PI*r*r</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else:</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print('You must give me an integer or float as radius.')</a:t>
            </a: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print(CircleArea(3))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、循环</a:t>
            </a:r>
          </a:p>
        </p:txBody>
      </p:sp>
      <p:sp>
        <p:nvSpPr>
          <p:cNvPr id="3" name="内容占位符 2"/>
          <p:cNvSpPr>
            <a:spLocks noGrp="1"/>
          </p:cNvSpPr>
          <p:nvPr>
            <p:ph idx="1"/>
          </p:nvPr>
        </p:nvSpPr>
        <p:spPr/>
        <p:txBody>
          <a:bodyPr/>
          <a:lstStyle/>
          <a:p>
            <a:pPr>
              <a:spcBef>
                <a:spcPct val="10000"/>
              </a:spcBef>
              <a:buSzPct val="70000"/>
              <a:buFont typeface="Wingdings" panose="05000000000000000000" pitchFamily="2" charset="2"/>
              <a:buNone/>
            </a:pPr>
            <a:r>
              <a:rPr lang="zh-CN" altLang="en-US" sz="1600" dirty="0">
                <a:latin typeface="Times New Roman" panose="02020603050405020304" pitchFamily="18" charset="0"/>
                <a:sym typeface="Arial" panose="020B0604020202020204" pitchFamily="34" charset="0"/>
              </a:rPr>
              <a:t>while 条件表达式:</a:t>
            </a:r>
          </a:p>
          <a:p>
            <a:pPr>
              <a:spcBef>
                <a:spcPct val="10000"/>
              </a:spcBef>
              <a:buSzPct val="70000"/>
              <a:buFont typeface="Wingdings" panose="05000000000000000000" pitchFamily="2" charset="2"/>
              <a:buNone/>
            </a:pPr>
            <a:r>
              <a:rPr lang="zh-CN" altLang="en-US" sz="1600" dirty="0">
                <a:latin typeface="Times New Roman" panose="02020603050405020304" pitchFamily="18" charset="0"/>
                <a:sym typeface="Arial" panose="020B0604020202020204" pitchFamily="34" charset="0"/>
              </a:rPr>
              <a:t>	循环体</a:t>
            </a:r>
          </a:p>
          <a:p>
            <a:pPr>
              <a:spcBef>
                <a:spcPct val="10000"/>
              </a:spcBef>
              <a:buSzPct val="70000"/>
              <a:buFont typeface="Wingdings" panose="05000000000000000000" pitchFamily="2" charset="2"/>
              <a:buNone/>
            </a:pPr>
            <a:r>
              <a:rPr lang="zh-CN" altLang="en-US" sz="1600" dirty="0">
                <a:latin typeface="Times New Roman" panose="02020603050405020304" pitchFamily="18" charset="0"/>
                <a:sym typeface="Arial" panose="020B0604020202020204" pitchFamily="34" charset="0"/>
              </a:rPr>
              <a:t>[else:                     </a:t>
            </a:r>
            <a:r>
              <a:rPr lang="en-US" altLang="zh-CN" sz="1600" dirty="0">
                <a:solidFill>
                  <a:srgbClr val="FF0000"/>
                </a:solidFill>
                <a:latin typeface="Times New Roman" panose="02020603050405020304" pitchFamily="18" charset="0"/>
                <a:sym typeface="Arial" panose="020B0604020202020204" pitchFamily="34" charset="0"/>
              </a:rPr>
              <a:t># </a:t>
            </a:r>
            <a:r>
              <a:rPr lang="zh-CN" altLang="en-US" sz="1600" dirty="0">
                <a:solidFill>
                  <a:srgbClr val="FF0000"/>
                </a:solidFill>
                <a:latin typeface="Times New Roman" panose="02020603050405020304" pitchFamily="18" charset="0"/>
                <a:sym typeface="Arial" panose="020B0604020202020204" pitchFamily="34" charset="0"/>
              </a:rPr>
              <a:t>如果循环是因为</a:t>
            </a:r>
            <a:r>
              <a:rPr lang="en-US" altLang="zh-CN" sz="1600" dirty="0">
                <a:solidFill>
                  <a:srgbClr val="FF0000"/>
                </a:solidFill>
                <a:latin typeface="Times New Roman" panose="02020603050405020304" pitchFamily="18" charset="0"/>
                <a:sym typeface="Arial" panose="020B0604020202020204" pitchFamily="34" charset="0"/>
              </a:rPr>
              <a:t>break</a:t>
            </a:r>
            <a:r>
              <a:rPr lang="zh-CN" altLang="en-US" sz="1600" dirty="0">
                <a:solidFill>
                  <a:srgbClr val="FF0000"/>
                </a:solidFill>
                <a:latin typeface="Times New Roman" panose="02020603050405020304" pitchFamily="18" charset="0"/>
                <a:sym typeface="Arial" panose="020B0604020202020204" pitchFamily="34" charset="0"/>
              </a:rPr>
              <a:t>结束的，就不执行</a:t>
            </a:r>
            <a:r>
              <a:rPr lang="en-US" altLang="zh-CN" sz="1600" dirty="0">
                <a:solidFill>
                  <a:srgbClr val="FF0000"/>
                </a:solidFill>
                <a:latin typeface="Times New Roman" panose="02020603050405020304" pitchFamily="18" charset="0"/>
                <a:sym typeface="Arial" panose="020B0604020202020204" pitchFamily="34" charset="0"/>
              </a:rPr>
              <a:t>else</a:t>
            </a:r>
            <a:r>
              <a:rPr lang="zh-CN" altLang="en-US" sz="1600" dirty="0">
                <a:solidFill>
                  <a:srgbClr val="FF0000"/>
                </a:solidFill>
                <a:latin typeface="Times New Roman" panose="02020603050405020304" pitchFamily="18" charset="0"/>
                <a:sym typeface="Arial" panose="020B0604020202020204" pitchFamily="34" charset="0"/>
              </a:rPr>
              <a:t>中的代码</a:t>
            </a:r>
          </a:p>
          <a:p>
            <a:pPr>
              <a:spcBef>
                <a:spcPct val="10000"/>
              </a:spcBef>
              <a:buSzPct val="70000"/>
              <a:buFont typeface="Wingdings" panose="05000000000000000000" pitchFamily="2" charset="2"/>
              <a:buNone/>
            </a:pPr>
            <a:r>
              <a:rPr lang="zh-CN" altLang="en-US" sz="1600" dirty="0">
                <a:latin typeface="Times New Roman" panose="02020603050405020304" pitchFamily="18" charset="0"/>
                <a:sym typeface="Arial" panose="020B0604020202020204" pitchFamily="34" charset="0"/>
              </a:rPr>
              <a:t>	else子句代码块]</a:t>
            </a:r>
          </a:p>
          <a:p>
            <a:endParaRPr lang="en-US" altLang="zh-CN" sz="1600" dirty="0"/>
          </a:p>
          <a:p>
            <a:endParaRPr lang="en-US" altLang="zh-CN" sz="1600" dirty="0"/>
          </a:p>
          <a:p>
            <a:pPr>
              <a:spcBef>
                <a:spcPct val="10000"/>
              </a:spcBef>
              <a:buSzPct val="70000"/>
              <a:buFont typeface="Wingdings" panose="05000000000000000000" pitchFamily="2" charset="2"/>
              <a:buNone/>
            </a:pPr>
            <a:r>
              <a:rPr lang="zh-CN" altLang="en-US" sz="1600" dirty="0">
                <a:latin typeface="Times New Roman" panose="02020603050405020304" pitchFamily="18" charset="0"/>
                <a:sym typeface="Arial" panose="020B0604020202020204" pitchFamily="34" charset="0"/>
              </a:rPr>
              <a:t>for 取值 in 序列或迭代对象:</a:t>
            </a:r>
          </a:p>
          <a:p>
            <a:pPr>
              <a:spcBef>
                <a:spcPct val="10000"/>
              </a:spcBef>
              <a:buSzPct val="70000"/>
              <a:buFont typeface="Wingdings" panose="05000000000000000000" pitchFamily="2" charset="2"/>
              <a:buNone/>
            </a:pPr>
            <a:r>
              <a:rPr lang="zh-CN" altLang="en-US" sz="1600" dirty="0">
                <a:latin typeface="Times New Roman" panose="02020603050405020304" pitchFamily="18" charset="0"/>
                <a:sym typeface="Arial" panose="020B0604020202020204" pitchFamily="34" charset="0"/>
              </a:rPr>
              <a:t>	循环体</a:t>
            </a:r>
          </a:p>
          <a:p>
            <a:pPr>
              <a:spcBef>
                <a:spcPct val="10000"/>
              </a:spcBef>
              <a:buSzPct val="70000"/>
              <a:buFont typeface="Wingdings" panose="05000000000000000000" pitchFamily="2" charset="2"/>
              <a:buNone/>
            </a:pPr>
            <a:r>
              <a:rPr lang="zh-CN" altLang="en-US" sz="1600" dirty="0">
                <a:latin typeface="Times New Roman" panose="02020603050405020304" pitchFamily="18" charset="0"/>
                <a:sym typeface="Arial" panose="020B0604020202020204" pitchFamily="34" charset="0"/>
              </a:rPr>
              <a:t>[else:</a:t>
            </a:r>
          </a:p>
          <a:p>
            <a:pPr>
              <a:spcBef>
                <a:spcPct val="10000"/>
              </a:spcBef>
              <a:buSzPct val="70000"/>
              <a:buFont typeface="Wingdings" panose="05000000000000000000" pitchFamily="2" charset="2"/>
              <a:buNone/>
            </a:pPr>
            <a:r>
              <a:rPr lang="zh-CN" altLang="en-US" sz="1600" dirty="0">
                <a:latin typeface="Times New Roman" panose="02020603050405020304" pitchFamily="18" charset="0"/>
                <a:sym typeface="Arial" panose="020B0604020202020204" pitchFamily="34" charset="0"/>
              </a:rPr>
              <a:t>    else子句代码块]</a:t>
            </a:r>
          </a:p>
          <a:p>
            <a:endParaRPr lang="zh-CN" altLang="en-US" sz="1600" dirty="0"/>
          </a:p>
        </p:txBody>
      </p:sp>
    </p:spTree>
    <p:extLst>
      <p:ext uri="{BB962C8B-B14F-4D97-AF65-F5344CB8AC3E}">
        <p14:creationId xmlns:p14="http://schemas.microsoft.com/office/powerpoint/2010/main" val="8149442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5120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1922" name="文本占位符 51202"/>
          <p:cNvSpPr>
            <a:spLocks noGrp="1"/>
          </p:cNvSpPr>
          <p:nvPr>
            <p:ph idx="1"/>
          </p:nvPr>
        </p:nvSpPr>
        <p:spPr>
          <a:xfrm>
            <a:off x="338455" y="1090930"/>
            <a:ext cx="8326120" cy="3395980"/>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5-2</a:t>
            </a:r>
            <a:r>
              <a:rPr lang="zh-CN" altLang="en-US" sz="1800" strike="noStrike" noProof="1"/>
              <a:t>  编写函数，接收任意多个实数，返回一个元组，其中第一个元素为所有参数的平均值，其他元素为所有参数中大于平均值的实数。</a:t>
            </a:r>
          </a:p>
          <a:p>
            <a:pPr eaLnBrk="1" fontAlgn="base" hangingPunct="1">
              <a:lnSpc>
                <a:spcPct val="80000"/>
              </a:lnSpc>
              <a:buSzPct val="90000"/>
              <a:buFont typeface="Wingdings" panose="05000000000000000000" pitchFamily="2" charset="2"/>
              <a:buChar char="•"/>
            </a:pPr>
            <a:endParaRPr lang="zh-CN" altLang="en-US" sz="1500" strike="noStrike"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5120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1922" name="文本占位符 51202"/>
          <p:cNvSpPr>
            <a:spLocks noGrp="1"/>
          </p:cNvSpPr>
          <p:nvPr>
            <p:ph idx="1"/>
          </p:nvPr>
        </p:nvSpPr>
        <p:spPr>
          <a:xfrm>
            <a:off x="338455" y="1090930"/>
            <a:ext cx="8326120" cy="3395980"/>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5-2</a:t>
            </a:r>
            <a:r>
              <a:rPr lang="zh-CN" altLang="en-US" sz="1800" strike="noStrike" noProof="1"/>
              <a:t>  编写函数，接收任意多个实数，返回一个元组，其中第一个元素为所有参数的平均值，其他元素为所有参数中大于平均值的实数。</a:t>
            </a:r>
          </a:p>
          <a:p>
            <a:pPr eaLnBrk="1" fontAlgn="base" hangingPunct="1">
              <a:lnSpc>
                <a:spcPct val="80000"/>
              </a:lnSpc>
              <a:buSzPct val="90000"/>
              <a:buFont typeface="Wingdings" panose="05000000000000000000" pitchFamily="2" charset="2"/>
              <a:buChar char="•"/>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def demo(*para):</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avg = sum(para)/len(para)</a:t>
            </a:r>
            <a:endParaRPr lang="zh-CN" altLang="en-US"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zh-CN" altLang="en-US" sz="1800" strike="noStrike" noProof="1">
                <a:latin typeface="Consolas" panose="020B0609020204030204" pitchFamily="49" charset="0"/>
              </a:rPr>
              <a:t>    </a:t>
            </a:r>
            <a:r>
              <a:rPr lang="en-US" altLang="zh-CN" sz="1800" strike="noStrike" noProof="1">
                <a:latin typeface="Consolas" panose="020B0609020204030204" pitchFamily="49" charset="0"/>
              </a:rPr>
              <a:t>g = [i for i in para if i&gt;avg]</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return (avg,)+tuple(g)</a:t>
            </a: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print(demo(1,2,3,4))</a:t>
            </a:r>
          </a:p>
        </p:txBody>
      </p:sp>
      <p:sp>
        <p:nvSpPr>
          <p:cNvPr id="2" name="Text Box 1"/>
          <p:cNvSpPr txBox="1"/>
          <p:nvPr/>
        </p:nvSpPr>
        <p:spPr>
          <a:xfrm>
            <a:off x="2704465" y="3783330"/>
            <a:ext cx="4893310" cy="1076325"/>
          </a:xfrm>
          <a:prstGeom prst="rect">
            <a:avLst/>
          </a:prstGeom>
          <a:noFill/>
          <a:ln w="19050">
            <a:solidFill>
              <a:schemeClr val="accent1"/>
            </a:solidFill>
          </a:ln>
        </p:spPr>
        <p:txBody>
          <a:bodyPr wrap="square" rtlCol="0">
            <a:spAutoFit/>
          </a:bodyPr>
          <a:lstStyle/>
          <a:p>
            <a:r>
              <a:rPr lang="en-US" sz="1600">
                <a:latin typeface="Consolas" panose="020B0609020204030204" pitchFamily="49" charset="0"/>
                <a:cs typeface="Consolas" panose="020B0609020204030204" pitchFamily="49" charset="0"/>
              </a:rPr>
              <a:t>def demo(*para):</a:t>
            </a:r>
          </a:p>
          <a:p>
            <a:r>
              <a:rPr lang="en-US" sz="1600">
                <a:latin typeface="Consolas" panose="020B0609020204030204" pitchFamily="49" charset="0"/>
                <a:cs typeface="Consolas" panose="020B0609020204030204" pitchFamily="49" charset="0"/>
              </a:rPr>
              <a:t>    avg = sum(para)/len(para)</a:t>
            </a:r>
          </a:p>
          <a:p>
            <a:r>
              <a:rPr lang="en-US" sz="1600">
                <a:latin typeface="Consolas" panose="020B0609020204030204" pitchFamily="49" charset="0"/>
                <a:cs typeface="Consolas" panose="020B0609020204030204" pitchFamily="49" charset="0"/>
              </a:rPr>
              <a:t>    g = filter(lambda num: num&gt;avg, para)</a:t>
            </a:r>
          </a:p>
          <a:p>
            <a:r>
              <a:rPr lang="en-US" sz="1600">
                <a:latin typeface="Consolas" panose="020B0609020204030204" pitchFamily="49" charset="0"/>
                <a:cs typeface="Consolas" panose="020B0609020204030204" pitchFamily="49" charset="0"/>
              </a:rPr>
              <a:t>    return (avg,)+tuple(g)</a:t>
            </a:r>
          </a:p>
        </p:txBody>
      </p:sp>
    </p:spTree>
    <p:extLst>
      <p:ext uri="{BB962C8B-B14F-4D97-AF65-F5344CB8AC3E}">
        <p14:creationId xmlns:p14="http://schemas.microsoft.com/office/powerpoint/2010/main" val="1217728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3" name="标题 5222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2946" name="文本占位符 52226"/>
          <p:cNvSpPr>
            <a:spLocks noGrp="1"/>
          </p:cNvSpPr>
          <p:nvPr>
            <p:ph idx="1"/>
          </p:nvPr>
        </p:nvSpPr>
        <p:spPr>
          <a:xfrm>
            <a:off x="325755" y="1130300"/>
            <a:ext cx="8242935"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5-3</a:t>
            </a:r>
            <a:r>
              <a:rPr lang="zh-CN" altLang="en-US" sz="1800" strike="noStrike" noProof="1"/>
              <a:t>  编写函数，接收字符串参数，返回一个元组，其中第一个元素为大写字母个数，第二个元素为小写字母个数。</a:t>
            </a:r>
          </a:p>
          <a:p>
            <a:pPr eaLnBrk="1" fontAlgn="base" hangingPunct="1">
              <a:lnSpc>
                <a:spcPct val="80000"/>
              </a:lnSpc>
              <a:buSzPct val="90000"/>
              <a:buFont typeface="Wingdings" panose="05000000000000000000" pitchFamily="2" charset="2"/>
              <a:buChar char="•"/>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def demo(s):</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 = [0, 0]</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for ch in s:</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if 'a'&lt;=ch&lt;='z':</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result[1] += 1</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elif 'A'&lt;=ch&lt;='Z':</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result[0] += 1</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return tuple(result)</a:t>
            </a: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print(demo('aaaabbbbC'))</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532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3970" name="文本占位符 53250"/>
          <p:cNvSpPr>
            <a:spLocks noGrp="1"/>
          </p:cNvSpPr>
          <p:nvPr>
            <p:ph idx="1"/>
          </p:nvPr>
        </p:nvSpPr>
        <p:spPr>
          <a:xfrm>
            <a:off x="415925" y="1151255"/>
            <a:ext cx="8152765" cy="339407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b="1" dirty="0"/>
              <a:t>例</a:t>
            </a:r>
            <a:r>
              <a:rPr lang="en-US" altLang="zh-CN" sz="1800" b="1" dirty="0"/>
              <a:t>5-4</a:t>
            </a:r>
            <a:r>
              <a:rPr lang="zh-CN" altLang="en-US" sz="1800" dirty="0"/>
              <a:t>  编写函数，接收包含</a:t>
            </a:r>
            <a:r>
              <a:rPr lang="en-US" altLang="zh-CN" sz="1800" dirty="0"/>
              <a:t>20</a:t>
            </a:r>
            <a:r>
              <a:rPr lang="zh-CN" altLang="en-US" sz="1800" dirty="0"/>
              <a:t>个整数的列表</a:t>
            </a:r>
            <a:r>
              <a:rPr lang="en-US" altLang="zh-CN" sz="1800" dirty="0"/>
              <a:t>lst</a:t>
            </a:r>
            <a:r>
              <a:rPr lang="zh-CN" altLang="en-US" sz="1800" dirty="0"/>
              <a:t>和一个整数</a:t>
            </a:r>
            <a:r>
              <a:rPr lang="en-US" altLang="zh-CN" sz="1800" dirty="0"/>
              <a:t>k</a:t>
            </a:r>
            <a:r>
              <a:rPr lang="zh-CN" altLang="en-US" sz="1800" dirty="0"/>
              <a:t>作为参数，返回新列表。处理规则为：将列表</a:t>
            </a:r>
            <a:r>
              <a:rPr lang="en-US" altLang="zh-CN" sz="1800" dirty="0"/>
              <a:t>lst</a:t>
            </a:r>
            <a:r>
              <a:rPr lang="zh-CN" altLang="en-US" sz="1800" dirty="0"/>
              <a:t>中下标</a:t>
            </a:r>
            <a:r>
              <a:rPr lang="en-US" altLang="zh-CN" sz="1800" dirty="0"/>
              <a:t>k</a:t>
            </a:r>
            <a:r>
              <a:rPr lang="zh-CN" altLang="en-US" sz="1800" dirty="0"/>
              <a:t>（不包括</a:t>
            </a:r>
            <a:r>
              <a:rPr lang="en-US" altLang="zh-CN" sz="1800" dirty="0"/>
              <a:t>k</a:t>
            </a:r>
            <a:r>
              <a:rPr lang="zh-CN" altLang="en-US" sz="1800" dirty="0"/>
              <a:t>）之前的元素逆序，下标</a:t>
            </a:r>
            <a:r>
              <a:rPr lang="en-US" altLang="zh-CN" sz="1800" dirty="0"/>
              <a:t>k</a:t>
            </a:r>
            <a:r>
              <a:rPr lang="zh-CN" altLang="en-US" sz="1800" dirty="0"/>
              <a:t>（包括</a:t>
            </a:r>
            <a:r>
              <a:rPr lang="en-US" altLang="zh-CN" sz="1800" dirty="0"/>
              <a:t>k</a:t>
            </a:r>
            <a:r>
              <a:rPr lang="zh-CN" altLang="en-US" sz="1800" dirty="0"/>
              <a:t>）之后的元素逆序，然后将整个列表</a:t>
            </a:r>
            <a:r>
              <a:rPr lang="en-US" altLang="zh-CN" sz="1800" dirty="0"/>
              <a:t>lst</a:t>
            </a:r>
            <a:r>
              <a:rPr lang="zh-CN" altLang="en-US" sz="1800" dirty="0"/>
              <a:t>中的所有元素再逆序。</a:t>
            </a:r>
            <a:endParaRPr lang="en-US" altLang="zh-CN" sz="1200" dirty="0">
              <a:latin typeface="Consolas" panose="020B06090202040302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内容占位符 2"/>
          <p:cNvSpPr>
            <a:spLocks noGrp="1"/>
          </p:cNvSpPr>
          <p:nvPr>
            <p:ph idx="1"/>
          </p:nvPr>
        </p:nvSpPr>
        <p:spPr/>
        <p:txBody>
          <a:bodyPr wrap="square" lIns="68591" tIns="34295" rIns="68591" bIns="34295" anchor="t"/>
          <a:lstStyle/>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def demo(lst,k):</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 = lst[:]</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x[:k] = reversed(x[:k])</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x[k:] = reversed(x[k:])</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x.reverse()</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return x</a:t>
            </a:r>
          </a:p>
          <a:p>
            <a:pPr eaLnBrk="1" fontAlgn="base" hangingPunct="1">
              <a:lnSpc>
                <a:spcPct val="9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lst = list(range(1,21))</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print(demo(lst,5))</a:t>
            </a:r>
          </a:p>
        </p:txBody>
      </p:sp>
      <p:sp>
        <p:nvSpPr>
          <p:cNvPr id="81922" name="标题 532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5427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6018" name="文本占位符 54274"/>
          <p:cNvSpPr>
            <a:spLocks noGrp="1"/>
          </p:cNvSpPr>
          <p:nvPr>
            <p:ph idx="1"/>
          </p:nvPr>
        </p:nvSpPr>
        <p:spPr>
          <a:xfrm>
            <a:off x="274320" y="1060450"/>
            <a:ext cx="8766810" cy="3395980"/>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本例的执行结果实际上是把列表中所有元素循环左移</a:t>
            </a:r>
            <a:r>
              <a:rPr lang="en-US" altLang="zh-CN" sz="1800" strike="noStrike" noProof="1"/>
              <a:t>k</a:t>
            </a:r>
            <a:r>
              <a:rPr lang="zh-CN" altLang="en-US" sz="1800" strike="noStrike" noProof="1"/>
              <a:t>位。在</a:t>
            </a:r>
            <a:r>
              <a:rPr lang="en-US" altLang="zh-CN" sz="1800" strike="noStrike" noProof="1"/>
              <a:t>collections</a:t>
            </a:r>
            <a:r>
              <a:rPr lang="zh-CN" altLang="en-US" sz="1800" strike="noStrike" noProof="1"/>
              <a:t>标准库的</a:t>
            </a:r>
            <a:r>
              <a:rPr lang="en-US" altLang="zh-CN" sz="1800" strike="noStrike" noProof="1"/>
              <a:t>deque</a:t>
            </a:r>
            <a:r>
              <a:rPr lang="zh-CN" altLang="en-US" sz="1800" strike="noStrike" noProof="1"/>
              <a:t>对象已经实现了该功能，直接调用即可。</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import collections</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 = </a:t>
            </a:r>
            <a:r>
              <a:rPr lang="en-US" altLang="fr-FR" sz="1600" strike="noStrike" noProof="1">
                <a:latin typeface="Consolas" panose="020B0609020204030204" pitchFamily="49" charset="0"/>
              </a:rPr>
              <a:t>list(</a:t>
            </a:r>
            <a:r>
              <a:rPr lang="fr-FR" altLang="en-US" sz="1600" strike="noStrike" noProof="1">
                <a:latin typeface="Consolas" panose="020B0609020204030204" pitchFamily="49" charset="0"/>
              </a:rPr>
              <a:t>range(20)</a:t>
            </a:r>
            <a:r>
              <a:rPr lang="en-US" altLang="fr-FR" sz="1600" strike="noStrike" noProof="1">
                <a:latin typeface="Consolas" panose="020B0609020204030204" pitchFamily="49" charset="0"/>
              </a:rPr>
              <a:t>)</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 = collections.deque(x)</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solidFill>
                  <a:srgbClr val="00B0F0"/>
                </a:solidFill>
                <a:latin typeface="Consolas" panose="020B0609020204030204" pitchFamily="49" charset="0"/>
              </a:rPr>
              <a:t>deque([0, 1, 2, 3, 4, 5, 6, 7, 8, 9, 10, 11, 12, 13, 14, 15, 16, 17, 18, 19])</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x.rotate(-3)</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solidFill>
                  <a:srgbClr val="00B0F0"/>
                </a:solidFill>
                <a:latin typeface="Consolas" panose="020B0609020204030204" pitchFamily="49" charset="0"/>
              </a:rPr>
              <a:t>deque([3, 4, 5, 6, 7, 8, 9, 10, 11, 12, 13, 14, 15, 16, 17, 18, 19, 0, 1, 2])</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410845" marR="0" lvl="0" indent="-410845" algn="l" defTabSz="914400" rtl="0" eaLnBrk="1" fontAlgn="base" latinLnBrk="0" hangingPunct="1">
              <a:lnSpc>
                <a:spcPct val="150000"/>
              </a:lnSpc>
              <a:spcBef>
                <a:spcPts val="0"/>
              </a:spcBef>
              <a:spcAft>
                <a:spcPct val="0"/>
              </a:spcAft>
              <a:buClrTx/>
              <a:buSzTx/>
              <a:buFont typeface="Wingdings" panose="05000000000000000000" charset="0"/>
              <a:buChar char="v"/>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分析清楚了问题本质，要是把代码写成这样，会不会眼前一亮呢？</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def shift(lst, k):</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return lst[k:]+lst[:k]</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x = list(range(20))</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shift(x,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[3, 4, 5, 6, 7, 8, 9, 10, 11, 12, 13, 14, 15, 16, 17, 18, 19, 0, 1, 2]</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shift(x,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[17, 18, 19, 0, 1, 2, 3, 4, 5, 6, 7, 8, 9, 10, 11, 12, 13, 14, 15, 16]</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a:ln>
                  <a:noFill/>
                </a:ln>
                <a:effectLst/>
                <a:uLnTx/>
                <a:uFillTx/>
                <a:sym typeface="+mn-ea"/>
              </a:rPr>
              <a:t>5.7  </a:t>
            </a:r>
            <a:r>
              <a:rPr lang="zh-CN" altLang="en-US" noProof="0">
                <a:ln>
                  <a:noFill/>
                </a:ln>
                <a:effectLst/>
                <a:uLnTx/>
                <a:uFillTx/>
                <a:sym typeface="+mn-ea"/>
              </a:rPr>
              <a:t>案例精选</a:t>
            </a:r>
            <a:endParaRPr lang="zh-CN" altLang="en-US"/>
          </a:p>
        </p:txBody>
      </p:sp>
      <p:sp>
        <p:nvSpPr>
          <p:cNvPr id="3" name="内容占位符 2"/>
          <p:cNvSpPr>
            <a:spLocks noGrp="1"/>
          </p:cNvSpPr>
          <p:nvPr>
            <p:ph idx="1"/>
          </p:nvPr>
        </p:nvSpPr>
        <p:spPr/>
        <p:txBody>
          <a:bodyPr/>
          <a:lstStyle/>
          <a:p>
            <a:r>
              <a:rPr lang="zh-CN" altLang="en-US" sz="1800"/>
              <a:t>最直接的方式，但是效率低。</a:t>
            </a:r>
            <a:endParaRPr lang="zh-CN" altLang="en-US"/>
          </a:p>
          <a:p>
            <a:pPr marL="0" indent="0">
              <a:buNone/>
            </a:pPr>
            <a:r>
              <a:rPr lang="zh-CN" altLang="en-US" sz="1800">
                <a:latin typeface="Consolas" panose="020B0609020204030204" pitchFamily="49" charset="0"/>
                <a:cs typeface="Consolas" panose="020B0609020204030204" pitchFamily="49" charset="0"/>
              </a:rPr>
              <a:t>def leftRotate(lst, k):</a:t>
            </a:r>
          </a:p>
          <a:p>
            <a:pPr marL="0" indent="0">
              <a:buNone/>
            </a:pPr>
            <a:r>
              <a:rPr lang="zh-CN" altLang="en-US" sz="1800">
                <a:latin typeface="Consolas" panose="020B0609020204030204" pitchFamily="49" charset="0"/>
                <a:cs typeface="Consolas" panose="020B0609020204030204" pitchFamily="49" charset="0"/>
              </a:rPr>
              <a:t>    for i in range(k):</a:t>
            </a:r>
          </a:p>
          <a:p>
            <a:pPr marL="0" indent="0">
              <a:buNone/>
            </a:pPr>
            <a:r>
              <a:rPr lang="zh-CN" altLang="en-US" sz="1800">
                <a:latin typeface="Consolas" panose="020B0609020204030204" pitchFamily="49" charset="0"/>
                <a:cs typeface="Consolas" panose="020B0609020204030204" pitchFamily="49" charset="0"/>
              </a:rPr>
              <a:t>        lst.append(lst.pop(0))</a:t>
            </a:r>
          </a:p>
          <a:p>
            <a:pPr marL="0" indent="0">
              <a:buNone/>
            </a:pPr>
            <a:endParaRPr lang="zh-CN" altLang="en-US" sz="1800">
              <a:latin typeface="Consolas" panose="020B0609020204030204" pitchFamily="49" charset="0"/>
              <a:cs typeface="Consolas" panose="020B0609020204030204" pitchFamily="49" charset="0"/>
            </a:endParaRPr>
          </a:p>
          <a:p>
            <a:pPr marL="0" indent="0">
              <a:buNone/>
            </a:pPr>
            <a:r>
              <a:rPr lang="zh-CN" altLang="en-US" sz="1800">
                <a:latin typeface="Consolas" panose="020B0609020204030204" pitchFamily="49" charset="0"/>
                <a:cs typeface="Consolas" panose="020B0609020204030204" pitchFamily="49" charset="0"/>
              </a:rPr>
              <a:t>data = list(range(20))</a:t>
            </a:r>
          </a:p>
          <a:p>
            <a:pPr marL="0" indent="0">
              <a:buNone/>
            </a:pPr>
            <a:r>
              <a:rPr lang="zh-CN" altLang="en-US" sz="1800">
                <a:latin typeface="Consolas" panose="020B0609020204030204" pitchFamily="49" charset="0"/>
                <a:cs typeface="Consolas" panose="020B0609020204030204" pitchFamily="49" charset="0"/>
              </a:rPr>
              <a:t>leftRotate(data, 3)</a:t>
            </a:r>
          </a:p>
          <a:p>
            <a:pPr marL="0" indent="0">
              <a:buNone/>
            </a:pPr>
            <a:r>
              <a:rPr lang="zh-CN" altLang="en-US" sz="1800">
                <a:latin typeface="Consolas" panose="020B0609020204030204" pitchFamily="49" charset="0"/>
                <a:cs typeface="Consolas" panose="020B0609020204030204" pitchFamily="49" charset="0"/>
              </a:rPr>
              <a:t>print(data)</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5-5</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使用秦九韶算法快速求解多项式的值。</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pic>
        <p:nvPicPr>
          <p:cNvPr id="150531" name="图片 3"/>
          <p:cNvPicPr>
            <a:picLocks noChangeAspect="1"/>
          </p:cNvPicPr>
          <p:nvPr/>
        </p:nvPicPr>
        <p:blipFill>
          <a:blip r:embed="rId2"/>
          <a:stretch>
            <a:fillRect/>
          </a:stretch>
        </p:blipFill>
        <p:spPr>
          <a:xfrm>
            <a:off x="871855" y="1583055"/>
            <a:ext cx="5829300" cy="3237230"/>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51554" name="内容占位符 2"/>
          <p:cNvSpPr>
            <a:spLocks noGrp="1"/>
          </p:cNvSpPr>
          <p:nvPr>
            <p:ph idx="1"/>
          </p:nvPr>
        </p:nvSpPr>
        <p:spPr/>
        <p:txBody>
          <a:bodyPr wrap="square" lIns="68591" tIns="34295" rIns="68591" bIns="34295" anchor="t"/>
          <a:lstStyle/>
          <a:p>
            <a:pPr marL="0" indent="0" eaLnBrk="1" latinLnBrk="0" hangingPunct="1">
              <a:spcBef>
                <a:spcPct val="0"/>
              </a:spcBef>
              <a:buNone/>
            </a:pPr>
            <a:r>
              <a:rPr lang="zh-CN" altLang="en-US" sz="1400" strike="noStrike" noProof="1">
                <a:latin typeface="Consolas" panose="020B0609020204030204" pitchFamily="49" charset="0"/>
              </a:rPr>
              <a:t>def func(factors, x):</a:t>
            </a:r>
          </a:p>
          <a:p>
            <a:pPr marL="0" indent="0" eaLnBrk="1" latinLnBrk="0" hangingPunct="1">
              <a:spcBef>
                <a:spcPct val="0"/>
              </a:spcBef>
              <a:buNone/>
            </a:pPr>
            <a:r>
              <a:rPr lang="zh-CN" altLang="en-US" sz="1400" strike="noStrike" noProof="1">
                <a:latin typeface="Consolas" panose="020B0609020204030204" pitchFamily="49" charset="0"/>
              </a:rPr>
              <a:t>    result = factors[0]</a:t>
            </a:r>
          </a:p>
          <a:p>
            <a:pPr marL="0" indent="0" eaLnBrk="1" latinLnBrk="0" hangingPunct="1">
              <a:spcBef>
                <a:spcPct val="0"/>
              </a:spcBef>
              <a:buNone/>
            </a:pPr>
            <a:r>
              <a:rPr lang="zh-CN" altLang="en-US" sz="1400" strike="noStrike" noProof="1">
                <a:latin typeface="Consolas" panose="020B0609020204030204" pitchFamily="49" charset="0"/>
              </a:rPr>
              <a:t>    for factor in factors[1:]:</a:t>
            </a:r>
          </a:p>
          <a:p>
            <a:pPr marL="0" indent="0" eaLnBrk="1" latinLnBrk="0" hangingPunct="1">
              <a:spcBef>
                <a:spcPct val="0"/>
              </a:spcBef>
              <a:buNone/>
            </a:pPr>
            <a:r>
              <a:rPr lang="zh-CN" altLang="en-US" sz="1400" strike="noStrike" noProof="1">
                <a:latin typeface="Consolas" panose="020B0609020204030204" pitchFamily="49" charset="0"/>
              </a:rPr>
              <a:t>        result = result*x + factor        </a:t>
            </a:r>
          </a:p>
          <a:p>
            <a:pPr marL="0" indent="0" eaLnBrk="1" latinLnBrk="0" hangingPunct="1">
              <a:spcBef>
                <a:spcPct val="0"/>
              </a:spcBef>
              <a:buNone/>
            </a:pPr>
            <a:r>
              <a:rPr lang="zh-CN" altLang="en-US" sz="1400" strike="noStrike" noProof="1">
                <a:latin typeface="Consolas" panose="020B0609020204030204" pitchFamily="49" charset="0"/>
              </a:rPr>
              <a:t>    return result</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(3, 8, 5, 9, 7, 1)</a:t>
            </a:r>
          </a:p>
          <a:p>
            <a:pPr marL="0" indent="0" eaLnBrk="1" latinLnBrk="0" hangingPunct="1">
              <a:spcBef>
                <a:spcPct val="0"/>
              </a:spcBef>
              <a:buNone/>
            </a:pPr>
            <a:r>
              <a:rPr lang="zh-CN" altLang="en-US" sz="1400" strike="noStrike" noProof="1">
                <a:latin typeface="Consolas" panose="020B0609020204030204" pitchFamily="49" charset="0"/>
              </a:rPr>
              <a:t>print(func(factors, 1))</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(3, 8, 5, 0, 7, 1)</a:t>
            </a:r>
          </a:p>
          <a:p>
            <a:pPr marL="0" indent="0" eaLnBrk="1" latinLnBrk="0" hangingPunct="1">
              <a:spcBef>
                <a:spcPct val="0"/>
              </a:spcBef>
              <a:buNone/>
            </a:pPr>
            <a:r>
              <a:rPr lang="zh-CN" altLang="en-US" sz="1400" strike="noStrike" noProof="1">
                <a:latin typeface="Consolas" panose="020B0609020204030204" pitchFamily="49" charset="0"/>
              </a:rPr>
              <a:t>print(func(factors, 2))</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(5,)</a:t>
            </a:r>
          </a:p>
          <a:p>
            <a:pPr marL="0" indent="0" eaLnBrk="1" latinLnBrk="0" hangingPunct="1">
              <a:spcBef>
                <a:spcPct val="0"/>
              </a:spcBef>
              <a:buNone/>
            </a:pPr>
            <a:r>
              <a:rPr lang="zh-CN" altLang="en-US" sz="1400" strike="noStrike" noProof="1">
                <a:latin typeface="Consolas" panose="020B0609020204030204" pitchFamily="49" charset="0"/>
              </a:rPr>
              <a:t>print(func(factors, 2))</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(5, 1)</a:t>
            </a:r>
          </a:p>
          <a:p>
            <a:pPr marL="0" indent="0" eaLnBrk="1" latinLnBrk="0" hangingPunct="1">
              <a:spcBef>
                <a:spcPct val="0"/>
              </a:spcBef>
              <a:buNone/>
            </a:pPr>
            <a:r>
              <a:rPr lang="zh-CN" altLang="en-US" sz="1400" strike="noStrike" noProof="1">
                <a:latin typeface="Consolas" panose="020B0609020204030204" pitchFamily="49" charset="0"/>
              </a:rPr>
              <a:t>print(func(factors,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8434"/>
          <p:cNvSpPr>
            <a:spLocks noGrp="1"/>
          </p:cNvSpPr>
          <p:nvPr>
            <p:ph idx="1"/>
          </p:nvPr>
        </p:nvSpPr>
        <p:spPr/>
        <p:txBody>
          <a:bodyPr wrap="square" lIns="68591" tIns="34295" rIns="68591" bIns="34295" anchor="t"/>
          <a:lstStyle/>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函数的本质就是一段有</a:t>
            </a:r>
            <a:r>
              <a:rPr lang="zh-CN" altLang="en-US" sz="1800" dirty="0">
                <a:solidFill>
                  <a:srgbClr val="FF0000"/>
                </a:solidFill>
              </a:rPr>
              <a:t>特定功能、可以重复使用的代码</a:t>
            </a:r>
            <a:r>
              <a:rPr lang="zh-CN" altLang="en-US" sz="1800" dirty="0"/>
              <a:t>，这段代码</a:t>
            </a:r>
            <a:r>
              <a:rPr lang="zh-CN" altLang="en-US" sz="1800" dirty="0">
                <a:solidFill>
                  <a:srgbClr val="FF0000"/>
                </a:solidFill>
              </a:rPr>
              <a:t>为其起一个“好听”的名字</a:t>
            </a:r>
            <a:r>
              <a:rPr lang="en-US" altLang="zh-CN" sz="1800" dirty="0">
                <a:solidFill>
                  <a:srgbClr val="FF0000"/>
                </a:solidFill>
              </a:rPr>
              <a:t>(</a:t>
            </a:r>
            <a:r>
              <a:rPr lang="zh-CN" altLang="en-US" sz="1800" dirty="0">
                <a:solidFill>
                  <a:srgbClr val="FF0000"/>
                </a:solidFill>
              </a:rPr>
              <a:t>函数名</a:t>
            </a:r>
            <a:r>
              <a:rPr lang="en-US" altLang="zh-CN" sz="1800" dirty="0">
                <a:solidFill>
                  <a:srgbClr val="FF0000"/>
                </a:solidFill>
              </a:rPr>
              <a:t>)</a:t>
            </a:r>
            <a:r>
              <a:rPr lang="zh-CN" altLang="en-US" sz="1800" dirty="0"/>
              <a:t>。在后续编写程序过程中，如果需要同样的功能，直接通过起好的名字就可以调用这段代码。。</a:t>
            </a:r>
          </a:p>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设计函数时，应注意</a:t>
            </a:r>
            <a:r>
              <a:rPr lang="zh-CN" altLang="en-US" sz="1800" dirty="0">
                <a:solidFill>
                  <a:srgbClr val="FF0000"/>
                </a:solidFill>
              </a:rPr>
              <a:t>提高模块的内聚性</a:t>
            </a:r>
            <a:r>
              <a:rPr lang="zh-CN" altLang="en-US" sz="1800" dirty="0"/>
              <a:t>，同时</a:t>
            </a:r>
            <a:r>
              <a:rPr lang="zh-CN" altLang="en-US" sz="1800" dirty="0">
                <a:solidFill>
                  <a:srgbClr val="FF0000"/>
                </a:solidFill>
              </a:rPr>
              <a:t>降低模块之间的隐式耦合</a:t>
            </a:r>
            <a:r>
              <a:rPr lang="zh-CN" altLang="en-US" sz="1800" dirty="0"/>
              <a:t>。</a:t>
            </a:r>
          </a:p>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在实际项目开发中，</a:t>
            </a:r>
            <a:r>
              <a:rPr lang="zh-CN" altLang="en-US" sz="1800" dirty="0">
                <a:solidFill>
                  <a:srgbClr val="FF0000"/>
                </a:solidFill>
              </a:rPr>
              <a:t>往往会把一些通用的函数封装到一个模块中</a:t>
            </a:r>
            <a:r>
              <a:rPr lang="zh-CN" altLang="en-US" sz="1800" dirty="0"/>
              <a:t>，并把这个通用模块文件放到顶层文件夹中，这样更方便管理。</a:t>
            </a:r>
          </a:p>
        </p:txBody>
      </p:sp>
      <p:sp>
        <p:nvSpPr>
          <p:cNvPr id="2" name="Title 1"/>
          <p:cNvSpPr>
            <a:spLocks noGrp="1"/>
          </p:cNvSpPr>
          <p:nvPr>
            <p:ph type="title"/>
          </p:nvPr>
        </p:nvSpPr>
        <p:spPr/>
        <p:txBody>
          <a:bodyPr/>
          <a:lstStyle/>
          <a:p>
            <a:r>
              <a:rPr lang="en-US" altLang="zh-CN" noProof="0">
                <a:ln>
                  <a:noFill/>
                </a:ln>
                <a:effectLst/>
                <a:uLnTx/>
                <a:uFillTx/>
                <a:sym typeface="+mn-ea"/>
              </a:rPr>
              <a:t>5.1  </a:t>
            </a:r>
            <a:r>
              <a:rPr lang="zh-CN" altLang="en-US" noProof="0">
                <a:ln>
                  <a:noFill/>
                </a:ln>
                <a:effectLst/>
                <a:uLnTx/>
                <a:uFillTx/>
                <a:sym typeface="+mn-ea"/>
              </a:rPr>
              <a:t>函数定义</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152578" name="内容占位符 2"/>
          <p:cNvSpPr>
            <a:spLocks noGrp="1"/>
          </p:cNvSpPr>
          <p:nvPr>
            <p:ph idx="1"/>
          </p:nvPr>
        </p:nvSpPr>
        <p:spPr/>
        <p:txBody>
          <a:bodyPr wrap="square" lIns="68591" tIns="34295" rIns="68591" bIns="34295" anchor="t"/>
          <a:lstStyle/>
          <a:p>
            <a:pPr marL="0" indent="0" eaLnBrk="1" fontAlgn="base" hangingPunct="1">
              <a:spcBef>
                <a:spcPct val="0"/>
              </a:spcBef>
              <a:buNone/>
            </a:pPr>
            <a:r>
              <a:rPr lang="zh-CN" altLang="en-US" sz="1400" strike="noStrike" noProof="1">
                <a:latin typeface="Consolas" panose="020B0609020204030204" pitchFamily="49" charset="0"/>
              </a:rPr>
              <a:t>from functools import reduce</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def func(factors, x):</a:t>
            </a:r>
          </a:p>
          <a:p>
            <a:pPr marL="0" indent="0" eaLnBrk="1" fontAlgn="base" hangingPunct="1">
              <a:spcBef>
                <a:spcPct val="0"/>
              </a:spcBef>
              <a:buNone/>
            </a:pPr>
            <a:r>
              <a:rPr lang="zh-CN" altLang="en-US" sz="1400" strike="noStrike" noProof="1">
                <a:latin typeface="Consolas" panose="020B0609020204030204" pitchFamily="49" charset="0"/>
              </a:rPr>
              <a:t>    result = reduce(lambda a, b: a*x+b, factors)        </a:t>
            </a:r>
          </a:p>
          <a:p>
            <a:pPr marL="0" indent="0" eaLnBrk="1" fontAlgn="base" hangingPunct="1">
              <a:spcBef>
                <a:spcPct val="0"/>
              </a:spcBef>
              <a:buNone/>
            </a:pPr>
            <a:r>
              <a:rPr lang="zh-CN" altLang="en-US" sz="1400" strike="noStrike" noProof="1">
                <a:latin typeface="Consolas" panose="020B0609020204030204" pitchFamily="49" charset="0"/>
              </a:rPr>
              <a:t>    return result</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(3, 8, 5, 9, 7, 1)</a:t>
            </a:r>
          </a:p>
          <a:p>
            <a:pPr marL="0" indent="0" eaLnBrk="1" fontAlgn="base" hangingPunct="1">
              <a:spcBef>
                <a:spcPct val="0"/>
              </a:spcBef>
              <a:buNone/>
            </a:pPr>
            <a:r>
              <a:rPr lang="zh-CN" altLang="en-US" sz="1400" strike="noStrike" noProof="1">
                <a:latin typeface="Consolas" panose="020B0609020204030204" pitchFamily="49" charset="0"/>
              </a:rPr>
              <a:t>print(func(factors, 1))</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(5, 0, 0, 0, 0, 1)</a:t>
            </a:r>
          </a:p>
          <a:p>
            <a:pPr marL="0" indent="0" eaLnBrk="1" fontAlgn="base" hangingPunct="1">
              <a:spcBef>
                <a:spcPct val="0"/>
              </a:spcBef>
              <a:buNone/>
            </a:pPr>
            <a:r>
              <a:rPr lang="zh-CN" altLang="en-US" sz="1400" strike="noStrike" noProof="1">
                <a:latin typeface="Consolas" panose="020B0609020204030204" pitchFamily="49" charset="0"/>
              </a:rPr>
              <a:t>print(func(factors, 2))</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(5,)</a:t>
            </a:r>
          </a:p>
          <a:p>
            <a:pPr marL="0" indent="0" eaLnBrk="1" fontAlgn="base" hangingPunct="1">
              <a:spcBef>
                <a:spcPct val="0"/>
              </a:spcBef>
              <a:buNone/>
            </a:pPr>
            <a:r>
              <a:rPr lang="zh-CN" altLang="en-US" sz="1400" strike="noStrike" noProof="1">
                <a:latin typeface="Consolas" panose="020B0609020204030204" pitchFamily="49" charset="0"/>
              </a:rPr>
              <a:t>print(func(factors, 2))</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(5, 1)</a:t>
            </a:r>
          </a:p>
          <a:p>
            <a:pPr marL="0" indent="0" eaLnBrk="1" fontAlgn="base" hangingPunct="1">
              <a:spcBef>
                <a:spcPct val="0"/>
              </a:spcBef>
              <a:buNone/>
            </a:pPr>
            <a:r>
              <a:rPr lang="zh-CN" altLang="en-US" sz="1400" strike="noStrike" noProof="1">
                <a:latin typeface="Consolas" panose="020B0609020204030204" pitchFamily="49" charset="0"/>
              </a:rPr>
              <a:t>print(func(factors, 2))</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7" name="标题 5632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58370" name="文本占位符 56322"/>
          <p:cNvSpPr>
            <a:spLocks noGrp="1"/>
          </p:cNvSpPr>
          <p:nvPr>
            <p:ph idx="1"/>
          </p:nvPr>
        </p:nvSpPr>
        <p:spPr>
          <a:xfrm>
            <a:off x="457200" y="1200150"/>
            <a:ext cx="8463280"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30000"/>
              </a:lnSpc>
              <a:spcBef>
                <a:spcPts val="0"/>
              </a:spcBef>
              <a:spcAft>
                <a:spcPct val="0"/>
              </a:spcAft>
              <a:buClrTx/>
              <a:buSzPct val="90000"/>
              <a:buFont typeface="Wingdings" panose="05000000000000000000" charset="0"/>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a:t>
            </a:r>
            <a:r>
              <a:rPr kumimoji="0" lang="en-US" altLang="x-none" sz="1800" b="1" i="0" u="none" strike="noStrike" kern="1200" cap="none" spc="0" normalizeH="0" baseline="0" noProof="1">
                <a:ln>
                  <a:noFill/>
                </a:ln>
                <a:solidFill>
                  <a:schemeClr val="tx1"/>
                </a:solidFill>
                <a:effectLst/>
                <a:uLnTx/>
                <a:uFillTx/>
                <a:latin typeface="+mn-lt"/>
                <a:ea typeface="+mn-ea"/>
                <a:cs typeface="+mn-cs"/>
              </a:rPr>
              <a:t>6</a:t>
            </a:r>
            <a:r>
              <a:rPr kumimoji="0" lang="zh-CN" altLang="en-US" sz="1800" b="0" i="0" u="none" strike="noStrike" kern="1200" cap="none" spc="0" normalizeH="0" baseline="0" noProof="1">
                <a:ln>
                  <a:noFill/>
                </a:ln>
                <a:solidFill>
                  <a:schemeClr val="tx1"/>
                </a:solidFill>
                <a:effectLst/>
                <a:uLnTx/>
                <a:uFillTx/>
                <a:latin typeface="+mn-lt"/>
                <a:ea typeface="+mn-ea"/>
                <a:cs typeface="+mn-cs"/>
              </a:rPr>
              <a:t>  编写函数，接收一个包含若干整数的列表参数</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，返回一个元组，其中第一个元素为列表</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中的最小值，其余元素为最小值在列表</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中的下标。</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7" name="标题 5632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58370" name="文本占位符 56322"/>
          <p:cNvSpPr>
            <a:spLocks noGrp="1"/>
          </p:cNvSpPr>
          <p:nvPr>
            <p:ph idx="1"/>
          </p:nvPr>
        </p:nvSpPr>
        <p:spPr>
          <a:xfrm>
            <a:off x="457200" y="1200150"/>
            <a:ext cx="8463280"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30000"/>
              </a:lnSpc>
              <a:spcBef>
                <a:spcPts val="0"/>
              </a:spcBef>
              <a:spcAft>
                <a:spcPct val="0"/>
              </a:spcAft>
              <a:buClrTx/>
              <a:buSzPct val="90000"/>
              <a:buFont typeface="Wingdings" panose="05000000000000000000" charset="0"/>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a:t>
            </a:r>
            <a:r>
              <a:rPr kumimoji="0" lang="en-US" altLang="x-none" sz="1800" b="1" i="0" u="none" strike="noStrike" kern="1200" cap="none" spc="0" normalizeH="0" baseline="0" noProof="1">
                <a:ln>
                  <a:noFill/>
                </a:ln>
                <a:solidFill>
                  <a:schemeClr val="tx1"/>
                </a:solidFill>
                <a:effectLst/>
                <a:uLnTx/>
                <a:uFillTx/>
                <a:latin typeface="+mn-lt"/>
                <a:ea typeface="+mn-ea"/>
                <a:cs typeface="+mn-cs"/>
              </a:rPr>
              <a:t>6</a:t>
            </a:r>
            <a:r>
              <a:rPr kumimoji="0" lang="zh-CN" altLang="en-US" sz="1800" b="0" i="0" u="none" strike="noStrike" kern="1200" cap="none" spc="0" normalizeH="0" baseline="0" noProof="1">
                <a:ln>
                  <a:noFill/>
                </a:ln>
                <a:solidFill>
                  <a:schemeClr val="tx1"/>
                </a:solidFill>
                <a:effectLst/>
                <a:uLnTx/>
                <a:uFillTx/>
                <a:latin typeface="+mn-lt"/>
                <a:ea typeface="+mn-ea"/>
                <a:cs typeface="+mn-cs"/>
              </a:rPr>
              <a:t>  编写函数，接收一个包含若干整数的列表参数</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，返回一个元组，其中第一个元素为列表</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中的最小值，其余元素为最小值在列表</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中的下标。</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import random</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demo(lst):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m = min(lst)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result = (m,)+tuple((index for index,value in enumerate(lst)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if value==m))</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result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[random.randint(1,20) for i in range(50)]</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print(demo(x))</a:t>
            </a:r>
          </a:p>
        </p:txBody>
      </p:sp>
    </p:spTree>
    <p:extLst>
      <p:ext uri="{BB962C8B-B14F-4D97-AF65-F5344CB8AC3E}">
        <p14:creationId xmlns:p14="http://schemas.microsoft.com/office/powerpoint/2010/main" val="27440223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1" name="标题 5734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0114" name="文本占位符 57346"/>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5-7</a:t>
            </a:r>
            <a:r>
              <a:rPr lang="zh-CN" altLang="en-US" sz="1800" strike="noStrike" noProof="1"/>
              <a:t>  编写函数，接收一个整数</a:t>
            </a:r>
            <a:r>
              <a:rPr lang="en-US" altLang="zh-CN" sz="1800" strike="noStrike" noProof="1"/>
              <a:t>t</a:t>
            </a:r>
            <a:r>
              <a:rPr lang="zh-CN" altLang="en-US" sz="1800" strike="noStrike" noProof="1"/>
              <a:t>为参数，打印杨辉三角前</a:t>
            </a:r>
            <a:r>
              <a:rPr lang="en-US" altLang="zh-CN" sz="1800" strike="noStrike" noProof="1"/>
              <a:t>t</a:t>
            </a:r>
            <a:r>
              <a:rPr lang="zh-CN" altLang="en-US" sz="1800" strike="noStrike" noProof="1"/>
              <a:t>行。</a:t>
            </a:r>
          </a:p>
          <a:p>
            <a:pPr eaLnBrk="1" fontAlgn="base" hangingPunct="1">
              <a:lnSpc>
                <a:spcPct val="80000"/>
              </a:lnSpc>
              <a:buSzPct val="90000"/>
              <a:buFont typeface="Wingdings" panose="05000000000000000000" charset="0"/>
              <a:buChar char=""/>
            </a:pPr>
            <a:r>
              <a:rPr lang="zh-CN" altLang="en-US" sz="1800" strike="noStrike" noProof="1"/>
              <a:t>解法一</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def demo(t):</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print([1,1])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line = [1,1]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for i in range(2,t):</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 = []</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for j in range(0,len(line)-1):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r.append(line[j]+line[j+1])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line = [1]+r+[1]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print(line)</a:t>
            </a:r>
          </a:p>
          <a:p>
            <a:pPr eaLnBrk="1" fontAlgn="base" latinLnBrk="0" hangingPunct="1">
              <a:lnSpc>
                <a:spcPct val="80000"/>
              </a:lnSpc>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demo(10)</a:t>
            </a:r>
          </a:p>
        </p:txBody>
      </p:sp>
      <p:pic>
        <p:nvPicPr>
          <p:cNvPr id="3" name="Picture 2"/>
          <p:cNvPicPr>
            <a:picLocks noChangeAspect="1"/>
          </p:cNvPicPr>
          <p:nvPr/>
        </p:nvPicPr>
        <p:blipFill>
          <a:blip r:embed="rId2"/>
          <a:stretch>
            <a:fillRect/>
          </a:stretch>
        </p:blipFill>
        <p:spPr>
          <a:xfrm>
            <a:off x="4939030" y="1381125"/>
            <a:ext cx="4106545" cy="2232025"/>
          </a:xfrm>
          <a:prstGeom prst="rect">
            <a:avLst/>
          </a:prstGeom>
          <a:ln w="19050">
            <a:solidFill>
              <a:schemeClr val="accent1"/>
            </a:solid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en-US" altLang="zh-CN" strike="noStrike" noProof="0">
                <a:ln>
                  <a:noFill/>
                </a:ln>
                <a:effectLst/>
                <a:uLnTx/>
                <a:uFillTx/>
                <a:sym typeface="+mn-ea"/>
              </a:rPr>
              <a:t>5.7  </a:t>
            </a:r>
            <a:r>
              <a:rPr lang="zh-CN" altLang="en-US" strike="noStrike" noProof="0">
                <a:ln>
                  <a:noFill/>
                </a:ln>
                <a:effectLst/>
                <a:uLnTx/>
                <a:uFillTx/>
                <a:sym typeface="+mn-ea"/>
              </a:rPr>
              <a:t>案例精选</a:t>
            </a:r>
            <a:endParaRPr lang="en-US" strike="noStrike" noProof="1"/>
          </a:p>
        </p:txBody>
      </p:sp>
      <p:sp>
        <p:nvSpPr>
          <p:cNvPr id="3" name="Content Placeholder 2"/>
          <p:cNvSpPr>
            <a:spLocks noGrp="1"/>
          </p:cNvSpPr>
          <p:nvPr>
            <p:ph idx="1"/>
          </p:nvPr>
        </p:nvSpPr>
        <p:spPr/>
        <p:txBody>
          <a:bodyPr/>
          <a:lstStyle/>
          <a:p>
            <a:pPr fontAlgn="base" latinLnBrk="0">
              <a:spcBef>
                <a:spcPts val="0"/>
              </a:spcBef>
              <a:buFont typeface="Wingdings" panose="05000000000000000000" charset="0"/>
              <a:buChar char=""/>
            </a:pPr>
            <a:r>
              <a:rPr lang="zh-CN" altLang="en-US" sz="1800" strike="noStrike" noProof="1">
                <a:latin typeface="Consolas" panose="020B0609020204030204" pitchFamily="49" charset="0"/>
              </a:rPr>
              <a:t>解法二</a:t>
            </a:r>
          </a:p>
          <a:p>
            <a:pPr marL="0" indent="0" latinLnBrk="0">
              <a:spcBef>
                <a:spcPts val="0"/>
              </a:spcBef>
              <a:buNone/>
            </a:pPr>
            <a:r>
              <a:rPr lang="zh-CN" altLang="en-US" sz="1600" strike="noStrike" noProof="1">
                <a:latin typeface="Consolas" panose="020B0609020204030204" pitchFamily="49" charset="0"/>
              </a:rPr>
              <a:t>from functools import lru_cache</a:t>
            </a:r>
          </a:p>
          <a:p>
            <a:pPr marL="0" indent="0" latinLnBrk="0">
              <a:spcBef>
                <a:spcPts val="0"/>
              </a:spcBef>
              <a:buNone/>
            </a:pPr>
            <a:endParaRPr lang="zh-CN" altLang="en-US" sz="1600" strike="noStrike" noProof="1">
              <a:latin typeface="Consolas" panose="020B0609020204030204" pitchFamily="49" charset="0"/>
            </a:endParaRPr>
          </a:p>
          <a:p>
            <a:pPr marL="0" indent="0" latinLnBrk="0">
              <a:spcBef>
                <a:spcPts val="0"/>
              </a:spcBef>
              <a:buNone/>
            </a:pPr>
            <a:r>
              <a:rPr lang="zh-CN" altLang="en-US" sz="1600" strike="noStrike" noProof="1">
                <a:latin typeface="Consolas" panose="020B0609020204030204" pitchFamily="49" charset="0"/>
              </a:rPr>
              <a:t>@lru_cache(maxsize=64)</a:t>
            </a:r>
          </a:p>
          <a:p>
            <a:pPr marL="0" indent="0" latinLnBrk="0">
              <a:spcBef>
                <a:spcPts val="0"/>
              </a:spcBef>
              <a:buNone/>
            </a:pPr>
            <a:r>
              <a:rPr lang="zh-CN" altLang="en-US" sz="1600" strike="noStrike" noProof="1">
                <a:latin typeface="Consolas" panose="020B0609020204030204" pitchFamily="49" charset="0"/>
              </a:rPr>
              <a:t>def cni(n,i):</a:t>
            </a:r>
          </a:p>
          <a:p>
            <a:pPr marL="0" indent="0" latinLnBrk="0">
              <a:spcBef>
                <a:spcPts val="0"/>
              </a:spcBef>
              <a:buNone/>
            </a:pPr>
            <a:r>
              <a:rPr lang="zh-CN" altLang="en-US" sz="1600" strike="noStrike" noProof="1">
                <a:latin typeface="Consolas" panose="020B0609020204030204" pitchFamily="49" charset="0"/>
              </a:rPr>
              <a:t>    if n==i or i==0:</a:t>
            </a:r>
          </a:p>
          <a:p>
            <a:pPr marL="0" indent="0" latinLnBrk="0">
              <a:spcBef>
                <a:spcPts val="0"/>
              </a:spcBef>
              <a:buNone/>
            </a:pPr>
            <a:r>
              <a:rPr lang="zh-CN" altLang="en-US" sz="1600" strike="noStrike" noProof="1">
                <a:latin typeface="Consolas" panose="020B0609020204030204" pitchFamily="49" charset="0"/>
              </a:rPr>
              <a:t>        return 1</a:t>
            </a:r>
          </a:p>
          <a:p>
            <a:pPr marL="0" indent="0" latinLnBrk="0">
              <a:spcBef>
                <a:spcPts val="0"/>
              </a:spcBef>
              <a:buNone/>
            </a:pPr>
            <a:r>
              <a:rPr lang="zh-CN" altLang="en-US" sz="1600" strike="noStrike" noProof="1">
                <a:latin typeface="Consolas" panose="020B0609020204030204" pitchFamily="49" charset="0"/>
              </a:rPr>
              <a:t>    return cni(n-1,i) + cni(n-1,i-1)</a:t>
            </a:r>
          </a:p>
          <a:p>
            <a:pPr marL="0" indent="0" latinLnBrk="0">
              <a:spcBef>
                <a:spcPts val="0"/>
              </a:spcBef>
              <a:buNone/>
            </a:pPr>
            <a:endParaRPr lang="zh-CN" altLang="en-US" sz="1600" strike="noStrike" noProof="1">
              <a:latin typeface="Consolas" panose="020B0609020204030204" pitchFamily="49" charset="0"/>
            </a:endParaRPr>
          </a:p>
          <a:p>
            <a:pPr marL="0" indent="0" latinLnBrk="0">
              <a:spcBef>
                <a:spcPts val="0"/>
              </a:spcBef>
              <a:buNone/>
            </a:pPr>
            <a:r>
              <a:rPr lang="zh-CN" altLang="en-US" sz="1600" strike="noStrike" noProof="1">
                <a:latin typeface="Consolas" panose="020B0609020204030204" pitchFamily="49" charset="0"/>
              </a:rPr>
              <a:t>def yanghui(num):</a:t>
            </a:r>
          </a:p>
          <a:p>
            <a:pPr marL="0" indent="0" latinLnBrk="0">
              <a:spcBef>
                <a:spcPts val="0"/>
              </a:spcBef>
              <a:buNone/>
            </a:pPr>
            <a:r>
              <a:rPr lang="zh-CN" altLang="en-US" sz="1600" strike="noStrike" noProof="1">
                <a:latin typeface="Consolas" panose="020B0609020204030204" pitchFamily="49" charset="0"/>
              </a:rPr>
              <a:t>    for n in range(num):</a:t>
            </a:r>
          </a:p>
          <a:p>
            <a:pPr marL="0" indent="0" latinLnBrk="0">
              <a:spcBef>
                <a:spcPts val="0"/>
              </a:spcBef>
              <a:buNone/>
            </a:pPr>
            <a:r>
              <a:rPr lang="zh-CN" altLang="en-US" sz="1600" strike="noStrike" noProof="1">
                <a:latin typeface="Consolas" panose="020B0609020204030204" pitchFamily="49" charset="0"/>
              </a:rPr>
              <a:t>        for i in range(n+1):</a:t>
            </a:r>
          </a:p>
          <a:p>
            <a:pPr marL="0" indent="0" latinLnBrk="0">
              <a:spcBef>
                <a:spcPts val="0"/>
              </a:spcBef>
              <a:buNone/>
            </a:pPr>
            <a:r>
              <a:rPr lang="zh-CN" altLang="en-US" sz="1600" strike="noStrike" noProof="1">
                <a:latin typeface="Consolas" panose="020B0609020204030204" pitchFamily="49" charset="0"/>
              </a:rPr>
              <a:t>            print(str(cni(n, i)).ljust(4), end=' ')</a:t>
            </a:r>
          </a:p>
          <a:p>
            <a:pPr marL="0" indent="0" latinLnBrk="0">
              <a:spcBef>
                <a:spcPts val="0"/>
              </a:spcBef>
              <a:buNone/>
            </a:pPr>
            <a:r>
              <a:rPr lang="zh-CN" altLang="en-US" sz="1600" strike="noStrike" noProof="1">
                <a:latin typeface="Consolas" panose="020B0609020204030204" pitchFamily="49" charset="0"/>
              </a:rPr>
              <a:t>        print()</a:t>
            </a:r>
          </a:p>
          <a:p>
            <a:pPr marL="0" indent="0" latinLnBrk="0">
              <a:spcBef>
                <a:spcPts val="0"/>
              </a:spcBef>
              <a:buNone/>
            </a:pPr>
            <a:r>
              <a:rPr lang="zh-CN" altLang="en-US" sz="1600" strike="noStrike" noProof="1">
                <a:latin typeface="Consolas" panose="020B0609020204030204" pitchFamily="49" charset="0"/>
              </a:rPr>
              <a:t>yanghui(8)</a:t>
            </a:r>
          </a:p>
        </p:txBody>
      </p:sp>
      <p:pic>
        <p:nvPicPr>
          <p:cNvPr id="4" name="Picture 3"/>
          <p:cNvPicPr>
            <a:picLocks noChangeAspect="1"/>
          </p:cNvPicPr>
          <p:nvPr/>
        </p:nvPicPr>
        <p:blipFill>
          <a:blip r:embed="rId2"/>
          <a:stretch>
            <a:fillRect/>
          </a:stretch>
        </p:blipFill>
        <p:spPr>
          <a:xfrm>
            <a:off x="4709160" y="1971040"/>
            <a:ext cx="4248150" cy="1924050"/>
          </a:xfrm>
          <a:prstGeom prst="rect">
            <a:avLst/>
          </a:prstGeom>
          <a:ln w="19050">
            <a:solidFill>
              <a:schemeClr val="accent1"/>
            </a:solid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5836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2162" name="文本占位符 58370"/>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5-8</a:t>
            </a:r>
            <a:r>
              <a:rPr lang="zh-CN" altLang="en-US" sz="1800" strike="noStrike" noProof="1"/>
              <a:t>  编写函数，接收一个正偶数为参数，输出两个素数，并且这两个素数之和等于原来的正偶数。如果存在多组符合条件的素数，则全部输出。</a:t>
            </a:r>
            <a:endParaRPr lang="en-US" altLang="zh-CN" sz="1350" strike="noStrike" noProof="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IsPrime(n):</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m = int(n**0.5)+1</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for i in range(2, m):</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if n%i==0:</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False</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True</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demo(n):</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if isinstance(n,int) and n&gt;0 and n%2==0:</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for i in range(3, n//2+1, 2):</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if IsPrime(i) and IsPrime(n-i):</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print(i, '+', n-i, '=', n)</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demo(60)</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3" name="标题 5939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4210" name="文本占位符 59394"/>
          <p:cNvSpPr>
            <a:spLocks noGrp="1"/>
          </p:cNvSpPr>
          <p:nvPr>
            <p:ph idx="1"/>
          </p:nvPr>
        </p:nvSpPr>
        <p:spPr>
          <a:xfrm>
            <a:off x="382905" y="1065530"/>
            <a:ext cx="8147685" cy="339915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5-9</a:t>
            </a:r>
            <a:r>
              <a:rPr lang="en-US" altLang="zh-CN" sz="1800" strike="noStrike" noProof="1"/>
              <a:t>  </a:t>
            </a:r>
            <a:r>
              <a:rPr lang="zh-CN" altLang="en-US" sz="1800" strike="noStrike" noProof="1"/>
              <a:t>编写函数，接收两个正整数作为参数，返回一个元组，其中第一个元素为最大公约数，第二个元素为最小公倍数。</a:t>
            </a:r>
            <a:endParaRPr lang="zh-CN" altLang="en-US" sz="1350" strike="noStrike" noProof="1"/>
          </a:p>
          <a:p>
            <a:pPr eaLnBrk="1" fontAlgn="base" hangingPunct="1">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def demo(m,n):</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 = m*n</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while m!=0:</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r = n%m</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n, m = m, r</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return (n, p//n)</a:t>
            </a: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print(demo(20, 30))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5234" name="内容占位符 2"/>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
            </a:pPr>
            <a:r>
              <a:rPr lang="en-US" altLang="zh-CN" sz="1800" strike="noStrike" noProof="1"/>
              <a:t>Python</a:t>
            </a:r>
            <a:r>
              <a:rPr lang="zh-CN" altLang="en-US" sz="1800" strike="noStrike" noProof="1"/>
              <a:t>标准库已经提供了计算最大公约数的方法。</a:t>
            </a:r>
          </a:p>
          <a:p>
            <a:pPr eaLnBrk="1" fontAlgn="base" hangingPunct="1">
              <a:lnSpc>
                <a:spcPct val="80000"/>
              </a:lnSpc>
              <a:buSzPct val="90000"/>
              <a:buFont typeface="Wingdings" panose="05000000000000000000" pitchFamily="2" charset="2"/>
              <a:buNone/>
            </a:pPr>
            <a:endParaRPr lang="fr-FR" altLang="en-US"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import fractions</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fractions.gcd(36, 39)</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3</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fractions.gcd(30, 20)</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10</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30*20/fractions.gcd(30, 20)</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60.0</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import math</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math.gcd(36, 39)</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3</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96258" name="内容占位符 2"/>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b="1" dirty="0"/>
              <a:t>例</a:t>
            </a:r>
            <a:r>
              <a:rPr lang="en-US" altLang="zh-CN" sz="1800" b="1" dirty="0"/>
              <a:t>5-</a:t>
            </a:r>
            <a:r>
              <a:rPr lang="zh-CN" altLang="en-US" sz="1800" b="1" dirty="0"/>
              <a:t>10</a:t>
            </a:r>
            <a:r>
              <a:rPr lang="zh-CN" altLang="en-US" sz="1800" dirty="0"/>
              <a:t>  编写函数，接收一个所有元素值都不相等的整数列表x和一个整数n，要求将值为n的元素作为支点，将列表中所有值小于n的元素全部放到n的前面，所有值大于n的元素放到n的后面。</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Content Placeholder 2"/>
          <p:cNvSpPr>
            <a:spLocks noGrp="1"/>
          </p:cNvSpPr>
          <p:nvPr>
            <p:ph idx="1"/>
          </p:nvPr>
        </p:nvSpPr>
        <p:spPr/>
        <p:txBody>
          <a:bodyPr wrap="square" lIns="68591" tIns="34295" rIns="68591" bIns="34295" anchor="t"/>
          <a:lstStyle/>
          <a:p>
            <a:pPr eaLnBrk="1" latinLnBrk="0" hangingPunct="1">
              <a:lnSpc>
                <a:spcPct val="130000"/>
              </a:lnSpc>
              <a:spcBef>
                <a:spcPts val="0"/>
              </a:spcBef>
              <a:spcAft>
                <a:spcPts val="0"/>
              </a:spcAft>
              <a:buFont typeface="Wingdings" panose="05000000000000000000" pitchFamily="2" charset="2"/>
              <a:buChar char="n"/>
            </a:pPr>
            <a:r>
              <a:rPr lang="zh-CN" altLang="en-US" sz="1800" b="1" dirty="0"/>
              <a:t>尽量不要修改参数</a:t>
            </a:r>
            <a:r>
              <a:rPr lang="zh-CN" altLang="en-US" sz="1800" dirty="0"/>
              <a:t>：</a:t>
            </a:r>
            <a:r>
              <a:rPr lang="en-US" altLang="en-US" sz="1800" dirty="0" err="1"/>
              <a:t>在编写函数时，</a:t>
            </a:r>
            <a:r>
              <a:rPr lang="en-US" altLang="en-US" sz="1800" dirty="0" err="1">
                <a:solidFill>
                  <a:srgbClr val="FF0000"/>
                </a:solidFill>
              </a:rPr>
              <a:t>应尽量减少副作用，尽量不要修改参数本身</a:t>
            </a:r>
            <a:r>
              <a:rPr lang="en-US" altLang="en-US" sz="1800" dirty="0">
                <a:solidFill>
                  <a:srgbClr val="FF0000"/>
                </a:solidFill>
              </a:rPr>
              <a:t>(</a:t>
            </a:r>
            <a:r>
              <a:rPr lang="zh-CN" altLang="en-US" sz="1800" dirty="0">
                <a:solidFill>
                  <a:srgbClr val="FF0000"/>
                </a:solidFill>
              </a:rPr>
              <a:t>例如实参</a:t>
            </a:r>
            <a:r>
              <a:rPr lang="en-US" altLang="en-US" sz="1800" dirty="0">
                <a:solidFill>
                  <a:srgbClr val="FF0000"/>
                </a:solidFill>
              </a:rPr>
              <a:t>)</a:t>
            </a:r>
            <a:r>
              <a:rPr lang="en-US" altLang="en-US" sz="1800" dirty="0"/>
              <a:t>，不要修改除返回值以外的其他内容。</a:t>
            </a:r>
          </a:p>
          <a:p>
            <a:pPr eaLnBrk="1" latinLnBrk="0" hangingPunct="1">
              <a:lnSpc>
                <a:spcPct val="130000"/>
              </a:lnSpc>
              <a:spcBef>
                <a:spcPts val="0"/>
              </a:spcBef>
              <a:spcAft>
                <a:spcPts val="0"/>
              </a:spcAft>
              <a:buFont typeface="Wingdings" panose="05000000000000000000" pitchFamily="2" charset="2"/>
              <a:buChar char="n"/>
            </a:pPr>
            <a:r>
              <a:rPr lang="zh-CN" altLang="en-US" sz="1800" b="1" dirty="0"/>
              <a:t>功能简单，大小合适</a:t>
            </a:r>
            <a:r>
              <a:rPr lang="zh-CN" altLang="en-US" sz="1800" dirty="0"/>
              <a:t>：不要在一个函数中执行太多的功能，</a:t>
            </a:r>
            <a:r>
              <a:rPr lang="zh-CN" altLang="en-US" sz="1800" dirty="0">
                <a:solidFill>
                  <a:srgbClr val="FF0000"/>
                </a:solidFill>
              </a:rPr>
              <a:t>尽量只让一个函数完成一个高度相关且大小合适的任务</a:t>
            </a:r>
            <a:r>
              <a:rPr lang="zh-CN" altLang="en-US" sz="1800" dirty="0"/>
              <a:t>，</a:t>
            </a:r>
            <a:r>
              <a:rPr lang="zh-CN" altLang="en-US" sz="1800" dirty="0">
                <a:solidFill>
                  <a:srgbClr val="FF0000"/>
                </a:solidFill>
              </a:rPr>
              <a:t>一个函数的代码尽量能在一个屏幕内完整显示</a:t>
            </a:r>
            <a:r>
              <a:rPr lang="zh-CN" altLang="en-US" sz="1800" dirty="0"/>
              <a:t>。</a:t>
            </a:r>
          </a:p>
          <a:p>
            <a:pPr eaLnBrk="1" latinLnBrk="0" hangingPunct="1">
              <a:lnSpc>
                <a:spcPct val="130000"/>
              </a:lnSpc>
              <a:spcBef>
                <a:spcPts val="0"/>
              </a:spcBef>
              <a:spcAft>
                <a:spcPts val="0"/>
              </a:spcAft>
              <a:buFont typeface="Wingdings" panose="05000000000000000000" pitchFamily="2" charset="2"/>
              <a:buChar char="n"/>
            </a:pPr>
            <a:r>
              <a:rPr lang="zh-CN" altLang="en-US" sz="1800" dirty="0"/>
              <a:t>减少函数之间的耦合：尽量减少不同函数之间的隐式耦合，</a:t>
            </a:r>
            <a:r>
              <a:rPr lang="zh-CN" altLang="en-US" sz="1800" dirty="0">
                <a:solidFill>
                  <a:srgbClr val="FF0000"/>
                </a:solidFill>
              </a:rPr>
              <a:t>减少全局变量的使用，使得函数之间仅通过调用和参数传递来显式体现其相互关系</a:t>
            </a:r>
            <a:r>
              <a:rPr lang="zh-CN" altLang="en-US" sz="1800" dirty="0"/>
              <a:t>。</a:t>
            </a:r>
            <a:endParaRPr lang="en-US" altLang="en-US" sz="1800" dirty="0"/>
          </a:p>
          <a:p>
            <a:pPr eaLnBrk="1" latinLnBrk="0" hangingPunct="1">
              <a:lnSpc>
                <a:spcPct val="130000"/>
              </a:lnSpc>
              <a:spcBef>
                <a:spcPts val="0"/>
              </a:spcBef>
              <a:spcAft>
                <a:spcPts val="0"/>
              </a:spcAft>
              <a:buFont typeface="Wingdings" panose="05000000000000000000" pitchFamily="2" charset="2"/>
              <a:buChar char="n"/>
            </a:pPr>
            <a:r>
              <a:rPr lang="en-US" altLang="en-US" sz="1800" dirty="0"/>
              <a:t>应充分利用Python函数式编程的特点，让自己定义的函数尽量符合纯函数式编程的要求，例如保证</a:t>
            </a:r>
            <a:r>
              <a:rPr lang="en-US" altLang="en-US" sz="1800" dirty="0">
                <a:solidFill>
                  <a:srgbClr val="FF0000"/>
                </a:solidFill>
              </a:rPr>
              <a:t>线程安全</a:t>
            </a:r>
            <a:r>
              <a:rPr lang="en-US" altLang="en-US" sz="1800" dirty="0"/>
              <a:t>、可以</a:t>
            </a:r>
            <a:r>
              <a:rPr lang="en-US" altLang="en-US" sz="1800" dirty="0">
                <a:solidFill>
                  <a:srgbClr val="FF0000"/>
                </a:solidFill>
              </a:rPr>
              <a:t>并行运行</a:t>
            </a:r>
            <a:r>
              <a:rPr lang="en-US" altLang="en-US" sz="1800" dirty="0"/>
              <a:t>等等。</a:t>
            </a:r>
          </a:p>
        </p:txBody>
      </p:sp>
      <p:sp>
        <p:nvSpPr>
          <p:cNvPr id="23554" name="标题 194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97282" name="内容占位符 2"/>
          <p:cNvSpPr>
            <a:spLocks noGrp="1"/>
          </p:cNvSpPr>
          <p:nvPr>
            <p:ph idx="1"/>
          </p:nvPr>
        </p:nvSpPr>
        <p:spPr>
          <a:xfrm>
            <a:off x="396240" y="1005205"/>
            <a:ext cx="7920990" cy="3398520"/>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import random</a:t>
            </a:r>
          </a:p>
          <a:p>
            <a:pPr marL="0" indent="0" eaLnBrk="1" latinLnBrk="0" hangingPunct="1">
              <a:spcBef>
                <a:spcPts val="0"/>
              </a:spcBef>
              <a:buSzPct val="90000"/>
              <a:buFont typeface="Wingdings" panose="05000000000000000000" pitchFamily="2" charset="2"/>
              <a:buNone/>
            </a:pPr>
            <a:endParaRPr lang="zh-CN" altLang="en-US" sz="12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def demo(x, n):</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i = x.index(n)               #获取指定元素在列表中的索引</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x[0], x[i] = x[i], x[0]      #将指定元素与第0个元素交换</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key = x[0]</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i = 0</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j = len(x) - 1</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while i&lt;j:</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while i&lt;j and x[j]&gt;=key: #从后向前寻找第一个比指定元素小的元素</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j -= 1</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x[i] = x[j] </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while i&lt;j and x[i]&lt;=key: #从前向后寻找第一个比指定元素大的元素</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i += 1</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x[j] = x[i]</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x[i] = key</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x =list(range(1, 10))</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random.shuffle(x)</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print(x)</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demo(x, 4)</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print(x)</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99330" name="内容占位符 2"/>
          <p:cNvSpPr>
            <a:spLocks noGrp="1"/>
          </p:cNvSpPr>
          <p:nvPr>
            <p:ph idx="1"/>
          </p:nvPr>
        </p:nvSpPr>
        <p:spPr/>
        <p:txBody>
          <a:bodyPr wrap="square" lIns="68591" tIns="34295" rIns="68591" bIns="34295" anchor="t"/>
          <a:lstStyle/>
          <a:p>
            <a:pPr eaLnBrk="1" hangingPunct="1">
              <a:lnSpc>
                <a:spcPct val="150000"/>
              </a:lnSpc>
              <a:spcBef>
                <a:spcPct val="0"/>
              </a:spcBef>
              <a:buFont typeface="Wingdings" panose="05000000000000000000" pitchFamily="2" charset="2"/>
              <a:buChar char="n"/>
            </a:pPr>
            <a:r>
              <a:rPr lang="zh-CN" altLang="en-US" sz="1800" b="1" dirty="0"/>
              <a:t>例5-11</a:t>
            </a:r>
            <a:r>
              <a:rPr lang="zh-CN" altLang="en-US" sz="1800" dirty="0"/>
              <a:t>  编写函数，计算字符串匹配的准确率。以打字练习程序为例，假设origin为原始内容，userInput为用户输入的内容，下面的代码用来测试用户输入的准确率。</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
        <p:nvSpPr>
          <p:cNvPr id="100354"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def Rate(origin, userInput):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(isinstance(origin, str) and isinstance(userInput, str)):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print('The two parameters must be strings.')</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return</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len(origin)&lt;len(userInput):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print('Sorry. I suppose the second parameter string is shorter.')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return    </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right = 0                   #精确匹配的字符个数</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for origin_char, user_char in zip(origin, userInput):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origin_char==user_char: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right += 1</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return right/len(origin)</a:t>
            </a:r>
          </a:p>
          <a:p>
            <a:pPr marL="0" indent="0" eaLnBrk="1" latinLnBrk="0" hangingPunct="1">
              <a:spcBef>
                <a:spcPts val="0"/>
              </a:spcBef>
              <a:buSzPct val="90000"/>
              <a:buFont typeface="Wingdings" panose="05000000000000000000" pitchFamily="2" charset="2"/>
              <a:buNone/>
            </a:pP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origin = 'Shandong Institute of Business and Technology'</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userInput = 'ShanDong institute of business and technolog'</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print(Rate(origin, userInput))   #输出测试结果</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175" y="-953"/>
            <a:ext cx="9121775" cy="925039"/>
          </a:xfrm>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
        <p:nvSpPr>
          <p:cNvPr id="101378" name="内容占位符 2"/>
          <p:cNvSpPr>
            <a:spLocks noGrp="1"/>
          </p:cNvSpPr>
          <p:nvPr>
            <p:ph idx="1"/>
          </p:nvPr>
        </p:nvSpPr>
        <p:spPr>
          <a:xfrm>
            <a:off x="457200" y="1200150"/>
            <a:ext cx="8484235" cy="3395980"/>
          </a:xfrm>
        </p:spPr>
        <p:txBody>
          <a:bodyPr wrap="square" lIns="68591" tIns="34295" rIns="68591" bIns="34295" anchor="t"/>
          <a:lstStyle/>
          <a:p>
            <a:pPr marL="0" indent="0" eaLnBrk="1" hangingPunct="1">
              <a:buNone/>
            </a:pPr>
            <a:r>
              <a:rPr lang="en-US" altLang="zh-CN" sz="1600" dirty="0">
                <a:latin typeface="Consolas" panose="020B0609020204030204" pitchFamily="49" charset="0"/>
                <a:cs typeface="Consolas" panose="020B0609020204030204" pitchFamily="49" charset="0"/>
              </a:rPr>
              <a:t>def Rate(origin, userInput):</a:t>
            </a:r>
          </a:p>
          <a:p>
            <a:pPr marL="0" indent="0" eaLnBrk="1" hangingPunct="1">
              <a:buNone/>
            </a:pPr>
            <a:r>
              <a:rPr lang="en-US" altLang="zh-CN" sz="1600" dirty="0">
                <a:latin typeface="Consolas" panose="020B0609020204030204" pitchFamily="49" charset="0"/>
                <a:cs typeface="Consolas" panose="020B0609020204030204" pitchFamily="49" charset="0"/>
              </a:rPr>
              <a:t>    '''</a:t>
            </a:r>
            <a:r>
              <a:rPr lang="zh-CN" altLang="en-US" sz="1600" dirty="0">
                <a:latin typeface="Consolas" panose="020B0609020204030204" pitchFamily="49" charset="0"/>
                <a:cs typeface="Consolas" panose="020B0609020204030204" pitchFamily="49" charset="0"/>
              </a:rPr>
              <a:t>使用生成器表达式</a:t>
            </a:r>
            <a:r>
              <a:rPr lang="en-US" altLang="zh-CN" sz="1600" dirty="0">
                <a:latin typeface="Consolas" panose="020B0609020204030204" pitchFamily="49" charset="0"/>
                <a:cs typeface="Consolas" panose="020B0609020204030204" pitchFamily="49" charset="0"/>
              </a:rPr>
              <a:t>'''</a:t>
            </a:r>
          </a:p>
          <a:p>
            <a:pPr marL="0" indent="0" eaLnBrk="1" hangingPunct="1">
              <a:buNone/>
            </a:pPr>
            <a:r>
              <a:rPr lang="en-US" altLang="zh-CN" sz="1600" dirty="0">
                <a:latin typeface="Consolas" panose="020B0609020204030204" pitchFamily="49" charset="0"/>
                <a:cs typeface="Consolas" panose="020B0609020204030204" pitchFamily="49" charset="0"/>
              </a:rPr>
              <a:t>    if not (isinstance(origin, str) and isinstance(userInput, str)):</a:t>
            </a:r>
          </a:p>
          <a:p>
            <a:pPr marL="0" indent="0" eaLnBrk="1" hangingPunct="1">
              <a:buNone/>
            </a:pPr>
            <a:r>
              <a:rPr lang="en-US" altLang="zh-CN" sz="1600" dirty="0">
                <a:latin typeface="Consolas" panose="020B0609020204030204" pitchFamily="49" charset="0"/>
                <a:cs typeface="Consolas" panose="020B0609020204030204" pitchFamily="49" charset="0"/>
              </a:rPr>
              <a:t>        print('The two parameters must be strings.')</a:t>
            </a:r>
          </a:p>
          <a:p>
            <a:pPr marL="0" indent="0" eaLnBrk="1" hangingPunct="1">
              <a:buNone/>
            </a:pPr>
            <a:r>
              <a:rPr lang="en-US" altLang="zh-CN" sz="1600" dirty="0">
                <a:latin typeface="Consolas" panose="020B0609020204030204" pitchFamily="49" charset="0"/>
                <a:cs typeface="Consolas" panose="020B0609020204030204" pitchFamily="49" charset="0"/>
              </a:rPr>
              <a:t>        return</a:t>
            </a:r>
          </a:p>
          <a:p>
            <a:pPr marL="0" indent="0" eaLnBrk="1" hangingPunct="1">
              <a:buNone/>
            </a:pPr>
            <a:r>
              <a:rPr lang="en-US" altLang="zh-CN" sz="1600" dirty="0">
                <a:latin typeface="Consolas" panose="020B0609020204030204" pitchFamily="49" charset="0"/>
                <a:cs typeface="Consolas" panose="020B0609020204030204" pitchFamily="49" charset="0"/>
              </a:rPr>
              <a:t>    if len(origin)&lt;len(userInput):</a:t>
            </a:r>
          </a:p>
          <a:p>
            <a:pPr marL="0" indent="0" eaLnBrk="1" hangingPunct="1">
              <a:buNone/>
            </a:pPr>
            <a:r>
              <a:rPr lang="en-US" altLang="zh-CN" sz="1600" dirty="0">
                <a:latin typeface="Consolas" panose="020B0609020204030204" pitchFamily="49" charset="0"/>
                <a:cs typeface="Consolas" panose="020B0609020204030204" pitchFamily="49" charset="0"/>
              </a:rPr>
              <a:t>        print('Sorry. I suppose the second parameter string is shorter.')</a:t>
            </a:r>
          </a:p>
          <a:p>
            <a:pPr marL="0" indent="0" eaLnBrk="1" hangingPunct="1">
              <a:buNone/>
            </a:pPr>
            <a:r>
              <a:rPr lang="en-US" altLang="zh-CN" sz="1600" dirty="0">
                <a:latin typeface="Consolas" panose="020B0609020204030204" pitchFamily="49" charset="0"/>
                <a:cs typeface="Consolas" panose="020B0609020204030204" pitchFamily="49" charset="0"/>
              </a:rPr>
              <a:t>        return    </a:t>
            </a:r>
          </a:p>
          <a:p>
            <a:pPr marL="0" indent="0" eaLnBrk="1" hangingPunct="1">
              <a:buNone/>
            </a:pPr>
            <a:r>
              <a:rPr lang="en-US" altLang="zh-CN" sz="1600" dirty="0">
                <a:latin typeface="Consolas" panose="020B0609020204030204" pitchFamily="49" charset="0"/>
                <a:cs typeface="Consolas" panose="020B0609020204030204" pitchFamily="49" charset="0"/>
              </a:rPr>
              <a:t>    right = sum((1 for oc, uc in zip(origin, userInput) if oc==uc))</a:t>
            </a:r>
          </a:p>
          <a:p>
            <a:pPr marL="0" indent="0" eaLnBrk="1" hangingPunct="1">
              <a:buNone/>
            </a:pPr>
            <a:r>
              <a:rPr lang="en-US" altLang="zh-CN" sz="1600" dirty="0">
                <a:latin typeface="Consolas" panose="020B0609020204030204" pitchFamily="49" charset="0"/>
                <a:cs typeface="Consolas" panose="020B0609020204030204" pitchFamily="49" charset="0"/>
              </a:rPr>
              <a:t>    return right/len(origin)</a:t>
            </a:r>
            <a:endParaRPr lang="zh-CN" altLang="en-US" sz="1600" dirty="0">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175" y="-953"/>
            <a:ext cx="9121775" cy="925039"/>
          </a:xfrm>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
        <p:nvSpPr>
          <p:cNvPr id="102402" name="内容占位符 2"/>
          <p:cNvSpPr>
            <a:spLocks noGrp="1"/>
          </p:cNvSpPr>
          <p:nvPr>
            <p:ph idx="1"/>
          </p:nvPr>
        </p:nvSpPr>
        <p:spPr>
          <a:xfrm>
            <a:off x="457200" y="1200150"/>
            <a:ext cx="8477885" cy="3395980"/>
          </a:xfrm>
        </p:spPr>
        <p:txBody>
          <a:bodyPr wrap="square" lIns="68591" tIns="34295" rIns="68591" bIns="34295" anchor="t"/>
          <a:lstStyle/>
          <a:p>
            <a:pPr marL="0" indent="0" eaLnBrk="1" hangingPunct="1">
              <a:buNone/>
            </a:pPr>
            <a:r>
              <a:rPr lang="en-US" altLang="zh-CN" sz="1600" dirty="0">
                <a:latin typeface="Consolas" panose="020B0609020204030204" pitchFamily="49" charset="0"/>
              </a:rPr>
              <a:t>def Rate(origin, userInput):</a:t>
            </a:r>
          </a:p>
          <a:p>
            <a:pPr marL="0" indent="0" eaLnBrk="1" hangingPunct="1">
              <a:buNone/>
            </a:pPr>
            <a:r>
              <a:rPr lang="en-US" altLang="zh-CN" sz="1600" dirty="0">
                <a:latin typeface="Consolas" panose="020B0609020204030204" pitchFamily="49" charset="0"/>
              </a:rPr>
              <a:t>    '''</a:t>
            </a:r>
            <a:r>
              <a:rPr lang="zh-CN" altLang="en-US" sz="1600" dirty="0">
                <a:latin typeface="Consolas" panose="020B0609020204030204" pitchFamily="49" charset="0"/>
              </a:rPr>
              <a:t>函数式编程</a:t>
            </a:r>
            <a:r>
              <a:rPr lang="en-US" altLang="zh-CN" sz="1600" dirty="0">
                <a:latin typeface="Consolas" panose="020B0609020204030204" pitchFamily="49" charset="0"/>
              </a:rPr>
              <a:t>'''</a:t>
            </a:r>
          </a:p>
          <a:p>
            <a:pPr marL="0" indent="0" eaLnBrk="1" hangingPunct="1">
              <a:buNone/>
            </a:pPr>
            <a:r>
              <a:rPr lang="en-US" altLang="zh-CN" sz="1600" dirty="0">
                <a:latin typeface="Consolas" panose="020B0609020204030204" pitchFamily="49" charset="0"/>
              </a:rPr>
              <a:t>    if not (isinstance(origin, str) and isinstance(userInput, str)):</a:t>
            </a:r>
          </a:p>
          <a:p>
            <a:pPr marL="0" indent="0" eaLnBrk="1" hangingPunct="1">
              <a:buNone/>
            </a:pPr>
            <a:r>
              <a:rPr lang="en-US" altLang="zh-CN" sz="1600" dirty="0">
                <a:latin typeface="Consolas" panose="020B0609020204030204" pitchFamily="49" charset="0"/>
              </a:rPr>
              <a:t>        print('The two parameters must be strings.')</a:t>
            </a:r>
          </a:p>
          <a:p>
            <a:pPr marL="0" indent="0" eaLnBrk="1" hangingPunct="1">
              <a:buNone/>
            </a:pPr>
            <a:r>
              <a:rPr lang="en-US" altLang="zh-CN" sz="1600" dirty="0">
                <a:latin typeface="Consolas" panose="020B0609020204030204" pitchFamily="49" charset="0"/>
              </a:rPr>
              <a:t>        return</a:t>
            </a:r>
          </a:p>
          <a:p>
            <a:pPr marL="0" indent="0" eaLnBrk="1" hangingPunct="1">
              <a:buNone/>
            </a:pPr>
            <a:r>
              <a:rPr lang="en-US" altLang="zh-CN" sz="1600" dirty="0">
                <a:latin typeface="Consolas" panose="020B0609020204030204" pitchFamily="49" charset="0"/>
              </a:rPr>
              <a:t>    if len(origin)&lt;len(userInput):</a:t>
            </a:r>
          </a:p>
          <a:p>
            <a:pPr marL="0" indent="0" eaLnBrk="1" hangingPunct="1">
              <a:buNone/>
            </a:pPr>
            <a:r>
              <a:rPr lang="en-US" altLang="zh-CN" sz="1600" dirty="0">
                <a:latin typeface="Consolas" panose="020B0609020204030204" pitchFamily="49" charset="0"/>
              </a:rPr>
              <a:t>        print('Sorry. I suppose the second parameter string is shorter.')</a:t>
            </a:r>
          </a:p>
          <a:p>
            <a:pPr marL="0" indent="0" eaLnBrk="1" hangingPunct="1">
              <a:buNone/>
            </a:pPr>
            <a:r>
              <a:rPr lang="en-US" altLang="zh-CN" sz="1600" dirty="0">
                <a:latin typeface="Consolas" panose="020B0609020204030204" pitchFamily="49" charset="0"/>
              </a:rPr>
              <a:t>        return    </a:t>
            </a:r>
          </a:p>
          <a:p>
            <a:pPr marL="0" indent="0" eaLnBrk="1" hangingPunct="1">
              <a:buNone/>
            </a:pPr>
            <a:r>
              <a:rPr lang="en-US" altLang="zh-CN" sz="1600" dirty="0">
                <a:latin typeface="Consolas" panose="020B0609020204030204" pitchFamily="49" charset="0"/>
              </a:rPr>
              <a:t>    right = sum(map(lambda oc, uc:oc==uc, origin, userInput))</a:t>
            </a:r>
          </a:p>
          <a:p>
            <a:pPr marL="0" indent="0" eaLnBrk="1" hangingPunct="1">
              <a:buNone/>
            </a:pPr>
            <a:r>
              <a:rPr lang="en-US" altLang="zh-CN" sz="1600" dirty="0">
                <a:latin typeface="Consolas" panose="020B0609020204030204" pitchFamily="49" charset="0"/>
              </a:rPr>
              <a:t>    return right/len(origin)</a:t>
            </a:r>
            <a:endParaRPr lang="zh-CN" altLang="en-US" sz="1600" dirty="0">
              <a:latin typeface="Consolas" panose="020B0609020204030204" pitchFamily="49" charset="0"/>
              <a:ea typeface="Consolas" panose="020B0609020204030204"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dirty="0">
                <a:ln>
                  <a:noFill/>
                </a:ln>
                <a:effectLst/>
                <a:uLnTx/>
                <a:uFillTx/>
                <a:sym typeface="宋体" panose="02010600030101010101" pitchFamily="2" charset="-122"/>
              </a:rPr>
              <a:t>5.7  </a:t>
            </a:r>
            <a:r>
              <a:rPr lang="zh-CN" altLang="en-US" noProof="0" dirty="0">
                <a:ln>
                  <a:noFill/>
                </a:ln>
                <a:effectLst/>
                <a:uLnTx/>
                <a:uFillTx/>
                <a:sym typeface="宋体" panose="02010600030101010101" pitchFamily="2" charset="-122"/>
              </a:rPr>
              <a:t>案例精选</a:t>
            </a:r>
            <a:endParaRPr lang="en-US"/>
          </a:p>
        </p:txBody>
      </p:sp>
      <p:sp>
        <p:nvSpPr>
          <p:cNvPr id="3" name="Content Placeholder 2"/>
          <p:cNvSpPr>
            <a:spLocks noGrp="1"/>
          </p:cNvSpPr>
          <p:nvPr>
            <p:ph idx="1"/>
          </p:nvPr>
        </p:nvSpPr>
        <p:spPr/>
        <p:txBody>
          <a:bodyPr/>
          <a:lstStyle/>
          <a:p>
            <a:pPr latinLnBrk="0">
              <a:lnSpc>
                <a:spcPct val="150000"/>
              </a:lnSpc>
              <a:spcBef>
                <a:spcPts val="0"/>
              </a:spcBef>
            </a:pPr>
            <a:r>
              <a:rPr lang="en-US" sz="1800" b="1"/>
              <a:t>例5-12</a:t>
            </a:r>
            <a:r>
              <a:rPr lang="en-US" sz="1800"/>
              <a:t>  编写函数模拟猜数游戏。系统随机产生一个数，玩家来猜，系统根据玩家的猜测进行提示，玩家则可以根据系统的提示对下一次的猜测进行适当调整。</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dirty="0">
                <a:ln>
                  <a:noFill/>
                </a:ln>
                <a:effectLst/>
                <a:uLnTx/>
                <a:uFillTx/>
                <a:sym typeface="宋体" panose="02010600030101010101" pitchFamily="2" charset="-122"/>
              </a:rPr>
              <a:t>5.7  </a:t>
            </a:r>
            <a:r>
              <a:rPr lang="zh-CN" altLang="en-US" noProof="0" dirty="0">
                <a:ln>
                  <a:noFill/>
                </a:ln>
                <a:effectLst/>
                <a:uLnTx/>
                <a:uFillTx/>
                <a:sym typeface="宋体" panose="02010600030101010101" pitchFamily="2" charset="-122"/>
              </a:rPr>
              <a:t>案例精选</a:t>
            </a:r>
            <a:endParaRPr lang="en-US"/>
          </a:p>
        </p:txBody>
      </p:sp>
      <p:sp>
        <p:nvSpPr>
          <p:cNvPr id="3" name="Content Placeholder 2"/>
          <p:cNvSpPr>
            <a:spLocks noGrp="1"/>
          </p:cNvSpPr>
          <p:nvPr>
            <p:ph idx="1"/>
          </p:nvPr>
        </p:nvSpPr>
        <p:spPr/>
        <p:txBody>
          <a:bodyPr/>
          <a:lstStyle/>
          <a:p>
            <a:pPr marL="0" indent="0" latinLnBrk="0">
              <a:spcBef>
                <a:spcPts val="0"/>
              </a:spcBef>
              <a:buNone/>
            </a:pPr>
            <a:r>
              <a:rPr lang="en-US" sz="1400">
                <a:latin typeface="Consolas" panose="020B0609020204030204" pitchFamily="49" charset="0"/>
                <a:cs typeface="Consolas" panose="020B0609020204030204" pitchFamily="49" charset="0"/>
              </a:rPr>
              <a:t>from random import randint</a:t>
            </a:r>
          </a:p>
          <a:p>
            <a:pPr marL="0" indent="0" latinLnBrk="0">
              <a:spcBef>
                <a:spcPts val="0"/>
              </a:spcBef>
              <a:buNone/>
            </a:pPr>
            <a:endParaRPr lang="en-US" sz="1400">
              <a:latin typeface="Consolas" panose="020B0609020204030204" pitchFamily="49" charset="0"/>
              <a:cs typeface="Consolas" panose="020B0609020204030204" pitchFamily="49" charset="0"/>
            </a:endParaRPr>
          </a:p>
          <a:p>
            <a:pPr marL="0" indent="0" latinLnBrk="0">
              <a:spcBef>
                <a:spcPts val="0"/>
              </a:spcBef>
              <a:buNone/>
            </a:pPr>
            <a:r>
              <a:rPr lang="en-US" sz="1400">
                <a:latin typeface="Consolas" panose="020B0609020204030204" pitchFamily="49" charset="0"/>
                <a:cs typeface="Consolas" panose="020B0609020204030204" pitchFamily="49" charset="0"/>
              </a:rPr>
              <a:t>def guess(maxValue=10, maxTimes=3):    </a:t>
            </a:r>
          </a:p>
          <a:p>
            <a:pPr marL="0" indent="0" latinLnBrk="0">
              <a:spcBef>
                <a:spcPts val="0"/>
              </a:spcBef>
              <a:buNone/>
            </a:pPr>
            <a:r>
              <a:rPr lang="en-US" sz="1400">
                <a:latin typeface="Consolas" panose="020B0609020204030204" pitchFamily="49" charset="0"/>
                <a:cs typeface="Consolas" panose="020B0609020204030204" pitchFamily="49" charset="0"/>
              </a:rPr>
              <a:t>    value = randint(1,maxValue)              #随机生成一个整数</a:t>
            </a:r>
          </a:p>
          <a:p>
            <a:pPr marL="0" indent="0" latinLnBrk="0">
              <a:spcBef>
                <a:spcPts val="0"/>
              </a:spcBef>
              <a:buNone/>
            </a:pPr>
            <a:r>
              <a:rPr lang="en-US" sz="1400">
                <a:latin typeface="Consolas" panose="020B0609020204030204" pitchFamily="49" charset="0"/>
                <a:cs typeface="Consolas" panose="020B0609020204030204" pitchFamily="49" charset="0"/>
              </a:rPr>
              <a:t>    for i in range(maxTimes):</a:t>
            </a:r>
          </a:p>
          <a:p>
            <a:pPr marL="0" indent="0" latinLnBrk="0">
              <a:spcBef>
                <a:spcPts val="0"/>
              </a:spcBef>
              <a:buNone/>
            </a:pPr>
            <a:r>
              <a:rPr lang="en-US" sz="1400">
                <a:latin typeface="Consolas" panose="020B0609020204030204" pitchFamily="49" charset="0"/>
                <a:cs typeface="Consolas" panose="020B0609020204030204" pitchFamily="49" charset="0"/>
              </a:rPr>
              <a:t>        prompt = 'Start to GUESS:' if i==0 else 'Guess again:'</a:t>
            </a:r>
          </a:p>
          <a:p>
            <a:pPr marL="0" indent="0" latinLnBrk="0">
              <a:spcBef>
                <a:spcPts val="0"/>
              </a:spcBef>
              <a:buNone/>
            </a:pPr>
            <a:r>
              <a:rPr lang="en-US" sz="1400">
                <a:latin typeface="Consolas" panose="020B0609020204030204" pitchFamily="49" charset="0"/>
                <a:cs typeface="Consolas" panose="020B0609020204030204" pitchFamily="49" charset="0"/>
              </a:rPr>
              <a:t>        try:                                 #使用异常处理结构，防止输入不是数字</a:t>
            </a:r>
          </a:p>
          <a:p>
            <a:pPr marL="0" indent="0" latinLnBrk="0">
              <a:spcBef>
                <a:spcPts val="0"/>
              </a:spcBef>
              <a:buNone/>
            </a:pPr>
            <a:r>
              <a:rPr lang="en-US" sz="1400">
                <a:latin typeface="Consolas" panose="020B0609020204030204" pitchFamily="49" charset="0"/>
                <a:cs typeface="Consolas" panose="020B0609020204030204" pitchFamily="49" charset="0"/>
              </a:rPr>
              <a:t>            x = int(input(prompt))</a:t>
            </a:r>
          </a:p>
          <a:p>
            <a:pPr marL="0" indent="0" latinLnBrk="0">
              <a:spcBef>
                <a:spcPts val="0"/>
              </a:spcBef>
              <a:buNone/>
            </a:pPr>
            <a:r>
              <a:rPr lang="en-US" sz="1400">
                <a:latin typeface="Consolas" panose="020B0609020204030204" pitchFamily="49" charset="0"/>
                <a:cs typeface="Consolas" panose="020B0609020204030204" pitchFamily="49" charset="0"/>
              </a:rPr>
              <a:t>        except: print('Must input an integer between 1 and ', maxValue)</a:t>
            </a:r>
          </a:p>
          <a:p>
            <a:pPr marL="0" indent="0" latinLnBrk="0">
              <a:spcBef>
                <a:spcPts val="0"/>
              </a:spcBef>
              <a:buNone/>
            </a:pPr>
            <a:r>
              <a:rPr lang="en-US" sz="1400">
                <a:latin typeface="Consolas" panose="020B0609020204030204" pitchFamily="49" charset="0"/>
                <a:cs typeface="Consolas" panose="020B0609020204030204" pitchFamily="49" charset="0"/>
              </a:rPr>
              <a:t>        else:            </a:t>
            </a:r>
          </a:p>
          <a:p>
            <a:pPr marL="0" indent="0" latinLnBrk="0">
              <a:spcBef>
                <a:spcPts val="0"/>
              </a:spcBef>
              <a:buNone/>
            </a:pPr>
            <a:r>
              <a:rPr lang="en-US" sz="1400">
                <a:latin typeface="Consolas" panose="020B0609020204030204" pitchFamily="49" charset="0"/>
                <a:cs typeface="Consolas" panose="020B0609020204030204" pitchFamily="49" charset="0"/>
              </a:rPr>
              <a:t>            if x == value:                   #猜对了</a:t>
            </a:r>
          </a:p>
          <a:p>
            <a:pPr marL="0" indent="0" latinLnBrk="0">
              <a:spcBef>
                <a:spcPts val="0"/>
              </a:spcBef>
              <a:buNone/>
            </a:pPr>
            <a:r>
              <a:rPr lang="en-US" sz="1400">
                <a:latin typeface="Consolas" panose="020B0609020204030204" pitchFamily="49" charset="0"/>
                <a:cs typeface="Consolas" panose="020B0609020204030204" pitchFamily="49" charset="0"/>
              </a:rPr>
              <a:t>                print('Congratulations!')</a:t>
            </a:r>
          </a:p>
          <a:p>
            <a:pPr marL="0" indent="0" latinLnBrk="0">
              <a:spcBef>
                <a:spcPts val="0"/>
              </a:spcBef>
              <a:buNone/>
            </a:pPr>
            <a:r>
              <a:rPr lang="en-US" sz="1400">
                <a:latin typeface="Consolas" panose="020B0609020204030204" pitchFamily="49" charset="0"/>
                <a:cs typeface="Consolas" panose="020B0609020204030204" pitchFamily="49" charset="0"/>
              </a:rPr>
              <a:t>                break</a:t>
            </a:r>
          </a:p>
          <a:p>
            <a:pPr marL="0" indent="0" latinLnBrk="0">
              <a:spcBef>
                <a:spcPts val="0"/>
              </a:spcBef>
              <a:buNone/>
            </a:pPr>
            <a:r>
              <a:rPr lang="en-US" sz="1400">
                <a:latin typeface="Consolas" panose="020B0609020204030204" pitchFamily="49" charset="0"/>
                <a:cs typeface="Consolas" panose="020B0609020204030204" pitchFamily="49" charset="0"/>
              </a:rPr>
              <a:t>            elif x &gt; value: print('Too big')</a:t>
            </a:r>
          </a:p>
          <a:p>
            <a:pPr marL="0" indent="0" latinLnBrk="0">
              <a:spcBef>
                <a:spcPts val="0"/>
              </a:spcBef>
              <a:buNone/>
            </a:pPr>
            <a:r>
              <a:rPr lang="en-US" sz="1400">
                <a:latin typeface="Consolas" panose="020B0609020204030204" pitchFamily="49" charset="0"/>
                <a:cs typeface="Consolas" panose="020B0609020204030204" pitchFamily="49" charset="0"/>
              </a:rPr>
              <a:t>            else: print('Too little')</a:t>
            </a:r>
          </a:p>
          <a:p>
            <a:pPr marL="0" indent="0" latinLnBrk="0">
              <a:spcBef>
                <a:spcPts val="0"/>
              </a:spcBef>
              <a:buNone/>
            </a:pPr>
            <a:r>
              <a:rPr lang="en-US" sz="1400">
                <a:latin typeface="Consolas" panose="020B0609020204030204" pitchFamily="49" charset="0"/>
                <a:cs typeface="Consolas" panose="020B0609020204030204" pitchFamily="49" charset="0"/>
              </a:rPr>
              <a:t>    else:                                    #次数用完还没猜对，游戏结束</a:t>
            </a:r>
          </a:p>
          <a:p>
            <a:pPr marL="0" indent="0" latinLnBrk="0">
              <a:spcBef>
                <a:spcPts val="0"/>
              </a:spcBef>
              <a:buNone/>
            </a:pPr>
            <a:r>
              <a:rPr lang="en-US" sz="1400">
                <a:latin typeface="Consolas" panose="020B0609020204030204" pitchFamily="49" charset="0"/>
                <a:cs typeface="Consolas" panose="020B0609020204030204" pitchFamily="49" charset="0"/>
              </a:rPr>
              <a:t>        print('Game over. FAIL.')</a:t>
            </a:r>
          </a:p>
          <a:p>
            <a:pPr marL="0" indent="0" latinLnBrk="0">
              <a:spcBef>
                <a:spcPts val="0"/>
              </a:spcBef>
              <a:buNone/>
            </a:pPr>
            <a:r>
              <a:rPr lang="en-US" sz="1400">
                <a:latin typeface="Consolas" panose="020B0609020204030204" pitchFamily="49" charset="0"/>
                <a:cs typeface="Consolas" panose="020B0609020204030204" pitchFamily="49" charset="0"/>
              </a:rPr>
              <a:t>        print('The value is ', value)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dirty="0">
                <a:ln>
                  <a:noFill/>
                </a:ln>
                <a:effectLst/>
                <a:uLnTx/>
                <a:uFillTx/>
                <a:sym typeface="宋体" panose="02010600030101010101" pitchFamily="2" charset="-122"/>
              </a:rPr>
              <a:t>5.7  </a:t>
            </a:r>
            <a:r>
              <a:rPr lang="zh-CN" altLang="en-US" noProof="0" dirty="0">
                <a:ln>
                  <a:noFill/>
                </a:ln>
                <a:effectLst/>
                <a:uLnTx/>
                <a:uFillTx/>
                <a:sym typeface="宋体" panose="02010600030101010101" pitchFamily="2" charset="-122"/>
              </a:rPr>
              <a:t>案例精选</a:t>
            </a:r>
            <a:endParaRPr lang="en-US"/>
          </a:p>
        </p:txBody>
      </p:sp>
      <p:sp>
        <p:nvSpPr>
          <p:cNvPr id="3" name="Content Placeholder 2"/>
          <p:cNvSpPr>
            <a:spLocks noGrp="1"/>
          </p:cNvSpPr>
          <p:nvPr>
            <p:ph idx="1"/>
          </p:nvPr>
        </p:nvSpPr>
        <p:spPr>
          <a:xfrm>
            <a:off x="338455" y="1200150"/>
            <a:ext cx="8498840" cy="3395980"/>
          </a:xfrm>
        </p:spPr>
        <p:txBody>
          <a:bodyPr/>
          <a:lstStyle/>
          <a:p>
            <a:pPr latinLnBrk="0">
              <a:lnSpc>
                <a:spcPct val="150000"/>
              </a:lnSpc>
              <a:spcBef>
                <a:spcPts val="0"/>
              </a:spcBef>
            </a:pPr>
            <a:r>
              <a:rPr lang="en-US" sz="1800" b="1">
                <a:latin typeface="Consolas" panose="020B0609020204030204" pitchFamily="49" charset="0"/>
                <a:cs typeface="Consolas" panose="020B0609020204030204" pitchFamily="49" charset="0"/>
              </a:rPr>
              <a:t>例5-13</a:t>
            </a:r>
            <a:r>
              <a:rPr lang="en-US" sz="1800">
                <a:latin typeface="Consolas" panose="020B0609020204030204" pitchFamily="49" charset="0"/>
                <a:cs typeface="Consolas" panose="020B0609020204030204" pitchFamily="49" charset="0"/>
              </a:rPr>
              <a:t>  编写函数，计算形式如a + aa + aaa + aaaa + ... + aaa...aaa的表达式的值，其中a为小于10的自然数。</a:t>
            </a:r>
            <a:endParaRPr lang="en-US" sz="1600">
              <a:latin typeface="Consolas" panose="020B0609020204030204" pitchFamily="49" charset="0"/>
              <a:cs typeface="Consolas" panose="020B0609020204030204" pitchFamily="49" charset="0"/>
            </a:endParaRPr>
          </a:p>
          <a:p>
            <a:pPr marL="0" indent="0" latinLnBrk="0">
              <a:spcBef>
                <a:spcPts val="0"/>
              </a:spcBef>
              <a:buNone/>
            </a:pPr>
            <a:r>
              <a:rPr lang="en-US" sz="1600">
                <a:latin typeface="Consolas" panose="020B0609020204030204" pitchFamily="49" charset="0"/>
                <a:cs typeface="Consolas" panose="020B0609020204030204" pitchFamily="49" charset="0"/>
              </a:rPr>
              <a:t>def demo1(a, n):</a:t>
            </a:r>
          </a:p>
          <a:p>
            <a:pPr marL="0" indent="0" latinLnBrk="0">
              <a:spcBef>
                <a:spcPts val="0"/>
              </a:spcBef>
              <a:buNone/>
            </a:pPr>
            <a:r>
              <a:rPr lang="en-US" sz="1600">
                <a:latin typeface="Consolas" panose="020B0609020204030204" pitchFamily="49" charset="0"/>
                <a:cs typeface="Consolas" panose="020B0609020204030204" pitchFamily="49" charset="0"/>
              </a:rPr>
              <a:t>    assert type(n)==int and 0&lt;=a&lt;10, 'v must be integer between 1 and 9'</a:t>
            </a:r>
          </a:p>
          <a:p>
            <a:pPr marL="0" indent="0" latinLnBrk="0">
              <a:spcBef>
                <a:spcPts val="0"/>
              </a:spcBef>
              <a:buNone/>
            </a:pPr>
            <a:r>
              <a:rPr lang="en-US" sz="1600">
                <a:latin typeface="Consolas" panose="020B0609020204030204" pitchFamily="49" charset="0"/>
                <a:cs typeface="Consolas" panose="020B0609020204030204" pitchFamily="49" charset="0"/>
              </a:rPr>
              <a:t>    a = str(a)</a:t>
            </a:r>
          </a:p>
          <a:p>
            <a:pPr marL="0" indent="0" latinLnBrk="0">
              <a:spcBef>
                <a:spcPts val="0"/>
              </a:spcBef>
              <a:buNone/>
            </a:pPr>
            <a:r>
              <a:rPr lang="en-US" sz="1600">
                <a:latin typeface="Consolas" panose="020B0609020204030204" pitchFamily="49" charset="0"/>
                <a:cs typeface="Consolas" panose="020B0609020204030204" pitchFamily="49" charset="0"/>
              </a:rPr>
              <a:t>    return sum(eval(a*i) for i in range(1,n+1))</a:t>
            </a:r>
          </a:p>
          <a:p>
            <a:pPr marL="0" indent="0" latinLnBrk="0">
              <a:spcBef>
                <a:spcPts val="0"/>
              </a:spcBef>
              <a:buNone/>
            </a:pPr>
            <a:endParaRPr lang="en-US" sz="1600">
              <a:latin typeface="Consolas" panose="020B0609020204030204" pitchFamily="49" charset="0"/>
              <a:cs typeface="Consolas" panose="020B0609020204030204" pitchFamily="49" charset="0"/>
            </a:endParaRPr>
          </a:p>
          <a:p>
            <a:pPr marL="0" indent="0" latinLnBrk="0">
              <a:spcBef>
                <a:spcPts val="0"/>
              </a:spcBef>
              <a:buNone/>
            </a:pPr>
            <a:r>
              <a:rPr lang="en-US" sz="1600">
                <a:latin typeface="Consolas" panose="020B0609020204030204" pitchFamily="49" charset="0"/>
                <a:cs typeface="Consolas" panose="020B0609020204030204" pitchFamily="49" charset="0"/>
              </a:rPr>
              <a:t>def demo2(a, n):</a:t>
            </a:r>
          </a:p>
          <a:p>
            <a:pPr marL="0" indent="0" latinLnBrk="0">
              <a:spcBef>
                <a:spcPts val="0"/>
              </a:spcBef>
              <a:buNone/>
            </a:pPr>
            <a:r>
              <a:rPr lang="en-US" sz="1600">
                <a:latin typeface="Consolas" panose="020B0609020204030204" pitchFamily="49" charset="0"/>
                <a:cs typeface="Consolas" panose="020B0609020204030204" pitchFamily="49" charset="0"/>
              </a:rPr>
              <a:t>    a = str(a)</a:t>
            </a:r>
          </a:p>
          <a:p>
            <a:pPr marL="0" indent="0" latinLnBrk="0">
              <a:spcBef>
                <a:spcPts val="0"/>
              </a:spcBef>
              <a:buNone/>
            </a:pPr>
            <a:r>
              <a:rPr lang="en-US" sz="1600">
                <a:latin typeface="Consolas" panose="020B0609020204030204" pitchFamily="49" charset="0"/>
                <a:cs typeface="Consolas" panose="020B0609020204030204" pitchFamily="49" charset="0"/>
              </a:rPr>
              <a:t>    return sum(map(lambda i:eval(a*i), range(1,n+1)))</a:t>
            </a:r>
          </a:p>
          <a:p>
            <a:pPr marL="0" indent="0" latinLnBrk="0">
              <a:spcBef>
                <a:spcPts val="0"/>
              </a:spcBef>
              <a:buNone/>
            </a:pPr>
            <a:endParaRPr lang="en-US" sz="1600">
              <a:latin typeface="Consolas" panose="020B0609020204030204" pitchFamily="49" charset="0"/>
              <a:cs typeface="Consolas" panose="020B0609020204030204" pitchFamily="49" charset="0"/>
            </a:endParaRPr>
          </a:p>
          <a:p>
            <a:pPr marL="0" indent="0" latinLnBrk="0">
              <a:spcBef>
                <a:spcPts val="0"/>
              </a:spcBef>
              <a:buNone/>
            </a:pPr>
            <a:r>
              <a:rPr lang="en-US" sz="1600">
                <a:latin typeface="Consolas" panose="020B0609020204030204" pitchFamily="49" charset="0"/>
                <a:cs typeface="Consolas" panose="020B0609020204030204" pitchFamily="49" charset="0"/>
              </a:rPr>
              <a:t>print(demo1(1, 3))</a:t>
            </a:r>
          </a:p>
          <a:p>
            <a:pPr marL="0" indent="0" latinLnBrk="0">
              <a:spcBef>
                <a:spcPts val="0"/>
              </a:spcBef>
              <a:buNone/>
            </a:pPr>
            <a:r>
              <a:rPr lang="en-US" sz="1600">
                <a:latin typeface="Consolas" panose="020B0609020204030204" pitchFamily="49" charset="0"/>
                <a:cs typeface="Consolas" panose="020B0609020204030204" pitchFamily="49" charset="0"/>
              </a:rPr>
              <a:t>print(demo2(5, 4))</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5-14</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组合列表中的整数，生成最小的新整数。</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'''程序功能：</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给定一个含有多个整数的列表，将这些整数任意组合和连接，</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返回能得到的最小值。</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代码思路：</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将这些整数变为相同长度（按最大的进行统一），短的右侧使用个位数补齐</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然后将这些新的数字升序排列，将低位补齐的数字删掉，</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把剩下的数字连接起来，即可得到满足要求的数字'''</a:t>
            </a:r>
          </a:p>
        </p:txBody>
      </p:sp>
      <p:sp>
        <p:nvSpPr>
          <p:cNvPr id="10649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89"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400" dirty="0">
                <a:latin typeface="Consolas" panose="020B0609020204030204" pitchFamily="49" charset="0"/>
              </a:rPr>
              <a:t>def mergeMinValue(lst):</a:t>
            </a:r>
          </a:p>
          <a:p>
            <a:pPr marL="0" indent="0" eaLnBrk="1" latinLnBrk="0" hangingPunct="1">
              <a:spcBef>
                <a:spcPts val="0"/>
              </a:spcBef>
              <a:buNone/>
            </a:pPr>
            <a:r>
              <a:rPr lang="en-US" altLang="en-US" sz="1400" dirty="0">
                <a:latin typeface="Consolas" panose="020B0609020204030204" pitchFamily="49" charset="0"/>
              </a:rPr>
              <a:t>    # 生成字符串列表</a:t>
            </a:r>
          </a:p>
          <a:p>
            <a:pPr marL="0" indent="0" eaLnBrk="1" latinLnBrk="0" hangingPunct="1">
              <a:spcBef>
                <a:spcPts val="0"/>
              </a:spcBef>
              <a:buNone/>
            </a:pPr>
            <a:r>
              <a:rPr lang="en-US" altLang="en-US" sz="1400" dirty="0">
                <a:latin typeface="Consolas" panose="020B0609020204030204" pitchFamily="49" charset="0"/>
              </a:rPr>
              <a:t>    lst = list(map(str, lst))</a:t>
            </a:r>
          </a:p>
          <a:p>
            <a:pPr marL="0" indent="0" eaLnBrk="1" latinLnBrk="0" hangingPunct="1">
              <a:spcBef>
                <a:spcPts val="0"/>
              </a:spcBef>
              <a:buNone/>
            </a:pPr>
            <a:r>
              <a:rPr lang="en-US" altLang="en-US" sz="1400" dirty="0">
                <a:latin typeface="Consolas" panose="020B0609020204030204" pitchFamily="49" charset="0"/>
              </a:rPr>
              <a:t>    # 最长的数字长度</a:t>
            </a:r>
          </a:p>
          <a:p>
            <a:pPr marL="0" indent="0" eaLnBrk="1" latinLnBrk="0" hangingPunct="1">
              <a:spcBef>
                <a:spcPts val="0"/>
              </a:spcBef>
              <a:buNone/>
            </a:pPr>
            <a:r>
              <a:rPr lang="en-US" altLang="en-US" sz="1400" dirty="0">
                <a:latin typeface="Consolas" panose="020B0609020204030204" pitchFamily="49" charset="0"/>
              </a:rPr>
              <a:t>    m = len(max(lst, key=len))</a:t>
            </a:r>
          </a:p>
          <a:p>
            <a:pPr marL="0" indent="0" eaLnBrk="1" latinLnBrk="0" hangingPunct="1">
              <a:spcBef>
                <a:spcPts val="0"/>
              </a:spcBef>
              <a:buNone/>
            </a:pPr>
            <a:r>
              <a:rPr lang="en-US" altLang="en-US" sz="1400" dirty="0">
                <a:latin typeface="Consolas" panose="020B0609020204030204" pitchFamily="49" charset="0"/>
              </a:rPr>
              <a:t>    # 根据原来的整数得到新的列表，改造形式</a:t>
            </a:r>
          </a:p>
          <a:p>
            <a:pPr marL="0" indent="0" eaLnBrk="1" latinLnBrk="0" hangingPunct="1">
              <a:spcBef>
                <a:spcPts val="0"/>
              </a:spcBef>
              <a:buNone/>
            </a:pPr>
            <a:r>
              <a:rPr lang="en-US" altLang="en-US" sz="1400" dirty="0">
                <a:latin typeface="Consolas" panose="020B0609020204030204" pitchFamily="49" charset="0"/>
              </a:rPr>
              <a:t>    newLst = [(i,i.ljust(m,i[-1])) for i in lst]</a:t>
            </a:r>
          </a:p>
          <a:p>
            <a:pPr marL="0" indent="0" eaLnBrk="1" latinLnBrk="0" hangingPunct="1">
              <a:spcBef>
                <a:spcPts val="0"/>
              </a:spcBef>
              <a:buNone/>
            </a:pPr>
            <a:r>
              <a:rPr lang="en-US" altLang="en-US" sz="1400" dirty="0">
                <a:latin typeface="Consolas" panose="020B0609020204030204" pitchFamily="49" charset="0"/>
              </a:rPr>
              <a:t>    # 根据补齐的数字字符串进行排序</a:t>
            </a:r>
            <a:endParaRPr lang="zh-CN"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    newLst.sort(key=lambda item:(item[1],-int(item[0])))</a:t>
            </a:r>
          </a:p>
          <a:p>
            <a:pPr marL="0" indent="0" eaLnBrk="1" latinLnBrk="0" hangingPunct="1">
              <a:spcBef>
                <a:spcPts val="0"/>
              </a:spcBef>
              <a:buNone/>
            </a:pPr>
            <a:r>
              <a:rPr lang="en-US" altLang="en-US" sz="1400" dirty="0">
                <a:latin typeface="Consolas" panose="020B0609020204030204" pitchFamily="49" charset="0"/>
              </a:rPr>
              <a:t>    # 对原来的数字进行拼接</a:t>
            </a:r>
          </a:p>
          <a:p>
            <a:pPr marL="0" indent="0" eaLnBrk="1" latinLnBrk="0" hangingPunct="1">
              <a:spcBef>
                <a:spcPts val="0"/>
              </a:spcBef>
              <a:buNone/>
            </a:pPr>
            <a:r>
              <a:rPr lang="en-US" altLang="en-US" sz="1400" dirty="0">
                <a:latin typeface="Consolas" panose="020B0609020204030204" pitchFamily="49" charset="0"/>
              </a:rPr>
              <a:t>    result = ''.join((item[0] for item in newLst))</a:t>
            </a:r>
          </a:p>
          <a:p>
            <a:pPr marL="0" indent="0" eaLnBrk="1" latinLnBrk="0" hangingPunct="1">
              <a:spcBef>
                <a:spcPts val="0"/>
              </a:spcBef>
              <a:buNone/>
            </a:pPr>
            <a:r>
              <a:rPr lang="en-US" altLang="en-US" sz="1400" dirty="0">
                <a:latin typeface="Consolas" panose="020B0609020204030204" pitchFamily="49" charset="0"/>
              </a:rPr>
              <a:t>    print(newLst)</a:t>
            </a:r>
          </a:p>
          <a:p>
            <a:pPr marL="0" indent="0" eaLnBrk="1" latinLnBrk="0" hangingPunct="1">
              <a:spcBef>
                <a:spcPts val="0"/>
              </a:spcBef>
              <a:buNone/>
            </a:pPr>
            <a:r>
              <a:rPr lang="en-US" altLang="en-US" sz="1400" dirty="0">
                <a:latin typeface="Consolas" panose="020B0609020204030204" pitchFamily="49" charset="0"/>
              </a:rPr>
              <a:t>    # 返回结果</a:t>
            </a:r>
          </a:p>
          <a:p>
            <a:pPr marL="0" indent="0" eaLnBrk="1" latinLnBrk="0" hangingPunct="1">
              <a:spcBef>
                <a:spcPts val="0"/>
              </a:spcBef>
              <a:buNone/>
            </a:pPr>
            <a:r>
              <a:rPr lang="en-US" altLang="en-US" sz="1400" dirty="0">
                <a:latin typeface="Consolas" panose="020B0609020204030204" pitchFamily="49" charset="0"/>
              </a:rPr>
              <a:t>    return int(result)</a:t>
            </a:r>
          </a:p>
          <a:p>
            <a:pPr marL="0" indent="0" eaLnBrk="1" latinLnBrk="0" hangingPunct="1">
              <a:spcBef>
                <a:spcPts val="0"/>
              </a:spcBef>
              <a:buNone/>
            </a:pPr>
            <a:endParaRPr lang="en-US"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lst = [321, 30, 32, 300]</a:t>
            </a:r>
          </a:p>
          <a:p>
            <a:pPr marL="0" indent="0" eaLnBrk="1" latinLnBrk="0" hangingPunct="1">
              <a:spcBef>
                <a:spcPts val="0"/>
              </a:spcBef>
              <a:buNone/>
            </a:pPr>
            <a:r>
              <a:rPr lang="en-US" altLang="en-US" sz="1400" dirty="0">
                <a:latin typeface="Consolas" panose="020B0609020204030204" pitchFamily="49" charset="0"/>
              </a:rPr>
              <a:t>print(mergeMinValue(lst))</a:t>
            </a:r>
          </a:p>
        </p:txBody>
      </p:sp>
      <p:sp>
        <p:nvSpPr>
          <p:cNvPr id="10752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6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6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7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7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6554</TotalTime>
  <Words>15118</Words>
  <Application>Microsoft Office PowerPoint</Application>
  <PresentationFormat>全屏显示(16:9)</PresentationFormat>
  <Paragraphs>1564</Paragraphs>
  <Slides>150</Slides>
  <Notes>5</Notes>
  <HiddenSlides>42</HiddenSlides>
  <MMClips>0</MMClips>
  <ScaleCrop>false</ScaleCrop>
  <HeadingPairs>
    <vt:vector size="6" baseType="variant">
      <vt:variant>
        <vt:lpstr>已用的字体</vt:lpstr>
      </vt:variant>
      <vt:variant>
        <vt:i4>9</vt:i4>
      </vt:variant>
      <vt:variant>
        <vt:lpstr>主题</vt:lpstr>
      </vt:variant>
      <vt:variant>
        <vt:i4>11</vt:i4>
      </vt:variant>
      <vt:variant>
        <vt:lpstr>幻灯片标题</vt:lpstr>
      </vt:variant>
      <vt:variant>
        <vt:i4>150</vt:i4>
      </vt:variant>
    </vt:vector>
  </HeadingPairs>
  <TitlesOfParts>
    <vt:vector size="170" baseType="lpstr">
      <vt:lpstr>-apple-system</vt:lpstr>
      <vt:lpstr>Arial Unicode MS</vt:lpstr>
      <vt:lpstr>隶书</vt:lpstr>
      <vt:lpstr>宋体</vt:lpstr>
      <vt:lpstr>Arial</vt:lpstr>
      <vt:lpstr>Calibri</vt:lpstr>
      <vt:lpstr>Consolas</vt:lpstr>
      <vt:lpstr>Times New Roman</vt:lpstr>
      <vt:lpstr>Wingdings</vt:lpstr>
      <vt:lpstr>默认设计模板</vt:lpstr>
      <vt:lpstr>默认设计模板_2</vt:lpstr>
      <vt:lpstr>默认设计模板_3</vt:lpstr>
      <vt:lpstr>默认设计模板_4</vt:lpstr>
      <vt:lpstr>Beam</vt:lpstr>
      <vt:lpstr>默认设计模板_5</vt:lpstr>
      <vt:lpstr>默认设计模板_6</vt:lpstr>
      <vt:lpstr>Beam_2</vt:lpstr>
      <vt:lpstr>默认设计模板_7</vt:lpstr>
      <vt:lpstr>Beam_3</vt:lpstr>
      <vt:lpstr>Stream</vt:lpstr>
      <vt:lpstr>第5章　函数的设计和使用</vt:lpstr>
      <vt:lpstr>1、列表</vt:lpstr>
      <vt:lpstr>2、元祖</vt:lpstr>
      <vt:lpstr>3、字典</vt:lpstr>
      <vt:lpstr>4、集合</vt:lpstr>
      <vt:lpstr>5、选择</vt:lpstr>
      <vt:lpstr>6、循环</vt:lpstr>
      <vt:lpstr>5.1  函数定义</vt:lpstr>
      <vt:lpstr>5.1  函数定义</vt:lpstr>
      <vt:lpstr>5.1  函数定义</vt:lpstr>
      <vt:lpstr>5.1  函数定义</vt:lpstr>
      <vt:lpstr>5.1  函数定义</vt:lpstr>
      <vt:lpstr>5.1  函数定义</vt:lpstr>
      <vt:lpstr>5.2  形参与实参</vt:lpstr>
      <vt:lpstr>5.2  形参与实参</vt:lpstr>
      <vt:lpstr>5.2  形参与实参</vt:lpstr>
      <vt:lpstr>5.2  形参与实参</vt:lpstr>
      <vt:lpstr>5.2  形参与实参</vt:lpstr>
      <vt:lpstr>5.2  形参与实参</vt:lpstr>
      <vt:lpstr>5.3  参数类型</vt:lpstr>
      <vt:lpstr>5.3  参数类型</vt:lpstr>
      <vt:lpstr>5.3.1  默认值参数</vt:lpstr>
      <vt:lpstr>5.3.1  默认值参数</vt:lpstr>
      <vt:lpstr>5.3.1  默认值参数</vt:lpstr>
      <vt:lpstr>5.3.1  默认值参数</vt:lpstr>
      <vt:lpstr>5.3.1  默认值参数</vt:lpstr>
      <vt:lpstr>5.3.1  默认值参数</vt:lpstr>
      <vt:lpstr>5.3.1  默认值参数</vt:lpstr>
      <vt:lpstr>5.3.2  关键字参数/关键参数</vt:lpstr>
      <vt:lpstr>5.3.3  可变长度参数</vt:lpstr>
      <vt:lpstr>5.3.3  可变长度参数</vt:lpstr>
      <vt:lpstr>5.3.3  可变长度参数</vt:lpstr>
      <vt:lpstr>5.3.3  可变长度参数</vt:lpstr>
      <vt:lpstr>5.3.4  参数传递的序列解包</vt:lpstr>
      <vt:lpstr>5.3.4  参数传递的序列解包</vt:lpstr>
      <vt:lpstr>5.3.4  参数传递的序列解包</vt:lpstr>
      <vt:lpstr>5.3.4  参数传递的序列解包</vt:lpstr>
      <vt:lpstr>5.3.4  参数传递的序列解包</vt:lpstr>
      <vt:lpstr>5.3.4  参数传递的序列解包</vt:lpstr>
      <vt:lpstr>5.4  return语句</vt:lpstr>
      <vt:lpstr>5.4  return语句</vt:lpstr>
      <vt:lpstr>5.5  变量作用域</vt:lpstr>
      <vt:lpstr>5.5  变量作用域</vt:lpstr>
      <vt:lpstr>5.5  变量作用域</vt:lpstr>
      <vt:lpstr>5.5  变量作用域</vt:lpstr>
      <vt:lpstr>5.5  变量作用域</vt:lpstr>
      <vt:lpstr>5.5  变量作用域</vt:lpstr>
      <vt:lpstr>PowerPoint 演示文稿</vt:lpstr>
      <vt:lpstr>5.5  变量作用域</vt:lpstr>
      <vt:lpstr>5.5  变量作用域——局部(内部)函数</vt:lpstr>
      <vt:lpstr>5.5  变量作用域——局部(内部)函数</vt:lpstr>
      <vt:lpstr>5.5  变量作用域</vt:lpstr>
      <vt:lpstr>5.5  变量作用域</vt:lpstr>
      <vt:lpstr>5.5  变量作用域</vt:lpstr>
      <vt:lpstr>5.5  变量作用域</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PowerPoint 演示文稿</vt:lpstr>
      <vt:lpstr>5.8  高级话题——map()</vt:lpstr>
      <vt:lpstr>5.8  高级话题——reduce()</vt:lpstr>
      <vt:lpstr>5.8  高级话题——filter()</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高级话题——查看字节码指令</vt:lpstr>
      <vt:lpstr>5.8  高级话题——函数嵌套定义</vt:lpstr>
      <vt:lpstr>5.8  高级话题——可调用对象</vt:lpstr>
      <vt:lpstr>5.8  高级话题——可调用对象</vt:lpstr>
      <vt:lpstr>5.8  高级话题——可调用对象</vt:lpstr>
      <vt:lpstr>5.8  高级话题——修饰器</vt:lpstr>
      <vt:lpstr>PowerPoint 演示文稿</vt:lpstr>
      <vt:lpstr>PowerPoint 演示文稿</vt:lpstr>
      <vt:lpstr>PowerPoint 演示文稿</vt:lpstr>
      <vt:lpstr>PowerPoint 演示文稿</vt:lpstr>
      <vt:lpstr>PowerPoint 演示文稿</vt:lpstr>
      <vt:lpstr>PowerPoint 演示文稿</vt:lpstr>
      <vt:lpstr>5.8  高级话题——修饰器</vt:lpstr>
      <vt:lpstr>PowerPoint 演示文稿</vt:lpstr>
      <vt:lpstr>5.8  高级话题——修饰器</vt:lpstr>
      <vt:lpstr>5.8  高级话题——修饰器</vt:lpstr>
      <vt:lpstr>5.8  高级话题——修饰器</vt:lpstr>
      <vt:lpstr>5.8  高级话题——函数柯里化</vt:lpstr>
      <vt:lpstr>5.8  高级话题——函数柯里化</vt:lpstr>
      <vt:lpstr>5.8  高级话题——函数柯里化</vt:lpstr>
      <vt:lpstr>5.8  高级话题——函数柯里化</vt:lpstr>
      <vt:lpstr>5.8  高级话题——函数柯里化</vt:lpstr>
      <vt:lpstr>5.8  高级话题——反编译Python字节码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VENTURA</cp:lastModifiedBy>
  <cp:revision>397</cp:revision>
  <dcterms:created xsi:type="dcterms:W3CDTF">2013-01-25T01:44:00Z</dcterms:created>
  <dcterms:modified xsi:type="dcterms:W3CDTF">2023-09-20T18:01:05Z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