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7" r:id="rId5"/>
    <p:sldMasterId id="2147483709" r:id="rId6"/>
    <p:sldMasterId id="2147483721" r:id="rId7"/>
    <p:sldMasterId id="2147483733" r:id="rId8"/>
    <p:sldMasterId id="2147483745" r:id="rId9"/>
    <p:sldMasterId id="2147483757" r:id="rId10"/>
    <p:sldMasterId id="2147483769" r:id="rId11"/>
    <p:sldMasterId id="2147483782" r:id="rId12"/>
  </p:sldMasterIdLst>
  <p:notesMasterIdLst>
    <p:notesMasterId r:id="rId107"/>
  </p:notesMasterIdLst>
  <p:handoutMasterIdLst>
    <p:handoutMasterId r:id="rId108"/>
  </p:handoutMasterIdLst>
  <p:sldIdLst>
    <p:sldId id="256" r:id="rId13"/>
    <p:sldId id="1601" r:id="rId14"/>
    <p:sldId id="259" r:id="rId15"/>
    <p:sldId id="260" r:id="rId16"/>
    <p:sldId id="459" r:id="rId17"/>
    <p:sldId id="460" r:id="rId18"/>
    <p:sldId id="461" r:id="rId19"/>
    <p:sldId id="261" r:id="rId20"/>
    <p:sldId id="456" r:id="rId21"/>
    <p:sldId id="458" r:id="rId22"/>
    <p:sldId id="263" r:id="rId23"/>
    <p:sldId id="266" r:id="rId24"/>
    <p:sldId id="267" r:id="rId25"/>
    <p:sldId id="304" r:id="rId26"/>
    <p:sldId id="305" r:id="rId27"/>
    <p:sldId id="307" r:id="rId28"/>
    <p:sldId id="308" r:id="rId29"/>
    <p:sldId id="1001" r:id="rId30"/>
    <p:sldId id="1593" r:id="rId31"/>
    <p:sldId id="1594" r:id="rId32"/>
    <p:sldId id="1595" r:id="rId33"/>
    <p:sldId id="309" r:id="rId34"/>
    <p:sldId id="1431" r:id="rId35"/>
    <p:sldId id="1432" r:id="rId36"/>
    <p:sldId id="639" r:id="rId37"/>
    <p:sldId id="640" r:id="rId38"/>
    <p:sldId id="641" r:id="rId39"/>
    <p:sldId id="642" r:id="rId40"/>
    <p:sldId id="643" r:id="rId41"/>
    <p:sldId id="1602" r:id="rId42"/>
    <p:sldId id="278" r:id="rId43"/>
    <p:sldId id="279" r:id="rId44"/>
    <p:sldId id="276" r:id="rId45"/>
    <p:sldId id="277" r:id="rId46"/>
    <p:sldId id="388" r:id="rId47"/>
    <p:sldId id="462" r:id="rId48"/>
    <p:sldId id="463" r:id="rId49"/>
    <p:sldId id="464" r:id="rId50"/>
    <p:sldId id="465" r:id="rId51"/>
    <p:sldId id="1603" r:id="rId52"/>
    <p:sldId id="466" r:id="rId53"/>
    <p:sldId id="467" r:id="rId54"/>
    <p:sldId id="468" r:id="rId55"/>
    <p:sldId id="737" r:id="rId56"/>
    <p:sldId id="286" r:id="rId57"/>
    <p:sldId id="312" r:id="rId58"/>
    <p:sldId id="830" r:id="rId59"/>
    <p:sldId id="285" r:id="rId60"/>
    <p:sldId id="470" r:id="rId61"/>
    <p:sldId id="313" r:id="rId62"/>
    <p:sldId id="290" r:id="rId63"/>
    <p:sldId id="568" r:id="rId64"/>
    <p:sldId id="291" r:id="rId65"/>
    <p:sldId id="362" r:id="rId66"/>
    <p:sldId id="270" r:id="rId67"/>
    <p:sldId id="271" r:id="rId68"/>
    <p:sldId id="315" r:id="rId69"/>
    <p:sldId id="391" r:id="rId70"/>
    <p:sldId id="280" r:id="rId71"/>
    <p:sldId id="288" r:id="rId72"/>
    <p:sldId id="299" r:id="rId73"/>
    <p:sldId id="300" r:id="rId74"/>
    <p:sldId id="302" r:id="rId75"/>
    <p:sldId id="317" r:id="rId76"/>
    <p:sldId id="318" r:id="rId77"/>
    <p:sldId id="1596" r:id="rId78"/>
    <p:sldId id="535" r:id="rId79"/>
    <p:sldId id="927" r:id="rId80"/>
    <p:sldId id="374" r:id="rId81"/>
    <p:sldId id="376" r:id="rId82"/>
    <p:sldId id="375" r:id="rId83"/>
    <p:sldId id="377" r:id="rId84"/>
    <p:sldId id="378" r:id="rId85"/>
    <p:sldId id="439" r:id="rId86"/>
    <p:sldId id="379" r:id="rId87"/>
    <p:sldId id="380" r:id="rId88"/>
    <p:sldId id="440" r:id="rId89"/>
    <p:sldId id="441" r:id="rId90"/>
    <p:sldId id="442" r:id="rId91"/>
    <p:sldId id="443" r:id="rId92"/>
    <p:sldId id="381" r:id="rId93"/>
    <p:sldId id="444" r:id="rId94"/>
    <p:sldId id="382" r:id="rId95"/>
    <p:sldId id="446" r:id="rId96"/>
    <p:sldId id="616" r:id="rId97"/>
    <p:sldId id="383" r:id="rId98"/>
    <p:sldId id="447" r:id="rId99"/>
    <p:sldId id="448" r:id="rId100"/>
    <p:sldId id="384" r:id="rId101"/>
    <p:sldId id="450" r:id="rId102"/>
    <p:sldId id="1597" r:id="rId103"/>
    <p:sldId id="1598" r:id="rId104"/>
    <p:sldId id="1599" r:id="rId105"/>
    <p:sldId id="1600" r:id="rId106"/>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50" autoAdjust="0"/>
    <p:restoredTop sz="91084" autoAdjust="0"/>
  </p:normalViewPr>
  <p:slideViewPr>
    <p:cSldViewPr snapToGrid="0" snapToObjects="1" showGuides="1">
      <p:cViewPr varScale="1">
        <p:scale>
          <a:sx n="107" d="100"/>
          <a:sy n="107" d="100"/>
        </p:scale>
        <p:origin x="946" y="62"/>
      </p:cViewPr>
      <p:guideLst>
        <p:guide orient="horz" pos="160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12" Type="http://schemas.openxmlformats.org/officeDocument/2006/relationships/tableStyles" Target="tableStyles.xml"/><Relationship Id="rId16" Type="http://schemas.openxmlformats.org/officeDocument/2006/relationships/slide" Target="slides/slide4.xml"/><Relationship Id="rId107" Type="http://schemas.openxmlformats.org/officeDocument/2006/relationships/notesMaster" Target="notesMasters/notesMaster1.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slide" Target="slides/slide90.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12.xml"/><Relationship Id="rId17" Type="http://schemas.openxmlformats.org/officeDocument/2006/relationships/slide" Target="slides/slide5.xml"/><Relationship Id="rId33" Type="http://schemas.openxmlformats.org/officeDocument/2006/relationships/slide" Target="slides/slide21.xml"/><Relationship Id="rId38" Type="http://schemas.openxmlformats.org/officeDocument/2006/relationships/slide" Target="slides/slide26.xml"/><Relationship Id="rId59" Type="http://schemas.openxmlformats.org/officeDocument/2006/relationships/slide" Target="slides/slide47.xml"/><Relationship Id="rId103" Type="http://schemas.openxmlformats.org/officeDocument/2006/relationships/slide" Target="slides/slide91.xml"/><Relationship Id="rId108" Type="http://schemas.openxmlformats.org/officeDocument/2006/relationships/handoutMaster" Target="handoutMasters/handoutMaster1.xml"/><Relationship Id="rId54" Type="http://schemas.openxmlformats.org/officeDocument/2006/relationships/slide" Target="slides/slide42.xml"/><Relationship Id="rId70" Type="http://schemas.openxmlformats.org/officeDocument/2006/relationships/slide" Target="slides/slide58.xml"/><Relationship Id="rId75" Type="http://schemas.openxmlformats.org/officeDocument/2006/relationships/slide" Target="slides/slide63.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6" Type="http://schemas.openxmlformats.org/officeDocument/2006/relationships/slide" Target="slides/slide94.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slide" Target="slides/slide89.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109" Type="http://schemas.openxmlformats.org/officeDocument/2006/relationships/presProps" Target="presProps.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slide" Target="slides/slide92.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110" Type="http://schemas.openxmlformats.org/officeDocument/2006/relationships/viewProps" Target="viewProps.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slide" Target="slides/slide93.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slide" Target="slides/slide86.xml"/><Relationship Id="rId3" Type="http://schemas.openxmlformats.org/officeDocument/2006/relationships/slideMaster" Target="slideMasters/slideMaster3.xml"/><Relationship Id="rId25" Type="http://schemas.openxmlformats.org/officeDocument/2006/relationships/slide" Target="slides/slide13.xml"/><Relationship Id="rId46" Type="http://schemas.openxmlformats.org/officeDocument/2006/relationships/slide" Target="slides/slide34.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62" Type="http://schemas.openxmlformats.org/officeDocument/2006/relationships/slide" Target="slides/slide50.xml"/><Relationship Id="rId83" Type="http://schemas.openxmlformats.org/officeDocument/2006/relationships/slide" Target="slides/slide71.xml"/><Relationship Id="rId88" Type="http://schemas.openxmlformats.org/officeDocument/2006/relationships/slide" Target="slides/slide76.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fontAlgn="base"/>
            <a:fld id="{0F9B84EA-7D68-4D60-9CB1-D50884785D1C}" type="datetimeFigureOut">
              <a:rPr lang="zh-CN" altLang="en-US" strike="noStrike" noProof="1">
                <a:latin typeface="Arial" panose="020B0604020202020204" pitchFamily="34" charset="0"/>
                <a:ea typeface="宋体" panose="02010600030101010101" pitchFamily="2" charset="-122"/>
                <a:cs typeface="+mn-cs"/>
              </a:rPr>
              <a:t>2022/10/19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vl1pPr>
          </a:lstStyle>
          <a:p>
            <a:pPr fontAlgn="base"/>
            <a:fld id="{A6889B9F-1CDC-40AB-9542-B8FD9D273882}"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997347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dirty="0"/>
            </a:lvl1pPr>
          </a:lstStyle>
          <a:p>
            <a:pPr fontAlgn="base"/>
            <a:endParaRPr lang="zh-CN" altLang="en-US" strike="noStrike" noProof="1"/>
          </a:p>
        </p:txBody>
      </p:sp>
      <p:sp>
        <p:nvSpPr>
          <p:cNvPr id="17411"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vl1pPr>
          </a:lstStyle>
          <a:p>
            <a:pPr fontAlgn="base"/>
            <a:endParaRPr lang="zh-CN" altLang="en-US" strike="noStrike" noProof="1"/>
          </a:p>
        </p:txBody>
      </p:sp>
      <p:sp>
        <p:nvSpPr>
          <p:cNvPr id="25604" name="Rectangle 4"/>
          <p:cNvSpPr>
            <a:spLocks noGrp="1" noRot="1" noChangeAspect="1"/>
          </p:cNvSpPr>
          <p:nvPr>
            <p:ph type="sldImg"/>
          </p:nvPr>
        </p:nvSpPr>
        <p:spPr>
          <a:xfrm>
            <a:off x="381533" y="685800"/>
            <a:ext cx="6094934"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wrap="square" lIns="91440" tIns="45720" rIns="91440" bIns="45720" anchor="ctr"/>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17414"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dirty="0"/>
            </a:lvl1pPr>
          </a:lstStyle>
          <a:p>
            <a:pPr fontAlgn="base"/>
            <a:endParaRPr lang="en-US" altLang="x-none" strike="noStrike" noProof="1"/>
          </a:p>
        </p:txBody>
      </p:sp>
      <p:sp>
        <p:nvSpPr>
          <p:cNvPr id="17415"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defRPr sz="1200"/>
            </a:lvl1pPr>
          </a:lstStyle>
          <a:p>
            <a:pPr fontAlgn="base"/>
            <a:fld id="{B96FC780-38BA-4EA3-87C6-D2F2C57EF75F}" type="slidenum">
              <a:rPr lang="zh-CN" altLang="en-US" strike="noStrike" noProof="1">
                <a:latin typeface="Arial" panose="020B0604020202020204" pitchFamily="34" charset="0"/>
                <a:ea typeface="宋体" panose="02010600030101010101" pitchFamily="2" charset="-122"/>
                <a:cs typeface="+mn-cs"/>
              </a:rPr>
              <a:t>‹#›</a:t>
            </a:fld>
            <a:endParaRPr lang="en-US" strike="noStrike" noProof="1"/>
          </a:p>
        </p:txBody>
      </p:sp>
    </p:spTree>
    <p:extLst>
      <p:ext uri="{BB962C8B-B14F-4D97-AF65-F5344CB8AC3E}">
        <p14:creationId xmlns:p14="http://schemas.microsoft.com/office/powerpoint/2010/main" val="279755919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a:xfrm>
            <a:off x="381000" y="685800"/>
            <a:ext cx="6096000" cy="3429000"/>
          </a:xfrm>
        </p:spPr>
      </p:sp>
      <p:sp>
        <p:nvSpPr>
          <p:cNvPr id="37890" name="文本占位符 2"/>
          <p:cNvSpPr>
            <a:spLocks noGrp="1"/>
          </p:cNvSpPr>
          <p:nvPr>
            <p:ph type="body"/>
          </p:nvPr>
        </p:nvSpPr>
        <p:spPr/>
        <p:txBody>
          <a:bodyPr wrap="square" lIns="91440" tIns="45720" rIns="91440" bIns="45720" anchor="ctr"/>
          <a:lstStyle/>
          <a:p>
            <a:pPr lvl="0"/>
            <a:endParaRPr lang="zh-CN" altLang="en-US"/>
          </a:p>
        </p:txBody>
      </p:sp>
    </p:spTree>
    <p:extLst>
      <p:ext uri="{BB962C8B-B14F-4D97-AF65-F5344CB8AC3E}">
        <p14:creationId xmlns:p14="http://schemas.microsoft.com/office/powerpoint/2010/main" val="869694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88504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smtClean="0"/>
              <a:t>Protocol:</a:t>
            </a:r>
            <a:r>
              <a:rPr lang="zh-CN" altLang="en-US" sz="1200" b="0" i="0" kern="1200" dirty="0" smtClean="0">
                <a:solidFill>
                  <a:schemeClr val="tx1"/>
                </a:solidFill>
                <a:effectLst/>
                <a:latin typeface="+mn-lt"/>
                <a:ea typeface="+mn-ea"/>
                <a:cs typeface="+mn-cs"/>
              </a:rPr>
              <a:t>序列化使用的协议</a:t>
            </a:r>
            <a:endParaRPr lang="zh-CN" altLang="en-US" dirty="0"/>
          </a:p>
        </p:txBody>
      </p:sp>
    </p:spTree>
    <p:extLst>
      <p:ext uri="{BB962C8B-B14F-4D97-AF65-F5344CB8AC3E}">
        <p14:creationId xmlns:p14="http://schemas.microsoft.com/office/powerpoint/2010/main" val="327512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lvl1pPr>
              <a:defRPr/>
            </a:lvl1p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defRPr/>
            </a:lvl1pPr>
          </a:lstStyle>
          <a:p>
            <a:pPr fontAlgn="base"/>
            <a:fld id="{9AEC498E-21F4-42F6-8674-2ED52E8BEF49}"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7410" name="组合 14337"/>
          <p:cNvGrpSpPr/>
          <p:nvPr/>
        </p:nvGrpSpPr>
        <p:grpSpPr>
          <a:xfrm>
            <a:off x="0" y="0"/>
            <a:ext cx="9144000" cy="5143209"/>
            <a:chOff x="0" y="0"/>
            <a:chExt cx="5760" cy="4319"/>
          </a:xfrm>
        </p:grpSpPr>
        <p:sp>
          <p:nvSpPr>
            <p:cNvPr id="17411" name="任意多边形 14338"/>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7412" name="任意多边形 14339"/>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13" name="任意多边形 14340"/>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7414" name="任意多边形 14341"/>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15" name="任意多边形 14342"/>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7416" name="任意多边形 14343"/>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7417" name="任意多边形 14344"/>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7418" name="任意多边形 14345"/>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19" name="任意多边形 14346"/>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7420" name="任意多边形 14347"/>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7421" name="任意多边形 14348"/>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7422" name="任意多边形 14349"/>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7423" name="任意多边形 14350"/>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24" name="任意多边形 14351"/>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7425" name="任意多边形 14352"/>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7426" name="任意多边形 14353"/>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7427" name="任意多边形 14354"/>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7428" name="任意多边形 14355"/>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7429" name="任意多边形 14356"/>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7430" name="任意多边形 14357"/>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7431" name="任意多边形 14358"/>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32" name="任意多边形 14359"/>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7433" name="任意多边形 14360"/>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7434" name="任意多边形 14361"/>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7435" name="任意多边形 14362"/>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7436" name="任意多边形 14363"/>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7437" name="任意多边形 14364"/>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7438" name="任意多边形 14365"/>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7439" name="任意多边形 14366"/>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40" name="任意多边形 14367"/>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7441" name="任意多边形 14368"/>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7442" name="任意多边形 14369"/>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7443" name="任意多边形 14370"/>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44" name="任意多边形 14371"/>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7445" name="任意多边形 14372"/>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7446" name="任意多边形 14373"/>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7447" name="组合 14374"/>
            <p:cNvGrpSpPr/>
            <p:nvPr userDrawn="1"/>
          </p:nvGrpSpPr>
          <p:grpSpPr>
            <a:xfrm>
              <a:off x="0" y="1632"/>
              <a:ext cx="5758" cy="1858"/>
              <a:chOff x="0" y="0"/>
              <a:chExt cx="5758" cy="1858"/>
            </a:xfrm>
          </p:grpSpPr>
          <p:sp>
            <p:nvSpPr>
              <p:cNvPr id="17448" name="任意多边形 14375"/>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49" name="任意多边形 14376"/>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4378" name="标题 14377"/>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14379" name="副标题 1437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44" name="日期占位符 14379"/>
          <p:cNvSpPr>
            <a:spLocks noGrp="1"/>
          </p:cNvSpPr>
          <p:nvPr>
            <p:ph type="dt" sz="quarter"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45" name="页脚占位符 14380"/>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en-US" altLang="x-none" strike="noStrike" noProof="1"/>
          </a:p>
        </p:txBody>
      </p:sp>
      <p:sp>
        <p:nvSpPr>
          <p:cNvPr id="46" name="灯片编号占位符 14381"/>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DBE8CA87-A63A-4BF4-BE2B-144F32AE3E0E}" type="slidenum">
              <a:rPr lang="zh-CN" altLang="en-US" strike="noStrike" noProof="1">
                <a:latin typeface="Arial" panose="020B0604020202020204" pitchFamily="34" charset="0"/>
                <a:ea typeface="宋体" panose="02010600030101010101" pitchFamily="2" charset="-122"/>
                <a:cs typeface="+mn-cs"/>
              </a:rPr>
              <a:t>‹#›</a:t>
            </a:fld>
            <a:endParaRPr 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1DC4747-5CA5-4041-9EED-38569A55284B}"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65B1F469-0C73-4523-B094-84106760668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CC7ED7B6-C1C7-432F-A706-CF9604B2BAA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78A923B8-141F-4243-86DE-A265D5C73F92}"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4" name="页脚占位符 3"/>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5" name="灯片编号占位符 4"/>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2228B5D-EE10-4B9C-B459-A4489E1F980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3554" name="组合 16385"/>
          <p:cNvGrpSpPr/>
          <p:nvPr/>
        </p:nvGrpSpPr>
        <p:grpSpPr>
          <a:xfrm>
            <a:off x="0" y="0"/>
            <a:ext cx="9140825" cy="5138446"/>
            <a:chOff x="0" y="0"/>
            <a:chExt cx="5758" cy="4315"/>
          </a:xfrm>
        </p:grpSpPr>
        <p:grpSp>
          <p:nvGrpSpPr>
            <p:cNvPr id="23555" name="组合 16386"/>
            <p:cNvGrpSpPr/>
            <p:nvPr userDrawn="1"/>
          </p:nvGrpSpPr>
          <p:grpSpPr>
            <a:xfrm>
              <a:off x="1728" y="2230"/>
              <a:ext cx="4027" cy="2085"/>
              <a:chOff x="0" y="0"/>
              <a:chExt cx="4027" cy="2085"/>
            </a:xfrm>
          </p:grpSpPr>
          <p:sp>
            <p:nvSpPr>
              <p:cNvPr id="23556" name="任意多边形 16387"/>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23557" name="任意多边形 16388"/>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23558" name="任意多边形 16389"/>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23559" name="任意多边形 16390"/>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sz="100"/>
              </a:p>
            </p:txBody>
          </p:sp>
          <p:sp>
            <p:nvSpPr>
              <p:cNvPr id="23560" name="任意多边形 16391"/>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23561" name="任意多边形 16392"/>
            <p:cNvSpPr/>
            <p:nvPr/>
          </p:nvSpPr>
          <p:spPr>
            <a:xfrm>
              <a:off x="3322" y="1341"/>
              <a:ext cx="1825" cy="1537"/>
            </a:xfrm>
            <a:custGeom>
              <a:avLst/>
              <a:gdLst/>
              <a:ahLst/>
              <a:cxnLst>
                <a:cxn ang="0">
                  <a:pos x="780" y="1110"/>
                </a:cxn>
                <a:cxn ang="0">
                  <a:pos x="1078" y="1058"/>
                </a:cxn>
                <a:cxn ang="0">
                  <a:pos x="1324" y="1001"/>
                </a:cxn>
                <a:cxn ang="0">
                  <a:pos x="1522" y="938"/>
                </a:cxn>
                <a:cxn ang="0">
                  <a:pos x="1669" y="870"/>
                </a:cxn>
                <a:cxn ang="0">
                  <a:pos x="1764" y="790"/>
                </a:cxn>
                <a:cxn ang="0">
                  <a:pos x="1816" y="699"/>
                </a:cxn>
                <a:cxn ang="0">
                  <a:pos x="1820" y="585"/>
                </a:cxn>
                <a:cxn ang="0">
                  <a:pos x="1781" y="478"/>
                </a:cxn>
                <a:cxn ang="0">
                  <a:pos x="1704" y="380"/>
                </a:cxn>
                <a:cxn ang="0">
                  <a:pos x="1596" y="289"/>
                </a:cxn>
                <a:cxn ang="0">
                  <a:pos x="1406" y="164"/>
                </a:cxn>
                <a:cxn ang="0">
                  <a:pos x="1281" y="96"/>
                </a:cxn>
                <a:cxn ang="0">
                  <a:pos x="1173" y="44"/>
                </a:cxn>
                <a:cxn ang="0">
                  <a:pos x="1100" y="10"/>
                </a:cxn>
                <a:cxn ang="0">
                  <a:pos x="1069" y="0"/>
                </a:cxn>
                <a:cxn ang="0">
                  <a:pos x="1315" y="124"/>
                </a:cxn>
                <a:cxn ang="0">
                  <a:pos x="1548" y="266"/>
                </a:cxn>
                <a:cxn ang="0">
                  <a:pos x="1643" y="341"/>
                </a:cxn>
                <a:cxn ang="0">
                  <a:pos x="1725" y="420"/>
                </a:cxn>
                <a:cxn ang="0">
                  <a:pos x="1777" y="500"/>
                </a:cxn>
                <a:cxn ang="0">
                  <a:pos x="1798" y="585"/>
                </a:cxn>
                <a:cxn ang="0">
                  <a:pos x="1781" y="665"/>
                </a:cxn>
                <a:cxn ang="0">
                  <a:pos x="1725" y="734"/>
                </a:cxn>
                <a:cxn ang="0">
                  <a:pos x="1639" y="790"/>
                </a:cxn>
                <a:cxn ang="0">
                  <a:pos x="1526" y="837"/>
                </a:cxn>
                <a:cxn ang="0">
                  <a:pos x="1389" y="882"/>
                </a:cxn>
                <a:cxn ang="0">
                  <a:pos x="1073" y="950"/>
                </a:cxn>
                <a:cxn ang="0">
                  <a:pos x="733" y="1012"/>
                </a:cxn>
                <a:cxn ang="0">
                  <a:pos x="414" y="1075"/>
                </a:cxn>
                <a:cxn ang="0">
                  <a:pos x="280" y="1115"/>
                </a:cxn>
                <a:cxn ang="0">
                  <a:pos x="163" y="1155"/>
                </a:cxn>
                <a:cxn ang="0">
                  <a:pos x="73" y="1201"/>
                </a:cxn>
                <a:cxn ang="0">
                  <a:pos x="17" y="1257"/>
                </a:cxn>
                <a:cxn ang="0">
                  <a:pos x="0" y="1320"/>
                </a:cxn>
                <a:cxn ang="0">
                  <a:pos x="21" y="1388"/>
                </a:cxn>
                <a:cxn ang="0">
                  <a:pos x="77" y="1445"/>
                </a:cxn>
                <a:cxn ang="0">
                  <a:pos x="155" y="1490"/>
                </a:cxn>
                <a:cxn ang="0">
                  <a:pos x="259" y="1537"/>
                </a:cxn>
                <a:cxn ang="0">
                  <a:pos x="172" y="1479"/>
                </a:cxn>
                <a:cxn ang="0">
                  <a:pos x="116" y="1422"/>
                </a:cxn>
                <a:cxn ang="0">
                  <a:pos x="95" y="1366"/>
                </a:cxn>
                <a:cxn ang="0">
                  <a:pos x="112" y="1315"/>
                </a:cxn>
                <a:cxn ang="0">
                  <a:pos x="168" y="1263"/>
                </a:cxn>
                <a:cxn ang="0">
                  <a:pos x="271" y="1217"/>
                </a:cxn>
                <a:cxn ang="0">
                  <a:pos x="418" y="1172"/>
                </a:cxn>
                <a:cxn ang="0">
                  <a:pos x="612" y="1138"/>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23562" name="任意多边形 16393"/>
            <p:cNvSpPr/>
            <p:nvPr/>
          </p:nvSpPr>
          <p:spPr>
            <a:xfrm>
              <a:off x="0" y="0"/>
              <a:ext cx="5758" cy="1776"/>
            </a:xfrm>
            <a:custGeom>
              <a:avLst/>
              <a:gdLst/>
              <a:ahLst/>
              <a:cxnLst>
                <a:cxn ang="0">
                  <a:pos x="0" y="0"/>
                </a:cxn>
                <a:cxn ang="0">
                  <a:pos x="0" y="1776"/>
                </a:cxn>
                <a:cxn ang="0">
                  <a:pos x="5758" y="1776"/>
                </a:cxn>
                <a:cxn ang="0">
                  <a:pos x="5758"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6395" name="标题 16394"/>
          <p:cNvSpPr>
            <a:spLocks noGrp="1"/>
          </p:cNvSpPr>
          <p:nvPr>
            <p:ph type="ctrTitle" sz="quarter"/>
          </p:nvPr>
        </p:nvSpPr>
        <p:spPr>
          <a:xfrm>
            <a:off x="685800" y="1302772"/>
            <a:ext cx="7772400" cy="1440908"/>
          </a:xfrm>
          <a:prstGeom prst="rect">
            <a:avLst/>
          </a:prstGeom>
          <a:noFill/>
          <a:ln w="9525">
            <a:noFill/>
            <a:miter/>
          </a:ln>
        </p:spPr>
        <p:txBody>
          <a:bodyPr/>
          <a:lstStyle>
            <a:lvl1pPr lvl="0">
              <a:defRPr sz="4500" kern="1200"/>
            </a:lvl1pPr>
          </a:lstStyle>
          <a:p>
            <a:pPr lvl="0" fontAlgn="base"/>
            <a:r>
              <a:rPr lang="zh-CN" altLang="en-US" strike="noStrike" noProof="1"/>
              <a:t>单击此处编辑母版标题样式</a:t>
            </a:r>
          </a:p>
        </p:txBody>
      </p:sp>
      <p:sp>
        <p:nvSpPr>
          <p:cNvPr id="16396" name="副标题 16395"/>
          <p:cNvSpPr>
            <a:spLocks noGrp="1"/>
          </p:cNvSpPr>
          <p:nvPr>
            <p:ph type="subTitle" sz="quarter" idx="1"/>
          </p:nvPr>
        </p:nvSpPr>
        <p:spPr>
          <a:xfrm>
            <a:off x="1371600" y="2915160"/>
            <a:ext cx="6400800" cy="1314680"/>
          </a:xfrm>
          <a:prstGeom prst="rect">
            <a:avLst/>
          </a:prstGeom>
          <a:noFill/>
          <a:ln w="9525">
            <a:noFill/>
            <a:miter/>
          </a:ln>
        </p:spPr>
        <p:txBody>
          <a:bodyPr/>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13" name="日期占位符 16396"/>
          <p:cNvSpPr>
            <a:spLocks noGrp="1"/>
          </p:cNvSpPr>
          <p:nvPr>
            <p:ph type="dt" sz="quarter" idx="10"/>
          </p:nvPr>
        </p:nvSpPr>
        <p:spPr>
          <a:xfrm>
            <a:off x="457200" y="4687120"/>
            <a:ext cx="2133600" cy="35725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14" name="页脚占位符 16397"/>
          <p:cNvSpPr>
            <a:spLocks noGrp="1"/>
          </p:cNvSpPr>
          <p:nvPr>
            <p:ph type="ftr" sz="quarter" idx="11"/>
          </p:nvPr>
        </p:nvSpPr>
        <p:spPr>
          <a:xfrm>
            <a:off x="3124200" y="4689501"/>
            <a:ext cx="2895600" cy="357250"/>
          </a:xfrm>
          <a:prstGeom prst="rect">
            <a:avLst/>
          </a:prstGeom>
          <a:noFill/>
          <a:ln w="9525">
            <a:noFill/>
            <a:miter/>
          </a:ln>
        </p:spPr>
        <p:txBody>
          <a:bodyPr anchor="b"/>
          <a:lstStyle>
            <a:lvl1pPr>
              <a:defRPr/>
            </a:lvl1pPr>
          </a:lstStyle>
          <a:p>
            <a:pPr fontAlgn="base"/>
            <a:endParaRPr lang="zh-CN" strike="noStrike" noProof="1"/>
          </a:p>
        </p:txBody>
      </p:sp>
      <p:sp>
        <p:nvSpPr>
          <p:cNvPr id="15" name="灯片编号占位符 16398"/>
          <p:cNvSpPr>
            <a:spLocks noGrp="1"/>
          </p:cNvSpPr>
          <p:nvPr>
            <p:ph type="sldNum" sz="quarter" idx="12"/>
          </p:nvPr>
        </p:nvSpPr>
        <p:spPr>
          <a:xfrm>
            <a:off x="6553200" y="4691883"/>
            <a:ext cx="2133600" cy="357250"/>
          </a:xfrm>
          <a:prstGeom prst="rect">
            <a:avLst/>
          </a:prstGeom>
          <a:noFill/>
          <a:ln w="9525">
            <a:noFill/>
            <a:miter/>
          </a:ln>
        </p:spPr>
        <p:txBody>
          <a:bodyPr vert="horz" wrap="square" lIns="91440" tIns="45720" rIns="91440" bIns="45720" numCol="1" anchor="b" anchorCtr="0" compatLnSpc="1"/>
          <a:lstStyle>
            <a:lvl1pPr>
              <a:defRPr/>
            </a:lvl1pPr>
          </a:lstStyle>
          <a:p>
            <a:pPr fontAlgn="base"/>
            <a:fld id="{4729C9C2-2C62-49D6-97E6-BE1477B9F3A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Slide Number Placeholder 5"/>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7" name="Footer Placeholder 6"/>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Slide Number Placeholder 7"/>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9" name="Footer Placeholder 8"/>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Slide Number Placeholder 3"/>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5" name="Footer Placeholder 4"/>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Slide Number Placeholder 2"/>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4" name="Footer Placeholder 3"/>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Slide Number Placeholder 5"/>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7" name="Footer Placeholder 6"/>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Slide Number Placeholder 5"/>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7" name="Footer Placeholder 6"/>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4" name="直接连接符 7"/>
          <p:cNvCxnSpPr/>
          <p:nvPr userDrawn="1"/>
        </p:nvCxnSpPr>
        <p:spPr>
          <a:xfrm>
            <a:off x="127000"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270" y="4287"/>
            <a:ext cx="9140825" cy="924563"/>
          </a:xfrm>
          <a:gradFill>
            <a:gsLst>
              <a:gs pos="0">
                <a:srgbClr val="00B0F0"/>
              </a:gs>
              <a:gs pos="30000">
                <a:schemeClr val="accent1">
                  <a:lumMod val="45000"/>
                  <a:lumOff val="55000"/>
                </a:schemeClr>
              </a:gs>
              <a:gs pos="81000">
                <a:schemeClr val="accent1">
                  <a:lumMod val="45000"/>
                  <a:lumOff val="55000"/>
                </a:schemeClr>
              </a:gs>
              <a:gs pos="100000">
                <a:schemeClr val="accent1">
                  <a:lumMod val="30000"/>
                  <a:lumOff val="70000"/>
                </a:schemeClr>
              </a:gs>
            </a:gsLst>
            <a:path path="circle">
              <a:fillToRect t="100000" r="100000"/>
            </a:path>
            <a:tileRect l="-100000" b="-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3"/>
          <p:cNvSpPr>
            <a:spLocks noGrp="1"/>
          </p:cNvSpPr>
          <p:nvPr>
            <p:ph type="dt" sz="half" idx="10"/>
          </p:nvPr>
        </p:nvSpPr>
        <p:spPr>
          <a:xfrm>
            <a:off x="457200" y="4684738"/>
            <a:ext cx="2133600" cy="357250"/>
          </a:xfrm>
          <a:prstGeom prst="rect">
            <a:avLst/>
          </a:prstGeom>
          <a:noFill/>
          <a:ln w="9525">
            <a:noFill/>
            <a:miter/>
          </a:ln>
        </p:spPr>
        <p:txBody>
          <a:bodyPr/>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8" name="Footer Placeholder 4"/>
          <p:cNvSpPr>
            <a:spLocks noGrp="1"/>
          </p:cNvSpPr>
          <p:nvPr>
            <p:ph type="ftr" sz="quarter" idx="11"/>
          </p:nvPr>
        </p:nvSpPr>
        <p:spPr>
          <a:xfrm>
            <a:off x="3124200" y="4684738"/>
            <a:ext cx="2895600" cy="357250"/>
          </a:xfrm>
          <a:prstGeom prst="rect">
            <a:avLst/>
          </a:prstGeom>
          <a:noFill/>
          <a:ln w="9525">
            <a:noFill/>
            <a:miter/>
          </a:ln>
        </p:spPr>
        <p:txBody>
          <a:bodyPr/>
          <a:lstStyle>
            <a:lvl1pPr>
              <a:defRPr/>
            </a:lvl1pPr>
          </a:lstStyle>
          <a:p>
            <a:pPr fontAlgn="base"/>
            <a:endParaRPr lang="zh-CN" altLang="en-US" strike="noStrike" noProof="1"/>
          </a:p>
        </p:txBody>
      </p:sp>
      <p:sp>
        <p:nvSpPr>
          <p:cNvPr id="9" name="Slide Number Placeholder 5"/>
          <p:cNvSpPr>
            <a:spLocks noGrp="1"/>
          </p:cNvSpPr>
          <p:nvPr>
            <p:ph type="sldNum" sz="quarter" idx="12"/>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defRPr/>
            </a:lvl1pPr>
          </a:lstStyle>
          <a:p>
            <a:pPr fontAlgn="base"/>
            <a:fld id="{E53E7B2E-9CD3-47DA-90BA-12A03F4038B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pic>
        <p:nvPicPr>
          <p:cNvPr id="3076" name="图片 3" descr="qrcode_for_gh_6f2df669dea9_1280"/>
          <p:cNvPicPr>
            <a:picLocks noChangeAspect="1"/>
          </p:cNvPicPr>
          <p:nvPr userDrawn="1"/>
        </p:nvPicPr>
        <p:blipFill>
          <a:blip r:embed="rId2"/>
          <a:stretch>
            <a:fillRect/>
          </a:stretch>
        </p:blipFill>
        <p:spPr>
          <a:xfrm>
            <a:off x="7899400" y="4064635"/>
            <a:ext cx="1231900" cy="1033145"/>
          </a:xfrm>
          <a:prstGeom prst="rect">
            <a:avLst/>
          </a:prstGeom>
          <a:noFill/>
          <a:ln w="9525">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7169"/>
          <p:cNvGrpSpPr/>
          <p:nvPr/>
        </p:nvGrpSpPr>
        <p:grpSpPr>
          <a:xfrm>
            <a:off x="0" y="0"/>
            <a:ext cx="9144000" cy="5143209"/>
            <a:chOff x="0" y="0"/>
            <a:chExt cx="5760" cy="4319"/>
          </a:xfrm>
        </p:grpSpPr>
        <p:sp>
          <p:nvSpPr>
            <p:cNvPr id="15363" name="任意多边形 7170"/>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5364" name="任意多边形 7171"/>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65" name="任意多边形 7172"/>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5366" name="任意多边形 7173"/>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67" name="任意多边形 7174"/>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5368" name="任意多边形 7175"/>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5369" name="任意多边形 7176"/>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5370" name="任意多边形 7177"/>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371" name="任意多边形 7178"/>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5372" name="任意多边形 7179"/>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5373" name="任意多边形 7180"/>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5374" name="任意多边形 7181"/>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5375" name="任意多边形 7182"/>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76" name="任意多边形 7183"/>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5377" name="任意多边形 7184"/>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5378" name="任意多边形 7185"/>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5379" name="任意多边形 7186"/>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5380" name="任意多边形 7187"/>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5381" name="任意多边形 7188"/>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5382" name="任意多边形 7189"/>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5383" name="任意多边形 7190"/>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84" name="任意多边形 7191"/>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5385" name="任意多边形 7192"/>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5386" name="任意多边形 7193"/>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5387" name="任意多边形 7194"/>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5388" name="任意多边形 7195"/>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5389" name="任意多边形 7196"/>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5390" name="任意多边形 7197"/>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5391" name="任意多边形 7198"/>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92" name="任意多边形 7199"/>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5393" name="任意多边形 7200"/>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5394" name="任意多边形 7201"/>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5395" name="任意多边形 7202"/>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96" name="任意多边形 7203"/>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5397" name="任意多边形 7204"/>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5398" name="任意多边形 7205"/>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5399" name="组合 7206"/>
            <p:cNvGrpSpPr/>
            <p:nvPr userDrawn="1"/>
          </p:nvGrpSpPr>
          <p:grpSpPr>
            <a:xfrm>
              <a:off x="0" y="1632"/>
              <a:ext cx="5758" cy="1858"/>
              <a:chOff x="0" y="0"/>
              <a:chExt cx="5758" cy="1858"/>
            </a:xfrm>
          </p:grpSpPr>
          <p:sp>
            <p:nvSpPr>
              <p:cNvPr id="15400" name="任意多边形 7207"/>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401" name="任意多边形 7208"/>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7210" name="标题 7209"/>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7211" name="副标题 721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44" name="日期占位符 7211"/>
          <p:cNvSpPr>
            <a:spLocks noGrp="1"/>
          </p:cNvSpPr>
          <p:nvPr>
            <p:ph type="dt" sz="quarter" idx="10"/>
          </p:nvPr>
        </p:nvSpPr>
        <p:spPr>
          <a:xfrm>
            <a:off x="457200" y="4683547"/>
            <a:ext cx="2133600" cy="34296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45" name="页脚占位符 7212"/>
          <p:cNvSpPr>
            <a:spLocks noGrp="1"/>
          </p:cNvSpPr>
          <p:nvPr>
            <p:ph type="ftr" sz="quarter" idx="11"/>
          </p:nvPr>
        </p:nvSpPr>
        <p:spPr>
          <a:xfrm>
            <a:off x="3124200" y="4687120"/>
            <a:ext cx="2895600" cy="342960"/>
          </a:xfrm>
          <a:prstGeom prst="rect">
            <a:avLst/>
          </a:prstGeom>
          <a:noFill/>
          <a:ln w="9525">
            <a:noFill/>
            <a:miter/>
          </a:ln>
        </p:spPr>
        <p:txBody>
          <a:bodyPr anchor="b"/>
          <a:lstStyle>
            <a:lvl1pPr>
              <a:defRPr/>
            </a:lvl1pPr>
          </a:lstStyle>
          <a:p>
            <a:pPr fontAlgn="base"/>
            <a:endParaRPr lang="en-US" altLang="x-none" strike="noStrike" noProof="1"/>
          </a:p>
        </p:txBody>
      </p:sp>
      <p:sp>
        <p:nvSpPr>
          <p:cNvPr id="46" name="灯片编号占位符 7213"/>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430EDEB3-57C3-417A-8D14-FB1ED97F590A}" type="slidenum">
              <a:rPr lang="zh-CN" altLang="en-US" strike="noStrike" noProof="1">
                <a:latin typeface="Arial" panose="020B0604020202020204" pitchFamily="34" charset="0"/>
                <a:ea typeface="宋体" panose="02010600030101010101" pitchFamily="2" charset="-122"/>
                <a:cs typeface="+mn-cs"/>
              </a:rPr>
              <a:t>‹#›</a:t>
            </a:fld>
            <a:endParaRPr 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1265"/>
          <p:cNvGrpSpPr/>
          <p:nvPr/>
        </p:nvGrpSpPr>
        <p:grpSpPr>
          <a:xfrm>
            <a:off x="0" y="0"/>
            <a:ext cx="9144000" cy="5143209"/>
            <a:chOff x="0" y="0"/>
            <a:chExt cx="5760" cy="4319"/>
          </a:xfrm>
        </p:grpSpPr>
        <p:sp>
          <p:nvSpPr>
            <p:cNvPr id="16387" name="任意多边形 11266"/>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11267"/>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1126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1126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1127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1127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6393" name="任意多边形 11272"/>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6394" name="任意多边形 11273"/>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1127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6396" name="任意多边形 11275"/>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11276"/>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6398" name="任意多边形 11277"/>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1127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11279"/>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11280"/>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1128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1128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6404" name="任意多边形 11283"/>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11284"/>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6406" name="任意多边形 11285"/>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11286"/>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1128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1128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6410" name="任意多边形 11289"/>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1129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11291"/>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6413" name="任意多边形 1129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11293"/>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6415" name="任意多边形 1129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1129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1129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1129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11298"/>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1129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1130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1130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11302"/>
            <p:cNvGrpSpPr/>
            <p:nvPr userDrawn="1"/>
          </p:nvGrpSpPr>
          <p:grpSpPr>
            <a:xfrm>
              <a:off x="0" y="1632"/>
              <a:ext cx="5758" cy="1858"/>
              <a:chOff x="0" y="0"/>
              <a:chExt cx="5758" cy="1858"/>
            </a:xfrm>
          </p:grpSpPr>
          <p:sp>
            <p:nvSpPr>
              <p:cNvPr id="16424" name="任意多边形 11303"/>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1130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p>
        </p:txBody>
      </p:sp>
      <p:sp>
        <p:nvSpPr>
          <p:cNvPr id="11307" name="副标题 11306"/>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44" name="日期占位符 11307"/>
          <p:cNvSpPr>
            <a:spLocks noGrp="1"/>
          </p:cNvSpPr>
          <p:nvPr>
            <p:ph type="dt" sz="quarter" idx="10"/>
          </p:nvPr>
        </p:nvSpPr>
        <p:spPr>
          <a:xfrm>
            <a:off x="457200" y="4683547"/>
            <a:ext cx="2133600" cy="34296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p>
        </p:txBody>
      </p:sp>
      <p:sp>
        <p:nvSpPr>
          <p:cNvPr id="45" name="页脚占位符 11308"/>
          <p:cNvSpPr>
            <a:spLocks noGrp="1"/>
          </p:cNvSpPr>
          <p:nvPr>
            <p:ph type="ftr" sz="quarter" idx="11"/>
          </p:nvPr>
        </p:nvSpPr>
        <p:spPr>
          <a:xfrm>
            <a:off x="3124200" y="4687120"/>
            <a:ext cx="2895600" cy="342960"/>
          </a:xfrm>
          <a:prstGeom prst="rect">
            <a:avLst/>
          </a:prstGeom>
          <a:noFill/>
          <a:ln w="9525">
            <a:noFill/>
            <a:miter/>
          </a:ln>
        </p:spPr>
        <p:txBody>
          <a:bodyPr anchor="b"/>
          <a:lstStyle>
            <a:lvl1pPr>
              <a:defRPr/>
            </a:lvl1pPr>
          </a:lstStyle>
          <a:p>
            <a:pPr fontAlgn="base"/>
            <a:endParaRPr lang="en-US" altLang="x-none" strike="noStrike" noProof="1"/>
          </a:p>
        </p:txBody>
      </p:sp>
      <p:sp>
        <p:nvSpPr>
          <p:cNvPr id="46" name="灯片编号占位符 11309"/>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7BA8D9E-9FDD-428E-8E36-B0101A9FEDE4}" type="slidenum">
              <a:rPr lang="zh-CN" altLang="en-US" strike="noStrike" noProof="1">
                <a:latin typeface="Arial" panose="020B0604020202020204" pitchFamily="34" charset="0"/>
                <a:ea typeface="宋体" panose="02010600030101010101" pitchFamily="2" charset="-122"/>
                <a:cs typeface="+mn-cs"/>
              </a:rPr>
              <a:t>‹#›</a:t>
            </a:fld>
            <a:endParaRPr 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theme" Target="../theme/theme11.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6" Type="http://schemas.openxmlformats.org/officeDocument/2006/relationships/image" Target="../media/image4.png"/><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image" Target="../media/image3.png"/><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2.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4.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2.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4.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1027"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10243"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229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1229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12294"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1266" name="组合 13313"/>
          <p:cNvGrpSpPr/>
          <p:nvPr/>
        </p:nvGrpSpPr>
        <p:grpSpPr>
          <a:xfrm>
            <a:off x="0" y="0"/>
            <a:ext cx="9144000" cy="5143209"/>
            <a:chOff x="0" y="0"/>
            <a:chExt cx="5760" cy="4319"/>
          </a:xfrm>
        </p:grpSpPr>
        <p:sp>
          <p:nvSpPr>
            <p:cNvPr id="11267" name="任意多边形 13314"/>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1268" name="任意多边形 13315"/>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69" name="任意多边形 13316"/>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1270" name="任意多边形 13317"/>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71" name="任意多边形 13318"/>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1272" name="任意多边形 13319"/>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1273" name="任意多边形 13320"/>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1274" name="任意多边形 13321"/>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275" name="任意多边形 13322"/>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1276" name="任意多边形 13323"/>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1277" name="任意多边形 13324"/>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1278" name="任意多边形 13325"/>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1279" name="任意多边形 13326"/>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80" name="任意多边形 13327"/>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1281" name="任意多边形 13328"/>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1282" name="任意多边形 1332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1283" name="任意多边形 1333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1284" name="任意多边形 13331"/>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1285" name="任意多边形 13332"/>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1286" name="任意多边形 13333"/>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1287" name="任意多边形 13334"/>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288" name="任意多边形 1333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1289" name="任意多边形 1333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1290" name="任意多边形 13337"/>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1291" name="任意多边形 13338"/>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1292" name="任意多边形 13339"/>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1293" name="任意多边形 13340"/>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1294" name="任意多边形 13341"/>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1295" name="任意多边形 13342"/>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96" name="任意多边形 13343"/>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1297" name="任意多边形 13344"/>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1298" name="任意多边形 13345"/>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1299" name="任意多边形 13346"/>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300" name="任意多边形 13347"/>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1301" name="任意多边形 13348"/>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1302" name="任意多边形 13349"/>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1303" name="组合 13350"/>
            <p:cNvGrpSpPr/>
            <p:nvPr userDrawn="1"/>
          </p:nvGrpSpPr>
          <p:grpSpPr>
            <a:xfrm>
              <a:off x="0" y="1632"/>
              <a:ext cx="5758" cy="1858"/>
              <a:chOff x="0" y="0"/>
              <a:chExt cx="5758" cy="1858"/>
            </a:xfrm>
          </p:grpSpPr>
          <p:sp>
            <p:nvSpPr>
              <p:cNvPr id="11304" name="任意多边形 13351"/>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305" name="任意多边形 13352"/>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3353"/>
          <p:cNvSpPr>
            <a:spLocks noGrp="1"/>
          </p:cNvSpPr>
          <p:nvPr>
            <p:ph type="title"/>
          </p:nvPr>
        </p:nvSpPr>
        <p:spPr>
          <a:xfrm>
            <a:off x="457200" y="208396"/>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13355" name="文本占位符 13354"/>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3356" name="日期占位符 13355"/>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13357" name="页脚占位符 1335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13358" name="灯片编号占位符 13357"/>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4"/>
        </a:buBlip>
        <a:defRPr sz="2400" kern="1200">
          <a:solidFill>
            <a:schemeClr val="tx1"/>
          </a:solidFill>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5"/>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6"/>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日期占位符 15361"/>
          <p:cNvSpPr>
            <a:spLocks noGrp="1"/>
          </p:cNvSpPr>
          <p:nvPr>
            <p:ph type="dt" sz="half" idx="2"/>
          </p:nvPr>
        </p:nvSpPr>
        <p:spPr>
          <a:xfrm>
            <a:off x="457200" y="4689501"/>
            <a:ext cx="2133600" cy="357250"/>
          </a:xfrm>
          <a:prstGeom prst="rect">
            <a:avLst/>
          </a:prstGeom>
          <a:noFill/>
          <a:ln w="9525">
            <a:noFill/>
            <a:miter/>
          </a:ln>
        </p:spPr>
        <p:txBody>
          <a:bodyPr anchor="b"/>
          <a:lstStyle>
            <a:lvl1pPr>
              <a:defRPr sz="900" noProof="1">
                <a:effectLst/>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15363" name="灯片编号占位符 15362"/>
          <p:cNvSpPr>
            <a:spLocks noGrp="1"/>
          </p:cNvSpPr>
          <p:nvPr>
            <p:ph type="sldNum" sz="quarter" idx="4"/>
          </p:nvPr>
        </p:nvSpPr>
        <p:spPr>
          <a:xfrm>
            <a:off x="6553200" y="4687120"/>
            <a:ext cx="2133600" cy="35725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t>‹#›</a:t>
            </a:fld>
            <a:endParaRPr lang="zh-CN" altLang="zh-CN" strike="noStrike" noProof="1"/>
          </a:p>
        </p:txBody>
      </p:sp>
      <p:grpSp>
        <p:nvGrpSpPr>
          <p:cNvPr id="12292" name="组合 15363"/>
          <p:cNvGrpSpPr/>
          <p:nvPr/>
        </p:nvGrpSpPr>
        <p:grpSpPr>
          <a:xfrm>
            <a:off x="0" y="0"/>
            <a:ext cx="9140825" cy="5138446"/>
            <a:chOff x="0" y="0"/>
            <a:chExt cx="5758" cy="4315"/>
          </a:xfrm>
        </p:grpSpPr>
        <p:grpSp>
          <p:nvGrpSpPr>
            <p:cNvPr id="12293" name="组合 15364"/>
            <p:cNvGrpSpPr/>
            <p:nvPr userDrawn="1"/>
          </p:nvGrpSpPr>
          <p:grpSpPr>
            <a:xfrm>
              <a:off x="1728" y="2230"/>
              <a:ext cx="4027" cy="2085"/>
              <a:chOff x="0" y="0"/>
              <a:chExt cx="4027" cy="2085"/>
            </a:xfrm>
          </p:grpSpPr>
          <p:sp>
            <p:nvSpPr>
              <p:cNvPr id="12294" name="任意多边形 15365"/>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2295" name="任意多边形 15366"/>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2296" name="任意多边形 15367"/>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2297" name="任意多边形 15368"/>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sz="100"/>
              </a:p>
            </p:txBody>
          </p:sp>
          <p:sp>
            <p:nvSpPr>
              <p:cNvPr id="12298" name="任意多边形 15369"/>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2299" name="任意多边形 15370"/>
            <p:cNvSpPr/>
            <p:nvPr/>
          </p:nvSpPr>
          <p:spPr>
            <a:xfrm>
              <a:off x="3322" y="1341"/>
              <a:ext cx="1825" cy="1537"/>
            </a:xfrm>
            <a:custGeom>
              <a:avLst/>
              <a:gdLst/>
              <a:ahLst/>
              <a:cxnLst>
                <a:cxn ang="0">
                  <a:pos x="780" y="1110"/>
                </a:cxn>
                <a:cxn ang="0">
                  <a:pos x="1078" y="1058"/>
                </a:cxn>
                <a:cxn ang="0">
                  <a:pos x="1324" y="1001"/>
                </a:cxn>
                <a:cxn ang="0">
                  <a:pos x="1522" y="938"/>
                </a:cxn>
                <a:cxn ang="0">
                  <a:pos x="1669" y="870"/>
                </a:cxn>
                <a:cxn ang="0">
                  <a:pos x="1764" y="790"/>
                </a:cxn>
                <a:cxn ang="0">
                  <a:pos x="1816" y="699"/>
                </a:cxn>
                <a:cxn ang="0">
                  <a:pos x="1820" y="585"/>
                </a:cxn>
                <a:cxn ang="0">
                  <a:pos x="1781" y="478"/>
                </a:cxn>
                <a:cxn ang="0">
                  <a:pos x="1704" y="380"/>
                </a:cxn>
                <a:cxn ang="0">
                  <a:pos x="1596" y="289"/>
                </a:cxn>
                <a:cxn ang="0">
                  <a:pos x="1406" y="164"/>
                </a:cxn>
                <a:cxn ang="0">
                  <a:pos x="1281" y="96"/>
                </a:cxn>
                <a:cxn ang="0">
                  <a:pos x="1173" y="44"/>
                </a:cxn>
                <a:cxn ang="0">
                  <a:pos x="1100" y="10"/>
                </a:cxn>
                <a:cxn ang="0">
                  <a:pos x="1069" y="0"/>
                </a:cxn>
                <a:cxn ang="0">
                  <a:pos x="1315" y="124"/>
                </a:cxn>
                <a:cxn ang="0">
                  <a:pos x="1548" y="266"/>
                </a:cxn>
                <a:cxn ang="0">
                  <a:pos x="1643" y="341"/>
                </a:cxn>
                <a:cxn ang="0">
                  <a:pos x="1725" y="420"/>
                </a:cxn>
                <a:cxn ang="0">
                  <a:pos x="1777" y="500"/>
                </a:cxn>
                <a:cxn ang="0">
                  <a:pos x="1798" y="585"/>
                </a:cxn>
                <a:cxn ang="0">
                  <a:pos x="1781" y="665"/>
                </a:cxn>
                <a:cxn ang="0">
                  <a:pos x="1725" y="734"/>
                </a:cxn>
                <a:cxn ang="0">
                  <a:pos x="1639" y="790"/>
                </a:cxn>
                <a:cxn ang="0">
                  <a:pos x="1526" y="837"/>
                </a:cxn>
                <a:cxn ang="0">
                  <a:pos x="1389" y="882"/>
                </a:cxn>
                <a:cxn ang="0">
                  <a:pos x="1073" y="950"/>
                </a:cxn>
                <a:cxn ang="0">
                  <a:pos x="733" y="1012"/>
                </a:cxn>
                <a:cxn ang="0">
                  <a:pos x="414" y="1075"/>
                </a:cxn>
                <a:cxn ang="0">
                  <a:pos x="280" y="1115"/>
                </a:cxn>
                <a:cxn ang="0">
                  <a:pos x="163" y="1155"/>
                </a:cxn>
                <a:cxn ang="0">
                  <a:pos x="73" y="1201"/>
                </a:cxn>
                <a:cxn ang="0">
                  <a:pos x="17" y="1257"/>
                </a:cxn>
                <a:cxn ang="0">
                  <a:pos x="0" y="1320"/>
                </a:cxn>
                <a:cxn ang="0">
                  <a:pos x="21" y="1388"/>
                </a:cxn>
                <a:cxn ang="0">
                  <a:pos x="77" y="1445"/>
                </a:cxn>
                <a:cxn ang="0">
                  <a:pos x="155" y="1490"/>
                </a:cxn>
                <a:cxn ang="0">
                  <a:pos x="259" y="1537"/>
                </a:cxn>
                <a:cxn ang="0">
                  <a:pos x="172" y="1479"/>
                </a:cxn>
                <a:cxn ang="0">
                  <a:pos x="116" y="1422"/>
                </a:cxn>
                <a:cxn ang="0">
                  <a:pos x="95" y="1366"/>
                </a:cxn>
                <a:cxn ang="0">
                  <a:pos x="112" y="1315"/>
                </a:cxn>
                <a:cxn ang="0">
                  <a:pos x="168" y="1263"/>
                </a:cxn>
                <a:cxn ang="0">
                  <a:pos x="271" y="1217"/>
                </a:cxn>
                <a:cxn ang="0">
                  <a:pos x="418" y="1172"/>
                </a:cxn>
                <a:cxn ang="0">
                  <a:pos x="612" y="1138"/>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2300" name="任意多边形 15371"/>
            <p:cNvSpPr/>
            <p:nvPr/>
          </p:nvSpPr>
          <p:spPr>
            <a:xfrm>
              <a:off x="0" y="0"/>
              <a:ext cx="5758" cy="1776"/>
            </a:xfrm>
            <a:custGeom>
              <a:avLst/>
              <a:gdLst/>
              <a:ahLst/>
              <a:cxnLst>
                <a:cxn ang="0">
                  <a:pos x="0" y="0"/>
                </a:cxn>
                <a:cxn ang="0">
                  <a:pos x="0" y="1776"/>
                </a:cxn>
                <a:cxn ang="0">
                  <a:pos x="5758" y="1776"/>
                </a:cxn>
                <a:cxn ang="0">
                  <a:pos x="5758"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2301" name="标题 15372"/>
          <p:cNvSpPr>
            <a:spLocks noGrp="1" noRot="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15374" name="页脚占位符 15373"/>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noProof="1">
                <a:effectLst/>
              </a:defRPr>
            </a:lvl1pPr>
          </a:lstStyle>
          <a:p>
            <a:pPr fontAlgn="base"/>
            <a:endParaRPr lang="zh-CN" strike="noStrike" noProof="1"/>
          </a:p>
        </p:txBody>
      </p:sp>
      <p:sp>
        <p:nvSpPr>
          <p:cNvPr id="12303" name="文本占位符 15374"/>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algn="ctr" rtl="0" fontAlgn="base">
        <a:spcBef>
          <a:spcPct val="0"/>
        </a:spcBef>
        <a:spcAft>
          <a:spcPct val="0"/>
        </a:spcAft>
        <a:defRPr sz="33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70000"/>
        <a:buFont typeface="Wingdings" panose="05000000000000000000" pitchFamily="2" charset="2"/>
        <a:buChar char="n"/>
        <a:defRPr sz="2400" kern="1200">
          <a:solidFill>
            <a:schemeClr val="tx1"/>
          </a:solidFill>
          <a:latin typeface="+mn-lt"/>
          <a:ea typeface="+mn-ea"/>
          <a:cs typeface="+mn-cs"/>
        </a:defRPr>
      </a:lvl1pPr>
      <a:lvl2pPr marL="557530" lvl="1" indent="-214630" algn="l" rtl="0" fontAlgn="base">
        <a:spcBef>
          <a:spcPct val="15000"/>
        </a:spcBef>
        <a:spcAft>
          <a:spcPct val="0"/>
        </a:spcAft>
        <a:buClr>
          <a:schemeClr val="accent2"/>
        </a:buClr>
        <a:buSzPct val="70000"/>
        <a:buFont typeface="Wingdings" panose="05000000000000000000" pitchFamily="2" charset="2"/>
        <a:buChar char="n"/>
        <a:defRPr sz="2100" kern="1200">
          <a:solidFill>
            <a:schemeClr val="tx1"/>
          </a:solidFill>
          <a:latin typeface="+mn-lt"/>
          <a:ea typeface="+mn-ea"/>
          <a:cs typeface="+mn-cs"/>
        </a:defRPr>
      </a:lvl2pPr>
      <a:lvl3pPr marL="857250" lvl="2" indent="-171450" algn="l" rtl="0" fontAlgn="base">
        <a:spcBef>
          <a:spcPct val="15000"/>
        </a:spcBef>
        <a:spcAft>
          <a:spcPct val="0"/>
        </a:spcAft>
        <a:buClr>
          <a:schemeClr val="tx2"/>
        </a:buClr>
        <a:buSzPct val="70000"/>
        <a:buFont typeface="Wingdings" panose="05000000000000000000" pitchFamily="2" charset="2"/>
        <a:buChar char="n"/>
        <a:defRPr sz="1800" kern="1200">
          <a:solidFill>
            <a:schemeClr val="tx1"/>
          </a:solidFill>
          <a:latin typeface="+mn-lt"/>
          <a:ea typeface="+mn-ea"/>
          <a:cs typeface="+mn-cs"/>
        </a:defRPr>
      </a:lvl3pPr>
      <a:lvl4pPr marL="1200150" lvl="3" indent="-171450" algn="l" rtl="0" fontAlgn="base">
        <a:spcBef>
          <a:spcPct val="15000"/>
        </a:spcBef>
        <a:spcAft>
          <a:spcPct val="0"/>
        </a:spcAft>
        <a:buClr>
          <a:schemeClr val="accent2"/>
        </a:buClr>
        <a:buSzPct val="70000"/>
        <a:buFont typeface="Wingdings" panose="05000000000000000000" pitchFamily="2" charset="2"/>
        <a:buChar char="n"/>
        <a:defRPr sz="1500" kern="1200">
          <a:solidFill>
            <a:schemeClr val="tx1"/>
          </a:solidFill>
          <a:latin typeface="+mn-lt"/>
          <a:ea typeface="+mn-ea"/>
          <a:cs typeface="+mn-cs"/>
        </a:defRPr>
      </a:lvl4pPr>
      <a:lvl5pPr marL="1543050" lvl="4" indent="-171450" algn="l" rtl="0" fontAlgn="base">
        <a:spcBef>
          <a:spcPct val="15000"/>
        </a:spcBef>
        <a:spcAft>
          <a:spcPct val="0"/>
        </a:spcAft>
        <a:buClr>
          <a:schemeClr val="hlink"/>
        </a:buClr>
        <a:buSzPct val="70000"/>
        <a:buFont typeface="Wingdings" panose="05000000000000000000" pitchFamily="2" charset="2"/>
        <a:buChar char="n"/>
        <a:defRPr sz="1500" kern="120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2051"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3075"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4099"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5123"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6146" name="组合 6145"/>
          <p:cNvGrpSpPr/>
          <p:nvPr/>
        </p:nvGrpSpPr>
        <p:grpSpPr>
          <a:xfrm>
            <a:off x="0" y="0"/>
            <a:ext cx="9144000" cy="5143209"/>
            <a:chOff x="0" y="0"/>
            <a:chExt cx="5760" cy="4319"/>
          </a:xfrm>
        </p:grpSpPr>
        <p:sp>
          <p:nvSpPr>
            <p:cNvPr id="6147" name="任意多边形 6146"/>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6148" name="任意多边形 6147"/>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49" name="任意多边形 614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6150" name="任意多边形 614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51" name="任意多边形 615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6152" name="任意多边形 615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6153" name="任意多边形 6152"/>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6154" name="任意多边形 6153"/>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55" name="任意多边形 615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6156" name="任意多边形 6155"/>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6157" name="任意多边形 6156"/>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6158" name="任意多边形 6157"/>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6159" name="任意多边形 615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60" name="任意多边形 6159"/>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6161" name="任意多边形 6160"/>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6162" name="任意多边形 616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6163" name="任意多边形 616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6164" name="任意多边形 6163"/>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6165" name="任意多边形 6164"/>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6166" name="任意多边形 6165"/>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6167" name="任意多边形 6166"/>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68" name="任意多边形 616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6169" name="任意多边形 616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6170" name="任意多边形 6169"/>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6171" name="任意多边形 617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6172" name="任意多边形 6171"/>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6173" name="任意多边形 617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6174" name="任意多边形 6173"/>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6175" name="任意多边形 617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76" name="任意多边形 617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6177" name="任意多边形 617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6178" name="任意多边形 617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6179" name="任意多边形 6178"/>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80" name="任意多边形 617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6181" name="任意多边形 618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6182" name="任意多边形 618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6183" name="组合 6182"/>
            <p:cNvGrpSpPr/>
            <p:nvPr userDrawn="1"/>
          </p:nvGrpSpPr>
          <p:grpSpPr>
            <a:xfrm>
              <a:off x="0" y="1632"/>
              <a:ext cx="5758" cy="1858"/>
              <a:chOff x="0" y="0"/>
              <a:chExt cx="5758" cy="1858"/>
            </a:xfrm>
          </p:grpSpPr>
          <p:sp>
            <p:nvSpPr>
              <p:cNvPr id="6184" name="任意多边形 6183"/>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85" name="任意多边形 618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6186" name="标题 618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6187" name="文本占位符 618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188" name="日期占位符 6187"/>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6189" name="页脚占位符 618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6190" name="灯片编号占位符 6189"/>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ctr" rtl="0" fontAlgn="base">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7171"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819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819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8198"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p>
        </p:txBody>
      </p:sp>
      <p:sp>
        <p:nvSpPr>
          <p:cNvPr id="8195"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9218" name="组合 10241"/>
          <p:cNvGrpSpPr/>
          <p:nvPr/>
        </p:nvGrpSpPr>
        <p:grpSpPr>
          <a:xfrm>
            <a:off x="0" y="0"/>
            <a:ext cx="9144000" cy="5143209"/>
            <a:chOff x="0" y="0"/>
            <a:chExt cx="5760" cy="4319"/>
          </a:xfrm>
        </p:grpSpPr>
        <p:sp>
          <p:nvSpPr>
            <p:cNvPr id="9219" name="任意多边形 10242"/>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9220" name="任意多边形 10243"/>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21" name="任意多边形 10244"/>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9222" name="任意多边形 10245"/>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23" name="任意多边形 10246"/>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9224" name="任意多边形 10247"/>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9225" name="任意多边形 10248"/>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9226" name="任意多边形 10249"/>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27" name="任意多边形 10250"/>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9228" name="任意多边形 10251"/>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9229" name="任意多边形 10252"/>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9230" name="任意多边形 10253"/>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9231" name="任意多边形 10254"/>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32" name="任意多边形 10255"/>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9233" name="任意多边形 10256"/>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9234" name="任意多边形 1025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9235" name="任意多边形 1025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9236" name="任意多边形 10259"/>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9237" name="任意多边形 1026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9238" name="任意多边形 10261"/>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9239" name="任意多边形 10262"/>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40" name="任意多边形 1026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9241" name="任意多边形 1026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9242" name="任意多边形 10265"/>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9243" name="任意多边形 10266"/>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9244" name="任意多边形 10267"/>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9245" name="任意多边形 10268"/>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9246" name="任意多边形 1026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9247" name="任意多边形 10270"/>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48" name="任意多边形 10271"/>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9249" name="任意多边形 10272"/>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9250" name="任意多边形 10273"/>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9251" name="任意多边形 10274"/>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52" name="任意多边形 10275"/>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9253" name="任意多边形 10276"/>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9254" name="任意多边形 10277"/>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9255" name="组合 10278"/>
            <p:cNvGrpSpPr/>
            <p:nvPr userDrawn="1"/>
          </p:nvGrpSpPr>
          <p:grpSpPr>
            <a:xfrm>
              <a:off x="0" y="1632"/>
              <a:ext cx="5758" cy="1858"/>
              <a:chOff x="0" y="0"/>
              <a:chExt cx="5758" cy="1858"/>
            </a:xfrm>
          </p:grpSpPr>
          <p:sp>
            <p:nvSpPr>
              <p:cNvPr id="9256" name="任意多边形 10279"/>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57" name="任意多边形 10280"/>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0282" name="标题 10281"/>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0283" name="文本占位符 10282"/>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284" name="日期占位符 10283"/>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2022/10/19</a:t>
            </a:fld>
            <a:endParaRPr lang="zh-CN" altLang="en-US" strike="noStrike" noProof="1">
              <a:cs typeface="+mn-cs"/>
            </a:endParaRPr>
          </a:p>
        </p:txBody>
      </p:sp>
      <p:sp>
        <p:nvSpPr>
          <p:cNvPr id="10285" name="页脚占位符 10284"/>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10286" name="灯片编号占位符 10285"/>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ctr" rtl="0" fontAlgn="base">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code/FindLongestReuse.p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biancheng.net/pyth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image" Target="../media/image12.wmf"/></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code/Excel2007_MaxGrade.py"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code/kousuan.pyw"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8433"/>
          <p:cNvSpPr>
            <a:spLocks noGrp="1"/>
          </p:cNvSpPr>
          <p:nvPr>
            <p:ph type="ctrTitle"/>
          </p:nvPr>
        </p:nvSpPr>
        <p:spPr>
          <a:xfrm>
            <a:off x="1999800" y="1644541"/>
            <a:ext cx="5144400" cy="1791013"/>
          </a:xfrm>
        </p:spPr>
        <p:txBody>
          <a:bodyPr wrap="square" lIns="68591" tIns="34295" rIns="68591" bIns="34295" anchor="ctr"/>
          <a:lstStyle/>
          <a:p>
            <a:r>
              <a:rPr lang="zh-CN" altLang="en-US" kern="1200" dirty="0">
                <a:latin typeface="+mj-lt"/>
                <a:ea typeface="+mj-ea"/>
                <a:cs typeface="+mj-cs"/>
              </a:rPr>
              <a:t>第7章 文件</a:t>
            </a:r>
            <a:r>
              <a:rPr lang="zh-CN" altLang="en-US" kern="1200" dirty="0" smtClean="0">
                <a:latin typeface="+mj-lt"/>
                <a:ea typeface="+mj-ea"/>
                <a:cs typeface="+mj-cs"/>
              </a:rPr>
              <a:t>操作</a:t>
            </a:r>
            <a:r>
              <a:rPr lang="zh-CN" altLang="en-US" kern="1200" dirty="0">
                <a:latin typeface="+mj-lt"/>
                <a:ea typeface="+mj-ea"/>
                <a:cs typeface="+mj-cs"/>
              </a:rPr>
              <a:t/>
            </a:r>
            <a:br>
              <a:rPr lang="zh-CN" altLang="en-US" kern="1200" dirty="0">
                <a:latin typeface="+mj-lt"/>
                <a:ea typeface="+mj-ea"/>
                <a:cs typeface="+mj-cs"/>
              </a:rPr>
            </a:br>
            <a:endParaRPr lang="zh-CN" altLang="en-US" sz="2400"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p:txBody>
          <a:bodyPr wrap="square" lIns="68591" tIns="34295" rIns="68591" bIns="34295" anchor="t"/>
          <a:lstStyle/>
          <a:p>
            <a:pPr>
              <a:buFont typeface="Wingdings" panose="05000000000000000000" pitchFamily="2" charset="2"/>
              <a:buChar char="§"/>
            </a:pPr>
            <a:r>
              <a:rPr lang="zh-CN" altLang="en-US" sz="1800"/>
              <a:t>文件对象常用方法</a:t>
            </a:r>
          </a:p>
        </p:txBody>
      </p:sp>
      <p:graphicFrame>
        <p:nvGraphicFramePr>
          <p:cNvPr id="2" name="Table -1"/>
          <p:cNvGraphicFramePr/>
          <p:nvPr>
            <p:extLst>
              <p:ext uri="{D42A27DB-BD31-4B8C-83A1-F6EECF244321}">
                <p14:modId xmlns:p14="http://schemas.microsoft.com/office/powerpoint/2010/main" val="28783009"/>
              </p:ext>
            </p:extLst>
          </p:nvPr>
        </p:nvGraphicFramePr>
        <p:xfrm>
          <a:off x="431165" y="1512570"/>
          <a:ext cx="8141970" cy="2987040"/>
        </p:xfrm>
        <a:graphic>
          <a:graphicData uri="http://schemas.openxmlformats.org/drawingml/2006/table">
            <a:tbl>
              <a:tblPr firstRow="1" bandRow="1">
                <a:tableStyleId>{5940675A-B579-460E-94D1-54222C63F5DA}</a:tableStyleId>
              </a:tblPr>
              <a:tblGrid>
                <a:gridCol w="2043430">
                  <a:extLst>
                    <a:ext uri="{9D8B030D-6E8A-4147-A177-3AD203B41FA5}">
                      <a16:colId xmlns:a16="http://schemas.microsoft.com/office/drawing/2014/main" val="20000"/>
                    </a:ext>
                  </a:extLst>
                </a:gridCol>
                <a:gridCol w="6098540">
                  <a:extLst>
                    <a:ext uri="{9D8B030D-6E8A-4147-A177-3AD203B41FA5}">
                      <a16:colId xmlns:a16="http://schemas.microsoft.com/office/drawing/2014/main" val="20001"/>
                    </a:ext>
                  </a:extLst>
                </a:gridCol>
              </a:tblGrid>
              <a:tr h="160020">
                <a:tc>
                  <a:txBody>
                    <a:bodyPr/>
                    <a:lstStyle/>
                    <a:p>
                      <a:pPr marL="0" indent="0" algn="ctr">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close()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read([size])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1400" b="0" u="none">
                          <a:latin typeface="宋体" panose="02010600030101010101" pitchFamily="2" charset="-122"/>
                          <a:ea typeface="宋体" panose="02010600030101010101" pitchFamily="2" charset="-122"/>
                          <a:cs typeface="宋体" panose="02010600030101010101" pitchFamily="2" charset="-122"/>
                        </a:rPr>
                        <a:t>size</a:t>
                      </a:r>
                      <a:r>
                        <a:rPr lang="zh-CN" altLang="en-US" sz="1400" b="0" u="none">
                          <a:latin typeface="宋体" panose="02010600030101010101" pitchFamily="2" charset="-122"/>
                          <a:ea typeface="宋体" panose="02010600030101010101" pitchFamily="2" charset="-122"/>
                          <a:cs typeface="宋体" panose="02010600030101010101" pitchFamily="2" charset="-122"/>
                        </a:rPr>
                        <a:t>个</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400" b="0" u="none">
                          <a:latin typeface="宋体" panose="02010600030101010101" pitchFamily="2" charset="-122"/>
                          <a:ea typeface="宋体" panose="02010600030101010101" pitchFamily="2" charset="-122"/>
                          <a:cs typeface="宋体" panose="02010600030101010101" pitchFamily="2" charset="-122"/>
                        </a:rPr>
                        <a:t>并返回，</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1400" b="0" u="none">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测试当前文件是否可读</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020">
                <a:tc>
                  <a:txBody>
                    <a:bodyPr/>
                    <a:lstStyle/>
                    <a:p>
                      <a:pPr marL="0" indent="0" algn="l">
                        <a:buNone/>
                      </a:pP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readline</a:t>
                      </a:r>
                      <a:r>
                        <a:rPr lang="en-US" altLang="zh-CN" sz="1400" b="0" u="none" dirty="0">
                          <a:latin typeface="宋体" panose="02010600030101010101" pitchFamily="2" charset="-122"/>
                          <a:ea typeface="宋体" panose="02010600030101010101" pitchFamily="2" charset="-122"/>
                          <a:cs typeface="宋体" panose="02010600030101010101" pitchFamily="2" charset="-122"/>
                        </a:rPr>
                        <a:t>()	</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a:latin typeface="宋体" panose="02010600030101010101" pitchFamily="2" charset="-122"/>
                          <a:ea typeface="宋体" panose="02010600030101010101" pitchFamily="2" charset="-122"/>
                          <a:cs typeface="宋体" panose="02010600030101010101" pitchFamily="2" charset="-122"/>
                        </a:rPr>
                        <a:t>中读取一行内容作为结果返回</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marL="0" indent="0" algn="l">
                        <a:buNone/>
                      </a:pP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readlines</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文本文件中的每行文本作为一个字符串存入列表中</a:t>
                      </a:r>
                      <a:r>
                        <a:rPr lang="zh-CN" altLang="en-US"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返回该列表</a:t>
                      </a:r>
                      <a:r>
                        <a:rPr lang="zh-CN" altLang="en-US" sz="1400" b="0" u="none" dirty="0">
                          <a:latin typeface="宋体" panose="02010600030101010101" pitchFamily="2" charset="-122"/>
                          <a:ea typeface="宋体" panose="02010600030101010101" pitchFamily="2" charset="-122"/>
                          <a:cs typeface="宋体" panose="02010600030101010101" pitchFamily="2" charset="-122"/>
                        </a:rPr>
                        <a:t>，</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对于大文件会占用较多内存，不建议使用</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5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seek(offset[, whence])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400" b="0" u="none" dirty="0">
                          <a:latin typeface="宋体" panose="02010600030101010101" pitchFamily="2" charset="-122"/>
                          <a:ea typeface="宋体" panose="02010600030101010101" pitchFamily="2" charset="-122"/>
                          <a:cs typeface="宋体" panose="02010600030101010101" pitchFamily="2" charset="-122"/>
                        </a:rPr>
                        <a:t>位置，</a:t>
                      </a:r>
                      <a:r>
                        <a:rPr lang="en-US" altLang="zh-CN" sz="1400" b="0" u="none" dirty="0">
                          <a:latin typeface="宋体" panose="02010600030101010101" pitchFamily="2" charset="-122"/>
                          <a:ea typeface="宋体" panose="02010600030101010101" pitchFamily="2" charset="-122"/>
                          <a:cs typeface="宋体" panose="02010600030101010101" pitchFamily="2" charset="-122"/>
                        </a:rPr>
                        <a:t>offset</a:t>
                      </a:r>
                      <a:r>
                        <a:rPr lang="zh-CN" altLang="en-US" sz="1400" b="0" u="none" dirty="0">
                          <a:latin typeface="宋体" panose="02010600030101010101" pitchFamily="2" charset="-122"/>
                          <a:ea typeface="宋体" panose="02010600030101010101" pitchFamily="2" charset="-122"/>
                          <a:cs typeface="宋体" panose="02010600030101010101" pitchFamily="2" charset="-122"/>
                        </a:rPr>
                        <a:t>表示相对于</a:t>
                      </a:r>
                      <a:r>
                        <a:rPr lang="en-US" altLang="zh-CN" sz="140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的位置。</a:t>
                      </a:r>
                      <a:r>
                        <a:rPr lang="en-US" altLang="zh-CN" sz="140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为</a:t>
                      </a:r>
                      <a:r>
                        <a:rPr lang="en-US" altLang="zh-CN" sz="1400" b="0" u="none" dirty="0">
                          <a:latin typeface="宋体" panose="02010600030101010101" pitchFamily="2" charset="-122"/>
                          <a:ea typeface="宋体" panose="02010600030101010101" pitchFamily="2" charset="-122"/>
                          <a:cs typeface="宋体" panose="02010600030101010101" pitchFamily="2" charset="-122"/>
                        </a:rPr>
                        <a:t>0</a:t>
                      </a:r>
                      <a:r>
                        <a:rPr lang="zh-CN" altLang="en-US" sz="1400" b="0" u="none" dirty="0">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1400" b="0" u="none" dirty="0">
                          <a:latin typeface="宋体" panose="02010600030101010101" pitchFamily="2" charset="-122"/>
                          <a:ea typeface="宋体" panose="02010600030101010101" pitchFamily="2" charset="-122"/>
                          <a:cs typeface="宋体" panose="02010600030101010101" pitchFamily="2" charset="-122"/>
                        </a:rPr>
                        <a:t>1</a:t>
                      </a:r>
                      <a:r>
                        <a:rPr lang="zh-CN" altLang="en-US" sz="1400" b="0" u="none" dirty="0">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1400" b="0" u="none" dirty="0">
                          <a:latin typeface="宋体" panose="02010600030101010101" pitchFamily="2" charset="-122"/>
                          <a:ea typeface="宋体" panose="02010600030101010101" pitchFamily="2" charset="-122"/>
                          <a:cs typeface="宋体" panose="02010600030101010101" pitchFamily="2" charset="-122"/>
                        </a:rPr>
                        <a:t>2</a:t>
                      </a:r>
                      <a:r>
                        <a:rPr lang="zh-CN" altLang="en-US" sz="1400" b="0" u="none" dirty="0">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1400" b="0" u="none" dirty="0">
                          <a:latin typeface="宋体" panose="02010600030101010101" pitchFamily="2" charset="-122"/>
                          <a:ea typeface="宋体" panose="02010600030101010101" pitchFamily="2" charset="-122"/>
                          <a:cs typeface="宋体" panose="02010600030101010101" pitchFamily="2" charset="-122"/>
                        </a:rPr>
                        <a:t>0</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a:t>
                      </a:r>
                      <a:r>
                        <a:rPr lang="en-US" altLang="zh-CN" sz="1400" b="0" u="none">
                          <a:latin typeface="宋体" panose="02010600030101010101" pitchFamily="2" charset="-122"/>
                          <a:ea typeface="宋体" panose="02010600030101010101" pitchFamily="2" charset="-122"/>
                          <a:cs typeface="宋体" panose="02010600030101010101" pitchFamily="2" charset="-122"/>
                        </a:rPr>
                        <a:t>s</a:t>
                      </a:r>
                      <a:r>
                        <a:rPr lang="zh-CN" altLang="en-US" sz="140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测试当前文件是否可写</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writelines(s)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，不添加换行符</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p:cNvSpPr>
          <p:nvPr>
            <p:ph type="title"/>
          </p:nvPr>
        </p:nvSpPr>
        <p:spPr>
          <a:xfrm>
            <a:off x="-1270" y="4287"/>
            <a:ext cx="9140825" cy="924563"/>
          </a:xfrm>
        </p:spPr>
        <p:txBody>
          <a:bodyPr/>
          <a:lstStyle/>
          <a:p>
            <a:pPr fontAlgn="base"/>
            <a:r>
              <a:rPr lang="zh-CN" altLang="en-US" strike="noStrike" noProof="1"/>
              <a:t>7.2  文本文件操作案例精选</a:t>
            </a:r>
          </a:p>
        </p:txBody>
      </p:sp>
      <p:sp>
        <p:nvSpPr>
          <p:cNvPr id="36866" name="文本占位符 25602"/>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dirty="0"/>
              <a:t>例</a:t>
            </a:r>
            <a:r>
              <a:rPr lang="en-US" altLang="zh-CN" sz="1800" b="1" dirty="0"/>
              <a:t>7-</a:t>
            </a:r>
            <a:r>
              <a:rPr lang="zh-CN" altLang="en-US" sz="1800" b="1" dirty="0"/>
              <a:t>1</a:t>
            </a:r>
            <a:r>
              <a:rPr lang="zh-CN" altLang="en-US" sz="1800" dirty="0"/>
              <a:t>  向文本文件中写入内容，然后再读出。</a:t>
            </a:r>
          </a:p>
          <a:p>
            <a:pPr>
              <a:buSzPct val="90000"/>
              <a:buFont typeface="Wingdings" panose="05000000000000000000" pitchFamily="2" charset="2"/>
              <a:buNone/>
            </a:pPr>
            <a:endParaRPr lang="zh-CN" altLang="en-US" sz="1600" dirty="0"/>
          </a:p>
          <a:p>
            <a:pPr eaLnBrk="1" latinLnBrk="0" hangingPunct="1">
              <a:spcBef>
                <a:spcPct val="0"/>
              </a:spcBef>
              <a:buSzPct val="90000"/>
              <a:buFont typeface="Wingdings" panose="05000000000000000000" pitchFamily="2" charset="2"/>
              <a:buNone/>
            </a:pPr>
            <a:r>
              <a:rPr lang="zh-CN" altLang="en-US" sz="1600" dirty="0">
                <a:solidFill>
                  <a:srgbClr val="FF0000"/>
                </a:solidFill>
                <a:latin typeface="Consolas" panose="020B0609020204030204" pitchFamily="49" charset="0"/>
              </a:rPr>
              <a:t>s = 'Hello world\n文本文件的读取方法\n文本文件的写入方法\n'</a:t>
            </a:r>
          </a:p>
          <a:p>
            <a:pPr eaLnBrk="1" latinLnBrk="0" hangingPunct="1">
              <a:spcBef>
                <a:spcPct val="0"/>
              </a:spcBef>
              <a:buSzPct val="90000"/>
              <a:buFont typeface="Wingdings" panose="05000000000000000000" pitchFamily="2" charset="2"/>
              <a:buNone/>
            </a:pPr>
            <a:endParaRPr lang="zh-CN" altLang="en-US" sz="1600" dirty="0">
              <a:solidFill>
                <a:srgbClr val="FF0000"/>
              </a:solidFill>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dirty="0">
                <a:solidFill>
                  <a:srgbClr val="FF0000"/>
                </a:solidFill>
                <a:latin typeface="Consolas" panose="020B0609020204030204" pitchFamily="49" charset="0"/>
              </a:rPr>
              <a:t>with open('sample.txt', 'w') as fp:    #默认使用cp936编码</a:t>
            </a:r>
          </a:p>
          <a:p>
            <a:pPr eaLnBrk="1" latinLnBrk="0" hangingPunct="1">
              <a:spcBef>
                <a:spcPct val="0"/>
              </a:spcBef>
              <a:buSzPct val="90000"/>
              <a:buFont typeface="Wingdings" panose="05000000000000000000" pitchFamily="2" charset="2"/>
              <a:buNone/>
            </a:pPr>
            <a:r>
              <a:rPr lang="zh-CN" altLang="en-US" sz="1600" dirty="0">
                <a:solidFill>
                  <a:srgbClr val="FF0000"/>
                </a:solidFill>
                <a:latin typeface="Consolas" panose="020B0609020204030204" pitchFamily="49" charset="0"/>
              </a:rPr>
              <a:t>    fp.write(s)</a:t>
            </a:r>
          </a:p>
          <a:p>
            <a:pPr eaLnBrk="1" latinLnBrk="0" hangingPunct="1">
              <a:spcBef>
                <a:spcPct val="0"/>
              </a:spcBef>
              <a:buSzPct val="90000"/>
              <a:buFont typeface="Wingdings" panose="05000000000000000000" pitchFamily="2" charset="2"/>
              <a:buNone/>
            </a:pPr>
            <a:endParaRPr lang="zh-CN" altLang="en-US" sz="16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dirty="0">
                <a:latin typeface="Consolas" panose="020B0609020204030204" pitchFamily="49" charset="0"/>
              </a:rPr>
              <a:t>with open('sample.txt') as fp:         #默认使用cp936编码</a:t>
            </a:r>
          </a:p>
          <a:p>
            <a:pPr eaLnBrk="1" latinLnBrk="0" hangingPunct="1">
              <a:spcBef>
                <a:spcPct val="0"/>
              </a:spcBef>
              <a:buSzPct val="90000"/>
              <a:buFont typeface="Wingdings" panose="05000000000000000000" pitchFamily="2" charset="2"/>
              <a:buNone/>
            </a:pPr>
            <a:r>
              <a:rPr lang="zh-CN" altLang="en-US" sz="1600" dirty="0">
                <a:latin typeface="Consolas" panose="020B0609020204030204" pitchFamily="49" charset="0"/>
              </a:rPr>
              <a:t>    print(fp.read())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8673"/>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38914" name="文本占位符 28674"/>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a:t>例</a:t>
            </a:r>
            <a:r>
              <a:rPr lang="en-US" altLang="zh-CN" sz="1800" b="1"/>
              <a:t>7-2</a:t>
            </a:r>
            <a:r>
              <a:rPr lang="en-US" altLang="zh-CN" sz="1800"/>
              <a:t>  </a:t>
            </a:r>
            <a:r>
              <a:rPr lang="zh-CN" altLang="en-US" sz="1800"/>
              <a:t>读取并显示文本文件的前5个字符。</a:t>
            </a:r>
          </a:p>
          <a:p>
            <a:pPr>
              <a:buSzPct val="90000"/>
              <a:buFont typeface="Wingdings" panose="05000000000000000000" pitchFamily="2" charset="2"/>
              <a:buNone/>
            </a:pPr>
            <a:endParaRPr lang="zh-CN" altLang="en-US" sz="1500"/>
          </a:p>
          <a:p>
            <a:pPr>
              <a:buSzPct val="90000"/>
              <a:buFont typeface="Wingdings" panose="05000000000000000000" pitchFamily="2" charset="2"/>
              <a:buNone/>
            </a:pPr>
            <a:r>
              <a:rPr lang="en-US" altLang="zh-CN" sz="1600">
                <a:latin typeface="Consolas" panose="020B0609020204030204" pitchFamily="49" charset="0"/>
              </a:rPr>
              <a:t>with </a:t>
            </a:r>
            <a:r>
              <a:rPr lang="zh-CN" altLang="en-US" sz="1600">
                <a:latin typeface="Consolas" panose="020B0609020204030204" pitchFamily="49" charset="0"/>
              </a:rPr>
              <a:t>open('sample.txt', 'r') </a:t>
            </a:r>
            <a:r>
              <a:rPr lang="en-US" altLang="zh-CN" sz="1600">
                <a:latin typeface="Consolas" panose="020B0609020204030204" pitchFamily="49" charset="0"/>
              </a:rPr>
              <a:t>as f:</a:t>
            </a:r>
          </a:p>
          <a:p>
            <a:pPr>
              <a:buSzPct val="90000"/>
              <a:buFont typeface="Wingdings" panose="05000000000000000000" pitchFamily="2" charset="2"/>
              <a:buNone/>
            </a:pPr>
            <a:r>
              <a:rPr lang="zh-CN" altLang="en-US" sz="1600">
                <a:latin typeface="Consolas" panose="020B0609020204030204" pitchFamily="49" charset="0"/>
              </a:rPr>
              <a:t>    s = f.read(5)</a:t>
            </a:r>
          </a:p>
          <a:p>
            <a:pPr>
              <a:buSzPct val="90000"/>
              <a:buFont typeface="Wingdings" panose="05000000000000000000" pitchFamily="2" charset="2"/>
              <a:buNone/>
            </a:pP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print('s=',s)</a:t>
            </a:r>
          </a:p>
          <a:p>
            <a:pPr>
              <a:buSzPct val="90000"/>
              <a:buFont typeface="Wingdings" panose="05000000000000000000" pitchFamily="2" charset="2"/>
              <a:buNone/>
            </a:pPr>
            <a:r>
              <a:rPr lang="zh-CN" altLang="en-US" sz="1600">
                <a:latin typeface="Consolas" panose="020B0609020204030204" pitchFamily="49" charset="0"/>
              </a:rPr>
              <a:t>print('字符串s的长度(字符个数)=', len(s))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29697"/>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39938" name="文本占位符 29698"/>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a:t>例</a:t>
            </a:r>
            <a:r>
              <a:rPr lang="en-US" altLang="zh-CN" sz="1800" b="1"/>
              <a:t>7-</a:t>
            </a:r>
            <a:r>
              <a:rPr lang="zh-CN" altLang="en-US" sz="1800" b="1"/>
              <a:t>3</a:t>
            </a:r>
            <a:r>
              <a:rPr lang="zh-CN" altLang="en-US" sz="1800"/>
              <a:t>  读取并显示文本文件所有行。</a:t>
            </a:r>
          </a:p>
          <a:p>
            <a:pPr>
              <a:buSzPct val="90000"/>
              <a:buFont typeface="Wingdings" panose="05000000000000000000" pitchFamily="2" charset="2"/>
              <a:buNone/>
            </a:pPr>
            <a:endParaRPr lang="zh-CN" altLang="en-US" sz="1500"/>
          </a:p>
          <a:p>
            <a:pPr>
              <a:buSzPct val="90000"/>
              <a:buFont typeface="Wingdings" panose="05000000000000000000" pitchFamily="2" charset="2"/>
              <a:buNone/>
            </a:pPr>
            <a:r>
              <a:rPr lang="zh-CN" altLang="en-US" sz="1600">
                <a:latin typeface="Consolas" panose="020B0609020204030204" pitchFamily="49" charset="0"/>
              </a:rPr>
              <a:t>with open('sample.txt') as fp:      #假设文件采用CP936编码</a:t>
            </a:r>
          </a:p>
          <a:p>
            <a:pPr>
              <a:buSzPct val="90000"/>
              <a:buFont typeface="Wingdings" panose="05000000000000000000" pitchFamily="2" charset="2"/>
              <a:buNone/>
            </a:pPr>
            <a:r>
              <a:rPr lang="zh-CN" altLang="en-US" sz="1600">
                <a:latin typeface="Consolas" panose="020B0609020204030204" pitchFamily="49" charset="0"/>
              </a:rPr>
              <a:t>    for line in fp:                 #文件对象可以直接迭代</a:t>
            </a:r>
          </a:p>
          <a:p>
            <a:pPr>
              <a:buSzPct val="90000"/>
              <a:buFont typeface="Wingdings" panose="05000000000000000000" pitchFamily="2" charset="2"/>
              <a:buNone/>
            </a:pPr>
            <a:r>
              <a:rPr lang="zh-CN" altLang="en-US" sz="1600">
                <a:latin typeface="Consolas" panose="020B0609020204030204" pitchFamily="49" charset="0"/>
              </a:rPr>
              <a:t>        print(line)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1745"/>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38914" name="文本占位符 31746"/>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4</a:t>
            </a:r>
            <a:r>
              <a:rPr lang="zh-CN" altLang="en-US" sz="1800" strike="noStrike" noProof="1"/>
              <a:t>  移动文件指针，然后读取并显示文本文件中的内容。</a:t>
            </a:r>
          </a:p>
          <a:p>
            <a:pPr marL="686435" indent="-342265" fontAlgn="base">
              <a:lnSpc>
                <a:spcPct val="150000"/>
              </a:lnSpc>
              <a:spcBef>
                <a:spcPct val="0"/>
              </a:spcBef>
              <a:buFont typeface="Wingdings" panose="05000000000000000000" charset="0"/>
              <a:buChar char="ü"/>
            </a:pPr>
            <a:r>
              <a:rPr lang="zh-CN" altLang="en-US" sz="1600" strike="noStrike" noProof="1"/>
              <a:t>seek()方法把文件指针定位到文件中</a:t>
            </a:r>
            <a:r>
              <a:rPr lang="zh-CN" altLang="en-US" sz="1600" strike="noStrike" noProof="1">
                <a:solidFill>
                  <a:srgbClr val="FF0000"/>
                </a:solidFill>
              </a:rPr>
              <a:t>指定字节的位置</a:t>
            </a:r>
            <a:r>
              <a:rPr lang="zh-CN" altLang="en-US" sz="1600" strike="noStrike" noProof="1"/>
              <a:t>。读取时遇到无法解码的字符会抛出异常</a:t>
            </a:r>
            <a:r>
              <a:rPr lang="zh-CN" altLang="en-US" sz="1600" strike="noStrike" noProof="1" smtClean="0"/>
              <a:t>。</a:t>
            </a:r>
            <a:endParaRPr lang="en-US" altLang="zh-CN" sz="1600" strike="noStrike" noProof="1" smtClean="0"/>
          </a:p>
          <a:p>
            <a:pPr marL="686435" indent="-342265">
              <a:lnSpc>
                <a:spcPct val="150000"/>
              </a:lnSpc>
              <a:spcBef>
                <a:spcPct val="0"/>
              </a:spcBef>
              <a:buFont typeface="Wingdings" panose="05000000000000000000" charset="0"/>
              <a:buChar char="ü"/>
            </a:pPr>
            <a:r>
              <a:rPr lang="zh-CN" altLang="en-US" sz="1600" dirty="0">
                <a:solidFill>
                  <a:srgbClr val="FF0000"/>
                </a:solidFill>
              </a:rPr>
              <a:t>通过移动文件指针的位置，再借助 </a:t>
            </a:r>
            <a:r>
              <a:rPr lang="en-US" altLang="zh-CN" sz="1600" dirty="0">
                <a:solidFill>
                  <a:srgbClr val="FF0000"/>
                </a:solidFill>
              </a:rPr>
              <a:t>read() </a:t>
            </a:r>
            <a:r>
              <a:rPr lang="zh-CN" altLang="en-US" sz="1600" dirty="0">
                <a:solidFill>
                  <a:srgbClr val="FF0000"/>
                </a:solidFill>
              </a:rPr>
              <a:t>和 </a:t>
            </a:r>
            <a:r>
              <a:rPr lang="en-US" altLang="zh-CN" sz="1600" dirty="0">
                <a:solidFill>
                  <a:srgbClr val="FF0000"/>
                </a:solidFill>
              </a:rPr>
              <a:t>write() </a:t>
            </a:r>
            <a:r>
              <a:rPr lang="zh-CN" altLang="en-US" sz="1600" dirty="0">
                <a:solidFill>
                  <a:srgbClr val="FF0000"/>
                </a:solidFill>
              </a:rPr>
              <a:t>函数，就可以轻松实现，读取文件中指定位置的数据</a:t>
            </a:r>
            <a:r>
              <a:rPr lang="zh-CN" altLang="en-US" sz="1600" dirty="0"/>
              <a:t>（或者向文件中的指定位置写入数据）。</a:t>
            </a:r>
            <a:endParaRPr lang="zh-CN" altLang="en-US" sz="1600"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2769"/>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41986" name="文本占位符 32770"/>
          <p:cNvSpPr>
            <a:spLocks noGrp="1"/>
          </p:cNvSpPr>
          <p:nvPr>
            <p:ph idx="1"/>
          </p:nvPr>
        </p:nvSpPr>
        <p:spPr>
          <a:xfrm>
            <a:off x="292100" y="1076325"/>
            <a:ext cx="7366635" cy="3395345"/>
          </a:xfrm>
        </p:spPr>
        <p:txBody>
          <a:bodyPr wrap="square" lIns="68591" tIns="34295" rIns="68591" bIns="34295" anchor="t"/>
          <a:lstStyle/>
          <a:p>
            <a:pPr marL="1905" indent="-344805" eaLnBrk="1" latinLnBrk="0" hangingPunct="1">
              <a:lnSpc>
                <a:spcPct val="100000"/>
              </a:lnSpc>
              <a:spcBef>
                <a:spcPts val="0"/>
              </a:spcBef>
              <a:buSzPct val="90000"/>
              <a:buFont typeface="Wingdings" panose="05000000000000000000" pitchFamily="2" charset="2"/>
              <a:buNone/>
            </a:pPr>
            <a:r>
              <a:rPr lang="en-US" altLang="zh-CN" sz="1200" dirty="0">
                <a:latin typeface="Consolas" panose="020B0609020204030204" pitchFamily="49" charset="0"/>
              </a:rPr>
              <a:t>&gt;&gt;&gt; s = '</a:t>
            </a:r>
            <a:r>
              <a:rPr lang="zh-CN" altLang="en-US" sz="1200" dirty="0">
                <a:latin typeface="Consolas" panose="020B0609020204030204" pitchFamily="49" charset="0"/>
              </a:rPr>
              <a:t>中国山东烟台</a:t>
            </a:r>
            <a:r>
              <a:rPr lang="en-US" altLang="zh-CN" sz="1200" dirty="0">
                <a:latin typeface="Consolas" panose="020B0609020204030204" pitchFamily="49" charset="0"/>
              </a:rPr>
              <a:t>SDIBT'</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latin typeface="Consolas" panose="020B0609020204030204" pitchFamily="49" charset="0"/>
              </a:rPr>
              <a:t>&gt;&gt;&gt; with open(</a:t>
            </a:r>
            <a:r>
              <a:rPr lang="en-US" altLang="zh-CN" sz="1200" dirty="0" err="1">
                <a:latin typeface="Consolas" panose="020B0609020204030204" pitchFamily="49" charset="0"/>
              </a:rPr>
              <a:t>r'D</a:t>
            </a:r>
            <a:r>
              <a:rPr lang="en-US" altLang="zh-CN" sz="1200" dirty="0">
                <a:latin typeface="Consolas" panose="020B0609020204030204" pitchFamily="49" charset="0"/>
              </a:rPr>
              <a:t>:\sample.txt', 'w') as </a:t>
            </a:r>
            <a:r>
              <a:rPr lang="en-US" altLang="zh-CN" sz="1200" dirty="0" err="1">
                <a:latin typeface="Consolas" panose="020B0609020204030204" pitchFamily="49" charset="0"/>
              </a:rPr>
              <a:t>fp</a:t>
            </a:r>
            <a:r>
              <a:rPr lang="en-US" altLang="zh-CN" sz="1200" dirty="0">
                <a:latin typeface="Consolas" panose="020B0609020204030204" pitchFamily="49" charset="0"/>
              </a:rPr>
              <a:t>:</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latin typeface="Consolas" panose="020B0609020204030204" pitchFamily="49" charset="0"/>
              </a:rPr>
              <a:t>    </a:t>
            </a:r>
            <a:r>
              <a:rPr lang="en-US" altLang="zh-CN" sz="1200" dirty="0" err="1">
                <a:latin typeface="Consolas" panose="020B0609020204030204" pitchFamily="49" charset="0"/>
              </a:rPr>
              <a:t>fp.write</a:t>
            </a:r>
            <a:r>
              <a:rPr lang="en-US" altLang="zh-CN" sz="1200" dirty="0">
                <a:latin typeface="Consolas" panose="020B0609020204030204" pitchFamily="49" charset="0"/>
              </a:rPr>
              <a:t>(s)</a:t>
            </a:r>
          </a:p>
          <a:p>
            <a:pPr marL="1905" indent="-344805" eaLnBrk="1" latinLnBrk="0" hangingPunct="1">
              <a:lnSpc>
                <a:spcPct val="100000"/>
              </a:lnSpc>
              <a:spcBef>
                <a:spcPts val="0"/>
              </a:spcBef>
              <a:buSzPct val="90000"/>
              <a:buFont typeface="Wingdings" panose="05000000000000000000" pitchFamily="2" charset="2"/>
              <a:buNone/>
            </a:pPr>
            <a:endParaRPr lang="en-US" altLang="zh-CN" sz="1200" dirty="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fp</a:t>
            </a:r>
            <a:r>
              <a:rPr lang="en-US" altLang="zh-CN" sz="1200" dirty="0">
                <a:latin typeface="Consolas" panose="020B0609020204030204" pitchFamily="49" charset="0"/>
              </a:rPr>
              <a:t> = open(</a:t>
            </a:r>
            <a:r>
              <a:rPr lang="en-US" altLang="zh-CN" sz="1200" dirty="0" err="1">
                <a:latin typeface="Consolas" panose="020B0609020204030204" pitchFamily="49" charset="0"/>
              </a:rPr>
              <a:t>r'D</a:t>
            </a:r>
            <a:r>
              <a:rPr lang="en-US" altLang="zh-CN" sz="1200" dirty="0">
                <a:latin typeface="Consolas" panose="020B0609020204030204" pitchFamily="49" charset="0"/>
              </a:rPr>
              <a:t>:\sample.txt', 'r')</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latin typeface="Consolas" panose="020B0609020204030204" pitchFamily="49" charset="0"/>
              </a:rPr>
              <a:t>&gt;&gt;&gt; print(</a:t>
            </a:r>
            <a:r>
              <a:rPr lang="en-US" altLang="zh-CN" sz="1200" dirty="0" err="1">
                <a:latin typeface="Consolas" panose="020B0609020204030204" pitchFamily="49" charset="0"/>
              </a:rPr>
              <a:t>fp.read</a:t>
            </a:r>
            <a:r>
              <a:rPr lang="en-US" altLang="zh-CN" sz="1200" dirty="0">
                <a:latin typeface="Consolas" panose="020B0609020204030204" pitchFamily="49" charset="0"/>
              </a:rPr>
              <a:t>(3))</a:t>
            </a:r>
          </a:p>
          <a:p>
            <a:pPr marL="1905" indent="-344805" eaLnBrk="1" latinLnBrk="0" hangingPunct="1">
              <a:lnSpc>
                <a:spcPct val="100000"/>
              </a:lnSpc>
              <a:spcBef>
                <a:spcPts val="0"/>
              </a:spcBef>
              <a:buSzPct val="90000"/>
              <a:buFont typeface="Wingdings" panose="05000000000000000000" pitchFamily="2" charset="2"/>
              <a:buNone/>
            </a:pPr>
            <a:r>
              <a:rPr lang="zh-CN" altLang="en-US" sz="1200" dirty="0">
                <a:solidFill>
                  <a:srgbClr val="00B0F0"/>
                </a:solidFill>
                <a:latin typeface="Consolas" panose="020B0609020204030204" pitchFamily="49" charset="0"/>
              </a:rPr>
              <a:t>中国山</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solidFill>
                  <a:srgbClr val="FF0000"/>
                </a:solidFill>
                <a:latin typeface="Consolas" panose="020B0609020204030204" pitchFamily="49" charset="0"/>
              </a:rPr>
              <a:t>&gt;&gt;&gt; </a:t>
            </a:r>
            <a:r>
              <a:rPr lang="en-US" altLang="zh-CN" sz="1200" dirty="0" err="1">
                <a:solidFill>
                  <a:srgbClr val="FF0000"/>
                </a:solidFill>
                <a:latin typeface="Consolas" panose="020B0609020204030204" pitchFamily="49" charset="0"/>
              </a:rPr>
              <a:t>fp.seek</a:t>
            </a:r>
            <a:r>
              <a:rPr lang="en-US" altLang="zh-CN" sz="1200" dirty="0">
                <a:solidFill>
                  <a:srgbClr val="FF0000"/>
                </a:solidFill>
                <a:latin typeface="Consolas" panose="020B0609020204030204" pitchFamily="49" charset="0"/>
              </a:rPr>
              <a:t>(2)</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solidFill>
                  <a:srgbClr val="FF0000"/>
                </a:solidFill>
                <a:latin typeface="Consolas" panose="020B0609020204030204" pitchFamily="49" charset="0"/>
              </a:rPr>
              <a:t>2</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solidFill>
                  <a:srgbClr val="FF0000"/>
                </a:solidFill>
                <a:latin typeface="Consolas" panose="020B0609020204030204" pitchFamily="49" charset="0"/>
              </a:rPr>
              <a:t>&gt;&gt;&gt; print(</a:t>
            </a:r>
            <a:r>
              <a:rPr lang="en-US" altLang="zh-CN" sz="1200" dirty="0" err="1">
                <a:solidFill>
                  <a:srgbClr val="FF0000"/>
                </a:solidFill>
                <a:latin typeface="Consolas" panose="020B0609020204030204" pitchFamily="49" charset="0"/>
              </a:rPr>
              <a:t>fp.read</a:t>
            </a:r>
            <a:r>
              <a:rPr lang="en-US" altLang="zh-CN" sz="1200" dirty="0">
                <a:solidFill>
                  <a:srgbClr val="FF0000"/>
                </a:solidFill>
                <a:latin typeface="Consolas" panose="020B0609020204030204" pitchFamily="49" charset="0"/>
              </a:rPr>
              <a:t>(1))</a:t>
            </a:r>
          </a:p>
          <a:p>
            <a:pPr marL="1905" indent="-344805" eaLnBrk="1" latinLnBrk="0" hangingPunct="1">
              <a:lnSpc>
                <a:spcPct val="100000"/>
              </a:lnSpc>
              <a:spcBef>
                <a:spcPts val="0"/>
              </a:spcBef>
              <a:buSzPct val="90000"/>
              <a:buFont typeface="Wingdings" panose="05000000000000000000" pitchFamily="2" charset="2"/>
              <a:buNone/>
            </a:pPr>
            <a:r>
              <a:rPr lang="zh-CN" altLang="en-US" sz="1200" dirty="0">
                <a:solidFill>
                  <a:srgbClr val="FF0000"/>
                </a:solidFill>
                <a:latin typeface="Consolas" panose="020B0609020204030204" pitchFamily="49" charset="0"/>
              </a:rPr>
              <a:t>国</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fp.seek</a:t>
            </a:r>
            <a:r>
              <a:rPr lang="en-US" altLang="zh-CN" sz="1200" dirty="0">
                <a:latin typeface="Consolas" panose="020B0609020204030204" pitchFamily="49" charset="0"/>
              </a:rPr>
              <a:t>(13)</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13</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latin typeface="Consolas" panose="020B0609020204030204" pitchFamily="49" charset="0"/>
              </a:rPr>
              <a:t>&gt;&gt;&gt; print(</a:t>
            </a:r>
            <a:r>
              <a:rPr lang="en-US" altLang="zh-CN" sz="1200" dirty="0" err="1">
                <a:latin typeface="Consolas" panose="020B0609020204030204" pitchFamily="49" charset="0"/>
              </a:rPr>
              <a:t>fp.read</a:t>
            </a:r>
            <a:r>
              <a:rPr lang="en-US" altLang="zh-CN" sz="1200" dirty="0">
                <a:latin typeface="Consolas" panose="020B0609020204030204" pitchFamily="49" charset="0"/>
              </a:rPr>
              <a:t>(1))</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D</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fp.seek</a:t>
            </a:r>
            <a:r>
              <a:rPr lang="en-US" altLang="zh-CN" sz="1200" dirty="0">
                <a:latin typeface="Consolas" panose="020B0609020204030204" pitchFamily="49" charset="0"/>
              </a:rPr>
              <a:t>(3)</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3</a:t>
            </a: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a:latin typeface="Consolas" panose="020B0609020204030204" pitchFamily="49" charset="0"/>
              </a:rPr>
              <a:t>&gt;&gt;&gt; print(</a:t>
            </a:r>
            <a:r>
              <a:rPr lang="en-US" altLang="zh-CN" sz="1200" dirty="0" err="1">
                <a:latin typeface="Consolas" panose="020B0609020204030204" pitchFamily="49" charset="0"/>
              </a:rPr>
              <a:t>fp.read</a:t>
            </a:r>
            <a:r>
              <a:rPr lang="en-US" altLang="zh-CN" sz="1200" dirty="0">
                <a:latin typeface="Consolas" panose="020B0609020204030204" pitchFamily="49" charset="0"/>
              </a:rPr>
              <a:t>(1))</a:t>
            </a:r>
            <a:endParaRPr lang="zh-CN" altLang="en-US" sz="1200" dirty="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dirty="0" err="1">
                <a:latin typeface="Consolas" panose="020B0609020204030204" pitchFamily="49" charset="0"/>
              </a:rPr>
              <a:t>UnicodeDecodeError</a:t>
            </a:r>
            <a:r>
              <a:rPr lang="en-US" altLang="zh-CN" sz="1200" dirty="0">
                <a:latin typeface="Consolas" panose="020B0609020204030204" pitchFamily="49" charset="0"/>
              </a:rPr>
              <a:t>: '</a:t>
            </a:r>
            <a:r>
              <a:rPr lang="en-US" altLang="zh-CN" sz="1200" dirty="0" err="1">
                <a:latin typeface="Consolas" panose="020B0609020204030204" pitchFamily="49" charset="0"/>
              </a:rPr>
              <a:t>gbk</a:t>
            </a:r>
            <a:r>
              <a:rPr lang="en-US" altLang="zh-CN" sz="1200" dirty="0">
                <a:latin typeface="Consolas" panose="020B0609020204030204" pitchFamily="49" charset="0"/>
              </a:rPr>
              <a:t>' codec can't decode byte 0xfa in position 0: illegal </a:t>
            </a:r>
            <a:r>
              <a:rPr lang="en-US" altLang="zh-CN" sz="1200" dirty="0" err="1">
                <a:latin typeface="Consolas" panose="020B0609020204030204" pitchFamily="49" charset="0"/>
              </a:rPr>
              <a:t>multibyte</a:t>
            </a:r>
            <a:r>
              <a:rPr lang="en-US" altLang="zh-CN" sz="1200" dirty="0">
                <a:latin typeface="Consolas" panose="020B0609020204030204" pitchFamily="49" charset="0"/>
              </a:rPr>
              <a:t> sequence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4817"/>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34819" name="文本占位符 34818"/>
          <p:cNvSpPr>
            <a:spLocks noGrp="1"/>
          </p:cNvSpPr>
          <p:nvPr>
            <p:ph idx="1"/>
          </p:nvPr>
        </p:nvSpPr>
        <p:spPr>
          <a:xfrm>
            <a:off x="334645" y="1200150"/>
            <a:ext cx="8161020" cy="3398520"/>
          </a:xfrm>
        </p:spPr>
        <p:txBody>
          <a:bodyPr/>
          <a:lstStyle/>
          <a:p>
            <a:pPr fontAlgn="base">
              <a:spcBef>
                <a:spcPts val="0"/>
              </a:spcBef>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5</a:t>
            </a:r>
            <a:r>
              <a:rPr lang="zh-CN" altLang="en-US" sz="1800" strike="noStrike" noProof="1"/>
              <a:t>  读取文本文件data.txt（文件中每行存放一个整数）中所有整数，按升序排序后再写入文本文件data_</a:t>
            </a:r>
            <a:r>
              <a:rPr lang="en-US" altLang="zh-CN" sz="1800" strike="noStrike" noProof="1"/>
              <a:t>new</a:t>
            </a:r>
            <a:r>
              <a:rPr lang="zh-CN" altLang="en-US" sz="1800" strike="noStrike" noProof="1"/>
              <a:t>.txt中。</a:t>
            </a:r>
          </a:p>
          <a:p>
            <a:pPr marL="1905" indent="-1905" fontAlgn="base">
              <a:lnSpc>
                <a:spcPct val="80000"/>
              </a:lnSpc>
            </a:pPr>
            <a:endParaRPr lang="zh-CN" altLang="en-US" sz="1350" strike="noStrike" noProof="1"/>
          </a:p>
          <a:p>
            <a:pPr marL="1905" indent="-344805" fontAlgn="base">
              <a:buFontTx/>
              <a:buNone/>
            </a:pPr>
            <a:r>
              <a:rPr lang="zh-CN" altLang="en-US" sz="1600" strike="noStrike" noProof="1">
                <a:latin typeface="Consolas" panose="020B0609020204030204" pitchFamily="49" charset="0"/>
              </a:rPr>
              <a:t>with open('data.txt') as fp:</a:t>
            </a:r>
          </a:p>
          <a:p>
            <a:pPr marL="1905" indent="-344805" fontAlgn="base">
              <a:buFontTx/>
              <a:buNone/>
            </a:pPr>
            <a:r>
              <a:rPr lang="zh-CN" altLang="en-US" sz="1600" strike="noStrike" noProof="1">
                <a:latin typeface="Consolas" panose="020B0609020204030204" pitchFamily="49" charset="0"/>
              </a:rPr>
              <a:t>    data = fp.readlines()</a:t>
            </a:r>
          </a:p>
          <a:p>
            <a:pPr marL="1905" indent="-344805" fontAlgn="base">
              <a:buFontTx/>
              <a:buNone/>
            </a:pP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data.sort(key=int)</a:t>
            </a:r>
          </a:p>
          <a:p>
            <a:pPr marL="1905" indent="-344805" fontAlgn="base">
              <a:buFontTx/>
              <a:buNone/>
            </a:pP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with open('data_new.txt', 'w') as fp:</a:t>
            </a:r>
          </a:p>
          <a:p>
            <a:pPr marL="1905" indent="-344805" fontAlgn="base">
              <a:buFontTx/>
              <a:buNone/>
            </a:pPr>
            <a:r>
              <a:rPr lang="zh-CN" altLang="en-US" sz="1600" strike="noStrike" noProof="1">
                <a:latin typeface="Consolas" panose="020B0609020204030204" pitchFamily="49" charset="0"/>
              </a:rPr>
              <a:t>    fp.writelines(data)</a:t>
            </a:r>
          </a:p>
        </p:txBody>
      </p:sp>
      <p:sp>
        <p:nvSpPr>
          <p:cNvPr id="2" name="Text Box 1"/>
          <p:cNvSpPr txBox="1"/>
          <p:nvPr/>
        </p:nvSpPr>
        <p:spPr>
          <a:xfrm>
            <a:off x="4298315" y="1822450"/>
            <a:ext cx="4486910" cy="1599565"/>
          </a:xfrm>
          <a:prstGeom prst="rect">
            <a:avLst/>
          </a:prstGeom>
          <a:noFill/>
          <a:ln w="22225">
            <a:solidFill>
              <a:schemeClr val="accent1"/>
            </a:solidFill>
          </a:ln>
        </p:spPr>
        <p:txBody>
          <a:bodyPr wrap="square" rtlCol="0">
            <a:spAutoFit/>
          </a:bodyPr>
          <a:lstStyle/>
          <a:p>
            <a:r>
              <a:rPr lang="en-US" sz="1400">
                <a:latin typeface="Consolas" panose="020B0609020204030204" pitchFamily="49" charset="0"/>
                <a:cs typeface="Consolas" panose="020B0609020204030204" pitchFamily="49" charset="0"/>
              </a:rPr>
              <a:t>with open('data.txt') as fp:</a:t>
            </a:r>
          </a:p>
          <a:p>
            <a:r>
              <a:rPr lang="en-US" sz="1400">
                <a:latin typeface="Consolas" panose="020B0609020204030204" pitchFamily="49" charset="0"/>
                <a:cs typeface="Consolas" panose="020B0609020204030204" pitchFamily="49" charset="0"/>
              </a:rPr>
              <a:t>    data = fp.readlines()</a:t>
            </a:r>
          </a:p>
          <a:p>
            <a:r>
              <a:rPr lang="en-US" sz="1400">
                <a:latin typeface="Consolas" panose="020B0609020204030204" pitchFamily="49" charset="0"/>
                <a:cs typeface="Consolas" panose="020B0609020204030204" pitchFamily="49" charset="0"/>
              </a:rPr>
              <a:t>data = [int(line.strip()) for line in data]</a:t>
            </a:r>
          </a:p>
          <a:p>
            <a:r>
              <a:rPr lang="en-US" sz="1400">
                <a:latin typeface="Consolas" panose="020B0609020204030204" pitchFamily="49" charset="0"/>
                <a:cs typeface="Consolas" panose="020B0609020204030204" pitchFamily="49" charset="0"/>
              </a:rPr>
              <a:t>data.sort()</a:t>
            </a:r>
          </a:p>
          <a:p>
            <a:r>
              <a:rPr lang="en-US" sz="1400">
                <a:latin typeface="Consolas" panose="020B0609020204030204" pitchFamily="49" charset="0"/>
                <a:cs typeface="Consolas" panose="020B0609020204030204" pitchFamily="49" charset="0"/>
              </a:rPr>
              <a:t>data = [str(i)+'\n' for i in data]</a:t>
            </a:r>
          </a:p>
          <a:p>
            <a:r>
              <a:rPr lang="en-US" sz="1400">
                <a:latin typeface="Consolas" panose="020B0609020204030204" pitchFamily="49" charset="0"/>
                <a:cs typeface="Consolas" panose="020B0609020204030204" pitchFamily="49" charset="0"/>
              </a:rPr>
              <a:t>with open('data_new.txt', 'w') as fp:</a:t>
            </a:r>
          </a:p>
          <a:p>
            <a:r>
              <a:rPr lang="en-US" sz="1400">
                <a:latin typeface="Consolas" panose="020B0609020204030204" pitchFamily="49" charset="0"/>
                <a:cs typeface="Consolas" panose="020B0609020204030204" pitchFamily="49" charset="0"/>
              </a:rPr>
              <a:t>    fp.writelines(data)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5841"/>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40962" name="文本占位符 35842"/>
          <p:cNvSpPr>
            <a:spLocks noGrp="1"/>
          </p:cNvSpPr>
          <p:nvPr>
            <p:ph idx="1"/>
          </p:nvPr>
        </p:nvSpPr>
        <p:spPr/>
        <p:txBody>
          <a:bodyPr/>
          <a:lstStyle/>
          <a:p>
            <a:pPr fontAlgn="base">
              <a:spcBef>
                <a:spcPts val="0"/>
              </a:spcBef>
              <a:buSzPct val="90000"/>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6</a:t>
            </a:r>
            <a:r>
              <a:rPr lang="zh-CN" altLang="en-US" sz="1800" strike="noStrike" noProof="1"/>
              <a:t>  编写程序，保存为demo6.py，运行后生成文件demo6_new.py，其中的内容与demo6.py一致，但是在每行的行尾加上了行号。</a:t>
            </a:r>
          </a:p>
          <a:p>
            <a:pPr marL="1905" indent="-344805" fontAlgn="base">
              <a:lnSpc>
                <a:spcPct val="80000"/>
              </a:lnSpc>
              <a:buSzPct val="90000"/>
              <a:buFont typeface="Wingdings" panose="05000000000000000000" pitchFamily="2" charset="2"/>
              <a:buNone/>
            </a:pPr>
            <a:endParaRPr lang="zh-CN" altLang="en-US" sz="1500" strike="noStrike" noProof="1"/>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filename = 'demo6.py'</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with open(filename, 'r') as fp:</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    lines = fp.readlines()</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maxLength = len(max(lines, key=len))</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lines = [line.rstrip().ljust(maxLength)+'#'+str(index)+'\n'</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         for index, line in enumerate(lines)]</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with open(filename[:-3]+'_new.py', 'w') as fp:</a:t>
            </a: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    fp.writelines(lines)</a:t>
            </a:r>
          </a:p>
        </p:txBody>
      </p:sp>
      <p:pic>
        <p:nvPicPr>
          <p:cNvPr id="14340" name="图片 3" descr="qrcode_for_gh_6f2df669dea9_1280"/>
          <p:cNvPicPr>
            <a:picLocks noChangeAspect="1"/>
          </p:cNvPicPr>
          <p:nvPr userDrawn="1"/>
        </p:nvPicPr>
        <p:blipFill>
          <a:blip r:embed="rId2"/>
          <a:stretch>
            <a:fillRect/>
          </a:stretch>
        </p:blipFill>
        <p:spPr>
          <a:xfrm>
            <a:off x="7767955" y="3934460"/>
            <a:ext cx="1318895" cy="118364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zh-CN" altLang="en-US" strike="noStrike" noProof="1">
                <a:sym typeface="+mn-ea"/>
              </a:rPr>
              <a:t>7.2  文本文件基本操作</a:t>
            </a:r>
            <a:endParaRPr lang="en-US" strike="noStrike" noProof="1"/>
          </a:p>
        </p:txBody>
      </p:sp>
      <p:sp>
        <p:nvSpPr>
          <p:cNvPr id="3" name="Content Placeholder 2"/>
          <p:cNvSpPr>
            <a:spLocks noGrp="1"/>
          </p:cNvSpPr>
          <p:nvPr>
            <p:ph idx="1"/>
          </p:nvPr>
        </p:nvSpPr>
        <p:spPr>
          <a:xfrm>
            <a:off x="323850" y="1200150"/>
            <a:ext cx="8568055" cy="3395345"/>
          </a:xfrm>
        </p:spPr>
        <p:txBody>
          <a:bodyPr/>
          <a:lstStyle/>
          <a:p>
            <a:pPr fontAlgn="base"/>
            <a:r>
              <a:rPr lang="zh-CN" altLang="en-US" sz="1800" b="1" strike="noStrike" noProof="1"/>
              <a:t>补充：</a:t>
            </a:r>
            <a:r>
              <a:rPr lang="zh-CN" altLang="en-US" sz="1800" strike="noStrike" noProof="1"/>
              <a:t>字符串编码格式和字体对中英文混排时对齐的影响。</a:t>
            </a:r>
          </a:p>
          <a:p>
            <a:pPr marL="0" indent="0" fontAlgn="base">
              <a:buNone/>
            </a:pPr>
            <a:r>
              <a:rPr lang="zh-CN" altLang="en-US" sz="1400" strike="noStrike" noProof="1">
                <a:latin typeface="Consolas" panose="020B0609020204030204" pitchFamily="49" charset="0"/>
              </a:rPr>
              <a:t>sentences = ['Readability counts.',</a:t>
            </a:r>
          </a:p>
          <a:p>
            <a:pPr marL="0" indent="0" fontAlgn="base">
              <a:buNone/>
            </a:pPr>
            <a:r>
              <a:rPr lang="zh-CN" altLang="en-US" sz="1400" strike="noStrike" noProof="1">
                <a:latin typeface="Consolas" panose="020B0609020204030204" pitchFamily="49" charset="0"/>
              </a:rPr>
              <a:t>            '老龙恼怒闹老农，老农恼怒闹老龙。农怒龙恼农更怒，龙恼农怒龙怕农。',</a:t>
            </a:r>
          </a:p>
          <a:p>
            <a:pPr marL="0" indent="0" fontAlgn="base">
              <a:buNone/>
            </a:pPr>
            <a:r>
              <a:rPr lang="zh-CN" altLang="en-US" sz="1400" strike="noStrike" noProof="1">
                <a:latin typeface="Consolas" panose="020B0609020204030204" pitchFamily="49" charset="0"/>
              </a:rPr>
              <a:t>            '人生苦短，我用Python',</a:t>
            </a:r>
          </a:p>
          <a:p>
            <a:pPr marL="0" indent="0" fontAlgn="base">
              <a:buNone/>
            </a:pPr>
            <a:r>
              <a:rPr lang="zh-CN" altLang="en-US" sz="1400" strike="noStrike" noProof="1">
                <a:latin typeface="Consolas" panose="020B0609020204030204" pitchFamily="49" charset="0"/>
              </a:rPr>
              <a:t>            'Python程序设计基础（第2版）,Python程序设计（第2版）,Python可以这样学,'</a:t>
            </a:r>
          </a:p>
          <a:p>
            <a:pPr marL="0" indent="0" fontAlgn="base">
              <a:buNone/>
            </a:pPr>
            <a:r>
              <a:rPr lang="zh-CN" altLang="en-US" sz="1400" strike="noStrike" noProof="1">
                <a:latin typeface="Consolas" panose="020B0609020204030204" pitchFamily="49" charset="0"/>
              </a:rPr>
              <a:t>             'Python程序设计开发宝典,玩转Python轻松过二级',</a:t>
            </a:r>
          </a:p>
          <a:p>
            <a:pPr marL="0" indent="0" fontAlgn="base">
              <a:buNone/>
            </a:pPr>
            <a:r>
              <a:rPr lang="zh-CN" altLang="en-US" sz="1400" strike="noStrike" noProof="1">
                <a:latin typeface="Consolas" panose="020B0609020204030204" pitchFamily="49" charset="0"/>
              </a:rPr>
              <a:t>            '樱桃,cherry']</a:t>
            </a:r>
          </a:p>
          <a:p>
            <a:pPr marL="0" indent="0" fontAlgn="base">
              <a:buNone/>
            </a:pPr>
            <a:r>
              <a:rPr lang="zh-CN" altLang="en-US" sz="1400" strike="noStrike" noProof="1">
                <a:latin typeface="Consolas" panose="020B0609020204030204" pitchFamily="49" charset="0"/>
              </a:rPr>
              <a:t>longestSentence = max(sentences, key=lambda s:len(s.encode('gbk'))) # 最长一行的内容</a:t>
            </a:r>
          </a:p>
          <a:p>
            <a:pPr marL="0" indent="0" fontAlgn="base">
              <a:buNone/>
            </a:pPr>
            <a:r>
              <a:rPr lang="zh-CN" altLang="en-US" sz="1400" strike="noStrike" noProof="1">
                <a:latin typeface="Consolas" panose="020B0609020204030204" pitchFamily="49" charset="0"/>
              </a:rPr>
              <a:t>maxLength = len(longestSentence.encode('gbk'))                      # 最长一行的长度</a:t>
            </a:r>
          </a:p>
          <a:p>
            <a:pPr marL="0" indent="0" fontAlgn="base">
              <a:buNone/>
            </a:pPr>
            <a:r>
              <a:rPr lang="zh-CN" altLang="en-US" sz="1400" strike="noStrike" noProof="1">
                <a:latin typeface="Consolas" panose="020B0609020204030204" pitchFamily="49" charset="0"/>
              </a:rPr>
              <a:t>for index, sentence in enumerate(sentences):  # 在GBK编码中，一个汉字占2个英文字符宽度</a:t>
            </a:r>
          </a:p>
          <a:p>
            <a:pPr marL="0" indent="0" fontAlgn="base">
              <a:buNone/>
            </a:pPr>
            <a:r>
              <a:rPr lang="zh-CN" altLang="en-US" sz="1400" strike="noStrike" noProof="1">
                <a:latin typeface="Consolas" panose="020B0609020204030204" pitchFamily="49" charset="0"/>
              </a:rPr>
              <a:t>    print(sentence+' '*(maxLength-len(sentence.encode('gbk')))+'#{}'.format(index))</a:t>
            </a:r>
          </a:p>
        </p:txBody>
      </p:sp>
      <p:pic>
        <p:nvPicPr>
          <p:cNvPr id="46083" name="Picture 3"/>
          <p:cNvPicPr>
            <a:picLocks noChangeAspect="1"/>
          </p:cNvPicPr>
          <p:nvPr/>
        </p:nvPicPr>
        <p:blipFill>
          <a:blip r:embed="rId2"/>
          <a:stretch>
            <a:fillRect/>
          </a:stretch>
        </p:blipFill>
        <p:spPr>
          <a:xfrm>
            <a:off x="432435" y="4148455"/>
            <a:ext cx="7639685" cy="68326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48130" name="Content Placeholder 2"/>
          <p:cNvSpPr>
            <a:spLocks noGrp="1"/>
          </p:cNvSpPr>
          <p:nvPr>
            <p:ph idx="1"/>
          </p:nvPr>
        </p:nvSpPr>
        <p:spPr/>
        <p:txBody>
          <a:bodyPr wrap="square" lIns="68591" tIns="34295" rIns="68591" bIns="34295" anchor="t"/>
          <a:lstStyle/>
          <a:p>
            <a:pPr eaLnBrk="1" fontAlgn="base" latinLnBrk="0" hangingPunct="1">
              <a:spcBef>
                <a:spcPct val="0"/>
              </a:spcBef>
              <a:buFont typeface="Wingdings" panose="05000000000000000000" charset="0"/>
              <a:buChar char="l"/>
            </a:pPr>
            <a:r>
              <a:rPr lang="zh-CN" altLang="en-US" sz="1400" b="1" strike="noStrike" noProof="1">
                <a:latin typeface="Consolas" panose="020B0609020204030204" pitchFamily="49" charset="0"/>
              </a:rPr>
              <a:t>例</a:t>
            </a:r>
            <a:r>
              <a:rPr lang="en-US" altLang="zh-CN" sz="1400" b="1" strike="noStrike" noProof="1">
                <a:latin typeface="Consolas" panose="020B0609020204030204" pitchFamily="49" charset="0"/>
              </a:rPr>
              <a:t>7-7</a:t>
            </a:r>
            <a:r>
              <a:rPr lang="en-US" altLang="zh-CN" sz="1400" strike="noStrike" noProof="1">
                <a:latin typeface="Consolas" panose="020B0609020204030204" pitchFamily="49" charset="0"/>
              </a:rPr>
              <a:t>  </a:t>
            </a:r>
            <a:r>
              <a:rPr lang="zh-CN" altLang="en-US" sz="1400" strike="noStrike" noProof="1">
                <a:latin typeface="Consolas" panose="020B0609020204030204" pitchFamily="49" charset="0"/>
              </a:rPr>
              <a:t>批量修改文本文件编码格式。</a:t>
            </a:r>
            <a:endParaRPr lang="zh-CN" altLang="en-US" sz="1200" b="1" strike="noStrike" noProof="1">
              <a:latin typeface="Consolas" panose="020B0609020204030204" pitchFamily="49" charset="0"/>
            </a:endParaRPr>
          </a:p>
          <a:p>
            <a:pPr eaLnBrk="1" fontAlgn="base" latinLnBrk="0" hangingPunct="1">
              <a:spcBef>
                <a:spcPct val="0"/>
              </a:spcBef>
              <a:buFont typeface="Wingdings" panose="05000000000000000000" charset="0"/>
              <a:buChar char="ü"/>
            </a:pPr>
            <a:r>
              <a:rPr lang="zh-CN" altLang="en-US" sz="1200" b="1" strike="noStrike" noProof="1">
                <a:latin typeface="Consolas" panose="020B0609020204030204" pitchFamily="49" charset="0"/>
              </a:rPr>
              <a:t>方法一：</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import os</a:t>
            </a:r>
          </a:p>
          <a:p>
            <a:pPr marL="0" indent="0" eaLnBrk="1" latinLnBrk="0" hangingPunct="1">
              <a:spcBef>
                <a:spcPct val="0"/>
              </a:spcBef>
              <a:buNone/>
            </a:pP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获取当前文件夹中所有记事本文件清单</a:t>
            </a:r>
          </a:p>
          <a:p>
            <a:pPr marL="0" indent="0" eaLnBrk="1" latinLnBrk="0" hangingPunct="1">
              <a:spcBef>
                <a:spcPct val="0"/>
              </a:spcBef>
              <a:buNone/>
            </a:pPr>
            <a:r>
              <a:rPr lang="en-US" altLang="zh-CN" sz="1200" strike="noStrike" noProof="1">
                <a:latin typeface="Consolas" panose="020B0609020204030204" pitchFamily="49" charset="0"/>
              </a:rPr>
              <a:t>fns = (fn for fn in os.listdir() if fn.endswith('.txt'))</a:t>
            </a:r>
          </a:p>
          <a:p>
            <a:pPr marL="0" indent="0" eaLnBrk="1" latinLnBrk="0" hangingPunct="1">
              <a:spcBef>
                <a:spcPct val="0"/>
              </a:spcBef>
              <a:buNone/>
            </a:pPr>
            <a:r>
              <a:rPr lang="en-US" altLang="zh-CN" sz="1200" strike="noStrike" noProof="1">
                <a:latin typeface="Consolas" panose="020B0609020204030204" pitchFamily="49" charset="0"/>
              </a:rPr>
              <a:t>for fn in fns:</a:t>
            </a:r>
          </a:p>
          <a:p>
            <a:pPr marL="0" indent="0" eaLnBrk="1" latinLnBrk="0" hangingPunct="1">
              <a:spcBef>
                <a:spcPct val="0"/>
              </a:spcBef>
              <a:buNone/>
            </a:pPr>
            <a:r>
              <a:rPr lang="en-US" altLang="zh-CN" sz="1200" strike="noStrike" noProof="1">
                <a:latin typeface="Consolas" panose="020B0609020204030204" pitchFamily="49" charset="0"/>
              </a:rPr>
              <a:t>    try:</a:t>
            </a:r>
          </a:p>
          <a:p>
            <a:pPr marL="0" indent="0" eaLnBrk="1" latinLnBrk="0" hangingPunct="1">
              <a:spcBef>
                <a:spcPct val="0"/>
              </a:spcBef>
              <a:buNone/>
            </a:pPr>
            <a:r>
              <a:rPr lang="en-US" altLang="zh-CN" sz="1200" strike="noStrike" noProof="1">
                <a:latin typeface="Consolas" panose="020B0609020204030204" pitchFamily="49" charset="0"/>
              </a:rPr>
              <a:t>        # 首先尝试使用UTF8编码打开并读取文件内容</a:t>
            </a:r>
          </a:p>
          <a:p>
            <a:pPr marL="0" indent="0" eaLnBrk="1" latinLnBrk="0" hangingPunct="1">
              <a:spcBef>
                <a:spcPct val="0"/>
              </a:spcBef>
              <a:buNone/>
            </a:pPr>
            <a:r>
              <a:rPr lang="en-US" altLang="zh-CN" sz="1200" strike="noStrike" noProof="1">
                <a:latin typeface="Consolas" panose="020B0609020204030204" pitchFamily="49" charset="0"/>
              </a:rPr>
              <a:t>        # 如果失败会抛出异常</a:t>
            </a:r>
          </a:p>
          <a:p>
            <a:pPr marL="0" indent="0" eaLnBrk="1" latinLnBrk="0" hangingPunct="1">
              <a:spcBef>
                <a:spcPct val="0"/>
              </a:spcBef>
              <a:buNone/>
            </a:pPr>
            <a:r>
              <a:rPr lang="en-US" altLang="zh-CN" sz="1200" strike="noStrike" noProof="1">
                <a:latin typeface="Consolas" panose="020B0609020204030204" pitchFamily="49" charset="0"/>
              </a:rPr>
              <a:t>        with open(fn, encoding='utf8') as fp:</a:t>
            </a:r>
          </a:p>
          <a:p>
            <a:pPr marL="0" indent="0" eaLnBrk="1" latinLnBrk="0" hangingPunct="1">
              <a:spcBef>
                <a:spcPct val="0"/>
              </a:spcBef>
              <a:buNone/>
            </a:pPr>
            <a:r>
              <a:rPr lang="en-US" altLang="zh-CN" sz="1200" strike="noStrike" noProof="1">
                <a:latin typeface="Consolas" panose="020B0609020204030204" pitchFamily="49" charset="0"/>
              </a:rPr>
              <a:t>            fp.read()</a:t>
            </a:r>
          </a:p>
          <a:p>
            <a:pPr marL="0" indent="0" eaLnBrk="1" latinLnBrk="0" hangingPunct="1">
              <a:spcBef>
                <a:spcPct val="0"/>
              </a:spcBef>
              <a:buNone/>
            </a:pPr>
            <a:r>
              <a:rPr lang="en-US" altLang="zh-CN" sz="1200" strike="noStrike" noProof="1">
                <a:latin typeface="Consolas" panose="020B0609020204030204" pitchFamily="49" charset="0"/>
              </a:rPr>
              <a:t>    except:</a:t>
            </a:r>
          </a:p>
          <a:p>
            <a:pPr marL="0" indent="0" eaLnBrk="1" latinLnBrk="0" hangingPunct="1">
              <a:spcBef>
                <a:spcPct val="0"/>
              </a:spcBef>
              <a:buNone/>
            </a:pPr>
            <a:r>
              <a:rPr lang="en-US" altLang="zh-CN" sz="1200" strike="noStrike" noProof="1">
                <a:latin typeface="Consolas" panose="020B0609020204030204" pitchFamily="49" charset="0"/>
              </a:rPr>
              <a:t>        # 以默认的GBK编码读取原文件内容</a:t>
            </a:r>
          </a:p>
          <a:p>
            <a:pPr marL="0" indent="0" eaLnBrk="1" latinLnBrk="0" hangingPunct="1">
              <a:spcBef>
                <a:spcPct val="0"/>
              </a:spcBef>
              <a:buNone/>
            </a:pPr>
            <a:r>
              <a:rPr lang="en-US" altLang="zh-CN" sz="1200" strike="noStrike" noProof="1">
                <a:latin typeface="Consolas" panose="020B0609020204030204" pitchFamily="49" charset="0"/>
              </a:rPr>
              <a:t>        # 以UTF8编码写入新文件</a:t>
            </a:r>
          </a:p>
          <a:p>
            <a:pPr marL="0" indent="0" eaLnBrk="1" latinLnBrk="0" hangingPunct="1">
              <a:spcBef>
                <a:spcPct val="0"/>
              </a:spcBef>
              <a:buNone/>
            </a:pPr>
            <a:r>
              <a:rPr lang="en-US" altLang="zh-CN" sz="1200" strike="noStrike" noProof="1">
                <a:latin typeface="Consolas" panose="020B0609020204030204" pitchFamily="49" charset="0"/>
              </a:rPr>
              <a:t>        with open(fn) as fp1:</a:t>
            </a:r>
          </a:p>
          <a:p>
            <a:pPr marL="0" indent="0" eaLnBrk="1" latinLnBrk="0" hangingPunct="1">
              <a:spcBef>
                <a:spcPct val="0"/>
              </a:spcBef>
              <a:buNone/>
            </a:pPr>
            <a:r>
              <a:rPr lang="en-US" altLang="zh-CN" sz="1200" strike="noStrike" noProof="1">
                <a:latin typeface="Consolas" panose="020B0609020204030204" pitchFamily="49" charset="0"/>
              </a:rPr>
              <a:t>            with open('t.txt', 'w', encoding='utf8') as fp2:</a:t>
            </a:r>
          </a:p>
          <a:p>
            <a:pPr marL="0" indent="0" eaLnBrk="1" latinLnBrk="0" hangingPunct="1">
              <a:spcBef>
                <a:spcPct val="0"/>
              </a:spcBef>
              <a:buNone/>
            </a:pPr>
            <a:r>
              <a:rPr lang="en-US" altLang="zh-CN" sz="1200" strike="noStrike" noProof="1">
                <a:latin typeface="Consolas" panose="020B0609020204030204" pitchFamily="49" charset="0"/>
              </a:rPr>
              <a:t>                fp2.write(fp1.read())</a:t>
            </a:r>
          </a:p>
          <a:p>
            <a:pPr marL="0" indent="0" eaLnBrk="1" latinLnBrk="0" hangingPunct="1">
              <a:spcBef>
                <a:spcPct val="0"/>
              </a:spcBef>
              <a:buNone/>
            </a:pPr>
            <a:r>
              <a:rPr lang="en-US" altLang="zh-CN" sz="1200" strike="noStrike" noProof="1">
                <a:latin typeface="Consolas" panose="020B0609020204030204" pitchFamily="49" charset="0"/>
              </a:rPr>
              <a:t>        # 删除原文件，把新文件重命名为原文件</a:t>
            </a:r>
          </a:p>
          <a:p>
            <a:pPr marL="0" indent="0" eaLnBrk="1" latinLnBrk="0" hangingPunct="1">
              <a:spcBef>
                <a:spcPct val="0"/>
              </a:spcBef>
              <a:buNone/>
            </a:pPr>
            <a:r>
              <a:rPr lang="en-US" altLang="zh-CN" sz="1200" strike="noStrike" noProof="1">
                <a:latin typeface="Consolas" panose="020B0609020204030204" pitchFamily="49" charset="0"/>
              </a:rPr>
              <a:t>        os.remove(fn)</a:t>
            </a:r>
          </a:p>
          <a:p>
            <a:pPr marL="0" indent="0" eaLnBrk="1" latinLnBrk="0" hangingPunct="1">
              <a:spcBef>
                <a:spcPct val="0"/>
              </a:spcBef>
              <a:buNone/>
            </a:pPr>
            <a:r>
              <a:rPr lang="en-US" altLang="zh-CN" sz="1200" strike="noStrike" noProof="1">
                <a:latin typeface="Consolas" panose="020B0609020204030204" pitchFamily="49" charset="0"/>
              </a:rPr>
              <a:t>        os.rename('t.txt', fn)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文件操作</a:t>
            </a:r>
            <a:endParaRPr lang="zh-CN" altLang="en-US" dirty="0"/>
          </a:p>
        </p:txBody>
      </p:sp>
      <p:sp>
        <p:nvSpPr>
          <p:cNvPr id="3" name="内容占位符 2"/>
          <p:cNvSpPr>
            <a:spLocks noGrp="1"/>
          </p:cNvSpPr>
          <p:nvPr>
            <p:ph idx="1"/>
          </p:nvPr>
        </p:nvSpPr>
        <p:spPr/>
        <p:txBody>
          <a:bodyPr/>
          <a:lstStyle/>
          <a:p>
            <a:r>
              <a:rPr lang="zh-CN" altLang="en-US" sz="1800" dirty="0"/>
              <a:t>和其它编程语言一样，</a:t>
            </a:r>
            <a:r>
              <a:rPr lang="en-US" altLang="zh-CN" sz="1800" dirty="0">
                <a:solidFill>
                  <a:srgbClr val="FF0000"/>
                </a:solidFill>
              </a:rPr>
              <a:t>Python </a:t>
            </a:r>
            <a:r>
              <a:rPr lang="zh-CN" altLang="en-US" sz="1800" dirty="0">
                <a:solidFill>
                  <a:srgbClr val="FF0000"/>
                </a:solidFill>
              </a:rPr>
              <a:t>也具有操作文件（</a:t>
            </a:r>
            <a:r>
              <a:rPr lang="en-US" altLang="zh-CN" sz="1800" dirty="0">
                <a:solidFill>
                  <a:srgbClr val="FF0000"/>
                </a:solidFill>
              </a:rPr>
              <a:t>I/O</a:t>
            </a:r>
            <a:r>
              <a:rPr lang="zh-CN" altLang="en-US" sz="1800" dirty="0">
                <a:solidFill>
                  <a:srgbClr val="FF0000"/>
                </a:solidFill>
              </a:rPr>
              <a:t>）的能力，比如打开文件、读取和追加数据、插入和删除数据、关闭文件、删除文件</a:t>
            </a:r>
            <a:r>
              <a:rPr lang="zh-CN" altLang="en-US" sz="1800" dirty="0"/>
              <a:t>等</a:t>
            </a:r>
            <a:r>
              <a:rPr lang="zh-CN" altLang="en-US" dirty="0"/>
              <a:t>。</a:t>
            </a:r>
          </a:p>
          <a:p>
            <a:r>
              <a:rPr lang="zh-CN" altLang="en-US" sz="1800" dirty="0"/>
              <a:t>除了提供文件操作基本的函数之外，</a:t>
            </a:r>
            <a:r>
              <a:rPr lang="en-US" altLang="zh-CN" sz="1800" dirty="0"/>
              <a:t>Python </a:t>
            </a:r>
            <a:r>
              <a:rPr lang="zh-CN" altLang="en-US" sz="1800" dirty="0"/>
              <a:t>还提供了很多模块，例如 </a:t>
            </a:r>
            <a:r>
              <a:rPr lang="en-US" altLang="zh-CN" sz="1800" dirty="0"/>
              <a:t>OS </a:t>
            </a:r>
            <a:r>
              <a:rPr lang="zh-CN" altLang="en-US" sz="1800" dirty="0"/>
              <a:t>模块块等，通过引入这些模块，我们可以获得大量</a:t>
            </a:r>
            <a:r>
              <a:rPr lang="zh-CN" altLang="en-US" sz="1800" dirty="0">
                <a:solidFill>
                  <a:srgbClr val="FF0000"/>
                </a:solidFill>
              </a:rPr>
              <a:t>实现文件操作可用的函数和方法</a:t>
            </a:r>
          </a:p>
          <a:p>
            <a:endParaRPr lang="zh-CN" altLang="en-US" dirty="0"/>
          </a:p>
        </p:txBody>
      </p:sp>
    </p:spTree>
    <p:extLst>
      <p:ext uri="{BB962C8B-B14F-4D97-AF65-F5344CB8AC3E}">
        <p14:creationId xmlns:p14="http://schemas.microsoft.com/office/powerpoint/2010/main" val="3752052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3" name="内容占位符 2"/>
          <p:cNvSpPr>
            <a:spLocks noGrp="1"/>
          </p:cNvSpPr>
          <p:nvPr>
            <p:ph idx="1"/>
          </p:nvPr>
        </p:nvSpPr>
        <p:spPr/>
        <p:txBody>
          <a:bodyPr/>
          <a:lstStyle/>
          <a:p>
            <a:pPr eaLnBrk="1" fontAlgn="base" latinLnBrk="0" hangingPunct="1">
              <a:spcBef>
                <a:spcPts val="0"/>
              </a:spcBef>
              <a:buFont typeface="Wingdings" panose="05000000000000000000" charset="0"/>
              <a:buChar char="ü"/>
            </a:pPr>
            <a:r>
              <a:rPr lang="zh-CN" altLang="en-US" sz="1800" b="1" strike="noStrike" noProof="1">
                <a:latin typeface="Consolas" panose="020B0609020204030204" pitchFamily="49" charset="0"/>
                <a:cs typeface="Consolas" panose="020B0609020204030204" pitchFamily="49" charset="0"/>
              </a:rPr>
              <a:t>方法二：</a:t>
            </a:r>
            <a:endParaRPr lang="zh-CN" altLang="en-US" sz="135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from os import listdir</a:t>
            </a:r>
          </a:p>
          <a:p>
            <a:pPr marL="0" indent="0" eaLnBrk="1" latinLnBrk="0" hangingPunct="1">
              <a:spcBef>
                <a:spcPts val="0"/>
              </a:spcBef>
              <a:buNone/>
            </a:pP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fns = (fn for fn in listdir() if fn.endswith('.txt'))</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for fn in fns:</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with open(fn, 'rb+') as fp:</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content = fp.read()</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try:</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 尝试使用UTF8解码</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content.decode('utf8')</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except:</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 使用GBK解码后再使用UTF8编码，写回文件</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content = content.decode('gbk').encode('utf8')</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fp.seek(0)</a:t>
            </a: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fp.write(content)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ü"/>
            </a:pPr>
            <a:r>
              <a:rPr lang="zh-CN" altLang="en-US" sz="1800" b="1" strike="noStrike" noProof="1">
                <a:latin typeface="Consolas" panose="020B0609020204030204" pitchFamily="49" charset="0"/>
                <a:cs typeface="Consolas" panose="020B0609020204030204" pitchFamily="49" charset="0"/>
              </a:rPr>
              <a:t>方法三：</a:t>
            </a:r>
            <a:endParaRPr lang="zh-CN" altLang="en-US" sz="135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from os import listdir</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from chardet import detect</a:t>
            </a:r>
          </a:p>
          <a:p>
            <a:pPr marL="0" indent="0" eaLnBrk="1" latinLnBrk="0" hangingPunct="1">
              <a:spcBef>
                <a:spcPts val="0"/>
              </a:spcBef>
              <a:buNone/>
            </a:pP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fns = (fn for fn in listdir() if fn.endswith('.txt'))</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for fn in fns:</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with open(fn, 'rb+') as fp:</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content = fp.read()</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 判断编码格式</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encoding = detect(content)['encoding']</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 格式转换</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content = content.decode(encoding).encode('utf8')</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 写回文件</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fp.seek(0)</a:t>
            </a: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fp.write(content)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6865"/>
          <p:cNvSpPr>
            <a:spLocks noGrp="1"/>
          </p:cNvSpPr>
          <p:nvPr>
            <p:ph type="title"/>
          </p:nvPr>
        </p:nvSpPr>
        <p:spPr>
          <a:xfrm>
            <a:off x="-1270" y="4287"/>
            <a:ext cx="9140825" cy="924563"/>
          </a:xfrm>
        </p:spPr>
        <p:txBody>
          <a:bodyPr/>
          <a:lstStyle/>
          <a:p>
            <a:pPr fontAlgn="base"/>
            <a:r>
              <a:rPr lang="zh-CN" altLang="en-US" strike="noStrike" noProof="1"/>
              <a:t>7.2  文本文件基本操作</a:t>
            </a:r>
          </a:p>
        </p:txBody>
      </p:sp>
      <p:sp>
        <p:nvSpPr>
          <p:cNvPr id="36867" name="文本占位符 36866"/>
          <p:cNvSpPr>
            <a:spLocks noGrp="1"/>
          </p:cNvSpPr>
          <p:nvPr>
            <p:ph idx="1"/>
          </p:nvPr>
        </p:nvSpPr>
        <p:spPr/>
        <p:txBody>
          <a:bodyPr/>
          <a:lstStyle/>
          <a:p>
            <a:pPr fontAlgn="base">
              <a:buFont typeface="Wingdings" panose="05000000000000000000" charset="0"/>
              <a:buChar char="§"/>
            </a:pPr>
            <a:r>
              <a:rPr lang="zh-CN" altLang="en-US" sz="1800" b="1" strike="noStrike" noProof="1"/>
              <a:t>选讲例题</a:t>
            </a:r>
            <a:r>
              <a:rPr lang="en-US" altLang="zh-CN" sz="1800" strike="noStrike" noProof="1"/>
              <a:t>  Python</a:t>
            </a:r>
            <a:r>
              <a:rPr lang="zh-CN" altLang="en-US" sz="1800" strike="noStrike" noProof="1"/>
              <a:t>程序中代码复用度检测。</a:t>
            </a:r>
          </a:p>
          <a:p>
            <a:pPr marL="1905" indent="-344805" fontAlgn="base">
              <a:buFontTx/>
              <a:buNone/>
            </a:pPr>
            <a:endParaRPr lang="en-US" altLang="zh-CN" sz="1500" strike="noStrike" noProof="1"/>
          </a:p>
          <a:p>
            <a:pPr marL="1905" indent="-344805" fontAlgn="base">
              <a:buFontTx/>
              <a:buNone/>
            </a:pPr>
            <a:r>
              <a:rPr lang="en-US" altLang="zh-CN" sz="1500" strike="noStrike" noProof="1">
                <a:hlinkClick r:id="rId2" action="ppaction://hlinkfile"/>
              </a:rPr>
              <a:t>code\FindLongestReuse.py</a:t>
            </a:r>
            <a:endParaRPr lang="en-US" altLang="zh-CN" sz="1500" strike="noStrike" noProof="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7.2  文本文件基本操作</a:t>
            </a:r>
            <a:endParaRPr lang="zh-CN" altLang="en-US"/>
          </a:p>
        </p:txBody>
      </p:sp>
      <p:pic>
        <p:nvPicPr>
          <p:cNvPr id="4" name="Content Placeholder 3"/>
          <p:cNvPicPr>
            <a:picLocks noGrp="1" noChangeAspect="1"/>
          </p:cNvPicPr>
          <p:nvPr>
            <p:ph idx="1"/>
          </p:nvPr>
        </p:nvPicPr>
        <p:blipFill>
          <a:blip r:embed="rId2"/>
          <a:stretch>
            <a:fillRect/>
          </a:stretch>
        </p:blipFill>
        <p:spPr>
          <a:xfrm>
            <a:off x="801370" y="1450975"/>
            <a:ext cx="5013325" cy="3395345"/>
          </a:xfrm>
          <a:prstGeom prst="rect">
            <a:avLst/>
          </a:prstGeom>
        </p:spPr>
      </p:pic>
      <p:sp>
        <p:nvSpPr>
          <p:cNvPr id="3" name="Text Box 2"/>
          <p:cNvSpPr txBox="1"/>
          <p:nvPr/>
        </p:nvSpPr>
        <p:spPr>
          <a:xfrm>
            <a:off x="416560" y="1125220"/>
            <a:ext cx="5025390"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b="1"/>
              <a:t>补充：</a:t>
            </a:r>
            <a:r>
              <a:rPr lang="en-US" altLang="zh-CN"/>
              <a:t>seek()</a:t>
            </a:r>
            <a:r>
              <a:rPr lang="zh-CN" altLang="en-US"/>
              <a:t>方法注意事项。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7.2  文本文件基本操作</a:t>
            </a:r>
            <a:endParaRPr lang="en-US"/>
          </a:p>
        </p:txBody>
      </p:sp>
      <p:sp>
        <p:nvSpPr>
          <p:cNvPr id="3" name="Content Placeholder 2"/>
          <p:cNvSpPr>
            <a:spLocks noGrp="1"/>
          </p:cNvSpPr>
          <p:nvPr>
            <p:ph idx="1"/>
          </p:nvPr>
        </p:nvSpPr>
        <p:spPr/>
        <p:txBody>
          <a:bodyPr/>
          <a:lstStyle/>
          <a:p>
            <a:pPr marL="0" indent="0" eaLnBrk="1" latinLnBrk="0" hangingPunct="1">
              <a:spcBef>
                <a:spcPts val="0"/>
              </a:spcBef>
              <a:buNone/>
            </a:pPr>
            <a:r>
              <a:rPr lang="en-US" sz="1000">
                <a:latin typeface="Consolas" panose="020B0609020204030204" pitchFamily="49" charset="0"/>
              </a:rPr>
              <a:t>text = '这是一段测试文本'</a:t>
            </a:r>
          </a:p>
          <a:p>
            <a:pPr marL="0" indent="0" eaLnBrk="1" latinLnBrk="0" hangingPunct="1">
              <a:spcBef>
                <a:spcPts val="0"/>
              </a:spcBef>
              <a:buNone/>
            </a:pP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#以w+方式创建文件，可读可写</a:t>
            </a:r>
          </a:p>
          <a:p>
            <a:pPr marL="0" indent="0" eaLnBrk="1" latinLnBrk="0" hangingPunct="1">
              <a:spcBef>
                <a:spcPts val="0"/>
              </a:spcBef>
              <a:buNone/>
            </a:pPr>
            <a:r>
              <a:rPr lang="en-US" sz="1000">
                <a:latin typeface="Consolas" panose="020B0609020204030204" pitchFamily="49" charset="0"/>
              </a:rPr>
              <a:t>with open('test.txt', 'w+', encoding='utf8') as fp:</a:t>
            </a:r>
          </a:p>
          <a:p>
            <a:pPr marL="0" indent="0" eaLnBrk="1" latinLnBrk="0" hangingPunct="1">
              <a:spcBef>
                <a:spcPts val="0"/>
              </a:spcBef>
              <a:buNone/>
            </a:pPr>
            <a:r>
              <a:rPr lang="en-US" sz="1000">
                <a:latin typeface="Consolas" panose="020B0609020204030204" pitchFamily="49" charset="0"/>
              </a:rPr>
              <a:t>    fp.write(text)</a:t>
            </a:r>
          </a:p>
          <a:p>
            <a:pPr marL="0" indent="0" eaLnBrk="1" latinLnBrk="0" hangingPunct="1">
              <a:spcBef>
                <a:spcPts val="0"/>
              </a:spcBef>
              <a:buNone/>
            </a:pPr>
            <a:r>
              <a:rPr lang="en-US" sz="1000">
                <a:latin typeface="Consolas" panose="020B0609020204030204" pitchFamily="49" charset="0"/>
              </a:rPr>
              <a:t>    #定位文件指针，在utf8编码中，一个汉字占3个字节</a:t>
            </a:r>
          </a:p>
          <a:p>
            <a:pPr marL="0" indent="0" eaLnBrk="1" latinLnBrk="0" hangingPunct="1">
              <a:spcBef>
                <a:spcPts val="0"/>
              </a:spcBef>
              <a:buNone/>
            </a:pPr>
            <a:r>
              <a:rPr lang="en-US" sz="1000">
                <a:latin typeface="Consolas" panose="020B0609020204030204" pitchFamily="49" charset="0"/>
              </a:rPr>
              <a:t>    fp.seek(12)</a:t>
            </a:r>
          </a:p>
          <a:p>
            <a:pPr marL="0" indent="0" eaLnBrk="1" latinLnBrk="0" hangingPunct="1">
              <a:spcBef>
                <a:spcPts val="0"/>
              </a:spcBef>
              <a:buNone/>
            </a:pPr>
            <a:r>
              <a:rPr lang="en-US" sz="1000">
                <a:latin typeface="Consolas" panose="020B0609020204030204" pitchFamily="49" charset="0"/>
              </a:rPr>
              <a:t>    #从当前位置开始读取剩余内容</a:t>
            </a:r>
          </a:p>
          <a:p>
            <a:pPr marL="0" indent="0" eaLnBrk="1" latinLnBrk="0" hangingPunct="1">
              <a:spcBef>
                <a:spcPts val="0"/>
              </a:spcBef>
              <a:buNone/>
            </a:pPr>
            <a:r>
              <a:rPr lang="en-US" sz="1000">
                <a:latin typeface="Consolas" panose="020B0609020204030204" pitchFamily="49" charset="0"/>
              </a:rPr>
              <a:t>    print(fp.read())</a:t>
            </a:r>
          </a:p>
          <a:p>
            <a:pPr marL="0" indent="0" eaLnBrk="1" latinLnBrk="0" hangingPunct="1">
              <a:spcBef>
                <a:spcPts val="0"/>
              </a:spcBef>
              <a:buNone/>
            </a:pPr>
            <a:r>
              <a:rPr lang="en-US" sz="1000">
                <a:latin typeface="Consolas" panose="020B0609020204030204" pitchFamily="49" charset="0"/>
              </a:rPr>
              <a:t>    #重新定位</a:t>
            </a:r>
          </a:p>
          <a:p>
            <a:pPr marL="0" indent="0" eaLnBrk="1" latinLnBrk="0" hangingPunct="1">
              <a:spcBef>
                <a:spcPts val="0"/>
              </a:spcBef>
              <a:buNone/>
            </a:pPr>
            <a:r>
              <a:rPr lang="en-US" sz="1000">
                <a:latin typeface="Consolas" panose="020B0609020204030204" pitchFamily="49" charset="0"/>
              </a:rPr>
              <a:t>    fp.seek(12)</a:t>
            </a:r>
          </a:p>
          <a:p>
            <a:pPr marL="0" indent="0" eaLnBrk="1" latinLnBrk="0" hangingPunct="1">
              <a:spcBef>
                <a:spcPts val="0"/>
              </a:spcBef>
              <a:buNone/>
            </a:pPr>
            <a:r>
              <a:rPr lang="en-US" sz="1000">
                <a:latin typeface="Consolas" panose="020B0609020204030204" pitchFamily="49" charset="0"/>
              </a:rPr>
              <a:t>    #在当前位置写入新内容，覆盖原有内容</a:t>
            </a:r>
          </a:p>
          <a:p>
            <a:pPr marL="0" indent="0" eaLnBrk="1" latinLnBrk="0" hangingPunct="1">
              <a:spcBef>
                <a:spcPts val="0"/>
              </a:spcBef>
              <a:buNone/>
            </a:pPr>
            <a:r>
              <a:rPr lang="en-US" sz="1000">
                <a:latin typeface="Consolas" panose="020B0609020204030204" pitchFamily="49" charset="0"/>
              </a:rPr>
              <a:t>    fp.write('模拟')</a:t>
            </a:r>
          </a:p>
          <a:p>
            <a:pPr marL="0" indent="0" eaLnBrk="1" latinLnBrk="0" hangingPunct="1">
              <a:spcBef>
                <a:spcPts val="0"/>
              </a:spcBef>
              <a:buNone/>
            </a:pPr>
            <a:r>
              <a:rPr lang="en-US" sz="1000">
                <a:latin typeface="Consolas" panose="020B0609020204030204" pitchFamily="49" charset="0"/>
              </a:rPr>
              <a:t>    #重新定位</a:t>
            </a:r>
          </a:p>
          <a:p>
            <a:pPr marL="0" indent="0" eaLnBrk="1" latinLnBrk="0" hangingPunct="1">
              <a:spcBef>
                <a:spcPts val="0"/>
              </a:spcBef>
              <a:buNone/>
            </a:pPr>
            <a:r>
              <a:rPr lang="en-US" sz="1000">
                <a:latin typeface="Consolas" panose="020B0609020204030204" pitchFamily="49" charset="0"/>
              </a:rPr>
              <a:t>    fp.seek(9)</a:t>
            </a:r>
          </a:p>
          <a:p>
            <a:pPr marL="0" indent="0" eaLnBrk="1" latinLnBrk="0" hangingPunct="1">
              <a:spcBef>
                <a:spcPts val="0"/>
              </a:spcBef>
              <a:buNone/>
            </a:pPr>
            <a:r>
              <a:rPr lang="en-US" sz="1000">
                <a:latin typeface="Consolas" panose="020B0609020204030204" pitchFamily="49" charset="0"/>
              </a:rPr>
              <a:t>    #在当前位置写入内容</a:t>
            </a:r>
          </a:p>
          <a:p>
            <a:pPr marL="0" indent="0" eaLnBrk="1" latinLnBrk="0" hangingPunct="1">
              <a:spcBef>
                <a:spcPts val="0"/>
              </a:spcBef>
              <a:buNone/>
            </a:pPr>
            <a:r>
              <a:rPr lang="en-US" sz="1000">
                <a:latin typeface="Consolas" panose="020B0609020204030204" pitchFamily="49" charset="0"/>
              </a:rPr>
              <a:t>    fp.write('个')</a:t>
            </a:r>
          </a:p>
          <a:p>
            <a:pPr marL="0" indent="0" eaLnBrk="1" latinLnBrk="0" hangingPunct="1">
              <a:spcBef>
                <a:spcPts val="0"/>
              </a:spcBef>
              <a:buNone/>
            </a:pPr>
            <a:r>
              <a:rPr lang="en-US" sz="1000">
                <a:latin typeface="Consolas" panose="020B0609020204030204" pitchFamily="49" charset="0"/>
              </a:rPr>
              <a:t>    #定位到文件尾</a:t>
            </a:r>
          </a:p>
          <a:p>
            <a:pPr marL="0" indent="0" eaLnBrk="1" latinLnBrk="0" hangingPunct="1">
              <a:spcBef>
                <a:spcPts val="0"/>
              </a:spcBef>
              <a:buNone/>
            </a:pPr>
            <a:r>
              <a:rPr lang="en-US" sz="1000">
                <a:latin typeface="Consolas" panose="020B0609020204030204" pitchFamily="49" charset="0"/>
              </a:rPr>
              <a:t>    fp.seek(0, 2)</a:t>
            </a:r>
          </a:p>
          <a:p>
            <a:pPr marL="0" indent="0" eaLnBrk="1" latinLnBrk="0" hangingPunct="1">
              <a:spcBef>
                <a:spcPts val="0"/>
              </a:spcBef>
              <a:buNone/>
            </a:pPr>
            <a:r>
              <a:rPr lang="en-US" sz="1000">
                <a:latin typeface="Consolas" panose="020B0609020204030204" pitchFamily="49" charset="0"/>
              </a:rPr>
              <a:t>    fp.write('，结束。')</a:t>
            </a:r>
          </a:p>
          <a:p>
            <a:pPr marL="0" indent="0" eaLnBrk="1" latinLnBrk="0" hangingPunct="1">
              <a:spcBef>
                <a:spcPts val="0"/>
              </a:spcBef>
              <a:buNone/>
            </a:pPr>
            <a:r>
              <a:rPr lang="en-US" sz="1000">
                <a:latin typeface="Consolas" panose="020B0609020204030204" pitchFamily="49" charset="0"/>
              </a:rPr>
              <a:t>    #定位到文件头</a:t>
            </a:r>
          </a:p>
          <a:p>
            <a:pPr marL="0" indent="0" eaLnBrk="1" latinLnBrk="0" hangingPunct="1">
              <a:spcBef>
                <a:spcPts val="0"/>
              </a:spcBef>
              <a:buNone/>
            </a:pPr>
            <a:r>
              <a:rPr lang="en-US" sz="1000">
                <a:latin typeface="Consolas" panose="020B0609020204030204" pitchFamily="49" charset="0"/>
              </a:rPr>
              <a:t>    fp.seek(0)</a:t>
            </a:r>
          </a:p>
          <a:p>
            <a:pPr marL="0" indent="0" eaLnBrk="1" latinLnBrk="0" hangingPunct="1">
              <a:spcBef>
                <a:spcPts val="0"/>
              </a:spcBef>
              <a:buNone/>
            </a:pPr>
            <a:r>
              <a:rPr lang="en-US" sz="1000">
                <a:latin typeface="Consolas" panose="020B0609020204030204" pitchFamily="49" charset="0"/>
              </a:rPr>
              <a:t>    print(fp.read())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51202" name="内容占位符 2"/>
          <p:cNvSpPr>
            <a:spLocks noGrp="1"/>
          </p:cNvSpPr>
          <p:nvPr>
            <p:ph idx="1"/>
          </p:nvPr>
        </p:nvSpPr>
        <p:spPr>
          <a:xfrm>
            <a:off x="457200" y="895552"/>
            <a:ext cx="8229600" cy="3395066"/>
          </a:xfrm>
        </p:spPr>
        <p:txBody>
          <a:bodyPr wrap="square" lIns="68591" tIns="34295" rIns="68591" bIns="34295" anchor="t"/>
          <a:lstStyle/>
          <a:p>
            <a:pPr eaLnBrk="1" latinLnBrk="0" hangingPunct="1">
              <a:lnSpc>
                <a:spcPct val="150000"/>
              </a:lnSpc>
              <a:spcBef>
                <a:spcPts val="0"/>
              </a:spcBef>
              <a:buFont typeface="Wingdings" panose="05000000000000000000" pitchFamily="2" charset="2"/>
              <a:buChar char="n"/>
            </a:pPr>
            <a:r>
              <a:rPr lang="zh-CN" altLang="en-US" sz="1800" b="1" dirty="0"/>
              <a:t>补充：</a:t>
            </a:r>
            <a:r>
              <a:rPr lang="zh-CN" altLang="en-US" sz="1800" dirty="0"/>
              <a:t>JSON（JavaScript Object Notation）是一个轻量级的数据交换格式</a:t>
            </a:r>
            <a:r>
              <a:rPr lang="zh-CN" altLang="en-US" sz="1800" dirty="0" smtClean="0"/>
              <a:t>，</a:t>
            </a:r>
            <a:r>
              <a:rPr lang="zh-CN" altLang="en-US" sz="1800" dirty="0"/>
              <a:t> </a:t>
            </a:r>
            <a:r>
              <a:rPr lang="zh-CN" altLang="en-US" sz="1800" dirty="0" smtClean="0"/>
              <a:t>为</a:t>
            </a:r>
            <a:r>
              <a:rPr lang="zh-CN" altLang="en-US" sz="1800" dirty="0"/>
              <a:t> </a:t>
            </a:r>
            <a:r>
              <a:rPr lang="en-US" altLang="zh-CN" sz="1800" dirty="0"/>
              <a:t>Web </a:t>
            </a:r>
            <a:r>
              <a:rPr lang="zh-CN" altLang="en-US" sz="1800" dirty="0"/>
              <a:t>应用开发者提供了另一种数据交换</a:t>
            </a:r>
            <a:r>
              <a:rPr lang="zh-CN" altLang="en-US" sz="1800" dirty="0" smtClean="0"/>
              <a:t>格式</a:t>
            </a:r>
            <a:r>
              <a:rPr lang="zh-CN" altLang="en-US" sz="1800" dirty="0"/>
              <a:t>，</a:t>
            </a:r>
            <a:r>
              <a:rPr lang="zh-CN" altLang="en-US" sz="1800" dirty="0" smtClean="0"/>
              <a:t>它</a:t>
            </a:r>
            <a:r>
              <a:rPr lang="zh-CN" altLang="en-US" sz="1800" dirty="0"/>
              <a:t>是 </a:t>
            </a:r>
            <a:r>
              <a:rPr lang="en-US" altLang="zh-CN" sz="1800" dirty="0" err="1"/>
              <a:t>javascript</a:t>
            </a:r>
            <a:r>
              <a:rPr lang="en-US" altLang="zh-CN" sz="1800" dirty="0"/>
              <a:t> </a:t>
            </a:r>
            <a:r>
              <a:rPr lang="zh-CN" altLang="en-US" sz="1800" dirty="0"/>
              <a:t>规范里面定义的。 它是一种文本格式来存储和表示数据。</a:t>
            </a:r>
            <a:r>
              <a:rPr lang="zh-CN" altLang="en-US" sz="1800" dirty="0" smtClean="0"/>
              <a:t>Python</a:t>
            </a:r>
            <a:r>
              <a:rPr lang="zh-CN" altLang="en-US" sz="1800" dirty="0"/>
              <a:t>标准库json完美实现了该</a:t>
            </a:r>
            <a:r>
              <a:rPr lang="zh-CN" altLang="en-US" sz="1800" dirty="0" smtClean="0"/>
              <a:t>格式的序列化</a:t>
            </a:r>
            <a:r>
              <a:rPr lang="en-US" altLang="zh-CN" sz="1800" dirty="0" smtClean="0"/>
              <a:t>(</a:t>
            </a:r>
            <a:r>
              <a:rPr lang="zh-CN" altLang="en-US" sz="1800" dirty="0"/>
              <a:t>编码</a:t>
            </a:r>
            <a:r>
              <a:rPr lang="en-US" altLang="zh-CN" sz="1800" dirty="0" smtClean="0"/>
              <a:t>dumps)</a:t>
            </a:r>
            <a:r>
              <a:rPr lang="zh-CN" altLang="en-US" sz="1800" dirty="0" smtClean="0"/>
              <a:t>和反序列化</a:t>
            </a:r>
            <a:r>
              <a:rPr lang="en-US" altLang="zh-CN" sz="1800" dirty="0" smtClean="0"/>
              <a:t>(</a:t>
            </a:r>
            <a:r>
              <a:rPr lang="zh-CN" altLang="en-US" sz="1800" dirty="0" smtClean="0"/>
              <a:t>解码</a:t>
            </a:r>
            <a:r>
              <a:rPr lang="en-US" altLang="zh-CN" sz="1800" dirty="0" smtClean="0"/>
              <a:t>loads)</a:t>
            </a:r>
            <a:r>
              <a:rPr lang="zh-CN" altLang="en-US" sz="1800" dirty="0" smtClean="0"/>
              <a:t>，用法</a:t>
            </a:r>
            <a:r>
              <a:rPr lang="zh-CN" altLang="en-US" sz="1800" dirty="0"/>
              <a:t>类似于marshal和pickle。</a:t>
            </a:r>
          </a:p>
          <a:p>
            <a:pPr eaLnBrk="1" latinLnBrk="0" hangingPunct="1">
              <a:spcBef>
                <a:spcPts val="0"/>
              </a:spcBef>
              <a:buNone/>
            </a:pPr>
            <a:r>
              <a:rPr lang="zh-CN" altLang="en-US" sz="1600" dirty="0">
                <a:latin typeface="Consolas" panose="020B0609020204030204" pitchFamily="49" charset="0"/>
              </a:rPr>
              <a:t>&gt;&gt;&gt; import json</a:t>
            </a:r>
          </a:p>
          <a:p>
            <a:pPr eaLnBrk="1" latinLnBrk="0" hangingPunct="1">
              <a:spcBef>
                <a:spcPts val="0"/>
              </a:spcBef>
              <a:buNone/>
            </a:pPr>
            <a:r>
              <a:rPr lang="zh-CN" altLang="en-US" sz="1600" dirty="0">
                <a:latin typeface="Consolas" panose="020B0609020204030204" pitchFamily="49" charset="0"/>
              </a:rPr>
              <a:t>&gt;&gt;&gt; json.dumps(['a','b','c'])  # 序列化列表对象，直接查看序列化后的结果</a:t>
            </a:r>
          </a:p>
          <a:p>
            <a:pPr eaLnBrk="1" latinLnBrk="0" hangingPunct="1">
              <a:spcBef>
                <a:spcPts val="0"/>
              </a:spcBef>
              <a:buNone/>
            </a:pPr>
            <a:r>
              <a:rPr lang="zh-CN" altLang="en-US" sz="1600" dirty="0">
                <a:solidFill>
                  <a:srgbClr val="00B0F0"/>
                </a:solidFill>
                <a:latin typeface="Consolas" panose="020B0609020204030204" pitchFamily="49" charset="0"/>
              </a:rPr>
              <a:t>'["a", "b", "c"]'</a:t>
            </a:r>
          </a:p>
          <a:p>
            <a:pPr eaLnBrk="1" latinLnBrk="0" hangingPunct="1">
              <a:spcBef>
                <a:spcPts val="0"/>
              </a:spcBef>
              <a:buNone/>
            </a:pPr>
            <a:r>
              <a:rPr lang="zh-CN" altLang="en-US" sz="1600" dirty="0">
                <a:latin typeface="Consolas" panose="020B0609020204030204" pitchFamily="49" charset="0"/>
              </a:rPr>
              <a:t>&gt;&gt;&gt; json.loads(_)              # 反序列化</a:t>
            </a:r>
          </a:p>
          <a:p>
            <a:pPr eaLnBrk="1" latinLnBrk="0" hangingPunct="1">
              <a:spcBef>
                <a:spcPts val="0"/>
              </a:spcBef>
              <a:buNone/>
            </a:pPr>
            <a:r>
              <a:rPr lang="zh-CN" altLang="en-US" sz="1600" dirty="0">
                <a:solidFill>
                  <a:srgbClr val="00B0F0"/>
                </a:solidFill>
                <a:latin typeface="Consolas" panose="020B0609020204030204" pitchFamily="49" charset="0"/>
              </a:rPr>
              <a:t>['a', 'b', 'c']</a:t>
            </a:r>
          </a:p>
          <a:p>
            <a:pPr eaLnBrk="1" latinLnBrk="0" hangingPunct="1">
              <a:spcBef>
                <a:spcPts val="0"/>
              </a:spcBef>
              <a:buNone/>
            </a:pPr>
            <a:r>
              <a:rPr lang="zh-CN" altLang="en-US" sz="1600" dirty="0">
                <a:latin typeface="Consolas" panose="020B0609020204030204" pitchFamily="49" charset="0"/>
              </a:rPr>
              <a:t>&gt;&gt;&gt; json.dumps({'a':1, 'b':2, 'c':3})    # 序列化字典对象</a:t>
            </a:r>
          </a:p>
          <a:p>
            <a:pPr eaLnBrk="1" latinLnBrk="0" hangingPunct="1">
              <a:spcBef>
                <a:spcPts val="0"/>
              </a:spcBef>
              <a:buNone/>
            </a:pPr>
            <a:r>
              <a:rPr lang="zh-CN" altLang="en-US" sz="1600" dirty="0">
                <a:solidFill>
                  <a:srgbClr val="00B0F0"/>
                </a:solidFill>
                <a:latin typeface="Consolas" panose="020B0609020204030204" pitchFamily="49" charset="0"/>
              </a:rPr>
              <a:t>'{"a": 1, "b": 2, "c": 3}'</a:t>
            </a:r>
          </a:p>
          <a:p>
            <a:pPr eaLnBrk="1" latinLnBrk="0" hangingPunct="1">
              <a:spcBef>
                <a:spcPts val="0"/>
              </a:spcBef>
              <a:buNone/>
            </a:pPr>
            <a:r>
              <a:rPr lang="zh-CN" altLang="en-US" sz="1600" dirty="0">
                <a:latin typeface="Consolas" panose="020B0609020204030204" pitchFamily="49" charset="0"/>
              </a:rPr>
              <a:t>&gt;&gt;&gt; json.loads(_)</a:t>
            </a:r>
          </a:p>
          <a:p>
            <a:pPr eaLnBrk="1" latinLnBrk="0" hangingPunct="1">
              <a:spcBef>
                <a:spcPts val="0"/>
              </a:spcBef>
              <a:buNone/>
            </a:pPr>
            <a:r>
              <a:rPr lang="zh-CN" altLang="en-US" sz="1600" dirty="0">
                <a:solidFill>
                  <a:srgbClr val="00B0F0"/>
                </a:solidFill>
                <a:latin typeface="Consolas" panose="020B0609020204030204" pitchFamily="49" charset="0"/>
              </a:rPr>
              <a:t>{'a': 1, 'b': 2, 'c': 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p:txBody>
          <a:bodyPr wrap="square" lIns="68591" tIns="34295" rIns="68591" bIns="34295" anchor="t"/>
          <a:lstStyle/>
          <a:p>
            <a:pPr marL="0" indent="0">
              <a:buNone/>
            </a:pPr>
            <a:r>
              <a:rPr lang="zh-CN" altLang="en-US" sz="1600">
                <a:latin typeface="Consolas" panose="020B0609020204030204" pitchFamily="49" charset="0"/>
              </a:rPr>
              <a:t>&gt;&gt;&gt; json.dumps([1,2,3,{'4': 5, '6': 7}])</a:t>
            </a:r>
          </a:p>
          <a:p>
            <a:pPr marL="0" indent="0">
              <a:buNone/>
            </a:pPr>
            <a:r>
              <a:rPr lang="zh-CN" altLang="en-US" sz="1600">
                <a:solidFill>
                  <a:srgbClr val="00B0F0"/>
                </a:solidFill>
                <a:latin typeface="Consolas" panose="020B0609020204030204" pitchFamily="49" charset="0"/>
              </a:rPr>
              <a:t>'[1, 2, 3, {"4": 5, "6": 7}]'</a:t>
            </a:r>
          </a:p>
          <a:p>
            <a:pPr marL="0" indent="0">
              <a:buNone/>
            </a:pPr>
            <a:r>
              <a:rPr lang="zh-CN" altLang="en-US" sz="1600">
                <a:latin typeface="Consolas" panose="020B0609020204030204" pitchFamily="49" charset="0"/>
              </a:rPr>
              <a:t># 指定分隔符，可以压缩存储，注意和上面结果的区别</a:t>
            </a:r>
          </a:p>
          <a:p>
            <a:pPr marL="0" indent="0">
              <a:buNone/>
            </a:pPr>
            <a:r>
              <a:rPr lang="zh-CN" altLang="en-US" sz="1600">
                <a:latin typeface="Consolas" panose="020B0609020204030204" pitchFamily="49" charset="0"/>
              </a:rPr>
              <a:t>&gt;&gt;&gt; json.dumps([1,2,3,{'4':5, '6':7}], separators=(',', ':'))</a:t>
            </a:r>
          </a:p>
          <a:p>
            <a:pPr marL="0" indent="0">
              <a:buNone/>
            </a:pPr>
            <a:r>
              <a:rPr lang="zh-CN" altLang="en-US" sz="1600">
                <a:solidFill>
                  <a:srgbClr val="00B0F0"/>
                </a:solidFill>
                <a:latin typeface="Consolas" panose="020B0609020204030204" pitchFamily="49" charset="0"/>
              </a:rPr>
              <a:t>'[1,2,3,{"4":5,"6":7}]'</a:t>
            </a:r>
          </a:p>
          <a:p>
            <a:pPr marL="0" indent="0">
              <a:buNone/>
            </a:pPr>
            <a:r>
              <a:rPr lang="zh-CN" altLang="en-US" sz="1600">
                <a:latin typeface="Consolas" panose="020B0609020204030204" pitchFamily="49" charset="0"/>
              </a:rPr>
              <a:t>&gt;&gt;&gt; json.loads(_)</a:t>
            </a:r>
          </a:p>
          <a:p>
            <a:pPr marL="0" indent="0">
              <a:buNone/>
            </a:pPr>
            <a:r>
              <a:rPr lang="zh-CN" altLang="en-US" sz="1600">
                <a:solidFill>
                  <a:srgbClr val="00B0F0"/>
                </a:solidFill>
                <a:latin typeface="Consolas" panose="020B0609020204030204" pitchFamily="49" charset="0"/>
              </a:rPr>
              <a:t>[1, 2, 3, {'4': 5, '6': 7}]</a:t>
            </a:r>
          </a:p>
          <a:p>
            <a:pPr marL="0" indent="0">
              <a:buNone/>
            </a:pPr>
            <a:r>
              <a:rPr lang="zh-CN" altLang="en-US" sz="1600">
                <a:latin typeface="Consolas" panose="020B0609020204030204" pitchFamily="49" charset="0"/>
              </a:rPr>
              <a:t>&gt;&gt;&gt; json.dumps('山东烟台')           # 序列化中文字符串</a:t>
            </a:r>
          </a:p>
          <a:p>
            <a:pPr marL="0" indent="0">
              <a:buNone/>
            </a:pPr>
            <a:r>
              <a:rPr lang="zh-CN" altLang="en-US" sz="1600">
                <a:solidFill>
                  <a:srgbClr val="00B0F0"/>
                </a:solidFill>
                <a:latin typeface="Consolas" panose="020B0609020204030204" pitchFamily="49" charset="0"/>
              </a:rPr>
              <a:t>'"\\u5c71\\u4e1c\\u70df\\u53f0"'</a:t>
            </a:r>
          </a:p>
          <a:p>
            <a:pPr marL="0" indent="0">
              <a:buNone/>
            </a:pPr>
            <a:r>
              <a:rPr lang="zh-CN" altLang="en-US" sz="1600">
                <a:latin typeface="Consolas" panose="020B0609020204030204" pitchFamily="49" charset="0"/>
              </a:rPr>
              <a:t>&gt;&gt;&gt; json.loads(_)</a:t>
            </a:r>
          </a:p>
          <a:p>
            <a:pPr marL="0" indent="0">
              <a:buNone/>
            </a:pPr>
            <a:r>
              <a:rPr lang="zh-CN" altLang="en-US" sz="1600">
                <a:solidFill>
                  <a:srgbClr val="00B0F0"/>
                </a:solidFill>
                <a:latin typeface="Consolas" panose="020B0609020204030204" pitchFamily="49" charset="0"/>
              </a:rPr>
              <a:t>'山东烟台'</a:t>
            </a: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p:txBody>
          <a:bodyPr wrap="square" lIns="68591" tIns="34295" rIns="68591" bIns="34295" anchor="t"/>
          <a:lstStyle/>
          <a:p>
            <a:pPr marL="0" indent="0" eaLnBrk="1" latinLnBrk="0" hangingPunct="1">
              <a:spcBef>
                <a:spcPts val="0"/>
              </a:spcBef>
              <a:buNone/>
            </a:pPr>
            <a:r>
              <a:rPr lang="zh-CN" altLang="en-US" sz="1600">
                <a:latin typeface="Consolas" panose="020B0609020204030204" pitchFamily="49" charset="0"/>
              </a:rPr>
              <a:t>&gt;&gt;&gt; json.dumps({1,2,3,4})                 # 无法直接序列化集合对象</a:t>
            </a:r>
          </a:p>
          <a:p>
            <a:pPr marL="0" indent="0" eaLnBrk="1" latinLnBrk="0" hangingPunct="1">
              <a:spcBef>
                <a:spcPts val="0"/>
              </a:spcBef>
              <a:buNone/>
            </a:pPr>
            <a:r>
              <a:rPr lang="zh-CN" altLang="en-US" sz="1600">
                <a:solidFill>
                  <a:srgbClr val="FF0000"/>
                </a:solidFill>
                <a:latin typeface="Consolas" panose="020B0609020204030204" pitchFamily="49" charset="0"/>
              </a:rPr>
              <a:t>TypeError: Object of type 'set' is not JSON serializable</a:t>
            </a:r>
          </a:p>
          <a:p>
            <a:pPr marL="0" indent="0" eaLnBrk="1" latinLnBrk="0" hangingPunct="1">
              <a:spcBef>
                <a:spcPts val="0"/>
              </a:spcBef>
              <a:buNone/>
            </a:pPr>
            <a:r>
              <a:rPr lang="zh-CN" altLang="en-US" sz="1600">
                <a:latin typeface="Consolas" panose="020B0609020204030204" pitchFamily="49" charset="0"/>
              </a:rPr>
              <a:t>&gt;&gt;&gt; class setEncoder(json.JSONEncoder):   # 可以自定义序列化编码器</a:t>
            </a:r>
          </a:p>
          <a:p>
            <a:pPr marL="0" indent="0" eaLnBrk="1" latinLnBrk="0" hangingPunct="1">
              <a:spcBef>
                <a:spcPts val="0"/>
              </a:spcBef>
              <a:buNone/>
            </a:pPr>
            <a:r>
              <a:rPr lang="zh-CN" altLang="en-US" sz="1600">
                <a:latin typeface="Consolas" panose="020B0609020204030204" pitchFamily="49" charset="0"/>
              </a:rPr>
              <a:t>    def default(self, obj):</a:t>
            </a:r>
          </a:p>
          <a:p>
            <a:pPr marL="0" indent="0" eaLnBrk="1" latinLnBrk="0" hangingPunct="1">
              <a:spcBef>
                <a:spcPts val="0"/>
              </a:spcBef>
              <a:buNone/>
            </a:pPr>
            <a:r>
              <a:rPr lang="zh-CN" altLang="en-US" sz="1600">
                <a:latin typeface="Consolas" panose="020B0609020204030204" pitchFamily="49" charset="0"/>
              </a:rPr>
              <a:t>        if isinstance(obj, set):</a:t>
            </a:r>
          </a:p>
          <a:p>
            <a:pPr marL="0" indent="0" eaLnBrk="1" latinLnBrk="0" hangingPunct="1">
              <a:spcBef>
                <a:spcPts val="0"/>
              </a:spcBef>
              <a:buNone/>
            </a:pPr>
            <a:r>
              <a:rPr lang="zh-CN" altLang="en-US" sz="1600">
                <a:latin typeface="Consolas" panose="020B0609020204030204" pitchFamily="49" charset="0"/>
              </a:rPr>
              <a:t>            return list(obj)</a:t>
            </a:r>
          </a:p>
          <a:p>
            <a:pPr marL="0" indent="0" eaLnBrk="1" latinLnBrk="0" hangingPunct="1">
              <a:spcBef>
                <a:spcPts val="0"/>
              </a:spcBef>
              <a:buNone/>
            </a:pPr>
            <a:r>
              <a:rPr lang="zh-CN" altLang="en-US" sz="1600">
                <a:latin typeface="Consolas" panose="020B0609020204030204" pitchFamily="49" charset="0"/>
              </a:rPr>
              <a:t>        return json.JSONEncoder.default(self, obj)</a:t>
            </a:r>
          </a:p>
          <a:p>
            <a:pPr marL="0" indent="0" eaLnBrk="1" latinLnBrk="0" hangingPunct="1">
              <a:spcBef>
                <a:spcPts val="0"/>
              </a:spcBef>
              <a:buNone/>
            </a:pPr>
            <a:r>
              <a:rPr lang="zh-CN" altLang="en-US" sz="1600">
                <a:latin typeface="Consolas" panose="020B0609020204030204" pitchFamily="49" charset="0"/>
              </a:rPr>
              <a:t>&gt;&gt;&gt; class setDecoder(json.JSONDecoder):   # 自定义反序列化解码器</a:t>
            </a:r>
          </a:p>
          <a:p>
            <a:pPr marL="0" indent="0" eaLnBrk="1" latinLnBrk="0" hangingPunct="1">
              <a:spcBef>
                <a:spcPts val="0"/>
              </a:spcBef>
              <a:buNone/>
            </a:pPr>
            <a:r>
              <a:rPr lang="zh-CN" altLang="en-US" sz="1600">
                <a:latin typeface="Consolas" panose="020B0609020204030204" pitchFamily="49" charset="0"/>
              </a:rPr>
              <a:t>    def decode(self, obj):</a:t>
            </a:r>
          </a:p>
          <a:p>
            <a:pPr marL="0" indent="0" eaLnBrk="1" latinLnBrk="0" hangingPunct="1">
              <a:spcBef>
                <a:spcPts val="0"/>
              </a:spcBef>
              <a:buNone/>
            </a:pPr>
            <a:r>
              <a:rPr lang="zh-CN" altLang="en-US" sz="1600">
                <a:latin typeface="Consolas" panose="020B0609020204030204" pitchFamily="49" charset="0"/>
              </a:rPr>
              <a:t>        return set(json.JSONDecoder.decode(self, obj))</a:t>
            </a:r>
          </a:p>
          <a:p>
            <a:pPr marL="0" indent="0" eaLnBrk="1" latinLnBrk="0" hangingPunct="1">
              <a:spcBef>
                <a:spcPts val="0"/>
              </a:spcBef>
              <a:buNone/>
            </a:pPr>
            <a:r>
              <a:rPr lang="zh-CN" altLang="en-US" sz="1600">
                <a:latin typeface="Consolas" panose="020B0609020204030204" pitchFamily="49" charset="0"/>
              </a:rPr>
              <a:t>&gt;&gt;&gt; json.dumps({1,2,3,4}, cls=setEncoder) # 然后使用自定义的编码器和解码器</a:t>
            </a:r>
          </a:p>
          <a:p>
            <a:pPr marL="0" indent="0" eaLnBrk="1" latinLnBrk="0" hangingPunct="1">
              <a:spcBef>
                <a:spcPts val="0"/>
              </a:spcBef>
              <a:buNone/>
            </a:pPr>
            <a:r>
              <a:rPr lang="zh-CN" altLang="en-US" sz="1600">
                <a:solidFill>
                  <a:srgbClr val="00B0F0"/>
                </a:solidFill>
                <a:latin typeface="Consolas" panose="020B0609020204030204" pitchFamily="49" charset="0"/>
              </a:rPr>
              <a:t>'[1, 2, 3, 4]'</a:t>
            </a:r>
          </a:p>
          <a:p>
            <a:pPr marL="0" indent="0" eaLnBrk="1" latinLnBrk="0" hangingPunct="1">
              <a:spcBef>
                <a:spcPts val="0"/>
              </a:spcBef>
              <a:buNone/>
            </a:pPr>
            <a:r>
              <a:rPr lang="zh-CN" altLang="en-US" sz="1600">
                <a:latin typeface="Consolas" panose="020B0609020204030204" pitchFamily="49" charset="0"/>
              </a:rPr>
              <a:t>&gt;&gt;&gt; json.loads(_, cls=setDecoder)</a:t>
            </a:r>
          </a:p>
          <a:p>
            <a:pPr marL="0" indent="0" eaLnBrk="1" latinLnBrk="0" hangingPunct="1">
              <a:spcBef>
                <a:spcPts val="0"/>
              </a:spcBef>
              <a:buNone/>
            </a:pPr>
            <a:r>
              <a:rPr lang="zh-CN" altLang="en-US" sz="1600">
                <a:solidFill>
                  <a:srgbClr val="00B0F0"/>
                </a:solidFill>
                <a:latin typeface="Consolas" panose="020B0609020204030204" pitchFamily="49" charset="0"/>
              </a:rPr>
              <a:t>{1, 2, 3, 4}</a:t>
            </a: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337820" y="1120775"/>
            <a:ext cx="7320915" cy="3395345"/>
          </a:xfrm>
        </p:spPr>
        <p:txBody>
          <a:bodyPr wrap="square" lIns="68591" tIns="34295" rIns="68591" bIns="34295" anchor="t"/>
          <a:lstStyle/>
          <a:p>
            <a:pPr marL="0" indent="0" eaLnBrk="1" latinLnBrk="0" hangingPunct="1">
              <a:spcBef>
                <a:spcPts val="0"/>
              </a:spcBef>
              <a:buNone/>
            </a:pPr>
            <a:r>
              <a:rPr lang="zh-CN" altLang="en-US" sz="1400">
                <a:latin typeface="Consolas" panose="020B0609020204030204" pitchFamily="49" charset="0"/>
              </a:rPr>
              <a:t>&gt;&gt;&gt; s = '''董付国，系列图书：</a:t>
            </a:r>
          </a:p>
          <a:p>
            <a:pPr marL="0" indent="0" eaLnBrk="1" latinLnBrk="0" hangingPunct="1">
              <a:spcBef>
                <a:spcPts val="0"/>
              </a:spcBef>
              <a:buNone/>
            </a:pPr>
            <a:r>
              <a:rPr lang="zh-CN" altLang="en-US" sz="1400">
                <a:latin typeface="Consolas" panose="020B0609020204030204" pitchFamily="49" charset="0"/>
              </a:rPr>
              <a:t>《Python程序设计基础》、</a:t>
            </a:r>
          </a:p>
          <a:p>
            <a:pPr marL="0" indent="0" eaLnBrk="1" latinLnBrk="0" hangingPunct="1">
              <a:spcBef>
                <a:spcPts val="0"/>
              </a:spcBef>
              <a:buNone/>
            </a:pPr>
            <a:r>
              <a:rPr lang="zh-CN" altLang="en-US" sz="1400">
                <a:latin typeface="Consolas" panose="020B0609020204030204" pitchFamily="49" charset="0"/>
              </a:rPr>
              <a:t>《Python程序设计》（第2版）、</a:t>
            </a:r>
          </a:p>
          <a:p>
            <a:pPr marL="0" indent="0" eaLnBrk="1" latinLnBrk="0" hangingPunct="1">
              <a:spcBef>
                <a:spcPts val="0"/>
              </a:spcBef>
              <a:buNone/>
            </a:pPr>
            <a:r>
              <a:rPr lang="zh-CN" altLang="en-US" sz="1400">
                <a:latin typeface="Consolas" panose="020B0609020204030204" pitchFamily="49" charset="0"/>
              </a:rPr>
              <a:t>《Python可以这样学》、</a:t>
            </a:r>
          </a:p>
          <a:p>
            <a:pPr marL="0" indent="0" eaLnBrk="1" latinLnBrk="0" hangingPunct="1">
              <a:spcBef>
                <a:spcPts val="0"/>
              </a:spcBef>
              <a:buNone/>
            </a:pPr>
            <a:r>
              <a:rPr lang="zh-CN" altLang="en-US" sz="1400">
                <a:latin typeface="Consolas" panose="020B0609020204030204" pitchFamily="49" charset="0"/>
              </a:rPr>
              <a:t>《Python程序设计开发宝典》、</a:t>
            </a:r>
          </a:p>
          <a:p>
            <a:pPr marL="0" indent="0" eaLnBrk="1" latinLnBrk="0" hangingPunct="1">
              <a:spcBef>
                <a:spcPts val="0"/>
              </a:spcBef>
              <a:buNone/>
            </a:pPr>
            <a:r>
              <a:rPr lang="zh-CN" altLang="en-US" sz="1400">
                <a:latin typeface="Consolas" panose="020B0609020204030204" pitchFamily="49" charset="0"/>
              </a:rPr>
              <a:t>《中学生可以这样学Python》、</a:t>
            </a:r>
          </a:p>
          <a:p>
            <a:pPr marL="0" indent="0" eaLnBrk="1" latinLnBrk="0" hangingPunct="1">
              <a:spcBef>
                <a:spcPts val="0"/>
              </a:spcBef>
              <a:buNone/>
            </a:pPr>
            <a:r>
              <a:rPr lang="zh-CN" altLang="en-US" sz="1400">
                <a:latin typeface="Consolas" panose="020B0609020204030204" pitchFamily="49" charset="0"/>
              </a:rPr>
              <a:t>清华大学出版社'''</a:t>
            </a:r>
          </a:p>
          <a:p>
            <a:pPr marL="0" indent="0" eaLnBrk="1" latinLnBrk="0" hangingPunct="1">
              <a:spcBef>
                <a:spcPts val="0"/>
              </a:spcBef>
              <a:buNone/>
            </a:pPr>
            <a:r>
              <a:rPr lang="zh-CN" altLang="en-US" sz="1400">
                <a:latin typeface="Consolas" panose="020B0609020204030204" pitchFamily="49" charset="0"/>
              </a:rPr>
              <a:t>&gt;&gt;&gt; with open('test.txt', 'w') as fp: # 将内容序列化并写入文本文件</a:t>
            </a:r>
          </a:p>
          <a:p>
            <a:pPr marL="0" indent="0" eaLnBrk="1" latinLnBrk="0" hangingPunct="1">
              <a:spcBef>
                <a:spcPts val="0"/>
              </a:spcBef>
              <a:buNone/>
            </a:pPr>
            <a:r>
              <a:rPr lang="zh-CN" altLang="en-US" sz="1400">
                <a:latin typeface="Consolas" panose="020B0609020204030204" pitchFamily="49" charset="0"/>
              </a:rPr>
              <a:t>    json.dump(s, fp)</a:t>
            </a:r>
          </a:p>
          <a:p>
            <a:pPr marL="0" indent="0" eaLnBrk="1" latinLnBrk="0" hangingPunct="1">
              <a:spcBef>
                <a:spcPts val="0"/>
              </a:spcBef>
              <a:buNone/>
            </a:pPr>
            <a:r>
              <a:rPr lang="zh-CN" altLang="en-US" sz="1400">
                <a:latin typeface="Consolas" panose="020B0609020204030204" pitchFamily="49" charset="0"/>
              </a:rPr>
              <a:t>&gt;&gt;&gt; with open('test.txt') as fp:      # 读取文件内容并反序列化</a:t>
            </a:r>
          </a:p>
          <a:p>
            <a:pPr marL="0" indent="0" eaLnBrk="1" latinLnBrk="0" hangingPunct="1">
              <a:spcBef>
                <a:spcPts val="0"/>
              </a:spcBef>
              <a:buNone/>
            </a:pPr>
            <a:r>
              <a:rPr lang="zh-CN" altLang="en-US" sz="1400">
                <a:latin typeface="Consolas" panose="020B0609020204030204" pitchFamily="49" charset="0"/>
              </a:rPr>
              <a:t>    print(json.load(fp))</a:t>
            </a:r>
          </a:p>
          <a:p>
            <a:pPr marL="0" indent="0" eaLnBrk="1" latinLnBrk="0" hangingPunct="1">
              <a:spcBef>
                <a:spcPts val="0"/>
              </a:spcBef>
              <a:buNone/>
            </a:pPr>
            <a:r>
              <a:rPr lang="zh-CN" altLang="en-US" sz="1400">
                <a:solidFill>
                  <a:srgbClr val="00B0F0"/>
                </a:solidFill>
                <a:latin typeface="Consolas" panose="020B0609020204030204" pitchFamily="49" charset="0"/>
              </a:rPr>
              <a:t>董付国，系列图书：</a:t>
            </a: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《Python程序设计基础》、</a:t>
            </a: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《Python程序设计》（第2版）、</a:t>
            </a:r>
          </a:p>
          <a:p>
            <a:pPr marL="0" indent="0" eaLnBrk="1" latinLnBrk="0" hangingPunct="1">
              <a:spcBef>
                <a:spcPts val="0"/>
              </a:spcBef>
              <a:buNone/>
            </a:pPr>
            <a:r>
              <a:rPr lang="zh-CN" altLang="en-US" sz="1400">
                <a:solidFill>
                  <a:srgbClr val="00B0F0"/>
                </a:solidFill>
                <a:latin typeface="Consolas" panose="020B0609020204030204" pitchFamily="49" charset="0"/>
              </a:rPr>
              <a:t>《Python可以这样学》、</a:t>
            </a: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《Python程序设计开发宝典》、</a:t>
            </a:r>
          </a:p>
          <a:p>
            <a:pPr marL="0" indent="0" eaLnBrk="1" latinLnBrk="0" hangingPunct="1">
              <a:spcBef>
                <a:spcPts val="0"/>
              </a:spcBef>
              <a:buNone/>
            </a:pPr>
            <a:r>
              <a:rPr lang="zh-CN" altLang="en-US" sz="1400">
                <a:solidFill>
                  <a:srgbClr val="00B0F0"/>
                </a:solidFill>
                <a:latin typeface="Consolas" panose="020B0609020204030204" pitchFamily="49" charset="0"/>
              </a:rPr>
              <a:t>《中学生可以这样学Python》、</a:t>
            </a:r>
          </a:p>
          <a:p>
            <a:pPr marL="0" indent="0" eaLnBrk="1" latinLnBrk="0" hangingPunct="1">
              <a:spcBef>
                <a:spcPts val="0"/>
              </a:spcBef>
              <a:buNone/>
            </a:pPr>
            <a:r>
              <a:rPr lang="zh-CN" altLang="en-US" sz="1400">
                <a:solidFill>
                  <a:srgbClr val="00B0F0"/>
                </a:solidFill>
                <a:latin typeface="Consolas" panose="020B0609020204030204" pitchFamily="49" charset="0"/>
              </a:rPr>
              <a:t>清华大学出版社</a:t>
            </a: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7889"/>
          <p:cNvSpPr>
            <a:spLocks noGrp="1"/>
          </p:cNvSpPr>
          <p:nvPr>
            <p:ph type="title"/>
          </p:nvPr>
        </p:nvSpPr>
        <p:spPr>
          <a:xfrm>
            <a:off x="-1270" y="4287"/>
            <a:ext cx="9140825" cy="924563"/>
          </a:xfrm>
        </p:spPr>
        <p:txBody>
          <a:bodyPr/>
          <a:lstStyle/>
          <a:p>
            <a:pPr fontAlgn="base"/>
            <a:r>
              <a:rPr lang="zh-CN" altLang="en-US" strike="noStrike" noProof="1"/>
              <a:t>7.3  二进制文件操作案例精选</a:t>
            </a:r>
          </a:p>
        </p:txBody>
      </p:sp>
      <p:sp>
        <p:nvSpPr>
          <p:cNvPr id="55298" name="文本占位符 37890"/>
          <p:cNvSpPr>
            <a:spLocks noGrp="1"/>
          </p:cNvSpPr>
          <p:nvPr>
            <p:ph idx="1"/>
          </p:nvPr>
        </p:nvSpPr>
        <p:spPr/>
        <p:txBody>
          <a:bodyPr wrap="square" lIns="68591" tIns="34295" rIns="68591" bIns="34295" anchor="t"/>
          <a:lstStyle/>
          <a:p>
            <a:pPr>
              <a:lnSpc>
                <a:spcPct val="130000"/>
              </a:lnSpc>
              <a:spcBef>
                <a:spcPts val="300"/>
              </a:spcBef>
              <a:buSzPct val="90000"/>
              <a:buFont typeface="Wingdings" panose="05000000000000000000" pitchFamily="2" charset="2"/>
              <a:buChar char="§"/>
            </a:pPr>
            <a:r>
              <a:rPr lang="zh-CN" altLang="en-US" sz="1400" dirty="0"/>
              <a:t>文本文件通常用来保存肉眼可见的字符，比如 </a:t>
            </a:r>
            <a:r>
              <a:rPr lang="en-US" altLang="zh-CN" sz="1400" dirty="0"/>
              <a:t>.txt </a:t>
            </a:r>
            <a:r>
              <a:rPr lang="zh-CN" altLang="en-US" sz="1400" dirty="0"/>
              <a:t>文件、</a:t>
            </a:r>
            <a:r>
              <a:rPr lang="en-US" altLang="zh-CN" sz="1400" dirty="0"/>
              <a:t>.c </a:t>
            </a:r>
            <a:r>
              <a:rPr lang="zh-CN" altLang="en-US" sz="1400" dirty="0"/>
              <a:t>文件、</a:t>
            </a:r>
            <a:r>
              <a:rPr lang="en-US" altLang="zh-CN" sz="1400" dirty="0"/>
              <a:t>.</a:t>
            </a:r>
            <a:r>
              <a:rPr lang="en-US" altLang="zh-CN" sz="1400" dirty="0" err="1"/>
              <a:t>dat</a:t>
            </a:r>
            <a:r>
              <a:rPr lang="en-US" altLang="zh-CN" sz="1400" dirty="0"/>
              <a:t> </a:t>
            </a:r>
            <a:r>
              <a:rPr lang="zh-CN" altLang="en-US" sz="1400" dirty="0"/>
              <a:t>文件等，用文本编辑器打开这些文件，</a:t>
            </a:r>
            <a:r>
              <a:rPr lang="zh-CN" altLang="en-US" sz="1400" dirty="0"/>
              <a:t>我们能够顺利看懂文件的内容。而</a:t>
            </a:r>
            <a:r>
              <a:rPr lang="zh-CN" altLang="en-US" sz="1400" dirty="0">
                <a:solidFill>
                  <a:srgbClr val="FF0000"/>
                </a:solidFill>
              </a:rPr>
              <a:t>二进制文件通常用来保存视频、图片、音频等不可阅读的内容，当用文本编辑器打开这些文件，会看到一堆乱码，根本看不懂</a:t>
            </a:r>
            <a:endParaRPr lang="en-US" altLang="zh-CN" sz="1400" dirty="0" smtClean="0">
              <a:solidFill>
                <a:srgbClr val="FF0000"/>
              </a:solidFill>
            </a:endParaRPr>
          </a:p>
          <a:p>
            <a:pPr>
              <a:lnSpc>
                <a:spcPct val="130000"/>
              </a:lnSpc>
              <a:spcBef>
                <a:spcPts val="300"/>
              </a:spcBef>
              <a:buSzPct val="90000"/>
              <a:buFont typeface="Wingdings" panose="05000000000000000000" pitchFamily="2" charset="2"/>
              <a:buChar char="§"/>
            </a:pPr>
            <a:r>
              <a:rPr lang="zh-CN" altLang="en-US" sz="1400" dirty="0" smtClean="0"/>
              <a:t>对于</a:t>
            </a:r>
            <a:r>
              <a:rPr lang="zh-CN" altLang="en-US" sz="1400" dirty="0"/>
              <a:t>二进制文件，不能使用记事本或其他文本编辑软件进行正常读写，也无法通过Python的文件对象直接读取和理解二进制文件的内容。</a:t>
            </a:r>
            <a:r>
              <a:rPr lang="zh-CN" altLang="en-US" sz="1400" dirty="0">
                <a:solidFill>
                  <a:srgbClr val="FF0000"/>
                </a:solidFill>
              </a:rPr>
              <a:t>必须正确理解二进制文件结构和序列化规则，才能准确地理解二进制文件内容并且设计正确的反序列化规则。</a:t>
            </a:r>
          </a:p>
          <a:p>
            <a:pPr>
              <a:lnSpc>
                <a:spcPct val="130000"/>
              </a:lnSpc>
              <a:spcBef>
                <a:spcPts val="300"/>
              </a:spcBef>
              <a:buSzPct val="90000"/>
              <a:buFont typeface="Wingdings" panose="05000000000000000000" pitchFamily="2" charset="2"/>
              <a:buChar char="§"/>
            </a:pPr>
            <a:r>
              <a:rPr lang="zh-CN" altLang="en-US" sz="1400" dirty="0">
                <a:solidFill>
                  <a:srgbClr val="FF0000"/>
                </a:solidFill>
              </a:rPr>
              <a:t>所谓序列化，简单地说就是把内存中的数据在不丢失其类型信息的情况下转成</a:t>
            </a:r>
            <a:r>
              <a:rPr lang="zh-CN" altLang="en-US" sz="1400" b="1" dirty="0">
                <a:solidFill>
                  <a:srgbClr val="FF0000"/>
                </a:solidFill>
              </a:rPr>
              <a:t>对象的二进制形式</a:t>
            </a:r>
            <a:r>
              <a:rPr lang="zh-CN" altLang="en-US" sz="1400" dirty="0">
                <a:solidFill>
                  <a:srgbClr val="FF0000"/>
                </a:solidFill>
              </a:rPr>
              <a:t>的</a:t>
            </a:r>
            <a:r>
              <a:rPr lang="zh-CN" altLang="en-US" sz="1400" dirty="0" smtClean="0">
                <a:solidFill>
                  <a:srgbClr val="FF0000"/>
                </a:solidFill>
              </a:rPr>
              <a:t>过程</a:t>
            </a:r>
            <a:r>
              <a:rPr lang="zh-CN" altLang="en-US" sz="1400" dirty="0" smtClean="0"/>
              <a:t>（程序</a:t>
            </a:r>
            <a:r>
              <a:rPr lang="zh-CN" altLang="en-US" sz="1400" dirty="0"/>
              <a:t>的各种类型数据</a:t>
            </a:r>
            <a:r>
              <a:rPr lang="zh-CN" altLang="en-US" sz="1400" dirty="0" smtClean="0"/>
              <a:t>对象变成表示</a:t>
            </a:r>
            <a:r>
              <a:rPr lang="zh-CN" altLang="en-US" sz="1400" dirty="0"/>
              <a:t>该数据对象</a:t>
            </a:r>
            <a:r>
              <a:rPr lang="zh-CN" altLang="en-US" sz="1400" dirty="0" smtClean="0"/>
              <a:t>的 二进制</a:t>
            </a:r>
            <a:r>
              <a:rPr lang="zh-CN" altLang="en-US" sz="1400" dirty="0"/>
              <a:t>形式</a:t>
            </a:r>
            <a:r>
              <a:rPr lang="zh-CN" altLang="en-US" sz="1400" dirty="0" smtClean="0"/>
              <a:t>这个</a:t>
            </a:r>
            <a:r>
              <a:rPr lang="zh-CN" altLang="en-US" sz="1400" dirty="0"/>
              <a:t>过程 称之为 序列化，</a:t>
            </a:r>
            <a:r>
              <a:rPr lang="zh-CN" altLang="en-US" sz="1400" dirty="0">
                <a:solidFill>
                  <a:srgbClr val="FF0000"/>
                </a:solidFill>
              </a:rPr>
              <a:t>说白了，</a:t>
            </a:r>
            <a:r>
              <a:rPr lang="zh-CN" altLang="en-US" sz="1400" b="1" dirty="0">
                <a:solidFill>
                  <a:srgbClr val="FF0000"/>
                </a:solidFill>
              </a:rPr>
              <a:t>就是将代码转化为字符串的形式，进行传输和存储</a:t>
            </a:r>
            <a:r>
              <a:rPr lang="zh-CN" altLang="en-US" sz="1400" dirty="0"/>
              <a:t>），</a:t>
            </a:r>
            <a:r>
              <a:rPr lang="zh-CN" altLang="en-US" sz="1400" dirty="0">
                <a:solidFill>
                  <a:srgbClr val="FF0000"/>
                </a:solidFill>
              </a:rPr>
              <a:t>对象序列化后的形式经过正确的反序列化过程应该能够准确无误地恢复为原来的对象</a:t>
            </a:r>
            <a:r>
              <a:rPr lang="zh-CN" altLang="en-US" sz="1400" dirty="0" smtClean="0"/>
              <a:t>。</a:t>
            </a:r>
            <a:r>
              <a:rPr lang="zh-CN" altLang="en-US" sz="1400" dirty="0"/>
              <a:t>例如：跨平台数据交互；</a:t>
            </a:r>
            <a:r>
              <a:rPr lang="zh-CN" altLang="en-US" sz="1400" dirty="0" smtClean="0"/>
              <a:t>在</a:t>
            </a:r>
            <a:r>
              <a:rPr lang="zh-CN" altLang="en-US" sz="1400" dirty="0"/>
              <a:t>机器学习中，我们常常需要把训练好的模型存储起来，这样在进行决策时直接将模型读出，而不需要重新训练模型，这样就大大节约了时间。</a:t>
            </a:r>
          </a:p>
          <a:p>
            <a:pPr>
              <a:lnSpc>
                <a:spcPct val="130000"/>
              </a:lnSpc>
              <a:spcBef>
                <a:spcPts val="300"/>
              </a:spcBef>
              <a:buSzPct val="90000"/>
              <a:buFont typeface="Wingdings" panose="05000000000000000000" pitchFamily="2" charset="2"/>
              <a:buChar char="§"/>
            </a:pPr>
            <a:r>
              <a:rPr lang="zh-CN" altLang="en-US" sz="1400" dirty="0"/>
              <a:t>Python中常用的序列化模块有struct、pickle、marshal和shelve。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0481"/>
          <p:cNvSpPr>
            <a:spLocks noGrp="1"/>
          </p:cNvSpPr>
          <p:nvPr>
            <p:ph type="title"/>
          </p:nvPr>
        </p:nvSpPr>
        <p:spPr>
          <a:xfrm>
            <a:off x="-1270" y="4287"/>
            <a:ext cx="9140825" cy="924563"/>
          </a:xfrm>
        </p:spPr>
        <p:txBody>
          <a:bodyPr/>
          <a:lstStyle/>
          <a:p>
            <a:pPr fontAlgn="base"/>
            <a:r>
              <a:rPr lang="zh-CN" altLang="en-US" strike="noStrike" noProof="1"/>
              <a:t>文件操作</a:t>
            </a:r>
          </a:p>
        </p:txBody>
      </p:sp>
      <p:sp>
        <p:nvSpPr>
          <p:cNvPr id="27650" name="文本占位符 20482"/>
          <p:cNvSpPr>
            <a:spLocks noGrp="1"/>
          </p:cNvSpPr>
          <p:nvPr>
            <p:ph idx="1"/>
          </p:nvPr>
        </p:nvSpPr>
        <p:spPr/>
        <p:txBody>
          <a:bodyPr/>
          <a:lstStyle/>
          <a:p>
            <a:pPr fontAlgn="base">
              <a:spcBef>
                <a:spcPct val="0"/>
              </a:spcBef>
              <a:buSzPct val="90000"/>
              <a:buFont typeface="Wingdings" panose="05000000000000000000" charset="0"/>
              <a:buChar char="§"/>
            </a:pPr>
            <a:r>
              <a:rPr lang="zh-CN" altLang="en-US" sz="1800" strike="noStrike" noProof="1"/>
              <a:t>按文件中数据的组织形式把文件分为文本文件和二进制文件两类。</a:t>
            </a:r>
          </a:p>
          <a:p>
            <a:pPr marL="619760" indent="-287020" fontAlgn="base">
              <a:lnSpc>
                <a:spcPct val="130000"/>
              </a:lnSpc>
              <a:spcBef>
                <a:spcPts val="1200"/>
              </a:spcBef>
              <a:spcAft>
                <a:spcPts val="600"/>
              </a:spcAft>
              <a:buSzPct val="90000"/>
              <a:buFont typeface="Wingdings" panose="05000000000000000000" charset="0"/>
              <a:buChar char="ü"/>
            </a:pPr>
            <a:r>
              <a:rPr lang="zh-CN" altLang="en-US" sz="1600" b="1" strike="noStrike" noProof="1"/>
              <a:t>文本文件</a:t>
            </a:r>
            <a:r>
              <a:rPr lang="zh-CN" altLang="en-US" sz="1600" strike="noStrike" noProof="1"/>
              <a:t>：文本文件存储的是常规字符串，由若干文本行组成，通常每行以换行符'\n'结尾。</a:t>
            </a:r>
            <a:r>
              <a:rPr lang="zh-CN" altLang="en-US" sz="1600" strike="noStrike" noProof="1">
                <a:solidFill>
                  <a:srgbClr val="FF0000"/>
                </a:solidFill>
              </a:rPr>
              <a:t>常规字符串是指记事本或其他文本编辑器能正常显示、编辑并且人类能够直接阅读和理解的字符串</a:t>
            </a:r>
            <a:r>
              <a:rPr lang="zh-CN" altLang="en-US" sz="1600" strike="noStrike" noProof="1"/>
              <a:t>，如英文字母、汉字、数字字符串。文本文件可以使用字处理软件如gedit、记事本进行编辑。</a:t>
            </a:r>
          </a:p>
          <a:p>
            <a:pPr marL="619760" indent="-287020" fontAlgn="base">
              <a:lnSpc>
                <a:spcPct val="130000"/>
              </a:lnSpc>
              <a:spcBef>
                <a:spcPts val="1200"/>
              </a:spcBef>
              <a:spcAft>
                <a:spcPts val="600"/>
              </a:spcAft>
              <a:buSzPct val="90000"/>
              <a:buFont typeface="Wingdings" panose="05000000000000000000" charset="0"/>
              <a:buChar char="ü"/>
            </a:pPr>
            <a:r>
              <a:rPr lang="zh-CN" altLang="en-US" sz="1600" b="1" strike="noStrike" noProof="1"/>
              <a:t>二进制文件</a:t>
            </a:r>
            <a:r>
              <a:rPr lang="zh-CN" altLang="en-US" sz="1600" strike="noStrike" noProof="1"/>
              <a:t>：</a:t>
            </a:r>
            <a:r>
              <a:rPr lang="zh-CN" altLang="en-US" sz="1600" strike="noStrike" noProof="1">
                <a:solidFill>
                  <a:srgbClr val="FF0000"/>
                </a:solidFill>
              </a:rPr>
              <a:t>二进制文件把对象内容以字节串(bytes)进行存储</a:t>
            </a:r>
            <a:r>
              <a:rPr lang="zh-CN" altLang="en-US" sz="1600" strike="noStrike" noProof="1"/>
              <a:t>，无法用记事本或其他普通字处理软件直接进行编辑，通常也无法被人类直接阅读和理解，</a:t>
            </a:r>
            <a:r>
              <a:rPr lang="zh-CN" altLang="en-US" sz="1600" strike="noStrike" noProof="1">
                <a:solidFill>
                  <a:srgbClr val="FF0000"/>
                </a:solidFill>
              </a:rPr>
              <a:t>需要使用专门的软件</a:t>
            </a:r>
            <a:r>
              <a:rPr lang="zh-CN" altLang="en-US" sz="1600" strike="noStrike" noProof="1"/>
              <a:t>进行解码后读取、显示、修改或执行。</a:t>
            </a:r>
            <a:r>
              <a:rPr lang="zh-CN" altLang="en-US" sz="1600" strike="noStrike" noProof="1">
                <a:solidFill>
                  <a:srgbClr val="FF0000"/>
                </a:solidFill>
              </a:rPr>
              <a:t>常见的如图形图像文件、音视频文件、可执行文件、资源文件、各种数据库文件、各类office文档等都属于二进制文件</a:t>
            </a:r>
            <a:r>
              <a:rPr lang="zh-CN" altLang="en-US" sz="1600" strike="noStrike" noProof="1"/>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7.3.1  使用pickle模块</a:t>
            </a:r>
            <a:endParaRPr lang="zh-CN" altLang="en-US" dirty="0"/>
          </a:p>
        </p:txBody>
      </p:sp>
      <p:sp>
        <p:nvSpPr>
          <p:cNvPr id="3" name="内容占位符 2"/>
          <p:cNvSpPr>
            <a:spLocks noGrp="1"/>
          </p:cNvSpPr>
          <p:nvPr>
            <p:ph idx="1"/>
          </p:nvPr>
        </p:nvSpPr>
        <p:spPr/>
        <p:txBody>
          <a:bodyPr/>
          <a:lstStyle/>
          <a:p>
            <a:r>
              <a:rPr lang="en-US" altLang="zh-CN" sz="1600" dirty="0">
                <a:hlinkClick r:id="rId3"/>
              </a:rPr>
              <a:t>Python</a:t>
            </a:r>
            <a:r>
              <a:rPr lang="zh-CN" altLang="en-US" sz="1600" dirty="0"/>
              <a:t> 中有个序列化过程叫作 </a:t>
            </a:r>
            <a:r>
              <a:rPr lang="en-US" altLang="zh-CN" sz="1600" dirty="0"/>
              <a:t>pickle</a:t>
            </a:r>
            <a:r>
              <a:rPr lang="zh-CN" altLang="en-US" sz="1600" dirty="0"/>
              <a:t>，</a:t>
            </a:r>
            <a:r>
              <a:rPr lang="zh-CN" altLang="en-US" sz="1600" dirty="0">
                <a:solidFill>
                  <a:srgbClr val="FF0000"/>
                </a:solidFill>
              </a:rPr>
              <a:t>它能够实现任意对象与文本之间的相互转化，也可以实现任意对象与二进制之间的相互转化</a:t>
            </a:r>
            <a:r>
              <a:rPr lang="zh-CN" altLang="en-US" sz="1600" dirty="0"/>
              <a:t>。也就是说，</a:t>
            </a:r>
            <a:r>
              <a:rPr lang="en-US" altLang="zh-CN" sz="1600" dirty="0">
                <a:solidFill>
                  <a:srgbClr val="FF0000"/>
                </a:solidFill>
              </a:rPr>
              <a:t>pickle </a:t>
            </a:r>
            <a:r>
              <a:rPr lang="zh-CN" altLang="en-US" sz="1600" dirty="0">
                <a:solidFill>
                  <a:srgbClr val="FF0000"/>
                </a:solidFill>
              </a:rPr>
              <a:t>可以实现 </a:t>
            </a:r>
            <a:r>
              <a:rPr lang="en-US" altLang="zh-CN" sz="1600" dirty="0">
                <a:solidFill>
                  <a:srgbClr val="FF0000"/>
                </a:solidFill>
              </a:rPr>
              <a:t>Python </a:t>
            </a:r>
            <a:r>
              <a:rPr lang="zh-CN" altLang="en-US" sz="1600" dirty="0">
                <a:solidFill>
                  <a:srgbClr val="FF0000"/>
                </a:solidFill>
              </a:rPr>
              <a:t>对象的存储及恢复</a:t>
            </a:r>
            <a:r>
              <a:rPr lang="zh-CN" altLang="en-US" sz="1600" dirty="0" smtClean="0"/>
              <a:t>。</a:t>
            </a:r>
            <a:endParaRPr lang="en-US" altLang="zh-CN" sz="1600" dirty="0" smtClean="0"/>
          </a:p>
          <a:p>
            <a:r>
              <a:rPr lang="en-US" altLang="zh-CN" sz="1600" dirty="0"/>
              <a:t>pickle </a:t>
            </a:r>
            <a:r>
              <a:rPr lang="zh-CN" altLang="en-US" sz="1600" dirty="0"/>
              <a:t>模块提供了以下 </a:t>
            </a:r>
            <a:r>
              <a:rPr lang="en-US" altLang="zh-CN" sz="1600" dirty="0"/>
              <a:t>4 </a:t>
            </a:r>
            <a:r>
              <a:rPr lang="zh-CN" altLang="en-US" sz="1600" dirty="0"/>
              <a:t>个函数供我们使用</a:t>
            </a:r>
            <a:r>
              <a:rPr lang="zh-CN" altLang="en-US" sz="1600" dirty="0" smtClean="0"/>
              <a:t>：</a:t>
            </a:r>
            <a:endParaRPr lang="en-US" altLang="zh-CN" sz="1600" dirty="0" smtClean="0"/>
          </a:p>
          <a:p>
            <a:pPr lvl="1"/>
            <a:r>
              <a:rPr lang="en-US" altLang="zh-CN" sz="1600" dirty="0" smtClean="0"/>
              <a:t>dumps</a:t>
            </a:r>
            <a:r>
              <a:rPr lang="en-US" altLang="zh-CN" sz="1600" dirty="0"/>
              <a:t>()</a:t>
            </a:r>
            <a:r>
              <a:rPr lang="zh-CN" altLang="en-US" sz="1600" dirty="0"/>
              <a:t>：将 </a:t>
            </a:r>
            <a:r>
              <a:rPr lang="en-US" altLang="zh-CN" sz="1600" dirty="0"/>
              <a:t>Python </a:t>
            </a:r>
            <a:r>
              <a:rPr lang="zh-CN" altLang="en-US" sz="1600" dirty="0"/>
              <a:t>中的对象序列化成二进制对象，并返回</a:t>
            </a:r>
            <a:r>
              <a:rPr lang="zh-CN" altLang="en-US" sz="1600" dirty="0" smtClean="0"/>
              <a:t>；</a:t>
            </a:r>
            <a:endParaRPr lang="en-US" altLang="zh-CN" sz="1600" dirty="0" smtClean="0"/>
          </a:p>
          <a:p>
            <a:pPr marL="342900" lvl="1" indent="0">
              <a:buNone/>
            </a:pPr>
            <a:r>
              <a:rPr lang="zh-CN" altLang="en-US" sz="1400" dirty="0" smtClean="0"/>
              <a:t>    </a:t>
            </a:r>
            <a:r>
              <a:rPr lang="en-US" altLang="zh-CN" sz="1400" dirty="0" err="1" smtClean="0"/>
              <a:t>pickle.dumps</a:t>
            </a:r>
            <a:r>
              <a:rPr lang="en-US" altLang="zh-CN" sz="1400" dirty="0" smtClean="0"/>
              <a:t>(</a:t>
            </a:r>
            <a:r>
              <a:rPr lang="en-US" altLang="zh-CN" sz="1400" dirty="0" err="1" smtClean="0"/>
              <a:t>obj</a:t>
            </a:r>
            <a:r>
              <a:rPr lang="en-US" altLang="zh-CN" sz="1400" dirty="0"/>
              <a:t>[, protocol])</a:t>
            </a:r>
            <a:r>
              <a:rPr lang="zh-CN" altLang="en-US" sz="1400" dirty="0" smtClean="0"/>
              <a:t>将</a:t>
            </a:r>
            <a:r>
              <a:rPr lang="en-US" altLang="zh-CN" sz="1400" dirty="0" err="1"/>
              <a:t>obj</a:t>
            </a:r>
            <a:r>
              <a:rPr lang="zh-CN" altLang="en-US" sz="1400" dirty="0"/>
              <a:t>对象</a:t>
            </a:r>
            <a:r>
              <a:rPr lang="zh-CN" altLang="en-US" sz="1400" dirty="0">
                <a:solidFill>
                  <a:srgbClr val="FF0000"/>
                </a:solidFill>
              </a:rPr>
              <a:t>序列化为</a:t>
            </a:r>
            <a:r>
              <a:rPr lang="en-US" altLang="zh-CN" sz="1400" dirty="0">
                <a:solidFill>
                  <a:srgbClr val="FF0000"/>
                </a:solidFill>
              </a:rPr>
              <a:t>string</a:t>
            </a:r>
            <a:r>
              <a:rPr lang="zh-CN" altLang="en-US" sz="1400" dirty="0">
                <a:solidFill>
                  <a:srgbClr val="FF0000"/>
                </a:solidFill>
              </a:rPr>
              <a:t>形式</a:t>
            </a:r>
            <a:r>
              <a:rPr lang="zh-CN" altLang="en-US" sz="1400" dirty="0"/>
              <a:t>，</a:t>
            </a:r>
          </a:p>
          <a:p>
            <a:pPr lvl="1"/>
            <a:r>
              <a:rPr lang="en-US" altLang="zh-CN" sz="1600" dirty="0"/>
              <a:t>loads()</a:t>
            </a:r>
            <a:r>
              <a:rPr lang="zh-CN" altLang="en-US" sz="1600" dirty="0"/>
              <a:t>：读取给定的二进制对象数据，并将其转换为 </a:t>
            </a:r>
            <a:r>
              <a:rPr lang="en-US" altLang="zh-CN" sz="1600" dirty="0"/>
              <a:t>Python </a:t>
            </a:r>
            <a:r>
              <a:rPr lang="zh-CN" altLang="en-US" sz="1600" dirty="0"/>
              <a:t>对象；</a:t>
            </a:r>
          </a:p>
          <a:p>
            <a:pPr lvl="1"/>
            <a:r>
              <a:rPr lang="en-US" altLang="zh-CN" sz="1600" dirty="0"/>
              <a:t>dump()</a:t>
            </a:r>
            <a:r>
              <a:rPr lang="zh-CN" altLang="en-US" sz="1600" dirty="0"/>
              <a:t>：将 </a:t>
            </a:r>
            <a:r>
              <a:rPr lang="en-US" altLang="zh-CN" sz="1600" dirty="0"/>
              <a:t>Python </a:t>
            </a:r>
            <a:r>
              <a:rPr lang="zh-CN" altLang="en-US" sz="1600" dirty="0"/>
              <a:t>中的对象序列化成二进制对象，并写入文件</a:t>
            </a:r>
            <a:r>
              <a:rPr lang="zh-CN" altLang="en-US" sz="1600" dirty="0" smtClean="0"/>
              <a:t>；</a:t>
            </a:r>
            <a:endParaRPr lang="en-US" altLang="zh-CN" sz="1600" dirty="0" smtClean="0"/>
          </a:p>
          <a:p>
            <a:pPr marL="342900" lvl="1" indent="0">
              <a:buNone/>
            </a:pPr>
            <a:r>
              <a:rPr lang="en-US" altLang="zh-CN" sz="1400" dirty="0" smtClean="0"/>
              <a:t>    </a:t>
            </a:r>
            <a:r>
              <a:rPr lang="en-US" altLang="zh-CN" sz="1400" dirty="0" err="1" smtClean="0"/>
              <a:t>pickle.dump</a:t>
            </a:r>
            <a:r>
              <a:rPr lang="en-US" altLang="zh-CN" sz="1400" dirty="0" smtClean="0"/>
              <a:t>(</a:t>
            </a:r>
            <a:r>
              <a:rPr lang="en-US" altLang="zh-CN" sz="1400" dirty="0" err="1" smtClean="0"/>
              <a:t>obj</a:t>
            </a:r>
            <a:r>
              <a:rPr lang="en-US" altLang="zh-CN" sz="1400" dirty="0"/>
              <a:t>, file, [,protocol])</a:t>
            </a:r>
            <a:endParaRPr lang="zh-CN" altLang="en-US" sz="1400" dirty="0"/>
          </a:p>
          <a:p>
            <a:pPr lvl="1"/>
            <a:r>
              <a:rPr lang="en-US" altLang="zh-CN" sz="1600" dirty="0"/>
              <a:t>load()</a:t>
            </a:r>
            <a:r>
              <a:rPr lang="zh-CN" altLang="en-US" sz="1600" dirty="0"/>
              <a:t>：读取指定的序列化数据文件，并返回对象</a:t>
            </a:r>
            <a:r>
              <a:rPr lang="zh-CN" altLang="en-US" sz="1600" dirty="0" smtClean="0"/>
              <a:t>。</a:t>
            </a:r>
            <a:r>
              <a:rPr lang="zh-CN" altLang="en-US" sz="1600" dirty="0"/>
              <a:t/>
            </a:r>
            <a:br>
              <a:rPr lang="zh-CN" altLang="en-US" sz="1600" dirty="0"/>
            </a:br>
            <a:r>
              <a:rPr lang="zh-CN" altLang="en-US" sz="1600" dirty="0"/>
              <a:t>以上这 </a:t>
            </a:r>
            <a:r>
              <a:rPr lang="en-US" altLang="zh-CN" sz="1600" dirty="0"/>
              <a:t>4 </a:t>
            </a:r>
            <a:r>
              <a:rPr lang="zh-CN" altLang="en-US" sz="1600" dirty="0"/>
              <a:t>个函数可以分成两类，其中 </a:t>
            </a:r>
            <a:r>
              <a:rPr lang="en-US" altLang="zh-CN" sz="1600" dirty="0">
                <a:solidFill>
                  <a:srgbClr val="FF0000"/>
                </a:solidFill>
              </a:rPr>
              <a:t>dumps </a:t>
            </a:r>
            <a:r>
              <a:rPr lang="zh-CN" altLang="en-US" sz="1600" dirty="0">
                <a:solidFill>
                  <a:srgbClr val="FF0000"/>
                </a:solidFill>
              </a:rPr>
              <a:t>和 </a:t>
            </a:r>
            <a:r>
              <a:rPr lang="en-US" altLang="zh-CN" sz="1600" dirty="0">
                <a:solidFill>
                  <a:srgbClr val="FF0000"/>
                </a:solidFill>
              </a:rPr>
              <a:t>loads </a:t>
            </a:r>
            <a:r>
              <a:rPr lang="zh-CN" altLang="en-US" sz="1600" dirty="0">
                <a:solidFill>
                  <a:srgbClr val="FF0000"/>
                </a:solidFill>
              </a:rPr>
              <a:t>实现基于内存的 </a:t>
            </a:r>
            <a:r>
              <a:rPr lang="en-US" altLang="zh-CN" sz="1600" dirty="0">
                <a:solidFill>
                  <a:srgbClr val="FF0000"/>
                </a:solidFill>
              </a:rPr>
              <a:t>Python </a:t>
            </a:r>
            <a:r>
              <a:rPr lang="zh-CN" altLang="en-US" sz="1600" dirty="0">
                <a:solidFill>
                  <a:srgbClr val="FF0000"/>
                </a:solidFill>
              </a:rPr>
              <a:t>对象与二进制互转</a:t>
            </a:r>
            <a:r>
              <a:rPr lang="zh-CN" altLang="en-US" sz="1600" dirty="0"/>
              <a:t>；</a:t>
            </a:r>
            <a:r>
              <a:rPr lang="en-US" altLang="zh-CN" sz="1600" dirty="0">
                <a:solidFill>
                  <a:srgbClr val="FF0000"/>
                </a:solidFill>
              </a:rPr>
              <a:t>dump </a:t>
            </a:r>
            <a:r>
              <a:rPr lang="zh-CN" altLang="en-US" sz="1600" dirty="0">
                <a:solidFill>
                  <a:srgbClr val="FF0000"/>
                </a:solidFill>
              </a:rPr>
              <a:t>和 </a:t>
            </a:r>
            <a:r>
              <a:rPr lang="en-US" altLang="zh-CN" sz="1600" dirty="0">
                <a:solidFill>
                  <a:srgbClr val="FF0000"/>
                </a:solidFill>
              </a:rPr>
              <a:t>load </a:t>
            </a:r>
            <a:r>
              <a:rPr lang="zh-CN" altLang="en-US" sz="1600" dirty="0">
                <a:solidFill>
                  <a:srgbClr val="FF0000"/>
                </a:solidFill>
              </a:rPr>
              <a:t>实现基于文件的 </a:t>
            </a:r>
            <a:r>
              <a:rPr lang="en-US" altLang="zh-CN" sz="1600" dirty="0">
                <a:solidFill>
                  <a:srgbClr val="FF0000"/>
                </a:solidFill>
              </a:rPr>
              <a:t>Python </a:t>
            </a:r>
            <a:r>
              <a:rPr lang="zh-CN" altLang="en-US" sz="1600" dirty="0">
                <a:solidFill>
                  <a:srgbClr val="FF0000"/>
                </a:solidFill>
              </a:rPr>
              <a:t>对象与二进制互转</a:t>
            </a:r>
            <a:r>
              <a:rPr lang="zh-CN" altLang="en-US" sz="1700" dirty="0"/>
              <a:t>。</a:t>
            </a:r>
          </a:p>
        </p:txBody>
      </p:sp>
    </p:spTree>
    <p:extLst>
      <p:ext uri="{BB962C8B-B14F-4D97-AF65-F5344CB8AC3E}">
        <p14:creationId xmlns:p14="http://schemas.microsoft.com/office/powerpoint/2010/main" val="44606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8913"/>
          <p:cNvSpPr>
            <a:spLocks noGrp="1"/>
          </p:cNvSpPr>
          <p:nvPr>
            <p:ph type="title"/>
          </p:nvPr>
        </p:nvSpPr>
        <p:spPr>
          <a:xfrm>
            <a:off x="-1270" y="4287"/>
            <a:ext cx="9140825" cy="924563"/>
          </a:xfrm>
        </p:spPr>
        <p:txBody>
          <a:bodyPr/>
          <a:lstStyle/>
          <a:p>
            <a:pPr fontAlgn="base"/>
            <a:r>
              <a:rPr lang="zh-CN" altLang="en-US" strike="noStrike" noProof="1"/>
              <a:t>7.3.1  使用pickle模块</a:t>
            </a:r>
          </a:p>
        </p:txBody>
      </p:sp>
      <p:sp>
        <p:nvSpPr>
          <p:cNvPr id="56322" name="文本占位符 38914"/>
          <p:cNvSpPr>
            <a:spLocks noGrp="1"/>
          </p:cNvSpPr>
          <p:nvPr>
            <p:ph idx="1"/>
          </p:nvPr>
        </p:nvSpPr>
        <p:spPr>
          <a:xfrm>
            <a:off x="344170" y="1065530"/>
            <a:ext cx="7314565" cy="3398520"/>
          </a:xfrm>
        </p:spPr>
        <p:txBody>
          <a:bodyPr wrap="square" lIns="68591" tIns="34295" rIns="68591" bIns="34295" anchor="t"/>
          <a:lstStyle/>
          <a:p>
            <a:pPr>
              <a:lnSpc>
                <a:spcPct val="80000"/>
              </a:lnSpc>
              <a:spcBef>
                <a:spcPct val="0"/>
              </a:spcBef>
              <a:buFont typeface="Wingdings" panose="05000000000000000000" pitchFamily="2" charset="2"/>
              <a:buChar char="§"/>
            </a:pPr>
            <a:r>
              <a:rPr lang="zh-CN" altLang="en-US" sz="1800" b="1" dirty="0">
                <a:solidFill>
                  <a:srgbClr val="FF0000"/>
                </a:solidFill>
              </a:rPr>
              <a:t>例</a:t>
            </a:r>
            <a:r>
              <a:rPr lang="en-US" altLang="zh-CN" sz="1800" b="1" dirty="0">
                <a:solidFill>
                  <a:srgbClr val="FF0000"/>
                </a:solidFill>
              </a:rPr>
              <a:t>7-8</a:t>
            </a:r>
            <a:r>
              <a:rPr lang="en-US" altLang="zh-CN" sz="1800" dirty="0">
                <a:solidFill>
                  <a:srgbClr val="FF0000"/>
                </a:solidFill>
              </a:rPr>
              <a:t>  </a:t>
            </a:r>
            <a:r>
              <a:rPr lang="zh-CN" altLang="en-US" sz="1800" dirty="0">
                <a:solidFill>
                  <a:srgbClr val="FF0000"/>
                </a:solidFill>
              </a:rPr>
              <a:t>写入二进制文件</a:t>
            </a:r>
            <a:r>
              <a:rPr lang="zh-CN" altLang="en-US" sz="1800" dirty="0"/>
              <a:t>。</a:t>
            </a:r>
          </a:p>
          <a:p>
            <a:pPr eaLnBrk="1" latinLnBrk="0" hangingPunct="1">
              <a:spcBef>
                <a:spcPct val="0"/>
              </a:spcBef>
              <a:buNone/>
            </a:pPr>
            <a:r>
              <a:rPr lang="zh-CN" altLang="en-US" sz="1200" dirty="0">
                <a:latin typeface="Consolas" panose="020B0609020204030204" pitchFamily="49" charset="0"/>
              </a:rPr>
              <a:t>import pickle</a:t>
            </a:r>
          </a:p>
          <a:p>
            <a:pPr eaLnBrk="1" latinLnBrk="0" hangingPunct="1">
              <a:spcBef>
                <a:spcPct val="0"/>
              </a:spcBef>
              <a:buNone/>
            </a:pP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i = 13000000</a:t>
            </a:r>
          </a:p>
          <a:p>
            <a:pPr eaLnBrk="1" latinLnBrk="0" hangingPunct="1">
              <a:spcBef>
                <a:spcPct val="0"/>
              </a:spcBef>
              <a:buNone/>
            </a:pPr>
            <a:r>
              <a:rPr lang="zh-CN" altLang="en-US" sz="1200" dirty="0">
                <a:latin typeface="Consolas" panose="020B0609020204030204" pitchFamily="49" charset="0"/>
              </a:rPr>
              <a:t>a = 99.056</a:t>
            </a:r>
          </a:p>
          <a:p>
            <a:pPr eaLnBrk="1" latinLnBrk="0" hangingPunct="1">
              <a:spcBef>
                <a:spcPct val="0"/>
              </a:spcBef>
              <a:buNone/>
            </a:pPr>
            <a:r>
              <a:rPr lang="zh-CN" altLang="en-US" sz="1200" dirty="0">
                <a:latin typeface="Consolas" panose="020B0609020204030204" pitchFamily="49" charset="0"/>
              </a:rPr>
              <a:t>s = '中国人民123abc'</a:t>
            </a:r>
          </a:p>
          <a:p>
            <a:pPr eaLnBrk="1" latinLnBrk="0" hangingPunct="1">
              <a:spcBef>
                <a:spcPct val="0"/>
              </a:spcBef>
              <a:buNone/>
            </a:pPr>
            <a:r>
              <a:rPr lang="zh-CN" altLang="en-US" sz="1200" dirty="0">
                <a:latin typeface="Consolas" panose="020B0609020204030204" pitchFamily="49" charset="0"/>
              </a:rPr>
              <a:t>lst = [[1, 2, 3], [4, 5, 6], [7, 8, 9]]</a:t>
            </a:r>
          </a:p>
          <a:p>
            <a:pPr eaLnBrk="1" latinLnBrk="0" hangingPunct="1">
              <a:spcBef>
                <a:spcPct val="0"/>
              </a:spcBef>
              <a:buNone/>
            </a:pPr>
            <a:r>
              <a:rPr lang="zh-CN" altLang="en-US" sz="1200" dirty="0">
                <a:latin typeface="Consolas" panose="020B0609020204030204" pitchFamily="49" charset="0"/>
              </a:rPr>
              <a:t>tu = (-5, 10, 8)</a:t>
            </a:r>
          </a:p>
          <a:p>
            <a:pPr eaLnBrk="1" latinLnBrk="0" hangingPunct="1">
              <a:spcBef>
                <a:spcPct val="0"/>
              </a:spcBef>
              <a:buNone/>
            </a:pPr>
            <a:r>
              <a:rPr lang="zh-CN" altLang="en-US" sz="1200" dirty="0">
                <a:latin typeface="Consolas" panose="020B0609020204030204" pitchFamily="49" charset="0"/>
              </a:rPr>
              <a:t>coll = {4, 5, 6}</a:t>
            </a:r>
          </a:p>
          <a:p>
            <a:pPr eaLnBrk="1" latinLnBrk="0" hangingPunct="1">
              <a:spcBef>
                <a:spcPct val="0"/>
              </a:spcBef>
              <a:buNone/>
            </a:pPr>
            <a:r>
              <a:rPr lang="zh-CN" altLang="en-US" sz="1200" dirty="0">
                <a:latin typeface="Consolas" panose="020B0609020204030204" pitchFamily="49" charset="0"/>
              </a:rPr>
              <a:t>dic = {'a':'apple', 'b':'banana', 'g':'grape', 'o':'orange'}</a:t>
            </a:r>
          </a:p>
          <a:p>
            <a:pPr eaLnBrk="1" latinLnBrk="0" hangingPunct="1">
              <a:spcBef>
                <a:spcPct val="0"/>
              </a:spcBef>
              <a:buNone/>
            </a:pPr>
            <a:r>
              <a:rPr lang="zh-CN" altLang="en-US" sz="1200" dirty="0">
                <a:latin typeface="Consolas" panose="020B0609020204030204" pitchFamily="49" charset="0"/>
              </a:rPr>
              <a:t>data = [i, a, s, lst, tu, coll, dic]</a:t>
            </a:r>
          </a:p>
          <a:p>
            <a:pPr eaLnBrk="1" latinLnBrk="0" hangingPunct="1">
              <a:spcBef>
                <a:spcPct val="0"/>
              </a:spcBef>
              <a:buNone/>
            </a:pP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with open('sample_pickle.dat', 'wb') as f:</a:t>
            </a:r>
          </a:p>
          <a:p>
            <a:pPr eaLnBrk="1" latinLnBrk="0" hangingPunct="1">
              <a:spcBef>
                <a:spcPct val="0"/>
              </a:spcBef>
              <a:buNone/>
            </a:pPr>
            <a:r>
              <a:rPr lang="zh-CN" altLang="en-US" sz="1200" dirty="0">
                <a:latin typeface="Consolas" panose="020B0609020204030204" pitchFamily="49" charset="0"/>
              </a:rPr>
              <a:t>    try:</a:t>
            </a:r>
          </a:p>
          <a:p>
            <a:pPr eaLnBrk="1" latinLnBrk="0" hangingPunct="1">
              <a:spcBef>
                <a:spcPct val="0"/>
              </a:spcBef>
              <a:buNone/>
            </a:pPr>
            <a:r>
              <a:rPr lang="zh-CN" altLang="en-US" sz="1200" dirty="0">
                <a:latin typeface="Consolas" panose="020B0609020204030204" pitchFamily="49" charset="0"/>
              </a:rPr>
              <a:t>         pickle.dump(len(data), f) #表示后面将要写入的数据个数</a:t>
            </a:r>
          </a:p>
          <a:p>
            <a:pPr eaLnBrk="1" latinLnBrk="0" hangingPunct="1">
              <a:spcBef>
                <a:spcPct val="0"/>
              </a:spcBef>
              <a:buNone/>
            </a:pPr>
            <a:r>
              <a:rPr lang="zh-CN" altLang="en-US" sz="1200" dirty="0">
                <a:latin typeface="Consolas" panose="020B0609020204030204" pitchFamily="49" charset="0"/>
              </a:rPr>
              <a:t>         for item in data:</a:t>
            </a:r>
          </a:p>
          <a:p>
            <a:pPr eaLnBrk="1" latinLnBrk="0" hangingPunct="1">
              <a:spcBef>
                <a:spcPct val="0"/>
              </a:spcBef>
              <a:buNone/>
            </a:pPr>
            <a:r>
              <a:rPr lang="zh-CN" altLang="en-US" sz="1200" dirty="0">
                <a:latin typeface="Consolas" panose="020B0609020204030204" pitchFamily="49" charset="0"/>
              </a:rPr>
              <a:t>              pickle.dump(item, f)</a:t>
            </a:r>
          </a:p>
          <a:p>
            <a:pPr eaLnBrk="1" latinLnBrk="0" hangingPunct="1">
              <a:spcBef>
                <a:spcPct val="0"/>
              </a:spcBef>
              <a:buNone/>
            </a:pPr>
            <a:r>
              <a:rPr lang="zh-CN" altLang="en-US" sz="1200" dirty="0">
                <a:latin typeface="Consolas" panose="020B0609020204030204" pitchFamily="49" charset="0"/>
              </a:rPr>
              <a:t>    except:</a:t>
            </a:r>
          </a:p>
          <a:p>
            <a:pPr eaLnBrk="1" latinLnBrk="0" hangingPunct="1">
              <a:spcBef>
                <a:spcPct val="0"/>
              </a:spcBef>
              <a:buNone/>
            </a:pPr>
            <a:r>
              <a:rPr lang="zh-CN" altLang="en-US" sz="1200" dirty="0">
                <a:latin typeface="Consolas" panose="020B0609020204030204" pitchFamily="49" charset="0"/>
              </a:rPr>
              <a:t>        print('写文件异常!')        #如果写文件异常则跳到此处执行</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3633" y="1118064"/>
            <a:ext cx="3620699" cy="164672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9937"/>
          <p:cNvSpPr>
            <a:spLocks noGrp="1"/>
          </p:cNvSpPr>
          <p:nvPr>
            <p:ph type="title"/>
          </p:nvPr>
        </p:nvSpPr>
        <p:spPr>
          <a:xfrm>
            <a:off x="-1270" y="4287"/>
            <a:ext cx="9140825" cy="924563"/>
          </a:xfrm>
        </p:spPr>
        <p:txBody>
          <a:bodyPr/>
          <a:lstStyle/>
          <a:p>
            <a:pPr fontAlgn="base"/>
            <a:r>
              <a:rPr lang="zh-CN" altLang="en-US" strike="noStrike" noProof="1"/>
              <a:t>7.3.1  使用pickle模块</a:t>
            </a:r>
          </a:p>
        </p:txBody>
      </p:sp>
      <p:sp>
        <p:nvSpPr>
          <p:cNvPr id="57346" name="文本占位符 39938"/>
          <p:cNvSpPr>
            <a:spLocks noGrp="1"/>
          </p:cNvSpPr>
          <p:nvPr>
            <p:ph idx="1"/>
          </p:nvPr>
        </p:nvSpPr>
        <p:spPr/>
        <p:txBody>
          <a:bodyPr wrap="square" lIns="68591" tIns="34295" rIns="68591" bIns="34295" anchor="t"/>
          <a:lstStyle/>
          <a:p>
            <a:pPr>
              <a:lnSpc>
                <a:spcPct val="90000"/>
              </a:lnSpc>
              <a:buSzPct val="90000"/>
              <a:buFont typeface="Wingdings" panose="05000000000000000000" pitchFamily="2" charset="2"/>
              <a:buChar char="§"/>
            </a:pPr>
            <a:r>
              <a:rPr lang="zh-CN" altLang="en-US" sz="1800" b="1" dirty="0"/>
              <a:t>例</a:t>
            </a:r>
            <a:r>
              <a:rPr lang="en-US" altLang="zh-CN" sz="1800" b="1" dirty="0"/>
              <a:t>7-9</a:t>
            </a:r>
            <a:r>
              <a:rPr lang="en-US" altLang="zh-CN" sz="1800" dirty="0"/>
              <a:t>  </a:t>
            </a:r>
            <a:r>
              <a:rPr lang="zh-CN" altLang="en-US" sz="1800" dirty="0"/>
              <a:t>读取二进制文件。</a:t>
            </a:r>
          </a:p>
          <a:p>
            <a:pPr>
              <a:lnSpc>
                <a:spcPct val="90000"/>
              </a:lnSpc>
              <a:buSzPct val="90000"/>
              <a:buFont typeface="Wingdings" panose="05000000000000000000" pitchFamily="2" charset="2"/>
              <a:buNone/>
            </a:pPr>
            <a:endParaRPr lang="zh-CN" altLang="en-US" sz="1350" dirty="0">
              <a:latin typeface="Consolas" panose="020B0609020204030204" pitchFamily="49" charset="0"/>
            </a:endParaRPr>
          </a:p>
          <a:p>
            <a:pPr>
              <a:lnSpc>
                <a:spcPct val="90000"/>
              </a:lnSpc>
              <a:buSzPct val="90000"/>
              <a:buFont typeface="Wingdings" panose="05000000000000000000" pitchFamily="2" charset="2"/>
              <a:buNone/>
            </a:pPr>
            <a:r>
              <a:rPr lang="zh-CN" altLang="en-US" sz="1600" dirty="0">
                <a:latin typeface="Consolas" panose="020B0609020204030204" pitchFamily="49" charset="0"/>
              </a:rPr>
              <a:t>import pickle</a:t>
            </a:r>
          </a:p>
          <a:p>
            <a:pPr>
              <a:lnSpc>
                <a:spcPct val="90000"/>
              </a:lnSpc>
              <a:buSzPct val="90000"/>
              <a:buFont typeface="Wingdings" panose="05000000000000000000" pitchFamily="2" charset="2"/>
              <a:buNone/>
            </a:pPr>
            <a:endParaRPr lang="zh-CN" altLang="en-US" sz="1600" dirty="0">
              <a:latin typeface="Consolas" panose="020B0609020204030204" pitchFamily="49" charset="0"/>
            </a:endParaRPr>
          </a:p>
          <a:p>
            <a:pPr>
              <a:lnSpc>
                <a:spcPct val="90000"/>
              </a:lnSpc>
              <a:buSzPct val="90000"/>
              <a:buFont typeface="Wingdings" panose="05000000000000000000" pitchFamily="2" charset="2"/>
              <a:buNone/>
            </a:pPr>
            <a:r>
              <a:rPr lang="zh-CN" altLang="en-US" sz="1600" dirty="0">
                <a:latin typeface="Consolas" panose="020B0609020204030204" pitchFamily="49" charset="0"/>
              </a:rPr>
              <a:t>with open('sample_pickle.dat', 'rb') as f:</a:t>
            </a:r>
          </a:p>
          <a:p>
            <a:pPr>
              <a:lnSpc>
                <a:spcPct val="90000"/>
              </a:lnSpc>
              <a:buSzPct val="90000"/>
              <a:buFont typeface="Wingdings" panose="05000000000000000000" pitchFamily="2" charset="2"/>
              <a:buNone/>
            </a:pPr>
            <a:r>
              <a:rPr lang="zh-CN" altLang="en-US" sz="1600" dirty="0">
                <a:latin typeface="Consolas" panose="020B0609020204030204" pitchFamily="49" charset="0"/>
              </a:rPr>
              <a:t>    n = pickle.load(f)        #读出文件的数据个数</a:t>
            </a:r>
          </a:p>
          <a:p>
            <a:pPr>
              <a:lnSpc>
                <a:spcPct val="90000"/>
              </a:lnSpc>
              <a:buSzPct val="90000"/>
              <a:buFont typeface="Wingdings" panose="05000000000000000000" pitchFamily="2" charset="2"/>
              <a:buNone/>
            </a:pPr>
            <a:r>
              <a:rPr lang="zh-CN" altLang="en-US" sz="1600" dirty="0">
                <a:latin typeface="Consolas" panose="020B0609020204030204" pitchFamily="49" charset="0"/>
              </a:rPr>
              <a:t>    for i in range(n):</a:t>
            </a:r>
          </a:p>
          <a:p>
            <a:pPr>
              <a:lnSpc>
                <a:spcPct val="90000"/>
              </a:lnSpc>
              <a:buSzPct val="90000"/>
              <a:buFont typeface="Wingdings" panose="05000000000000000000" pitchFamily="2" charset="2"/>
              <a:buNone/>
            </a:pPr>
            <a:r>
              <a:rPr lang="zh-CN" altLang="en-US" sz="1600" dirty="0">
                <a:latin typeface="Consolas" panose="020B0609020204030204" pitchFamily="49" charset="0"/>
              </a:rPr>
              <a:t>        x = pickle.load(f)</a:t>
            </a:r>
          </a:p>
          <a:p>
            <a:pPr>
              <a:lnSpc>
                <a:spcPct val="90000"/>
              </a:lnSpc>
              <a:buSzPct val="90000"/>
              <a:buFont typeface="Wingdings" panose="05000000000000000000" pitchFamily="2" charset="2"/>
              <a:buNone/>
            </a:pPr>
            <a:r>
              <a:rPr lang="zh-CN" altLang="en-US" sz="1600" dirty="0">
                <a:latin typeface="Consolas" panose="020B0609020204030204" pitchFamily="49" charset="0"/>
              </a:rPr>
              <a:t>        print(x)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0961"/>
          <p:cNvSpPr>
            <a:spLocks noGrp="1"/>
          </p:cNvSpPr>
          <p:nvPr>
            <p:ph type="title"/>
          </p:nvPr>
        </p:nvSpPr>
        <p:spPr>
          <a:xfrm>
            <a:off x="-1270" y="4287"/>
            <a:ext cx="9140825" cy="924563"/>
          </a:xfrm>
        </p:spPr>
        <p:txBody>
          <a:bodyPr/>
          <a:lstStyle/>
          <a:p>
            <a:pPr fontAlgn="base"/>
            <a:r>
              <a:rPr lang="zh-CN" altLang="en-US" strike="noStrike" noProof="1"/>
              <a:t>7.3.2  使用struct模块</a:t>
            </a:r>
          </a:p>
        </p:txBody>
      </p:sp>
      <p:sp>
        <p:nvSpPr>
          <p:cNvPr id="58370" name="文本占位符 40962"/>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dirty="0"/>
              <a:t>例</a:t>
            </a:r>
            <a:r>
              <a:rPr lang="en-US" altLang="zh-CN" sz="1800" b="1" dirty="0"/>
              <a:t>7-10</a:t>
            </a:r>
            <a:r>
              <a:rPr lang="en-US" altLang="zh-CN" sz="1800" dirty="0"/>
              <a:t>  </a:t>
            </a:r>
            <a:r>
              <a:rPr lang="zh-CN" altLang="en-US" sz="1800" dirty="0"/>
              <a:t>使用struct模块写入二进制文件。</a:t>
            </a:r>
          </a:p>
          <a:p>
            <a:pPr>
              <a:buSzPct val="90000"/>
              <a:buFont typeface="Wingdings" panose="05000000000000000000" pitchFamily="2" charset="2"/>
              <a:buNone/>
            </a:pPr>
            <a:r>
              <a:rPr lang="zh-CN" altLang="en-US" sz="1600" dirty="0">
                <a:latin typeface="Consolas" panose="020B0609020204030204" pitchFamily="49" charset="0"/>
              </a:rPr>
              <a:t>import struct</a:t>
            </a:r>
          </a:p>
          <a:p>
            <a:pPr>
              <a:buSzPct val="90000"/>
              <a:buFont typeface="Wingdings" panose="05000000000000000000" pitchFamily="2" charset="2"/>
              <a:buNone/>
            </a:pP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n = 1300000000</a:t>
            </a:r>
          </a:p>
          <a:p>
            <a:pPr>
              <a:buSzPct val="90000"/>
              <a:buFont typeface="Wingdings" panose="05000000000000000000" pitchFamily="2" charset="2"/>
              <a:buNone/>
            </a:pPr>
            <a:r>
              <a:rPr lang="zh-CN" altLang="en-US" sz="1600" dirty="0">
                <a:latin typeface="Consolas" panose="020B0609020204030204" pitchFamily="49" charset="0"/>
              </a:rPr>
              <a:t>x = 96.45</a:t>
            </a:r>
          </a:p>
          <a:p>
            <a:pPr>
              <a:buSzPct val="90000"/>
              <a:buFont typeface="Wingdings" panose="05000000000000000000" pitchFamily="2" charset="2"/>
              <a:buNone/>
            </a:pPr>
            <a:r>
              <a:rPr lang="zh-CN" altLang="en-US" sz="1600" dirty="0">
                <a:latin typeface="Consolas" panose="020B0609020204030204" pitchFamily="49" charset="0"/>
              </a:rPr>
              <a:t>b = True</a:t>
            </a:r>
          </a:p>
          <a:p>
            <a:pPr>
              <a:buSzPct val="90000"/>
              <a:buFont typeface="Wingdings" panose="05000000000000000000" pitchFamily="2" charset="2"/>
              <a:buNone/>
            </a:pPr>
            <a:r>
              <a:rPr lang="zh-CN" altLang="en-US" sz="1600" dirty="0">
                <a:latin typeface="Consolas" panose="020B0609020204030204" pitchFamily="49" charset="0"/>
              </a:rPr>
              <a:t>s = 'a1@中国'</a:t>
            </a:r>
          </a:p>
          <a:p>
            <a:pPr>
              <a:buSzPct val="90000"/>
              <a:buFont typeface="Wingdings" panose="05000000000000000000" pitchFamily="2" charset="2"/>
              <a:buNone/>
            </a:pPr>
            <a:r>
              <a:rPr lang="zh-CN" altLang="en-US" sz="1600" dirty="0">
                <a:latin typeface="Consolas" panose="020B0609020204030204" pitchFamily="49" charset="0"/>
              </a:rPr>
              <a:t>sn = struct.pack('if?', n, x, b)       #序列化</a:t>
            </a:r>
          </a:p>
          <a:p>
            <a:pPr>
              <a:buSzPct val="90000"/>
              <a:buFont typeface="Wingdings" panose="05000000000000000000" pitchFamily="2" charset="2"/>
              <a:buNone/>
            </a:pPr>
            <a:r>
              <a:rPr lang="zh-CN" altLang="en-US" sz="1600" dirty="0">
                <a:latin typeface="Consolas" panose="020B0609020204030204" pitchFamily="49" charset="0"/>
              </a:rPr>
              <a:t>with open('sample_struct.dat', 'wb') as fp:</a:t>
            </a:r>
          </a:p>
          <a:p>
            <a:pPr>
              <a:buSzPct val="90000"/>
              <a:buFont typeface="Wingdings" panose="05000000000000000000" pitchFamily="2" charset="2"/>
              <a:buNone/>
            </a:pPr>
            <a:r>
              <a:rPr lang="zh-CN" altLang="en-US" sz="1600" dirty="0">
                <a:latin typeface="Consolas" panose="020B0609020204030204" pitchFamily="49" charset="0"/>
              </a:rPr>
              <a:t>    fp.write(sn)                       #写入字节串 </a:t>
            </a:r>
          </a:p>
          <a:p>
            <a:pPr>
              <a:buSzPct val="90000"/>
              <a:buFont typeface="Wingdings" panose="05000000000000000000" pitchFamily="2" charset="2"/>
              <a:buNone/>
            </a:pPr>
            <a:r>
              <a:rPr lang="zh-CN" altLang="en-US" sz="1600" dirty="0">
                <a:latin typeface="Consolas" panose="020B0609020204030204" pitchFamily="49" charset="0"/>
              </a:rPr>
              <a:t>    fp.write(s.encode())               #字符串直接编码为字节串写入</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052" y="928850"/>
            <a:ext cx="1825336" cy="3068971"/>
          </a:xfrm>
          <a:prstGeom prst="rect">
            <a:avLst/>
          </a:prstGeom>
        </p:spPr>
      </p:pic>
      <p:sp>
        <p:nvSpPr>
          <p:cNvPr id="3" name="矩形 2"/>
          <p:cNvSpPr/>
          <p:nvPr/>
        </p:nvSpPr>
        <p:spPr>
          <a:xfrm>
            <a:off x="2283142" y="1612791"/>
            <a:ext cx="4572000" cy="1477328"/>
          </a:xfrm>
          <a:prstGeom prst="rect">
            <a:avLst/>
          </a:prstGeom>
        </p:spPr>
        <p:txBody>
          <a:bodyPr>
            <a:spAutoFit/>
          </a:bodyPr>
          <a:lstStyle/>
          <a:p>
            <a:r>
              <a:rPr lang="en-US" altLang="zh-CN" b="1" dirty="0" err="1">
                <a:solidFill>
                  <a:srgbClr val="FF0000"/>
                </a:solidFill>
                <a:latin typeface="-apple-system"/>
              </a:rPr>
              <a:t>struct.pack</a:t>
            </a:r>
            <a:r>
              <a:rPr lang="en-US" altLang="zh-CN" b="1" dirty="0">
                <a:solidFill>
                  <a:srgbClr val="FF0000"/>
                </a:solidFill>
                <a:latin typeface="-apple-system"/>
              </a:rPr>
              <a:t>(</a:t>
            </a:r>
            <a:r>
              <a:rPr lang="en-US" altLang="zh-CN" b="1" dirty="0" err="1">
                <a:solidFill>
                  <a:srgbClr val="FF0000"/>
                </a:solidFill>
                <a:latin typeface="-apple-system"/>
              </a:rPr>
              <a:t>fmt</a:t>
            </a:r>
            <a:r>
              <a:rPr lang="en-US" altLang="zh-CN" b="1" dirty="0">
                <a:solidFill>
                  <a:srgbClr val="FF0000"/>
                </a:solidFill>
                <a:latin typeface="-apple-system"/>
              </a:rPr>
              <a:t>, v1, v2, …)</a:t>
            </a:r>
            <a:r>
              <a:rPr lang="zh-CN" altLang="en-US" b="1" dirty="0">
                <a:solidFill>
                  <a:srgbClr val="FF0000"/>
                </a:solidFill>
                <a:latin typeface="-apple-system"/>
              </a:rPr>
              <a:t>， </a:t>
            </a:r>
            <a:r>
              <a:rPr lang="en-US" altLang="zh-CN" b="1" dirty="0" err="1">
                <a:solidFill>
                  <a:srgbClr val="FF0000"/>
                </a:solidFill>
                <a:latin typeface="-apple-system"/>
              </a:rPr>
              <a:t>struct.pack</a:t>
            </a:r>
            <a:r>
              <a:rPr lang="zh-CN" altLang="en-US" b="1" dirty="0">
                <a:solidFill>
                  <a:srgbClr val="FF0000"/>
                </a:solidFill>
                <a:latin typeface="-apple-system"/>
              </a:rPr>
              <a:t>用于将</a:t>
            </a:r>
            <a:r>
              <a:rPr lang="en-US" altLang="zh-CN" b="1" dirty="0">
                <a:solidFill>
                  <a:srgbClr val="FF0000"/>
                </a:solidFill>
                <a:latin typeface="-apple-system"/>
              </a:rPr>
              <a:t>Python</a:t>
            </a:r>
            <a:r>
              <a:rPr lang="zh-CN" altLang="en-US" b="1" dirty="0">
                <a:solidFill>
                  <a:srgbClr val="FF0000"/>
                </a:solidFill>
                <a:latin typeface="-apple-system"/>
              </a:rPr>
              <a:t>的值根据格式符，转换为</a:t>
            </a:r>
            <a:r>
              <a:rPr lang="zh-CN" altLang="en-US" b="1" dirty="0" smtClean="0">
                <a:solidFill>
                  <a:srgbClr val="FF0000"/>
                </a:solidFill>
                <a:latin typeface="-apple-system"/>
              </a:rPr>
              <a:t>字符串</a:t>
            </a:r>
            <a:endParaRPr lang="en-US" altLang="zh-CN" b="1" dirty="0" smtClean="0">
              <a:solidFill>
                <a:srgbClr val="FF0000"/>
              </a:solidFill>
              <a:latin typeface="-apple-system"/>
            </a:endParaRPr>
          </a:p>
          <a:p>
            <a:r>
              <a:rPr lang="en-US" altLang="zh-CN" dirty="0">
                <a:solidFill>
                  <a:srgbClr val="FF0000"/>
                </a:solidFill>
              </a:rPr>
              <a:t>unpack(</a:t>
            </a:r>
            <a:r>
              <a:rPr lang="en-US" altLang="zh-CN" dirty="0" err="1">
                <a:solidFill>
                  <a:srgbClr val="FF0000"/>
                </a:solidFill>
              </a:rPr>
              <a:t>fmt</a:t>
            </a:r>
            <a:r>
              <a:rPr lang="en-US" altLang="zh-CN" dirty="0">
                <a:solidFill>
                  <a:srgbClr val="FF0000"/>
                </a:solidFill>
              </a:rPr>
              <a:t>, string</a:t>
            </a:r>
            <a:r>
              <a:rPr lang="en-US" altLang="zh-CN" dirty="0" smtClean="0">
                <a:solidFill>
                  <a:srgbClr val="FF0000"/>
                </a:solidFill>
              </a:rPr>
              <a:t>)</a:t>
            </a:r>
            <a:r>
              <a:rPr lang="zh-CN" altLang="en-US" dirty="0">
                <a:solidFill>
                  <a:srgbClr val="FF0000"/>
                </a:solidFill>
              </a:rPr>
              <a:t>照给定的格式</a:t>
            </a:r>
            <a:r>
              <a:rPr lang="en-US" altLang="zh-CN" dirty="0">
                <a:solidFill>
                  <a:srgbClr val="FF0000"/>
                </a:solidFill>
              </a:rPr>
              <a:t>(</a:t>
            </a:r>
            <a:r>
              <a:rPr lang="en-US" altLang="zh-CN" dirty="0" err="1">
                <a:solidFill>
                  <a:srgbClr val="FF0000"/>
                </a:solidFill>
              </a:rPr>
              <a:t>fmt</a:t>
            </a:r>
            <a:r>
              <a:rPr lang="en-US" altLang="zh-CN" dirty="0">
                <a:solidFill>
                  <a:srgbClr val="FF0000"/>
                </a:solidFill>
              </a:rPr>
              <a:t>)</a:t>
            </a:r>
            <a:r>
              <a:rPr lang="zh-CN" altLang="en-US" dirty="0">
                <a:solidFill>
                  <a:srgbClr val="FF0000"/>
                </a:solidFill>
              </a:rPr>
              <a:t>解析字节流</a:t>
            </a:r>
            <a:r>
              <a:rPr lang="en-US" altLang="zh-CN" dirty="0">
                <a:solidFill>
                  <a:srgbClr val="FF0000"/>
                </a:solidFill>
              </a:rPr>
              <a:t>string</a:t>
            </a:r>
            <a:r>
              <a:rPr lang="zh-CN" altLang="en-US" dirty="0">
                <a:solidFill>
                  <a:srgbClr val="FF0000"/>
                </a:solidFill>
              </a:rPr>
              <a:t>，返回解析出来的</a:t>
            </a:r>
            <a:r>
              <a:rPr lang="en-US" altLang="zh-CN" dirty="0">
                <a:solidFill>
                  <a:srgbClr val="FF0000"/>
                </a:solidFill>
              </a:rPr>
              <a:t>tuple</a:t>
            </a:r>
            <a:endParaRPr lang="zh-CN" altLang="en-US" b="1" dirty="0">
              <a:solidFill>
                <a:srgbClr val="FF0000"/>
              </a:solidFill>
              <a:latin typeface="-apple-syste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1985"/>
          <p:cNvSpPr>
            <a:spLocks noGrp="1"/>
          </p:cNvSpPr>
          <p:nvPr>
            <p:ph type="title"/>
          </p:nvPr>
        </p:nvSpPr>
        <p:spPr>
          <a:xfrm>
            <a:off x="-1270" y="4287"/>
            <a:ext cx="9140825" cy="924563"/>
          </a:xfrm>
        </p:spPr>
        <p:txBody>
          <a:bodyPr/>
          <a:lstStyle/>
          <a:p>
            <a:pPr fontAlgn="base"/>
            <a:r>
              <a:rPr lang="zh-CN" altLang="en-US" strike="noStrike" noProof="1"/>
              <a:t>7.3.2  使用struct模块</a:t>
            </a:r>
          </a:p>
        </p:txBody>
      </p:sp>
      <p:sp>
        <p:nvSpPr>
          <p:cNvPr id="59394" name="文本占位符 41986"/>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b="1" dirty="0"/>
              <a:t>例</a:t>
            </a:r>
            <a:r>
              <a:rPr lang="en-US" altLang="zh-CN" sz="1800" b="1" dirty="0"/>
              <a:t>7-11</a:t>
            </a:r>
            <a:r>
              <a:rPr lang="en-US" altLang="zh-CN" sz="1800" dirty="0"/>
              <a:t>  </a:t>
            </a:r>
            <a:r>
              <a:rPr lang="zh-CN" altLang="en-US" sz="1800" dirty="0"/>
              <a:t>使用struct模块读取二进制文件。</a:t>
            </a:r>
          </a:p>
          <a:p>
            <a:pPr>
              <a:spcBef>
                <a:spcPct val="0"/>
              </a:spcBef>
              <a:buSzPct val="90000"/>
              <a:buFont typeface="Wingdings" panose="05000000000000000000" pitchFamily="2" charset="2"/>
              <a:buNone/>
            </a:pPr>
            <a:endParaRPr lang="zh-CN" altLang="en-US" sz="1350" dirty="0">
              <a:latin typeface="Consolas" panose="020B0609020204030204" pitchFamily="49" charset="0"/>
            </a:endParaRPr>
          </a:p>
          <a:p>
            <a:pPr>
              <a:spcBef>
                <a:spcPct val="0"/>
              </a:spcBef>
              <a:buSzPct val="90000"/>
              <a:buFont typeface="Wingdings" panose="05000000000000000000" pitchFamily="2" charset="2"/>
              <a:buNone/>
            </a:pPr>
            <a:r>
              <a:rPr lang="zh-CN" altLang="en-US" sz="1600" dirty="0">
                <a:latin typeface="Consolas" panose="020B0609020204030204" pitchFamily="49" charset="0"/>
              </a:rPr>
              <a:t>import struct</a:t>
            </a:r>
          </a:p>
          <a:p>
            <a:pPr>
              <a:spcBef>
                <a:spcPct val="0"/>
              </a:spcBef>
              <a:buSzPct val="90000"/>
              <a:buFont typeface="Wingdings" panose="05000000000000000000" pitchFamily="2" charset="2"/>
              <a:buNone/>
            </a:pPr>
            <a:endParaRPr lang="zh-CN" altLang="en-US" sz="1600" dirty="0">
              <a:latin typeface="Consolas" panose="020B0609020204030204" pitchFamily="49" charset="0"/>
            </a:endParaRPr>
          </a:p>
          <a:p>
            <a:pPr>
              <a:spcBef>
                <a:spcPct val="0"/>
              </a:spcBef>
              <a:buSzPct val="90000"/>
              <a:buFont typeface="Wingdings" panose="05000000000000000000" pitchFamily="2" charset="2"/>
              <a:buNone/>
            </a:pPr>
            <a:r>
              <a:rPr lang="zh-CN" altLang="en-US" sz="1600" dirty="0">
                <a:latin typeface="Consolas" panose="020B0609020204030204" pitchFamily="49" charset="0"/>
              </a:rPr>
              <a:t>with open('sample_struct.dat', 'rb') as fp:</a:t>
            </a:r>
          </a:p>
          <a:p>
            <a:pPr>
              <a:spcBef>
                <a:spcPct val="0"/>
              </a:spcBef>
              <a:buSzPct val="90000"/>
              <a:buFont typeface="Wingdings" panose="05000000000000000000" pitchFamily="2" charset="2"/>
              <a:buNone/>
            </a:pPr>
            <a:r>
              <a:rPr lang="zh-CN" altLang="en-US" sz="1600" dirty="0">
                <a:latin typeface="Consolas" panose="020B0609020204030204" pitchFamily="49" charset="0"/>
              </a:rPr>
              <a:t>    sn = fp.read(9)</a:t>
            </a:r>
          </a:p>
          <a:p>
            <a:pPr>
              <a:spcBef>
                <a:spcPct val="0"/>
              </a:spcBef>
              <a:buSzPct val="90000"/>
              <a:buFont typeface="Wingdings" panose="05000000000000000000" pitchFamily="2" charset="2"/>
              <a:buNone/>
            </a:pPr>
            <a:r>
              <a:rPr lang="zh-CN" altLang="en-US" sz="1600" dirty="0">
                <a:latin typeface="Consolas" panose="020B0609020204030204" pitchFamily="49" charset="0"/>
              </a:rPr>
              <a:t>    </a:t>
            </a:r>
            <a:r>
              <a:rPr lang="zh-CN" altLang="en-US" sz="1600" dirty="0">
                <a:solidFill>
                  <a:srgbClr val="FF0000"/>
                </a:solidFill>
                <a:latin typeface="Consolas" panose="020B0609020204030204" pitchFamily="49" charset="0"/>
              </a:rPr>
              <a:t>tu = struct.unpack('if?', sn) </a:t>
            </a:r>
          </a:p>
          <a:p>
            <a:pPr>
              <a:spcBef>
                <a:spcPct val="0"/>
              </a:spcBef>
              <a:buSzPct val="90000"/>
              <a:buFont typeface="Wingdings" panose="05000000000000000000" pitchFamily="2" charset="2"/>
              <a:buNone/>
            </a:pPr>
            <a:r>
              <a:rPr lang="zh-CN" altLang="en-US" sz="1600" dirty="0">
                <a:latin typeface="Consolas" panose="020B0609020204030204" pitchFamily="49" charset="0"/>
              </a:rPr>
              <a:t>    print(tu)</a:t>
            </a:r>
          </a:p>
          <a:p>
            <a:pPr>
              <a:spcBef>
                <a:spcPct val="0"/>
              </a:spcBef>
              <a:buSzPct val="90000"/>
              <a:buFont typeface="Wingdings" panose="05000000000000000000" pitchFamily="2" charset="2"/>
              <a:buNone/>
            </a:pPr>
            <a:r>
              <a:rPr lang="zh-CN" altLang="en-US" sz="1600" dirty="0">
                <a:latin typeface="Consolas" panose="020B0609020204030204" pitchFamily="49" charset="0"/>
              </a:rPr>
              <a:t>    n, x, bl = tu</a:t>
            </a:r>
          </a:p>
          <a:p>
            <a:pPr>
              <a:spcBef>
                <a:spcPct val="0"/>
              </a:spcBef>
              <a:buSzPct val="90000"/>
              <a:buFont typeface="Wingdings" panose="05000000000000000000" pitchFamily="2" charset="2"/>
              <a:buNone/>
            </a:pPr>
            <a:r>
              <a:rPr lang="zh-CN" altLang="en-US" sz="1600" dirty="0">
                <a:latin typeface="Consolas" panose="020B0609020204030204" pitchFamily="49" charset="0"/>
              </a:rPr>
              <a:t>    print('n=', n)</a:t>
            </a:r>
          </a:p>
          <a:p>
            <a:pPr>
              <a:spcBef>
                <a:spcPct val="0"/>
              </a:spcBef>
              <a:buSzPct val="90000"/>
              <a:buFont typeface="Wingdings" panose="05000000000000000000" pitchFamily="2" charset="2"/>
              <a:buNone/>
            </a:pPr>
            <a:r>
              <a:rPr lang="zh-CN" altLang="en-US" sz="1600" dirty="0">
                <a:latin typeface="Consolas" panose="020B0609020204030204" pitchFamily="49" charset="0"/>
              </a:rPr>
              <a:t>    print('x=', x)</a:t>
            </a:r>
          </a:p>
          <a:p>
            <a:pPr>
              <a:spcBef>
                <a:spcPct val="0"/>
              </a:spcBef>
              <a:buSzPct val="90000"/>
              <a:buFont typeface="Wingdings" panose="05000000000000000000" pitchFamily="2" charset="2"/>
              <a:buNone/>
            </a:pPr>
            <a:r>
              <a:rPr lang="zh-CN" altLang="en-US" sz="1600" dirty="0">
                <a:latin typeface="Consolas" panose="020B0609020204030204" pitchFamily="49" charset="0"/>
              </a:rPr>
              <a:t>    print('bl=', bl)</a:t>
            </a:r>
          </a:p>
          <a:p>
            <a:pPr>
              <a:spcBef>
                <a:spcPct val="0"/>
              </a:spcBef>
              <a:buSzPct val="90000"/>
              <a:buFont typeface="Wingdings" panose="05000000000000000000" pitchFamily="2" charset="2"/>
              <a:buNone/>
            </a:pPr>
            <a:r>
              <a:rPr lang="zh-CN" altLang="en-US" sz="1600" dirty="0">
                <a:latin typeface="Consolas" panose="020B0609020204030204" pitchFamily="49" charset="0"/>
              </a:rPr>
              <a:t>    s = fp.read(9).decode()</a:t>
            </a:r>
          </a:p>
          <a:p>
            <a:pPr>
              <a:spcBef>
                <a:spcPct val="0"/>
              </a:spcBef>
              <a:buSzPct val="90000"/>
              <a:buFont typeface="Wingdings" panose="05000000000000000000" pitchFamily="2" charset="2"/>
              <a:buNone/>
            </a:pPr>
            <a:r>
              <a:rPr lang="zh-CN" altLang="en-US" sz="1600" dirty="0">
                <a:latin typeface="Consolas" panose="020B0609020204030204" pitchFamily="49" charset="0"/>
              </a:rPr>
              <a:t>    print('s=', 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1270" y="4287"/>
            <a:ext cx="9140825" cy="924563"/>
          </a:xfrm>
        </p:spPr>
        <p:txBody>
          <a:bodyPr/>
          <a:lstStyle/>
          <a:p>
            <a:pPr fontAlgn="base"/>
            <a:r>
              <a:rPr lang="zh-CN" altLang="en-US" strike="noStrike" noProof="1"/>
              <a:t>7.3.2  使用struct模块</a:t>
            </a:r>
          </a:p>
        </p:txBody>
      </p:sp>
      <p:sp>
        <p:nvSpPr>
          <p:cNvPr id="3" name="内容占位符 2"/>
          <p:cNvSpPr>
            <a:spLocks noGrp="1"/>
          </p:cNvSpPr>
          <p:nvPr>
            <p:ph idx="1"/>
          </p:nvPr>
        </p:nvSpPr>
        <p:spPr/>
        <p:txBody>
          <a:bodyPr/>
          <a:lstStyle/>
          <a:p>
            <a:pPr fontAlgn="base">
              <a:buFont typeface="Wingdings" panose="05000000000000000000" charset="0"/>
              <a:buChar char="ü"/>
            </a:pPr>
            <a:r>
              <a:rPr lang="en-US" altLang="zh-CN" sz="1800" strike="noStrike" noProof="1"/>
              <a:t>Here is the ANSWER</a:t>
            </a:r>
            <a:r>
              <a:rPr lang="zh-CN" altLang="en-US" sz="1800" strike="noStrike" noProof="1"/>
              <a:t>！</a:t>
            </a:r>
          </a:p>
          <a:p>
            <a:pPr marL="0" indent="0" fontAlgn="base">
              <a:buFontTx/>
              <a:buNone/>
            </a:pPr>
            <a:endParaRPr lang="zh-CN" altLang="en-US" sz="135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&gt;&gt;&gt; import struct</a:t>
            </a:r>
          </a:p>
          <a:p>
            <a:pPr marL="0" indent="0" fontAlgn="base">
              <a:buFontTx/>
              <a:buNone/>
            </a:pPr>
            <a:r>
              <a:rPr lang="zh-CN" altLang="en-US" sz="1600" strike="noStrike" noProof="1">
                <a:latin typeface="Consolas" panose="020B0609020204030204" pitchFamily="49" charset="0"/>
              </a:rPr>
              <a:t>&gt;&gt;&gt; struct.pack('if?', 13000, 56.0, True)</a:t>
            </a:r>
          </a:p>
          <a:p>
            <a:pPr marL="0" indent="0" fontAlgn="base">
              <a:buFontTx/>
              <a:buNone/>
            </a:pPr>
            <a:r>
              <a:rPr lang="zh-CN" altLang="en-US" sz="1600" strike="noStrike" noProof="1">
                <a:latin typeface="Consolas" panose="020B0609020204030204" pitchFamily="49" charset="0"/>
              </a:rPr>
              <a:t>b'\xc82\x00\x00\x00\x00`B\x01'</a:t>
            </a:r>
          </a:p>
          <a:p>
            <a:pPr marL="0" indent="0" fontAlgn="base">
              <a:buFontTx/>
              <a:buNone/>
            </a:pPr>
            <a:r>
              <a:rPr lang="zh-CN" altLang="en-US" sz="1600" strike="noStrike" noProof="1">
                <a:latin typeface="Consolas" panose="020B0609020204030204" pitchFamily="49" charset="0"/>
              </a:rPr>
              <a:t>&gt;&gt;&gt; len(_)</a:t>
            </a:r>
          </a:p>
          <a:p>
            <a:pPr marL="0" indent="0" fontAlgn="base">
              <a:buFontTx/>
              <a:buNone/>
            </a:pPr>
            <a:r>
              <a:rPr lang="zh-CN" altLang="en-US" sz="1600" strike="noStrike" noProof="1">
                <a:solidFill>
                  <a:srgbClr val="00B0F0"/>
                </a:solidFill>
                <a:latin typeface="Consolas" panose="020B0609020204030204" pitchFamily="49" charset="0"/>
              </a:rPr>
              <a:t>9</a:t>
            </a:r>
          </a:p>
          <a:p>
            <a:pPr marL="0" indent="0" fontAlgn="base">
              <a:buFontTx/>
              <a:buNone/>
            </a:pPr>
            <a:r>
              <a:rPr lang="zh-CN" altLang="en-US" sz="1600" strike="noStrike" noProof="1">
                <a:latin typeface="Consolas" panose="020B0609020204030204" pitchFamily="49" charset="0"/>
              </a:rPr>
              <a:t>&gt;&gt;&gt; len(struct.pack('if?', 9999, 5336.0, False))</a:t>
            </a:r>
          </a:p>
          <a:p>
            <a:pPr marL="0" indent="0" fontAlgn="base">
              <a:buFontTx/>
              <a:buNone/>
            </a:pPr>
            <a:r>
              <a:rPr lang="zh-CN" altLang="en-US" sz="1600" strike="noStrike" noProof="1">
                <a:solidFill>
                  <a:srgbClr val="00B0F0"/>
                </a:solidFill>
                <a:latin typeface="Consolas" panose="020B0609020204030204" pitchFamily="49" charset="0"/>
              </a:rPr>
              <a:t>9</a:t>
            </a:r>
          </a:p>
          <a:p>
            <a:pPr marL="0" indent="0" fontAlgn="base">
              <a:buFontTx/>
              <a:buNone/>
            </a:pPr>
            <a:r>
              <a:rPr lang="zh-CN" altLang="en-US" sz="1600" strike="noStrike" noProof="1">
                <a:latin typeface="Consolas" panose="020B0609020204030204" pitchFamily="49" charset="0"/>
              </a:rPr>
              <a:t>&gt;&gt;&gt; x = 'a1@中国'</a:t>
            </a:r>
          </a:p>
          <a:p>
            <a:pPr marL="0" indent="0" fontAlgn="base">
              <a:buFontTx/>
              <a:buNone/>
            </a:pPr>
            <a:r>
              <a:rPr lang="zh-CN" altLang="en-US" sz="1600" strike="noStrike" noProof="1">
                <a:latin typeface="Consolas" panose="020B0609020204030204" pitchFamily="49" charset="0"/>
              </a:rPr>
              <a:t>&gt;&gt;&gt; len(x.encode())</a:t>
            </a:r>
          </a:p>
          <a:p>
            <a:pPr marL="0" indent="0" fontAlgn="base">
              <a:buFontTx/>
              <a:buNone/>
            </a:pPr>
            <a:r>
              <a:rPr lang="zh-CN" altLang="en-US" sz="1600" strike="noStrike" noProof="1">
                <a:solidFill>
                  <a:srgbClr val="00B0F0"/>
                </a:solidFill>
                <a:latin typeface="Consolas" panose="020B0609020204030204" pitchFamily="49" charset="0"/>
              </a:rPr>
              <a:t>9</a:t>
            </a:r>
          </a:p>
        </p:txBody>
      </p:sp>
      <p:pic>
        <p:nvPicPr>
          <p:cNvPr id="14340" name="图片 3" descr="qrcode_for_gh_6f2df669dea9_1280"/>
          <p:cNvPicPr>
            <a:picLocks noChangeAspect="1"/>
          </p:cNvPicPr>
          <p:nvPr userDrawn="1"/>
        </p:nvPicPr>
        <p:blipFill>
          <a:blip r:embed="rId2"/>
          <a:stretch>
            <a:fillRect/>
          </a:stretch>
        </p:blipFill>
        <p:spPr>
          <a:xfrm>
            <a:off x="7767955" y="3934460"/>
            <a:ext cx="1318895" cy="118364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en-US" strike="noStrike" noProof="1"/>
              <a:t>7.3.3  </a:t>
            </a:r>
            <a:r>
              <a:rPr lang="zh-CN" altLang="en-US" strike="noStrike" noProof="1"/>
              <a:t>补充：使用</a:t>
            </a:r>
            <a:r>
              <a:rPr lang="en-US" altLang="zh-CN" strike="noStrike" noProof="1"/>
              <a:t>shelve</a:t>
            </a:r>
            <a:r>
              <a:rPr lang="zh-CN" altLang="en-US" strike="noStrike" noProof="1"/>
              <a:t>序列化</a:t>
            </a:r>
          </a:p>
        </p:txBody>
      </p:sp>
      <p:sp>
        <p:nvSpPr>
          <p:cNvPr id="3" name="Content Placeholder 2"/>
          <p:cNvSpPr>
            <a:spLocks noGrp="1"/>
          </p:cNvSpPr>
          <p:nvPr>
            <p:ph idx="1"/>
          </p:nvPr>
        </p:nvSpPr>
        <p:spPr>
          <a:xfrm>
            <a:off x="293370" y="1186815"/>
            <a:ext cx="8345805" cy="3395345"/>
          </a:xfrm>
        </p:spPr>
        <p:txBody>
          <a:bodyPr/>
          <a:lstStyle/>
          <a:p>
            <a:pPr eaLnBrk="1" latinLnBrk="0" hangingPunct="1">
              <a:lnSpc>
                <a:spcPct val="150000"/>
              </a:lnSpc>
              <a:spcBef>
                <a:spcPts val="0"/>
              </a:spcBef>
              <a:buFont typeface="Wingdings" panose="05000000000000000000" charset="0"/>
              <a:buChar char="§"/>
            </a:pPr>
            <a:r>
              <a:rPr lang="en-US" sz="1800" strike="noStrike" noProof="1">
                <a:latin typeface="+mn-ea"/>
              </a:rPr>
              <a:t>Python标准库shelve也提供了二进制文件操作的功能，可以像</a:t>
            </a:r>
            <a:r>
              <a:rPr lang="en-US" sz="1800" strike="noStrike" noProof="1">
                <a:solidFill>
                  <a:srgbClr val="FF0000"/>
                </a:solidFill>
                <a:latin typeface="+mn-ea"/>
              </a:rPr>
              <a:t>字典</a:t>
            </a:r>
            <a:r>
              <a:rPr lang="en-US" sz="1800" strike="noStrike" noProof="1">
                <a:latin typeface="+mn-ea"/>
              </a:rPr>
              <a:t>赋值一样来写入二进制文件，也可以像字典一样读取二进制文件。</a:t>
            </a:r>
          </a:p>
          <a:p>
            <a:pPr marL="0" indent="0" fontAlgn="base">
              <a:buFontTx/>
              <a:buNone/>
            </a:pPr>
            <a:endParaRPr lang="en-US" sz="1350" strike="noStrike" noProof="1">
              <a:latin typeface="Times New Roman" panose="02020603050405020304" pitchFamily="18" charset="0"/>
            </a:endParaRPr>
          </a:p>
          <a:p>
            <a:pPr marL="0" indent="0" fontAlgn="base">
              <a:buFontTx/>
              <a:buNone/>
            </a:pPr>
            <a:r>
              <a:rPr lang="en-US" sz="1600" strike="noStrike" noProof="1">
                <a:latin typeface="Consolas" panose="020B0609020204030204" pitchFamily="49" charset="0"/>
              </a:rPr>
              <a:t>&gt;&gt;&gt; import shelve</a:t>
            </a:r>
          </a:p>
          <a:p>
            <a:pPr marL="0" indent="0" fontAlgn="base">
              <a:buFontTx/>
              <a:buNone/>
            </a:pPr>
            <a:r>
              <a:rPr lang="en-US" sz="1600" strike="noStrike" noProof="1">
                <a:latin typeface="Consolas" panose="020B0609020204030204" pitchFamily="49" charset="0"/>
              </a:rPr>
              <a:t>&gt;&gt;&gt; zhangsan = {'age':38, 'sex':'Male', 'address':'SDIBT'}</a:t>
            </a:r>
          </a:p>
          <a:p>
            <a:pPr marL="0" indent="0" fontAlgn="base">
              <a:buFontTx/>
              <a:buNone/>
            </a:pPr>
            <a:r>
              <a:rPr lang="en-US" sz="1600" strike="noStrike" noProof="1">
                <a:latin typeface="Consolas" panose="020B0609020204030204" pitchFamily="49" charset="0"/>
              </a:rPr>
              <a:t>&gt;&gt;&gt; lisi = {'age':40, 'sex':'Male', 'qq':'1234567', 'tel':'7654321'}</a:t>
            </a:r>
          </a:p>
          <a:p>
            <a:pPr marL="0" indent="0" fontAlgn="base">
              <a:buFontTx/>
              <a:buNone/>
            </a:pPr>
            <a:r>
              <a:rPr lang="en-US" sz="1600" strike="noStrike" noProof="1">
                <a:latin typeface="Consolas" panose="020B0609020204030204" pitchFamily="49" charset="0"/>
              </a:rPr>
              <a:t>&gt;&gt;&gt; with shelve.open('shelve_test.dat') as fp:</a:t>
            </a: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fp['zhangsan'] = zhangsan      # </a:t>
            </a:r>
            <a:r>
              <a:rPr lang="zh-CN" altLang="en-US" sz="1600" strike="noStrike" noProof="1">
                <a:latin typeface="Consolas" panose="020B0609020204030204" pitchFamily="49" charset="0"/>
              </a:rPr>
              <a:t>像操作</a:t>
            </a:r>
            <a:r>
              <a:rPr lang="en-US" sz="1600" strike="noStrike" noProof="1">
                <a:latin typeface="Consolas" panose="020B0609020204030204" pitchFamily="49" charset="0"/>
              </a:rPr>
              <a:t>字典</a:t>
            </a:r>
            <a:r>
              <a:rPr lang="zh-CN" altLang="en-US" sz="1600" strike="noStrike" noProof="1">
                <a:latin typeface="Consolas" panose="020B0609020204030204" pitchFamily="49" charset="0"/>
              </a:rPr>
              <a:t>一样</a:t>
            </a:r>
            <a:r>
              <a:rPr lang="en-US" sz="1600" strike="noStrike" noProof="1">
                <a:latin typeface="Consolas" panose="020B0609020204030204" pitchFamily="49" charset="0"/>
              </a:rPr>
              <a:t>把数据写入文件</a:t>
            </a: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fp['lisi'] = lisi</a:t>
            </a: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for i in range(5):</a:t>
            </a: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fp[str(i)] = str(i)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p:cNvSpPr>
            <a:spLocks noGrp="1"/>
          </p:cNvSpPr>
          <p:nvPr>
            <p:ph idx="1"/>
          </p:nvPr>
        </p:nvSpPr>
        <p:spPr/>
        <p:txBody>
          <a:bodyPr wrap="square" lIns="68591" tIns="34295" rIns="68591" bIns="34295" anchor="t"/>
          <a:lstStyle/>
          <a:p>
            <a:pPr marL="0" indent="0">
              <a:buNone/>
            </a:pPr>
            <a:r>
              <a:rPr lang="en-US" altLang="en-US" sz="1600">
                <a:latin typeface="Consolas" panose="020B0609020204030204" pitchFamily="49" charset="0"/>
              </a:rPr>
              <a:t>&gt;&gt;&gt; with shelve.open('shelve_test.dat') as fp:</a:t>
            </a:r>
          </a:p>
          <a:p>
            <a:pPr marL="0" indent="0">
              <a:buNone/>
            </a:pPr>
            <a:r>
              <a:rPr lang="en-US" altLang="en-US" sz="1600">
                <a:latin typeface="Times New Roman" panose="02020603050405020304" pitchFamily="18" charset="0"/>
              </a:rPr>
              <a:t>        </a:t>
            </a:r>
            <a:r>
              <a:rPr lang="en-US" altLang="en-US" sz="1600">
                <a:latin typeface="Consolas" panose="020B0609020204030204" pitchFamily="49" charset="0"/>
              </a:rPr>
              <a:t>print(fp['zhangsan'])                 #读取并显示文件内容</a:t>
            </a:r>
          </a:p>
          <a:p>
            <a:pPr marL="0" indent="0">
              <a:buNone/>
            </a:pPr>
            <a:r>
              <a:rPr lang="en-US" altLang="en-US" sz="1600">
                <a:latin typeface="Times New Roman" panose="02020603050405020304" pitchFamily="18" charset="0"/>
              </a:rPr>
              <a:t>        </a:t>
            </a:r>
            <a:r>
              <a:rPr lang="en-US" altLang="en-US" sz="1600">
                <a:latin typeface="Consolas" panose="020B0609020204030204" pitchFamily="49" charset="0"/>
              </a:rPr>
              <a:t>print(fp['zhangsan']['age'])</a:t>
            </a:r>
          </a:p>
          <a:p>
            <a:pPr marL="0" indent="0">
              <a:buNone/>
            </a:pPr>
            <a:r>
              <a:rPr lang="en-US" altLang="en-US" sz="1600">
                <a:latin typeface="Times New Roman" panose="02020603050405020304" pitchFamily="18" charset="0"/>
              </a:rPr>
              <a:t>        </a:t>
            </a:r>
            <a:r>
              <a:rPr lang="en-US" altLang="en-US" sz="1600">
                <a:latin typeface="Consolas" panose="020B0609020204030204" pitchFamily="49" charset="0"/>
              </a:rPr>
              <a:t>print(fp['lisi']['qq'])</a:t>
            </a:r>
          </a:p>
          <a:p>
            <a:pPr marL="0" indent="0">
              <a:buNone/>
            </a:pPr>
            <a:r>
              <a:rPr lang="en-US" altLang="en-US" sz="1600">
                <a:latin typeface="Times New Roman" panose="02020603050405020304" pitchFamily="18" charset="0"/>
              </a:rPr>
              <a:t>        </a:t>
            </a:r>
            <a:r>
              <a:rPr lang="en-US" altLang="en-US" sz="1600">
                <a:latin typeface="Consolas" panose="020B0609020204030204" pitchFamily="49" charset="0"/>
              </a:rPr>
              <a:t>print(fp['3'])</a:t>
            </a:r>
          </a:p>
          <a:p>
            <a:pPr marL="0" indent="0">
              <a:buNone/>
            </a:pPr>
            <a:endParaRPr lang="en-US" altLang="en-US" sz="1600">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{'sex': 'Male', 'address': 'SDIBT', 'age': 38}</a:t>
            </a:r>
          </a:p>
          <a:p>
            <a:pPr marL="0" indent="0">
              <a:buNone/>
            </a:pPr>
            <a:r>
              <a:rPr lang="en-US" altLang="en-US" sz="1600">
                <a:solidFill>
                  <a:srgbClr val="00B0F0"/>
                </a:solidFill>
                <a:latin typeface="Consolas" panose="020B0609020204030204" pitchFamily="49" charset="0"/>
              </a:rPr>
              <a:t>38</a:t>
            </a:r>
          </a:p>
          <a:p>
            <a:pPr marL="0" indent="0">
              <a:buNone/>
            </a:pPr>
            <a:r>
              <a:rPr lang="en-US" altLang="en-US" sz="1600">
                <a:solidFill>
                  <a:srgbClr val="00B0F0"/>
                </a:solidFill>
                <a:latin typeface="Consolas" panose="020B0609020204030204" pitchFamily="49" charset="0"/>
              </a:rPr>
              <a:t>1234567</a:t>
            </a:r>
          </a:p>
          <a:p>
            <a:pPr marL="0" indent="0">
              <a:buNone/>
            </a:pPr>
            <a:r>
              <a:rPr lang="en-US" altLang="en-US" sz="1600">
                <a:solidFill>
                  <a:srgbClr val="00B0F0"/>
                </a:solidFill>
                <a:latin typeface="Consolas" panose="020B0609020204030204" pitchFamily="49" charset="0"/>
              </a:rPr>
              <a:t>3</a:t>
            </a:r>
          </a:p>
        </p:txBody>
      </p:sp>
      <p:sp>
        <p:nvSpPr>
          <p:cNvPr id="4" name="Title 3"/>
          <p:cNvSpPr>
            <a:spLocks noGrp="1"/>
          </p:cNvSpPr>
          <p:nvPr>
            <p:ph type="title"/>
          </p:nvPr>
        </p:nvSpPr>
        <p:spPr>
          <a:xfrm>
            <a:off x="-1270" y="4287"/>
            <a:ext cx="9140825" cy="924563"/>
          </a:xfrm>
        </p:spPr>
        <p:txBody>
          <a:bodyPr/>
          <a:lstStyle/>
          <a:p>
            <a:pPr fontAlgn="base"/>
            <a:r>
              <a:rPr lang="en-US" strike="noStrike" noProof="1"/>
              <a:t>7.3.3  </a:t>
            </a:r>
            <a:r>
              <a:rPr lang="zh-CN" altLang="en-US" strike="noStrike" noProof="1"/>
              <a:t>补充：使用</a:t>
            </a:r>
            <a:r>
              <a:rPr lang="en-US" altLang="zh-CN" strike="noStrike" noProof="1"/>
              <a:t>shelve</a:t>
            </a:r>
            <a:r>
              <a:rPr lang="zh-CN" altLang="en-US" strike="noStrike" noProof="1"/>
              <a:t>序列化</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en-US" strike="noStrike" noProof="1"/>
              <a:t>7.3.4  </a:t>
            </a:r>
            <a:r>
              <a:rPr lang="zh-CN" altLang="en-US" strike="noStrike" noProof="1"/>
              <a:t>补充：使用</a:t>
            </a:r>
            <a:r>
              <a:rPr lang="en-US" altLang="zh-CN" strike="noStrike" noProof="1"/>
              <a:t>marshal</a:t>
            </a:r>
            <a:r>
              <a:rPr lang="zh-CN" altLang="en-US" strike="noStrike" noProof="1"/>
              <a:t>序列化</a:t>
            </a:r>
          </a:p>
        </p:txBody>
      </p:sp>
      <p:sp>
        <p:nvSpPr>
          <p:cNvPr id="64514" name="Content Placeholder 2"/>
          <p:cNvSpPr>
            <a:spLocks noGrp="1"/>
          </p:cNvSpPr>
          <p:nvPr>
            <p:ph idx="1"/>
          </p:nvPr>
        </p:nvSpPr>
        <p:spPr/>
        <p:txBody>
          <a:bodyPr wrap="square" lIns="68591" tIns="34295" rIns="68591" bIns="34295" anchor="t"/>
          <a:lstStyle/>
          <a:p>
            <a:r>
              <a:rPr lang="en-US" altLang="en-US" sz="1800" dirty="0" err="1">
                <a:latin typeface="Times New Roman" panose="02020603050405020304" pitchFamily="18" charset="0"/>
              </a:rPr>
              <a:t>Python标准库marshal也可以进行对象的序列化和反序列化</a:t>
            </a:r>
            <a:r>
              <a:rPr lang="en-US" altLang="en-US" sz="1800" dirty="0">
                <a:latin typeface="Times New Roman" panose="02020603050405020304" pitchFamily="18" charset="0"/>
              </a:rPr>
              <a:t>。</a:t>
            </a:r>
          </a:p>
          <a:p>
            <a:pPr marL="0" indent="0" eaLnBrk="1" latinLnBrk="0" hangingPunct="1">
              <a:spcBef>
                <a:spcPts val="0"/>
              </a:spcBef>
              <a:buNone/>
            </a:pPr>
            <a:r>
              <a:rPr lang="en-US" altLang="en-US" sz="1600" dirty="0">
                <a:latin typeface="Consolas" panose="020B0609020204030204" pitchFamily="49" charset="0"/>
              </a:rPr>
              <a:t>&gt;&gt;&gt; import marshal                              #</a:t>
            </a:r>
            <a:r>
              <a:rPr lang="en-US" altLang="en-US" sz="1600" dirty="0" err="1">
                <a:latin typeface="Consolas" panose="020B0609020204030204" pitchFamily="49" charset="0"/>
              </a:rPr>
              <a:t>导入模块</a:t>
            </a:r>
            <a:endParaRPr lang="en-US" altLang="en-US" sz="1600" dirty="0">
              <a:latin typeface="Consolas" panose="020B0609020204030204" pitchFamily="49" charset="0"/>
            </a:endParaRPr>
          </a:p>
          <a:p>
            <a:pPr marL="0" indent="0" eaLnBrk="1" latinLnBrk="0" hangingPunct="1">
              <a:spcBef>
                <a:spcPts val="0"/>
              </a:spcBef>
              <a:buNone/>
            </a:pPr>
            <a:r>
              <a:rPr lang="en-US" altLang="en-US" sz="1600" dirty="0">
                <a:latin typeface="Consolas" panose="020B0609020204030204" pitchFamily="49" charset="0"/>
              </a:rPr>
              <a:t>&gt;&gt;&gt; x1 = 30                                     #</a:t>
            </a:r>
            <a:r>
              <a:rPr lang="en-US" altLang="en-US" sz="1600" dirty="0" err="1">
                <a:latin typeface="Consolas" panose="020B0609020204030204" pitchFamily="49" charset="0"/>
              </a:rPr>
              <a:t>待序列化的对象</a:t>
            </a:r>
            <a:endParaRPr lang="en-US" altLang="en-US" sz="1600" dirty="0">
              <a:latin typeface="Consolas" panose="020B0609020204030204" pitchFamily="49" charset="0"/>
            </a:endParaRPr>
          </a:p>
          <a:p>
            <a:pPr marL="0" indent="0" eaLnBrk="1" latinLnBrk="0" hangingPunct="1">
              <a:spcBef>
                <a:spcPts val="0"/>
              </a:spcBef>
              <a:buNone/>
            </a:pPr>
            <a:r>
              <a:rPr lang="en-US" altLang="en-US" sz="1600" dirty="0">
                <a:latin typeface="Consolas" panose="020B0609020204030204" pitchFamily="49" charset="0"/>
              </a:rPr>
              <a:t>&gt;&gt;&gt; x2 = 5.0</a:t>
            </a:r>
          </a:p>
          <a:p>
            <a:pPr marL="0" indent="0" eaLnBrk="1" latinLnBrk="0" hangingPunct="1">
              <a:spcBef>
                <a:spcPts val="0"/>
              </a:spcBef>
              <a:buNone/>
            </a:pPr>
            <a:r>
              <a:rPr lang="en-US" altLang="en-US" sz="1600" dirty="0">
                <a:latin typeface="Consolas" panose="020B0609020204030204" pitchFamily="49" charset="0"/>
              </a:rPr>
              <a:t>&gt;&gt;&gt; x3 = [1, 2, 3]</a:t>
            </a:r>
          </a:p>
          <a:p>
            <a:pPr marL="0" indent="0" eaLnBrk="1" latinLnBrk="0" hangingPunct="1">
              <a:spcBef>
                <a:spcPts val="0"/>
              </a:spcBef>
              <a:buNone/>
            </a:pPr>
            <a:r>
              <a:rPr lang="en-US" altLang="en-US" sz="1600" dirty="0">
                <a:latin typeface="Consolas" panose="020B0609020204030204" pitchFamily="49" charset="0"/>
              </a:rPr>
              <a:t>&gt;&gt;&gt; x4 = (4, 5, 6)</a:t>
            </a:r>
          </a:p>
          <a:p>
            <a:pPr marL="0" indent="0" eaLnBrk="1" latinLnBrk="0" hangingPunct="1">
              <a:spcBef>
                <a:spcPts val="0"/>
              </a:spcBef>
              <a:buNone/>
            </a:pPr>
            <a:r>
              <a:rPr lang="en-US" altLang="en-US" sz="1600" dirty="0">
                <a:latin typeface="Consolas" panose="020B0609020204030204" pitchFamily="49" charset="0"/>
              </a:rPr>
              <a:t>&gt;&gt;&gt; x5 = {'a':1, 'b':2, 'c':3}</a:t>
            </a:r>
          </a:p>
          <a:p>
            <a:pPr marL="0" indent="0" eaLnBrk="1" latinLnBrk="0" hangingPunct="1">
              <a:spcBef>
                <a:spcPts val="0"/>
              </a:spcBef>
              <a:buNone/>
            </a:pPr>
            <a:r>
              <a:rPr lang="en-US" altLang="en-US" sz="1600" dirty="0">
                <a:latin typeface="Consolas" panose="020B0609020204030204" pitchFamily="49" charset="0"/>
              </a:rPr>
              <a:t>&gt;&gt;&gt; x6 = {7, 8, 9}</a:t>
            </a:r>
          </a:p>
          <a:p>
            <a:pPr marL="0" indent="0" eaLnBrk="1" latinLnBrk="0" hangingPunct="1">
              <a:spcBef>
                <a:spcPts val="0"/>
              </a:spcBef>
              <a:buNone/>
            </a:pPr>
            <a:r>
              <a:rPr lang="en-US" altLang="en-US" sz="1600" dirty="0">
                <a:latin typeface="Consolas" panose="020B0609020204030204" pitchFamily="49" charset="0"/>
              </a:rPr>
              <a:t>&gt;&gt;&gt; x = [</a:t>
            </a:r>
            <a:r>
              <a:rPr lang="en-US" altLang="en-US" sz="1600" dirty="0" err="1">
                <a:latin typeface="Consolas" panose="020B0609020204030204" pitchFamily="49" charset="0"/>
              </a:rPr>
              <a:t>eval</a:t>
            </a:r>
            <a:r>
              <a:rPr lang="en-US" altLang="en-US" sz="1600" dirty="0">
                <a:latin typeface="Consolas" panose="020B0609020204030204" pitchFamily="49" charset="0"/>
              </a:rPr>
              <a:t>('x'+</a:t>
            </a:r>
            <a:r>
              <a:rPr lang="en-US" altLang="en-US" sz="1600" dirty="0" err="1">
                <a:latin typeface="Consolas" panose="020B0609020204030204" pitchFamily="49" charset="0"/>
              </a:rPr>
              <a:t>str</a:t>
            </a:r>
            <a:r>
              <a:rPr lang="en-US" altLang="en-US" sz="1600" dirty="0">
                <a:latin typeface="Consolas" panose="020B0609020204030204" pitchFamily="49" charset="0"/>
              </a:rPr>
              <a:t>(i)) for i in range(1,7)]  #把</a:t>
            </a:r>
            <a:r>
              <a:rPr lang="zh-CN" altLang="en-US" sz="1600" dirty="0">
                <a:latin typeface="Consolas" panose="020B0609020204030204" pitchFamily="49" charset="0"/>
              </a:rPr>
              <a:t>待</a:t>
            </a:r>
            <a:r>
              <a:rPr lang="en-US" altLang="en-US" sz="1600" dirty="0" err="1">
                <a:latin typeface="Consolas" panose="020B0609020204030204" pitchFamily="49" charset="0"/>
              </a:rPr>
              <a:t>序列化</a:t>
            </a:r>
            <a:r>
              <a:rPr lang="zh-CN" altLang="en-US" sz="1600" dirty="0">
                <a:latin typeface="Consolas" panose="020B0609020204030204" pitchFamily="49" charset="0"/>
              </a:rPr>
              <a:t>对象</a:t>
            </a:r>
            <a:r>
              <a:rPr lang="en-US" altLang="en-US" sz="1600" dirty="0" err="1">
                <a:latin typeface="Consolas" panose="020B0609020204030204" pitchFamily="49" charset="0"/>
              </a:rPr>
              <a:t>放到列表中</a:t>
            </a:r>
            <a:endParaRPr lang="en-US" altLang="en-US" sz="1600" dirty="0">
              <a:latin typeface="Consolas" panose="020B0609020204030204" pitchFamily="49" charset="0"/>
            </a:endParaRPr>
          </a:p>
          <a:p>
            <a:pPr marL="0" indent="0" eaLnBrk="1" latinLnBrk="0" hangingPunct="1">
              <a:spcBef>
                <a:spcPts val="0"/>
              </a:spcBef>
              <a:buNone/>
            </a:pPr>
            <a:r>
              <a:rPr lang="en-US" altLang="en-US" sz="1600" dirty="0">
                <a:latin typeface="Consolas" panose="020B0609020204030204" pitchFamily="49" charset="0"/>
              </a:rPr>
              <a:t>&gt;&gt;&gt; x</a:t>
            </a:r>
          </a:p>
          <a:p>
            <a:pPr marL="0" indent="0" eaLnBrk="1" latinLnBrk="0" hangingPunct="1">
              <a:spcBef>
                <a:spcPts val="0"/>
              </a:spcBef>
              <a:buNone/>
            </a:pPr>
            <a:r>
              <a:rPr lang="en-US" altLang="en-US" sz="1600" dirty="0">
                <a:solidFill>
                  <a:srgbClr val="00B0F0"/>
                </a:solidFill>
                <a:latin typeface="Consolas" panose="020B0609020204030204" pitchFamily="49" charset="0"/>
              </a:rPr>
              <a:t>[30, 5.0, [1, 2, 3], (4, 5, 6), {'a': 1, 'b': 2, 'c': 3}, {8, 9, 7}]</a:t>
            </a:r>
          </a:p>
          <a:p>
            <a:pPr marL="0" indent="0" eaLnBrk="1" latinLnBrk="0" hangingPunct="1">
              <a:spcBef>
                <a:spcPts val="0"/>
              </a:spcBef>
              <a:buNone/>
            </a:pPr>
            <a:r>
              <a:rPr lang="en-US" altLang="en-US" sz="1600" dirty="0">
                <a:latin typeface="Consolas" panose="020B0609020204030204" pitchFamily="49" charset="0"/>
              </a:rPr>
              <a:t>&gt;&gt;&gt; with open('test.dat', '</a:t>
            </a:r>
            <a:r>
              <a:rPr lang="en-US" altLang="en-US" sz="1600" dirty="0" err="1">
                <a:latin typeface="Consolas" panose="020B0609020204030204" pitchFamily="49" charset="0"/>
              </a:rPr>
              <a:t>wb</a:t>
            </a:r>
            <a:r>
              <a:rPr lang="en-US" altLang="en-US" sz="1600" dirty="0">
                <a:latin typeface="Consolas" panose="020B0609020204030204" pitchFamily="49" charset="0"/>
              </a:rPr>
              <a:t>') as </a:t>
            </a:r>
            <a:r>
              <a:rPr lang="en-US" altLang="en-US" sz="1600" dirty="0" err="1">
                <a:latin typeface="Consolas" panose="020B0609020204030204" pitchFamily="49" charset="0"/>
              </a:rPr>
              <a:t>fp</a:t>
            </a:r>
            <a:r>
              <a:rPr lang="en-US" altLang="en-US" sz="1600" dirty="0">
                <a:latin typeface="Consolas" panose="020B0609020204030204" pitchFamily="49" charset="0"/>
              </a:rPr>
              <a:t>:          #</a:t>
            </a:r>
            <a:r>
              <a:rPr lang="en-US" altLang="en-US" sz="1600" dirty="0" err="1">
                <a:latin typeface="Consolas" panose="020B0609020204030204" pitchFamily="49" charset="0"/>
              </a:rPr>
              <a:t>创建二进制文件</a:t>
            </a:r>
            <a:endParaRPr lang="en-US" altLang="en-US" sz="1600" dirty="0">
              <a:latin typeface="Consolas" panose="020B0609020204030204" pitchFamily="49" charset="0"/>
            </a:endParaRPr>
          </a:p>
          <a:p>
            <a:pPr marL="0" indent="0" eaLnBrk="1" latinLnBrk="0" hangingPunct="1">
              <a:spcBef>
                <a:spcPts val="0"/>
              </a:spcBef>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len</a:t>
            </a:r>
            <a:r>
              <a:rPr lang="en-US" altLang="en-US" sz="1600" dirty="0">
                <a:latin typeface="Consolas" panose="020B0609020204030204" pitchFamily="49" charset="0"/>
              </a:rPr>
              <a:t>(x), </a:t>
            </a:r>
            <a:r>
              <a:rPr lang="en-US" altLang="en-US" sz="1600" dirty="0" err="1">
                <a:latin typeface="Consolas" panose="020B0609020204030204" pitchFamily="49" charset="0"/>
              </a:rPr>
              <a:t>fp</a:t>
            </a:r>
            <a:r>
              <a:rPr lang="en-US" altLang="en-US" sz="1600" dirty="0">
                <a:latin typeface="Consolas" panose="020B0609020204030204" pitchFamily="49" charset="0"/>
              </a:rPr>
              <a:t>)                    #</a:t>
            </a:r>
            <a:r>
              <a:rPr lang="en-US" altLang="en-US" sz="1600" dirty="0" err="1">
                <a:latin typeface="Consolas" panose="020B0609020204030204" pitchFamily="49" charset="0"/>
              </a:rPr>
              <a:t>先写入对象个数</a:t>
            </a:r>
            <a:endParaRPr lang="en-US" altLang="en-US" sz="1600" dirty="0">
              <a:latin typeface="Consolas" panose="020B0609020204030204" pitchFamily="49" charset="0"/>
            </a:endParaRPr>
          </a:p>
          <a:p>
            <a:pPr marL="0" indent="0" eaLnBrk="1" latinLnBrk="0" hangingPunct="1">
              <a:spcBef>
                <a:spcPts val="0"/>
              </a:spcBef>
              <a:buNone/>
            </a:pPr>
            <a:r>
              <a:rPr lang="en-US" altLang="en-US" sz="1600" dirty="0">
                <a:latin typeface="Consolas" panose="020B0609020204030204" pitchFamily="49" charset="0"/>
              </a:rPr>
              <a:t>    for item in x:</a:t>
            </a:r>
          </a:p>
          <a:p>
            <a:pPr marL="0" indent="0" eaLnBrk="1" latinLnBrk="0" hangingPunct="1">
              <a:spcBef>
                <a:spcPts val="0"/>
              </a:spcBef>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item,fp</a:t>
            </a:r>
            <a:r>
              <a:rPr lang="en-US" altLang="en-US" sz="1600" dirty="0">
                <a:latin typeface="Consolas" panose="020B0609020204030204" pitchFamily="49"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p:txBody>
          <a:bodyPr wrap="square" lIns="68591" tIns="34295" rIns="68591" bIns="34295" anchor="t"/>
          <a:lstStyle/>
          <a:p>
            <a:pPr marL="0" indent="0">
              <a:buNone/>
            </a:pPr>
            <a:r>
              <a:rPr lang="en-US" altLang="en-US" sz="1600">
                <a:latin typeface="Consolas" panose="020B0609020204030204" pitchFamily="49" charset="0"/>
              </a:rPr>
              <a:t>&gt;&gt;&gt; with open('test.dat', 'rb') as fp:    #打开二进制文件</a:t>
            </a:r>
          </a:p>
          <a:p>
            <a:pPr marL="0" indent="0">
              <a:buNone/>
            </a:pPr>
            <a:r>
              <a:rPr lang="en-US" altLang="en-US" sz="1600">
                <a:latin typeface="Consolas" panose="020B0609020204030204" pitchFamily="49" charset="0"/>
              </a:rPr>
              <a:t>    n = marshal.load(fp)                  #获取对象个数</a:t>
            </a:r>
          </a:p>
          <a:p>
            <a:pPr marL="0" indent="0">
              <a:buNone/>
            </a:pPr>
            <a:r>
              <a:rPr lang="en-US" altLang="en-US" sz="1600">
                <a:latin typeface="Consolas" panose="020B0609020204030204" pitchFamily="49" charset="0"/>
                <a:sym typeface="+mn-ea"/>
              </a:rPr>
              <a:t>        </a:t>
            </a:r>
            <a:r>
              <a:rPr lang="en-US" altLang="en-US" sz="1600">
                <a:latin typeface="Consolas" panose="020B0609020204030204" pitchFamily="49" charset="0"/>
              </a:rPr>
              <a:t>for i in range(n):</a:t>
            </a:r>
          </a:p>
          <a:p>
            <a:pPr marL="0" indent="0">
              <a:buNone/>
            </a:pPr>
            <a:r>
              <a:rPr lang="en-US" altLang="en-US" sz="1600">
                <a:latin typeface="Consolas" panose="020B0609020204030204" pitchFamily="49" charset="0"/>
                <a:sym typeface="+mn-ea"/>
              </a:rPr>
              <a:t>            </a:t>
            </a:r>
            <a:r>
              <a:rPr lang="en-US" altLang="en-US" sz="1600">
                <a:latin typeface="Consolas" panose="020B0609020204030204" pitchFamily="49" charset="0"/>
              </a:rPr>
              <a:t>print(marshal.load(fp))       #反序列化，输出结果</a:t>
            </a:r>
          </a:p>
          <a:p>
            <a:pPr marL="0" indent="0">
              <a:buNone/>
            </a:pPr>
            <a:endParaRPr lang="en-US" altLang="en-US" sz="1600">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30</a:t>
            </a:r>
          </a:p>
          <a:p>
            <a:pPr marL="0" indent="0">
              <a:buNone/>
            </a:pPr>
            <a:r>
              <a:rPr lang="en-US" altLang="en-US" sz="1600">
                <a:solidFill>
                  <a:srgbClr val="00B0F0"/>
                </a:solidFill>
                <a:latin typeface="Consolas" panose="020B0609020204030204" pitchFamily="49" charset="0"/>
              </a:rPr>
              <a:t>5.0</a:t>
            </a:r>
          </a:p>
          <a:p>
            <a:pPr marL="0" indent="0">
              <a:buNone/>
            </a:pPr>
            <a:r>
              <a:rPr lang="en-US" altLang="en-US" sz="1600">
                <a:solidFill>
                  <a:srgbClr val="00B0F0"/>
                </a:solidFill>
                <a:latin typeface="Consolas" panose="020B0609020204030204" pitchFamily="49" charset="0"/>
              </a:rPr>
              <a:t>[1, 2, 3]</a:t>
            </a:r>
          </a:p>
          <a:p>
            <a:pPr marL="0" indent="0">
              <a:buNone/>
            </a:pPr>
            <a:r>
              <a:rPr lang="en-US" altLang="en-US" sz="1600">
                <a:solidFill>
                  <a:srgbClr val="00B0F0"/>
                </a:solidFill>
                <a:latin typeface="Consolas" panose="020B0609020204030204" pitchFamily="49" charset="0"/>
              </a:rPr>
              <a:t>(4, 5, 6)</a:t>
            </a:r>
          </a:p>
          <a:p>
            <a:pPr marL="0" indent="0">
              <a:buNone/>
            </a:pPr>
            <a:r>
              <a:rPr lang="en-US" altLang="en-US" sz="1600">
                <a:solidFill>
                  <a:srgbClr val="00B0F0"/>
                </a:solidFill>
                <a:latin typeface="Consolas" panose="020B0609020204030204" pitchFamily="49" charset="0"/>
              </a:rPr>
              <a:t>{'a': 1, 'b': 2, 'c': 3}</a:t>
            </a:r>
          </a:p>
          <a:p>
            <a:pPr marL="0" indent="0">
              <a:buNone/>
            </a:pPr>
            <a:r>
              <a:rPr lang="en-US" altLang="en-US" sz="1600">
                <a:solidFill>
                  <a:srgbClr val="00B0F0"/>
                </a:solidFill>
                <a:latin typeface="Consolas" panose="020B0609020204030204" pitchFamily="49" charset="0"/>
              </a:rPr>
              <a:t>{8, 9, 7}</a:t>
            </a:r>
          </a:p>
        </p:txBody>
      </p:sp>
      <p:sp>
        <p:nvSpPr>
          <p:cNvPr id="4" name="Title 3"/>
          <p:cNvSpPr>
            <a:spLocks noGrp="1"/>
          </p:cNvSpPr>
          <p:nvPr>
            <p:ph type="title"/>
          </p:nvPr>
        </p:nvSpPr>
        <p:spPr>
          <a:xfrm>
            <a:off x="-1270" y="4287"/>
            <a:ext cx="9140825" cy="924563"/>
          </a:xfrm>
        </p:spPr>
        <p:txBody>
          <a:bodyPr/>
          <a:lstStyle/>
          <a:p>
            <a:pPr fontAlgn="base"/>
            <a:r>
              <a:rPr lang="en-US" strike="noStrike" noProof="1"/>
              <a:t>7.3.4  </a:t>
            </a:r>
            <a:r>
              <a:rPr lang="zh-CN" altLang="en-US" strike="noStrike" noProof="1"/>
              <a:t>补充：使用</a:t>
            </a:r>
            <a:r>
              <a:rPr lang="en-US" altLang="zh-CN" strike="noStrike" noProof="1"/>
              <a:t>marshal</a:t>
            </a:r>
            <a:r>
              <a:rPr lang="zh-CN" altLang="en-US" strike="noStrike" noProof="1"/>
              <a:t>序列化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
        <p:nvSpPr>
          <p:cNvPr id="29698" name="文本占位符 21506"/>
          <p:cNvSpPr>
            <a:spLocks noGrp="1"/>
          </p:cNvSpPr>
          <p:nvPr>
            <p:ph idx="1"/>
          </p:nvPr>
        </p:nvSpPr>
        <p:spPr>
          <a:xfrm>
            <a:off x="457200" y="1113272"/>
            <a:ext cx="8229600" cy="3395066"/>
          </a:xfrm>
        </p:spPr>
        <p:txBody>
          <a:bodyPr wrap="square" lIns="68591" tIns="34295" rIns="68591" bIns="34295" anchor="t"/>
          <a:lstStyle/>
          <a:p>
            <a:pPr>
              <a:buSzPct val="90000"/>
              <a:buFont typeface="Wingdings" panose="05000000000000000000" pitchFamily="2" charset="2"/>
              <a:buChar char="n"/>
            </a:pPr>
            <a:r>
              <a:rPr lang="zh-CN" altLang="en-US" sz="1600" dirty="0">
                <a:latin typeface="Times New Roman" panose="02020603050405020304" pitchFamily="18" charset="0"/>
              </a:rPr>
              <a:t>文件内容操作三步走：打开、读写、关闭</a:t>
            </a:r>
            <a:r>
              <a:rPr lang="zh-CN" altLang="en-US" sz="1600" dirty="0" smtClean="0">
                <a:latin typeface="Times New Roman" panose="02020603050405020304" pitchFamily="18" charset="0"/>
              </a:rPr>
              <a:t>。</a:t>
            </a:r>
            <a:endParaRPr lang="en-US" altLang="zh-CN" sz="1600" dirty="0" smtClean="0">
              <a:latin typeface="Times New Roman" panose="02020603050405020304" pitchFamily="18" charset="0"/>
            </a:endParaRPr>
          </a:p>
          <a:p>
            <a:r>
              <a:rPr lang="zh-CN" altLang="en-US" sz="1400" dirty="0">
                <a:latin typeface="Times New Roman" panose="02020603050405020304" pitchFamily="18" charset="0"/>
              </a:rPr>
              <a:t>文件的应用级操作可以分为以下 </a:t>
            </a:r>
            <a:r>
              <a:rPr lang="en-US" altLang="zh-CN" sz="1400" dirty="0">
                <a:latin typeface="Times New Roman" panose="02020603050405020304" pitchFamily="18" charset="0"/>
              </a:rPr>
              <a:t>3 </a:t>
            </a:r>
            <a:r>
              <a:rPr lang="zh-CN" altLang="en-US" sz="1400" dirty="0">
                <a:latin typeface="Times New Roman" panose="02020603050405020304" pitchFamily="18" charset="0"/>
              </a:rPr>
              <a:t>步，每一步都需要借助对应的函数实现：</a:t>
            </a:r>
            <a:r>
              <a:rPr lang="zh-CN" altLang="en-US" sz="1400" dirty="0">
                <a:solidFill>
                  <a:srgbClr val="FF0000"/>
                </a:solidFill>
                <a:latin typeface="Times New Roman" panose="02020603050405020304" pitchFamily="18" charset="0"/>
              </a:rPr>
              <a:t>打开文件：使用 </a:t>
            </a:r>
            <a:r>
              <a:rPr lang="en-US" altLang="zh-CN" sz="1400" dirty="0">
                <a:solidFill>
                  <a:srgbClr val="FF0000"/>
                </a:solidFill>
                <a:latin typeface="Times New Roman" panose="02020603050405020304" pitchFamily="18" charset="0"/>
              </a:rPr>
              <a:t>open() </a:t>
            </a:r>
            <a:r>
              <a:rPr lang="zh-CN" altLang="en-US" sz="1400" dirty="0">
                <a:solidFill>
                  <a:srgbClr val="FF0000"/>
                </a:solidFill>
                <a:latin typeface="Times New Roman" panose="02020603050405020304" pitchFamily="18" charset="0"/>
              </a:rPr>
              <a:t>函数，该函数会返回一个文件对象</a:t>
            </a:r>
            <a:r>
              <a:rPr lang="zh-CN" altLang="en-US" sz="1400" dirty="0">
                <a:latin typeface="Times New Roman" panose="02020603050405020304" pitchFamily="18" charset="0"/>
              </a:rPr>
              <a:t>；</a:t>
            </a:r>
          </a:p>
          <a:p>
            <a:r>
              <a:rPr lang="zh-CN" altLang="en-US" sz="1400" dirty="0">
                <a:solidFill>
                  <a:srgbClr val="FF0000"/>
                </a:solidFill>
                <a:latin typeface="Times New Roman" panose="02020603050405020304" pitchFamily="18" charset="0"/>
              </a:rPr>
              <a:t>对已打开文件做读</a:t>
            </a:r>
            <a:r>
              <a:rPr lang="en-US" altLang="zh-CN" sz="1400" dirty="0">
                <a:solidFill>
                  <a:srgbClr val="FF0000"/>
                </a:solidFill>
                <a:latin typeface="Times New Roman" panose="02020603050405020304" pitchFamily="18" charset="0"/>
              </a:rPr>
              <a:t>/</a:t>
            </a:r>
            <a:r>
              <a:rPr lang="zh-CN" altLang="en-US" sz="1400" dirty="0">
                <a:solidFill>
                  <a:srgbClr val="FF0000"/>
                </a:solidFill>
                <a:latin typeface="Times New Roman" panose="02020603050405020304" pitchFamily="18" charset="0"/>
              </a:rPr>
              <a:t>写操作：读取文件内容可使用 </a:t>
            </a:r>
            <a:r>
              <a:rPr lang="en-US" altLang="zh-CN" sz="1400" dirty="0">
                <a:solidFill>
                  <a:srgbClr val="FF0000"/>
                </a:solidFill>
                <a:latin typeface="Times New Roman" panose="02020603050405020304" pitchFamily="18" charset="0"/>
              </a:rPr>
              <a:t>read()</a:t>
            </a:r>
            <a:r>
              <a:rPr lang="zh-CN" altLang="en-US" sz="1400" dirty="0">
                <a:solidFill>
                  <a:srgbClr val="FF0000"/>
                </a:solidFill>
                <a:latin typeface="Times New Roman" panose="02020603050405020304" pitchFamily="18" charset="0"/>
              </a:rPr>
              <a:t>、</a:t>
            </a:r>
            <a:r>
              <a:rPr lang="en-US" altLang="zh-CN" sz="1400" dirty="0" err="1">
                <a:solidFill>
                  <a:srgbClr val="FF0000"/>
                </a:solidFill>
                <a:latin typeface="Times New Roman" panose="02020603050405020304" pitchFamily="18" charset="0"/>
              </a:rPr>
              <a:t>readline</a:t>
            </a:r>
            <a:r>
              <a:rPr lang="en-US" altLang="zh-CN" sz="1400" dirty="0">
                <a:solidFill>
                  <a:srgbClr val="FF0000"/>
                </a:solidFill>
                <a:latin typeface="Times New Roman" panose="02020603050405020304" pitchFamily="18" charset="0"/>
              </a:rPr>
              <a:t>() </a:t>
            </a:r>
            <a:r>
              <a:rPr lang="zh-CN" altLang="en-US" sz="1400" dirty="0">
                <a:solidFill>
                  <a:srgbClr val="FF0000"/>
                </a:solidFill>
                <a:latin typeface="Times New Roman" panose="02020603050405020304" pitchFamily="18" charset="0"/>
              </a:rPr>
              <a:t>以及 </a:t>
            </a:r>
            <a:r>
              <a:rPr lang="en-US" altLang="zh-CN" sz="1400" dirty="0" err="1">
                <a:solidFill>
                  <a:srgbClr val="FF0000"/>
                </a:solidFill>
                <a:latin typeface="Times New Roman" panose="02020603050405020304" pitchFamily="18" charset="0"/>
              </a:rPr>
              <a:t>readlines</a:t>
            </a:r>
            <a:r>
              <a:rPr lang="en-US" altLang="zh-CN" sz="1400" dirty="0">
                <a:solidFill>
                  <a:srgbClr val="FF0000"/>
                </a:solidFill>
                <a:latin typeface="Times New Roman" panose="02020603050405020304" pitchFamily="18" charset="0"/>
              </a:rPr>
              <a:t>() </a:t>
            </a:r>
            <a:r>
              <a:rPr lang="zh-CN" altLang="en-US" sz="1400" dirty="0">
                <a:solidFill>
                  <a:srgbClr val="FF0000"/>
                </a:solidFill>
                <a:latin typeface="Times New Roman" panose="02020603050405020304" pitchFamily="18" charset="0"/>
              </a:rPr>
              <a:t>函数</a:t>
            </a:r>
            <a:r>
              <a:rPr lang="zh-CN" altLang="en-US" sz="1400" dirty="0">
                <a:latin typeface="Times New Roman" panose="02020603050405020304" pitchFamily="18" charset="0"/>
              </a:rPr>
              <a:t>；</a:t>
            </a:r>
            <a:r>
              <a:rPr lang="zh-CN" altLang="en-US" sz="1400" dirty="0">
                <a:solidFill>
                  <a:srgbClr val="FF0000"/>
                </a:solidFill>
                <a:latin typeface="Times New Roman" panose="02020603050405020304" pitchFamily="18" charset="0"/>
              </a:rPr>
              <a:t>向文件中写入内容，可以使用 </a:t>
            </a:r>
            <a:r>
              <a:rPr lang="en-US" altLang="zh-CN" sz="1400" dirty="0">
                <a:solidFill>
                  <a:srgbClr val="FF0000"/>
                </a:solidFill>
                <a:latin typeface="Times New Roman" panose="02020603050405020304" pitchFamily="18" charset="0"/>
              </a:rPr>
              <a:t>write() </a:t>
            </a:r>
            <a:r>
              <a:rPr lang="zh-CN" altLang="en-US" sz="1400" dirty="0">
                <a:solidFill>
                  <a:srgbClr val="FF0000"/>
                </a:solidFill>
                <a:latin typeface="Times New Roman" panose="02020603050405020304" pitchFamily="18" charset="0"/>
              </a:rPr>
              <a:t>函数</a:t>
            </a:r>
            <a:r>
              <a:rPr lang="zh-CN" altLang="en-US" sz="1400" dirty="0">
                <a:latin typeface="Times New Roman" panose="02020603050405020304" pitchFamily="18" charset="0"/>
              </a:rPr>
              <a:t>。</a:t>
            </a:r>
          </a:p>
          <a:p>
            <a:r>
              <a:rPr lang="zh-CN" altLang="en-US" sz="1400" dirty="0">
                <a:latin typeface="Times New Roman" panose="02020603050405020304" pitchFamily="18" charset="0"/>
              </a:rPr>
              <a:t>关闭文件：完成对文件的读</a:t>
            </a:r>
            <a:r>
              <a:rPr lang="en-US" altLang="zh-CN" sz="1400" dirty="0">
                <a:latin typeface="Times New Roman" panose="02020603050405020304" pitchFamily="18" charset="0"/>
              </a:rPr>
              <a:t>/</a:t>
            </a:r>
            <a:r>
              <a:rPr lang="zh-CN" altLang="en-US" sz="1400" dirty="0">
                <a:latin typeface="Times New Roman" panose="02020603050405020304" pitchFamily="18" charset="0"/>
              </a:rPr>
              <a:t>写操作之后，最后需要关闭文件，可以使用 </a:t>
            </a:r>
            <a:r>
              <a:rPr lang="en-US" altLang="zh-CN" sz="1400" dirty="0">
                <a:latin typeface="Times New Roman" panose="02020603050405020304" pitchFamily="18" charset="0"/>
              </a:rPr>
              <a:t>close() </a:t>
            </a:r>
            <a:r>
              <a:rPr lang="zh-CN" altLang="en-US" sz="1400" dirty="0">
                <a:latin typeface="Times New Roman" panose="02020603050405020304" pitchFamily="18" charset="0"/>
              </a:rPr>
              <a:t>函数</a:t>
            </a:r>
            <a:r>
              <a:rPr lang="zh-CN" altLang="en-US" sz="1600" dirty="0">
                <a:latin typeface="Times New Roman" panose="02020603050405020304" pitchFamily="18" charset="0"/>
              </a:rPr>
              <a:t>。</a:t>
            </a:r>
          </a:p>
          <a:p>
            <a:pPr eaLnBrk="1" latinLnBrk="0" hangingPunct="1">
              <a:spcBef>
                <a:spcPts val="0"/>
              </a:spcBef>
              <a:buSzPct val="90000"/>
              <a:buFont typeface="Wingdings" panose="05000000000000000000" pitchFamily="2" charset="2"/>
              <a:buNone/>
            </a:pPr>
            <a:r>
              <a:rPr lang="zh-CN" altLang="en-US" sz="1600" dirty="0" smtClean="0">
                <a:latin typeface="Consolas" panose="020B0609020204030204" pitchFamily="49" charset="0"/>
              </a:rPr>
              <a:t>open</a:t>
            </a:r>
            <a:r>
              <a:rPr lang="zh-CN" altLang="en-US" sz="1600" dirty="0">
                <a:latin typeface="Consolas" panose="020B0609020204030204" pitchFamily="49" charset="0"/>
              </a:rPr>
              <a:t>(file, mode='r', buffering=-1, encoding=None, errors=None,</a:t>
            </a:r>
          </a:p>
          <a:p>
            <a:pPr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newline=None, closefd=True, opener=None)</a:t>
            </a:r>
          </a:p>
          <a:p>
            <a:pPr>
              <a:buSzPct val="90000"/>
              <a:buFont typeface="Wingdings" panose="05000000000000000000" charset="0"/>
              <a:buChar char=""/>
            </a:pPr>
            <a:r>
              <a:rPr lang="en-US" altLang="zh-CN" sz="1400" dirty="0">
                <a:solidFill>
                  <a:srgbClr val="FF0000"/>
                </a:solidFill>
                <a:latin typeface="Times New Roman" panose="02020603050405020304" pitchFamily="18" charset="0"/>
              </a:rPr>
              <a:t>file</a:t>
            </a:r>
            <a:r>
              <a:rPr lang="zh-CN" altLang="en-US" sz="1400" dirty="0">
                <a:solidFill>
                  <a:srgbClr val="FF0000"/>
                </a:solidFill>
                <a:latin typeface="Times New Roman" panose="02020603050405020304" pitchFamily="18" charset="0"/>
              </a:rPr>
              <a:t>参数</a:t>
            </a:r>
            <a:r>
              <a:rPr lang="zh-CN" altLang="en-US" sz="1400" dirty="0">
                <a:latin typeface="Times New Roman" panose="02020603050405020304" pitchFamily="18" charset="0"/>
              </a:rPr>
              <a:t>指定了被打开的文件名称。</a:t>
            </a:r>
          </a:p>
          <a:p>
            <a:pPr>
              <a:spcBef>
                <a:spcPts val="600"/>
              </a:spcBef>
              <a:spcAft>
                <a:spcPts val="600"/>
              </a:spcAft>
              <a:buFont typeface="Wingdings" panose="05000000000000000000" pitchFamily="2" charset="2"/>
              <a:buChar char="ü"/>
            </a:pPr>
            <a:r>
              <a:rPr lang="en-US" altLang="zh-CN" sz="1400" dirty="0">
                <a:solidFill>
                  <a:srgbClr val="FF0000"/>
                </a:solidFill>
                <a:latin typeface="Times New Roman" panose="02020603050405020304" pitchFamily="18" charset="0"/>
              </a:rPr>
              <a:t>mode</a:t>
            </a:r>
            <a:r>
              <a:rPr lang="zh-CN" altLang="en-US" sz="1400" dirty="0">
                <a:solidFill>
                  <a:srgbClr val="FF0000"/>
                </a:solidFill>
                <a:latin typeface="Times New Roman" panose="02020603050405020304" pitchFamily="18" charset="0"/>
              </a:rPr>
              <a:t>参数</a:t>
            </a:r>
            <a:r>
              <a:rPr lang="zh-CN" altLang="en-US" sz="1400" dirty="0">
                <a:latin typeface="Times New Roman" panose="02020603050405020304" pitchFamily="18" charset="0"/>
              </a:rPr>
              <a:t>指定了打开文件后的处理方式。</a:t>
            </a:r>
          </a:p>
          <a:p>
            <a:pPr>
              <a:spcBef>
                <a:spcPts val="600"/>
              </a:spcBef>
              <a:spcAft>
                <a:spcPts val="600"/>
              </a:spcAft>
              <a:buFont typeface="Wingdings" panose="05000000000000000000" pitchFamily="2" charset="2"/>
              <a:buChar char="ü"/>
            </a:pPr>
            <a:r>
              <a:rPr lang="en-US" altLang="zh-CN" sz="1400" dirty="0">
                <a:solidFill>
                  <a:srgbClr val="FF0000"/>
                </a:solidFill>
                <a:latin typeface="Times New Roman" panose="02020603050405020304" pitchFamily="18" charset="0"/>
              </a:rPr>
              <a:t>buffering</a:t>
            </a:r>
            <a:r>
              <a:rPr lang="zh-CN" altLang="en-US" sz="1400" dirty="0">
                <a:solidFill>
                  <a:srgbClr val="FF0000"/>
                </a:solidFill>
                <a:latin typeface="Times New Roman" panose="02020603050405020304" pitchFamily="18" charset="0"/>
              </a:rPr>
              <a:t>参数</a:t>
            </a:r>
            <a:r>
              <a:rPr lang="zh-CN" altLang="en-US" sz="1400" dirty="0">
                <a:latin typeface="Times New Roman" panose="02020603050405020304" pitchFamily="18" charset="0"/>
              </a:rPr>
              <a:t>指定了读写文件的缓存模式。</a:t>
            </a:r>
            <a:r>
              <a:rPr lang="en-US" altLang="zh-CN" sz="1400" dirty="0">
                <a:latin typeface="Times New Roman" panose="02020603050405020304" pitchFamily="18" charset="0"/>
              </a:rPr>
              <a:t>0</a:t>
            </a:r>
            <a:r>
              <a:rPr lang="zh-CN" altLang="en-US" sz="1400" dirty="0">
                <a:latin typeface="Times New Roman" panose="02020603050405020304" pitchFamily="18" charset="0"/>
              </a:rPr>
              <a:t>表示不缓存，</a:t>
            </a:r>
            <a:r>
              <a:rPr lang="en-US" altLang="zh-CN" sz="1400" dirty="0">
                <a:latin typeface="Times New Roman" panose="02020603050405020304" pitchFamily="18" charset="0"/>
              </a:rPr>
              <a:t>1</a:t>
            </a:r>
            <a:r>
              <a:rPr lang="zh-CN" altLang="en-US" sz="1400" dirty="0">
                <a:latin typeface="Times New Roman" panose="02020603050405020304" pitchFamily="18" charset="0"/>
              </a:rPr>
              <a:t>表示缓存，如大于</a:t>
            </a:r>
            <a:r>
              <a:rPr lang="en-US" altLang="zh-CN" sz="1400" dirty="0">
                <a:latin typeface="Times New Roman" panose="02020603050405020304" pitchFamily="18" charset="0"/>
              </a:rPr>
              <a:t>1</a:t>
            </a:r>
            <a:r>
              <a:rPr lang="zh-CN" altLang="en-US" sz="1400" dirty="0">
                <a:latin typeface="Times New Roman" panose="02020603050405020304" pitchFamily="18" charset="0"/>
              </a:rPr>
              <a:t>则表示缓冲区的大小。</a:t>
            </a:r>
            <a:r>
              <a:rPr lang="zh-CN" altLang="en-US" sz="1400" dirty="0">
                <a:solidFill>
                  <a:srgbClr val="FF0000"/>
                </a:solidFill>
                <a:latin typeface="Times New Roman" panose="02020603050405020304" pitchFamily="18" charset="0"/>
              </a:rPr>
              <a:t>默认值</a:t>
            </a:r>
            <a:r>
              <a:rPr lang="en-US" altLang="zh-CN" sz="1400" dirty="0">
                <a:solidFill>
                  <a:srgbClr val="FF0000"/>
                </a:solidFill>
                <a:latin typeface="Times New Roman" panose="02020603050405020304" pitchFamily="18" charset="0"/>
              </a:rPr>
              <a:t>-1</a:t>
            </a:r>
            <a:r>
              <a:rPr lang="zh-CN" altLang="en-US" sz="1400" dirty="0">
                <a:solidFill>
                  <a:srgbClr val="FF0000"/>
                </a:solidFill>
                <a:latin typeface="Times New Roman" panose="02020603050405020304" pitchFamily="18" charset="0"/>
              </a:rPr>
              <a:t>表示由系统管理缓存</a:t>
            </a:r>
            <a:r>
              <a:rPr lang="zh-CN" altLang="en-US" sz="1400" dirty="0" smtClean="0">
                <a:latin typeface="Times New Roman" panose="02020603050405020304" pitchFamily="18" charset="0"/>
              </a:rPr>
              <a:t>。</a:t>
            </a:r>
            <a:endParaRPr lang="en-US" altLang="zh-CN" sz="1400" dirty="0" smtClean="0">
              <a:latin typeface="Times New Roman" panose="02020603050405020304" pitchFamily="18" charset="0"/>
            </a:endParaRPr>
          </a:p>
          <a:p>
            <a:pPr>
              <a:spcBef>
                <a:spcPts val="600"/>
              </a:spcBef>
              <a:spcAft>
                <a:spcPts val="600"/>
              </a:spcAft>
              <a:buFont typeface="Wingdings" panose="05000000000000000000" pitchFamily="2" charset="2"/>
              <a:buChar char="ü"/>
            </a:pPr>
            <a:r>
              <a:rPr lang="zh-CN" altLang="en-US" sz="1400" dirty="0" smtClean="0">
                <a:solidFill>
                  <a:srgbClr val="FF0000"/>
                </a:solidFill>
                <a:latin typeface="Times New Roman" panose="02020603050405020304" pitchFamily="18" charset="0"/>
              </a:rPr>
              <a:t>encoding</a:t>
            </a:r>
            <a:r>
              <a:rPr lang="zh-CN" altLang="en-US" sz="1400" dirty="0">
                <a:solidFill>
                  <a:srgbClr val="FF0000"/>
                </a:solidFill>
                <a:latin typeface="Times New Roman" panose="02020603050405020304" pitchFamily="18" charset="0"/>
              </a:rPr>
              <a:t>参数</a:t>
            </a:r>
            <a:r>
              <a:rPr lang="zh-CN" altLang="en-US" sz="1400" dirty="0">
                <a:latin typeface="Times New Roman" panose="02020603050405020304" pitchFamily="18" charset="0"/>
              </a:rPr>
              <a:t>指定对文本进行编码和解码的方式，只适用于文本模式，可以使用Python支持的任何格式，如GBK、utf8、CP936等等。</a:t>
            </a:r>
            <a:endParaRPr lang="en-US" altLang="zh-CN"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7.4 </a:t>
            </a:r>
            <a:r>
              <a:rPr lang="zh-CN" altLang="en-US" dirty="0" smtClean="0"/>
              <a:t>文件级操作</a:t>
            </a:r>
            <a:endParaRPr lang="zh-CN" altLang="en-US" dirty="0"/>
          </a:p>
        </p:txBody>
      </p:sp>
      <p:sp>
        <p:nvSpPr>
          <p:cNvPr id="3" name="内容占位符 2"/>
          <p:cNvSpPr>
            <a:spLocks noGrp="1"/>
          </p:cNvSpPr>
          <p:nvPr>
            <p:ph idx="1"/>
          </p:nvPr>
        </p:nvSpPr>
        <p:spPr/>
        <p:txBody>
          <a:bodyPr/>
          <a:lstStyle/>
          <a:p>
            <a:pPr>
              <a:lnSpc>
                <a:spcPct val="150000"/>
              </a:lnSpc>
            </a:pPr>
            <a:r>
              <a:rPr lang="zh-CN" altLang="en-US" sz="2000" dirty="0" smtClean="0">
                <a:solidFill>
                  <a:srgbClr val="FF0000"/>
                </a:solidFill>
              </a:rPr>
              <a:t>在</a:t>
            </a:r>
            <a:r>
              <a:rPr lang="zh-CN" altLang="en-US" sz="2000" dirty="0">
                <a:solidFill>
                  <a:srgbClr val="FF0000"/>
                </a:solidFill>
              </a:rPr>
              <a:t>自动化测试中</a:t>
            </a:r>
            <a:r>
              <a:rPr lang="en-US" altLang="zh-CN" sz="2000" dirty="0">
                <a:solidFill>
                  <a:srgbClr val="FF0000"/>
                </a:solidFill>
              </a:rPr>
              <a:t>,</a:t>
            </a:r>
            <a:r>
              <a:rPr lang="zh-CN" altLang="en-US" sz="2000" dirty="0">
                <a:solidFill>
                  <a:srgbClr val="FF0000"/>
                </a:solidFill>
              </a:rPr>
              <a:t>经常需要查找操作文件</a:t>
            </a:r>
            <a:r>
              <a:rPr lang="en-US" altLang="zh-CN" sz="2000" dirty="0">
                <a:solidFill>
                  <a:srgbClr val="FF0000"/>
                </a:solidFill>
              </a:rPr>
              <a:t>,</a:t>
            </a:r>
            <a:r>
              <a:rPr lang="zh-CN" altLang="en-US" sz="2000" dirty="0">
                <a:solidFill>
                  <a:srgbClr val="FF0000"/>
                </a:solidFill>
              </a:rPr>
              <a:t>比如查找配置文件</a:t>
            </a:r>
            <a:r>
              <a:rPr lang="en-US" altLang="zh-CN" sz="2000" dirty="0">
                <a:solidFill>
                  <a:srgbClr val="FF0000"/>
                </a:solidFill>
              </a:rPr>
              <a:t>(</a:t>
            </a:r>
            <a:r>
              <a:rPr lang="zh-CN" altLang="en-US" sz="2000" dirty="0">
                <a:solidFill>
                  <a:srgbClr val="FF0000"/>
                </a:solidFill>
              </a:rPr>
              <a:t>从而读取配置文件的信息</a:t>
            </a:r>
            <a:r>
              <a:rPr lang="en-US" altLang="zh-CN" sz="2000" dirty="0">
                <a:solidFill>
                  <a:srgbClr val="FF0000"/>
                </a:solidFill>
              </a:rPr>
              <a:t>),</a:t>
            </a:r>
            <a:r>
              <a:rPr lang="zh-CN" altLang="en-US" sz="2000" dirty="0">
                <a:solidFill>
                  <a:srgbClr val="FF0000"/>
                </a:solidFill>
              </a:rPr>
              <a:t>查找测试报告等等</a:t>
            </a:r>
            <a:r>
              <a:rPr lang="en-US" altLang="zh-CN" sz="2000" dirty="0">
                <a:solidFill>
                  <a:srgbClr val="FF0000"/>
                </a:solidFill>
              </a:rPr>
              <a:t>,</a:t>
            </a:r>
            <a:r>
              <a:rPr lang="zh-CN" altLang="en-US" sz="2000" dirty="0">
                <a:solidFill>
                  <a:srgbClr val="FF0000"/>
                </a:solidFill>
              </a:rPr>
              <a:t>经常会对大量文件和路径进行操作</a:t>
            </a:r>
            <a:r>
              <a:rPr lang="en-US" altLang="zh-CN" sz="2000" dirty="0">
                <a:solidFill>
                  <a:srgbClr val="FF0000"/>
                </a:solidFill>
              </a:rPr>
              <a:t>,</a:t>
            </a:r>
            <a:r>
              <a:rPr lang="zh-CN" altLang="en-US" sz="2000" dirty="0"/>
              <a:t>这就需要依赖</a:t>
            </a:r>
            <a:r>
              <a:rPr lang="en-US" altLang="zh-CN" sz="2000" dirty="0" err="1"/>
              <a:t>os</a:t>
            </a:r>
            <a:r>
              <a:rPr lang="zh-CN" altLang="en-US" sz="2000" dirty="0" smtClean="0"/>
              <a:t>模块</a:t>
            </a:r>
            <a:r>
              <a:rPr lang="zh-CN" altLang="en-US" sz="2000" dirty="0"/>
              <a:t>和</a:t>
            </a:r>
            <a:r>
              <a:rPr lang="en-US" altLang="zh-CN" sz="2000" dirty="0" err="1" smtClean="0"/>
              <a:t>os.path</a:t>
            </a:r>
            <a:r>
              <a:rPr lang="zh-CN" altLang="en-US" sz="2000" dirty="0" smtClean="0"/>
              <a:t>模块，</a:t>
            </a:r>
            <a:r>
              <a:rPr lang="en-US" altLang="zh-CN" sz="2000" dirty="0" err="1" smtClean="0"/>
              <a:t>os</a:t>
            </a:r>
            <a:r>
              <a:rPr lang="zh-CN" altLang="en-US" sz="2000" dirty="0" smtClean="0"/>
              <a:t>模块提供了大量文件操作的函数，</a:t>
            </a:r>
            <a:r>
              <a:rPr lang="en-US" altLang="zh-CN" sz="2000" dirty="0" err="1" smtClean="0"/>
              <a:t>os.path</a:t>
            </a:r>
            <a:r>
              <a:rPr lang="zh-CN" altLang="en-US" sz="2000" dirty="0" smtClean="0"/>
              <a:t>模块提供了大量用于路径判断、切分、连接以及文件夹遍历的方法。</a:t>
            </a:r>
            <a:endParaRPr lang="zh-CN" altLang="en-US" sz="2000" dirty="0"/>
          </a:p>
        </p:txBody>
      </p:sp>
    </p:spTree>
    <p:extLst>
      <p:ext uri="{BB962C8B-B14F-4D97-AF65-F5344CB8AC3E}">
        <p14:creationId xmlns:p14="http://schemas.microsoft.com/office/powerpoint/2010/main" val="790378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p>
        </p:txBody>
      </p:sp>
      <p:sp>
        <p:nvSpPr>
          <p:cNvPr id="67586" name="Content Placeholder 2"/>
          <p:cNvSpPr>
            <a:spLocks noGrp="1"/>
          </p:cNvSpPr>
          <p:nvPr>
            <p:ph idx="1"/>
          </p:nvPr>
        </p:nvSpPr>
        <p:spPr/>
        <p:txBody>
          <a:bodyPr wrap="square" lIns="68591" tIns="34295" rIns="68591" bIns="34295" anchor="t"/>
          <a:lstStyle/>
          <a:p>
            <a:r>
              <a:rPr lang="en-US" altLang="en-US" sz="1800" dirty="0" err="1">
                <a:solidFill>
                  <a:srgbClr val="FF0000"/>
                </a:solidFill>
              </a:rPr>
              <a:t>os</a:t>
            </a:r>
            <a:r>
              <a:rPr lang="zh-CN" altLang="en-US" sz="1800" dirty="0">
                <a:solidFill>
                  <a:srgbClr val="FF0000"/>
                </a:solidFill>
              </a:rPr>
              <a:t>模块常用的文件操作函数</a:t>
            </a:r>
          </a:p>
        </p:txBody>
      </p:sp>
      <p:graphicFrame>
        <p:nvGraphicFramePr>
          <p:cNvPr id="3" name="Table -1"/>
          <p:cNvGraphicFramePr/>
          <p:nvPr>
            <p:extLst>
              <p:ext uri="{D42A27DB-BD31-4B8C-83A1-F6EECF244321}">
                <p14:modId xmlns:p14="http://schemas.microsoft.com/office/powerpoint/2010/main" val="920132117"/>
              </p:ext>
            </p:extLst>
          </p:nvPr>
        </p:nvGraphicFramePr>
        <p:xfrm>
          <a:off x="441747" y="1592144"/>
          <a:ext cx="7345045" cy="2880995"/>
        </p:xfrm>
        <a:graphic>
          <a:graphicData uri="http://schemas.openxmlformats.org/drawingml/2006/table">
            <a:tbl>
              <a:tblPr firstRow="1" bandRow="1">
                <a:tableStyleId>{5940675A-B579-460E-94D1-54222C63F5DA}</a:tableStyleId>
              </a:tblPr>
              <a:tblGrid>
                <a:gridCol w="3984625">
                  <a:extLst>
                    <a:ext uri="{9D8B030D-6E8A-4147-A177-3AD203B41FA5}">
                      <a16:colId xmlns:a16="http://schemas.microsoft.com/office/drawing/2014/main" val="20000"/>
                    </a:ext>
                  </a:extLst>
                </a:gridCol>
                <a:gridCol w="336042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dirty="0">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p>
                      <a:pPr marL="0" indent="0" algn="l">
                        <a:buNone/>
                      </a:pPr>
                      <a:r>
                        <a:rPr lang="en-US" altLang="zh-CN" sz="1350" b="0" u="none" dirty="0">
                          <a:solidFill>
                            <a:srgbClr val="FF0000"/>
                          </a:solidFill>
                          <a:latin typeface="Calibri" panose="020F0502020204030204" charset="0"/>
                          <a:ea typeface="Calibri" panose="020F0502020204030204" charset="0"/>
                          <a:cs typeface="Calibri" panose="020F0502020204030204" charset="0"/>
                        </a:rPr>
                        <a:t>access(path, mode)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测试是否可以按照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指定的权限访问文件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p>
                      <a:pPr marL="0" indent="0" algn="l">
                        <a:buNone/>
                      </a:pPr>
                      <a:r>
                        <a:rPr lang="en-US" altLang="zh-CN" sz="135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chdir</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把</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设为当前工作目录</a:t>
                      </a:r>
                      <a:endParaRPr 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0">
                <a:tc>
                  <a:txBody>
                    <a:bodyPr/>
                    <a:lstStyle/>
                    <a:p>
                      <a:pPr marL="0" indent="0" algn="l">
                        <a:buNone/>
                      </a:pPr>
                      <a:r>
                        <a:rPr lang="en-US" altLang="zh-CN" sz="135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chmod</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(path, mode, *, </a:t>
                      </a:r>
                      <a:r>
                        <a:rPr lang="en-US" altLang="zh-CN" sz="135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dir_fd</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=None, </a:t>
                      </a:r>
                      <a:r>
                        <a:rPr lang="en-US" altLang="zh-CN" sz="135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follow_symlinks</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=True)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改变文件的访问权限</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35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curdir</a:t>
                      </a:r>
                      <a:endPar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当前文件夹</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environ</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包含系统环境变量和值的字典</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extsep</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当前操作系统所使用的文件扩展名分隔符</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get_exec_path()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返回可执行文件的搜索路径</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marL="0" indent="0" algn="l">
                        <a:buNone/>
                      </a:pPr>
                      <a:r>
                        <a:rPr lang="en-US" altLang="zh-CN" sz="1350" b="0" u="none">
                          <a:solidFill>
                            <a:srgbClr val="FF0000"/>
                          </a:solidFill>
                          <a:latin typeface="宋体" panose="02010600030101010101" pitchFamily="2" charset="-122"/>
                          <a:ea typeface="宋体" panose="02010600030101010101" pitchFamily="2" charset="-122"/>
                          <a:cs typeface="宋体" panose="02010600030101010101" pitchFamily="2" charset="-122"/>
                        </a:rPr>
                        <a:t>getcwd()</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返回当前工作</a:t>
                      </a:r>
                      <a:r>
                        <a:rPr lang="zh-CN" altLang="en-US" sz="1350" b="0"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目录</a:t>
                      </a:r>
                      <a:r>
                        <a:rPr lang="en-US" altLang="zh-CN" sz="1350" b="0"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350" b="0" i="0" u="none" kern="1200" baseline="0" dirty="0" smtClean="0">
                          <a:solidFill>
                            <a:schemeClr val="tx1"/>
                          </a:solidFill>
                          <a:effectLst/>
                          <a:latin typeface="+mn-lt"/>
                          <a:ea typeface="+mn-ea"/>
                          <a:cs typeface="+mn-cs"/>
                        </a:rPr>
                        <a:t>查</a:t>
                      </a:r>
                      <a:r>
                        <a:rPr lang="zh-CN" altLang="en-US" sz="1350" b="0" i="0" u="none" kern="1200" baseline="0" dirty="0" smtClean="0">
                          <a:solidFill>
                            <a:srgbClr val="FF0000"/>
                          </a:solidFill>
                          <a:effectLst/>
                          <a:latin typeface="+mn-lt"/>
                          <a:ea typeface="+mn-ea"/>
                          <a:cs typeface="+mn-cs"/>
                        </a:rPr>
                        <a:t>看当前所在路径</a:t>
                      </a:r>
                      <a:endPar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listdir</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返回</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目录下的</a:t>
                      </a:r>
                      <a:r>
                        <a:rPr lang="zh-CN" altLang="en-US" sz="1350" b="0"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文件</a:t>
                      </a:r>
                      <a:r>
                        <a:rPr lang="en-US" altLang="zh-CN" sz="1350" b="0"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350" b="0"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结果是列表</a:t>
                      </a:r>
                      <a:endPar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open(path, flags, mode=0o777, *, dir_fd=None)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指定的权限打开文件，默认权限为可读、可写、可执行</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popen(cmd, mode='r', buffering=-1)</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创建进程，启动外部程序</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863474971"/>
              </p:ext>
            </p:extLst>
          </p:nvPr>
        </p:nvGraphicFramePr>
        <p:xfrm>
          <a:off x="421005" y="1200150"/>
          <a:ext cx="8472805" cy="3671570"/>
        </p:xfrm>
        <a:graphic>
          <a:graphicData uri="http://schemas.openxmlformats.org/drawingml/2006/table">
            <a:tbl>
              <a:tblPr firstRow="1" bandRow="1">
                <a:tableStyleId>{5940675A-B579-460E-94D1-54222C63F5DA}</a:tableStyleId>
              </a:tblPr>
              <a:tblGrid>
                <a:gridCol w="3408045">
                  <a:extLst>
                    <a:ext uri="{9D8B030D-6E8A-4147-A177-3AD203B41FA5}">
                      <a16:colId xmlns:a16="http://schemas.microsoft.com/office/drawing/2014/main" val="20000"/>
                    </a:ext>
                  </a:extLst>
                </a:gridCol>
                <a:gridCol w="5064760">
                  <a:extLst>
                    <a:ext uri="{9D8B030D-6E8A-4147-A177-3AD203B41FA5}">
                      <a16:colId xmlns:a16="http://schemas.microsoft.com/office/drawing/2014/main" val="20001"/>
                    </a:ext>
                  </a:extLst>
                </a:gridCol>
              </a:tblGrid>
              <a:tr h="205740">
                <a:tc>
                  <a:txBody>
                    <a:bodyPr/>
                    <a:lstStyle/>
                    <a:p>
                      <a:pPr marL="0" indent="0" algn="ctr">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8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remove(path)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删除指定的文件，要求用户拥有删除文件的权限，并且文件没有只读或其他特殊属性</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8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rename(src, dst)</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重命名文件或目录，可以实现文件的移动，若目标文件已存在则抛出异常，不能跨越磁盘或分区</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replace(old, new)</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重命名文件或目录，若目标文件已存在则直接覆盖，不能跨越磁盘或分区</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11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scandir(path='.')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返回包含指定文件夹中所有</a:t>
                      </a:r>
                      <a:r>
                        <a:rPr lang="en-US" altLang="zh-CN" sz="1600" b="0" u="none">
                          <a:latin typeface="宋体" panose="02010600030101010101" pitchFamily="2" charset="-122"/>
                          <a:ea typeface="宋体" panose="02010600030101010101" pitchFamily="2" charset="-122"/>
                          <a:cs typeface="宋体" panose="02010600030101010101" pitchFamily="2" charset="-122"/>
                        </a:rPr>
                        <a:t>DirEntry</a:t>
                      </a:r>
                      <a:r>
                        <a:rPr lang="zh-CN" altLang="en-US" sz="1600" b="0" u="none">
                          <a:latin typeface="宋体" panose="02010600030101010101" pitchFamily="2" charset="-122"/>
                          <a:ea typeface="宋体" panose="02010600030101010101" pitchFamily="2" charset="-122"/>
                          <a:cs typeface="宋体" panose="02010600030101010101" pitchFamily="2" charset="-122"/>
                        </a:rPr>
                        <a:t>对象的迭代对象，遍历文件夹时比</a:t>
                      </a:r>
                      <a:r>
                        <a:rPr lang="en-US" altLang="zh-CN" sz="1600" b="0" u="none">
                          <a:latin typeface="宋体" panose="02010600030101010101" pitchFamily="2" charset="-122"/>
                          <a:ea typeface="宋体" panose="02010600030101010101" pitchFamily="2" charset="-122"/>
                          <a:cs typeface="宋体" panose="02010600030101010101" pitchFamily="2" charset="-122"/>
                        </a:rPr>
                        <a:t>listdir()</a:t>
                      </a:r>
                      <a:r>
                        <a:rPr lang="zh-CN" altLang="en-US" sz="1600" b="0" u="none">
                          <a:latin typeface="宋体" panose="02010600030101010101" pitchFamily="2" charset="-122"/>
                          <a:ea typeface="宋体" panose="02010600030101010101" pitchFamily="2" charset="-122"/>
                          <a:cs typeface="宋体" panose="02010600030101010101" pitchFamily="2" charset="-122"/>
                        </a:rPr>
                        <a:t>更加高效</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sep</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当前操作系统所使用的路径分隔符</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7810">
                <a:tc>
                  <a:txBody>
                    <a:bodyPr/>
                    <a:lstStyle/>
                    <a:p>
                      <a:pPr marL="0" indent="0" algn="l">
                        <a:buNone/>
                      </a:pPr>
                      <a:r>
                        <a:rPr lang="en-US" altLang="zh-CN" sz="1600" b="0" i="0" u="none" kern="1200" baseline="0">
                          <a:solidFill>
                            <a:schemeClr val="tx1"/>
                          </a:solidFill>
                          <a:latin typeface="宋体" panose="02010600030101010101" pitchFamily="2" charset="-122"/>
                          <a:ea typeface="宋体" panose="02010600030101010101" pitchFamily="2" charset="-122"/>
                          <a:cs typeface="宋体" panose="02010600030101010101" pitchFamily="2" charset="-122"/>
                        </a:rPr>
                        <a:t>startfile(filepath [, operation])</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kern="1200" baseline="0">
                          <a:solidFill>
                            <a:schemeClr val="tx1"/>
                          </a:solidFill>
                          <a:latin typeface="宋体" panose="02010600030101010101" pitchFamily="2" charset="-122"/>
                          <a:ea typeface="宋体" panose="02010600030101010101" pitchFamily="2" charset="-122"/>
                          <a:cs typeface="宋体" panose="02010600030101010101" pitchFamily="2" charset="-122"/>
                        </a:rPr>
                        <a:t>使用关联的应用程序打开指定文件或启动指定应用程序</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600" b="0" i="0" u="none" kern="1200" baseline="0">
                          <a:solidFill>
                            <a:schemeClr val="tx1"/>
                          </a:solidFill>
                          <a:latin typeface="宋体" panose="02010600030101010101" pitchFamily="2" charset="-122"/>
                          <a:ea typeface="宋体" panose="02010600030101010101" pitchFamily="2" charset="-122"/>
                          <a:cs typeface="宋体" panose="02010600030101010101" pitchFamily="2" charset="-122"/>
                        </a:rPr>
                        <a:t>stat(path)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i="0" u="none" kern="1200" baseline="0" dirty="0">
                          <a:solidFill>
                            <a:schemeClr val="tx1"/>
                          </a:solidFill>
                          <a:latin typeface="宋体" panose="02010600030101010101" pitchFamily="2" charset="-122"/>
                          <a:ea typeface="宋体" panose="02010600030101010101" pitchFamily="2" charset="-122"/>
                          <a:cs typeface="宋体" panose="02010600030101010101" pitchFamily="2" charset="-122"/>
                        </a:rPr>
                        <a:t>返回文件的所有属性</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system()</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启动外部程序</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truncate(path, length)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将文件截断，只保留指定长度的内容</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write(fd, data)</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将</a:t>
                      </a:r>
                      <a:r>
                        <a:rPr lang="en-US" altLang="zh-CN" sz="160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60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600" b="0" u="none" dirty="0">
                          <a:latin typeface="宋体" panose="02010600030101010101" pitchFamily="2" charset="-122"/>
                          <a:ea typeface="宋体" panose="02010600030101010101" pitchFamily="2" charset="-122"/>
                          <a:cs typeface="宋体" panose="02010600030101010101" pitchFamily="2" charset="-122"/>
                        </a:rPr>
                        <a:t>data</a:t>
                      </a:r>
                      <a:r>
                        <a:rPr lang="zh-CN" altLang="en-US" sz="1600" b="0" u="none" dirty="0">
                          <a:latin typeface="宋体" panose="02010600030101010101" pitchFamily="2" charset="-122"/>
                          <a:ea typeface="宋体" panose="02010600030101010101" pitchFamily="2" charset="-122"/>
                          <a:cs typeface="宋体" panose="02010600030101010101" pitchFamily="2" charset="-122"/>
                        </a:rPr>
                        <a:t>写入文件</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fd</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 name="Title 4"/>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p:txBody>
          <a:bodyPr wrap="square" lIns="68591" tIns="34295" rIns="68591" bIns="34295" anchor="t"/>
          <a:lstStyle/>
          <a:p>
            <a:r>
              <a:rPr lang="en-US" altLang="en-US" sz="1800"/>
              <a:t>os.path</a:t>
            </a:r>
            <a:r>
              <a:rPr lang="zh-CN" altLang="en-US" sz="1800"/>
              <a:t>常用的文件操作函数</a:t>
            </a:r>
          </a:p>
        </p:txBody>
      </p:sp>
      <p:sp>
        <p:nvSpPr>
          <p:cNvPr id="4" name="Title 3"/>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p>
        </p:txBody>
      </p:sp>
      <p:graphicFrame>
        <p:nvGraphicFramePr>
          <p:cNvPr id="2" name="Table -1"/>
          <p:cNvGraphicFramePr/>
          <p:nvPr/>
        </p:nvGraphicFramePr>
        <p:xfrm>
          <a:off x="457200" y="1659890"/>
          <a:ext cx="7167880" cy="2682240"/>
        </p:xfrm>
        <a:graphic>
          <a:graphicData uri="http://schemas.openxmlformats.org/drawingml/2006/table">
            <a:tbl>
              <a:tblPr firstRow="1" bandRow="1">
                <a:tableStyleId>{5940675A-B579-460E-94D1-54222C63F5DA}</a:tableStyleId>
              </a:tblPr>
              <a:tblGrid>
                <a:gridCol w="2598420">
                  <a:extLst>
                    <a:ext uri="{9D8B030D-6E8A-4147-A177-3AD203B41FA5}">
                      <a16:colId xmlns:a16="http://schemas.microsoft.com/office/drawing/2014/main" val="20000"/>
                    </a:ext>
                  </a:extLst>
                </a:gridCol>
                <a:gridCol w="4569460">
                  <a:extLst>
                    <a:ext uri="{9D8B030D-6E8A-4147-A177-3AD203B41FA5}">
                      <a16:colId xmlns:a16="http://schemas.microsoft.com/office/drawing/2014/main" val="20001"/>
                    </a:ext>
                  </a:extLst>
                </a:gridCol>
              </a:tblGrid>
              <a:tr h="206375">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abspath(path)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返回给定路径的绝对路径</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basename(path)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返回指定路径的最后一个组成部分</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commonpath(paths)</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返回给定的多个路径的最长公共路径</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commonprefix(paths)</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返回给定的多个路径的最长公共前缀</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dirname(p)</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返回给定路径的文件夹部分</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exists(path)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判断文件是否存在</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getatime(filename)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返回文件的最后访问时间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getctime(filename)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返回文件的创建时间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getmtime(filename)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返回文件的最后修改时间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getsize(filename)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返回文件的大小</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384810" y="1301115"/>
          <a:ext cx="8497570" cy="2708275"/>
        </p:xfrm>
        <a:graphic>
          <a:graphicData uri="http://schemas.openxmlformats.org/drawingml/2006/table">
            <a:tbl>
              <a:tblPr firstRow="1" bandRow="1">
                <a:tableStyleId>{5940675A-B579-460E-94D1-54222C63F5DA}</a:tableStyleId>
              </a:tblPr>
              <a:tblGrid>
                <a:gridCol w="1942465">
                  <a:extLst>
                    <a:ext uri="{9D8B030D-6E8A-4147-A177-3AD203B41FA5}">
                      <a16:colId xmlns:a16="http://schemas.microsoft.com/office/drawing/2014/main" val="20000"/>
                    </a:ext>
                  </a:extLst>
                </a:gridCol>
                <a:gridCol w="6555105">
                  <a:extLst>
                    <a:ext uri="{9D8B030D-6E8A-4147-A177-3AD203B41FA5}">
                      <a16:colId xmlns:a16="http://schemas.microsoft.com/office/drawing/2014/main" val="20001"/>
                    </a:ext>
                  </a:extLst>
                </a:gridCol>
              </a:tblGrid>
              <a:tr h="20574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isabs(path)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判断</a:t>
                      </a:r>
                      <a:r>
                        <a:rPr lang="en-US" altLang="zh-CN" sz="1600" b="0" u="none">
                          <a:latin typeface="宋体" panose="02010600030101010101" pitchFamily="2" charset="-122"/>
                          <a:ea typeface="宋体" panose="02010600030101010101" pitchFamily="2" charset="-122"/>
                          <a:cs typeface="宋体" panose="02010600030101010101" pitchFamily="2" charset="-122"/>
                        </a:rPr>
                        <a:t>path</a:t>
                      </a:r>
                      <a:r>
                        <a:rPr lang="zh-CN" altLang="en-US" sz="1600" b="0" u="none">
                          <a:latin typeface="宋体" panose="02010600030101010101" pitchFamily="2" charset="-122"/>
                          <a:ea typeface="宋体" panose="02010600030101010101" pitchFamily="2" charset="-122"/>
                          <a:cs typeface="宋体" panose="02010600030101010101" pitchFamily="2" charset="-122"/>
                        </a:rPr>
                        <a:t>是否为绝对路径</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isdir(path)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是否为文件夹</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isfile(path)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是否为文件</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join(path, *paths)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连接两个或多个</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realpath(path)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返回给定路径的绝对路径</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relpath(path)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返回给定路径的相对路径，不能跨越磁盘驱动器或分区</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samefile(f1, f2)</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测试</a:t>
                      </a:r>
                      <a:r>
                        <a:rPr lang="en-US" altLang="zh-CN" sz="1600" b="0" u="none">
                          <a:latin typeface="宋体" panose="02010600030101010101" pitchFamily="2" charset="-122"/>
                          <a:ea typeface="宋体" panose="02010600030101010101" pitchFamily="2" charset="-122"/>
                          <a:cs typeface="宋体" panose="02010600030101010101" pitchFamily="2" charset="-122"/>
                        </a:rPr>
                        <a:t>f1</a:t>
                      </a:r>
                      <a:r>
                        <a:rPr lang="zh-CN" altLang="en-US" sz="1600" b="0" u="none">
                          <a:latin typeface="宋体" panose="02010600030101010101" pitchFamily="2" charset="-122"/>
                          <a:ea typeface="宋体" panose="02010600030101010101" pitchFamily="2" charset="-122"/>
                          <a:cs typeface="宋体" panose="02010600030101010101" pitchFamily="2" charset="-122"/>
                        </a:rPr>
                        <a:t>和</a:t>
                      </a:r>
                      <a:r>
                        <a:rPr lang="en-US" altLang="zh-CN" sz="1600" b="0" u="none">
                          <a:latin typeface="宋体" panose="02010600030101010101" pitchFamily="2" charset="-122"/>
                          <a:ea typeface="宋体" panose="02010600030101010101" pitchFamily="2" charset="-122"/>
                          <a:cs typeface="宋体" panose="02010600030101010101" pitchFamily="2" charset="-122"/>
                        </a:rPr>
                        <a:t>f2</a:t>
                      </a:r>
                      <a:r>
                        <a:rPr lang="zh-CN" altLang="en-US" sz="1600" b="0" u="none">
                          <a:latin typeface="宋体" panose="02010600030101010101" pitchFamily="2" charset="-122"/>
                          <a:ea typeface="宋体" panose="02010600030101010101" pitchFamily="2" charset="-122"/>
                          <a:cs typeface="宋体" panose="02010600030101010101" pitchFamily="2" charset="-122"/>
                        </a:rPr>
                        <a:t>这两个路径是否引用的同一个文件</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98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split(path)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以路径中的最后一个斜线为分隔符把路径分隔成两部分，以元组形式返回</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splitext(path)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从路径中分隔文件的扩展名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splitdrive(path)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从路径中分隔驱动器的名称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 name="Title 3"/>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7105"/>
          <p:cNvSpPr>
            <a:spLocks noGrp="1"/>
          </p:cNvSpPr>
          <p:nvPr>
            <p:ph type="title"/>
          </p:nvPr>
        </p:nvSpPr>
        <p:spPr>
          <a:xfrm>
            <a:off x="-1270" y="4287"/>
            <a:ext cx="9140825" cy="924563"/>
          </a:xfrm>
        </p:spPr>
        <p:txBody>
          <a:bodyPr/>
          <a:lstStyle/>
          <a:p>
            <a:pPr fontAlgn="base"/>
            <a:r>
              <a:rPr lang="zh-CN" altLang="en-US" strike="noStrike" noProof="1"/>
              <a:t>7.4.1  os与os.path模块</a:t>
            </a:r>
          </a:p>
        </p:txBody>
      </p:sp>
      <p:sp>
        <p:nvSpPr>
          <p:cNvPr id="73730" name="文本占位符 47106"/>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dirty="0">
                <a:solidFill>
                  <a:srgbClr val="FF0000"/>
                </a:solidFill>
              </a:rPr>
              <a:t>列出当前目录下所有扩展名为</a:t>
            </a:r>
            <a:r>
              <a:rPr lang="en-US" altLang="zh-CN" sz="1800" dirty="0" err="1">
                <a:solidFill>
                  <a:srgbClr val="FF0000"/>
                </a:solidFill>
              </a:rPr>
              <a:t>pyc</a:t>
            </a:r>
            <a:r>
              <a:rPr lang="zh-CN" altLang="en-US" sz="1800" dirty="0">
                <a:solidFill>
                  <a:srgbClr val="FF0000"/>
                </a:solidFill>
              </a:rPr>
              <a:t>的文件：</a:t>
            </a:r>
          </a:p>
          <a:p>
            <a:pPr>
              <a:buSzPct val="90000"/>
              <a:buFont typeface="Wingdings" panose="05000000000000000000" pitchFamily="2" charset="2"/>
              <a:buNone/>
            </a:pPr>
            <a:endParaRPr lang="en-US" altLang="zh-CN" sz="1350" dirty="0">
              <a:latin typeface="Consolas" panose="020B0609020204030204" pitchFamily="49" charset="0"/>
            </a:endParaRPr>
          </a:p>
          <a:p>
            <a:pPr>
              <a:buSzPct val="90000"/>
              <a:buFont typeface="Wingdings" panose="05000000000000000000" pitchFamily="2" charset="2"/>
              <a:buNone/>
            </a:pPr>
            <a:r>
              <a:rPr lang="en-US" altLang="zh-CN" sz="1600" dirty="0">
                <a:latin typeface="Consolas" panose="020B0609020204030204" pitchFamily="49" charset="0"/>
              </a:rPr>
              <a:t>&gt;&gt;&gt; import </a:t>
            </a:r>
            <a:r>
              <a:rPr lang="en-US" altLang="zh-CN" sz="1600" dirty="0" err="1">
                <a:latin typeface="Consolas" panose="020B0609020204030204" pitchFamily="49" charset="0"/>
              </a:rPr>
              <a:t>os</a:t>
            </a:r>
            <a:endParaRPr lang="en-US" altLang="zh-CN" sz="1600" dirty="0">
              <a:latin typeface="Consolas" panose="020B0609020204030204" pitchFamily="49" charset="0"/>
            </a:endParaRPr>
          </a:p>
          <a:p>
            <a:pPr>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fname</a:t>
            </a:r>
            <a:r>
              <a:rPr lang="en-US" altLang="zh-CN" sz="1600" dirty="0">
                <a:latin typeface="Consolas" panose="020B0609020204030204" pitchFamily="49" charset="0"/>
              </a:rPr>
              <a:t> for </a:t>
            </a:r>
            <a:r>
              <a:rPr lang="en-US" altLang="zh-CN" sz="1600" dirty="0" err="1">
                <a:latin typeface="Consolas" panose="020B0609020204030204" pitchFamily="49" charset="0"/>
              </a:rPr>
              <a:t>fname</a:t>
            </a:r>
            <a:r>
              <a:rPr lang="en-US" altLang="zh-CN" sz="1600" dirty="0">
                <a:latin typeface="Consolas" panose="020B0609020204030204" pitchFamily="49" charset="0"/>
              </a:rPr>
              <a:t> in </a:t>
            </a:r>
            <a:r>
              <a:rPr lang="en-US" altLang="zh-CN" sz="1600" dirty="0" err="1">
                <a:latin typeface="Consolas" panose="020B0609020204030204" pitchFamily="49" charset="0"/>
              </a:rPr>
              <a:t>os.listdir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 if   </a:t>
            </a:r>
          </a:p>
          <a:p>
            <a:pPr>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os.path.isfile</a:t>
            </a:r>
            <a:r>
              <a:rPr lang="en-US" altLang="zh-CN" sz="1600" dirty="0">
                <a:latin typeface="Consolas" panose="020B0609020204030204" pitchFamily="49" charset="0"/>
              </a:rPr>
              <a:t>(</a:t>
            </a:r>
            <a:r>
              <a:rPr lang="en-US" altLang="zh-CN" sz="1600" dirty="0" err="1">
                <a:latin typeface="Consolas" panose="020B0609020204030204" pitchFamily="49" charset="0"/>
              </a:rPr>
              <a:t>fname</a:t>
            </a:r>
            <a:r>
              <a:rPr lang="en-US" altLang="zh-CN" sz="1600" dirty="0">
                <a:latin typeface="Consolas" panose="020B0609020204030204" pitchFamily="49" charset="0"/>
              </a:rPr>
              <a:t>) and </a:t>
            </a:r>
            <a:r>
              <a:rPr lang="en-US" altLang="zh-CN" sz="1600" dirty="0" err="1">
                <a:latin typeface="Consolas" panose="020B0609020204030204" pitchFamily="49" charset="0"/>
              </a:rPr>
              <a:t>fname.endswith</a:t>
            </a:r>
            <a:r>
              <a:rPr lang="en-US" altLang="zh-CN" sz="1600" dirty="0">
                <a:latin typeface="Consolas" panose="020B0609020204030204" pitchFamily="49" charset="0"/>
              </a:rPr>
              <a:t>('.</a:t>
            </a:r>
            <a:r>
              <a:rPr lang="en-US" altLang="zh-CN" sz="1600" dirty="0" err="1">
                <a:latin typeface="Consolas" panose="020B0609020204030204" pitchFamily="49" charset="0"/>
              </a:rPr>
              <a:t>pyc</a:t>
            </a:r>
            <a:r>
              <a:rPr lang="en-US" altLang="zh-CN" sz="1600" dirty="0">
                <a:latin typeface="Consolas" panose="020B0609020204030204" pitchFamily="49" charset="0"/>
              </a:rPr>
              <a:t>')]</a:t>
            </a:r>
          </a:p>
          <a:p>
            <a:pPr>
              <a:buSzPct val="90000"/>
              <a:buFont typeface="Wingdings" panose="05000000000000000000" pitchFamily="2" charset="2"/>
              <a:buNone/>
            </a:pPr>
            <a:endParaRPr lang="en-US" altLang="zh-CN" sz="1600" dirty="0">
              <a:latin typeface="Consolas" panose="020B0609020204030204" pitchFamily="49" charset="0"/>
            </a:endParaRPr>
          </a:p>
          <a:p>
            <a:pPr>
              <a:buSzPct val="90000"/>
              <a:buFont typeface="Wingdings" panose="05000000000000000000" pitchFamily="2" charset="2"/>
              <a:buNone/>
            </a:pPr>
            <a:r>
              <a:rPr lang="en-US" altLang="zh-CN" sz="1600" dirty="0">
                <a:solidFill>
                  <a:srgbClr val="00B0F0"/>
                </a:solidFill>
                <a:latin typeface="Consolas" panose="020B0609020204030204" pitchFamily="49" charset="0"/>
              </a:rPr>
              <a:t>['</a:t>
            </a:r>
            <a:r>
              <a:rPr lang="en-US" altLang="zh-CN" sz="1600" dirty="0" err="1">
                <a:solidFill>
                  <a:srgbClr val="00B0F0"/>
                </a:solidFill>
                <a:latin typeface="Consolas" panose="020B0609020204030204" pitchFamily="49" charset="0"/>
              </a:rPr>
              <a:t>consts.pyc</a:t>
            </a:r>
            <a:r>
              <a:rPr lang="en-US" altLang="zh-CN" sz="1600" dirty="0">
                <a:solidFill>
                  <a:srgbClr val="00B0F0"/>
                </a:solidFill>
                <a:latin typeface="Consolas" panose="020B0609020204030204" pitchFamily="49" charset="0"/>
              </a:rPr>
              <a:t>', '</a:t>
            </a:r>
            <a:r>
              <a:rPr lang="en-US" altLang="zh-CN" sz="1600" dirty="0" err="1">
                <a:solidFill>
                  <a:srgbClr val="00B0F0"/>
                </a:solidFill>
                <a:latin typeface="Consolas" panose="020B0609020204030204" pitchFamily="49" charset="0"/>
              </a:rPr>
              <a:t>database_demo.pyc</a:t>
            </a:r>
            <a:r>
              <a:rPr lang="en-US" altLang="zh-CN" sz="1600" dirty="0">
                <a:solidFill>
                  <a:srgbClr val="00B0F0"/>
                </a:solidFill>
                <a:latin typeface="Consolas" panose="020B0609020204030204" pitchFamily="49" charset="0"/>
              </a:rPr>
              <a:t>', '</a:t>
            </a:r>
            <a:r>
              <a:rPr lang="en-US" altLang="zh-CN" sz="1600" dirty="0" err="1">
                <a:solidFill>
                  <a:srgbClr val="00B0F0"/>
                </a:solidFill>
                <a:latin typeface="Consolas" panose="020B0609020204030204" pitchFamily="49" charset="0"/>
              </a:rPr>
              <a:t>nqueens.pyc</a:t>
            </a:r>
            <a:r>
              <a:rPr lang="en-US" altLang="zh-CN" sz="1600" dirty="0">
                <a:solidFill>
                  <a:srgbClr val="00B0F0"/>
                </a:solidFill>
                <a:latin typeface="Consolas" panose="020B0609020204030204"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9153"/>
          <p:cNvSpPr>
            <a:spLocks noGrp="1"/>
          </p:cNvSpPr>
          <p:nvPr>
            <p:ph type="title"/>
          </p:nvPr>
        </p:nvSpPr>
        <p:spPr>
          <a:xfrm>
            <a:off x="-1270" y="4287"/>
            <a:ext cx="9140825" cy="924563"/>
          </a:xfrm>
        </p:spPr>
        <p:txBody>
          <a:bodyPr/>
          <a:lstStyle/>
          <a:p>
            <a:pPr fontAlgn="base"/>
            <a:r>
              <a:rPr lang="zh-CN" altLang="en-US" strike="noStrike" noProof="1"/>
              <a:t>7.4.1  os与os.path模块</a:t>
            </a:r>
          </a:p>
        </p:txBody>
      </p:sp>
      <p:sp>
        <p:nvSpPr>
          <p:cNvPr id="49155" name="文本占位符 49154"/>
          <p:cNvSpPr>
            <a:spLocks noGrp="1"/>
          </p:cNvSpPr>
          <p:nvPr>
            <p:ph idx="1"/>
          </p:nvPr>
        </p:nvSpPr>
        <p:spPr>
          <a:xfrm>
            <a:off x="299085" y="1200150"/>
            <a:ext cx="7386955" cy="3398520"/>
          </a:xfrm>
        </p:spPr>
        <p:txBody>
          <a:bodyPr/>
          <a:lstStyle/>
          <a:p>
            <a:pPr fontAlgn="base">
              <a:lnSpc>
                <a:spcPct val="80000"/>
              </a:lnSpc>
              <a:buFont typeface="Wingdings" panose="05000000000000000000" charset="0"/>
              <a:buChar char="v"/>
            </a:pPr>
            <a:r>
              <a:rPr lang="zh-CN" altLang="en-US" sz="1800" strike="noStrike" noProof="1">
                <a:solidFill>
                  <a:srgbClr val="FF0000"/>
                </a:solidFill>
              </a:rPr>
              <a:t>将当前目录中所有扩展名为</a:t>
            </a:r>
            <a:r>
              <a:rPr lang="en-US" altLang="zh-CN" sz="1800" strike="noStrike" noProof="1">
                <a:solidFill>
                  <a:srgbClr val="FF0000"/>
                </a:solidFill>
              </a:rPr>
              <a:t>html</a:t>
            </a:r>
            <a:r>
              <a:rPr lang="zh-CN" altLang="en-US" sz="1800" strike="noStrike" noProof="1">
                <a:solidFill>
                  <a:srgbClr val="FF0000"/>
                </a:solidFill>
              </a:rPr>
              <a:t>的文件重命名为</a:t>
            </a:r>
            <a:r>
              <a:rPr lang="en-US" altLang="zh-CN" sz="1800" strike="noStrike" noProof="1">
                <a:solidFill>
                  <a:srgbClr val="FF0000"/>
                </a:solidFill>
              </a:rPr>
              <a:t>htm</a:t>
            </a:r>
            <a:r>
              <a:rPr lang="zh-CN" altLang="en-US" sz="1800" strike="noStrike" noProof="1">
                <a:solidFill>
                  <a:srgbClr val="FF0000"/>
                </a:solidFill>
              </a:rPr>
              <a:t>的文件：</a:t>
            </a:r>
          </a:p>
          <a:p>
            <a:pPr marL="1905" indent="-344805" fontAlgn="base">
              <a:lnSpc>
                <a:spcPct val="80000"/>
              </a:lnSpc>
              <a:buFontTx/>
              <a:buNone/>
            </a:pPr>
            <a:endParaRPr lang="zh-CN" altLang="en-US" sz="1350" strike="noStrike" noProof="1"/>
          </a:p>
          <a:p>
            <a:pPr marL="1905" indent="-344805" fontAlgn="base">
              <a:lnSpc>
                <a:spcPct val="110000"/>
              </a:lnSpc>
              <a:buFontTx/>
              <a:buNone/>
            </a:pPr>
            <a:r>
              <a:rPr lang="en-US" altLang="zh-CN" sz="1600" strike="noStrike" noProof="1">
                <a:latin typeface="Consolas" panose="020B0609020204030204" pitchFamily="49" charset="0"/>
              </a:rPr>
              <a:t>import os</a:t>
            </a:r>
          </a:p>
          <a:p>
            <a:pPr marL="1905" indent="-344805" fontAlgn="base">
              <a:lnSpc>
                <a:spcPct val="110000"/>
              </a:lnSpc>
              <a:buFontTx/>
              <a:buNone/>
            </a:pP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file_list = [filename for filename in os.listdir(".")\</a:t>
            </a:r>
          </a:p>
          <a:p>
            <a:pPr marL="1905" indent="-344805" fontAlgn="base">
              <a:lnSpc>
                <a:spcPct val="110000"/>
              </a:lnSpc>
              <a:buFontTx/>
              <a:buNone/>
            </a:pPr>
            <a:r>
              <a:rPr lang="en-US" altLang="zh-CN" sz="1600" strike="noStrike" noProof="1">
                <a:latin typeface="Consolas" panose="020B0609020204030204" pitchFamily="49" charset="0"/>
              </a:rPr>
              <a:t>             if filename.endswith('.html')]</a:t>
            </a:r>
          </a:p>
          <a:p>
            <a:pPr marL="1905" indent="-344805" fontAlgn="base">
              <a:lnSpc>
                <a:spcPct val="110000"/>
              </a:lnSpc>
              <a:buFontTx/>
              <a:buNone/>
            </a:pPr>
            <a:r>
              <a:rPr lang="en-US" altLang="zh-CN" sz="1600" strike="noStrike" noProof="1">
                <a:latin typeface="Consolas" panose="020B0609020204030204" pitchFamily="49" charset="0"/>
              </a:rPr>
              <a:t>for filename in file_list:</a:t>
            </a:r>
          </a:p>
          <a:p>
            <a:pPr marL="1905" indent="-344805" fontAlgn="base">
              <a:lnSpc>
                <a:spcPct val="110000"/>
              </a:lnSpc>
              <a:buFontTx/>
              <a:buNone/>
            </a:pPr>
            <a:r>
              <a:rPr lang="en-US" altLang="zh-CN" sz="1600" strike="noStrike" noProof="1">
                <a:latin typeface="Consolas" panose="020B0609020204030204" pitchFamily="49" charset="0"/>
              </a:rPr>
              <a:t>    newname = filename[:-4]+'htm'</a:t>
            </a:r>
          </a:p>
          <a:p>
            <a:pPr marL="1905" indent="-344805" fontAlgn="base">
              <a:lnSpc>
                <a:spcPct val="110000"/>
              </a:lnSpc>
              <a:buFontTx/>
              <a:buNone/>
            </a:pPr>
            <a:r>
              <a:rPr lang="en-US" altLang="zh-CN" sz="1600" strike="noStrike" noProof="1">
                <a:latin typeface="Consolas" panose="020B0609020204030204" pitchFamily="49" charset="0"/>
              </a:rPr>
              <a:t>    os.rename(filename, newname)</a:t>
            </a:r>
          </a:p>
          <a:p>
            <a:pPr marL="1905" indent="-344805" fontAlgn="base">
              <a:lnSpc>
                <a:spcPct val="110000"/>
              </a:lnSpc>
              <a:buFontTx/>
              <a:buNone/>
            </a:pPr>
            <a:r>
              <a:rPr lang="en-US" altLang="zh-CN" sz="1600" strike="noStrike" noProof="1">
                <a:latin typeface="Consolas" panose="020B0609020204030204" pitchFamily="49" charset="0"/>
              </a:rPr>
              <a:t>    print(filename+"</a:t>
            </a:r>
            <a:r>
              <a:rPr lang="zh-CN" altLang="en-US" sz="1600" strike="noStrike" noProof="1">
                <a:latin typeface="Consolas" panose="020B0609020204030204" pitchFamily="49" charset="0"/>
              </a:rPr>
              <a:t>更名为：</a:t>
            </a:r>
            <a:r>
              <a:rPr lang="en-US" altLang="zh-CN" sz="1600" strike="noStrike" noProof="1">
                <a:latin typeface="Consolas" panose="020B0609020204030204" pitchFamily="49" charset="0"/>
              </a:rPr>
              <a:t>"+newname)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r>
              <a:rPr lang="zh-CN" altLang="en-US" strike="noStrike" noProof="1">
                <a:sym typeface="+mn-ea"/>
              </a:rPr>
              <a:t>7.4.2  shutil</a:t>
            </a:r>
            <a:r>
              <a:rPr lang="zh-CN" altLang="en-US" strike="noStrike" noProof="1" smtClean="0">
                <a:sym typeface="+mn-ea"/>
              </a:rPr>
              <a:t>模块：</a:t>
            </a:r>
            <a:r>
              <a:rPr lang="en-US" altLang="zh-CN" sz="1600" dirty="0" err="1"/>
              <a:t>shutil</a:t>
            </a:r>
            <a:r>
              <a:rPr lang="en-US" altLang="zh-CN" sz="1600" dirty="0"/>
              <a:t> </a:t>
            </a:r>
            <a:r>
              <a:rPr lang="zh-CN" altLang="en-US" sz="1600" dirty="0"/>
              <a:t>模块里面有</a:t>
            </a:r>
            <a:r>
              <a:rPr lang="zh-CN" altLang="en-US" sz="1600" dirty="0" smtClean="0"/>
              <a:t>很多目录</a:t>
            </a:r>
            <a:r>
              <a:rPr lang="zh-CN" altLang="en-US" sz="1600" dirty="0"/>
              <a:t>文件操作的函数</a:t>
            </a:r>
            <a:endParaRPr lang="zh-CN" altLang="en-US" sz="1600" strike="noStrike" noProof="1"/>
          </a:p>
        </p:txBody>
      </p:sp>
      <p:graphicFrame>
        <p:nvGraphicFramePr>
          <p:cNvPr id="3" name="Content Placeholder -1"/>
          <p:cNvGraphicFramePr>
            <a:graphicFrameLocks noGrp="1"/>
          </p:cNvGraphicFramePr>
          <p:nvPr>
            <p:ph idx="1"/>
            <p:extLst>
              <p:ext uri="{D42A27DB-BD31-4B8C-83A1-F6EECF244321}">
                <p14:modId xmlns:p14="http://schemas.microsoft.com/office/powerpoint/2010/main" val="1881711598"/>
              </p:ext>
            </p:extLst>
          </p:nvPr>
        </p:nvGraphicFramePr>
        <p:xfrm>
          <a:off x="349885" y="1165951"/>
          <a:ext cx="8364855" cy="3662045"/>
        </p:xfrm>
        <a:graphic>
          <a:graphicData uri="http://schemas.openxmlformats.org/drawingml/2006/table">
            <a:tbl>
              <a:tblPr firstRow="1" bandRow="1">
                <a:tableStyleId>{5940675A-B579-460E-94D1-54222C63F5DA}</a:tableStyleId>
              </a:tblPr>
              <a:tblGrid>
                <a:gridCol w="2894330">
                  <a:extLst>
                    <a:ext uri="{9D8B030D-6E8A-4147-A177-3AD203B41FA5}">
                      <a16:colId xmlns:a16="http://schemas.microsoft.com/office/drawing/2014/main" val="20000"/>
                    </a:ext>
                  </a:extLst>
                </a:gridCol>
                <a:gridCol w="5470525">
                  <a:extLst>
                    <a:ext uri="{9D8B030D-6E8A-4147-A177-3AD203B41FA5}">
                      <a16:colId xmlns:a16="http://schemas.microsoft.com/office/drawing/2014/main" val="20001"/>
                    </a:ext>
                  </a:extLst>
                </a:gridCol>
              </a:tblGrid>
              <a:tr h="218440">
                <a:tc>
                  <a:txBody>
                    <a:bodyPr/>
                    <a:lstStyle/>
                    <a:p>
                      <a:pPr indent="0" algn="ctr">
                        <a:buNone/>
                      </a:pPr>
                      <a:r>
                        <a:rPr lang="zh-CN" altLang="en-US" sz="1300" b="1" dirty="0">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300" b="1">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80">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复制文件，新文件具有同样的文件属性，如果目标文件已存在则抛出异常</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indent="0">
                        <a:buNone/>
                      </a:pPr>
                      <a:r>
                        <a:rPr lang="en-US" altLang="zh-CN" sz="1300" b="0" dirty="0">
                          <a:latin typeface="宋体" panose="02010600030101010101" pitchFamily="2" charset="-122"/>
                          <a:ea typeface="宋体" panose="02010600030101010101" pitchFamily="2" charset="-122"/>
                          <a:cs typeface="宋体" panose="02010600030101010101" pitchFamily="2" charset="-122"/>
                        </a:rPr>
                        <a:t>copy2(</a:t>
                      </a:r>
                      <a:r>
                        <a:rPr lang="en-US" altLang="zh-CN" sz="1300" b="0" dirty="0" err="1">
                          <a:latin typeface="宋体" panose="02010600030101010101" pitchFamily="2" charset="-122"/>
                          <a:ea typeface="宋体" panose="02010600030101010101" pitchFamily="2" charset="-122"/>
                          <a:cs typeface="宋体" panose="02010600030101010101" pitchFamily="2" charset="-122"/>
                        </a:rPr>
                        <a:t>src</a:t>
                      </a:r>
                      <a:r>
                        <a:rPr lang="en-US" altLang="zh-CN" sz="1300" b="0" dirty="0">
                          <a:latin typeface="宋体" panose="02010600030101010101" pitchFamily="2" charset="-122"/>
                          <a:ea typeface="宋体" panose="02010600030101010101" pitchFamily="2" charset="-122"/>
                          <a:cs typeface="宋体" panose="02010600030101010101" pitchFamily="2" charset="-122"/>
                        </a:rPr>
                        <a:t>, </a:t>
                      </a:r>
                      <a:r>
                        <a:rPr lang="en-US" altLang="zh-CN" sz="1300" b="0" dirty="0" err="1">
                          <a:latin typeface="宋体" panose="02010600030101010101" pitchFamily="2" charset="-122"/>
                          <a:ea typeface="宋体" panose="02010600030101010101" pitchFamily="2" charset="-122"/>
                          <a:cs typeface="宋体" panose="02010600030101010101" pitchFamily="2" charset="-122"/>
                        </a:rPr>
                        <a:t>dst</a:t>
                      </a:r>
                      <a:r>
                        <a:rPr lang="en-US" altLang="zh-CN" sz="1300" b="0" dirty="0">
                          <a:latin typeface="宋体" panose="02010600030101010101" pitchFamily="2" charset="-122"/>
                          <a:ea typeface="宋体" panose="02010600030101010101" pitchFamily="2" charset="-122"/>
                          <a:cs typeface="宋体" panose="02010600030101010101" pitchFamily="2" charset="-122"/>
                        </a:rPr>
                        <a: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复制文件，新文件具有原文件完全一样的属性，包括创建时间、修改时间和最后访问时间等等，如果目标文件已存在则抛出异常</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8440">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copyfile(src,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复制文件，不复制文件属性，如果目标文件已存在则直接覆盖</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indent="0">
                        <a:buNone/>
                      </a:pPr>
                      <a:r>
                        <a:rPr lang="en-US" altLang="zh-CN" sz="1300" b="0" dirty="0" err="1">
                          <a:latin typeface="宋体" panose="02010600030101010101" pitchFamily="2" charset="-122"/>
                          <a:ea typeface="宋体" panose="02010600030101010101" pitchFamily="2" charset="-122"/>
                          <a:cs typeface="宋体" panose="02010600030101010101" pitchFamily="2" charset="-122"/>
                        </a:rPr>
                        <a:t>copyfileobj</a:t>
                      </a:r>
                      <a:r>
                        <a:rPr lang="en-US" altLang="zh-CN" sz="1300" b="0" dirty="0">
                          <a:latin typeface="宋体" panose="02010600030101010101" pitchFamily="2" charset="-122"/>
                          <a:ea typeface="宋体" panose="02010600030101010101" pitchFamily="2" charset="-122"/>
                          <a:cs typeface="宋体" panose="02010600030101010101" pitchFamily="2" charset="-122"/>
                        </a:rPr>
                        <a:t>(</a:t>
                      </a:r>
                      <a:r>
                        <a:rPr lang="en-US" altLang="zh-CN" sz="1300" b="0" dirty="0" err="1">
                          <a:latin typeface="宋体" panose="02010600030101010101" pitchFamily="2" charset="-122"/>
                          <a:ea typeface="宋体" panose="02010600030101010101" pitchFamily="2" charset="-122"/>
                          <a:cs typeface="宋体" panose="02010600030101010101" pitchFamily="2" charset="-122"/>
                        </a:rPr>
                        <a:t>fsrc</a:t>
                      </a:r>
                      <a:r>
                        <a:rPr lang="en-US" altLang="zh-CN" sz="1300" b="0" dirty="0">
                          <a:latin typeface="宋体" panose="02010600030101010101" pitchFamily="2" charset="-122"/>
                          <a:ea typeface="宋体" panose="02010600030101010101" pitchFamily="2" charset="-122"/>
                          <a:cs typeface="宋体" panose="02010600030101010101" pitchFamily="2" charset="-122"/>
                        </a:rPr>
                        <a:t>, </a:t>
                      </a:r>
                      <a:r>
                        <a:rPr lang="en-US" altLang="zh-CN" sz="1300" b="0" dirty="0" err="1">
                          <a:latin typeface="宋体" panose="02010600030101010101" pitchFamily="2" charset="-122"/>
                          <a:ea typeface="宋体" panose="02010600030101010101" pitchFamily="2" charset="-122"/>
                          <a:cs typeface="宋体" panose="02010600030101010101" pitchFamily="2" charset="-122"/>
                        </a:rPr>
                        <a:t>fdst</a:t>
                      </a:r>
                      <a:r>
                        <a:rPr lang="en-US" altLang="zh-CN" sz="1300" b="0" dirty="0">
                          <a:latin typeface="宋体" panose="02010600030101010101" pitchFamily="2" charset="-122"/>
                          <a:ea typeface="宋体" panose="02010600030101010101" pitchFamily="2" charset="-122"/>
                          <a:cs typeface="宋体" panose="02010600030101010101" pitchFamily="2" charset="-122"/>
                        </a:rPr>
                        <a: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在两个文件对象之间复制数据，例如</a:t>
                      </a:r>
                      <a:r>
                        <a:rPr lang="en-US" altLang="zh-CN" sz="1300" b="0">
                          <a:latin typeface="宋体" panose="02010600030101010101" pitchFamily="2" charset="-122"/>
                          <a:ea typeface="宋体" panose="02010600030101010101" pitchFamily="2" charset="-122"/>
                          <a:cs typeface="宋体" panose="02010600030101010101" pitchFamily="2" charset="-122"/>
                        </a:rPr>
                        <a:t>copyfileobj(open('123.txt'), open('456.txt', 'a'))</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9075">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copymode(src,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把</a:t>
                      </a:r>
                      <a:r>
                        <a:rPr lang="en-US" altLang="zh-CN" sz="1300" b="0">
                          <a:latin typeface="宋体" panose="02010600030101010101" pitchFamily="2" charset="-122"/>
                          <a:ea typeface="宋体" panose="02010600030101010101" pitchFamily="2" charset="-122"/>
                          <a:cs typeface="宋体" panose="02010600030101010101" pitchFamily="2" charset="-122"/>
                        </a:rPr>
                        <a:t>src</a:t>
                      </a:r>
                      <a:r>
                        <a:rPr lang="zh-CN" altLang="en-US" sz="1300" b="0">
                          <a:latin typeface="宋体" panose="02010600030101010101" pitchFamily="2" charset="-122"/>
                          <a:ea typeface="宋体" panose="02010600030101010101" pitchFamily="2" charset="-122"/>
                          <a:cs typeface="宋体" panose="02010600030101010101" pitchFamily="2" charset="-122"/>
                        </a:rPr>
                        <a:t>的模式位（</a:t>
                      </a:r>
                      <a:r>
                        <a:rPr lang="en-US" altLang="zh-CN" sz="1300" b="0">
                          <a:latin typeface="宋体" panose="02010600030101010101" pitchFamily="2" charset="-122"/>
                          <a:ea typeface="宋体" panose="02010600030101010101" pitchFamily="2" charset="-122"/>
                          <a:cs typeface="宋体" panose="02010600030101010101" pitchFamily="2" charset="-122"/>
                        </a:rPr>
                        <a:t>mode bit</a:t>
                      </a:r>
                      <a:r>
                        <a:rPr lang="zh-CN" altLang="en-US" sz="1300" b="0">
                          <a:latin typeface="宋体" panose="02010600030101010101" pitchFamily="2" charset="-122"/>
                          <a:ea typeface="宋体" panose="02010600030101010101" pitchFamily="2" charset="-122"/>
                          <a:cs typeface="宋体" panose="02010600030101010101" pitchFamily="2" charset="-122"/>
                        </a:rPr>
                        <a:t>）复制到</a:t>
                      </a:r>
                      <a:r>
                        <a:rPr lang="en-US" altLang="zh-CN" sz="1300" b="0">
                          <a:latin typeface="宋体" panose="02010600030101010101" pitchFamily="2" charset="-122"/>
                          <a:ea typeface="宋体" panose="02010600030101010101" pitchFamily="2" charset="-122"/>
                          <a:cs typeface="宋体" panose="02010600030101010101" pitchFamily="2" charset="-122"/>
                        </a:rPr>
                        <a:t>dst</a:t>
                      </a:r>
                      <a:r>
                        <a:rPr lang="zh-CN" altLang="en-US" sz="1300" b="0">
                          <a:latin typeface="宋体" panose="02010600030101010101" pitchFamily="2" charset="-122"/>
                          <a:ea typeface="宋体" panose="02010600030101010101" pitchFamily="2" charset="-122"/>
                          <a:cs typeface="宋体" panose="02010600030101010101" pitchFamily="2" charset="-122"/>
                        </a:rPr>
                        <a:t>上，之后二者具有相同的模式</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9075">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copystat(src,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把</a:t>
                      </a:r>
                      <a:r>
                        <a:rPr lang="en-US" altLang="zh-CN" sz="1300" b="0">
                          <a:latin typeface="宋体" panose="02010600030101010101" pitchFamily="2" charset="-122"/>
                          <a:ea typeface="宋体" panose="02010600030101010101" pitchFamily="2" charset="-122"/>
                          <a:cs typeface="宋体" panose="02010600030101010101" pitchFamily="2" charset="-122"/>
                        </a:rPr>
                        <a:t>src</a:t>
                      </a:r>
                      <a:r>
                        <a:rPr lang="zh-CN" altLang="en-US" sz="1300" b="0">
                          <a:latin typeface="宋体" panose="02010600030101010101" pitchFamily="2" charset="-122"/>
                          <a:ea typeface="宋体" panose="02010600030101010101" pitchFamily="2" charset="-122"/>
                          <a:cs typeface="宋体" panose="02010600030101010101" pitchFamily="2" charset="-122"/>
                        </a:rPr>
                        <a:t>的模式位、访问时间等所有状态都复制到</a:t>
                      </a:r>
                      <a:r>
                        <a:rPr lang="en-US" altLang="zh-CN" sz="1300" b="0">
                          <a:latin typeface="宋体" panose="02010600030101010101" pitchFamily="2" charset="-122"/>
                          <a:ea typeface="宋体" panose="02010600030101010101" pitchFamily="2" charset="-122"/>
                          <a:cs typeface="宋体" panose="02010600030101010101" pitchFamily="2" charset="-122"/>
                        </a:rPr>
                        <a:t>dst</a:t>
                      </a:r>
                      <a:r>
                        <a:rPr lang="zh-CN" altLang="en-US" sz="1300" b="0">
                          <a:latin typeface="宋体" panose="02010600030101010101" pitchFamily="2" charset="-122"/>
                          <a:ea typeface="宋体" panose="02010600030101010101" pitchFamily="2" charset="-122"/>
                          <a:cs typeface="宋体" panose="02010600030101010101" pitchFamily="2" charset="-122"/>
                        </a:rPr>
                        <a:t>上</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8440">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copytree(src,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dirty="0">
                          <a:latin typeface="宋体" panose="02010600030101010101" pitchFamily="2" charset="-122"/>
                          <a:ea typeface="宋体" panose="02010600030101010101" pitchFamily="2" charset="-122"/>
                          <a:cs typeface="宋体" panose="02010600030101010101" pitchFamily="2" charset="-122"/>
                        </a:rPr>
                        <a:t>递归复制</a:t>
                      </a:r>
                      <a:r>
                        <a:rPr lang="zh-CN" altLang="en-US" sz="1300" b="0" dirty="0" smtClean="0">
                          <a:latin typeface="宋体" panose="02010600030101010101" pitchFamily="2" charset="-122"/>
                          <a:ea typeface="宋体" panose="02010600030101010101" pitchFamily="2" charset="-122"/>
                          <a:cs typeface="宋体" panose="02010600030101010101" pitchFamily="2" charset="-122"/>
                        </a:rPr>
                        <a:t>文件夹，</a:t>
                      </a:r>
                      <a:r>
                        <a:rPr lang="zh-CN" altLang="en-US" sz="1350" b="0" i="0" u="none" kern="1200" baseline="0" dirty="0" smtClean="0">
                          <a:solidFill>
                            <a:schemeClr val="tx1"/>
                          </a:solidFill>
                          <a:effectLst/>
                          <a:latin typeface="+mn-lt"/>
                          <a:ea typeface="+mn-ea"/>
                          <a:cs typeface="+mn-cs"/>
                        </a:rPr>
                        <a:t>拷贝一个目录里面所有的内容</a:t>
                      </a:r>
                      <a:endParaRPr lang="zh-CN" altLang="en-US" sz="1300" b="0" dirty="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9075">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disk_usage(path)</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查看磁盘使用情况</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8440">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move(src,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移动文件或递归移动文件夹，也可以给文件和文件夹重命名</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9075">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rmtree(path)</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递归删除文件夹</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5605">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make_archive(base_name, format, root_dir=None, base_dir=None)</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dirty="0">
                          <a:solidFill>
                            <a:srgbClr val="FF0000"/>
                          </a:solidFill>
                          <a:latin typeface="宋体" panose="02010600030101010101" pitchFamily="2" charset="-122"/>
                          <a:ea typeface="宋体" panose="02010600030101010101" pitchFamily="2" charset="-122"/>
                          <a:cs typeface="宋体" panose="02010600030101010101" pitchFamily="2" charset="-122"/>
                        </a:rPr>
                        <a:t>创建</a:t>
                      </a:r>
                      <a:r>
                        <a:rPr lang="en-US" altLang="zh-CN" sz="1300" b="0" dirty="0">
                          <a:solidFill>
                            <a:srgbClr val="FF0000"/>
                          </a:solidFill>
                          <a:latin typeface="宋体" panose="02010600030101010101" pitchFamily="2" charset="-122"/>
                          <a:ea typeface="宋体" panose="02010600030101010101" pitchFamily="2" charset="-122"/>
                          <a:cs typeface="宋体" panose="02010600030101010101" pitchFamily="2" charset="-122"/>
                        </a:rPr>
                        <a:t>tar</a:t>
                      </a:r>
                      <a:r>
                        <a:rPr lang="zh-CN" altLang="en-US" sz="1300" b="0" dirty="0">
                          <a:solidFill>
                            <a:srgbClr val="FF0000"/>
                          </a:solidFill>
                          <a:latin typeface="宋体" panose="02010600030101010101" pitchFamily="2" charset="-122"/>
                          <a:ea typeface="宋体" panose="02010600030101010101" pitchFamily="2" charset="-122"/>
                          <a:cs typeface="宋体" panose="02010600030101010101" pitchFamily="2" charset="-122"/>
                        </a:rPr>
                        <a:t>或</a:t>
                      </a:r>
                      <a:r>
                        <a:rPr lang="en-US" altLang="zh-CN" sz="1300" b="0" dirty="0">
                          <a:solidFill>
                            <a:srgbClr val="FF0000"/>
                          </a:solidFill>
                          <a:latin typeface="宋体" panose="02010600030101010101" pitchFamily="2" charset="-122"/>
                          <a:ea typeface="宋体" panose="02010600030101010101" pitchFamily="2" charset="-122"/>
                          <a:cs typeface="宋体" panose="02010600030101010101" pitchFamily="2" charset="-122"/>
                        </a:rPr>
                        <a:t>zip</a:t>
                      </a:r>
                      <a:r>
                        <a:rPr lang="zh-CN" altLang="en-US" sz="1300" b="0" dirty="0">
                          <a:solidFill>
                            <a:srgbClr val="FF0000"/>
                          </a:solidFill>
                          <a:latin typeface="宋体" panose="02010600030101010101" pitchFamily="2" charset="-122"/>
                          <a:ea typeface="宋体" panose="02010600030101010101" pitchFamily="2" charset="-122"/>
                          <a:cs typeface="宋体" panose="02010600030101010101" pitchFamily="2" charset="-122"/>
                        </a:rPr>
                        <a:t>格式的压缩文件</a:t>
                      </a:r>
                      <a:endParaRPr lang="en-US" sz="1300" b="0"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25145">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unpack_archive(filename, extract_dir=None, format=None)</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dirty="0">
                          <a:latin typeface="宋体" panose="02010600030101010101" pitchFamily="2" charset="-122"/>
                          <a:ea typeface="宋体" panose="02010600030101010101" pitchFamily="2" charset="-122"/>
                          <a:cs typeface="宋体" panose="02010600030101010101" pitchFamily="2" charset="-122"/>
                        </a:rPr>
                        <a:t>解压缩压缩文件</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2225"/>
          <p:cNvSpPr>
            <a:spLocks noGrp="1"/>
          </p:cNvSpPr>
          <p:nvPr>
            <p:ph type="title"/>
          </p:nvPr>
        </p:nvSpPr>
        <p:spPr>
          <a:xfrm>
            <a:off x="-1270" y="4287"/>
            <a:ext cx="9140825" cy="924563"/>
          </a:xfrm>
        </p:spPr>
        <p:txBody>
          <a:bodyPr/>
          <a:lstStyle/>
          <a:p>
            <a:pPr fontAlgn="base"/>
            <a:r>
              <a:rPr lang="zh-CN" altLang="en-US" strike="noStrike" noProof="1"/>
              <a:t>7.4.2  shutil模块</a:t>
            </a:r>
          </a:p>
        </p:txBody>
      </p:sp>
      <p:sp>
        <p:nvSpPr>
          <p:cNvPr id="52227" name="文本占位符 52226"/>
          <p:cNvSpPr>
            <a:spLocks noGrp="1"/>
          </p:cNvSpPr>
          <p:nvPr>
            <p:ph idx="1"/>
          </p:nvPr>
        </p:nvSpPr>
        <p:spPr/>
        <p:txBody>
          <a:bodyPr/>
          <a:lstStyle/>
          <a:p>
            <a:pPr fontAlgn="base">
              <a:buFont typeface="Wingdings" panose="05000000000000000000" charset="0"/>
              <a:buChar char="§"/>
            </a:pPr>
            <a:r>
              <a:rPr lang="en-US" altLang="x-none" sz="1800" strike="noStrike" noProof="1"/>
              <a:t>使用该模块的copyfile()方法复制文件</a:t>
            </a:r>
          </a:p>
          <a:p>
            <a:pPr marL="1905" indent="-344805" fontAlgn="base">
              <a:buFontTx/>
              <a:buNone/>
            </a:pPr>
            <a:r>
              <a:rPr lang="en-US" altLang="x-none" sz="1600" strike="noStrike" noProof="1">
                <a:latin typeface="Consolas" panose="020B0609020204030204" pitchFamily="49" charset="0"/>
              </a:rPr>
              <a:t>&gt;&gt;&gt; import shutil</a:t>
            </a:r>
          </a:p>
          <a:p>
            <a:pPr marL="1905" indent="-344805" fontAlgn="base">
              <a:buFontTx/>
              <a:buNone/>
            </a:pPr>
            <a:r>
              <a:rPr lang="en-US" altLang="x-none" sz="1600" strike="noStrike" noProof="1">
                <a:latin typeface="Consolas" panose="020B0609020204030204" pitchFamily="49" charset="0"/>
              </a:rPr>
              <a:t>&gt;&gt;&gt; shutil.copyfile('C:\\dir.txt', 'C:\\dir1.txt')</a:t>
            </a:r>
            <a:endParaRPr lang="en-US" altLang="x-none" sz="1350" strike="noStrike" noProof="1">
              <a:latin typeface="Consolas" panose="020B0609020204030204" pitchFamily="49" charset="0"/>
            </a:endParaRPr>
          </a:p>
          <a:p>
            <a:pPr marL="1905" indent="-344805" fontAlgn="base">
              <a:buFont typeface="Wingdings" panose="05000000000000000000" charset="0"/>
              <a:buChar char="§"/>
            </a:pPr>
            <a:r>
              <a:rPr lang="en-US" altLang="x-none" sz="1800" strike="noStrike" noProof="1"/>
              <a:t>将C:\Python37\Dlls文件夹以及该文件夹中所有文件压缩至D:\a.zip文件</a:t>
            </a:r>
          </a:p>
          <a:p>
            <a:pPr marL="1905" indent="-344805" fontAlgn="base">
              <a:buFontTx/>
              <a:buNone/>
            </a:pPr>
            <a:r>
              <a:rPr lang="en-US" altLang="x-none" sz="1600" strike="noStrike" noProof="1">
                <a:latin typeface="Consolas" panose="020B0609020204030204" pitchFamily="49" charset="0"/>
              </a:rPr>
              <a:t>&gt;&gt;&gt; shutil.make_archive('D:\\a', 'zip', 'C:\\Python37', 'Dlls')</a:t>
            </a:r>
            <a:endParaRPr lang="en-US" altLang="x-none" sz="1350" strike="noStrike" noProof="1">
              <a:latin typeface="Consolas" panose="020B0609020204030204" pitchFamily="49" charset="0"/>
            </a:endParaRPr>
          </a:p>
          <a:p>
            <a:pPr fontAlgn="base">
              <a:buFont typeface="Wingdings" panose="05000000000000000000" charset="0"/>
              <a:buChar char="§"/>
            </a:pPr>
            <a:r>
              <a:rPr lang="en-US" altLang="x-none" sz="1800" strike="noStrike" noProof="1"/>
              <a:t>将刚压缩得到的文件D:\a.zip解压缩至D:\a_unpack文件夹</a:t>
            </a:r>
          </a:p>
          <a:p>
            <a:pPr marL="1905" indent="-344805" fontAlgn="base">
              <a:buFontTx/>
              <a:buNone/>
            </a:pPr>
            <a:r>
              <a:rPr lang="en-US" altLang="x-none" sz="1600" strike="noStrike" noProof="1">
                <a:latin typeface="Consolas" panose="020B0609020204030204" pitchFamily="49" charset="0"/>
              </a:rPr>
              <a:t>&gt;&gt;&gt; shutil.unpack_archive('D:\\a.zip', 'D:\\a_unpack')</a:t>
            </a:r>
            <a:endParaRPr lang="en-US" altLang="x-none" sz="1350" strike="noStrike" noProof="1">
              <a:latin typeface="Consolas" panose="020B0609020204030204" pitchFamily="49" charset="0"/>
            </a:endParaRPr>
          </a:p>
          <a:p>
            <a:pPr fontAlgn="base">
              <a:buFont typeface="Wingdings" panose="05000000000000000000" charset="0"/>
              <a:buChar char="§"/>
            </a:pPr>
            <a:r>
              <a:rPr lang="en-US" altLang="x-none" sz="1800" strike="noStrike" noProof="1"/>
              <a:t>删除刚刚解压缩得到的文件夹</a:t>
            </a:r>
          </a:p>
          <a:p>
            <a:pPr marL="1905" indent="-344805" fontAlgn="base">
              <a:buFontTx/>
              <a:buNone/>
            </a:pPr>
            <a:r>
              <a:rPr lang="en-US" altLang="x-none" sz="1600" strike="noStrike" noProof="1">
                <a:latin typeface="Consolas" panose="020B0609020204030204" pitchFamily="49" charset="0"/>
              </a:rPr>
              <a:t>&gt;&gt;&gt; shutil.rmtree('D:\\a_unpack')</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en-US" strike="noStrike" noProof="1"/>
              <a:t>7.5   </a:t>
            </a:r>
            <a:r>
              <a:rPr lang="zh-CN" altLang="en-US" strike="noStrike" noProof="1"/>
              <a:t>目录操作</a:t>
            </a:r>
          </a:p>
        </p:txBody>
      </p:sp>
      <p:sp>
        <p:nvSpPr>
          <p:cNvPr id="79874" name="Content Placeholder 2"/>
          <p:cNvSpPr>
            <a:spLocks noGrp="1"/>
          </p:cNvSpPr>
          <p:nvPr>
            <p:ph idx="1"/>
          </p:nvPr>
        </p:nvSpPr>
        <p:spPr/>
        <p:txBody>
          <a:bodyPr wrap="square" lIns="68591" tIns="34295" rIns="68591" bIns="34295" anchor="t"/>
          <a:lstStyle/>
          <a:p>
            <a:r>
              <a:rPr lang="en-US" altLang="en-US" sz="1800"/>
              <a:t>os</a:t>
            </a:r>
            <a:r>
              <a:rPr lang="zh-CN" altLang="en-US" sz="1800"/>
              <a:t>模块常用的目录操作函数</a:t>
            </a:r>
          </a:p>
        </p:txBody>
      </p:sp>
      <p:graphicFrame>
        <p:nvGraphicFramePr>
          <p:cNvPr id="53252" name="内容占位符 53251"/>
          <p:cNvGraphicFramePr>
            <a:graphicFrameLocks noGrp="1"/>
          </p:cNvGraphicFramePr>
          <p:nvPr>
            <p:ph sz="half" idx="4294967295"/>
            <p:extLst>
              <p:ext uri="{D42A27DB-BD31-4B8C-83A1-F6EECF244321}">
                <p14:modId xmlns:p14="http://schemas.microsoft.com/office/powerpoint/2010/main" val="1862107653"/>
              </p:ext>
            </p:extLst>
          </p:nvPr>
        </p:nvGraphicFramePr>
        <p:xfrm>
          <a:off x="387985" y="1622425"/>
          <a:ext cx="8337550" cy="3131880"/>
        </p:xfrm>
        <a:graphic>
          <a:graphicData uri="http://schemas.openxmlformats.org/drawingml/2006/table">
            <a:tbl>
              <a:tblPr/>
              <a:tblGrid>
                <a:gridCol w="2821305">
                  <a:extLst>
                    <a:ext uri="{9D8B030D-6E8A-4147-A177-3AD203B41FA5}">
                      <a16:colId xmlns:a16="http://schemas.microsoft.com/office/drawing/2014/main" val="20000"/>
                    </a:ext>
                  </a:extLst>
                </a:gridCol>
                <a:gridCol w="5516245">
                  <a:extLst>
                    <a:ext uri="{9D8B030D-6E8A-4147-A177-3AD203B41FA5}">
                      <a16:colId xmlns:a16="http://schemas.microsoft.com/office/drawing/2014/main" val="20001"/>
                    </a:ext>
                  </a:extLst>
                </a:gridCol>
              </a:tblGrid>
              <a:tr h="28765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dirty="0">
                          <a:effectLst/>
                          <a:latin typeface="宋体" panose="02010600030101010101" pitchFamily="2" charset="-122"/>
                        </a:rPr>
                        <a:t>函数名称</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dirty="0">
                          <a:effectLst/>
                          <a:latin typeface="宋体" panose="02010600030101010101" pitchFamily="2" charset="-122"/>
                        </a:rPr>
                        <a:t>使用说明</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19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err="1">
                          <a:solidFill>
                            <a:srgbClr val="FF0000"/>
                          </a:solidFill>
                          <a:effectLst/>
                          <a:latin typeface="宋体" panose="02010600030101010101" pitchFamily="2" charset="-122"/>
                          <a:ea typeface="+mn-ea"/>
                          <a:cs typeface="+mn-cs"/>
                        </a:rPr>
                        <a:t>mkdir</a:t>
                      </a:r>
                      <a:r>
                        <a:rPr lang="en-US" altLang="zh-CN" sz="1600" b="0" i="0" u="none" kern="1200" baseline="0" dirty="0">
                          <a:solidFill>
                            <a:schemeClr val="tx1"/>
                          </a:solidFill>
                          <a:effectLst/>
                          <a:latin typeface="宋体" panose="02010600030101010101" pitchFamily="2" charset="-122"/>
                          <a:ea typeface="+mn-ea"/>
                          <a:cs typeface="+mn-cs"/>
                        </a:rPr>
                        <a:t>(path[, mode=0o777])</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600" b="0" u="none" dirty="0" smtClean="0">
                          <a:effectLst/>
                          <a:latin typeface="宋体" panose="02010600030101010101" pitchFamily="2" charset="-122"/>
                          <a:cs typeface="宋体" panose="02010600030101010101" pitchFamily="2" charset="-122"/>
                        </a:rPr>
                        <a:t>递归的</a:t>
                      </a:r>
                      <a:r>
                        <a:rPr lang="zh-CN" altLang="en-US" sz="1600" b="0" u="none" dirty="0" smtClean="0">
                          <a:solidFill>
                            <a:srgbClr val="FF0000"/>
                          </a:solidFill>
                          <a:effectLst/>
                          <a:latin typeface="宋体" panose="02010600030101010101" pitchFamily="2" charset="-122"/>
                          <a:cs typeface="宋体" panose="02010600030101010101" pitchFamily="2" charset="-122"/>
                        </a:rPr>
                        <a:t>创建目录</a:t>
                      </a:r>
                      <a:r>
                        <a:rPr lang="zh-CN" altLang="en-US" sz="1600" b="0" u="none" dirty="0">
                          <a:effectLst/>
                          <a:latin typeface="宋体" panose="02010600030101010101" pitchFamily="2" charset="-122"/>
                          <a:cs typeface="宋体" panose="02010600030101010101" pitchFamily="2" charset="-122"/>
                        </a:rPr>
                        <a:t>，要求上级目录必须存在</a:t>
                      </a: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11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err="1">
                          <a:solidFill>
                            <a:schemeClr val="tx1"/>
                          </a:solidFill>
                          <a:effectLst/>
                          <a:latin typeface="宋体" panose="02010600030101010101" pitchFamily="2" charset="-122"/>
                          <a:ea typeface="+mn-ea"/>
                          <a:cs typeface="+mn-cs"/>
                        </a:rPr>
                        <a:t>makedirs</a:t>
                      </a:r>
                      <a:r>
                        <a:rPr lang="en-US" altLang="zh-CN" sz="1600" b="0" i="0" u="none" kern="1200" baseline="0" dirty="0">
                          <a:solidFill>
                            <a:schemeClr val="tx1"/>
                          </a:solidFill>
                          <a:effectLst/>
                          <a:latin typeface="宋体" panose="02010600030101010101" pitchFamily="2" charset="-122"/>
                          <a:ea typeface="+mn-ea"/>
                          <a:cs typeface="+mn-cs"/>
                        </a:rPr>
                        <a:t>(path1/path2…, mode=511)</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cs typeface="宋体" panose="02010600030101010101" pitchFamily="2" charset="-122"/>
                        </a:rPr>
                        <a:t>创建</a:t>
                      </a:r>
                      <a:r>
                        <a:rPr lang="zh-CN" altLang="en-US" sz="1600" b="0" u="none" dirty="0">
                          <a:solidFill>
                            <a:srgbClr val="FF0000"/>
                          </a:solidFill>
                          <a:effectLst/>
                          <a:latin typeface="宋体" panose="02010600030101010101" pitchFamily="2" charset="-122"/>
                          <a:cs typeface="宋体" panose="02010600030101010101" pitchFamily="2" charset="-122"/>
                        </a:rPr>
                        <a:t>多级目录</a:t>
                      </a:r>
                      <a:r>
                        <a:rPr lang="zh-CN" altLang="en-US" sz="1600" b="0" u="none" dirty="0">
                          <a:effectLst/>
                          <a:latin typeface="宋体" panose="02010600030101010101" pitchFamily="2" charset="-122"/>
                          <a:cs typeface="宋体" panose="02010600030101010101" pitchFamily="2" charset="-122"/>
                        </a:rPr>
                        <a:t>，会根据需要自动创建中间缺失的目录</a:t>
                      </a: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4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rgbClr val="FF0000"/>
                          </a:solidFill>
                          <a:effectLst/>
                          <a:latin typeface="宋体" panose="02010600030101010101" pitchFamily="2" charset="-122"/>
                          <a:ea typeface="+mn-ea"/>
                          <a:cs typeface="+mn-cs"/>
                        </a:rPr>
                        <a:t>rmdir</a:t>
                      </a:r>
                      <a:r>
                        <a:rPr lang="en-US" altLang="x-none" sz="1600" b="0" i="0" u="none" kern="1200" baseline="0" dirty="0">
                          <a:solidFill>
                            <a:schemeClr val="tx1"/>
                          </a:solidFill>
                          <a:effectLst/>
                          <a:latin typeface="宋体" panose="02010600030101010101" pitchFamily="2" charset="-122"/>
                          <a:ea typeface="+mn-ea"/>
                          <a:cs typeface="+mn-cs"/>
                        </a:rPr>
                        <a:t>(path)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删除目录，要求该文件夹中不能有文件或子文件夹</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removedirs(path1/path2…)</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删除多级目录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7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rgbClr val="FF0000"/>
                          </a:solidFill>
                          <a:effectLst/>
                          <a:latin typeface="宋体" panose="02010600030101010101" pitchFamily="2" charset="-122"/>
                          <a:ea typeface="+mn-ea"/>
                          <a:cs typeface="+mn-cs"/>
                        </a:rPr>
                        <a:t>listdir(path)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solidFill>
                            <a:srgbClr val="FF0000"/>
                          </a:solidFill>
                          <a:effectLst/>
                          <a:latin typeface="宋体" panose="02010600030101010101" pitchFamily="2" charset="-122"/>
                        </a:rPr>
                        <a:t>返回指定目录下所有文件</a:t>
                      </a:r>
                      <a:r>
                        <a:rPr lang="zh-CN" altLang="en-US" sz="1600" b="0" dirty="0">
                          <a:effectLst/>
                          <a:latin typeface="宋体" panose="02010600030101010101" pitchFamily="2" charset="-122"/>
                        </a:rPr>
                        <a:t>信息</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rgbClr val="FF0000"/>
                          </a:solidFill>
                          <a:effectLst/>
                          <a:latin typeface="宋体" panose="02010600030101010101" pitchFamily="2" charset="-122"/>
                          <a:ea typeface="+mn-ea"/>
                          <a:cs typeface="+mn-cs"/>
                        </a:rPr>
                        <a:t>getcwd()</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solidFill>
                            <a:srgbClr val="FF0000"/>
                          </a:solidFill>
                          <a:effectLst/>
                          <a:latin typeface="宋体" panose="02010600030101010101" pitchFamily="2" charset="-122"/>
                        </a:rPr>
                        <a:t>返回当前工作目录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rgbClr val="FF0000"/>
                          </a:solidFill>
                          <a:effectLst/>
                          <a:latin typeface="宋体" panose="02010600030101010101" pitchFamily="2" charset="-122"/>
                          <a:ea typeface="+mn-ea"/>
                          <a:cs typeface="+mn-cs"/>
                        </a:rPr>
                        <a:t>chdir</a:t>
                      </a:r>
                      <a:r>
                        <a:rPr lang="en-US" altLang="x-none" sz="1600" b="0" i="0" u="none" kern="1200" baseline="0" dirty="0">
                          <a:solidFill>
                            <a:schemeClr val="tx1"/>
                          </a:solidFill>
                          <a:effectLst/>
                          <a:latin typeface="宋体" panose="02010600030101010101" pitchFamily="2" charset="-122"/>
                          <a:ea typeface="+mn-ea"/>
                          <a:cs typeface="+mn-cs"/>
                        </a:rPr>
                        <a:t>(path)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solidFill>
                            <a:srgbClr val="FF0000"/>
                          </a:solidFill>
                          <a:effectLst/>
                          <a:latin typeface="宋体" panose="02010600030101010101" pitchFamily="2" charset="-122"/>
                        </a:rPr>
                        <a:t>把</a:t>
                      </a:r>
                      <a:r>
                        <a:rPr lang="en-US" altLang="x-none" sz="1600" b="0" dirty="0">
                          <a:solidFill>
                            <a:srgbClr val="FF0000"/>
                          </a:solidFill>
                          <a:effectLst/>
                          <a:latin typeface="宋体" panose="02010600030101010101" pitchFamily="2" charset="-122"/>
                        </a:rPr>
                        <a:t>path</a:t>
                      </a:r>
                      <a:r>
                        <a:rPr lang="zh-CN" altLang="en-US" sz="1600" b="0" dirty="0">
                          <a:solidFill>
                            <a:srgbClr val="FF0000"/>
                          </a:solidFill>
                          <a:effectLst/>
                          <a:latin typeface="宋体" panose="02010600030101010101" pitchFamily="2" charset="-122"/>
                        </a:rPr>
                        <a:t>设为当前工作目录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76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a:solidFill>
                            <a:schemeClr val="tx1"/>
                          </a:solidFill>
                          <a:effectLst/>
                          <a:latin typeface="宋体" panose="02010600030101010101" pitchFamily="2" charset="-122"/>
                          <a:ea typeface="+mn-ea"/>
                          <a:cs typeface="+mn-cs"/>
                        </a:rPr>
                        <a:t>walk(top, </a:t>
                      </a:r>
                      <a:r>
                        <a:rPr lang="en-US" altLang="zh-CN" sz="1600" b="0" i="0" u="none" kern="1200" baseline="0" dirty="0" err="1">
                          <a:solidFill>
                            <a:schemeClr val="tx1"/>
                          </a:solidFill>
                          <a:effectLst/>
                          <a:latin typeface="宋体" panose="02010600030101010101" pitchFamily="2" charset="-122"/>
                          <a:ea typeface="+mn-ea"/>
                          <a:cs typeface="+mn-cs"/>
                        </a:rPr>
                        <a:t>topdown</a:t>
                      </a:r>
                      <a:r>
                        <a:rPr lang="en-US" altLang="zh-CN" sz="1600" b="0" i="0" u="none" kern="1200" baseline="0" dirty="0">
                          <a:solidFill>
                            <a:schemeClr val="tx1"/>
                          </a:solidFill>
                          <a:effectLst/>
                          <a:latin typeface="宋体" panose="02010600030101010101" pitchFamily="2" charset="-122"/>
                          <a:ea typeface="+mn-ea"/>
                          <a:cs typeface="+mn-cs"/>
                        </a:rPr>
                        <a:t>=True, </a:t>
                      </a:r>
                      <a:r>
                        <a:rPr lang="en-US" altLang="zh-CN" sz="1600" b="0" i="0" u="none" kern="1200" baseline="0" dirty="0" err="1">
                          <a:solidFill>
                            <a:schemeClr val="tx1"/>
                          </a:solidFill>
                          <a:effectLst/>
                          <a:latin typeface="宋体" panose="02010600030101010101" pitchFamily="2" charset="-122"/>
                          <a:ea typeface="+mn-ea"/>
                          <a:cs typeface="+mn-cs"/>
                        </a:rPr>
                        <a:t>onerror</a:t>
                      </a:r>
                      <a:r>
                        <a:rPr lang="en-US" altLang="zh-CN" sz="1600" b="0" i="0" u="none" kern="1200" baseline="0" dirty="0">
                          <a:solidFill>
                            <a:schemeClr val="tx1"/>
                          </a:solidFill>
                          <a:effectLst/>
                          <a:latin typeface="宋体" panose="02010600030101010101" pitchFamily="2" charset="-122"/>
                          <a:ea typeface="+mn-ea"/>
                          <a:cs typeface="+mn-cs"/>
                        </a:rPr>
                        <a:t>=None)</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ea typeface="宋体" panose="02010600030101010101" pitchFamily="2" charset="-122"/>
                          <a:cs typeface="宋体" panose="02010600030101010101" pitchFamily="2" charset="-122"/>
                        </a:rPr>
                        <a:t>遍历目录树，该方法返回一个元组，包括</a:t>
                      </a:r>
                      <a:r>
                        <a:rPr lang="en-US" altLang="zh-CN" sz="1600" b="0" u="none" dirty="0">
                          <a:effectLst/>
                          <a:latin typeface="宋体" panose="02010600030101010101" pitchFamily="2" charset="-122"/>
                          <a:ea typeface="宋体" panose="02010600030101010101" pitchFamily="2" charset="-122"/>
                          <a:cs typeface="宋体" panose="02010600030101010101" pitchFamily="2" charset="-122"/>
                        </a:rPr>
                        <a:t>3</a:t>
                      </a:r>
                      <a:r>
                        <a:rPr lang="zh-CN" altLang="en-US" sz="1600" b="0" u="none" dirty="0">
                          <a:effectLst/>
                          <a:latin typeface="宋体" panose="02010600030101010101" pitchFamily="2" charset="-122"/>
                          <a:ea typeface="宋体" panose="02010600030101010101" pitchFamily="2" charset="-122"/>
                          <a:cs typeface="宋体" panose="02010600030101010101" pitchFamily="2" charset="-122"/>
                        </a:rPr>
                        <a:t>个元素：所有路径名、所有目录列表与文件列表</a:t>
                      </a:r>
                      <a:endParaRPr lang="en-US" sz="1600" b="0" u="none" dirty="0">
                        <a:effectLst/>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如果执行正常，open()函数返回1个文件对象，通过该文件对象可以对文件进行读写操作</a:t>
            </a:r>
            <a:r>
              <a:rPr lang="zh-CN" altLang="en-US" sz="1800" strike="noStrike" noProof="1" smtClean="0"/>
              <a:t>。</a:t>
            </a:r>
            <a:r>
              <a:rPr lang="zh-CN" altLang="en-US" sz="1800" noProof="1">
                <a:solidFill>
                  <a:srgbClr val="FF0000"/>
                </a:solidFill>
              </a:rPr>
              <a:t>报异常：</a:t>
            </a:r>
            <a:r>
              <a:rPr lang="en-US" sz="1800" noProof="1">
                <a:solidFill>
                  <a:srgbClr val="FF0000"/>
                </a:solidFill>
              </a:rPr>
              <a:t>如果指定文件不存在</a:t>
            </a:r>
            <a:r>
              <a:rPr lang="en-US" sz="1800" noProof="1">
                <a:solidFill>
                  <a:srgbClr val="FF0000"/>
                </a:solidFill>
              </a:rPr>
              <a:t>、访问权限不够、磁盘空间不</a:t>
            </a:r>
            <a:r>
              <a:rPr lang="zh-CN" altLang="en-US" sz="1800" noProof="1">
                <a:solidFill>
                  <a:srgbClr val="FF0000"/>
                </a:solidFill>
              </a:rPr>
              <a:t>足</a:t>
            </a:r>
            <a:r>
              <a:rPr lang="en-US" sz="1800" noProof="1">
                <a:solidFill>
                  <a:srgbClr val="FF0000"/>
                </a:solidFill>
              </a:rPr>
              <a:t>或其他原因导致创建文件对象失败则抛出异常</a:t>
            </a:r>
            <a:r>
              <a:rPr lang="en-US" sz="1800" strike="noStrike" noProof="1"/>
              <a:t>。</a:t>
            </a:r>
          </a:p>
          <a:p>
            <a:pPr marL="0" indent="0" fontAlgn="base">
              <a:buFont typeface="Wingdings" panose="05000000000000000000" charset="0"/>
              <a:buNone/>
            </a:pPr>
            <a:endParaRPr lang="en-US" sz="1800" strike="noStrike" noProof="1"/>
          </a:p>
          <a:p>
            <a:pPr marL="0" indent="0" fontAlgn="base">
              <a:buFontTx/>
              <a:buNone/>
            </a:pPr>
            <a:r>
              <a:rPr lang="en-US" sz="1600" strike="noStrike" noProof="1">
                <a:latin typeface="Consolas" panose="020B0609020204030204" pitchFamily="49" charset="0"/>
              </a:rPr>
              <a:t>f1 = open('file1.txt', 'r')     # </a:t>
            </a:r>
            <a:r>
              <a:rPr lang="zh-CN" altLang="en-US" sz="1600" strike="noStrike" noProof="1">
                <a:latin typeface="Consolas" panose="020B0609020204030204" pitchFamily="49" charset="0"/>
              </a:rPr>
              <a:t>以读模式打开文件</a:t>
            </a:r>
          </a:p>
          <a:p>
            <a:pPr marL="0" indent="0" fontAlgn="base">
              <a:buFontTx/>
              <a:buNone/>
            </a:pPr>
            <a:r>
              <a:rPr lang="en-US" sz="1600" strike="noStrike" noProof="1">
                <a:latin typeface="Consolas" panose="020B0609020204030204" pitchFamily="49" charset="0"/>
              </a:rPr>
              <a:t>f2 = open('file2.txt', 'w')      # </a:t>
            </a:r>
            <a:r>
              <a:rPr lang="zh-CN" altLang="en-US" sz="1600" strike="noStrike" noProof="1">
                <a:latin typeface="Consolas" panose="020B0609020204030204" pitchFamily="49" charset="0"/>
              </a:rPr>
              <a:t>以写模式打开文件</a:t>
            </a:r>
            <a:endParaRPr lang="zh-CN" altLang="en-US" sz="1350" strike="noStrike" noProof="1">
              <a:latin typeface="Consolas" panose="020B0609020204030204" pitchFamily="49" charset="0"/>
            </a:endParaRPr>
          </a:p>
          <a:p>
            <a:pPr marL="0" indent="0" fontAlgn="base">
              <a:buFontTx/>
              <a:buNone/>
            </a:pPr>
            <a:endParaRPr lang="en-US" sz="1350" strike="noStrike" noProof="1"/>
          </a:p>
          <a:p>
            <a:pPr fontAlgn="base">
              <a:buFont typeface="Wingdings" panose="05000000000000000000" charset="0"/>
              <a:buChar char="§"/>
            </a:pPr>
            <a:r>
              <a:rPr lang="en-US" sz="1800" strike="noStrike" noProof="1"/>
              <a:t>当对文件内容操作完以后，</a:t>
            </a:r>
            <a:r>
              <a:rPr lang="en-US" sz="1800" strike="noStrike" noProof="1">
                <a:solidFill>
                  <a:srgbClr val="FF0000"/>
                </a:solidFill>
              </a:rPr>
              <a:t>一定要关闭文件对象，这样才能保证所做的任何修改都确实被保存到文件中</a:t>
            </a:r>
            <a:r>
              <a:rPr lang="en-US" sz="1800" strike="noStrike" noProof="1"/>
              <a:t>。</a:t>
            </a:r>
          </a:p>
          <a:p>
            <a:pPr marL="0" indent="0" fontAlgn="base">
              <a:buFontTx/>
              <a:buNone/>
            </a:pPr>
            <a:r>
              <a:rPr lang="en-US" sz="1600" strike="noStrike" noProof="1">
                <a:latin typeface="Consolas" panose="020B0609020204030204" pitchFamily="49" charset="0"/>
              </a:rPr>
              <a:t>f1.close()</a:t>
            </a:r>
          </a:p>
        </p:txBody>
      </p:sp>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4273"/>
          <p:cNvSpPr>
            <a:spLocks noGrp="1"/>
          </p:cNvSpPr>
          <p:nvPr>
            <p:ph type="title"/>
          </p:nvPr>
        </p:nvSpPr>
        <p:spPr>
          <a:xfrm>
            <a:off x="-1270" y="4287"/>
            <a:ext cx="9140825" cy="924563"/>
          </a:xfrm>
        </p:spPr>
        <p:txBody>
          <a:bodyPr/>
          <a:lstStyle/>
          <a:p>
            <a:pPr fontAlgn="base"/>
            <a:r>
              <a:rPr lang="zh-CN" altLang="en-US" strike="noStrike" noProof="1"/>
              <a:t>7.5  目录操作</a:t>
            </a:r>
          </a:p>
        </p:txBody>
      </p:sp>
      <p:sp>
        <p:nvSpPr>
          <p:cNvPr id="80898" name="文本占位符 54274"/>
          <p:cNvSpPr>
            <a:spLocks noGrp="1"/>
          </p:cNvSpPr>
          <p:nvPr>
            <p:ph idx="1"/>
          </p:nvPr>
        </p:nvSpPr>
        <p:spPr/>
        <p:txBody>
          <a:bodyPr wrap="square" lIns="68591" tIns="34295" rIns="68591" bIns="34295" anchor="t"/>
          <a:lstStyle/>
          <a:p>
            <a:pPr marL="1905" indent="-344805" eaLnBrk="1" latinLnBrk="0" hangingPunct="1">
              <a:spcBef>
                <a:spcPts val="0"/>
              </a:spcBef>
              <a:buSzPct val="90000"/>
              <a:buFont typeface="Wingdings" panose="05000000000000000000" pitchFamily="2" charset="2"/>
              <a:buNone/>
            </a:pPr>
            <a:r>
              <a:rPr lang="en-US" altLang="zh-CN" sz="1600" dirty="0">
                <a:solidFill>
                  <a:srgbClr val="FF0000"/>
                </a:solidFill>
                <a:latin typeface="Consolas" panose="020B0609020204030204" pitchFamily="49" charset="0"/>
              </a:rPr>
              <a:t>&gt;&gt;&gt; import </a:t>
            </a:r>
            <a:r>
              <a:rPr lang="en-US" altLang="zh-CN" sz="1600" dirty="0" err="1">
                <a:solidFill>
                  <a:srgbClr val="FF0000"/>
                </a:solidFill>
                <a:latin typeface="Consolas" panose="020B0609020204030204" pitchFamily="49" charset="0"/>
              </a:rPr>
              <a:t>os</a:t>
            </a:r>
            <a:endParaRPr lang="en-US" altLang="zh-CN" sz="1600" dirty="0">
              <a:solidFill>
                <a:srgbClr val="FF0000"/>
              </a:solidFill>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solidFill>
                  <a:srgbClr val="FF0000"/>
                </a:solidFill>
                <a:latin typeface="Consolas" panose="020B0609020204030204" pitchFamily="49" charset="0"/>
              </a:rPr>
              <a:t>&gt;&gt;&gt; </a:t>
            </a:r>
            <a:r>
              <a:rPr lang="en-US" altLang="zh-CN" sz="1600" dirty="0" err="1">
                <a:solidFill>
                  <a:srgbClr val="FF0000"/>
                </a:solidFill>
                <a:latin typeface="Consolas" panose="020B0609020204030204" pitchFamily="49" charset="0"/>
              </a:rPr>
              <a:t>os.getcwd</a:t>
            </a:r>
            <a:r>
              <a:rPr lang="en-US" altLang="zh-CN" sz="1600" dirty="0">
                <a:solidFill>
                  <a:srgbClr val="FF0000"/>
                </a:solidFill>
                <a:latin typeface="Consolas" panose="020B0609020204030204" pitchFamily="49" charset="0"/>
              </a:rPr>
              <a:t>()</a:t>
            </a:r>
            <a:r>
              <a:rPr lang="en-US" altLang="zh-CN" sz="1600" dirty="0">
                <a:latin typeface="Consolas" panose="020B0609020204030204" pitchFamily="49" charset="0"/>
              </a:rPr>
              <a:t>                         #</a:t>
            </a:r>
            <a:r>
              <a:rPr lang="zh-CN" altLang="en-US" sz="1600" dirty="0">
                <a:latin typeface="Consolas" panose="020B0609020204030204" pitchFamily="49" charset="0"/>
              </a:rPr>
              <a:t>返回当前工作目录</a:t>
            </a: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'C:\\Python35'</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os.mkdir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()+'\\temp')      #</a:t>
            </a:r>
            <a:r>
              <a:rPr lang="zh-CN" altLang="en-US" sz="1600" dirty="0">
                <a:latin typeface="Consolas" panose="020B0609020204030204" pitchFamily="49" charset="0"/>
              </a:rPr>
              <a:t>创建目录</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os.chdir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()+'\\temp')      #</a:t>
            </a:r>
            <a:r>
              <a:rPr lang="zh-CN" altLang="en-US" sz="1600" dirty="0">
                <a:latin typeface="Consolas" panose="020B0609020204030204" pitchFamily="49" charset="0"/>
              </a:rPr>
              <a:t>改变当前工作目录</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os.getcwd</a:t>
            </a:r>
            <a:r>
              <a:rPr lang="en-US" altLang="zh-CN" sz="1600" dirty="0">
                <a:latin typeface="Consolas" panose="020B0609020204030204" pitchFamily="49" charset="0"/>
              </a:rPr>
              <a:t>()</a:t>
            </a: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'C:\\Python35\\temp'</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os.mkdir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()+'\\test')</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os.listdir</a:t>
            </a:r>
            <a:r>
              <a:rPr lang="en-US" altLang="zh-CN" sz="1600" dirty="0">
                <a:latin typeface="Consolas" panose="020B0609020204030204" pitchFamily="49" charset="0"/>
              </a:rPr>
              <a:t>('.')</a:t>
            </a: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['test']</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os.rmdir</a:t>
            </a:r>
            <a:r>
              <a:rPr lang="en-US" altLang="zh-CN" sz="1600" dirty="0">
                <a:latin typeface="Consolas" panose="020B0609020204030204" pitchFamily="49" charset="0"/>
              </a:rPr>
              <a:t>('test')                    #</a:t>
            </a:r>
            <a:r>
              <a:rPr lang="zh-CN" altLang="en-US" sz="1600" dirty="0">
                <a:latin typeface="Consolas" panose="020B0609020204030204" pitchFamily="49" charset="0"/>
              </a:rPr>
              <a:t>删除目录</a:t>
            </a: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os.listdir</a:t>
            </a:r>
            <a:r>
              <a:rPr lang="en-US" altLang="zh-CN" sz="1600" dirty="0">
                <a:latin typeface="Consolas" panose="020B0609020204030204" pitchFamily="49" charset="0"/>
              </a:rPr>
              <a:t>('.')</a:t>
            </a: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55297"/>
          <p:cNvSpPr>
            <a:spLocks noGrp="1"/>
          </p:cNvSpPr>
          <p:nvPr>
            <p:ph type="title"/>
          </p:nvPr>
        </p:nvSpPr>
        <p:spPr>
          <a:xfrm>
            <a:off x="-1270" y="4287"/>
            <a:ext cx="9140825" cy="924563"/>
          </a:xfrm>
        </p:spPr>
        <p:txBody>
          <a:bodyPr/>
          <a:lstStyle/>
          <a:p>
            <a:pPr fontAlgn="base"/>
            <a:r>
              <a:rPr lang="zh-CN" altLang="en-US" strike="noStrike" noProof="1"/>
              <a:t>7.5  目录操作</a:t>
            </a:r>
          </a:p>
        </p:txBody>
      </p:sp>
      <p:sp>
        <p:nvSpPr>
          <p:cNvPr id="81922" name="文本占位符 55298"/>
          <p:cNvSpPr>
            <a:spLocks noGrp="1"/>
          </p:cNvSpPr>
          <p:nvPr>
            <p:ph idx="1"/>
          </p:nvPr>
        </p:nvSpPr>
        <p:spPr>
          <a:xfrm>
            <a:off x="457200" y="1200150"/>
            <a:ext cx="8562340" cy="3395345"/>
          </a:xfrm>
        </p:spPr>
        <p:txBody>
          <a:bodyPr wrap="square" lIns="68591" tIns="34295" rIns="68591" bIns="34295" anchor="t"/>
          <a:lstStyle/>
          <a:p>
            <a:pPr>
              <a:buSzPct val="90000"/>
              <a:buFont typeface="Wingdings" panose="05000000000000000000" pitchFamily="2" charset="2"/>
              <a:buChar char="§"/>
            </a:pPr>
            <a:r>
              <a:rPr lang="zh-CN" altLang="en-US" sz="1800" dirty="0"/>
              <a:t>递归遍历文件夹（深度优先）</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from </a:t>
            </a:r>
            <a:r>
              <a:rPr lang="en-US" altLang="zh-CN" sz="1600" dirty="0" err="1">
                <a:latin typeface="Consolas" panose="020B0609020204030204" pitchFamily="49" charset="0"/>
              </a:rPr>
              <a:t>os</a:t>
            </a:r>
            <a:r>
              <a:rPr lang="en-US" altLang="zh-CN" sz="1600" dirty="0">
                <a:latin typeface="Consolas" panose="020B0609020204030204" pitchFamily="49" charset="0"/>
              </a:rPr>
              <a:t> import </a:t>
            </a:r>
            <a:r>
              <a:rPr lang="en-US" altLang="zh-CN" sz="1600" dirty="0" err="1">
                <a:latin typeface="Consolas" panose="020B0609020204030204" pitchFamily="49" charset="0"/>
              </a:rPr>
              <a:t>listdir</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from </a:t>
            </a:r>
            <a:r>
              <a:rPr lang="en-US" altLang="zh-CN" sz="1600" dirty="0" err="1">
                <a:latin typeface="Consolas" panose="020B0609020204030204" pitchFamily="49" charset="0"/>
              </a:rPr>
              <a:t>os.path</a:t>
            </a:r>
            <a:r>
              <a:rPr lang="en-US" altLang="zh-CN" sz="1600" dirty="0">
                <a:latin typeface="Consolas" panose="020B0609020204030204" pitchFamily="49" charset="0"/>
              </a:rPr>
              <a:t> import join, </a:t>
            </a:r>
            <a:r>
              <a:rPr lang="en-US" altLang="zh-CN" sz="1600" dirty="0" err="1">
                <a:latin typeface="Consolas" panose="020B0609020204030204" pitchFamily="49" charset="0"/>
              </a:rPr>
              <a:t>isfile</a:t>
            </a:r>
            <a:r>
              <a:rPr lang="en-US" altLang="zh-CN" sz="1600" dirty="0">
                <a:latin typeface="Consolas" panose="020B0609020204030204" pitchFamily="49" charset="0"/>
              </a:rPr>
              <a:t>, </a:t>
            </a:r>
            <a:r>
              <a:rPr lang="en-US" altLang="zh-CN" sz="1600" dirty="0" err="1">
                <a:latin typeface="Consolas" panose="020B0609020204030204" pitchFamily="49" charset="0"/>
              </a:rPr>
              <a:t>isdir</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listDirDepthFirst</a:t>
            </a:r>
            <a:r>
              <a:rPr lang="en-US" altLang="zh-CN" sz="1600" dirty="0">
                <a:latin typeface="Consolas" panose="020B0609020204030204" pitchFamily="49" charset="0"/>
              </a:rPr>
              <a:t>(directory):</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遍历文件夹</a:t>
            </a:r>
            <a:r>
              <a:rPr lang="zh-CN" altLang="en-US" sz="1600" dirty="0">
                <a:latin typeface="Consolas" panose="020B0609020204030204" pitchFamily="49" charset="0"/>
              </a:rPr>
              <a:t>，</a:t>
            </a:r>
            <a:r>
              <a:rPr lang="en-US" altLang="zh-CN" sz="1600" dirty="0" err="1">
                <a:latin typeface="Consolas" panose="020B0609020204030204" pitchFamily="49" charset="0"/>
              </a:rPr>
              <a:t>文件直接输出</a:t>
            </a:r>
            <a:r>
              <a:rPr lang="zh-CN" altLang="en-US" sz="1600" dirty="0">
                <a:latin typeface="Consolas" panose="020B0609020204030204" pitchFamily="49" charset="0"/>
              </a:rPr>
              <a:t>，</a:t>
            </a:r>
            <a:r>
              <a:rPr lang="en-US" altLang="zh-CN" sz="1600" dirty="0" err="1">
                <a:latin typeface="Consolas" panose="020B0609020204030204" pitchFamily="49" charset="0"/>
              </a:rPr>
              <a:t>文件夹输出显示后递归遍历该文件夹</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for </a:t>
            </a:r>
            <a:r>
              <a:rPr lang="en-US" altLang="zh-CN" sz="1600" dirty="0" err="1">
                <a:latin typeface="Consolas" panose="020B0609020204030204" pitchFamily="49" charset="0"/>
              </a:rPr>
              <a:t>subPath</a:t>
            </a:r>
            <a:r>
              <a:rPr lang="en-US" altLang="zh-CN" sz="1600" dirty="0">
                <a:latin typeface="Consolas" panose="020B0609020204030204" pitchFamily="49" charset="0"/>
              </a:rPr>
              <a:t> in </a:t>
            </a:r>
            <a:r>
              <a:rPr lang="en-US" altLang="zh-CN" sz="1600" dirty="0" err="1">
                <a:latin typeface="Consolas" panose="020B0609020204030204" pitchFamily="49" charset="0"/>
              </a:rPr>
              <a:t>listdir</a:t>
            </a:r>
            <a:r>
              <a:rPr lang="en-US" altLang="zh-CN" sz="1600" dirty="0">
                <a:latin typeface="Consolas" panose="020B0609020204030204" pitchFamily="49" charset="0"/>
              </a:rPr>
              <a:t>(directory):</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path = join(directory, </a:t>
            </a:r>
            <a:r>
              <a:rPr lang="en-US" altLang="zh-CN" sz="1600" dirty="0" err="1">
                <a:latin typeface="Consolas" panose="020B0609020204030204" pitchFamily="49" charset="0"/>
              </a:rPr>
              <a:t>subPath</a:t>
            </a:r>
            <a:r>
              <a:rPr lang="en-US" altLang="zh-CN" sz="1600" dirty="0">
                <a:latin typeface="Consolas" panose="020B0609020204030204" pitchFamily="49" charset="0"/>
              </a:rPr>
              <a:t>)</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if </a:t>
            </a:r>
            <a:r>
              <a:rPr lang="en-US" altLang="zh-CN" sz="1600" dirty="0" err="1">
                <a:latin typeface="Consolas" panose="020B0609020204030204" pitchFamily="49" charset="0"/>
              </a:rPr>
              <a:t>isfile</a:t>
            </a:r>
            <a:r>
              <a:rPr lang="en-US" altLang="zh-CN" sz="1600" dirty="0">
                <a:latin typeface="Consolas" panose="020B0609020204030204" pitchFamily="49" charset="0"/>
              </a:rPr>
              <a:t>(path):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elif</a:t>
            </a:r>
            <a:r>
              <a:rPr lang="en-US" altLang="zh-CN" sz="1600" dirty="0">
                <a:latin typeface="Consolas" panose="020B0609020204030204" pitchFamily="49" charset="0"/>
              </a:rPr>
              <a:t> </a:t>
            </a:r>
            <a:r>
              <a:rPr lang="en-US" altLang="zh-CN" sz="1600" dirty="0" err="1">
                <a:latin typeface="Consolas" panose="020B0609020204030204" pitchFamily="49" charset="0"/>
              </a:rPr>
              <a:t>isdir</a:t>
            </a:r>
            <a:r>
              <a:rPr lang="en-US" altLang="zh-CN" sz="1600" dirty="0">
                <a:latin typeface="Consolas" panose="020B0609020204030204" pitchFamily="49" charset="0"/>
              </a:rPr>
              <a:t>(path):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listDirDepthFirst</a:t>
            </a:r>
            <a:r>
              <a:rPr lang="en-US" altLang="zh-CN" sz="1600" dirty="0">
                <a:latin typeface="Consolas" panose="020B0609020204030204" pitchFamily="49" charset="0"/>
              </a:rPr>
              <a:t>(path)</a:t>
            </a:r>
          </a:p>
        </p:txBody>
      </p:sp>
      <p:graphicFrame>
        <p:nvGraphicFramePr>
          <p:cNvPr id="2" name="Object 1"/>
          <p:cNvGraphicFramePr/>
          <p:nvPr/>
        </p:nvGraphicFramePr>
        <p:xfrm>
          <a:off x="4686935" y="3312160"/>
          <a:ext cx="3595370" cy="1598295"/>
        </p:xfrm>
        <a:graphic>
          <a:graphicData uri="http://schemas.openxmlformats.org/presentationml/2006/ole">
            <mc:AlternateContent xmlns:mc="http://schemas.openxmlformats.org/markup-compatibility/2006">
              <mc:Choice xmlns:v="urn:schemas-microsoft-com:vml" Requires="v">
                <p:oleObj spid="_x0000_s1097" r:id="rId3" imgW="5086350" imgH="2838450" progId="Paint.Picture">
                  <p:embed/>
                </p:oleObj>
              </mc:Choice>
              <mc:Fallback>
                <p:oleObj r:id="rId3" imgW="5086350" imgH="2838450" progId="Paint.Picture">
                  <p:embed/>
                  <p:pic>
                    <p:nvPicPr>
                      <p:cNvPr id="0" name="Picture 4"/>
                      <p:cNvPicPr/>
                      <p:nvPr/>
                    </p:nvPicPr>
                    <p:blipFill>
                      <a:blip r:embed="rId4"/>
                      <a:stretch>
                        <a:fillRect/>
                      </a:stretch>
                    </p:blipFill>
                    <p:spPr>
                      <a:xfrm>
                        <a:off x="4686935" y="3312160"/>
                        <a:ext cx="3595370" cy="1598295"/>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7926070" y="1083310"/>
            <a:ext cx="1093470" cy="282003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strike="noStrike" noProof="1">
                <a:sym typeface="+mn-ea"/>
              </a:rPr>
              <a:t>7.5  目录操作</a:t>
            </a:r>
            <a:endParaRPr lang="zh-CN" altLang="en-US" strike="noStrike" noProof="1"/>
          </a:p>
        </p:txBody>
      </p:sp>
      <p:sp>
        <p:nvSpPr>
          <p:cNvPr id="3" name="内容占位符 2"/>
          <p:cNvSpPr>
            <a:spLocks noGrp="1"/>
          </p:cNvSpPr>
          <p:nvPr>
            <p:ph idx="1"/>
          </p:nvPr>
        </p:nvSpPr>
        <p:spPr>
          <a:xfrm>
            <a:off x="457200" y="1200150"/>
            <a:ext cx="8435340" cy="3395345"/>
          </a:xfrm>
        </p:spPr>
        <p:txBody>
          <a:bodyPr/>
          <a:lstStyle/>
          <a:p>
            <a:pPr fontAlgn="base"/>
            <a:r>
              <a:rPr lang="zh-CN" altLang="en-US" sz="1800" strike="noStrike" noProof="1"/>
              <a:t>遍历指定文件夹（广度优先）</a:t>
            </a:r>
          </a:p>
          <a:p>
            <a:pPr marL="0" indent="0" fontAlgn="base">
              <a:buFontTx/>
              <a:buNone/>
            </a:pPr>
            <a:r>
              <a:rPr lang="zh-CN" altLang="en-US" sz="1400" strike="noStrike" noProof="1">
                <a:latin typeface="Consolas" panose="020B0609020204030204" pitchFamily="49" charset="0"/>
                <a:cs typeface="Consolas" panose="020B0609020204030204" pitchFamily="49" charset="0"/>
              </a:rPr>
              <a:t>def listDirWidthFirst(directory):</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dirs = [directory]</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#如果还有没遍历过的文件夹，继续循环</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while dirs:</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current = dirs.pop(0)</a:t>
            </a:r>
            <a:r>
              <a:rPr lang="zh-CN" altLang="en-US" sz="1400">
                <a:latin typeface="Consolas" panose="020B0609020204030204" pitchFamily="49" charset="0"/>
                <a:cs typeface="Consolas" panose="020B0609020204030204" pitchFamily="49" charset="0"/>
                <a:sym typeface="+mn-ea"/>
              </a:rPr>
              <a:t>             #遍历还没遍历过的第一项</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#遍历该文件夹，文件直接输出显示，文件夹输出显示后标记为待遍历项</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for subPath in listdir(current):</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path = join(current, subPath)</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if isfile(path):</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print(path)</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elif isdir(path):</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print(path)</a:t>
            </a:r>
          </a:p>
          <a:p>
            <a:pPr marL="0" indent="0" fontAlgn="base">
              <a:buFontTx/>
              <a:buNone/>
            </a:pPr>
            <a:r>
              <a:rPr lang="zh-CN" altLang="en-US" sz="1400" strike="noStrike" noProof="1">
                <a:latin typeface="Consolas" panose="020B0609020204030204" pitchFamily="49" charset="0"/>
                <a:cs typeface="Consolas" panose="020B0609020204030204" pitchFamily="49" charset="0"/>
              </a:rPr>
              <a:t>                dirs.append(path)</a:t>
            </a:r>
          </a:p>
        </p:txBody>
      </p:sp>
      <p:pic>
        <p:nvPicPr>
          <p:cNvPr id="14340" name="图片 3" descr="qrcode_for_gh_6f2df669dea9_1280"/>
          <p:cNvPicPr>
            <a:picLocks noChangeAspect="1"/>
          </p:cNvPicPr>
          <p:nvPr userDrawn="1"/>
        </p:nvPicPr>
        <p:blipFill>
          <a:blip r:embed="rId2"/>
          <a:stretch>
            <a:fillRect/>
          </a:stretch>
        </p:blipFill>
        <p:spPr>
          <a:xfrm>
            <a:off x="7767955" y="3934460"/>
            <a:ext cx="1318895" cy="1183640"/>
          </a:xfrm>
          <a:prstGeom prst="rect">
            <a:avLst/>
          </a:prstGeom>
          <a:noFill/>
          <a:ln w="9525">
            <a:noFill/>
          </a:ln>
        </p:spPr>
      </p:pic>
      <p:pic>
        <p:nvPicPr>
          <p:cNvPr id="4" name="Picture 3"/>
          <p:cNvPicPr>
            <a:picLocks noChangeAspect="1"/>
          </p:cNvPicPr>
          <p:nvPr/>
        </p:nvPicPr>
        <p:blipFill>
          <a:blip r:embed="rId3"/>
          <a:stretch>
            <a:fillRect/>
          </a:stretch>
        </p:blipFill>
        <p:spPr>
          <a:xfrm>
            <a:off x="7860665" y="1014730"/>
            <a:ext cx="1193800" cy="29698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56321"/>
          <p:cNvSpPr>
            <a:spLocks noGrp="1"/>
          </p:cNvSpPr>
          <p:nvPr>
            <p:ph type="title"/>
          </p:nvPr>
        </p:nvSpPr>
        <p:spPr>
          <a:xfrm>
            <a:off x="-1270" y="4287"/>
            <a:ext cx="9140825" cy="924563"/>
          </a:xfrm>
        </p:spPr>
        <p:txBody>
          <a:bodyPr/>
          <a:lstStyle/>
          <a:p>
            <a:pPr fontAlgn="base"/>
            <a:r>
              <a:rPr lang="zh-CN" altLang="en-US" strike="noStrike" noProof="1"/>
              <a:t>7.5  目录操作</a:t>
            </a:r>
          </a:p>
        </p:txBody>
      </p:sp>
      <p:sp>
        <p:nvSpPr>
          <p:cNvPr id="83970" name="文本占位符 56322"/>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dirty="0"/>
              <a:t>使用os.walk函数遍历</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import </a:t>
            </a:r>
            <a:r>
              <a:rPr lang="en-US" altLang="zh-CN" sz="1600" dirty="0" err="1">
                <a:latin typeface="Consolas" panose="020B0609020204030204" pitchFamily="49" charset="0"/>
              </a:rPr>
              <a:t>os</a:t>
            </a:r>
            <a:r>
              <a:rPr lang="en-US" altLang="zh-CN" sz="1600" dirty="0">
                <a:latin typeface="Consolas" panose="020B0609020204030204" pitchFamily="49" charset="0"/>
              </a:rPr>
              <a:t> </a:t>
            </a:r>
          </a:p>
          <a:p>
            <a:pPr eaLnBrk="1" latinLnBrk="0" hangingPunct="1">
              <a:lnSpc>
                <a:spcPct val="100000"/>
              </a:lnSpc>
              <a:spcBef>
                <a:spcPts val="0"/>
              </a:spcBef>
              <a:buSzPct val="90000"/>
              <a:buFont typeface="Wingdings" panose="05000000000000000000" pitchFamily="2" charset="2"/>
              <a:buNone/>
            </a:pP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err="1">
                <a:latin typeface="Consolas" panose="020B0609020204030204" pitchFamily="49" charset="0"/>
              </a:rPr>
              <a:t>def</a:t>
            </a:r>
            <a:r>
              <a:rPr lang="en-US" altLang="zh-CN" sz="1600" dirty="0">
                <a:latin typeface="Consolas" panose="020B0609020204030204" pitchFamily="49" charset="0"/>
              </a:rPr>
              <a:t> visitDir2(path):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if not </a:t>
            </a:r>
            <a:r>
              <a:rPr lang="en-US" altLang="zh-CN" sz="1600" dirty="0" err="1">
                <a:latin typeface="Consolas" panose="020B0609020204030204" pitchFamily="49" charset="0"/>
              </a:rPr>
              <a:t>os.path.isdir</a:t>
            </a:r>
            <a:r>
              <a:rPr lang="en-US" altLang="zh-CN" sz="1600" dirty="0">
                <a:latin typeface="Consolas" panose="020B0609020204030204" pitchFamily="49" charset="0"/>
              </a:rPr>
              <a:t>(path):</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Error:"',path</a:t>
            </a:r>
            <a:r>
              <a:rPr lang="en-US" altLang="zh-CN" sz="1600" dirty="0">
                <a:latin typeface="Consolas" panose="020B0609020204030204" pitchFamily="49" charset="0"/>
              </a:rPr>
              <a:t>,'" is not a directory or does not exist.')</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return</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list_dirs</a:t>
            </a:r>
            <a:r>
              <a:rPr lang="en-US" altLang="zh-CN" sz="1600" dirty="0">
                <a:latin typeface="Consolas" panose="020B0609020204030204" pitchFamily="49" charset="0"/>
              </a:rPr>
              <a:t> = </a:t>
            </a:r>
            <a:r>
              <a:rPr lang="en-US" altLang="zh-CN" sz="1600" dirty="0" err="1">
                <a:latin typeface="Consolas" panose="020B0609020204030204" pitchFamily="49" charset="0"/>
              </a:rPr>
              <a:t>os.walk</a:t>
            </a:r>
            <a:r>
              <a:rPr lang="en-US" altLang="zh-CN" sz="1600" dirty="0">
                <a:latin typeface="Consolas" panose="020B0609020204030204" pitchFamily="49" charset="0"/>
              </a:rPr>
              <a:t>(path)        #</a:t>
            </a:r>
            <a:r>
              <a:rPr lang="en-US" altLang="zh-CN" sz="1600" dirty="0" err="1">
                <a:latin typeface="Consolas" panose="020B0609020204030204" pitchFamily="49" charset="0"/>
              </a:rPr>
              <a:t>os.walk</a:t>
            </a:r>
            <a:r>
              <a:rPr lang="zh-CN" altLang="en-US" sz="1600" dirty="0">
                <a:latin typeface="Consolas" panose="020B0609020204030204" pitchFamily="49" charset="0"/>
              </a:rPr>
              <a:t>返回一个元组，包括</a:t>
            </a:r>
            <a:r>
              <a:rPr lang="en-US" altLang="zh-CN" sz="1600" dirty="0">
                <a:latin typeface="Consolas" panose="020B0609020204030204" pitchFamily="49" charset="0"/>
              </a:rPr>
              <a:t>3</a:t>
            </a:r>
            <a:r>
              <a:rPr lang="zh-CN" altLang="en-US" sz="1600" dirty="0">
                <a:latin typeface="Consolas" panose="020B0609020204030204" pitchFamily="49" charset="0"/>
              </a:rPr>
              <a:t>个元素：</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所有路径名、所有目录列表与文件列表</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root, </a:t>
            </a:r>
            <a:r>
              <a:rPr lang="en-US" altLang="zh-CN" sz="1600" dirty="0" err="1">
                <a:latin typeface="Consolas" panose="020B0609020204030204" pitchFamily="49" charset="0"/>
              </a:rPr>
              <a:t>dirs</a:t>
            </a:r>
            <a:r>
              <a:rPr lang="en-US" altLang="zh-CN" sz="1600" dirty="0">
                <a:latin typeface="Consolas" panose="020B0609020204030204" pitchFamily="49" charset="0"/>
              </a:rPr>
              <a:t>, files in </a:t>
            </a:r>
            <a:r>
              <a:rPr lang="en-US" altLang="zh-CN" sz="1600" dirty="0" err="1">
                <a:latin typeface="Consolas" panose="020B0609020204030204" pitchFamily="49" charset="0"/>
              </a:rPr>
              <a:t>list_dirs</a:t>
            </a:r>
            <a:r>
              <a:rPr lang="en-US" altLang="zh-CN" sz="1600" dirty="0">
                <a:latin typeface="Consolas" panose="020B0609020204030204" pitchFamily="49" charset="0"/>
              </a:rPr>
              <a:t>:  #</a:t>
            </a:r>
            <a:r>
              <a:rPr lang="zh-CN" altLang="en-US" sz="1600" dirty="0">
                <a:latin typeface="Consolas" panose="020B0609020204030204" pitchFamily="49" charset="0"/>
              </a:rPr>
              <a:t>遍历该元组的目录和文件信息</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d in </a:t>
            </a:r>
            <a:r>
              <a:rPr lang="en-US" altLang="zh-CN" sz="1600" dirty="0" err="1">
                <a:latin typeface="Consolas" panose="020B0609020204030204" pitchFamily="49" charset="0"/>
              </a:rPr>
              <a:t>dirs</a:t>
            </a:r>
            <a:r>
              <a:rPr lang="en-US" altLang="zh-CN" sz="1600" dirty="0">
                <a:latin typeface="Consolas" panose="020B0609020204030204" pitchFamily="49" charset="0"/>
              </a:rPr>
              <a:t>: </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os.path.join</a:t>
            </a:r>
            <a:r>
              <a:rPr lang="en-US" altLang="zh-CN" sz="1600" dirty="0">
                <a:latin typeface="Consolas" panose="020B0609020204030204" pitchFamily="49" charset="0"/>
              </a:rPr>
              <a:t>(root, d)) #</a:t>
            </a:r>
            <a:r>
              <a:rPr lang="zh-CN" altLang="en-US" sz="1600" dirty="0">
                <a:latin typeface="Consolas" panose="020B0609020204030204" pitchFamily="49" charset="0"/>
              </a:rPr>
              <a:t>获取完整路径</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f in files: </a:t>
            </a: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os.path.join</a:t>
            </a:r>
            <a:r>
              <a:rPr lang="en-US" altLang="zh-CN" sz="1600" dirty="0">
                <a:latin typeface="Consolas" panose="020B0609020204030204" pitchFamily="49" charset="0"/>
              </a:rPr>
              <a:t>(root, f)) #</a:t>
            </a:r>
            <a:r>
              <a:rPr lang="zh-CN" altLang="en-US" sz="1600" dirty="0">
                <a:latin typeface="Consolas" panose="020B0609020204030204" pitchFamily="49" charset="0"/>
              </a:rPr>
              <a:t>获取文件绝对路径</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60417"/>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60419" name="文本占位符 60418"/>
          <p:cNvSpPr>
            <a:spLocks noGrp="1"/>
          </p:cNvSpPr>
          <p:nvPr>
            <p:ph idx="1"/>
          </p:nvPr>
        </p:nvSpPr>
        <p:spPr/>
        <p:txBody>
          <a:bodyPr/>
          <a:lstStyle/>
          <a:p>
            <a:pPr fontAlgn="base">
              <a:lnSpc>
                <a:spcPct val="80000"/>
              </a:lnSpc>
              <a:buFont typeface="Wingdings" panose="05000000000000000000" charset="0"/>
              <a:buChar char="§"/>
            </a:pPr>
            <a:r>
              <a:rPr lang="zh-CN" altLang="en-US" sz="1800" b="1" strike="noStrike" noProof="1"/>
              <a:t>例</a:t>
            </a:r>
            <a:r>
              <a:rPr lang="en-US" altLang="zh-CN" sz="1800" b="1" strike="noStrike" noProof="1"/>
              <a:t>7-12</a:t>
            </a:r>
            <a:r>
              <a:rPr lang="en-US" altLang="zh-CN" sz="1800" strike="noStrike" noProof="1"/>
              <a:t>  </a:t>
            </a:r>
            <a:r>
              <a:rPr lang="zh-CN" altLang="en-US" sz="1800" strike="noStrike" noProof="1"/>
              <a:t>计算CRC32值。</a:t>
            </a:r>
          </a:p>
          <a:p>
            <a:pPr marL="1905" indent="-344805" fontAlgn="base">
              <a:lnSpc>
                <a:spcPct val="80000"/>
              </a:lnSpc>
              <a:buFontTx/>
              <a:buNone/>
            </a:pPr>
            <a:endParaRPr lang="zh-CN" altLang="en-US" sz="1350" strike="noStrike" noProof="1">
              <a:latin typeface="Consolas" panose="020B0609020204030204" pitchFamily="49" charset="0"/>
            </a:endParaRP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import zlib</a:t>
            </a: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print(zlib.crc32('1234'.encode()))</a:t>
            </a:r>
          </a:p>
          <a:p>
            <a:pPr marL="1905" indent="-344805" fontAlgn="base">
              <a:lnSpc>
                <a:spcPct val="80000"/>
              </a:lnSpc>
              <a:buFontTx/>
              <a:buNone/>
            </a:pPr>
            <a:r>
              <a:rPr lang="zh-CN" altLang="en-US" sz="1600" strike="noStrike" noProof="1">
                <a:solidFill>
                  <a:srgbClr val="00B0F0"/>
                </a:solidFill>
                <a:latin typeface="Consolas" panose="020B0609020204030204" pitchFamily="49" charset="0"/>
                <a:cs typeface="Consolas" panose="020B0609020204030204" pitchFamily="49" charset="0"/>
              </a:rPr>
              <a:t>2615402659</a:t>
            </a: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print(zlib.crc32('111'.encode()))</a:t>
            </a:r>
          </a:p>
          <a:p>
            <a:pPr marL="1905" indent="-344805" fontAlgn="base">
              <a:lnSpc>
                <a:spcPct val="80000"/>
              </a:lnSpc>
              <a:buFontTx/>
              <a:buNone/>
            </a:pPr>
            <a:r>
              <a:rPr lang="zh-CN" altLang="en-US" sz="1600" strike="noStrike" noProof="1">
                <a:solidFill>
                  <a:srgbClr val="00B0F0"/>
                </a:solidFill>
                <a:latin typeface="Consolas" panose="020B0609020204030204" pitchFamily="49" charset="0"/>
                <a:cs typeface="Consolas" panose="020B0609020204030204" pitchFamily="49" charset="0"/>
              </a:rPr>
              <a:t>1298878781</a:t>
            </a: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import binascii</a:t>
            </a: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binascii.crc32('SDIBT'.encode())</a:t>
            </a:r>
          </a:p>
          <a:p>
            <a:pPr marL="1905" indent="-344805" fontAlgn="base">
              <a:lnSpc>
                <a:spcPct val="80000"/>
              </a:lnSpc>
              <a:buFontTx/>
              <a:buNone/>
            </a:pPr>
            <a:r>
              <a:rPr lang="zh-CN" altLang="en-US" sz="1600" strike="noStrike" noProof="1">
                <a:solidFill>
                  <a:srgbClr val="00B0F0"/>
                </a:solidFill>
                <a:latin typeface="Consolas" panose="020B0609020204030204" pitchFamily="49" charset="0"/>
                <a:cs typeface="Consolas" panose="020B0609020204030204" pitchFamily="49" charset="0"/>
              </a:rPr>
              <a:t>2095416137</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6144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87042" name="文本占位符 61442"/>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dirty="0"/>
              <a:t>例</a:t>
            </a:r>
            <a:r>
              <a:rPr lang="en-US" altLang="zh-CN" sz="1800" b="1" dirty="0"/>
              <a:t>7-13</a:t>
            </a:r>
            <a:r>
              <a:rPr lang="en-US" altLang="zh-CN" sz="1800" dirty="0"/>
              <a:t>  </a:t>
            </a:r>
            <a:r>
              <a:rPr lang="zh-CN" altLang="en-US" sz="1800" dirty="0"/>
              <a:t>计算文本文件中最长行的长度。</a:t>
            </a:r>
          </a:p>
          <a:p>
            <a:pPr marL="0" indent="0">
              <a:buSzPct val="90000"/>
              <a:buFont typeface="Wingdings" panose="05000000000000000000" pitchFamily="2" charset="2"/>
              <a:buNone/>
            </a:pPr>
            <a:r>
              <a:rPr lang="zh-CN" altLang="en-US" sz="1600" dirty="0">
                <a:latin typeface="Consolas" panose="020B0609020204030204" pitchFamily="49" charset="0"/>
              </a:rPr>
              <a:t>with open('sample.txt', encoding='gbk') as fp:  </a:t>
            </a:r>
            <a:r>
              <a:rPr lang="en-US" altLang="zh-CN" sz="1600" dirty="0">
                <a:latin typeface="Consolas" panose="020B0609020204030204" pitchFamily="49" charset="0"/>
              </a:rPr>
              <a:t>#</a:t>
            </a:r>
            <a:r>
              <a:rPr lang="zh-CN" altLang="en-US" sz="1600" dirty="0">
                <a:latin typeface="Consolas" panose="020B0609020204030204" pitchFamily="49" charset="0"/>
              </a:rPr>
              <a:t>假设编码为</a:t>
            </a:r>
            <a:r>
              <a:rPr lang="en-US" altLang="zh-CN" sz="1600" dirty="0">
                <a:latin typeface="Consolas" panose="020B0609020204030204" pitchFamily="49" charset="0"/>
              </a:rPr>
              <a:t>GBK</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print(max((len(line.strip()) for line in fp)))</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62465"/>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88066" name="文本占位符 62466"/>
          <p:cNvSpPr>
            <a:spLocks noGrp="1"/>
          </p:cNvSpPr>
          <p:nvPr>
            <p:ph idx="1"/>
          </p:nvPr>
        </p:nvSpPr>
        <p:spPr/>
        <p:txBody>
          <a:bodyPr wrap="square" lIns="68591" tIns="34295" rIns="68591" bIns="34295" anchor="t"/>
          <a:lstStyle/>
          <a:p>
            <a:pPr>
              <a:lnSpc>
                <a:spcPct val="90000"/>
              </a:lnSpc>
              <a:buSzPct val="90000"/>
              <a:buFont typeface="Wingdings" panose="05000000000000000000" pitchFamily="2" charset="2"/>
              <a:buChar char="§"/>
            </a:pPr>
            <a:r>
              <a:rPr lang="zh-CN" altLang="en-US" sz="1800" b="1" dirty="0"/>
              <a:t>例</a:t>
            </a:r>
            <a:r>
              <a:rPr lang="en-US" altLang="zh-CN" sz="1800" b="1" dirty="0"/>
              <a:t>7-14</a:t>
            </a:r>
            <a:r>
              <a:rPr lang="en-US" altLang="zh-CN" sz="1800" dirty="0"/>
              <a:t>  </a:t>
            </a:r>
            <a:r>
              <a:rPr lang="zh-CN" altLang="en-US" sz="1800" dirty="0"/>
              <a:t>计算MD5值。</a:t>
            </a:r>
          </a:p>
          <a:p>
            <a:pPr>
              <a:lnSpc>
                <a:spcPct val="90000"/>
              </a:lnSpc>
              <a:buSzPct val="90000"/>
              <a:buFont typeface="Wingdings" panose="05000000000000000000" pitchFamily="2" charset="2"/>
              <a:buNone/>
            </a:pPr>
            <a:endParaRPr lang="zh-CN" altLang="en-US" sz="1350" dirty="0">
              <a:latin typeface="Consolas" panose="020B0609020204030204" pitchFamily="49" charset="0"/>
            </a:endParaRPr>
          </a:p>
          <a:p>
            <a:pPr>
              <a:spcBef>
                <a:spcPts val="600"/>
              </a:spcBef>
              <a:buSzPct val="90000"/>
              <a:buFont typeface="Wingdings" panose="05000000000000000000" pitchFamily="2" charset="2"/>
              <a:buNone/>
            </a:pPr>
            <a:r>
              <a:rPr lang="zh-CN" altLang="en-US" sz="1600" dirty="0">
                <a:latin typeface="Consolas" panose="020B0609020204030204" pitchFamily="49" charset="0"/>
              </a:rPr>
              <a:t>&gt;&gt;&gt; import hashlib</a:t>
            </a:r>
          </a:p>
          <a:p>
            <a:pPr>
              <a:spcBef>
                <a:spcPts val="600"/>
              </a:spcBef>
              <a:buSzPct val="90000"/>
              <a:buFont typeface="Wingdings" panose="05000000000000000000" pitchFamily="2" charset="2"/>
              <a:buNone/>
            </a:pPr>
            <a:r>
              <a:rPr lang="zh-CN" altLang="en-US" sz="1600" dirty="0">
                <a:latin typeface="Consolas" panose="020B0609020204030204" pitchFamily="49" charset="0"/>
              </a:rPr>
              <a:t>&gt;&gt;&gt; hashlib.md5('12345'.encode()).hexdigest()</a:t>
            </a:r>
          </a:p>
          <a:p>
            <a:pPr>
              <a:spcBef>
                <a:spcPts val="60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'827ccb0eea8a706c4c34a16891f84e7b'</a:t>
            </a:r>
          </a:p>
          <a:p>
            <a:pPr>
              <a:spcBef>
                <a:spcPts val="600"/>
              </a:spcBef>
              <a:buSzPct val="90000"/>
              <a:buFont typeface="Wingdings" panose="05000000000000000000" pitchFamily="2" charset="2"/>
              <a:buNone/>
            </a:pPr>
            <a:r>
              <a:rPr lang="zh-CN" altLang="en-US" sz="1600" dirty="0">
                <a:latin typeface="Consolas" panose="020B0609020204030204" pitchFamily="49" charset="0"/>
              </a:rPr>
              <a:t>&gt;&gt;&gt; hashlib.md5('123456'.encode()).hexdigest()</a:t>
            </a:r>
          </a:p>
          <a:p>
            <a:pPr>
              <a:spcBef>
                <a:spcPts val="60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'e10adc3949ba59abbe56e057f20f883e'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63489"/>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63491" name="文本占位符 63490"/>
          <p:cNvSpPr>
            <a:spLocks noGrp="1"/>
          </p:cNvSpPr>
          <p:nvPr>
            <p:ph idx="1"/>
          </p:nvPr>
        </p:nvSpPr>
        <p:spPr/>
        <p:txBody>
          <a:bodyPr/>
          <a:lstStyle/>
          <a:p>
            <a:pPr fontAlgn="base">
              <a:buFont typeface="Wingdings" panose="05000000000000000000" charset="0"/>
              <a:buChar char="§"/>
            </a:pPr>
            <a:r>
              <a:rPr lang="zh-CN" altLang="en-US" sz="1800" strike="noStrike" noProof="1"/>
              <a:t>对上面的代码稍加完善，即可实现自己的</a:t>
            </a:r>
            <a:r>
              <a:rPr lang="en-US" altLang="zh-CN" sz="1800" strike="noStrike" noProof="1"/>
              <a:t>MD5</a:t>
            </a:r>
            <a:r>
              <a:rPr lang="zh-CN" altLang="en-US" sz="1800" strike="noStrike" noProof="1"/>
              <a:t>计算器</a:t>
            </a:r>
          </a:p>
          <a:p>
            <a:pPr marL="1905" indent="-344805" fontAlgn="base">
              <a:buFontTx/>
              <a:buNone/>
            </a:pPr>
            <a:endParaRPr lang="en-US" altLang="zh-CN" sz="1350" strike="noStrike" noProof="1">
              <a:latin typeface="Consolas" panose="020B0609020204030204" pitchFamily="49" charset="0"/>
            </a:endParaRPr>
          </a:p>
          <a:p>
            <a:pPr marL="1905" indent="-344805" fontAlgn="base">
              <a:buFontTx/>
              <a:buNone/>
            </a:pPr>
            <a:r>
              <a:rPr lang="en-US" altLang="zh-CN" sz="1600">
                <a:latin typeface="Consolas" panose="020B0609020204030204" pitchFamily="49" charset="0"/>
                <a:sym typeface="+mn-ea"/>
              </a:rPr>
              <a:t>import hashlib</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import os</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import sys</a:t>
            </a:r>
            <a:endParaRPr lang="en-US" altLang="zh-CN" sz="1600" strike="noStrike" noProof="1">
              <a:latin typeface="Consolas" panose="020B0609020204030204" pitchFamily="49" charset="0"/>
              <a:sym typeface="+mn-ea"/>
            </a:endParaRPr>
          </a:p>
          <a:p>
            <a:pPr marL="1905" indent="-344805" fontAlgn="base">
              <a:buFontTx/>
              <a:buNone/>
            </a:pP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fileName = sys.argv[1]</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if os.path.isfile(fileName):</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    with open(fileName, 'rb') as fp:</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        data = fp.read()</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        print(hashlib.md5(data).hexdigest())</a:t>
            </a:r>
            <a:endParaRPr lang="en-US" altLang="zh-CN" sz="1600" strike="noStrike" noProof="1">
              <a:latin typeface="Consolas" panose="020B06090202040302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91138" name="内容占位符 2"/>
          <p:cNvSpPr>
            <a:spLocks noGrp="1"/>
          </p:cNvSpPr>
          <p:nvPr>
            <p:ph idx="1"/>
          </p:nvPr>
        </p:nvSpPr>
        <p:spPr/>
        <p:txBody>
          <a:bodyPr wrap="square" lIns="68591" tIns="34295" rIns="68591" bIns="34295" anchor="t"/>
          <a:lstStyle/>
          <a:p>
            <a:pPr>
              <a:buSzPct val="90000"/>
              <a:buFont typeface="Wingdings" panose="05000000000000000000" pitchFamily="2" charset="2"/>
              <a:buChar char="ü"/>
            </a:pPr>
            <a:r>
              <a:rPr lang="zh-CN" altLang="en-US" sz="1800"/>
              <a:t>把上面的代码保存为文件CheckMD5OfFile.py，然后在命令提示符环境中运行并计算指定文件的MD5值，对该文件进行微小修改后再次计算其MD5值，可以发现，哪怕只是修改了一点点内容，MD5值的变化也是非常大的。</a:t>
            </a:r>
          </a:p>
        </p:txBody>
      </p:sp>
      <p:pic>
        <p:nvPicPr>
          <p:cNvPr id="91139" name="图片 6" descr="]W{6T_3EGK28I8]1[Z6UZDC"/>
          <p:cNvPicPr>
            <a:picLocks noChangeAspect="1"/>
          </p:cNvPicPr>
          <p:nvPr/>
        </p:nvPicPr>
        <p:blipFill>
          <a:blip r:embed="rId2"/>
          <a:stretch>
            <a:fillRect/>
          </a:stretch>
        </p:blipFill>
        <p:spPr>
          <a:xfrm>
            <a:off x="2822666" y="2411438"/>
            <a:ext cx="3066395" cy="2278064"/>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65537"/>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2162" name="文本占位符 65538"/>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b="1" dirty="0"/>
              <a:t>例</a:t>
            </a:r>
            <a:r>
              <a:rPr lang="en-US" altLang="zh-CN" sz="1800" b="1" dirty="0"/>
              <a:t>7-15</a:t>
            </a:r>
            <a:r>
              <a:rPr lang="en-US" altLang="zh-CN" sz="1800" dirty="0"/>
              <a:t>  </a:t>
            </a:r>
            <a:r>
              <a:rPr lang="zh-CN" altLang="en-US" sz="1800" dirty="0"/>
              <a:t>判断一个文件是否为</a:t>
            </a:r>
            <a:r>
              <a:rPr lang="en-US" altLang="zh-CN" sz="1800" dirty="0"/>
              <a:t>GIF</a:t>
            </a:r>
            <a:r>
              <a:rPr lang="zh-CN" altLang="en-US" sz="1800" dirty="0"/>
              <a:t>图像文件。</a:t>
            </a:r>
          </a:p>
          <a:p>
            <a:pPr>
              <a:lnSpc>
                <a:spcPct val="80000"/>
              </a:lnSpc>
              <a:buSzPct val="90000"/>
              <a:buFont typeface="Wingdings" panose="05000000000000000000" pitchFamily="2" charset="2"/>
              <a:buNone/>
            </a:pPr>
            <a:endParaRPr lang="en-US" altLang="zh-CN" sz="135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is_gif</a:t>
            </a:r>
            <a:r>
              <a:rPr lang="en-US" altLang="zh-CN" sz="1600" dirty="0">
                <a:latin typeface="Consolas" panose="020B0609020204030204" pitchFamily="49" charset="0"/>
              </a:rPr>
              <a:t>(</a:t>
            </a:r>
            <a:r>
              <a:rPr lang="en-US" altLang="zh-CN" sz="1600" dirty="0" err="1">
                <a:latin typeface="Consolas" panose="020B0609020204030204" pitchFamily="49" charset="0"/>
              </a:rPr>
              <a:t>fname</a:t>
            </a:r>
            <a:r>
              <a:rPr lang="en-US" altLang="zh-CN" sz="1600" dirty="0">
                <a:latin typeface="Consolas" panose="020B0609020204030204" pitchFamily="49" charset="0"/>
              </a:rPr>
              <a:t>):</a:t>
            </a:r>
          </a:p>
          <a:p>
            <a:pPr>
              <a:lnSpc>
                <a:spcPct val="80000"/>
              </a:lnSpc>
              <a:buSzPct val="90000"/>
              <a:buFont typeface="Wingdings" panose="05000000000000000000" pitchFamily="2" charset="2"/>
              <a:buNone/>
            </a:pPr>
            <a:r>
              <a:rPr lang="en-US" altLang="zh-CN" sz="1600" dirty="0">
                <a:latin typeface="Consolas" panose="020B0609020204030204" pitchFamily="49" charset="0"/>
              </a:rPr>
              <a:t>    with open(</a:t>
            </a:r>
            <a:r>
              <a:rPr lang="en-US" altLang="zh-CN" sz="1600" dirty="0" err="1">
                <a:latin typeface="Consolas" panose="020B0609020204030204" pitchFamily="49" charset="0"/>
              </a:rPr>
              <a:t>fname</a:t>
            </a:r>
            <a:r>
              <a:rPr lang="en-US" altLang="zh-CN" sz="1600" dirty="0">
                <a:latin typeface="Consolas" panose="020B0609020204030204" pitchFamily="49" charset="0"/>
              </a:rPr>
              <a:t>, '</a:t>
            </a:r>
            <a:r>
              <a:rPr lang="en-US" altLang="zh-CN" sz="1600" dirty="0" err="1">
                <a:latin typeface="Consolas" panose="020B0609020204030204" pitchFamily="49" charset="0"/>
              </a:rPr>
              <a:t>rb</a:t>
            </a:r>
            <a:r>
              <a:rPr lang="en-US" altLang="zh-CN" sz="1600" dirty="0">
                <a:latin typeface="Consolas" panose="020B0609020204030204" pitchFamily="49" charset="0"/>
              </a:rPr>
              <a:t>') as </a:t>
            </a:r>
            <a:r>
              <a:rPr lang="en-US" altLang="zh-CN" sz="1600" dirty="0" err="1">
                <a:latin typeface="Consolas" panose="020B0609020204030204" pitchFamily="49" charset="0"/>
              </a:rPr>
              <a:t>fp</a:t>
            </a:r>
            <a:r>
              <a:rPr lang="en-US" altLang="zh-CN" sz="1600" dirty="0">
                <a:latin typeface="Consolas" panose="020B0609020204030204" pitchFamily="49" charset="0"/>
              </a:rPr>
              <a:t>:</a:t>
            </a:r>
          </a:p>
          <a:p>
            <a:pPr>
              <a:lnSpc>
                <a:spcPct val="80000"/>
              </a:lnSpc>
              <a:buSzPct val="90000"/>
              <a:buFont typeface="Wingdings" panose="05000000000000000000" pitchFamily="2" charset="2"/>
              <a:buNone/>
            </a:pPr>
            <a:r>
              <a:rPr lang="en-US" altLang="zh-CN" sz="1600" dirty="0">
                <a:latin typeface="Consolas" panose="020B0609020204030204" pitchFamily="49" charset="0"/>
              </a:rPr>
              <a:t>        first4 = </a:t>
            </a:r>
            <a:r>
              <a:rPr lang="en-US" altLang="zh-CN" sz="1600" dirty="0" err="1">
                <a:latin typeface="Consolas" panose="020B0609020204030204" pitchFamily="49" charset="0"/>
              </a:rPr>
              <a:t>fp.read</a:t>
            </a:r>
            <a:r>
              <a:rPr lang="en-US" altLang="zh-CN" sz="1600" dirty="0">
                <a:latin typeface="Consolas" panose="020B0609020204030204" pitchFamily="49" charset="0"/>
              </a:rPr>
              <a:t>(4)</a:t>
            </a:r>
          </a:p>
          <a:p>
            <a:pPr>
              <a:lnSpc>
                <a:spcPct val="80000"/>
              </a:lnSpc>
              <a:buSzPct val="90000"/>
              <a:buFont typeface="Wingdings" panose="05000000000000000000" pitchFamily="2" charset="2"/>
              <a:buNone/>
            </a:pPr>
            <a:r>
              <a:rPr lang="en-US" altLang="zh-CN" sz="1600" dirty="0">
                <a:latin typeface="Consolas" panose="020B0609020204030204" pitchFamily="49" charset="0"/>
              </a:rPr>
              <a:t>    return first4 == b'GIF8'</a:t>
            </a:r>
          </a:p>
          <a:p>
            <a:pPr>
              <a:lnSpc>
                <a:spcPct val="80000"/>
              </a:lnSpc>
              <a:buSzPct val="90000"/>
              <a:buFont typeface="Wingdings" panose="05000000000000000000" pitchFamily="2" charset="2"/>
              <a:buNone/>
            </a:pP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is_gif</a:t>
            </a:r>
            <a:r>
              <a:rPr lang="en-US" altLang="zh-CN" sz="1600" dirty="0">
                <a:latin typeface="Consolas" panose="020B0609020204030204" pitchFamily="49" charset="0"/>
              </a:rPr>
              <a:t>('a.gif')</a:t>
            </a: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pitchFamily="49" charset="0"/>
              </a:rPr>
              <a:t>True</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is_gif</a:t>
            </a:r>
            <a:r>
              <a:rPr lang="en-US" altLang="zh-CN" sz="1600" dirty="0">
                <a:latin typeface="Consolas" panose="020B0609020204030204" pitchFamily="49" charset="0"/>
              </a:rPr>
              <a:t>('a.png')</a:t>
            </a: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pitchFamily="49" charset="0"/>
              </a:rPr>
              <a:t>False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Content Placeholder 2"/>
          <p:cNvSpPr>
            <a:spLocks noGrp="1"/>
          </p:cNvSpPr>
          <p:nvPr>
            <p:ph idx="1"/>
          </p:nvPr>
        </p:nvSpPr>
        <p:spPr/>
        <p:txBody>
          <a:bodyPr wrap="square" lIns="68591" tIns="34295" rIns="68591" bIns="34295" anchor="t"/>
          <a:lstStyle/>
          <a:p>
            <a:pPr>
              <a:lnSpc>
                <a:spcPct val="150000"/>
              </a:lnSpc>
              <a:spcBef>
                <a:spcPct val="0"/>
              </a:spcBef>
              <a:buFont typeface="Wingdings" panose="05000000000000000000" pitchFamily="2" charset="2"/>
              <a:buChar char="§"/>
            </a:pPr>
            <a:r>
              <a:rPr lang="zh-CN" altLang="en-US" sz="1800" dirty="0" smtClean="0"/>
              <a:t>但</a:t>
            </a:r>
            <a:r>
              <a:rPr lang="en-US" altLang="en-US" sz="1800" dirty="0"/>
              <a:t>，即使写了关闭文件的代码，也无法保证文件一定能够正常关闭。例如，如果在打开文件之后和关闭文件之前发生了错误导致程序崩溃，这时文件就无法正常关闭</a:t>
            </a:r>
            <a:r>
              <a:rPr lang="zh-CN" altLang="en-US" sz="1800" dirty="0" smtClean="0"/>
              <a:t>是</a:t>
            </a:r>
            <a:r>
              <a:rPr lang="en-US" altLang="en-US" sz="1800" dirty="0" smtClean="0"/>
              <a:t>。</a:t>
            </a:r>
            <a:endParaRPr lang="en-US" altLang="en-US" sz="1800" dirty="0" smtClean="0"/>
          </a:p>
          <a:p>
            <a:r>
              <a:rPr lang="zh-CN" altLang="en-US" sz="1800" dirty="0">
                <a:solidFill>
                  <a:srgbClr val="FF0000"/>
                </a:solidFill>
              </a:rPr>
              <a:t>如果我们开发的程序 在进行文件读写之后，忘记使用</a:t>
            </a:r>
            <a:r>
              <a:rPr lang="en-US" altLang="zh-CN" sz="1800" dirty="0">
                <a:solidFill>
                  <a:srgbClr val="FF0000"/>
                </a:solidFill>
              </a:rPr>
              <a:t>close</a:t>
            </a:r>
            <a:r>
              <a:rPr lang="zh-CN" altLang="en-US" sz="1800" dirty="0">
                <a:solidFill>
                  <a:srgbClr val="FF0000"/>
                </a:solidFill>
              </a:rPr>
              <a:t>方法关闭文件， </a:t>
            </a:r>
            <a:r>
              <a:rPr lang="zh-CN" altLang="en-US" sz="1800" dirty="0"/>
              <a:t>就可能造成意想不到的问题。</a:t>
            </a:r>
            <a:r>
              <a:rPr lang="zh-CN" altLang="en-US" sz="1800" dirty="0">
                <a:solidFill>
                  <a:srgbClr val="FF0000"/>
                </a:solidFill>
              </a:rPr>
              <a:t>我们可以使用</a:t>
            </a:r>
            <a:r>
              <a:rPr lang="en-US" altLang="zh-CN" sz="1800" dirty="0" smtClean="0">
                <a:solidFill>
                  <a:srgbClr val="FF0000"/>
                </a:solidFill>
              </a:rPr>
              <a:t>with</a:t>
            </a:r>
            <a:r>
              <a:rPr lang="zh-CN" altLang="en-US" sz="1800" dirty="0" smtClean="0">
                <a:solidFill>
                  <a:srgbClr val="FF0000"/>
                </a:solidFill>
              </a:rPr>
              <a:t>语句 </a:t>
            </a:r>
            <a:r>
              <a:rPr lang="zh-CN" altLang="en-US" sz="1800" dirty="0">
                <a:solidFill>
                  <a:srgbClr val="FF0000"/>
                </a:solidFill>
              </a:rPr>
              <a:t>打开文件，像这样，就不需要我们调用</a:t>
            </a:r>
            <a:r>
              <a:rPr lang="en-US" altLang="zh-CN" sz="1800" dirty="0">
                <a:solidFill>
                  <a:srgbClr val="FF0000"/>
                </a:solidFill>
              </a:rPr>
              <a:t>close</a:t>
            </a:r>
            <a:r>
              <a:rPr lang="zh-CN" altLang="en-US" sz="1800" dirty="0">
                <a:solidFill>
                  <a:srgbClr val="FF0000"/>
                </a:solidFill>
              </a:rPr>
              <a:t>方法关闭文件。 </a:t>
            </a:r>
            <a:r>
              <a:rPr lang="en-US" altLang="zh-CN" sz="1800" dirty="0">
                <a:solidFill>
                  <a:srgbClr val="FF0000"/>
                </a:solidFill>
              </a:rPr>
              <a:t>Python</a:t>
            </a:r>
            <a:r>
              <a:rPr lang="zh-CN" altLang="en-US" sz="1800" dirty="0">
                <a:solidFill>
                  <a:srgbClr val="FF0000"/>
                </a:solidFill>
              </a:rPr>
              <a:t>解释器会帮我们调用文件对象的</a:t>
            </a:r>
            <a:r>
              <a:rPr lang="en-US" altLang="zh-CN" sz="1800" dirty="0">
                <a:solidFill>
                  <a:srgbClr val="FF0000"/>
                </a:solidFill>
              </a:rPr>
              <a:t>close</a:t>
            </a:r>
            <a:r>
              <a:rPr lang="zh-CN" altLang="en-US" sz="1800" dirty="0">
                <a:solidFill>
                  <a:srgbClr val="FF0000"/>
                </a:solidFill>
              </a:rPr>
              <a:t>方法</a:t>
            </a:r>
            <a:r>
              <a:rPr lang="en-US" altLang="zh-CN" sz="1800" dirty="0">
                <a:solidFill>
                  <a:srgbClr val="FF0000"/>
                </a:solidFill>
              </a:rPr>
              <a:t>,</a:t>
            </a:r>
            <a:r>
              <a:rPr lang="zh-CN" altLang="en-US" sz="1800" dirty="0">
                <a:solidFill>
                  <a:srgbClr val="FF0000"/>
                </a:solidFill>
              </a:rPr>
              <a:t>而程序员不需要主动调用</a:t>
            </a:r>
            <a:r>
              <a:rPr lang="en-US" altLang="zh-CN" sz="1800" dirty="0">
                <a:solidFill>
                  <a:srgbClr val="FF0000"/>
                </a:solidFill>
              </a:rPr>
              <a:t>close</a:t>
            </a:r>
            <a:r>
              <a:rPr lang="zh-CN" altLang="en-US" sz="1800" dirty="0">
                <a:solidFill>
                  <a:srgbClr val="FF0000"/>
                </a:solidFill>
              </a:rPr>
              <a:t>。</a:t>
            </a:r>
          </a:p>
          <a:p>
            <a:pPr>
              <a:lnSpc>
                <a:spcPct val="150000"/>
              </a:lnSpc>
              <a:spcBef>
                <a:spcPct val="0"/>
              </a:spcBef>
              <a:buFont typeface="Wingdings" panose="05000000000000000000" pitchFamily="2" charset="2"/>
              <a:buChar char="§"/>
            </a:pPr>
            <a:endParaRPr lang="en-US" altLang="en-US" sz="1800" dirty="0"/>
          </a:p>
        </p:txBody>
      </p:sp>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6656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3186" name="文本占位符 66562"/>
          <p:cNvSpPr>
            <a:spLocks noGrp="1"/>
          </p:cNvSpPr>
          <p:nvPr>
            <p:ph idx="1"/>
          </p:nvPr>
        </p:nvSpPr>
        <p:spPr/>
        <p:txBody>
          <a:bodyPr wrap="square" lIns="68591" tIns="34295" rIns="68591" bIns="34295" anchor="t"/>
          <a:lstStyle/>
          <a:p>
            <a:pPr fontAlgn="auto">
              <a:lnSpc>
                <a:spcPct val="100000"/>
              </a:lnSpc>
              <a:spcBef>
                <a:spcPts val="0"/>
              </a:spcBef>
            </a:pPr>
            <a:r>
              <a:rPr lang="zh-CN" altLang="en-US" sz="1800" b="1" dirty="0"/>
              <a:t>例</a:t>
            </a:r>
            <a:r>
              <a:rPr lang="en-US" altLang="zh-CN" sz="1800" b="1" dirty="0"/>
              <a:t>7-16</a:t>
            </a:r>
            <a:r>
              <a:rPr lang="en-US" altLang="zh-CN" sz="1800" dirty="0"/>
              <a:t>  </a:t>
            </a:r>
            <a:r>
              <a:rPr lang="en-US" sz="1800">
                <a:sym typeface="+mn-ea"/>
              </a:rPr>
              <a:t>把指定文件夹中的所有文件名批量随机化，保持文件类型不变。</a:t>
            </a:r>
            <a:endParaRPr lang="en-US" sz="1800" strike="noStrike" noProof="1">
              <a:sym typeface="+mn-ea"/>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string import ascii_letters</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os import listdir, rename</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os.path import splitext, join</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random import choice, randint</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def randomFilename(directory):</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for fn in listdir(directory):</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#切分，得到文件名和扩展名</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name, ext = splitext(fn)</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n = randint(5, 20)</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#生成随机字符串作为新文件名</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newName = ''.join((choice(ascii_letters) for i in range(n)))</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#修改文件名</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rename(join(directory, fn), join(directory, newName+ext))</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randomFilename('C:\\test')</a:t>
            </a:r>
            <a:endParaRPr lang="zh-CN" altLang="en-US" sz="1400" dirty="0">
              <a:latin typeface="Consolas" panose="020B06090202040302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67585"/>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4210" name="文本占位符 67586"/>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b="1" dirty="0"/>
              <a:t>例</a:t>
            </a:r>
            <a:r>
              <a:rPr lang="en-US" altLang="zh-CN" sz="1800" b="1" dirty="0"/>
              <a:t>7-17</a:t>
            </a:r>
            <a:r>
              <a:rPr lang="en-US" altLang="zh-CN" sz="1800" dirty="0"/>
              <a:t>  </a:t>
            </a:r>
            <a:r>
              <a:rPr lang="zh-CN" altLang="en-US" sz="1800" dirty="0"/>
              <a:t>使用xlwt写入Excel文件。</a:t>
            </a:r>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from xlwt import *</a:t>
            </a:r>
          </a:p>
          <a:p>
            <a:pPr eaLnBrk="1" latinLnBrk="0" hangingPunct="1">
              <a:spcBef>
                <a:spcPct val="0"/>
              </a:spcBef>
              <a:buSzPct val="90000"/>
              <a:buFont typeface="Wingdings" panose="05000000000000000000" pitchFamily="2" charset="2"/>
              <a:buNone/>
            </a:pP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book = Workbook()                        </a:t>
            </a:r>
            <a:r>
              <a:rPr lang="en-US" altLang="zh-CN" sz="1400" dirty="0">
                <a:latin typeface="Consolas" panose="020B0609020204030204" pitchFamily="49" charset="0"/>
              </a:rPr>
              <a:t>#</a:t>
            </a:r>
            <a:r>
              <a:rPr lang="zh-CN" altLang="en-US" sz="1400" dirty="0">
                <a:latin typeface="Consolas" panose="020B0609020204030204" pitchFamily="49" charset="0"/>
              </a:rPr>
              <a:t>新建</a:t>
            </a:r>
            <a:r>
              <a:rPr lang="en-US" altLang="zh-CN" sz="1400" dirty="0">
                <a:latin typeface="Consolas" panose="020B0609020204030204" pitchFamily="49" charset="0"/>
              </a:rPr>
              <a:t>workbook</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sheet1 = book.add_sheet("First")         </a:t>
            </a:r>
            <a:r>
              <a:rPr lang="en-US" altLang="zh-CN" sz="1400" dirty="0">
                <a:latin typeface="Consolas" panose="020B0609020204030204" pitchFamily="49" charset="0"/>
              </a:rPr>
              <a:t>#</a:t>
            </a:r>
            <a:r>
              <a:rPr lang="zh-CN" altLang="en-US" sz="1400" dirty="0">
                <a:latin typeface="Consolas" panose="020B0609020204030204" pitchFamily="49" charset="0"/>
              </a:rPr>
              <a:t>新建</a:t>
            </a:r>
            <a:r>
              <a:rPr lang="en-US" altLang="zh-CN" sz="1400" dirty="0">
                <a:latin typeface="Consolas" panose="020B0609020204030204" pitchFamily="49" charset="0"/>
              </a:rPr>
              <a:t>worksheet</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al=Alignment()</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al.horz = Alignment.HORZ_CENTER</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al.vert = Alignment.VERT_CENTER          </a:t>
            </a:r>
            <a:r>
              <a:rPr lang="en-US" altLang="zh-CN" sz="1400" dirty="0">
                <a:latin typeface="Consolas" panose="020B0609020204030204" pitchFamily="49" charset="0"/>
              </a:rPr>
              <a:t>#</a:t>
            </a:r>
            <a:r>
              <a:rPr lang="zh-CN" altLang="en-US" sz="1400" dirty="0">
                <a:latin typeface="Consolas" panose="020B0609020204030204" pitchFamily="49" charset="0"/>
              </a:rPr>
              <a:t>对齐方式</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borders = Borders()</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borders.bottom = Borders.THICK           </a:t>
            </a:r>
            <a:r>
              <a:rPr lang="en-US" altLang="zh-CN" sz="1400" dirty="0">
                <a:latin typeface="Consolas" panose="020B0609020204030204" pitchFamily="49" charset="0"/>
              </a:rPr>
              <a:t>#</a:t>
            </a:r>
            <a:r>
              <a:rPr lang="zh-CN" altLang="en-US" sz="1400" dirty="0">
                <a:latin typeface="Consolas" panose="020B0609020204030204" pitchFamily="49" charset="0"/>
              </a:rPr>
              <a:t>边框样式</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style = XFStyle()</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style.alignment = al</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style.borders = borders</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row0 = sheet1.row(0)</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row0.write(0, 'test', style=style)       </a:t>
            </a:r>
            <a:r>
              <a:rPr lang="en-US" altLang="zh-CN" sz="1400" dirty="0">
                <a:latin typeface="Consolas" panose="020B0609020204030204" pitchFamily="49" charset="0"/>
              </a:rPr>
              <a:t>#</a:t>
            </a:r>
            <a:r>
              <a:rPr lang="zh-CN" altLang="en-US" sz="1400" dirty="0">
                <a:latin typeface="Consolas" panose="020B0609020204030204" pitchFamily="49" charset="0"/>
              </a:rPr>
              <a:t>写入单元格</a:t>
            </a: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book.save(r'd:\test.xls')                </a:t>
            </a:r>
            <a:r>
              <a:rPr lang="en-US" altLang="zh-CN" sz="1400" dirty="0">
                <a:latin typeface="Consolas" panose="020B0609020204030204" pitchFamily="49" charset="0"/>
              </a:rPr>
              <a:t>#</a:t>
            </a:r>
            <a:r>
              <a:rPr lang="zh-CN" altLang="en-US" sz="1400" dirty="0">
                <a:latin typeface="Consolas" panose="020B0609020204030204" pitchFamily="49" charset="0"/>
              </a:rPr>
              <a:t>保存文件</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68609"/>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5234" name="文本占位符 68610"/>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b="1" dirty="0"/>
              <a:t>例</a:t>
            </a:r>
            <a:r>
              <a:rPr lang="en-US" altLang="zh-CN" sz="1800" b="1" dirty="0"/>
              <a:t>7-18</a:t>
            </a:r>
            <a:r>
              <a:rPr lang="en-US" altLang="zh-CN" sz="1800" dirty="0"/>
              <a:t>  </a:t>
            </a:r>
            <a:r>
              <a:rPr lang="zh-CN" altLang="en-US" sz="1800" dirty="0"/>
              <a:t>使用xlrd读取Excel文件。</a:t>
            </a:r>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import xlrd</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book = xlrd.open_workbook(r'd:\test.xls')</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sheet1 = book.sheet_by_name('First')</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row0 = sheet1.row(0)</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print</a:t>
            </a:r>
            <a:r>
              <a:rPr lang="en-US" altLang="zh-CN" sz="1600" dirty="0">
                <a:latin typeface="Consolas" panose="020B0609020204030204" pitchFamily="49" charset="0"/>
              </a:rPr>
              <a:t>(</a:t>
            </a:r>
            <a:r>
              <a:rPr lang="zh-CN" altLang="en-US" sz="1600" dirty="0">
                <a:latin typeface="Consolas" panose="020B0609020204030204" pitchFamily="49" charset="0"/>
              </a:rPr>
              <a:t>row0[0]</a:t>
            </a:r>
            <a:r>
              <a:rPr lang="en-US" altLang="zh-CN" sz="1600" dirty="0">
                <a:latin typeface="Consolas" panose="020B0609020204030204" pitchFamily="49" charset="0"/>
              </a:rPr>
              <a:t>)</a:t>
            </a:r>
          </a:p>
          <a:p>
            <a:pPr eaLnBrk="1" latinLnBrk="0" hangingPunct="1">
              <a:lnSpc>
                <a:spcPct val="100000"/>
              </a:lnSpc>
              <a:spcBef>
                <a:spcPts val="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text:u'test'</a:t>
            </a: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print</a:t>
            </a:r>
            <a:r>
              <a:rPr lang="en-US" altLang="zh-CN" sz="1600" dirty="0">
                <a:latin typeface="Consolas" panose="020B0609020204030204" pitchFamily="49" charset="0"/>
              </a:rPr>
              <a:t>(</a:t>
            </a:r>
            <a:r>
              <a:rPr lang="zh-CN" altLang="en-US" sz="1600" dirty="0">
                <a:latin typeface="Consolas" panose="020B0609020204030204" pitchFamily="49" charset="0"/>
              </a:rPr>
              <a:t>row0[0].value</a:t>
            </a:r>
            <a:r>
              <a:rPr lang="en-US" altLang="zh-CN" sz="1600" dirty="0">
                <a:latin typeface="Consolas" panose="020B0609020204030204" pitchFamily="49" charset="0"/>
              </a:rPr>
              <a:t>)</a:t>
            </a:r>
          </a:p>
          <a:p>
            <a:pPr eaLnBrk="1" latinLnBrk="0" hangingPunct="1">
              <a:lnSpc>
                <a:spcPct val="100000"/>
              </a:lnSpc>
              <a:spcBef>
                <a:spcPts val="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test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69633"/>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6258" name="文本占位符 69634"/>
          <p:cNvSpPr>
            <a:spLocks noGrp="1"/>
          </p:cNvSpPr>
          <p:nvPr>
            <p:ph idx="1"/>
          </p:nvPr>
        </p:nvSpPr>
        <p:spPr>
          <a:xfrm>
            <a:off x="285750" y="1200150"/>
            <a:ext cx="8235315" cy="3395345"/>
          </a:xfrm>
        </p:spPr>
        <p:txBody>
          <a:bodyPr wrap="square" lIns="68591" tIns="34295" rIns="68591" bIns="34295" anchor="t"/>
          <a:lstStyle/>
          <a:p>
            <a:pPr>
              <a:lnSpc>
                <a:spcPct val="80000"/>
              </a:lnSpc>
              <a:buSzPct val="90000"/>
              <a:buFont typeface="Wingdings" panose="05000000000000000000" pitchFamily="2" charset="2"/>
              <a:buChar char="§"/>
            </a:pPr>
            <a:r>
              <a:rPr lang="zh-CN" altLang="en-US" sz="1800" b="1" dirty="0"/>
              <a:t>例</a:t>
            </a:r>
            <a:r>
              <a:rPr lang="en-US" altLang="zh-CN" sz="1800" b="1" dirty="0"/>
              <a:t>7-19</a:t>
            </a:r>
            <a:r>
              <a:rPr lang="en-US" altLang="zh-CN" sz="1800" dirty="0"/>
              <a:t>  </a:t>
            </a:r>
            <a:r>
              <a:rPr lang="zh-CN" altLang="en-US" sz="1800" dirty="0"/>
              <a:t>使用Pywin32操作Excel文件。</a:t>
            </a:r>
          </a:p>
          <a:p>
            <a:pPr>
              <a:lnSpc>
                <a:spcPct val="80000"/>
              </a:lnSpc>
              <a:buSzPct val="90000"/>
              <a:buFont typeface="Wingdings" panose="05000000000000000000" pitchFamily="2" charset="2"/>
              <a:buNone/>
            </a:pPr>
            <a:endParaRPr lang="zh-CN" altLang="en-US" sz="1500" dirty="0"/>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xlApp = win32com.client.Dispatch('Excel.Application') #打开EXCEL</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xlBook = xlApp.Workbooks.Open('D:\\1.xls')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打开文件</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xlSht = xlBook.Worksheets('sheet1')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获取工作表</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aaa = xlSht.Cells(1,2).Value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访问单元格</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xlSht.Cells(2,3).Value = aaa </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xlBook.Close(SaveChanges=1)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保存</a:t>
            </a: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del xlApp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70657"/>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7282" name="文本占位符 70658"/>
          <p:cNvSpPr>
            <a:spLocks noGrp="1"/>
          </p:cNvSpPr>
          <p:nvPr>
            <p:ph idx="1"/>
          </p:nvPr>
        </p:nvSpPr>
        <p:spPr/>
        <p:txBody>
          <a:bodyPr wrap="square" lIns="68591" tIns="34295" rIns="68591" bIns="34295" anchor="t"/>
          <a:lstStyle/>
          <a:p>
            <a:pPr>
              <a:lnSpc>
                <a:spcPct val="150000"/>
              </a:lnSpc>
              <a:spcBef>
                <a:spcPct val="0"/>
              </a:spcBef>
              <a:buSzPct val="90000"/>
              <a:buFont typeface="Wingdings" panose="05000000000000000000" pitchFamily="2" charset="2"/>
              <a:buChar char="§"/>
            </a:pPr>
            <a:r>
              <a:rPr lang="zh-CN" altLang="en-US" sz="1800" b="1"/>
              <a:t>例</a:t>
            </a:r>
            <a:r>
              <a:rPr lang="en-US" altLang="zh-CN" sz="1800" b="1"/>
              <a:t>7-20</a:t>
            </a:r>
            <a:r>
              <a:rPr lang="en-US" altLang="zh-CN" sz="1800"/>
              <a:t>  </a:t>
            </a:r>
            <a:r>
              <a:rPr lang="zh-CN" altLang="en-US" sz="1800"/>
              <a:t>检查</a:t>
            </a:r>
            <a:r>
              <a:rPr lang="en-US" altLang="zh-CN" sz="1800"/>
              <a:t>word</a:t>
            </a:r>
            <a:r>
              <a:rPr lang="zh-CN" altLang="en-US" sz="1800"/>
              <a:t>文档的连续重复字，例如“用户的的资料”或“需要需要用户输入”之类的情况。</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7168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98306" name="文本占位符 71682"/>
          <p:cNvSpPr>
            <a:spLocks noGrp="1"/>
          </p:cNvSpPr>
          <p:nvPr>
            <p:ph idx="1"/>
          </p:nvPr>
        </p:nvSpPr>
        <p:spPr/>
        <p:txBody>
          <a:bodyPr wrap="square" lIns="68591" tIns="34295" rIns="68591" bIns="34295" anchor="t"/>
          <a:lstStyle/>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import sys</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from win32com import client</a:t>
            </a:r>
          </a:p>
          <a:p>
            <a:pPr marL="1905" indent="-344805" eaLnBrk="1" latinLnBrk="0" hangingPunct="1">
              <a:lnSpc>
                <a:spcPct val="100000"/>
              </a:lnSpc>
              <a:spcBef>
                <a:spcPts val="0"/>
              </a:spcBef>
              <a:buSzPct val="90000"/>
              <a:buFont typeface="Wingdings" panose="05000000000000000000" pitchFamily="2" charset="2"/>
              <a:buNone/>
            </a:pP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filename = r'c:\</a:t>
            </a:r>
            <a:r>
              <a:rPr lang="en-US" altLang="zh-CN" sz="1600" dirty="0">
                <a:latin typeface="Consolas" panose="020B0609020204030204" pitchFamily="49" charset="0"/>
                <a:cs typeface="Consolas" panose="020B0609020204030204" pitchFamily="49" charset="0"/>
              </a:rPr>
              <a:t>Python</a:t>
            </a:r>
            <a:r>
              <a:rPr lang="zh-CN" altLang="en-US" sz="1600" dirty="0">
                <a:latin typeface="Consolas" panose="020B0609020204030204" pitchFamily="49" charset="0"/>
                <a:cs typeface="Consolas" panose="020B0609020204030204" pitchFamily="49" charset="0"/>
              </a:rPr>
              <a:t>可以这样学.doc'</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word = client.Dispatch('Word.Application')</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doc = word.Documents.Open(filename)</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content = str(doc.Content)</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doc.Close()</a:t>
            </a: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word.Quit()</a:t>
            </a:r>
          </a:p>
          <a:p>
            <a:pPr marL="1905" indent="-344805" eaLnBrk="1" latinLnBrk="0" hangingPunct="1">
              <a:lnSpc>
                <a:spcPct val="100000"/>
              </a:lnSpc>
              <a:spcBef>
                <a:spcPts val="0"/>
              </a:spcBef>
              <a:buSzPct val="90000"/>
              <a:buFont typeface="Wingdings" panose="05000000000000000000" pitchFamily="2" charset="2"/>
              <a:buNone/>
            </a:pPr>
            <a:endParaRPr lang="zh-CN" altLang="en-US" sz="1600" dirty="0">
              <a:latin typeface="Consolas" panose="020B0609020204030204" pitchFamily="49" charset="0"/>
              <a:cs typeface="Consolas" panose="020B06090202040302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7.6  案例精选</a:t>
            </a:r>
            <a:endParaRPr lang="en-US"/>
          </a:p>
        </p:txBody>
      </p:sp>
      <p:sp>
        <p:nvSpPr>
          <p:cNvPr id="3" name="Content Placeholder 2"/>
          <p:cNvSpPr>
            <a:spLocks noGrp="1"/>
          </p:cNvSpPr>
          <p:nvPr>
            <p:ph idx="1"/>
          </p:nvPr>
        </p:nvSpPr>
        <p:spPr/>
        <p:txBody>
          <a:bodyPr/>
          <a:lstStyle/>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repeatedWords = []</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lens = len(content)</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for i in range(lens-2):</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ch</a:t>
            </a:r>
            <a:r>
              <a:rPr lang="en-US" altLang="zh-CN" sz="1600" dirty="0">
                <a:latin typeface="Consolas" panose="020B0609020204030204" pitchFamily="49" charset="0"/>
                <a:cs typeface="Consolas" panose="020B0609020204030204" pitchFamily="49" charset="0"/>
                <a:sym typeface="+mn-ea"/>
              </a:rPr>
              <a:t>, ch1, ch2</a:t>
            </a:r>
            <a:r>
              <a:rPr lang="zh-CN" altLang="en-US" sz="1600" dirty="0">
                <a:latin typeface="Consolas" panose="020B0609020204030204" pitchFamily="49" charset="0"/>
                <a:cs typeface="Consolas" panose="020B0609020204030204" pitchFamily="49" charset="0"/>
                <a:sym typeface="+mn-ea"/>
              </a:rPr>
              <a:t> = content[i</a:t>
            </a:r>
            <a:r>
              <a:rPr lang="en-US" altLang="zh-CN" sz="1600" dirty="0">
                <a:latin typeface="Consolas" panose="020B0609020204030204" pitchFamily="49" charset="0"/>
                <a:cs typeface="Consolas" panose="020B0609020204030204" pitchFamily="49" charset="0"/>
                <a:sym typeface="+mn-ea"/>
              </a:rPr>
              <a:t>:i+3</a:t>
            </a:r>
            <a:r>
              <a:rPr lang="zh-CN" altLang="en-US" sz="1600" dirty="0">
                <a:latin typeface="Consolas" panose="020B0609020204030204" pitchFamily="49" charset="0"/>
                <a:cs typeface="Consolas" panose="020B0609020204030204" pitchFamily="49" charset="0"/>
                <a:sym typeface="+mn-ea"/>
              </a:rPr>
              <a:t>]</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if ('\u4e00'&lt;=ch&lt;='\u9fa5' or ch in ('，', '。', '、')):</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if ch==ch1 and ch+ch1 not in repeatedWords:</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print(ch+ch1)</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repeatedWords.append(ch+ch1)</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elif ch==ch2 and ch+ch1+ch2 not in repeatedWords:</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print(ch+ch1+ch2)</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repeatedWords.append(ch+ch1+ch2)</a:t>
            </a:r>
            <a:endParaRPr lang="zh-CN" altLang="en-US" sz="1600" dirty="0">
              <a:latin typeface="Consolas" panose="020B0609020204030204" pitchFamily="49" charset="0"/>
              <a:cs typeface="Consolas" panose="020B0609020204030204" pitchFamily="49" charset="0"/>
            </a:endParaRPr>
          </a:p>
          <a:p>
            <a:pPr marL="0" indent="0">
              <a:buNone/>
            </a:pPr>
            <a:endParaRPr lang="en-US" sz="16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v"/>
            </a:pPr>
            <a:r>
              <a:rPr lang="zh-CN" altLang="en-US" sz="1800" strike="noStrike" noProof="1">
                <a:latin typeface="+mn-ea"/>
              </a:rPr>
              <a:t>或者使用</a:t>
            </a:r>
            <a:r>
              <a:rPr lang="en-US" altLang="zh-CN" sz="1800" strike="noStrike" noProof="1">
                <a:latin typeface="+mn-ea"/>
              </a:rPr>
              <a:t>python-docx</a:t>
            </a:r>
            <a:r>
              <a:rPr lang="zh-CN" altLang="en-US" sz="1800" strike="noStrike" noProof="1">
                <a:latin typeface="+mn-ea"/>
              </a:rPr>
              <a:t>扩展库。</a:t>
            </a:r>
          </a:p>
          <a:p>
            <a:pPr marL="0" indent="0" fontAlgn="base">
              <a:buFontTx/>
              <a:buNone/>
            </a:pPr>
            <a:endParaRPr lang="zh-CN" altLang="en-US" sz="135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from docx import Document</a:t>
            </a:r>
          </a:p>
          <a:p>
            <a:pPr marL="0" indent="0" eaLnBrk="1" latinLnBrk="0" hangingPunct="1">
              <a:spcBef>
                <a:spcPts val="0"/>
              </a:spcBef>
              <a:buFontTx/>
              <a:buNone/>
            </a:pP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doc = Document('《Python</a:t>
            </a:r>
            <a:r>
              <a:rPr lang="zh-CN" altLang="en-US" sz="1600" strike="noStrike" noProof="1">
                <a:latin typeface="Consolas" panose="020B0609020204030204" pitchFamily="49" charset="0"/>
              </a:rPr>
              <a:t>程序设计开发宝典</a:t>
            </a:r>
            <a:r>
              <a:rPr lang="en-US" sz="1600" strike="noStrike" noProof="1">
                <a:latin typeface="Consolas" panose="020B0609020204030204" pitchFamily="49" charset="0"/>
              </a:rPr>
              <a:t>》.docx')</a:t>
            </a:r>
          </a:p>
          <a:p>
            <a:pPr marL="0" indent="0" eaLnBrk="1" latinLnBrk="0" hangingPunct="1">
              <a:spcBef>
                <a:spcPts val="0"/>
              </a:spcBef>
              <a:buFontTx/>
              <a:buNone/>
            </a:pP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contents = ''.join((p.text for p in doc.paragraphs))</a:t>
            </a:r>
          </a:p>
          <a:p>
            <a:pPr marL="0" indent="0" eaLnBrk="1" latinLnBrk="0" hangingPunct="1">
              <a:spcBef>
                <a:spcPts val="0"/>
              </a:spcBef>
              <a:buFontTx/>
              <a:buNone/>
            </a:pPr>
            <a:r>
              <a:rPr lang="en-US" sz="1600" strike="noStrike" noProof="1">
                <a:latin typeface="Consolas" panose="020B0609020204030204" pitchFamily="49" charset="0"/>
              </a:rPr>
              <a:t>words = []</a:t>
            </a:r>
          </a:p>
          <a:p>
            <a:pPr marL="0" indent="0" eaLnBrk="1" latinLnBrk="0" hangingPunct="1">
              <a:spcBef>
                <a:spcPts val="0"/>
              </a:spcBef>
              <a:buFontTx/>
              <a:buNone/>
            </a:pPr>
            <a:r>
              <a:rPr lang="en-US" sz="1600" strike="noStrike" noProof="1">
                <a:latin typeface="Consolas" panose="020B0609020204030204" pitchFamily="49" charset="0"/>
              </a:rPr>
              <a:t>for index, ch in enumerate(contents[:-2]):</a:t>
            </a:r>
          </a:p>
          <a:p>
            <a:pPr marL="0" indent="0" eaLnBrk="1" latinLnBrk="0" hangingPunct="1">
              <a:spcBef>
                <a:spcPts val="0"/>
              </a:spcBef>
              <a:buFontTx/>
              <a:buNone/>
            </a:pPr>
            <a:r>
              <a:rPr lang="en-US" sz="1600" strike="noStrike" noProof="1">
                <a:latin typeface="Consolas" panose="020B0609020204030204" pitchFamily="49" charset="0"/>
              </a:rPr>
              <a:t>    if ch==contents[index+1] or ch==contents[index+2]:</a:t>
            </a:r>
          </a:p>
          <a:p>
            <a:pPr marL="0" indent="0" eaLnBrk="1" latinLnBrk="0" hangingPunct="1">
              <a:spcBef>
                <a:spcPts val="0"/>
              </a:spcBef>
              <a:buFontTx/>
              <a:buNone/>
            </a:pPr>
            <a:r>
              <a:rPr lang="en-US" sz="1600" strike="noStrike" noProof="1">
                <a:latin typeface="Consolas" panose="020B0609020204030204" pitchFamily="49" charset="0"/>
              </a:rPr>
              <a:t>        word = contents[index:index+3]</a:t>
            </a:r>
          </a:p>
          <a:p>
            <a:pPr marL="0" indent="0" eaLnBrk="1" latinLnBrk="0" hangingPunct="1">
              <a:spcBef>
                <a:spcPts val="0"/>
              </a:spcBef>
              <a:buFontTx/>
              <a:buNone/>
            </a:pPr>
            <a:r>
              <a:rPr lang="en-US" sz="1600" strike="noStrike" noProof="1">
                <a:latin typeface="Consolas" panose="020B0609020204030204" pitchFamily="49" charset="0"/>
              </a:rPr>
              <a:t>        if word not in words:</a:t>
            </a:r>
          </a:p>
          <a:p>
            <a:pPr marL="0" indent="0" eaLnBrk="1" latinLnBrk="0" hangingPunct="1">
              <a:spcBef>
                <a:spcPts val="0"/>
              </a:spcBef>
              <a:buFontTx/>
              <a:buNone/>
            </a:pPr>
            <a:r>
              <a:rPr lang="en-US" sz="1600" strike="noStrike" noProof="1">
                <a:latin typeface="Consolas" panose="020B0609020204030204" pitchFamily="49" charset="0"/>
              </a:rPr>
              <a:t>            words.append(word)</a:t>
            </a:r>
          </a:p>
          <a:p>
            <a:pPr marL="0" indent="0" eaLnBrk="1" latinLnBrk="0" hangingPunct="1">
              <a:spcBef>
                <a:spcPts val="0"/>
              </a:spcBef>
              <a:buFontTx/>
              <a:buNone/>
            </a:pPr>
            <a:r>
              <a:rPr lang="en-US" sz="1600" strike="noStrike" noProof="1">
                <a:latin typeface="Consolas" panose="020B0609020204030204" pitchFamily="49" charset="0"/>
              </a:rPr>
              <a:t>            print(word)</a:t>
            </a:r>
          </a:p>
        </p:txBody>
      </p:sp>
      <p:sp>
        <p:nvSpPr>
          <p:cNvPr id="78849" name="标题 71681"/>
          <p:cNvSpPr>
            <a:spLocks noGrp="1"/>
          </p:cNvSpPr>
          <p:nvPr>
            <p:ph type="title"/>
          </p:nvPr>
        </p:nvSpPr>
        <p:spPr>
          <a:xfrm>
            <a:off x="-1270" y="4287"/>
            <a:ext cx="9140825" cy="924563"/>
          </a:xfrm>
        </p:spPr>
        <p:txBody>
          <a:bodyPr/>
          <a:lstStyle/>
          <a:p>
            <a:pPr fontAlgn="base"/>
            <a:r>
              <a:rPr lang="zh-CN" altLang="en-US" strike="noStrike" noProof="1"/>
              <a:t>7.6  案例精选</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zh-CN" altLang="en-US" strike="noStrike" noProof="1">
                <a:sym typeface="+mn-ea"/>
              </a:rPr>
              <a:t>7.6  案例精选</a:t>
            </a:r>
            <a:endParaRPr lang="en-US" strike="noStrike" noProof="1"/>
          </a:p>
        </p:txBody>
      </p:sp>
      <p:sp>
        <p:nvSpPr>
          <p:cNvPr id="3" name="Content Placeholder 2"/>
          <p:cNvSpPr>
            <a:spLocks noGrp="1"/>
          </p:cNvSpPr>
          <p:nvPr>
            <p:ph idx="1"/>
          </p:nvPr>
        </p:nvSpPr>
        <p:spPr/>
        <p:txBody>
          <a:bodyPr/>
          <a:lstStyle/>
          <a:p>
            <a:pPr fontAlgn="base">
              <a:buFont typeface="Wingdings" panose="05000000000000000000" charset="0"/>
              <a:buChar char=""/>
            </a:pPr>
            <a:r>
              <a:rPr lang="zh-CN" altLang="en-US" sz="1800" strike="noStrike" noProof="1"/>
              <a:t>使用正则表达式。</a:t>
            </a:r>
          </a:p>
          <a:p>
            <a:pPr marL="0" indent="0" fontAlgn="base">
              <a:buNone/>
            </a:pPr>
            <a:r>
              <a:rPr lang="zh-CN" altLang="en-US" sz="1600" strike="noStrike" noProof="1">
                <a:latin typeface="Consolas" panose="020B0609020204030204" pitchFamily="49" charset="0"/>
              </a:rPr>
              <a:t>import re</a:t>
            </a:r>
          </a:p>
          <a:p>
            <a:pPr marL="0" indent="0" fontAlgn="base">
              <a:buNone/>
            </a:pPr>
            <a:r>
              <a:rPr lang="zh-CN" altLang="en-US" sz="1600" strike="noStrike" noProof="1">
                <a:latin typeface="Consolas" panose="020B0609020204030204" pitchFamily="49" charset="0"/>
              </a:rPr>
              <a:t>from docx import Document</a:t>
            </a:r>
          </a:p>
          <a:p>
            <a:pPr marL="0" indent="0" fontAlgn="base">
              <a:buNone/>
            </a:pP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doc = Document('《Python程序设计开发宝典》董付国著.docx')</a:t>
            </a:r>
          </a:p>
          <a:p>
            <a:pPr marL="0" indent="0" fontAlgn="base">
              <a:buNone/>
            </a:pPr>
            <a:r>
              <a:rPr lang="zh-CN" altLang="en-US" sz="1600" strike="noStrike" noProof="1">
                <a:latin typeface="Consolas" panose="020B0609020204030204" pitchFamily="49" charset="0"/>
              </a:rPr>
              <a:t>text = ''.join((p.text for p in doc.paragraphs))</a:t>
            </a:r>
          </a:p>
          <a:p>
            <a:pPr marL="0" indent="0" fontAlgn="base">
              <a:buNone/>
            </a:pPr>
            <a:r>
              <a:rPr lang="zh-CN" altLang="en-US" sz="1600" strike="noStrike" noProof="1">
                <a:latin typeface="Consolas" panose="020B0609020204030204" pitchFamily="49" charset="0"/>
              </a:rPr>
              <a:t>result = re.findall(r'(([\u4e00-\u9fa5。、！：；，]).?\2)', text)</a:t>
            </a:r>
          </a:p>
          <a:p>
            <a:pPr marL="0" indent="0" fontAlgn="base">
              <a:buNone/>
            </a:pPr>
            <a:r>
              <a:rPr lang="zh-CN" altLang="en-US" sz="1600" strike="noStrike" noProof="1">
                <a:latin typeface="Consolas" panose="020B0609020204030204" pitchFamily="49" charset="0"/>
              </a:rPr>
              <a:t>for word in result:</a:t>
            </a:r>
          </a:p>
          <a:p>
            <a:pPr marL="0" indent="0" fontAlgn="base">
              <a:buNone/>
            </a:pPr>
            <a:r>
              <a:rPr lang="zh-CN" altLang="en-US" sz="1600" strike="noStrike" noProof="1">
                <a:latin typeface="Consolas" panose="020B0609020204030204" pitchFamily="49" charset="0"/>
              </a:rPr>
              <a:t>    print(word[0])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7-21</a:t>
            </a:r>
            <a:r>
              <a:rPr lang="en-US" altLang="zh-CN" sz="1800" strike="noStrike" noProof="1"/>
              <a:t>  </a:t>
            </a:r>
            <a:r>
              <a:rPr lang="zh-CN" altLang="en-US" sz="1800" strike="noStrike" noProof="1"/>
              <a:t>编写程序，进行文件夹增量备份。</a:t>
            </a:r>
          </a:p>
          <a:p>
            <a:pPr marL="0" indent="372110" fontAlgn="base">
              <a:lnSpc>
                <a:spcPct val="150000"/>
              </a:lnSpc>
              <a:spcBef>
                <a:spcPts val="1200"/>
              </a:spcBef>
              <a:spcAft>
                <a:spcPts val="600"/>
              </a:spcAft>
              <a:buFontTx/>
              <a:buNone/>
            </a:pPr>
            <a:r>
              <a:rPr lang="zh-CN" altLang="en-US" sz="1500" b="1" strike="noStrike" noProof="1"/>
              <a:t>程序功能与用法：</a:t>
            </a:r>
            <a:r>
              <a:rPr lang="zh-CN" altLang="en-US" sz="1500" strike="noStrike" noProof="1"/>
              <a:t>指定源文件夹与目标文件夹，自动检测自上次备份以来源文件夹中内容的改变，包括修改的文件、新建的文件、新建的文件夹等等，自动复制新增或修改过的文件到目标文件夹中，自上次备份以来没有修改过的文件将被忽略而不复制，从而实现增量备份。</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smtClean="0"/>
              <a:t>with 语句的用法如下</a:t>
            </a:r>
            <a:r>
              <a:rPr lang="en-US" sz="1800" strike="noStrike" noProof="1"/>
              <a:t>：</a:t>
            </a:r>
          </a:p>
          <a:p>
            <a:pPr marL="0" indent="0" fontAlgn="base">
              <a:buFontTx/>
              <a:buNone/>
            </a:pPr>
            <a:endParaRPr lang="en-US" sz="1350" strike="noStrike" noProof="1"/>
          </a:p>
          <a:p>
            <a:pPr marL="0" indent="0" fontAlgn="base">
              <a:buFontTx/>
              <a:buNone/>
            </a:pPr>
            <a:r>
              <a:rPr lang="en-US" sz="1600" strike="noStrike" noProof="1">
                <a:latin typeface="Consolas" panose="020B0609020204030204" pitchFamily="49" charset="0"/>
              </a:rPr>
              <a:t>with open(filename, mode, encoding) as fp</a:t>
            </a:r>
            <a:r>
              <a:rPr lang="en-US" sz="1600" strike="noStrike" noProof="1">
                <a:solidFill>
                  <a:srgbClr val="FF0000"/>
                </a:solidFill>
                <a:latin typeface="Consolas" panose="020B0609020204030204" pitchFamily="49" charset="0"/>
              </a:rPr>
              <a:t>:</a:t>
            </a:r>
          </a:p>
          <a:p>
            <a:pPr marL="0" indent="0" fontAlgn="base">
              <a:buFontTx/>
              <a:buNone/>
            </a:pPr>
            <a:r>
              <a:rPr lang="en-US" sz="1600" strike="noStrike" noProof="1">
                <a:latin typeface="Consolas" panose="020B0609020204030204" pitchFamily="49" charset="0"/>
              </a:rPr>
              <a:t>    #这里写通过文件对象fp读写文件内容的语句</a:t>
            </a:r>
            <a:endParaRPr lang="en-US" sz="1350" strike="noStrike" noProof="1">
              <a:latin typeface="Consolas" panose="020B0609020204030204" pitchFamily="49" charset="0"/>
            </a:endParaRPr>
          </a:p>
          <a:p>
            <a:pPr marL="0" indent="0" fontAlgn="base">
              <a:buFontTx/>
              <a:buNone/>
            </a:pPr>
            <a:endParaRPr lang="en-US" sz="1350" strike="noStrike" noProof="1"/>
          </a:p>
          <a:p>
            <a:pPr fontAlgn="base">
              <a:buFont typeface="Wingdings" panose="05000000000000000000" charset="0"/>
              <a:buChar char="§"/>
            </a:pPr>
            <a:r>
              <a:rPr lang="en-US" sz="1800" strike="noStrike" noProof="1"/>
              <a:t>上下文管理语句with还支持下面的用法</a:t>
            </a:r>
            <a:r>
              <a:rPr lang="zh-CN" altLang="en-US" sz="1800" strike="noStrike" noProof="1"/>
              <a:t>：</a:t>
            </a:r>
          </a:p>
          <a:p>
            <a:pPr marL="0" indent="0" fontAlgn="base">
              <a:buFontTx/>
              <a:buNone/>
            </a:pPr>
            <a:endParaRPr lang="en-US" sz="1350" strike="noStrike" noProof="1"/>
          </a:p>
          <a:p>
            <a:pPr marL="0" indent="0" fontAlgn="base">
              <a:buFontTx/>
              <a:buNone/>
            </a:pPr>
            <a:r>
              <a:rPr lang="en-US" sz="1600" strike="noStrike" noProof="1">
                <a:latin typeface="Consolas" panose="020B0609020204030204" pitchFamily="49" charset="0"/>
              </a:rPr>
              <a:t>with open('test.txt', 'r') as src, open('test_new.txt', 'w') as dst:</a:t>
            </a:r>
          </a:p>
          <a:p>
            <a:pPr marL="0" indent="0" fontAlgn="base">
              <a:buFontTx/>
              <a:buNone/>
            </a:pPr>
            <a:r>
              <a:rPr lang="en-US" sz="1600" strike="noStrike" noProof="1">
                <a:latin typeface="Consolas" panose="020B0609020204030204" pitchFamily="49" charset="0"/>
              </a:rPr>
              <a:t>    dst.write(src.read</a:t>
            </a:r>
            <a:r>
              <a:rPr lang="en-US" sz="1600" strike="noStrike" noProof="1" smtClean="0">
                <a:latin typeface="Consolas" panose="020B0609020204030204" pitchFamily="49" charset="0"/>
              </a:rPr>
              <a:t>())</a:t>
            </a:r>
          </a:p>
          <a:p>
            <a:pPr marL="0" indent="0">
              <a:buNone/>
            </a:pPr>
            <a:r>
              <a:rPr lang="zh-CN" altLang="en-US" sz="1600" dirty="0">
                <a:solidFill>
                  <a:srgbClr val="FF0000"/>
                </a:solidFill>
              </a:rPr>
              <a:t>使用 </a:t>
            </a:r>
            <a:r>
              <a:rPr lang="en-US" altLang="zh-CN" sz="1600" dirty="0">
                <a:solidFill>
                  <a:srgbClr val="FF0000"/>
                </a:solidFill>
              </a:rPr>
              <a:t>with as </a:t>
            </a:r>
            <a:r>
              <a:rPr lang="zh-CN" altLang="en-US" sz="1600" dirty="0">
                <a:solidFill>
                  <a:srgbClr val="FF0000"/>
                </a:solidFill>
              </a:rPr>
              <a:t>语句，即便最终没有关闭文件，修改文件内容的操作也能成功</a:t>
            </a:r>
            <a:r>
              <a:rPr lang="zh-CN" altLang="en-US" sz="1600" dirty="0"/>
              <a:t>。</a:t>
            </a:r>
            <a:endParaRPr lang="en-US" sz="1600" strike="noStrike" noProof="1">
              <a:latin typeface="Consolas" panose="020B0609020204030204" pitchFamily="49" charset="0"/>
            </a:endParaRPr>
          </a:p>
        </p:txBody>
      </p:sp>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2402" name="内容占位符 2"/>
          <p:cNvSpPr>
            <a:spLocks noGrp="1"/>
          </p:cNvSpPr>
          <p:nvPr>
            <p:ph idx="1"/>
          </p:nvPr>
        </p:nvSpPr>
        <p:spPr/>
        <p:txBody>
          <a:bodyPr wrap="square" lIns="68591" tIns="34295" rIns="68591" bIns="34295" anchor="t"/>
          <a:lstStyle/>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os</a:t>
            </a:r>
            <a:endParaRPr lang="zh-CN" altLang="en-US" sz="1400" dirty="0">
              <a:latin typeface="Consolas" panose="020B0609020204030204" pitchFamily="49" charset="0"/>
              <a:cs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filecmp</a:t>
            </a:r>
            <a:endParaRPr lang="zh-CN" altLang="en-US" sz="1400" dirty="0">
              <a:latin typeface="Consolas" panose="020B0609020204030204" pitchFamily="49" charset="0"/>
              <a:cs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shutil</a:t>
            </a:r>
            <a:endParaRPr lang="zh-CN" altLang="en-US" sz="1400" dirty="0">
              <a:latin typeface="Consolas" panose="020B0609020204030204" pitchFamily="49" charset="0"/>
              <a:cs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sys</a:t>
            </a:r>
          </a:p>
          <a:p>
            <a:pPr marL="0" indent="0">
              <a:buSzPct val="90000"/>
              <a:buFont typeface="Wingdings" panose="05000000000000000000" pitchFamily="2" charset="2"/>
              <a:buNone/>
            </a:pPr>
            <a:endParaRPr lang="zh-CN" altLang="en-US" sz="1400" dirty="0">
              <a:latin typeface="Consolas" panose="020B0609020204030204" pitchFamily="49" charset="0"/>
              <a:cs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def usage():</a:t>
            </a: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    print('scrDir and dstDir must be existing absolute path of certain directory')</a:t>
            </a: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    print('For example:{0} c:\\olddir c:\\newdir'.format(sys.argv[0]))</a:t>
            </a: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    sys.exit(0)</a:t>
            </a:r>
          </a:p>
          <a:p>
            <a:pPr marL="0" indent="0">
              <a:buSzPct val="90000"/>
              <a:buFont typeface="Wingdings" panose="05000000000000000000" pitchFamily="2" charset="2"/>
              <a:buNone/>
            </a:pPr>
            <a:endParaRPr lang="zh-CN" altLang="en-US" sz="1400" dirty="0">
              <a:latin typeface="Consolas" panose="020B0609020204030204" pitchFamily="49" charset="0"/>
              <a:cs typeface="Consolas" panose="020B06090202040302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3426" name="内容占位符 2"/>
          <p:cNvSpPr>
            <a:spLocks noGrp="1"/>
          </p:cNvSpPr>
          <p:nvPr>
            <p:ph idx="1"/>
          </p:nvPr>
        </p:nvSpPr>
        <p:spPr>
          <a:xfrm>
            <a:off x="326390" y="1116330"/>
            <a:ext cx="8443595" cy="3398520"/>
          </a:xfrm>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def autoBackup(scrDir, dstDir):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os.path.isdir(scrDir)) or (not os.path.isdir(dstDir)) or</a:t>
            </a:r>
            <a:r>
              <a:rPr lang="en-US" altLang="zh-CN" sz="1400" dirty="0">
                <a:latin typeface="Consolas" panose="020B0609020204030204" pitchFamily="49" charset="0"/>
              </a:rPr>
              <a:t>\</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(os.path.abspath(scrDir)!=scrDir) or (os.path.abspath(dstDir)!=dstDir)):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usage()</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for item in os.listdir(scrDir):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scrItem = os.path.join(scrDir, 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dstItem = scrItem.replace(scrDir,dstDir)</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os.path.isdir(scrItem):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os.path.exists(dstItem):        #确保目标文件夹的结构与原始文件夹一致</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os.makedirs(dstItem)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print('make directory'+dstItem)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autoBackup(scrItem, dstItem)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elif os.path.isfile(scrItem):              #只复制新增或修改过的文件</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os.path.exists(dstItem))</a:t>
            </a:r>
            <a:r>
              <a:rPr lang="en-US" altLang="zh-CN" sz="1400" dirty="0">
                <a:latin typeface="Consolas" panose="020B0609020204030204" pitchFamily="49" charset="0"/>
              </a:rPr>
              <a:t>\</a:t>
            </a:r>
          </a:p>
          <a:p>
            <a:pPr marL="0" indent="0" eaLnBrk="1" latinLnBrk="0" hangingPunct="1">
              <a:spcBef>
                <a:spcPts val="0"/>
              </a:spcBef>
              <a:buSzPct val="90000"/>
              <a:buFont typeface="Wingdings" panose="05000000000000000000" pitchFamily="2" charset="2"/>
              <a:buNone/>
            </a:pPr>
            <a:r>
              <a:rPr lang="en-US" altLang="zh-CN" sz="1400" dirty="0">
                <a:latin typeface="Consolas" panose="020B0609020204030204" pitchFamily="49" charset="0"/>
              </a:rPr>
              <a:t>                </a:t>
            </a:r>
            <a:r>
              <a:rPr lang="zh-CN" altLang="en-US" sz="1400" dirty="0">
                <a:latin typeface="Consolas" panose="020B0609020204030204" pitchFamily="49" charset="0"/>
              </a:rPr>
              <a:t>or (not filecmp.cmp(scrItem, dstItem, shallow=False))):</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shutil.copyfile(scrItem, dstItem)</a:t>
            </a: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print('file:'+scrItem+'==&gt;'+dstItem)</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4450" name="内容占位符 2"/>
          <p:cNvSpPr>
            <a:spLocks noGrp="1"/>
          </p:cNvSpPr>
          <p:nvPr>
            <p:ph idx="1"/>
          </p:nvPr>
        </p:nvSpPr>
        <p:spPr/>
        <p:txBody>
          <a:bodyPr wrap="square" lIns="68591" tIns="34295" rIns="68591" bIns="34295" anchor="t"/>
          <a:lstStyle/>
          <a:p>
            <a:pPr marL="0" indent="0">
              <a:buSzPct val="90000"/>
              <a:buFont typeface="Wingdings" panose="05000000000000000000" pitchFamily="2" charset="2"/>
              <a:buNone/>
            </a:pPr>
            <a:r>
              <a:rPr lang="zh-CN" altLang="en-US" sz="1600" dirty="0">
                <a:latin typeface="Consolas" panose="020B0609020204030204" pitchFamily="49" charset="0"/>
              </a:rPr>
              <a:t>if __name__=='__main__':</a:t>
            </a:r>
          </a:p>
          <a:p>
            <a:pPr marL="0" indent="0">
              <a:buSzPct val="90000"/>
              <a:buFont typeface="Wingdings" panose="05000000000000000000" pitchFamily="2" charset="2"/>
              <a:buNone/>
            </a:pPr>
            <a:r>
              <a:rPr lang="zh-CN" altLang="en-US" sz="1600" dirty="0">
                <a:latin typeface="Consolas" panose="020B0609020204030204" pitchFamily="49" charset="0"/>
              </a:rPr>
              <a:t>    if len(sys.argv)!=3:</a:t>
            </a:r>
          </a:p>
          <a:p>
            <a:pPr marL="0" indent="0">
              <a:buSzPct val="90000"/>
              <a:buFont typeface="Wingdings" panose="05000000000000000000" pitchFamily="2" charset="2"/>
              <a:buNone/>
            </a:pPr>
            <a:r>
              <a:rPr lang="zh-CN" altLang="en-US" sz="1600" dirty="0">
                <a:latin typeface="Consolas" panose="020B0609020204030204" pitchFamily="49" charset="0"/>
              </a:rPr>
              <a:t>        usage()</a:t>
            </a:r>
          </a:p>
          <a:p>
            <a:pPr marL="0" indent="0">
              <a:buSzPct val="90000"/>
              <a:buFont typeface="Wingdings" panose="05000000000000000000" pitchFamily="2" charset="2"/>
              <a:buNone/>
            </a:pPr>
            <a:r>
              <a:rPr lang="zh-CN" altLang="en-US" sz="1600" dirty="0">
                <a:latin typeface="Consolas" panose="020B0609020204030204" pitchFamily="49" charset="0"/>
              </a:rPr>
              <a:t>    scrDir, dstDir= sys.argv[1], sys.argv[2]</a:t>
            </a:r>
          </a:p>
          <a:p>
            <a:pPr marL="0" indent="0">
              <a:buSzPct val="90000"/>
              <a:buFont typeface="Wingdings" panose="05000000000000000000" pitchFamily="2" charset="2"/>
              <a:buNone/>
            </a:pPr>
            <a:r>
              <a:rPr lang="zh-CN" altLang="en-US" sz="1600" dirty="0">
                <a:latin typeface="Consolas" panose="020B0609020204030204" pitchFamily="49" charset="0"/>
              </a:rPr>
              <a:t>    autoBackup(scrDir, dstDir)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例</a:t>
            </a:r>
            <a:r>
              <a:rPr lang="en-US" altLang="zh-CN" sz="1800" strike="noStrike" noProof="1"/>
              <a:t>7-22  </a:t>
            </a:r>
            <a:r>
              <a:rPr lang="zh-CN" altLang="en-US" sz="1800" strike="noStrike" noProof="1"/>
              <a:t>编写程序，统计指定文件夹大小以及文件和子文件夹数量。</a:t>
            </a:r>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os</a:t>
            </a:r>
          </a:p>
          <a:p>
            <a:pPr marL="0" indent="0" fontAlgn="base">
              <a:buFontTx/>
              <a:buNone/>
            </a:pP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totalSize</a:t>
            </a:r>
            <a:r>
              <a:rPr lang="en-US" altLang="zh-CN" sz="1600" strike="noStrike" noProof="1">
                <a:latin typeface="Consolas" panose="020B0609020204030204" pitchFamily="49" charset="0"/>
                <a:cs typeface="Consolas" panose="020B0609020204030204" pitchFamily="49" charset="0"/>
              </a:rPr>
              <a:t>, </a:t>
            </a:r>
            <a:r>
              <a:rPr lang="zh-CN" altLang="en-US" sz="1600" strike="noStrike" noProof="1">
                <a:latin typeface="Consolas" panose="020B0609020204030204" pitchFamily="49" charset="0"/>
                <a:cs typeface="Consolas" panose="020B0609020204030204" pitchFamily="49" charset="0"/>
              </a:rPr>
              <a:t>fileNum</a:t>
            </a:r>
            <a:r>
              <a:rPr lang="en-US" altLang="zh-CN" sz="1600" strike="noStrike" noProof="1">
                <a:latin typeface="Consolas" panose="020B0609020204030204" pitchFamily="49" charset="0"/>
                <a:cs typeface="Consolas" panose="020B0609020204030204" pitchFamily="49" charset="0"/>
              </a:rPr>
              <a:t>, </a:t>
            </a:r>
            <a:r>
              <a:rPr lang="zh-CN" altLang="en-US" sz="1600" strike="noStrike" noProof="1">
                <a:latin typeface="Consolas" panose="020B0609020204030204" pitchFamily="49" charset="0"/>
                <a:cs typeface="Consolas" panose="020B0609020204030204" pitchFamily="49" charset="0"/>
              </a:rPr>
              <a:t>dirNum = 0</a:t>
            </a:r>
            <a:r>
              <a:rPr lang="en-US" altLang="zh-CN" sz="1600" strike="noStrike" noProof="1">
                <a:latin typeface="Consolas" panose="020B0609020204030204" pitchFamily="49" charset="0"/>
                <a:cs typeface="Consolas" panose="020B0609020204030204" pitchFamily="49" charset="0"/>
              </a:rPr>
              <a:t>, 0, 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6498"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visitDir(path):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global totalSize</a:t>
            </a:r>
            <a:r>
              <a:rPr lang="en-US" altLang="zh-CN" sz="1600" dirty="0">
                <a:latin typeface="Consolas" panose="020B0609020204030204" pitchFamily="49" charset="0"/>
              </a:rPr>
              <a:t>, </a:t>
            </a:r>
            <a:r>
              <a:rPr lang="zh-CN" altLang="en-US" sz="1600" dirty="0">
                <a:latin typeface="Consolas" panose="020B0609020204030204" pitchFamily="49" charset="0"/>
              </a:rPr>
              <a:t>fileNum</a:t>
            </a:r>
            <a:r>
              <a:rPr lang="en-US" altLang="zh-CN" sz="1600" dirty="0">
                <a:latin typeface="Consolas" panose="020B0609020204030204" pitchFamily="49" charset="0"/>
              </a:rPr>
              <a:t>, </a:t>
            </a:r>
            <a:r>
              <a:rPr lang="zh-CN" altLang="en-US" sz="1600" dirty="0">
                <a:latin typeface="Consolas" panose="020B0609020204030204" pitchFamily="49" charset="0"/>
              </a:rPr>
              <a:t>dirNum</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lists in os.listdir(path):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sub_path = os.path.join(path, lists)</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os.path.isfile(sub_path):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fileNum = fileNum+1         #统计文件数量</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totalSize = totalSize+os.path.getsize(sub_path)</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#文件总大小</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os.path.isdir(sub_path):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dirNum = dirNum+1           #统计文件夹数量</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visitDir(sub_path)          #递归遍历子文件夹</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7522"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sizeConvert(size):                      #单位换算</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K, M, G = 1024, 1024**2, 1024**3</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size &gt;= G:</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str(size/G)+'G Bytes'</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size &gt;= M:</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str(size/M)+'M Bytes'</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size &gt;= K:</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str(size/K)+'K Bytes'</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else:</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str(size)+'Bytes'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8546" name="内容占位符 2"/>
          <p:cNvSpPr>
            <a:spLocks noGrp="1"/>
          </p:cNvSpPr>
          <p:nvPr>
            <p:ph idx="1"/>
          </p:nvPr>
        </p:nvSpPr>
        <p:spPr>
          <a:xfrm>
            <a:off x="324485" y="1200150"/>
            <a:ext cx="8382000" cy="3395345"/>
          </a:xfrm>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main(path):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not os.path.isdir(path):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print('Error:"', path,</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 '" is not a directory or does not exist.')</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visitDir(path)</a:t>
            </a:r>
          </a:p>
          <a:p>
            <a:pPr marL="0" indent="0" eaLnBrk="1" latinLnBrk="0" hangingPunct="1">
              <a:spcBef>
                <a:spcPts val="0"/>
              </a:spcBef>
              <a:buSzPct val="90000"/>
              <a:buFont typeface="Wingdings" panose="05000000000000000000" pitchFamily="2" charset="2"/>
              <a:buNone/>
            </a:pP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output(path):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size of '+path+' is:'</a:t>
            </a:r>
            <a:r>
              <a:rPr lang="en-US" altLang="zh-CN" sz="1600" dirty="0">
                <a:latin typeface="Consolas" panose="020B0609020204030204" pitchFamily="49" charset="0"/>
              </a:rPr>
              <a:t>\</a:t>
            </a: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+sizeConvert(totalSize)+ '('+ str(totalSize) +' Bytes)')</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number of files in '+path+' is:',fileNum)</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number of directories in '+path+' is:',dirNum)</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09570" name="内容占位符 2"/>
          <p:cNvSpPr>
            <a:spLocks noGrp="1"/>
          </p:cNvSpPr>
          <p:nvPr>
            <p:ph idx="1"/>
          </p:nvPr>
        </p:nvSpPr>
        <p:spPr/>
        <p:txBody>
          <a:bodyPr wrap="square" lIns="68591" tIns="34295" rIns="68591" bIns="34295" anchor="t"/>
          <a:lstStyle/>
          <a:p>
            <a:pPr marL="0" indent="0">
              <a:buSzPct val="90000"/>
              <a:buFont typeface="Wingdings" panose="05000000000000000000" pitchFamily="2" charset="2"/>
              <a:buNone/>
            </a:pPr>
            <a:r>
              <a:rPr lang="zh-CN" altLang="en-US" sz="1600" dirty="0">
                <a:latin typeface="Consolas" panose="020B0609020204030204" pitchFamily="49" charset="0"/>
              </a:rPr>
              <a:t>if __name__=='__main__':</a:t>
            </a:r>
          </a:p>
          <a:p>
            <a:pPr marL="0" indent="0">
              <a:buSzPct val="90000"/>
              <a:buFont typeface="Wingdings" panose="05000000000000000000" pitchFamily="2" charset="2"/>
              <a:buNone/>
            </a:pPr>
            <a:r>
              <a:rPr lang="zh-CN" altLang="en-US" sz="1600" dirty="0">
                <a:latin typeface="Consolas" panose="020B0609020204030204" pitchFamily="49" charset="0"/>
              </a:rPr>
              <a:t>    path = r'd:\idapro6.5plus'</a:t>
            </a:r>
          </a:p>
          <a:p>
            <a:pPr marL="0" indent="0">
              <a:buSzPct val="90000"/>
              <a:buFont typeface="Wingdings" panose="05000000000000000000" pitchFamily="2" charset="2"/>
              <a:buNone/>
            </a:pPr>
            <a:r>
              <a:rPr lang="zh-CN" altLang="en-US" sz="1600" dirty="0">
                <a:latin typeface="Consolas" panose="020B0609020204030204" pitchFamily="49" charset="0"/>
              </a:rPr>
              <a:t>    main(path)</a:t>
            </a:r>
          </a:p>
          <a:p>
            <a:pPr marL="0" indent="0">
              <a:buSzPct val="90000"/>
              <a:buFont typeface="Wingdings" panose="05000000000000000000" pitchFamily="2" charset="2"/>
              <a:buNone/>
            </a:pPr>
            <a:r>
              <a:rPr lang="zh-CN" altLang="en-US" sz="1600" dirty="0">
                <a:latin typeface="Consolas" panose="020B0609020204030204" pitchFamily="49" charset="0"/>
              </a:rPr>
              <a:t>    output(path)</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7-23</a:t>
            </a:r>
            <a:r>
              <a:rPr lang="en-US" altLang="zh-CN" sz="1800" strike="noStrike" noProof="1"/>
              <a:t>  </a:t>
            </a:r>
            <a:r>
              <a:rPr lang="zh-CN" altLang="en-US" sz="1800" strike="noStrike" noProof="1"/>
              <a:t>统计指定目录中所有</a:t>
            </a:r>
            <a:r>
              <a:rPr lang="en-US" altLang="zh-CN" sz="1800" strike="noStrike" noProof="1"/>
              <a:t>C++</a:t>
            </a:r>
            <a:r>
              <a:rPr lang="zh-CN" altLang="en-US" sz="1800" strike="noStrike" noProof="1"/>
              <a:t>源程序文件中不重复代码行数。</a:t>
            </a:r>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os.path import isdir, join</a:t>
            </a:r>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 import listdir</a:t>
            </a:r>
          </a:p>
          <a:p>
            <a:pPr marL="0" indent="0" fontAlgn="base">
              <a:buFontTx/>
              <a:buNone/>
            </a:pP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NotRepeatedLines = set()    #保存非重复的代码行</a:t>
            </a:r>
          </a:p>
          <a:p>
            <a:pPr marL="0" indent="0" fontAlgn="base">
              <a:buFontTx/>
              <a:buNone/>
            </a:pPr>
            <a:r>
              <a:rPr lang="zh-CN" altLang="en-US" sz="1600" strike="noStrike" noProof="1">
                <a:latin typeface="Consolas" panose="020B0609020204030204" pitchFamily="49" charset="0"/>
                <a:cs typeface="Consolas" panose="020B0609020204030204" pitchFamily="49" charset="0"/>
              </a:rPr>
              <a:t>file_num, code_num = 0, 0   #文件数量与代码总行数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111618" name="内容占位符 2"/>
          <p:cNvSpPr>
            <a:spLocks noGrp="1"/>
          </p:cNvSpPr>
          <p:nvPr>
            <p:ph idx="1"/>
          </p:nvPr>
        </p:nvSpPr>
        <p:spPr/>
        <p:txBody>
          <a:bodyPr wrap="square" lIns="68591" tIns="34295" rIns="68591" bIns="34295" anchor="t"/>
          <a:lstStyle/>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def linesCount(directory):</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global file_num, code_num</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for filename in listdir(directory):</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temp = join(directory, filename)</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if isdir(temp):                   #递归遍历子文件夹</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linesCount(temp)</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elif temp.endswith('.cpp'):       #只考虑.cpp文件</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file_num += 1</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with open(temp, 'r', encoding='utf8') as fp:</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for line in fp:</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NotRepeatedLines.add(line.strip())</a:t>
            </a: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code_num += 1         #记录所有代码行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p>
        </p:txBody>
      </p:sp>
      <p:sp>
        <p:nvSpPr>
          <p:cNvPr id="33794" name="文本占位符 22530"/>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a:t>文件打开方式</a:t>
            </a:r>
          </a:p>
        </p:txBody>
      </p:sp>
      <p:graphicFrame>
        <p:nvGraphicFramePr>
          <p:cNvPr id="2" name="表格 -1"/>
          <p:cNvGraphicFramePr/>
          <p:nvPr>
            <p:extLst>
              <p:ext uri="{D42A27DB-BD31-4B8C-83A1-F6EECF244321}">
                <p14:modId xmlns:p14="http://schemas.microsoft.com/office/powerpoint/2010/main" val="2814044769"/>
              </p:ext>
            </p:extLst>
          </p:nvPr>
        </p:nvGraphicFramePr>
        <p:xfrm>
          <a:off x="611233" y="2583996"/>
          <a:ext cx="6111875" cy="1983740"/>
        </p:xfrm>
        <a:graphic>
          <a:graphicData uri="http://schemas.openxmlformats.org/drawingml/2006/table">
            <a:tbl>
              <a:tblPr firstRow="1" bandRow="1">
                <a:tableStyleId>{5940675A-B579-460E-94D1-54222C63F5DA}</a:tableStyleId>
              </a:tblPr>
              <a:tblGrid>
                <a:gridCol w="760095">
                  <a:extLst>
                    <a:ext uri="{9D8B030D-6E8A-4147-A177-3AD203B41FA5}">
                      <a16:colId xmlns:a16="http://schemas.microsoft.com/office/drawing/2014/main" val="20000"/>
                    </a:ext>
                  </a:extLst>
                </a:gridCol>
                <a:gridCol w="5351780">
                  <a:extLst>
                    <a:ext uri="{9D8B030D-6E8A-4147-A177-3AD203B41FA5}">
                      <a16:colId xmlns:a16="http://schemas.microsoft.com/office/drawing/2014/main" val="20001"/>
                    </a:ext>
                  </a:extLst>
                </a:gridCol>
              </a:tblGrid>
              <a:tr h="274320">
                <a:tc>
                  <a:txBody>
                    <a:bodyPr/>
                    <a:lstStyle/>
                    <a:p>
                      <a:pPr marL="0" indent="0" algn="ctr">
                        <a:buNone/>
                      </a:pPr>
                      <a:r>
                        <a:rPr lang="zh-CN" altLang="en-US" sz="1600" b="1" u="none" dirty="0">
                          <a:ln>
                            <a:noFill/>
                          </a:ln>
                          <a:latin typeface="宋体" panose="02010600030101010101" pitchFamily="2" charset="-122"/>
                          <a:ea typeface="宋体" panose="02010600030101010101" pitchFamily="2" charset="-122"/>
                          <a:cs typeface="宋体" panose="02010600030101010101" pitchFamily="2" charset="-122"/>
                        </a:rPr>
                        <a:t>模式</a:t>
                      </a:r>
                    </a:p>
                  </a:txBody>
                  <a:tcPr marL="0"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1600" b="1" u="none">
                          <a:ln>
                            <a:noFill/>
                          </a:ln>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r</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160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w</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x</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写模式，</a:t>
                      </a:r>
                      <a:r>
                        <a:rPr lang="zh-CN" altLang="en-US" sz="1600" b="0" u="none" dirty="0">
                          <a:ln>
                            <a:noFill/>
                          </a:ln>
                          <a:solidFill>
                            <a:srgbClr val="FF0000"/>
                          </a:solidFill>
                          <a:latin typeface="宋体" panose="02010600030101010101" pitchFamily="2" charset="-122"/>
                          <a:ea typeface="宋体" panose="02010600030101010101" pitchFamily="2" charset="-122"/>
                          <a:cs typeface="宋体" panose="02010600030101010101" pitchFamily="2" charset="-122"/>
                        </a:rPr>
                        <a:t>创建新文件</a:t>
                      </a: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，如果文件已存在则抛出异常</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a</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b</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t</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160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，可省略）</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583" y="49097"/>
            <a:ext cx="4177503" cy="268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112642" name="内容占位符 2"/>
          <p:cNvSpPr>
            <a:spLocks noGrp="1"/>
          </p:cNvSpPr>
          <p:nvPr>
            <p:ph idx="1"/>
          </p:nvPr>
        </p:nvSpPr>
        <p:spPr/>
        <p:txBody>
          <a:bodyPr wrap="square" lIns="68591" tIns="34295" rIns="68591" bIns="34295" anchor="t"/>
          <a:lstStyle/>
          <a:p>
            <a:pPr marL="0" indent="0">
              <a:buSzPct val="90000"/>
              <a:buFont typeface="Wingdings" panose="05000000000000000000" pitchFamily="2" charset="2"/>
              <a:buNone/>
            </a:pPr>
            <a:r>
              <a:rPr lang="zh-CN" altLang="en-US" sz="1600" dirty="0">
                <a:latin typeface="Consolas" panose="020B0609020204030204" pitchFamily="49" charset="0"/>
              </a:rPr>
              <a:t>linesCount('F:\教学课件\计算机图形学')</a:t>
            </a:r>
          </a:p>
          <a:p>
            <a:pPr marL="0" indent="0">
              <a:buSzPct val="90000"/>
              <a:buFont typeface="Wingdings" panose="05000000000000000000" pitchFamily="2" charset="2"/>
              <a:buNone/>
            </a:pPr>
            <a:r>
              <a:rPr lang="zh-CN" altLang="en-US" sz="1600" dirty="0">
                <a:latin typeface="Consolas" panose="020B0609020204030204" pitchFamily="49" charset="0"/>
              </a:rPr>
              <a:t>print('总行数：{0}，非重复行数：{1}'.format(code_num,</a:t>
            </a:r>
          </a:p>
          <a:p>
            <a:pPr marL="0" indent="0">
              <a:buSzPct val="90000"/>
              <a:buFont typeface="Wingdings" panose="05000000000000000000" pitchFamily="2" charset="2"/>
              <a:buNone/>
            </a:pPr>
            <a:r>
              <a:rPr lang="zh-CN" altLang="en-US" sz="1600" dirty="0">
                <a:latin typeface="Consolas" panose="020B0609020204030204" pitchFamily="49" charset="0"/>
              </a:rPr>
              <a:t>                                         len(NotRepeatedLines)))</a:t>
            </a:r>
          </a:p>
          <a:p>
            <a:pPr marL="0" indent="0">
              <a:buSzPct val="90000"/>
              <a:buFont typeface="Wingdings" panose="05000000000000000000" pitchFamily="2" charset="2"/>
              <a:buNone/>
            </a:pPr>
            <a:r>
              <a:rPr lang="zh-CN" altLang="en-US" sz="1600" dirty="0">
                <a:latin typeface="Consolas" panose="020B0609020204030204" pitchFamily="49" charset="0"/>
              </a:rPr>
              <a:t>print('文件数量：{0}'.format(file_num))</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7-24</a:t>
            </a:r>
            <a:r>
              <a:rPr lang="en-US" altLang="zh-CN" sz="1800" strike="noStrike" noProof="1"/>
              <a:t>  </a:t>
            </a:r>
            <a:r>
              <a:rPr lang="zh-CN" altLang="en-US" sz="1800" strike="noStrike" noProof="1"/>
              <a:t>编写程序，递归删除指定文件夹中指定类型的文件。</a:t>
            </a:r>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os.path import isdir, join, splitext</a:t>
            </a:r>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 import remove, listdir</a:t>
            </a:r>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sys</a:t>
            </a:r>
          </a:p>
          <a:p>
            <a:pPr marL="0" indent="0" fontAlgn="base">
              <a:buFontTx/>
              <a:buNone/>
            </a:pP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filetypes = ['.tmp', '.log', '.obj', '.txt'] #指定要删除的文件类型</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14690"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delCertainFiles(directory):</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not isdir(directory):</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filename in listdir(directory):</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temp = join(directory, filename)</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isdir(temp):</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delCertainFiles(temp)</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splitext(temp)[1] in filetypes:  #检查文件类型</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remove(temp)</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print(temp, ' deleted....')</a:t>
            </a:r>
          </a:p>
          <a:p>
            <a:pPr marL="0" indent="0"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sym typeface="宋体" panose="02010600030101010101" pitchFamily="2" charset="-122"/>
              </a:rPr>
              <a:t>directory = r'E:\new'</a:t>
            </a:r>
            <a:endParaRPr lang="zh-CN" altLang="en-US" sz="160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sym typeface="宋体" panose="02010600030101010101" pitchFamily="2" charset="-122"/>
              </a:rPr>
              <a:t>delCertainFiles(directory)</a:t>
            </a:r>
            <a:endParaRPr lang="zh-CN" altLang="en-US" sz="1600" dirty="0">
              <a:latin typeface="Consolas" panose="020B06090202040302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v"/>
            </a:pPr>
            <a:r>
              <a:rPr lang="zh-CN" altLang="en-US" sz="1800" strike="noStrike" noProof="1"/>
              <a:t>如果文件夹中有带特殊属性的文件或子文件夹，上面的代码可能会无法删除带特殊属性的文件，利用Python扩展库pywin32可以解决这一问题。</a:t>
            </a:r>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sym typeface="+mn-ea"/>
              </a:rPr>
              <a:t>import os</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win32con</a:t>
            </a:r>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win32api</a:t>
            </a:r>
          </a:p>
          <a:p>
            <a:pPr marL="0" indent="0" fontAlgn="base">
              <a:buFontTx/>
              <a:buNone/>
            </a:pPr>
            <a:r>
              <a:rPr lang="en-US" altLang="zh-CN" sz="1600" strike="noStrike" noProof="1">
                <a:latin typeface="Consolas" panose="020B0609020204030204" pitchFamily="49" charset="0"/>
                <a:cs typeface="Consolas" panose="020B0609020204030204" pitchFamily="49" charset="0"/>
              </a:rPr>
              <a:t>f</a:t>
            </a:r>
            <a:r>
              <a:rPr lang="zh-CN" altLang="en-US" sz="1600" strike="noStrike" noProof="1">
                <a:latin typeface="Consolas" panose="020B0609020204030204" pitchFamily="49" charset="0"/>
                <a:cs typeface="Consolas" panose="020B0609020204030204" pitchFamily="49" charset="0"/>
              </a:rPr>
              <a:t>rom win32con import FILE_ATTRIBUTE_NORMAL</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17762" name="内容占位符 2"/>
          <p:cNvSpPr>
            <a:spLocks noGrp="1"/>
          </p:cNvSpPr>
          <p:nvPr>
            <p:ph idx="1"/>
          </p:nvPr>
        </p:nvSpPr>
        <p:spPr>
          <a:xfrm>
            <a:off x="254000" y="1200150"/>
            <a:ext cx="8684895" cy="3395345"/>
          </a:xfrm>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del_dir(path):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file in os.listdir(path):</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file_or_dir = os.path.join(path,file)</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os.path.isdir(file_or_dir):</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del_dir(file_or_dir)         #递归删除子文件夹及其文件</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else:</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try:</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os.remove(file_or_dir)   #尝试删除该文件，</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except:                      #无法删除，很可能是文件拥有特殊属性</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win32api.SetFileAttributes(file_or_dir, </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FILE_ATTRIBUTE_NORMAL)</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os.remove(file_or_dir) #修改文件属性，设置为普通文件，再次删除</a:t>
            </a: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os.rmdir(path) </a:t>
            </a:r>
          </a:p>
          <a:p>
            <a:pPr marL="0" indent="0" eaLnBrk="1" latinLnBrk="0" hangingPunct="1">
              <a:spcBef>
                <a:spcPts val="0"/>
              </a:spcBef>
              <a:buSzPct val="90000"/>
              <a:buFont typeface="Wingdings" panose="05000000000000000000" pitchFamily="2" charset="2"/>
              <a:buNone/>
            </a:pP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del_dir("E:\\old")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strike="noStrike" noProof="1">
                <a:sym typeface="+mn-ea"/>
              </a:rPr>
              <a:t>7.6  案例精选</a:t>
            </a:r>
            <a:endParaRPr lang="zh-CN" altLang="en-US" strike="noStrike" noProof="1"/>
          </a:p>
        </p:txBody>
      </p:sp>
      <p:sp>
        <p:nvSpPr>
          <p:cNvPr id="3" name="内容占位符 2"/>
          <p:cNvSpPr>
            <a:spLocks noGrp="1"/>
          </p:cNvSpPr>
          <p:nvPr>
            <p:ph idx="1"/>
          </p:nvPr>
        </p:nvSpPr>
        <p:spPr/>
        <p:txBody>
          <a:bodyPr/>
          <a:lstStyle/>
          <a:p>
            <a:pPr fontAlgn="base"/>
            <a:r>
              <a:rPr lang="zh-CN" altLang="en-US" sz="1800" b="1" strike="noStrike" noProof="1"/>
              <a:t>补充：</a:t>
            </a:r>
            <a:r>
              <a:rPr lang="zh-CN" altLang="en-US" sz="1800" strike="noStrike" noProof="1"/>
              <a:t>也可以使用</a:t>
            </a:r>
            <a:r>
              <a:rPr lang="en-US" altLang="zh-CN" sz="1800" strike="noStrike" noProof="1"/>
              <a:t>os</a:t>
            </a:r>
            <a:r>
              <a:rPr lang="zh-CN" altLang="en-US" sz="1800" strike="noStrike" noProof="1"/>
              <a:t>标准库的</a:t>
            </a:r>
            <a:r>
              <a:rPr lang="en-US" altLang="zh-CN" sz="1800" strike="noStrike" noProof="1"/>
              <a:t>chmod()</a:t>
            </a:r>
            <a:r>
              <a:rPr lang="zh-CN" altLang="en-US" sz="1800" strike="noStrike" noProof="1"/>
              <a:t>函数来清除文件的只读属性。</a:t>
            </a:r>
          </a:p>
          <a:p>
            <a:pPr marL="0" indent="0" eaLnBrk="1" latinLnBrk="0" hangingPunct="1">
              <a:spcBef>
                <a:spcPts val="0"/>
              </a:spcBef>
              <a:buFontTx/>
              <a:buNone/>
            </a:pPr>
            <a:r>
              <a:rPr lang="zh-CN" altLang="en-US" sz="1600" strike="noStrike" noProof="1">
                <a:latin typeface="Consolas" panose="020B0609020204030204" pitchFamily="49" charset="0"/>
              </a:rPr>
              <a:t>import os</a:t>
            </a:r>
          </a:p>
          <a:p>
            <a:pPr marL="0" indent="0" eaLnBrk="1" latinLnBrk="0" hangingPunct="1">
              <a:spcBef>
                <a:spcPts val="0"/>
              </a:spcBef>
              <a:buFontTx/>
              <a:buNone/>
            </a:pP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def del_dir(path):</a:t>
            </a:r>
          </a:p>
          <a:p>
            <a:pPr marL="0" indent="0" eaLnBrk="1" latinLnBrk="0" hangingPunct="1">
              <a:spcBef>
                <a:spcPts val="0"/>
              </a:spcBef>
              <a:buFontTx/>
              <a:buNone/>
            </a:pPr>
            <a:r>
              <a:rPr lang="zh-CN" altLang="en-US" sz="1600" strike="noStrike" noProof="1">
                <a:latin typeface="Consolas" panose="020B0609020204030204" pitchFamily="49" charset="0"/>
              </a:rPr>
              <a:t>    for file in os.listdir(path):</a:t>
            </a:r>
          </a:p>
          <a:p>
            <a:pPr marL="0" indent="0" eaLnBrk="1" latinLnBrk="0" hangingPunct="1">
              <a:spcBef>
                <a:spcPts val="0"/>
              </a:spcBef>
              <a:buFontTx/>
              <a:buNone/>
            </a:pPr>
            <a:r>
              <a:rPr lang="zh-CN" altLang="en-US" sz="1600" strike="noStrike" noProof="1">
                <a:latin typeface="Consolas" panose="020B0609020204030204" pitchFamily="49" charset="0"/>
              </a:rPr>
              <a:t>        file_or_dir = os.path.join(path,file)</a:t>
            </a:r>
          </a:p>
          <a:p>
            <a:pPr marL="0" indent="0" eaLnBrk="1" latinLnBrk="0" hangingPunct="1">
              <a:spcBef>
                <a:spcPts val="0"/>
              </a:spcBef>
              <a:buFontTx/>
              <a:buNone/>
            </a:pPr>
            <a:r>
              <a:rPr lang="zh-CN" altLang="en-US" sz="1600" strike="noStrike" noProof="1">
                <a:latin typeface="Consolas" panose="020B0609020204030204" pitchFamily="49" charset="0"/>
              </a:rPr>
              <a:t>        if os.path.isdir(file_or_dir):</a:t>
            </a:r>
          </a:p>
          <a:p>
            <a:pPr marL="0" indent="0" eaLnBrk="1" latinLnBrk="0" hangingPunct="1">
              <a:spcBef>
                <a:spcPts val="0"/>
              </a:spcBef>
              <a:buFontTx/>
              <a:buNone/>
            </a:pPr>
            <a:r>
              <a:rPr lang="zh-CN" altLang="en-US" sz="1600" strike="noStrike" noProof="1">
                <a:latin typeface="Consolas" panose="020B0609020204030204" pitchFamily="49" charset="0"/>
              </a:rPr>
              <a:t>            del_dir(file_or_dir)         #递归删除子文件夹及其文件</a:t>
            </a:r>
          </a:p>
          <a:p>
            <a:pPr marL="0" indent="0" eaLnBrk="1" latinLnBrk="0" hangingPunct="1">
              <a:spcBef>
                <a:spcPts val="0"/>
              </a:spcBef>
              <a:buFontTx/>
              <a:buNone/>
            </a:pPr>
            <a:r>
              <a:rPr lang="zh-CN" altLang="en-US" sz="1600" strike="noStrike" noProof="1">
                <a:latin typeface="Consolas" panose="020B0609020204030204" pitchFamily="49" charset="0"/>
              </a:rPr>
              <a:t>        else:</a:t>
            </a:r>
          </a:p>
          <a:p>
            <a:pPr marL="0" indent="0" eaLnBrk="1" latinLnBrk="0" hangingPunct="1">
              <a:spcBef>
                <a:spcPts val="0"/>
              </a:spcBef>
              <a:buFontTx/>
              <a:buNone/>
            </a:pPr>
            <a:r>
              <a:rPr lang="zh-CN" altLang="en-US" sz="1600" strike="noStrike" noProof="1">
                <a:latin typeface="Consolas" panose="020B0609020204030204" pitchFamily="49" charset="0"/>
              </a:rPr>
              <a:t>            os.chmod(file_or_dir, 0o777) #直接清除文件的特殊属性</a:t>
            </a:r>
          </a:p>
          <a:p>
            <a:pPr marL="0" indent="0" eaLnBrk="1" latinLnBrk="0" hangingPunct="1">
              <a:spcBef>
                <a:spcPts val="0"/>
              </a:spcBef>
              <a:buFontTx/>
              <a:buNone/>
            </a:pPr>
            <a:r>
              <a:rPr lang="zh-CN" altLang="en-US" sz="1600" strike="noStrike" noProof="1">
                <a:latin typeface="Consolas" panose="020B0609020204030204" pitchFamily="49" charset="0"/>
              </a:rPr>
              <a:t>            os.remove(file_or_dir)       #删除文件</a:t>
            </a:r>
          </a:p>
          <a:p>
            <a:pPr marL="0" indent="0" eaLnBrk="1" latinLnBrk="0" hangingPunct="1">
              <a:spcBef>
                <a:spcPts val="0"/>
              </a:spcBef>
              <a:buFontTx/>
              <a:buNone/>
            </a:pPr>
            <a:r>
              <a:rPr lang="zh-CN" altLang="en-US" sz="1600" strike="noStrike" noProof="1">
                <a:latin typeface="Consolas" panose="020B0609020204030204" pitchFamily="49" charset="0"/>
              </a:rPr>
              <a:t>    os.rmdir(path) </a:t>
            </a:r>
          </a:p>
          <a:p>
            <a:pPr marL="0" indent="0" eaLnBrk="1" latinLnBrk="0" hangingPunct="1">
              <a:spcBef>
                <a:spcPts val="0"/>
              </a:spcBef>
              <a:buFontTx/>
              <a:buNone/>
            </a:pP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del_dir("E:\\old")</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7-25</a:t>
            </a:r>
            <a:r>
              <a:rPr lang="en-US" altLang="zh-CN" sz="1800" strike="noStrike" noProof="1"/>
              <a:t>  </a:t>
            </a:r>
            <a:r>
              <a:rPr lang="zh-CN" altLang="en-US" sz="1800" strike="noStrike" noProof="1"/>
              <a:t>使用扩展库openpyxl读写Excel 2007及更高版本的Excel文件。</a:t>
            </a:r>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openpyxl</a:t>
            </a:r>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openpyxl import Workbook</a:t>
            </a:r>
          </a:p>
          <a:p>
            <a:pPr marL="0" indent="0" fontAlgn="base">
              <a:buFontTx/>
              <a:buNone/>
            </a:pPr>
            <a:r>
              <a:rPr lang="zh-CN" altLang="en-US" sz="1600" strike="noStrike" noProof="1">
                <a:latin typeface="Consolas" panose="020B0609020204030204" pitchFamily="49" charset="0"/>
                <a:cs typeface="Consolas" panose="020B0609020204030204" pitchFamily="49" charset="0"/>
              </a:rPr>
              <a:t>fn = r'f:\test.xlsx'                     #文件名</a:t>
            </a:r>
          </a:p>
          <a:p>
            <a:pPr marL="0" indent="0" fontAlgn="base">
              <a:buFontTx/>
              <a:buNone/>
            </a:pPr>
            <a:r>
              <a:rPr lang="zh-CN" altLang="en-US" sz="1600" strike="noStrike" noProof="1">
                <a:latin typeface="Consolas" panose="020B0609020204030204" pitchFamily="49" charset="0"/>
                <a:cs typeface="Consolas" panose="020B0609020204030204" pitchFamily="49" charset="0"/>
              </a:rPr>
              <a:t>wb = Workbook()                          #创建工作簿</a:t>
            </a:r>
          </a:p>
          <a:p>
            <a:pPr marL="0" indent="0" fontAlgn="base">
              <a:buFontTx/>
              <a:buNone/>
            </a:pPr>
            <a:r>
              <a:rPr lang="zh-CN" altLang="en-US" sz="1600" strike="noStrike" noProof="1">
                <a:latin typeface="Consolas" panose="020B0609020204030204" pitchFamily="49" charset="0"/>
                <a:cs typeface="Consolas" panose="020B0609020204030204" pitchFamily="49" charset="0"/>
              </a:rPr>
              <a:t>ws = wb.create_sheet(title='你好，世界')  #创建工作表</a:t>
            </a:r>
          </a:p>
          <a:p>
            <a:pPr marL="0" indent="0" fontAlgn="base">
              <a:buFontTx/>
              <a:buNone/>
            </a:pPr>
            <a:r>
              <a:rPr lang="zh-CN" altLang="en-US" sz="1600" strike="noStrike" noProof="1">
                <a:latin typeface="Consolas" panose="020B0609020204030204" pitchFamily="49" charset="0"/>
                <a:cs typeface="Consolas" panose="020B0609020204030204" pitchFamily="49" charset="0"/>
              </a:rPr>
              <a:t>ws['A1'] = '这是第一个单元格'              #单元格赋值</a:t>
            </a:r>
          </a:p>
          <a:p>
            <a:pPr marL="0" indent="0" fontAlgn="base">
              <a:buFontTx/>
              <a:buNone/>
            </a:pPr>
            <a:r>
              <a:rPr lang="zh-CN" altLang="en-US" sz="1600" strike="noStrike" noProof="1">
                <a:latin typeface="Consolas" panose="020B0609020204030204" pitchFamily="49" charset="0"/>
                <a:cs typeface="Consolas" panose="020B0609020204030204" pitchFamily="49" charset="0"/>
              </a:rPr>
              <a:t>ws['B1'] = 3.1415926</a:t>
            </a:r>
          </a:p>
          <a:p>
            <a:pPr marL="0" indent="0" fontAlgn="base">
              <a:buFontTx/>
              <a:buNone/>
            </a:pPr>
            <a:r>
              <a:rPr lang="zh-CN" altLang="en-US" sz="1600" strike="noStrike" noProof="1">
                <a:latin typeface="Consolas" panose="020B0609020204030204" pitchFamily="49" charset="0"/>
                <a:cs typeface="Consolas" panose="020B0609020204030204" pitchFamily="49" charset="0"/>
              </a:rPr>
              <a:t>wb.save(fn)                               #保存Excel文件</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120834" name="内容占位符 2"/>
          <p:cNvSpPr>
            <a:spLocks noGrp="1"/>
          </p:cNvSpPr>
          <p:nvPr>
            <p:ph idx="1"/>
          </p:nvPr>
        </p:nvSpPr>
        <p:spPr/>
        <p:txBody>
          <a:bodyPr wrap="square" lIns="68591" tIns="34295" rIns="68591" bIns="34295" anchor="t"/>
          <a:lstStyle/>
          <a:p>
            <a:pPr marL="0" indent="0">
              <a:buSzPct val="90000"/>
              <a:buFont typeface="Wingdings" panose="05000000000000000000" pitchFamily="2" charset="2"/>
              <a:buNone/>
            </a:pPr>
            <a:r>
              <a:rPr lang="zh-CN" altLang="en-US" sz="1600">
                <a:latin typeface="Consolas" panose="020B0609020204030204" pitchFamily="49" charset="0"/>
              </a:rPr>
              <a:t>wb = openpyxl.load_workbook(fn)      </a:t>
            </a:r>
            <a:r>
              <a:rPr lang="en-US" altLang="zh-CN" sz="1600">
                <a:latin typeface="Consolas" panose="020B0609020204030204" pitchFamily="49" charset="0"/>
              </a:rPr>
              <a:t>#</a:t>
            </a:r>
            <a:r>
              <a:rPr lang="zh-CN" altLang="en-US" sz="1600">
                <a:latin typeface="Consolas" panose="020B0609020204030204" pitchFamily="49" charset="0"/>
              </a:rPr>
              <a:t>打开已有的Excel文件</a:t>
            </a:r>
          </a:p>
          <a:p>
            <a:pPr marL="0" indent="0">
              <a:buSzPct val="90000"/>
              <a:buFont typeface="Wingdings" panose="05000000000000000000" pitchFamily="2" charset="2"/>
              <a:buNone/>
            </a:pPr>
            <a:r>
              <a:rPr lang="zh-CN" altLang="en-US" sz="1600">
                <a:latin typeface="Consolas" panose="020B0609020204030204" pitchFamily="49" charset="0"/>
              </a:rPr>
              <a:t>ws = wb.worksheets[1]                #打开指定索引的工作表</a:t>
            </a:r>
          </a:p>
          <a:p>
            <a:pPr marL="0" indent="0">
              <a:buSzPct val="90000"/>
              <a:buFont typeface="Wingdings" panose="05000000000000000000" pitchFamily="2" charset="2"/>
              <a:buNone/>
            </a:pPr>
            <a:r>
              <a:rPr lang="zh-CN" altLang="en-US" sz="1600">
                <a:latin typeface="Consolas" panose="020B0609020204030204" pitchFamily="49" charset="0"/>
              </a:rPr>
              <a:t>print(ws['A1'].value)                #读取并输出指定单元格的值</a:t>
            </a:r>
          </a:p>
          <a:p>
            <a:pPr marL="0" indent="0">
              <a:buSzPct val="90000"/>
              <a:buFont typeface="Wingdings" panose="05000000000000000000" pitchFamily="2" charset="2"/>
              <a:buNone/>
            </a:pPr>
            <a:r>
              <a:rPr lang="zh-CN" altLang="en-US" sz="1600">
                <a:latin typeface="Consolas" panose="020B0609020204030204" pitchFamily="49" charset="0"/>
              </a:rPr>
              <a:t>ws.append([1,2,3,4,5])               #添加一行数据</a:t>
            </a:r>
          </a:p>
          <a:p>
            <a:pPr marL="0" indent="0">
              <a:buSzPct val="90000"/>
              <a:buFont typeface="Wingdings" panose="05000000000000000000" pitchFamily="2" charset="2"/>
              <a:buNone/>
            </a:pPr>
            <a:r>
              <a:rPr lang="zh-CN" altLang="en-US" sz="1600">
                <a:latin typeface="Consolas" panose="020B0609020204030204" pitchFamily="49" charset="0"/>
              </a:rPr>
              <a:t>ws.merge_cells('F2:F3')              #合并单元格</a:t>
            </a:r>
          </a:p>
          <a:p>
            <a:pPr marL="0" indent="0">
              <a:buSzPct val="90000"/>
              <a:buFont typeface="Wingdings" panose="05000000000000000000" pitchFamily="2" charset="2"/>
              <a:buNone/>
            </a:pPr>
            <a:r>
              <a:rPr lang="zh-CN" altLang="en-US" sz="1600">
                <a:latin typeface="Consolas" panose="020B0609020204030204" pitchFamily="49" charset="0"/>
              </a:rPr>
              <a:t>ws['F2'] = "=sum(A2:E2)"             #写入公式</a:t>
            </a:r>
          </a:p>
          <a:p>
            <a:pPr marL="0" indent="0">
              <a:buSzPct val="90000"/>
              <a:buFont typeface="Wingdings" panose="05000000000000000000" pitchFamily="2" charset="2"/>
              <a:buNone/>
            </a:pPr>
            <a:r>
              <a:rPr lang="zh-CN" altLang="en-US" sz="1600">
                <a:latin typeface="Consolas" panose="020B0609020204030204" pitchFamily="49" charset="0"/>
              </a:rPr>
              <a:t>for r in range(10,15):</a:t>
            </a:r>
          </a:p>
          <a:p>
            <a:pPr marL="0" indent="0">
              <a:buSzPct val="90000"/>
              <a:buFont typeface="Wingdings" panose="05000000000000000000" pitchFamily="2" charset="2"/>
              <a:buNone/>
            </a:pPr>
            <a:r>
              <a:rPr lang="zh-CN" altLang="en-US" sz="1600">
                <a:latin typeface="Consolas" panose="020B0609020204030204" pitchFamily="49" charset="0"/>
              </a:rPr>
              <a:t>    for c in range(3,8):</a:t>
            </a:r>
          </a:p>
          <a:p>
            <a:pPr marL="0" indent="0">
              <a:buSzPct val="90000"/>
              <a:buFont typeface="Wingdings" panose="05000000000000000000" pitchFamily="2" charset="2"/>
              <a:buNone/>
            </a:pPr>
            <a:r>
              <a:rPr lang="zh-CN" altLang="en-US" sz="1600">
                <a:latin typeface="Consolas" panose="020B0609020204030204" pitchFamily="49" charset="0"/>
              </a:rPr>
              <a:t>        ws.cell(row=r, column=c, value=r*c) #写入单元格数据</a:t>
            </a:r>
          </a:p>
          <a:p>
            <a:pPr marL="0" indent="0">
              <a:buSzPct val="90000"/>
              <a:buFont typeface="Wingdings" panose="05000000000000000000" pitchFamily="2" charset="2"/>
              <a:buNone/>
            </a:pPr>
            <a:r>
              <a:rPr lang="zh-CN" altLang="en-US" sz="1600">
                <a:latin typeface="Consolas" panose="020B0609020204030204" pitchFamily="49" charset="0"/>
              </a:rPr>
              <a:t>wb.save(fn)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eaLnBrk="1" latinLnBrk="0" hangingPunct="1">
              <a:lnSpc>
                <a:spcPct val="150000"/>
              </a:lnSpc>
              <a:spcBef>
                <a:spcPts val="0"/>
              </a:spcBef>
              <a:buFont typeface="Wingdings" panose="05000000000000000000" charset="0"/>
              <a:buChar char="§"/>
            </a:pPr>
            <a:r>
              <a:rPr lang="zh-CN" altLang="en-US" sz="1800" strike="noStrike" noProof="1"/>
              <a:t>假设某学校所有课程每学期允许多次考试，学生可随时参加考试，系统自动将每次成绩添加到Excel文件（包含3列：姓名，课程，成绩）中，现期末要求统计所有学生每门课程的最高成绩。</a:t>
            </a:r>
          </a:p>
          <a:p>
            <a:pPr marL="0" indent="0" fontAlgn="base">
              <a:buFontTx/>
              <a:buNone/>
            </a:pPr>
            <a:endParaRPr lang="zh-CN" altLang="en-US" sz="1800" strike="noStrike" noProof="1"/>
          </a:p>
          <a:p>
            <a:pPr marL="0" indent="0" fontAlgn="base">
              <a:buFontTx/>
              <a:buNone/>
            </a:pPr>
            <a:r>
              <a:rPr lang="zh-CN" altLang="en-US" sz="1600" strike="noStrike" noProof="1">
                <a:hlinkClick r:id="rId2" action="ppaction://hlinkfile"/>
              </a:rPr>
              <a:t>code\Excel2007_MaxGrade.py</a:t>
            </a:r>
            <a:endParaRPr lang="zh-CN" altLang="en-US" sz="1600" strike="noStrike" noProof="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7-26</a:t>
            </a:r>
            <a:r>
              <a:rPr lang="en-US" altLang="zh-CN" sz="1800" strike="noStrike" noProof="1"/>
              <a:t>  </a:t>
            </a:r>
            <a:r>
              <a:rPr lang="zh-CN" altLang="en-US" sz="1800" strike="noStrike" noProof="1"/>
              <a:t>查看</a:t>
            </a:r>
            <a:r>
              <a:rPr lang="en-US" altLang="zh-CN" sz="1800" strike="noStrike" noProof="1"/>
              <a:t>zip</a:t>
            </a:r>
            <a:r>
              <a:rPr lang="zh-CN" altLang="en-US" sz="1800" strike="noStrike" noProof="1"/>
              <a:t>和</a:t>
            </a:r>
            <a:r>
              <a:rPr lang="en-US" altLang="zh-CN" sz="1800" strike="noStrike" noProof="1"/>
              <a:t>rar</a:t>
            </a:r>
            <a:r>
              <a:rPr lang="zh-CN" altLang="en-US" sz="1800" strike="noStrike" noProof="1"/>
              <a:t>压缩文件中的文件列表。</a:t>
            </a:r>
          </a:p>
          <a:p>
            <a:pPr marL="0" indent="0" fontAlgn="base">
              <a:buFont typeface="Wingdings" panose="05000000000000000000" charset="0"/>
              <a:buNone/>
            </a:pPr>
            <a:endParaRPr lang="zh-CN" altLang="en-US" sz="1350" strike="noStrike" noProof="1"/>
          </a:p>
          <a:p>
            <a:pPr fontAlgn="base">
              <a:buFont typeface="Wingdings" panose="05000000000000000000" charset="0"/>
              <a:buChar char="ü"/>
            </a:pPr>
            <a:r>
              <a:rPr lang="zh-CN" altLang="en-US" sz="1600" strike="noStrike" noProof="1"/>
              <a:t>Python标准库zipfile提供了对zip和apk文件的访问。</a:t>
            </a:r>
            <a:endParaRPr lang="zh-CN" altLang="en-US" sz="1500" strike="noStrike" noProof="1"/>
          </a:p>
          <a:p>
            <a:pPr marL="0" indent="0" fontAlgn="base">
              <a:buFontTx/>
              <a:buNone/>
            </a:pPr>
            <a:r>
              <a:rPr lang="zh-CN" altLang="en-US" sz="1600" strike="noStrike" noProof="1">
                <a:latin typeface="Consolas" panose="020B0609020204030204" pitchFamily="49" charset="0"/>
              </a:rPr>
              <a:t>import zipfile</a:t>
            </a:r>
          </a:p>
          <a:p>
            <a:pPr marL="0" indent="0" fontAlgn="base">
              <a:buFontTx/>
              <a:buNone/>
            </a:pPr>
            <a:r>
              <a:rPr lang="en-US" altLang="zh-CN" sz="1600" strike="noStrike" noProof="1">
                <a:latin typeface="Consolas" panose="020B0609020204030204" pitchFamily="49" charset="0"/>
              </a:rPr>
              <a:t>with</a:t>
            </a:r>
            <a:r>
              <a:rPr lang="zh-CN" altLang="en-US" sz="1600" strike="noStrike" noProof="1">
                <a:latin typeface="Consolas" panose="020B0609020204030204" pitchFamily="49" charset="0"/>
              </a:rPr>
              <a:t> zipfile.ZipFile(r'D:\Jakstab-0.8.3.zip') </a:t>
            </a:r>
            <a:r>
              <a:rPr lang="en-US" altLang="zh-CN" sz="1600" strike="noStrike" noProof="1">
                <a:latin typeface="Consolas" panose="020B0609020204030204" pitchFamily="49" charset="0"/>
              </a:rPr>
              <a:t>as fp:</a:t>
            </a:r>
            <a:endParaRPr lang="zh-CN" altLang="en-US" sz="160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    for f in fp.namelist():</a:t>
            </a:r>
          </a:p>
          <a:p>
            <a:pPr marL="0" indent="0" fontAlgn="base">
              <a:buFontTx/>
              <a:buNone/>
            </a:pPr>
            <a:r>
              <a:rPr lang="en-US" sz="1600" strike="noStrike" noProof="1">
                <a:latin typeface="Consolas" panose="020B0609020204030204" pitchFamily="49" charset="0"/>
                <a:sym typeface="+mn-ea"/>
              </a:rPr>
              <a:t>        </a:t>
            </a:r>
            <a:r>
              <a:rPr lang="zh-CN" altLang="en-US" sz="1600" strike="noStrike" noProof="1">
                <a:latin typeface="Consolas" panose="020B0609020204030204" pitchFamily="49" charset="0"/>
              </a:rPr>
              <a:t>print(f)</a:t>
            </a:r>
            <a:endParaRPr lang="zh-CN" altLang="en-US" sz="1350" strike="noStrike" noProof="1">
              <a:latin typeface="Consolas" panose="020B0609020204030204" pitchFamily="49" charset="0"/>
            </a:endParaRPr>
          </a:p>
          <a:p>
            <a:pPr fontAlgn="base">
              <a:buFont typeface="Wingdings" panose="05000000000000000000" charset="0"/>
              <a:buChar char="ü"/>
            </a:pPr>
            <a:r>
              <a:rPr lang="zh-CN" altLang="en-US" sz="1600" strike="noStrike" noProof="1"/>
              <a:t>Python扩展库rarfile提供了对rar文件的访问。</a:t>
            </a:r>
            <a:endParaRPr lang="zh-CN" altLang="en-US" sz="1500" strike="noStrike" noProof="1"/>
          </a:p>
          <a:p>
            <a:pPr marL="0" indent="0" fontAlgn="base">
              <a:buFontTx/>
              <a:buNone/>
            </a:pPr>
            <a:r>
              <a:rPr lang="zh-CN" altLang="en-US" sz="1600" strike="noStrike" noProof="1">
                <a:latin typeface="Consolas" panose="020B0609020204030204" pitchFamily="49" charset="0"/>
              </a:rPr>
              <a:t>import rarfile</a:t>
            </a:r>
          </a:p>
          <a:p>
            <a:pPr marL="0" indent="0" fontAlgn="base">
              <a:buFontTx/>
              <a:buNone/>
            </a:pPr>
            <a:r>
              <a:rPr lang="en-US" altLang="zh-CN" sz="1600" strike="noStrike" noProof="1">
                <a:latin typeface="Consolas" panose="020B0609020204030204" pitchFamily="49" charset="0"/>
              </a:rPr>
              <a:t>with</a:t>
            </a:r>
            <a:r>
              <a:rPr lang="zh-CN" altLang="en-US" sz="1600" strike="noStrike" noProof="1">
                <a:latin typeface="Consolas" panose="020B0609020204030204" pitchFamily="49" charset="0"/>
              </a:rPr>
              <a:t> rarfile.RarFile(r'D:\asp网站.rar') </a:t>
            </a:r>
            <a:r>
              <a:rPr lang="en-US" altLang="zh-CN" sz="1600" strike="noStrike" noProof="1">
                <a:latin typeface="Consolas" panose="020B0609020204030204" pitchFamily="49" charset="0"/>
              </a:rPr>
              <a:t>as r:</a:t>
            </a:r>
            <a:endParaRPr lang="zh-CN" altLang="en-US" sz="160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    for f in r.namelist():</a:t>
            </a:r>
          </a:p>
          <a:p>
            <a:pPr marL="0" indent="0" fontAlgn="base">
              <a:buFontTx/>
              <a:buNone/>
            </a:pPr>
            <a:r>
              <a:rPr lang="en-US" sz="1600" strike="noStrike" noProof="1">
                <a:latin typeface="Consolas" panose="020B0609020204030204" pitchFamily="49" charset="0"/>
                <a:sym typeface="+mn-ea"/>
              </a:rPr>
              <a:t>        </a:t>
            </a:r>
            <a:r>
              <a:rPr lang="zh-CN" altLang="en-US" sz="1600" strike="noStrike" noProof="1">
                <a:latin typeface="Consolas" panose="020B0609020204030204" pitchFamily="49" charset="0"/>
              </a:rPr>
              <a:t>print(f)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p:txBody>
          <a:bodyPr wrap="square" lIns="68591" tIns="34295" rIns="68591" bIns="34295" anchor="t"/>
          <a:lstStyle/>
          <a:p>
            <a:r>
              <a:rPr lang="zh-CN" altLang="en-US" sz="1800"/>
              <a:t>文件对象常用属性</a:t>
            </a:r>
          </a:p>
        </p:txBody>
      </p:sp>
      <p:graphicFrame>
        <p:nvGraphicFramePr>
          <p:cNvPr id="2" name="Table -1"/>
          <p:cNvGraphicFramePr/>
          <p:nvPr/>
        </p:nvGraphicFramePr>
        <p:xfrm>
          <a:off x="1759252" y="1764815"/>
          <a:ext cx="5354955" cy="1851660"/>
        </p:xfrm>
        <a:graphic>
          <a:graphicData uri="http://schemas.openxmlformats.org/drawingml/2006/table">
            <a:tbl>
              <a:tblPr firstRow="1" bandRow="1">
                <a:tableStyleId>{5940675A-B579-460E-94D1-54222C63F5DA}</a:tableStyleId>
              </a:tblPr>
              <a:tblGrid>
                <a:gridCol w="899160">
                  <a:extLst>
                    <a:ext uri="{9D8B030D-6E8A-4147-A177-3AD203B41FA5}">
                      <a16:colId xmlns:a16="http://schemas.microsoft.com/office/drawing/2014/main" val="20000"/>
                    </a:ext>
                  </a:extLst>
                </a:gridCol>
                <a:gridCol w="4455795">
                  <a:extLst>
                    <a:ext uri="{9D8B030D-6E8A-4147-A177-3AD203B41FA5}">
                      <a16:colId xmlns:a16="http://schemas.microsoft.com/office/drawing/2014/main" val="20001"/>
                    </a:ext>
                  </a:extLst>
                </a:gridCol>
              </a:tblGrid>
              <a:tr h="30861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属性</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buffer</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返回当前文件的缓冲区对象</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closed</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fileno</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文件号，一般不需要太关心这个数字</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mode</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返回文件的打开模式</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name</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返回文件的名称</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252" y="3741805"/>
            <a:ext cx="34671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a:xfrm>
            <a:off x="-1270" y="4287"/>
            <a:ext cx="9140825" cy="924563"/>
          </a:xfrm>
        </p:spPr>
        <p:txBody>
          <a:bodyPr/>
          <a:lstStyle/>
          <a:p>
            <a:pPr fontAlgn="base"/>
            <a:r>
              <a:rPr lang="zh-CN" altLang="en-US" strike="noStrike" noProof="1"/>
              <a:t>7.6  案例精选</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7-27</a:t>
            </a:r>
            <a:r>
              <a:rPr lang="en-US" altLang="zh-CN" sz="1800" strike="noStrike" noProof="1"/>
              <a:t>  </a:t>
            </a:r>
            <a:r>
              <a:rPr lang="zh-CN" altLang="en-US" sz="1800" strike="noStrike" noProof="1"/>
              <a:t>小学口算题库生成器。</a:t>
            </a:r>
          </a:p>
          <a:p>
            <a:pPr fontAlgn="base">
              <a:spcBef>
                <a:spcPts val="1200"/>
              </a:spcBef>
              <a:spcAft>
                <a:spcPts val="600"/>
              </a:spcAft>
              <a:buFont typeface="Wingdings" panose="05000000000000000000" charset="0"/>
              <a:buChar char="ü"/>
            </a:pPr>
            <a:r>
              <a:rPr lang="en-US" altLang="zh-CN" sz="1500" strike="noStrike" noProof="1"/>
              <a:t>Python</a:t>
            </a:r>
            <a:r>
              <a:rPr lang="zh-CN" altLang="en-US" sz="1500" strike="noStrike" noProof="1"/>
              <a:t>扩展库</a:t>
            </a:r>
            <a:r>
              <a:rPr lang="en-US" altLang="zh-CN" sz="1500" strike="noStrike" noProof="1"/>
              <a:t>python-docx</a:t>
            </a:r>
            <a:r>
              <a:rPr lang="zh-CN" altLang="en-US" sz="1500" strike="noStrike" noProof="1"/>
              <a:t>可以读写</a:t>
            </a:r>
            <a:r>
              <a:rPr lang="en-US" altLang="zh-CN" sz="1500" strike="noStrike" noProof="1"/>
              <a:t>docx</a:t>
            </a:r>
            <a:r>
              <a:rPr lang="zh-CN" altLang="en-US" sz="1500" strike="noStrike" noProof="1"/>
              <a:t>文档</a:t>
            </a:r>
          </a:p>
          <a:p>
            <a:pPr fontAlgn="base">
              <a:spcBef>
                <a:spcPts val="1200"/>
              </a:spcBef>
              <a:spcAft>
                <a:spcPts val="600"/>
              </a:spcAft>
              <a:buFont typeface="Wingdings" panose="05000000000000000000" charset="0"/>
              <a:buChar char="ü"/>
            </a:pPr>
            <a:r>
              <a:rPr lang="en-US" altLang="zh-CN" sz="1500" strike="noStrike" noProof="1"/>
              <a:t>Python</a:t>
            </a:r>
            <a:r>
              <a:rPr lang="zh-CN" altLang="en-US" sz="1500" strike="noStrike" noProof="1"/>
              <a:t>标准库</a:t>
            </a:r>
            <a:r>
              <a:rPr lang="en-US" altLang="zh-CN" sz="1500" strike="noStrike" noProof="1"/>
              <a:t>tkinter</a:t>
            </a:r>
            <a:r>
              <a:rPr lang="zh-CN" altLang="en-US" sz="1500" strike="noStrike" noProof="1"/>
              <a:t>用于</a:t>
            </a:r>
            <a:r>
              <a:rPr lang="en-US" altLang="zh-CN" sz="1500" strike="noStrike" noProof="1"/>
              <a:t>GUI</a:t>
            </a:r>
            <a:r>
              <a:rPr lang="zh-CN" altLang="en-US" sz="1500" strike="noStrike" noProof="1"/>
              <a:t>开发</a:t>
            </a:r>
          </a:p>
          <a:p>
            <a:pPr marL="0" indent="0" fontAlgn="base">
              <a:buFont typeface="Wingdings" panose="05000000000000000000" charset="0"/>
              <a:buNone/>
            </a:pPr>
            <a:endParaRPr lang="zh-CN" altLang="en-US" sz="1500" strike="noStrike" noProof="1"/>
          </a:p>
          <a:p>
            <a:pPr marL="0" indent="0" fontAlgn="base">
              <a:buFont typeface="Wingdings" panose="05000000000000000000" charset="0"/>
              <a:buNone/>
            </a:pPr>
            <a:r>
              <a:rPr lang="zh-CN" altLang="en-US" sz="1600" strike="noStrike" noProof="1">
                <a:hlinkClick r:id="rId2" action="ppaction://hlinkfile"/>
              </a:rPr>
              <a:t>code\kousuan.pyw</a:t>
            </a:r>
            <a:endParaRPr lang="zh-CN" altLang="en-US" sz="1600" strike="noStrike" noProof="1"/>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7.6  案例精选</a:t>
            </a:r>
            <a:endParaRPr lang="en-US"/>
          </a:p>
        </p:txBody>
      </p:sp>
      <p:sp>
        <p:nvSpPr>
          <p:cNvPr id="3" name="Content Placeholder 2"/>
          <p:cNvSpPr>
            <a:spLocks noGrp="1"/>
          </p:cNvSpPr>
          <p:nvPr>
            <p:ph idx="1"/>
          </p:nvPr>
        </p:nvSpPr>
        <p:spPr/>
        <p:txBody>
          <a:bodyPr/>
          <a:lstStyle/>
          <a:p>
            <a:pPr marL="23495" indent="233680" eaLnBrk="1" latinLnBrk="0" hangingPunct="1">
              <a:lnSpc>
                <a:spcPct val="150000"/>
              </a:lnSpc>
              <a:spcBef>
                <a:spcPts val="0"/>
              </a:spcBef>
            </a:pPr>
            <a:r>
              <a:rPr lang="en-US" sz="1800" b="1"/>
              <a:t>例7-28</a:t>
            </a:r>
            <a:r>
              <a:rPr lang="en-US" sz="1800"/>
              <a:t>  编写程序，统计指定文件夹中所有PPTX格式的PowerPoint文件中幻灯片数量。</a:t>
            </a:r>
          </a:p>
          <a:p>
            <a:pPr marL="0" indent="0" eaLnBrk="1" latinLnBrk="0" hangingPunct="1">
              <a:lnSpc>
                <a:spcPct val="150000"/>
              </a:lnSpc>
              <a:spcBef>
                <a:spcPts val="0"/>
              </a:spcBef>
              <a:buNone/>
            </a:pPr>
            <a:endParaRPr lang="en-US"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7.6  案例精选</a:t>
            </a:r>
            <a:endParaRPr lang="en-US"/>
          </a:p>
        </p:txBody>
      </p:sp>
      <p:sp>
        <p:nvSpPr>
          <p:cNvPr id="3" name="Content Placeholder 2"/>
          <p:cNvSpPr>
            <a:spLocks noGrp="1"/>
          </p:cNvSpPr>
          <p:nvPr>
            <p:ph idx="1"/>
          </p:nvPr>
        </p:nvSpPr>
        <p:spPr/>
        <p:txBody>
          <a:bodyPr/>
          <a:lstStyle/>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import os</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import os.path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import pptx</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total = 0</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def pptCount(path):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global total</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for subPath in os.listdir(path):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subPath = os.path.join(path, 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if os.path.isdir(subPath):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pptCount(subPath)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elif subPath.endswith('.pptx'):</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print(subPath)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presentation = pptx.Presentation(subPath)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total += len(presentation.slides)</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pptCount('F:\\教学课件\\Python程序设计（第三版）')</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print(total)</a:t>
            </a:r>
            <a:endParaRPr lang="en-US" sz="1400">
              <a:latin typeface="Consolas" panose="020B0609020204030204" pitchFamily="49" charset="0"/>
              <a:cs typeface="Consolas" panose="020B0609020204030204"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7.6  案例精选</a:t>
            </a:r>
            <a:endParaRPr lang="en-US"/>
          </a:p>
        </p:txBody>
      </p:sp>
      <p:sp>
        <p:nvSpPr>
          <p:cNvPr id="3" name="Content Placeholder 2"/>
          <p:cNvSpPr>
            <a:spLocks noGrp="1"/>
          </p:cNvSpPr>
          <p:nvPr>
            <p:ph idx="1"/>
          </p:nvPr>
        </p:nvSpPr>
        <p:spPr/>
        <p:txBody>
          <a:bodyPr/>
          <a:lstStyle/>
          <a:p>
            <a:pPr eaLnBrk="1" latinLnBrk="0" hangingPunct="1">
              <a:lnSpc>
                <a:spcPct val="150000"/>
              </a:lnSpc>
              <a:spcBef>
                <a:spcPts val="0"/>
              </a:spcBef>
            </a:pPr>
            <a:r>
              <a:rPr lang="en-US" sz="1800" b="1"/>
              <a:t>例7-29</a:t>
            </a:r>
            <a:r>
              <a:rPr lang="en-US" sz="1800"/>
              <a:t>  编写程序，检测U盘插入并自动复制全部文件。代码中使用到了扩展库psutil，运行代码前需要先使用pip安装这个扩展库。</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7.6  案例精选</a:t>
            </a:r>
            <a:endParaRPr lang="en-US"/>
          </a:p>
        </p:txBody>
      </p:sp>
      <p:sp>
        <p:nvSpPr>
          <p:cNvPr id="3" name="Content Placeholder 2"/>
          <p:cNvSpPr>
            <a:spLocks noGrp="1"/>
          </p:cNvSpPr>
          <p:nvPr>
            <p:ph idx="1"/>
          </p:nvPr>
        </p:nvSpPr>
        <p:spPr/>
        <p:txBody>
          <a:bodyPr/>
          <a:lstStyle/>
          <a:p>
            <a:pPr marL="0" indent="0" eaLnBrk="1" latinLnBrk="0" hangingPunct="1">
              <a:spcBef>
                <a:spcPts val="0"/>
              </a:spcBef>
              <a:buNone/>
            </a:pPr>
            <a:r>
              <a:rPr lang="en-US" sz="1200">
                <a:latin typeface="Consolas" panose="020B0609020204030204" pitchFamily="49" charset="0"/>
                <a:cs typeface="Consolas" panose="020B0609020204030204" pitchFamily="49" charset="0"/>
              </a:rPr>
              <a:t>from shutil import copytree</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from time import sleep</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from psutil import disk_partitions</a:t>
            </a:r>
          </a:p>
          <a:p>
            <a:pPr marL="0" indent="0" eaLnBrk="1" latinLnBrk="0" hangingPunct="1">
              <a:spcBef>
                <a:spcPts val="0"/>
              </a:spcBef>
              <a:buNone/>
            </a:pP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while True:</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sleep(3)</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#检查所有驱动器</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for item in disk_partitions():</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#发现可移动驱动器</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if 'removable' in item.opts:</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driver = item.device</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#输出可移动驱动器符号</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print('Found USB disk:', driver)</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break</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else:</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continue</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break</a:t>
            </a:r>
          </a:p>
          <a:p>
            <a:pPr marL="0" indent="0" eaLnBrk="1" latinLnBrk="0" hangingPunct="1">
              <a:spcBef>
                <a:spcPts val="0"/>
              </a:spcBef>
              <a:buNone/>
            </a:pP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#复制根目录</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copytree(driver, r'D:\usbdriver')</a:t>
            </a: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print('all files copied.')</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8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8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_3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3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3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3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3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3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3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3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3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4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4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5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5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6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6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7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7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_2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2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2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2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2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2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2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2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2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8797</Words>
  <Application>Microsoft Office PowerPoint</Application>
  <PresentationFormat>全屏显示(16:9)</PresentationFormat>
  <Paragraphs>1106</Paragraphs>
  <Slides>94</Slides>
  <Notes>3</Notes>
  <HiddenSlides>0</HiddenSlides>
  <MMClips>0</MMClips>
  <ScaleCrop>false</ScaleCrop>
  <HeadingPairs>
    <vt:vector size="8" baseType="variant">
      <vt:variant>
        <vt:lpstr>已用的字体</vt:lpstr>
      </vt:variant>
      <vt:variant>
        <vt:i4>7</vt:i4>
      </vt:variant>
      <vt:variant>
        <vt:lpstr>主题</vt:lpstr>
      </vt:variant>
      <vt:variant>
        <vt:i4>12</vt:i4>
      </vt:variant>
      <vt:variant>
        <vt:lpstr>嵌入 OLE 服务器</vt:lpstr>
      </vt:variant>
      <vt:variant>
        <vt:i4>1</vt:i4>
      </vt:variant>
      <vt:variant>
        <vt:lpstr>幻灯片标题</vt:lpstr>
      </vt:variant>
      <vt:variant>
        <vt:i4>94</vt:i4>
      </vt:variant>
    </vt:vector>
  </HeadingPairs>
  <TitlesOfParts>
    <vt:vector size="114" baseType="lpstr">
      <vt:lpstr>-apple-system</vt:lpstr>
      <vt:lpstr>Calibri</vt:lpstr>
      <vt:lpstr>宋体</vt:lpstr>
      <vt:lpstr>Arial</vt:lpstr>
      <vt:lpstr>Consolas</vt:lpstr>
      <vt:lpstr>Times New Roman</vt:lpstr>
      <vt:lpstr>Wingdings</vt:lpstr>
      <vt:lpstr>默认设计模板</vt:lpstr>
      <vt:lpstr>默认设计模板_2</vt:lpstr>
      <vt:lpstr>默认设计模板_3</vt:lpstr>
      <vt:lpstr>默认设计模板_4</vt:lpstr>
      <vt:lpstr>默认设计模板_5</vt:lpstr>
      <vt:lpstr>Beam</vt:lpstr>
      <vt:lpstr>默认设计模板_6</vt:lpstr>
      <vt:lpstr>默认设计模板_7</vt:lpstr>
      <vt:lpstr>Beam_2</vt:lpstr>
      <vt:lpstr>默认设计模板_8</vt:lpstr>
      <vt:lpstr>Beam_3</vt:lpstr>
      <vt:lpstr>Stream</vt:lpstr>
      <vt:lpstr>Bitmap Image</vt:lpstr>
      <vt:lpstr>第7章 文件操作 </vt:lpstr>
      <vt:lpstr>文件操作</vt:lpstr>
      <vt:lpstr>文件操作</vt:lpstr>
      <vt:lpstr>7.1  文件基本操作</vt:lpstr>
      <vt:lpstr>7.1  文件基本操作</vt:lpstr>
      <vt:lpstr>7.1  文件基本操作</vt:lpstr>
      <vt:lpstr>7.1  文件基本操作</vt:lpstr>
      <vt:lpstr>7.1  文件基本操作</vt:lpstr>
      <vt:lpstr>7.1  文件基本操作</vt:lpstr>
      <vt:lpstr>7.1  文件基本操作</vt:lpstr>
      <vt:lpstr>7.2  文本文件操作案例精选</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7.3  二进制文件操作案例精选</vt:lpstr>
      <vt:lpstr>7.3.1  使用pickle模块</vt:lpstr>
      <vt:lpstr>7.3.1  使用pickle模块</vt:lpstr>
      <vt:lpstr>7.3.1  使用pickle模块</vt:lpstr>
      <vt:lpstr>7.3.2  使用struct模块</vt:lpstr>
      <vt:lpstr>7.3.2  使用struct模块</vt:lpstr>
      <vt:lpstr>7.3.2  使用struct模块</vt:lpstr>
      <vt:lpstr>7.3.3  补充：使用shelve序列化</vt:lpstr>
      <vt:lpstr>7.3.3  补充：使用shelve序列化</vt:lpstr>
      <vt:lpstr>7.3.4  补充：使用marshal序列化</vt:lpstr>
      <vt:lpstr>7.3.4  补充：使用marshal序列化</vt:lpstr>
      <vt:lpstr>7.4 文件级操作</vt:lpstr>
      <vt:lpstr>7.4.1  os与os.path模块</vt:lpstr>
      <vt:lpstr>7.4.1  os与os.path模块</vt:lpstr>
      <vt:lpstr>7.4.1  os与os.path模块</vt:lpstr>
      <vt:lpstr>7.4.1  os与os.path模块</vt:lpstr>
      <vt:lpstr>7.4.1  os与os.path模块</vt:lpstr>
      <vt:lpstr>7.4.1  os与os.path模块</vt:lpstr>
      <vt:lpstr>7.4.2  shutil模块：shutil 模块里面有很多目录文件操作的函数</vt:lpstr>
      <vt:lpstr>7.4.2  shutil模块</vt:lpstr>
      <vt:lpstr>7.5   目录操作</vt:lpstr>
      <vt:lpstr>7.5  目录操作</vt:lpstr>
      <vt:lpstr>7.5  目录操作</vt:lpstr>
      <vt:lpstr>7.5  目录操作</vt:lpstr>
      <vt:lpstr>7.5  目录操作</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cuitdzb</cp:lastModifiedBy>
  <cp:revision>284</cp:revision>
  <dcterms:created xsi:type="dcterms:W3CDTF">2013-01-25T01:44:00Z</dcterms:created>
  <dcterms:modified xsi:type="dcterms:W3CDTF">2022-10-19T13:18:03Z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