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4" r:id="rId3"/>
    <p:sldId id="267" r:id="rId4"/>
    <p:sldId id="265" r:id="rId5"/>
    <p:sldId id="266" r:id="rId6"/>
    <p:sldId id="261" r:id="rId7"/>
    <p:sldId id="263" r:id="rId8"/>
    <p:sldId id="268" r:id="rId9"/>
    <p:sldId id="269" r:id="rId10"/>
    <p:sldId id="259" r:id="rId11"/>
    <p:sldId id="260" r:id="rId12"/>
    <p:sldId id="256" r:id="rId13"/>
    <p:sldId id="262" r:id="rId14"/>
  </p:sldIdLst>
  <p:sldSz cx="15119350" cy="10691813"/>
  <p:notesSz cx="6858000" cy="9144000"/>
  <p:defaultTextStyle>
    <a:defPPr>
      <a:defRPr lang="fr-FR"/>
    </a:defPPr>
    <a:lvl1pPr marL="0" algn="l" defTabSz="1238921" rtl="0" eaLnBrk="1" latinLnBrk="0" hangingPunct="1">
      <a:defRPr sz="2439" kern="1200">
        <a:solidFill>
          <a:schemeClr val="tx1"/>
        </a:solidFill>
        <a:latin typeface="+mn-lt"/>
        <a:ea typeface="+mn-ea"/>
        <a:cs typeface="+mn-cs"/>
      </a:defRPr>
    </a:lvl1pPr>
    <a:lvl2pPr marL="619460" algn="l" defTabSz="1238921" rtl="0" eaLnBrk="1" latinLnBrk="0" hangingPunct="1">
      <a:defRPr sz="2439" kern="1200">
        <a:solidFill>
          <a:schemeClr val="tx1"/>
        </a:solidFill>
        <a:latin typeface="+mn-lt"/>
        <a:ea typeface="+mn-ea"/>
        <a:cs typeface="+mn-cs"/>
      </a:defRPr>
    </a:lvl2pPr>
    <a:lvl3pPr marL="1238921" algn="l" defTabSz="1238921" rtl="0" eaLnBrk="1" latinLnBrk="0" hangingPunct="1">
      <a:defRPr sz="2439" kern="1200">
        <a:solidFill>
          <a:schemeClr val="tx1"/>
        </a:solidFill>
        <a:latin typeface="+mn-lt"/>
        <a:ea typeface="+mn-ea"/>
        <a:cs typeface="+mn-cs"/>
      </a:defRPr>
    </a:lvl3pPr>
    <a:lvl4pPr marL="1858381" algn="l" defTabSz="1238921" rtl="0" eaLnBrk="1" latinLnBrk="0" hangingPunct="1">
      <a:defRPr sz="2439" kern="1200">
        <a:solidFill>
          <a:schemeClr val="tx1"/>
        </a:solidFill>
        <a:latin typeface="+mn-lt"/>
        <a:ea typeface="+mn-ea"/>
        <a:cs typeface="+mn-cs"/>
      </a:defRPr>
    </a:lvl4pPr>
    <a:lvl5pPr marL="2477841" algn="l" defTabSz="1238921" rtl="0" eaLnBrk="1" latinLnBrk="0" hangingPunct="1">
      <a:defRPr sz="2439" kern="1200">
        <a:solidFill>
          <a:schemeClr val="tx1"/>
        </a:solidFill>
        <a:latin typeface="+mn-lt"/>
        <a:ea typeface="+mn-ea"/>
        <a:cs typeface="+mn-cs"/>
      </a:defRPr>
    </a:lvl5pPr>
    <a:lvl6pPr marL="3097301" algn="l" defTabSz="1238921" rtl="0" eaLnBrk="1" latinLnBrk="0" hangingPunct="1">
      <a:defRPr sz="2439" kern="1200">
        <a:solidFill>
          <a:schemeClr val="tx1"/>
        </a:solidFill>
        <a:latin typeface="+mn-lt"/>
        <a:ea typeface="+mn-ea"/>
        <a:cs typeface="+mn-cs"/>
      </a:defRPr>
    </a:lvl6pPr>
    <a:lvl7pPr marL="3716762" algn="l" defTabSz="1238921" rtl="0" eaLnBrk="1" latinLnBrk="0" hangingPunct="1">
      <a:defRPr sz="2439" kern="1200">
        <a:solidFill>
          <a:schemeClr val="tx1"/>
        </a:solidFill>
        <a:latin typeface="+mn-lt"/>
        <a:ea typeface="+mn-ea"/>
        <a:cs typeface="+mn-cs"/>
      </a:defRPr>
    </a:lvl7pPr>
    <a:lvl8pPr marL="4336222" algn="l" defTabSz="1238921" rtl="0" eaLnBrk="1" latinLnBrk="0" hangingPunct="1">
      <a:defRPr sz="2439" kern="1200">
        <a:solidFill>
          <a:schemeClr val="tx1"/>
        </a:solidFill>
        <a:latin typeface="+mn-lt"/>
        <a:ea typeface="+mn-ea"/>
        <a:cs typeface="+mn-cs"/>
      </a:defRPr>
    </a:lvl8pPr>
    <a:lvl9pPr marL="4955682" algn="l" defTabSz="1238921" rtl="0" eaLnBrk="1" latinLnBrk="0" hangingPunct="1">
      <a:defRPr sz="24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66" d="100"/>
          <a:sy n="66" d="100"/>
        </p:scale>
        <p:origin x="1590"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fr-FR" smtClean="0"/>
              <a:t>Modifiez le style du titre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9D5A9731-E3C6-4CE4-B24E-1777ECDBB074}" type="datetimeFigureOut">
              <a:rPr lang="fr-FR" smtClean="0"/>
              <a:t>22/06/2021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FCA053-D778-4A8F-AE16-A74ABFC7021C}" type="slidenum">
              <a:rPr lang="fr-FR" smtClean="0"/>
              <a:t>‹N°›</a:t>
            </a:fld>
            <a:endParaRPr lang="fr-FR"/>
          </a:p>
        </p:txBody>
      </p:sp>
    </p:spTree>
    <p:extLst>
      <p:ext uri="{BB962C8B-B14F-4D97-AF65-F5344CB8AC3E}">
        <p14:creationId xmlns:p14="http://schemas.microsoft.com/office/powerpoint/2010/main" val="121395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D5A9731-E3C6-4CE4-B24E-1777ECDBB074}" type="datetimeFigureOut">
              <a:rPr lang="fr-FR" smtClean="0"/>
              <a:t>22/06/2021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FCA053-D778-4A8F-AE16-A74ABFC7021C}" type="slidenum">
              <a:rPr lang="fr-FR" smtClean="0"/>
              <a:t>‹N°›</a:t>
            </a:fld>
            <a:endParaRPr lang="fr-FR"/>
          </a:p>
        </p:txBody>
      </p:sp>
    </p:spTree>
    <p:extLst>
      <p:ext uri="{BB962C8B-B14F-4D97-AF65-F5344CB8AC3E}">
        <p14:creationId xmlns:p14="http://schemas.microsoft.com/office/powerpoint/2010/main" val="20549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D5A9731-E3C6-4CE4-B24E-1777ECDBB074}" type="datetimeFigureOut">
              <a:rPr lang="fr-FR" smtClean="0"/>
              <a:t>22/06/2021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FCA053-D778-4A8F-AE16-A74ABFC7021C}" type="slidenum">
              <a:rPr lang="fr-FR" smtClean="0"/>
              <a:t>‹N°›</a:t>
            </a:fld>
            <a:endParaRPr lang="fr-FR"/>
          </a:p>
        </p:txBody>
      </p:sp>
    </p:spTree>
    <p:extLst>
      <p:ext uri="{BB962C8B-B14F-4D97-AF65-F5344CB8AC3E}">
        <p14:creationId xmlns:p14="http://schemas.microsoft.com/office/powerpoint/2010/main" val="57351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D5A9731-E3C6-4CE4-B24E-1777ECDBB074}" type="datetimeFigureOut">
              <a:rPr lang="fr-FR" smtClean="0"/>
              <a:t>22/06/2021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FCA053-D778-4A8F-AE16-A74ABFC7021C}" type="slidenum">
              <a:rPr lang="fr-FR" smtClean="0"/>
              <a:t>‹N°›</a:t>
            </a:fld>
            <a:endParaRPr lang="fr-FR"/>
          </a:p>
        </p:txBody>
      </p:sp>
    </p:spTree>
    <p:extLst>
      <p:ext uri="{BB962C8B-B14F-4D97-AF65-F5344CB8AC3E}">
        <p14:creationId xmlns:p14="http://schemas.microsoft.com/office/powerpoint/2010/main" val="235265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fr-FR" smtClean="0"/>
              <a:t>Modifiez le style du titre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D5A9731-E3C6-4CE4-B24E-1777ECDBB074}" type="datetimeFigureOut">
              <a:rPr lang="fr-FR" smtClean="0"/>
              <a:t>22/06/2021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FCA053-D778-4A8F-AE16-A74ABFC7021C}" type="slidenum">
              <a:rPr lang="fr-FR" smtClean="0"/>
              <a:t>‹N°›</a:t>
            </a:fld>
            <a:endParaRPr lang="fr-FR"/>
          </a:p>
        </p:txBody>
      </p:sp>
    </p:spTree>
    <p:extLst>
      <p:ext uri="{BB962C8B-B14F-4D97-AF65-F5344CB8AC3E}">
        <p14:creationId xmlns:p14="http://schemas.microsoft.com/office/powerpoint/2010/main" val="148780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D5A9731-E3C6-4CE4-B24E-1777ECDBB074}" type="datetimeFigureOut">
              <a:rPr lang="fr-FR" smtClean="0"/>
              <a:t>22/06/2021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FCA053-D778-4A8F-AE16-A74ABFC7021C}" type="slidenum">
              <a:rPr lang="fr-FR" smtClean="0"/>
              <a:t>‹N°›</a:t>
            </a:fld>
            <a:endParaRPr lang="fr-FR"/>
          </a:p>
        </p:txBody>
      </p:sp>
    </p:spTree>
    <p:extLst>
      <p:ext uri="{BB962C8B-B14F-4D97-AF65-F5344CB8AC3E}">
        <p14:creationId xmlns:p14="http://schemas.microsoft.com/office/powerpoint/2010/main" val="61204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fr-FR" smtClean="0"/>
              <a:t>Modifier les styles du texte du masque</a:t>
            </a:r>
          </a:p>
        </p:txBody>
      </p:sp>
      <p:sp>
        <p:nvSpPr>
          <p:cNvPr id="4" name="Content Placeholder 3"/>
          <p:cNvSpPr>
            <a:spLocks noGrp="1"/>
          </p:cNvSpPr>
          <p:nvPr>
            <p:ph sz="half" idx="2"/>
          </p:nvPr>
        </p:nvSpPr>
        <p:spPr>
          <a:xfrm>
            <a:off x="1041426" y="3905482"/>
            <a:ext cx="6396193" cy="574437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fr-FR" smtClean="0"/>
              <a:t>Modifier les styles du texte du masque</a:t>
            </a:r>
          </a:p>
        </p:txBody>
      </p:sp>
      <p:sp>
        <p:nvSpPr>
          <p:cNvPr id="6" name="Content Placeholder 5"/>
          <p:cNvSpPr>
            <a:spLocks noGrp="1"/>
          </p:cNvSpPr>
          <p:nvPr>
            <p:ph sz="quarter" idx="4"/>
          </p:nvPr>
        </p:nvSpPr>
        <p:spPr>
          <a:xfrm>
            <a:off x="7654172" y="3905482"/>
            <a:ext cx="6427693" cy="574437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D5A9731-E3C6-4CE4-B24E-1777ECDBB074}" type="datetimeFigureOut">
              <a:rPr lang="fr-FR" smtClean="0"/>
              <a:t>22/06/2021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FCA053-D778-4A8F-AE16-A74ABFC7021C}" type="slidenum">
              <a:rPr lang="fr-FR" smtClean="0"/>
              <a:t>‹N°›</a:t>
            </a:fld>
            <a:endParaRPr lang="fr-FR"/>
          </a:p>
        </p:txBody>
      </p:sp>
    </p:spTree>
    <p:extLst>
      <p:ext uri="{BB962C8B-B14F-4D97-AF65-F5344CB8AC3E}">
        <p14:creationId xmlns:p14="http://schemas.microsoft.com/office/powerpoint/2010/main" val="11671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D5A9731-E3C6-4CE4-B24E-1777ECDBB074}" type="datetimeFigureOut">
              <a:rPr lang="fr-FR" smtClean="0"/>
              <a:t>22/06/2021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FCA053-D778-4A8F-AE16-A74ABFC7021C}" type="slidenum">
              <a:rPr lang="fr-FR" smtClean="0"/>
              <a:t>‹N°›</a:t>
            </a:fld>
            <a:endParaRPr lang="fr-FR"/>
          </a:p>
        </p:txBody>
      </p:sp>
    </p:spTree>
    <p:extLst>
      <p:ext uri="{BB962C8B-B14F-4D97-AF65-F5344CB8AC3E}">
        <p14:creationId xmlns:p14="http://schemas.microsoft.com/office/powerpoint/2010/main" val="267010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A9731-E3C6-4CE4-B24E-1777ECDBB074}" type="datetimeFigureOut">
              <a:rPr lang="fr-FR" smtClean="0"/>
              <a:t>22/06/2021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FCA053-D778-4A8F-AE16-A74ABFC7021C}" type="slidenum">
              <a:rPr lang="fr-FR" smtClean="0"/>
              <a:t>‹N°›</a:t>
            </a:fld>
            <a:endParaRPr lang="fr-FR"/>
          </a:p>
        </p:txBody>
      </p:sp>
    </p:spTree>
    <p:extLst>
      <p:ext uri="{BB962C8B-B14F-4D97-AF65-F5344CB8AC3E}">
        <p14:creationId xmlns:p14="http://schemas.microsoft.com/office/powerpoint/2010/main" val="1373419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fr-FR" smtClean="0"/>
              <a:t>Modifiez le style du titre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5A9731-E3C6-4CE4-B24E-1777ECDBB074}" type="datetimeFigureOut">
              <a:rPr lang="fr-FR" smtClean="0"/>
              <a:t>22/06/2021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FCA053-D778-4A8F-AE16-A74ABFC7021C}" type="slidenum">
              <a:rPr lang="fr-FR" smtClean="0"/>
              <a:t>‹N°›</a:t>
            </a:fld>
            <a:endParaRPr lang="fr-FR"/>
          </a:p>
        </p:txBody>
      </p:sp>
    </p:spTree>
    <p:extLst>
      <p:ext uri="{BB962C8B-B14F-4D97-AF65-F5344CB8AC3E}">
        <p14:creationId xmlns:p14="http://schemas.microsoft.com/office/powerpoint/2010/main" val="296504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D5A9731-E3C6-4CE4-B24E-1777ECDBB074}" type="datetimeFigureOut">
              <a:rPr lang="fr-FR" smtClean="0"/>
              <a:t>22/06/2021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FCA053-D778-4A8F-AE16-A74ABFC7021C}" type="slidenum">
              <a:rPr lang="fr-FR" smtClean="0"/>
              <a:t>‹N°›</a:t>
            </a:fld>
            <a:endParaRPr lang="fr-FR"/>
          </a:p>
        </p:txBody>
      </p:sp>
    </p:spTree>
    <p:extLst>
      <p:ext uri="{BB962C8B-B14F-4D97-AF65-F5344CB8AC3E}">
        <p14:creationId xmlns:p14="http://schemas.microsoft.com/office/powerpoint/2010/main" val="361956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9D5A9731-E3C6-4CE4-B24E-1777ECDBB074}" type="datetimeFigureOut">
              <a:rPr lang="fr-FR" smtClean="0"/>
              <a:t>22/06/2021</a:t>
            </a:fld>
            <a:endParaRPr lang="fr-FR"/>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E3FCA053-D778-4A8F-AE16-A74ABFC7021C}" type="slidenum">
              <a:rPr lang="fr-FR" smtClean="0"/>
              <a:t>‹N°›</a:t>
            </a:fld>
            <a:endParaRPr lang="fr-FR"/>
          </a:p>
        </p:txBody>
      </p:sp>
    </p:spTree>
    <p:extLst>
      <p:ext uri="{BB962C8B-B14F-4D97-AF65-F5344CB8AC3E}">
        <p14:creationId xmlns:p14="http://schemas.microsoft.com/office/powerpoint/2010/main" val="2078251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6.png"/><Relationship Id="rId10" Type="http://schemas.openxmlformats.org/officeDocument/2006/relationships/image" Target="../media/image21.png"/><Relationship Id="rId4" Type="http://schemas.openxmlformats.org/officeDocument/2006/relationships/image" Target="../media/image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119351" cy="1069181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1" y="425264"/>
            <a:ext cx="13961825" cy="4653942"/>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649" y="781178"/>
            <a:ext cx="5684043" cy="5684043"/>
          </a:xfrm>
          <a:prstGeom prst="rect">
            <a:avLst/>
          </a:prstGeom>
        </p:spPr>
      </p:pic>
      <p:sp>
        <p:nvSpPr>
          <p:cNvPr id="7" name="ZoneTexte 6"/>
          <p:cNvSpPr txBox="1"/>
          <p:nvPr/>
        </p:nvSpPr>
        <p:spPr>
          <a:xfrm>
            <a:off x="578761" y="6821135"/>
            <a:ext cx="13961825" cy="3046988"/>
          </a:xfrm>
          <a:prstGeom prst="rect">
            <a:avLst/>
          </a:prstGeom>
          <a:noFill/>
        </p:spPr>
        <p:txBody>
          <a:bodyPr wrap="square" rtlCol="0">
            <a:spAutoFit/>
          </a:bodyPr>
          <a:lstStyle/>
          <a:p>
            <a:pPr algn="ctr"/>
            <a:r>
              <a:rPr lang="fr-FR" sz="48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Projet de fin d’</a:t>
            </a:r>
            <a:r>
              <a:rPr lang="fr-FR" sz="48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annee</a:t>
            </a:r>
            <a:endParaRPr lang="fr-FR" sz="48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endParaRPr>
          </a:p>
          <a:p>
            <a:pPr algn="ctr"/>
            <a:r>
              <a:rPr lang="fr-FR" sz="48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Bachelor</a:t>
            </a:r>
            <a:r>
              <a:rPr lang="fr-FR" sz="48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 </a:t>
            </a:r>
            <a:r>
              <a:rPr lang="fr-FR" sz="48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game</a:t>
            </a:r>
            <a:r>
              <a:rPr lang="fr-FR" sz="48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 design GD1B</a:t>
            </a:r>
          </a:p>
          <a:p>
            <a:pPr algn="ctr"/>
            <a:r>
              <a:rPr lang="fr-FR" sz="48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Etpa</a:t>
            </a:r>
            <a:r>
              <a:rPr lang="fr-FR" sz="48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 rennes</a:t>
            </a:r>
          </a:p>
          <a:p>
            <a:pPr algn="ctr"/>
            <a:r>
              <a:rPr lang="fr-FR" sz="48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Killian Brillet</a:t>
            </a:r>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63550" y="8728364"/>
            <a:ext cx="1514018" cy="1514018"/>
          </a:xfrm>
          <a:prstGeom prst="rect">
            <a:avLst/>
          </a:prstGeom>
        </p:spPr>
      </p:pic>
    </p:spTree>
    <p:extLst>
      <p:ext uri="{BB962C8B-B14F-4D97-AF65-F5344CB8AC3E}">
        <p14:creationId xmlns:p14="http://schemas.microsoft.com/office/powerpoint/2010/main" val="4234360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119351" cy="1069181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1" y="425264"/>
            <a:ext cx="13961825" cy="4653942"/>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2717" y="9664670"/>
            <a:ext cx="815737" cy="815737"/>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6410" y="9664670"/>
            <a:ext cx="815737" cy="815737"/>
          </a:xfrm>
          <a:prstGeom prst="rect">
            <a:avLst/>
          </a:prstGeom>
        </p:spPr>
      </p:pic>
      <p:sp>
        <p:nvSpPr>
          <p:cNvPr id="8" name="ZoneTexte 7"/>
          <p:cNvSpPr txBox="1"/>
          <p:nvPr/>
        </p:nvSpPr>
        <p:spPr>
          <a:xfrm>
            <a:off x="1542778" y="987036"/>
            <a:ext cx="12001500" cy="923330"/>
          </a:xfrm>
          <a:prstGeom prst="rect">
            <a:avLst/>
          </a:prstGeom>
          <a:noFill/>
        </p:spPr>
        <p:txBody>
          <a:bodyPr wrap="square" rtlCol="0">
            <a:spAutoFit/>
          </a:bodyPr>
          <a:lstStyle/>
          <a:p>
            <a:pPr algn="ctr"/>
            <a:r>
              <a:rPr lang="fr-FR" sz="54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Tetrade</a:t>
            </a:r>
            <a:r>
              <a:rPr lang="fr-FR" sz="54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 </a:t>
            </a:r>
            <a:r>
              <a:rPr lang="fr-FR" sz="54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Elementaire</a:t>
            </a:r>
            <a:endParaRPr lang="fr-FR" sz="5400" dirty="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endParaRPr>
          </a:p>
        </p:txBody>
      </p:sp>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2841" y="1951565"/>
            <a:ext cx="11653664" cy="8740248"/>
          </a:xfrm>
          <a:prstGeom prst="rect">
            <a:avLst/>
          </a:prstGeom>
        </p:spPr>
      </p:pic>
    </p:spTree>
    <p:extLst>
      <p:ext uri="{BB962C8B-B14F-4D97-AF65-F5344CB8AC3E}">
        <p14:creationId xmlns:p14="http://schemas.microsoft.com/office/powerpoint/2010/main" val="2728944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119351" cy="1069181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1" y="425264"/>
            <a:ext cx="13961825" cy="4653942"/>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2717" y="9664670"/>
            <a:ext cx="815737" cy="815737"/>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6410" y="9664670"/>
            <a:ext cx="815737" cy="815737"/>
          </a:xfrm>
          <a:prstGeom prst="rect">
            <a:avLst/>
          </a:prstGeom>
        </p:spPr>
      </p:pic>
      <p:sp>
        <p:nvSpPr>
          <p:cNvPr id="8" name="ZoneTexte 7"/>
          <p:cNvSpPr txBox="1"/>
          <p:nvPr/>
        </p:nvSpPr>
        <p:spPr>
          <a:xfrm>
            <a:off x="1542778" y="987036"/>
            <a:ext cx="12001500" cy="923330"/>
          </a:xfrm>
          <a:prstGeom prst="rect">
            <a:avLst/>
          </a:prstGeom>
          <a:noFill/>
        </p:spPr>
        <p:txBody>
          <a:bodyPr wrap="square" rtlCol="0">
            <a:spAutoFit/>
          </a:bodyPr>
          <a:lstStyle/>
          <a:p>
            <a:pPr algn="ctr"/>
            <a:r>
              <a:rPr lang="fr-FR" sz="54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Level</a:t>
            </a:r>
            <a:r>
              <a:rPr lang="fr-FR" sz="54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 Design</a:t>
            </a:r>
            <a:endParaRPr lang="fr-FR" sz="5400" dirty="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endParaRPr>
          </a:p>
        </p:txBody>
      </p:sp>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60" y="3021247"/>
            <a:ext cx="14930136" cy="1970778"/>
          </a:xfrm>
          <a:prstGeom prst="rect">
            <a:avLst/>
          </a:prstGeom>
          <a:ln>
            <a:noFill/>
          </a:ln>
          <a:effectLst>
            <a:outerShdw blurRad="190500" algn="tl" rotWithShape="0">
              <a:srgbClr val="000000">
                <a:alpha val="70000"/>
              </a:srgbClr>
            </a:outerShdw>
          </a:effectLst>
        </p:spPr>
      </p:pic>
      <p:sp>
        <p:nvSpPr>
          <p:cNvPr id="11" name="ZoneTexte 10"/>
          <p:cNvSpPr txBox="1"/>
          <p:nvPr/>
        </p:nvSpPr>
        <p:spPr>
          <a:xfrm>
            <a:off x="3098800" y="5492444"/>
            <a:ext cx="9423400" cy="3914790"/>
          </a:xfrm>
          <a:prstGeom prst="rect">
            <a:avLst/>
          </a:prstGeom>
          <a:noFill/>
          <a:effectLst>
            <a:outerShdw blurRad="63500" sx="102000" sy="102000" algn="ctr" rotWithShape="0">
              <a:prstClr val="black">
                <a:alpha val="40000"/>
              </a:prstClr>
            </a:outerShdw>
          </a:effectLst>
        </p:spPr>
        <p:txBody>
          <a:bodyPr wrap="square" rtlCol="0">
            <a:spAutoFit/>
          </a:bodyPr>
          <a:lstStyle/>
          <a:p>
            <a:r>
              <a:rPr lang="fr-FR" sz="2800" b="1" dirty="0" smtClean="0">
                <a:latin typeface="Bahnschrift" panose="020B0502040204020203" pitchFamily="34" charset="0"/>
              </a:rPr>
              <a:t>Difficultés de </a:t>
            </a:r>
            <a:r>
              <a:rPr lang="fr-FR" sz="2800" b="1" dirty="0" err="1" smtClean="0">
                <a:latin typeface="Bahnschrift" panose="020B0502040204020203" pitchFamily="34" charset="0"/>
              </a:rPr>
              <a:t>level</a:t>
            </a:r>
            <a:r>
              <a:rPr lang="fr-FR" sz="2800" b="1" dirty="0" smtClean="0">
                <a:latin typeface="Bahnschrift" panose="020B0502040204020203" pitchFamily="34" charset="0"/>
              </a:rPr>
              <a:t> design :</a:t>
            </a:r>
          </a:p>
          <a:p>
            <a:endParaRPr lang="fr-FR" sz="2800" dirty="0" smtClean="0">
              <a:latin typeface="Bahnschrift" panose="020B0502040204020203" pitchFamily="34" charset="0"/>
            </a:endParaRPr>
          </a:p>
          <a:p>
            <a:pPr marL="342900" indent="-342900">
              <a:buFont typeface="Arial" panose="020B0604020202020204" pitchFamily="34" charset="0"/>
              <a:buChar char="•"/>
            </a:pPr>
            <a:r>
              <a:rPr lang="fr-FR" sz="2800" dirty="0" smtClean="0">
                <a:latin typeface="Bahnschrift" panose="020B0502040204020203" pitchFamily="34" charset="0"/>
              </a:rPr>
              <a:t>Equilibrer l ’usage du mana</a:t>
            </a:r>
          </a:p>
          <a:p>
            <a:pPr marL="342900" indent="-342900">
              <a:buFont typeface="Arial" panose="020B0604020202020204" pitchFamily="34" charset="0"/>
              <a:buChar char="•"/>
            </a:pPr>
            <a:r>
              <a:rPr lang="fr-FR" sz="2800" dirty="0" smtClean="0">
                <a:latin typeface="Bahnschrift" panose="020B0502040204020203" pitchFamily="34" charset="0"/>
              </a:rPr>
              <a:t>Ajuster le nombre d’ennemi</a:t>
            </a:r>
          </a:p>
          <a:p>
            <a:pPr marL="342900" indent="-342900">
              <a:buFont typeface="Arial" panose="020B0604020202020204" pitchFamily="34" charset="0"/>
              <a:buChar char="•"/>
            </a:pPr>
            <a:r>
              <a:rPr lang="fr-FR" sz="2800" dirty="0" smtClean="0">
                <a:latin typeface="Bahnschrift" panose="020B0502040204020203" pitchFamily="34" charset="0"/>
              </a:rPr>
              <a:t>Ajuster la difficulté du boss</a:t>
            </a:r>
          </a:p>
          <a:p>
            <a:pPr marL="342900" indent="-342900">
              <a:buFont typeface="Arial" panose="020B0604020202020204" pitchFamily="34" charset="0"/>
              <a:buChar char="•"/>
            </a:pPr>
            <a:r>
              <a:rPr lang="fr-FR" sz="2800" dirty="0" smtClean="0">
                <a:latin typeface="Bahnschrift" panose="020B0502040204020203" pitchFamily="34" charset="0"/>
              </a:rPr>
              <a:t>Créer des obstacles infranchissables sans l’usage de mana</a:t>
            </a:r>
          </a:p>
          <a:p>
            <a:pPr marL="342900" indent="-342900">
              <a:buFont typeface="Arial" panose="020B0604020202020204" pitchFamily="34" charset="0"/>
              <a:buChar char="•"/>
            </a:pPr>
            <a:r>
              <a:rPr lang="fr-FR" sz="2800" dirty="0" smtClean="0">
                <a:latin typeface="Bahnschrift" panose="020B0502040204020203" pitchFamily="34" charset="0"/>
              </a:rPr>
              <a:t>Placement des différents items (Clés, potions…)</a:t>
            </a:r>
          </a:p>
          <a:p>
            <a:pPr marL="342900" indent="-342900">
              <a:buFont typeface="Arial" panose="020B0604020202020204" pitchFamily="34" charset="0"/>
              <a:buChar char="•"/>
            </a:pPr>
            <a:endParaRPr lang="fr-FR" dirty="0">
              <a:latin typeface="Bahnschrift" panose="020B0502040204020203" pitchFamily="34" charset="0"/>
            </a:endParaRPr>
          </a:p>
        </p:txBody>
      </p:sp>
    </p:spTree>
    <p:extLst>
      <p:ext uri="{BB962C8B-B14F-4D97-AF65-F5344CB8AC3E}">
        <p14:creationId xmlns:p14="http://schemas.microsoft.com/office/powerpoint/2010/main" val="3671475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119351" cy="1069181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1" y="425264"/>
            <a:ext cx="13961825" cy="4653942"/>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2717" y="9664670"/>
            <a:ext cx="815737" cy="815737"/>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6410" y="9664670"/>
            <a:ext cx="815737" cy="815737"/>
          </a:xfrm>
          <a:prstGeom prst="rect">
            <a:avLst/>
          </a:prstGeom>
        </p:spPr>
      </p:pic>
      <p:sp>
        <p:nvSpPr>
          <p:cNvPr id="8" name="ZoneTexte 7"/>
          <p:cNvSpPr txBox="1"/>
          <p:nvPr/>
        </p:nvSpPr>
        <p:spPr>
          <a:xfrm>
            <a:off x="1542778" y="987036"/>
            <a:ext cx="12001500" cy="923330"/>
          </a:xfrm>
          <a:prstGeom prst="rect">
            <a:avLst/>
          </a:prstGeom>
          <a:noFill/>
        </p:spPr>
        <p:txBody>
          <a:bodyPr wrap="square" rtlCol="0">
            <a:spAutoFit/>
          </a:bodyPr>
          <a:lstStyle/>
          <a:p>
            <a:pPr algn="ctr"/>
            <a:r>
              <a:rPr lang="fr-FR" sz="54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Capture d’</a:t>
            </a:r>
            <a:r>
              <a:rPr lang="fr-FR" sz="54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ecran</a:t>
            </a:r>
            <a:r>
              <a:rPr lang="fr-FR" sz="54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 du jeu</a:t>
            </a:r>
            <a:endParaRPr lang="fr-FR" sz="5400" dirty="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endParaRPr>
          </a:p>
        </p:txBody>
      </p:sp>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9611" y="2752235"/>
            <a:ext cx="12707834" cy="63539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51930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119351" cy="1069181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1" y="425264"/>
            <a:ext cx="13961825" cy="4653942"/>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2717" y="9664670"/>
            <a:ext cx="815737" cy="815737"/>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6410" y="9664670"/>
            <a:ext cx="815737" cy="815737"/>
          </a:xfrm>
          <a:prstGeom prst="rect">
            <a:avLst/>
          </a:prstGeom>
        </p:spPr>
      </p:pic>
      <p:sp>
        <p:nvSpPr>
          <p:cNvPr id="8" name="ZoneTexte 7"/>
          <p:cNvSpPr txBox="1"/>
          <p:nvPr/>
        </p:nvSpPr>
        <p:spPr>
          <a:xfrm>
            <a:off x="1542778" y="987036"/>
            <a:ext cx="12001500" cy="923330"/>
          </a:xfrm>
          <a:prstGeom prst="rect">
            <a:avLst/>
          </a:prstGeom>
          <a:noFill/>
        </p:spPr>
        <p:txBody>
          <a:bodyPr wrap="square" rtlCol="0">
            <a:spAutoFit/>
          </a:bodyPr>
          <a:lstStyle/>
          <a:p>
            <a:pPr algn="ctr"/>
            <a:r>
              <a:rPr lang="fr-FR" sz="54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Pistes d’</a:t>
            </a:r>
            <a:r>
              <a:rPr lang="fr-FR" sz="54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ameliorations</a:t>
            </a:r>
            <a:endParaRPr lang="fr-FR" sz="5400" dirty="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endParaRPr>
          </a:p>
        </p:txBody>
      </p:sp>
      <p:sp>
        <p:nvSpPr>
          <p:cNvPr id="11" name="ZoneTexte 10"/>
          <p:cNvSpPr txBox="1"/>
          <p:nvPr/>
        </p:nvSpPr>
        <p:spPr>
          <a:xfrm>
            <a:off x="2831828" y="3453683"/>
            <a:ext cx="9423400" cy="4776564"/>
          </a:xfrm>
          <a:prstGeom prst="rect">
            <a:avLst/>
          </a:prstGeom>
          <a:noFill/>
          <a:effectLst>
            <a:outerShdw blurRad="63500" sx="102000" sy="102000" algn="ctr" rotWithShape="0">
              <a:prstClr val="black">
                <a:alpha val="40000"/>
              </a:prstClr>
            </a:outerShdw>
          </a:effectLst>
        </p:spPr>
        <p:txBody>
          <a:bodyPr wrap="square" rtlCol="0">
            <a:spAutoFit/>
          </a:bodyPr>
          <a:lstStyle/>
          <a:p>
            <a:pPr marL="457200" indent="-457200">
              <a:buFont typeface="Arial" panose="020B0604020202020204" pitchFamily="34" charset="0"/>
              <a:buChar char="•"/>
            </a:pPr>
            <a:r>
              <a:rPr lang="fr-FR" sz="4000" b="1" dirty="0" err="1" smtClean="0">
                <a:latin typeface="Bahnschrift" panose="020B0502040204020203" pitchFamily="34" charset="0"/>
              </a:rPr>
              <a:t>Level</a:t>
            </a:r>
            <a:r>
              <a:rPr lang="fr-FR" sz="4000" b="1" dirty="0" smtClean="0">
                <a:latin typeface="Bahnschrift" panose="020B0502040204020203" pitchFamily="34" charset="0"/>
              </a:rPr>
              <a:t> design plus élaboré</a:t>
            </a:r>
          </a:p>
          <a:p>
            <a:pPr marL="457200" indent="-457200">
              <a:buFont typeface="Arial" panose="020B0604020202020204" pitchFamily="34" charset="0"/>
              <a:buChar char="•"/>
            </a:pPr>
            <a:r>
              <a:rPr lang="fr-FR" sz="4000" b="1" dirty="0" smtClean="0">
                <a:latin typeface="Bahnschrift" panose="020B0502040204020203" pitchFamily="34" charset="0"/>
              </a:rPr>
              <a:t>Création d’autres niveaux avec des nouveaux obstacles (ennemis, pièges etc…)</a:t>
            </a:r>
          </a:p>
          <a:p>
            <a:pPr marL="457200" indent="-457200">
              <a:buFont typeface="Arial" panose="020B0604020202020204" pitchFamily="34" charset="0"/>
              <a:buChar char="•"/>
            </a:pPr>
            <a:r>
              <a:rPr lang="fr-FR" sz="4000" b="1" dirty="0" smtClean="0">
                <a:latin typeface="Bahnschrift" panose="020B0502040204020203" pitchFamily="34" charset="0"/>
              </a:rPr>
              <a:t>Animations de personnage</a:t>
            </a:r>
          </a:p>
          <a:p>
            <a:pPr marL="457200" indent="-457200">
              <a:buFont typeface="Arial" panose="020B0604020202020204" pitchFamily="34" charset="0"/>
              <a:buChar char="•"/>
            </a:pPr>
            <a:r>
              <a:rPr lang="fr-FR" sz="4000" b="1" dirty="0" smtClean="0">
                <a:latin typeface="Bahnschrift" panose="020B0502040204020203" pitchFamily="34" charset="0"/>
              </a:rPr>
              <a:t>Refonte graphique du boss</a:t>
            </a:r>
          </a:p>
          <a:p>
            <a:pPr marL="457200" indent="-457200">
              <a:buFont typeface="Arial" panose="020B0604020202020204" pitchFamily="34" charset="0"/>
              <a:buChar char="•"/>
            </a:pPr>
            <a:r>
              <a:rPr lang="fr-FR" sz="4000" b="1" dirty="0" smtClean="0">
                <a:latin typeface="Bahnschrift" panose="020B0502040204020203" pitchFamily="34" charset="0"/>
              </a:rPr>
              <a:t>Version portable jouable à 100% </a:t>
            </a:r>
            <a:endParaRPr lang="fr-FR" sz="4000" dirty="0" smtClean="0">
              <a:latin typeface="Bahnschrift" panose="020B0502040204020203" pitchFamily="34" charset="0"/>
            </a:endParaRPr>
          </a:p>
          <a:p>
            <a:pPr marL="342900" indent="-342900">
              <a:buFont typeface="Arial" panose="020B0604020202020204" pitchFamily="34" charset="0"/>
              <a:buChar char="•"/>
            </a:pPr>
            <a:endParaRPr lang="fr-FR" dirty="0">
              <a:latin typeface="Bahnschrift" panose="020B0502040204020203" pitchFamily="34" charset="0"/>
            </a:endParaRPr>
          </a:p>
        </p:txBody>
      </p:sp>
    </p:spTree>
    <p:extLst>
      <p:ext uri="{BB962C8B-B14F-4D97-AF65-F5344CB8AC3E}">
        <p14:creationId xmlns:p14="http://schemas.microsoft.com/office/powerpoint/2010/main" val="1542511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119351" cy="1069181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1" y="425264"/>
            <a:ext cx="13961825" cy="4653942"/>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2717" y="9664670"/>
            <a:ext cx="815737" cy="815737"/>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6410" y="9664670"/>
            <a:ext cx="815737" cy="815737"/>
          </a:xfrm>
          <a:prstGeom prst="rect">
            <a:avLst/>
          </a:prstGeom>
        </p:spPr>
      </p:pic>
      <p:sp>
        <p:nvSpPr>
          <p:cNvPr id="8" name="ZoneTexte 7"/>
          <p:cNvSpPr txBox="1"/>
          <p:nvPr/>
        </p:nvSpPr>
        <p:spPr>
          <a:xfrm>
            <a:off x="1542778" y="987036"/>
            <a:ext cx="12001500" cy="923330"/>
          </a:xfrm>
          <a:prstGeom prst="rect">
            <a:avLst/>
          </a:prstGeom>
          <a:noFill/>
        </p:spPr>
        <p:txBody>
          <a:bodyPr wrap="square" rtlCol="0">
            <a:spAutoFit/>
          </a:bodyPr>
          <a:lstStyle/>
          <a:p>
            <a:pPr algn="ctr"/>
            <a:r>
              <a:rPr lang="fr-FR" sz="54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Synopsis et concept</a:t>
            </a:r>
            <a:endParaRPr lang="fr-FR" sz="5400" dirty="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endParaRPr>
          </a:p>
        </p:txBody>
      </p:sp>
      <p:sp>
        <p:nvSpPr>
          <p:cNvPr id="9" name="ZoneTexte 8"/>
          <p:cNvSpPr txBox="1"/>
          <p:nvPr/>
        </p:nvSpPr>
        <p:spPr>
          <a:xfrm>
            <a:off x="2413084" y="6020797"/>
            <a:ext cx="10293178" cy="3095206"/>
          </a:xfrm>
          <a:prstGeom prst="rect">
            <a:avLst/>
          </a:prstGeom>
          <a:noFill/>
        </p:spPr>
        <p:txBody>
          <a:bodyPr wrap="square" rtlCol="0">
            <a:spAutoFit/>
          </a:bodyPr>
          <a:lstStyle/>
          <a:p>
            <a:r>
              <a:rPr lang="fr-FR" b="1" dirty="0" smtClean="0">
                <a:latin typeface="Bahnschrift" panose="020B0502040204020203" pitchFamily="34" charset="0"/>
              </a:rPr>
              <a:t>Game Concept :</a:t>
            </a:r>
          </a:p>
          <a:p>
            <a:pPr marL="342900" indent="-342900">
              <a:buFont typeface="Arial" panose="020B0604020202020204" pitchFamily="34" charset="0"/>
              <a:buChar char="•"/>
            </a:pPr>
            <a:r>
              <a:rPr lang="fr-FR" dirty="0" smtClean="0">
                <a:latin typeface="Bahnschrift" panose="020B0502040204020203" pitchFamily="34" charset="0"/>
              </a:rPr>
              <a:t>Jeu de plateforme classique avec sauts, ennemis et obstacles </a:t>
            </a:r>
            <a:r>
              <a:rPr lang="fr-FR" i="1" dirty="0" smtClean="0">
                <a:latin typeface="Bahnschrift" panose="020B0502040204020203" pitchFamily="34" charset="0"/>
              </a:rPr>
              <a:t>mais…</a:t>
            </a:r>
          </a:p>
          <a:p>
            <a:pPr marL="342900" indent="-342900">
              <a:buFont typeface="Arial" panose="020B0604020202020204" pitchFamily="34" charset="0"/>
              <a:buChar char="•"/>
            </a:pPr>
            <a:r>
              <a:rPr lang="fr-FR" dirty="0" smtClean="0">
                <a:latin typeface="Bahnschrift" panose="020B0502040204020203" pitchFamily="34" charset="0"/>
              </a:rPr>
              <a:t>Ajout de tir de projectile afin d’éliminer ses ennemis</a:t>
            </a:r>
          </a:p>
          <a:p>
            <a:pPr marL="342900" indent="-342900">
              <a:buFont typeface="Arial" panose="020B0604020202020204" pitchFamily="34" charset="0"/>
              <a:buChar char="•"/>
            </a:pPr>
            <a:r>
              <a:rPr lang="fr-FR" dirty="0" smtClean="0">
                <a:latin typeface="Bahnschrift" panose="020B0502040204020203" pitchFamily="34" charset="0"/>
              </a:rPr>
              <a:t>Ajout d’une possibilité de créer une plateforme afin d’atteindre des endroits inaccessibles de manière classique, esquiver une ennemi etc…</a:t>
            </a:r>
          </a:p>
          <a:p>
            <a:pPr marL="342900" indent="-342900">
              <a:buFont typeface="Arial" panose="020B0604020202020204" pitchFamily="34" charset="0"/>
              <a:buChar char="•"/>
            </a:pPr>
            <a:r>
              <a:rPr lang="fr-FR" dirty="0" smtClean="0">
                <a:latin typeface="Bahnschrift" panose="020B0502040204020203" pitchFamily="34" charset="0"/>
              </a:rPr>
              <a:t>Ajout d’une gestion de ressources : ici du mana. Ce mana permettra d’utiliser les deux capacités citées précédemment.</a:t>
            </a:r>
            <a:endParaRPr lang="fr-FR" dirty="0">
              <a:latin typeface="Bahnschrift" panose="020B0502040204020203" pitchFamily="34" charset="0"/>
            </a:endParaRPr>
          </a:p>
        </p:txBody>
      </p:sp>
      <p:sp>
        <p:nvSpPr>
          <p:cNvPr id="21" name="ZoneTexte 20"/>
          <p:cNvSpPr txBox="1"/>
          <p:nvPr/>
        </p:nvSpPr>
        <p:spPr>
          <a:xfrm>
            <a:off x="2413084" y="2492265"/>
            <a:ext cx="10293178" cy="3095206"/>
          </a:xfrm>
          <a:prstGeom prst="rect">
            <a:avLst/>
          </a:prstGeom>
          <a:noFill/>
        </p:spPr>
        <p:txBody>
          <a:bodyPr wrap="square" rtlCol="0">
            <a:spAutoFit/>
          </a:bodyPr>
          <a:lstStyle/>
          <a:p>
            <a:r>
              <a:rPr lang="fr-FR" b="1" dirty="0" smtClean="0">
                <a:latin typeface="Bahnschrift" panose="020B0502040204020203" pitchFamily="34" charset="0"/>
              </a:rPr>
              <a:t>Synopsis :</a:t>
            </a:r>
          </a:p>
          <a:p>
            <a:pPr algn="just"/>
            <a:r>
              <a:rPr lang="fr-FR" dirty="0" smtClean="0">
                <a:latin typeface="Bahnschrift" panose="020B0502040204020203" pitchFamily="34" charset="0"/>
              </a:rPr>
              <a:t>Notre héros, Chi, jeune mage de la terre se retrouve dans une aventure qu’il n’aurait jamais pensé vivre un jour. </a:t>
            </a:r>
            <a:r>
              <a:rPr lang="fr-FR" dirty="0" err="1" smtClean="0">
                <a:latin typeface="Bahnschrift" panose="020B0502040204020203" pitchFamily="34" charset="0"/>
              </a:rPr>
              <a:t>Kikai</a:t>
            </a:r>
            <a:r>
              <a:rPr lang="fr-FR" dirty="0">
                <a:latin typeface="Bahnschrift" panose="020B0502040204020203" pitchFamily="34" charset="0"/>
              </a:rPr>
              <a:t> </a:t>
            </a:r>
            <a:r>
              <a:rPr lang="fr-FR" dirty="0" err="1" smtClean="0">
                <a:latin typeface="Bahnschrift" panose="020B0502040204020203" pitchFamily="34" charset="0"/>
              </a:rPr>
              <a:t>Teki</a:t>
            </a:r>
            <a:r>
              <a:rPr lang="fr-FR" dirty="0" smtClean="0">
                <a:latin typeface="Bahnschrift" panose="020B0502040204020203" pitchFamily="34" charset="0"/>
              </a:rPr>
              <a:t>, élu de la technologie est en train de conquérir toute la terre avec ses machines dans le seul et unique but de transformer la terre en une énorme machine. Afin de lui en empêcher, Chi devra affronter tout les généraux des robots et arriver jusqu’à </a:t>
            </a:r>
            <a:r>
              <a:rPr lang="fr-FR" dirty="0" err="1" smtClean="0">
                <a:latin typeface="Bahnschrift" panose="020B0502040204020203" pitchFamily="34" charset="0"/>
              </a:rPr>
              <a:t>Kikai</a:t>
            </a:r>
            <a:r>
              <a:rPr lang="fr-FR" dirty="0" smtClean="0">
                <a:latin typeface="Bahnschrift" panose="020B0502040204020203" pitchFamily="34" charset="0"/>
              </a:rPr>
              <a:t> pour lui faire entendre raison et restaurer la balance entre nature et technologie.</a:t>
            </a:r>
            <a:endParaRPr lang="fr-FR" dirty="0">
              <a:latin typeface="Bahnschrift" panose="020B0502040204020203" pitchFamily="34" charset="0"/>
            </a:endParaRPr>
          </a:p>
        </p:txBody>
      </p:sp>
    </p:spTree>
    <p:extLst>
      <p:ext uri="{BB962C8B-B14F-4D97-AF65-F5344CB8AC3E}">
        <p14:creationId xmlns:p14="http://schemas.microsoft.com/office/powerpoint/2010/main" val="3180372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119351" cy="1069181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1" y="425264"/>
            <a:ext cx="13961825" cy="4653942"/>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2717" y="9664670"/>
            <a:ext cx="815737" cy="815737"/>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6410" y="9664670"/>
            <a:ext cx="815737" cy="815737"/>
          </a:xfrm>
          <a:prstGeom prst="rect">
            <a:avLst/>
          </a:prstGeom>
        </p:spPr>
      </p:pic>
      <p:sp>
        <p:nvSpPr>
          <p:cNvPr id="8" name="ZoneTexte 7"/>
          <p:cNvSpPr txBox="1"/>
          <p:nvPr/>
        </p:nvSpPr>
        <p:spPr>
          <a:xfrm>
            <a:off x="1542778" y="987036"/>
            <a:ext cx="12001500" cy="923330"/>
          </a:xfrm>
          <a:prstGeom prst="rect">
            <a:avLst/>
          </a:prstGeom>
          <a:noFill/>
        </p:spPr>
        <p:txBody>
          <a:bodyPr wrap="square" rtlCol="0">
            <a:spAutoFit/>
          </a:bodyPr>
          <a:lstStyle/>
          <a:p>
            <a:pPr algn="ctr"/>
            <a:r>
              <a:rPr lang="fr-FR" sz="54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Moodboard</a:t>
            </a:r>
            <a:endParaRPr lang="fr-FR" sz="5400" dirty="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endParaRPr>
          </a:p>
        </p:txBody>
      </p:sp>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0069" y="1955285"/>
            <a:ext cx="8559207" cy="85592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8611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119351" cy="1069181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1" y="425264"/>
            <a:ext cx="13961825" cy="4653942"/>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2717" y="9664670"/>
            <a:ext cx="815737" cy="815737"/>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6410" y="9664670"/>
            <a:ext cx="815737" cy="815737"/>
          </a:xfrm>
          <a:prstGeom prst="rect">
            <a:avLst/>
          </a:prstGeom>
        </p:spPr>
      </p:pic>
      <p:sp>
        <p:nvSpPr>
          <p:cNvPr id="8" name="ZoneTexte 7"/>
          <p:cNvSpPr txBox="1"/>
          <p:nvPr/>
        </p:nvSpPr>
        <p:spPr>
          <a:xfrm>
            <a:off x="1542778" y="987036"/>
            <a:ext cx="12001500" cy="923330"/>
          </a:xfrm>
          <a:prstGeom prst="rect">
            <a:avLst/>
          </a:prstGeom>
          <a:noFill/>
        </p:spPr>
        <p:txBody>
          <a:bodyPr wrap="square" rtlCol="0">
            <a:spAutoFit/>
          </a:bodyPr>
          <a:lstStyle/>
          <a:p>
            <a:pPr algn="ctr"/>
            <a:r>
              <a:rPr lang="fr-FR" sz="54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Recherche Graphique</a:t>
            </a:r>
            <a:endParaRPr lang="fr-FR" sz="5400" dirty="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endParaRPr>
          </a:p>
        </p:txBody>
      </p:sp>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2643" y="5867840"/>
            <a:ext cx="2571578" cy="3401119"/>
          </a:xfrm>
          <a:prstGeom prst="rect">
            <a:avLst/>
          </a:prstGeom>
        </p:spPr>
      </p:pic>
      <p:pic>
        <p:nvPicPr>
          <p:cNvPr id="10" name="Imag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2547" y="2984179"/>
            <a:ext cx="4975901" cy="2487951"/>
          </a:xfrm>
          <a:prstGeom prst="rect">
            <a:avLst/>
          </a:prstGeom>
        </p:spPr>
      </p:pic>
      <p:pic>
        <p:nvPicPr>
          <p:cNvPr id="1026" name="Picture 2" descr="https://cdn.discordapp.com/attachments/783701205288222741/856881534714773534/IMG_20210622_150032.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4680" y="3927664"/>
            <a:ext cx="7836997" cy="440831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1" name="Flèche droite 10"/>
          <p:cNvSpPr/>
          <p:nvPr/>
        </p:nvSpPr>
        <p:spPr>
          <a:xfrm>
            <a:off x="6865283" y="5277433"/>
            <a:ext cx="1962150" cy="1265362"/>
          </a:xfrm>
          <a:prstGeom prst="rightArrow">
            <a:avLst>
              <a:gd name="adj1" fmla="val 31033"/>
              <a:gd name="adj2" fmla="val 51941"/>
            </a:avLst>
          </a:prstGeom>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69589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119351" cy="1069181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1" y="425264"/>
            <a:ext cx="13961825" cy="4653942"/>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2717" y="9664670"/>
            <a:ext cx="815737" cy="815737"/>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6410" y="9664670"/>
            <a:ext cx="815737" cy="815737"/>
          </a:xfrm>
          <a:prstGeom prst="rect">
            <a:avLst/>
          </a:prstGeom>
        </p:spPr>
      </p:pic>
      <p:sp>
        <p:nvSpPr>
          <p:cNvPr id="8" name="ZoneTexte 7"/>
          <p:cNvSpPr txBox="1"/>
          <p:nvPr/>
        </p:nvSpPr>
        <p:spPr>
          <a:xfrm>
            <a:off x="1542778" y="987036"/>
            <a:ext cx="12001500" cy="923330"/>
          </a:xfrm>
          <a:prstGeom prst="rect">
            <a:avLst/>
          </a:prstGeom>
          <a:noFill/>
        </p:spPr>
        <p:txBody>
          <a:bodyPr wrap="square" rtlCol="0">
            <a:spAutoFit/>
          </a:bodyPr>
          <a:lstStyle/>
          <a:p>
            <a:pPr algn="ctr"/>
            <a:r>
              <a:rPr lang="fr-FR" sz="54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Elements</a:t>
            </a:r>
            <a:r>
              <a:rPr lang="fr-FR" sz="54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 graphiques</a:t>
            </a:r>
            <a:endParaRPr lang="fr-FR" sz="5400" dirty="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endParaRPr>
          </a:p>
        </p:txBody>
      </p:sp>
      <p:pic>
        <p:nvPicPr>
          <p:cNvPr id="11" name="Imag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5070" y="7151021"/>
            <a:ext cx="3477998" cy="1738999"/>
          </a:xfrm>
          <a:prstGeom prst="rect">
            <a:avLst/>
          </a:prstGeom>
        </p:spPr>
      </p:pic>
      <p:pic>
        <p:nvPicPr>
          <p:cNvPr id="12" name="Imag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2302" y="3673143"/>
            <a:ext cx="1351458" cy="686455"/>
          </a:xfrm>
          <a:prstGeom prst="rect">
            <a:avLst/>
          </a:prstGeom>
        </p:spPr>
      </p:pic>
      <p:pic>
        <p:nvPicPr>
          <p:cNvPr id="13" name="Imag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25108" y="7293254"/>
            <a:ext cx="1202911" cy="1202911"/>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62578" y="7544878"/>
            <a:ext cx="951287" cy="951287"/>
          </a:xfrm>
          <a:prstGeom prst="rect">
            <a:avLst/>
          </a:prstGeom>
        </p:spPr>
      </p:pic>
      <p:pic>
        <p:nvPicPr>
          <p:cNvPr id="15" name="Imag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65279" y="2656849"/>
            <a:ext cx="3262849" cy="2719041"/>
          </a:xfrm>
          <a:prstGeom prst="rect">
            <a:avLst/>
          </a:prstGeom>
        </p:spPr>
      </p:pic>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197" y="2521806"/>
            <a:ext cx="5978259" cy="29891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Image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02926" y="2058196"/>
            <a:ext cx="5892800" cy="3413729"/>
          </a:xfrm>
          <a:prstGeom prst="rect">
            <a:avLst/>
          </a:prstGeom>
        </p:spPr>
      </p:pic>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834" y="2576988"/>
            <a:ext cx="6088983" cy="2029661"/>
          </a:xfrm>
          <a:prstGeom prst="rect">
            <a:avLst/>
          </a:prstGeom>
        </p:spPr>
      </p:pic>
      <p:sp>
        <p:nvSpPr>
          <p:cNvPr id="21" name="ZoneTexte 20"/>
          <p:cNvSpPr txBox="1"/>
          <p:nvPr/>
        </p:nvSpPr>
        <p:spPr>
          <a:xfrm>
            <a:off x="1104834" y="5602047"/>
            <a:ext cx="6088984" cy="1969129"/>
          </a:xfrm>
          <a:prstGeom prst="rect">
            <a:avLst/>
          </a:prstGeom>
          <a:noFill/>
          <a:effectLst>
            <a:outerShdw blurRad="63500" sx="102000" sy="102000" algn="ctr" rotWithShape="0">
              <a:prstClr val="black">
                <a:alpha val="40000"/>
              </a:prstClr>
            </a:outerShdw>
          </a:effectLst>
        </p:spPr>
        <p:txBody>
          <a:bodyPr wrap="square" rtlCol="0">
            <a:spAutoFit/>
          </a:bodyPr>
          <a:lstStyle/>
          <a:p>
            <a:r>
              <a:rPr lang="fr-FR" b="1" dirty="0" smtClean="0">
                <a:latin typeface="Bahnschrift" panose="020B0502040204020203" pitchFamily="34" charset="0"/>
              </a:rPr>
              <a:t>Fond du jeu :</a:t>
            </a:r>
          </a:p>
          <a:p>
            <a:r>
              <a:rPr lang="fr-FR" dirty="0" smtClean="0">
                <a:latin typeface="Bahnschrift" panose="020B0502040204020203" pitchFamily="34" charset="0"/>
              </a:rPr>
              <a:t>Représente un paysage encore non touché par la technologie. Effet </a:t>
            </a:r>
            <a:r>
              <a:rPr lang="fr-FR" dirty="0" err="1" smtClean="0">
                <a:latin typeface="Bahnschrift" panose="020B0502040204020203" pitchFamily="34" charset="0"/>
              </a:rPr>
              <a:t>parallax</a:t>
            </a:r>
            <a:r>
              <a:rPr lang="fr-FR" dirty="0" smtClean="0">
                <a:latin typeface="Bahnschrift" panose="020B0502040204020203" pitchFamily="34" charset="0"/>
              </a:rPr>
              <a:t> pour donner une impression de profondeur</a:t>
            </a:r>
            <a:endParaRPr lang="fr-FR" dirty="0">
              <a:latin typeface="Bahnschrift" panose="020B0502040204020203" pitchFamily="34" charset="0"/>
            </a:endParaRPr>
          </a:p>
        </p:txBody>
      </p:sp>
      <p:sp>
        <p:nvSpPr>
          <p:cNvPr id="22" name="ZoneTexte 21"/>
          <p:cNvSpPr txBox="1"/>
          <p:nvPr/>
        </p:nvSpPr>
        <p:spPr>
          <a:xfrm>
            <a:off x="8418086" y="5478137"/>
            <a:ext cx="6088984" cy="1969129"/>
          </a:xfrm>
          <a:prstGeom prst="rect">
            <a:avLst/>
          </a:prstGeom>
          <a:noFill/>
          <a:effectLst>
            <a:outerShdw blurRad="63500" sx="102000" sy="102000" algn="ctr" rotWithShape="0">
              <a:prstClr val="black">
                <a:alpha val="40000"/>
              </a:prstClr>
            </a:outerShdw>
          </a:effectLst>
        </p:spPr>
        <p:txBody>
          <a:bodyPr wrap="square" rtlCol="0">
            <a:spAutoFit/>
          </a:bodyPr>
          <a:lstStyle/>
          <a:p>
            <a:r>
              <a:rPr lang="fr-FR" b="1" dirty="0" smtClean="0">
                <a:latin typeface="Bahnschrift" panose="020B0502040204020203" pitchFamily="34" charset="0"/>
              </a:rPr>
              <a:t>Plateformes:</a:t>
            </a:r>
          </a:p>
          <a:p>
            <a:r>
              <a:rPr lang="fr-FR" dirty="0" smtClean="0">
                <a:latin typeface="Bahnschrift" panose="020B0502040204020203" pitchFamily="34" charset="0"/>
              </a:rPr>
              <a:t>Représente le monde dans lequel le joueur évolue. Deux ambiances : Naturel pour le début du niveau puis industriel pour le combat de boss</a:t>
            </a:r>
            <a:endParaRPr lang="fr-FR" dirty="0">
              <a:latin typeface="Bahnschrift" panose="020B0502040204020203" pitchFamily="34" charset="0"/>
            </a:endParaRPr>
          </a:p>
        </p:txBody>
      </p:sp>
      <p:sp>
        <p:nvSpPr>
          <p:cNvPr id="23" name="ZoneTexte 22"/>
          <p:cNvSpPr txBox="1"/>
          <p:nvPr/>
        </p:nvSpPr>
        <p:spPr>
          <a:xfrm>
            <a:off x="1006742" y="8619508"/>
            <a:ext cx="6088984" cy="1593770"/>
          </a:xfrm>
          <a:prstGeom prst="rect">
            <a:avLst/>
          </a:prstGeom>
          <a:noFill/>
          <a:effectLst>
            <a:outerShdw blurRad="63500" sx="102000" sy="102000" algn="ctr" rotWithShape="0">
              <a:prstClr val="black">
                <a:alpha val="40000"/>
              </a:prstClr>
            </a:outerShdw>
          </a:effectLst>
        </p:spPr>
        <p:txBody>
          <a:bodyPr wrap="square" rtlCol="0">
            <a:spAutoFit/>
          </a:bodyPr>
          <a:lstStyle/>
          <a:p>
            <a:r>
              <a:rPr lang="fr-FR" b="1" dirty="0" smtClean="0">
                <a:latin typeface="Bahnschrift" panose="020B0502040204020203" pitchFamily="34" charset="0"/>
              </a:rPr>
              <a:t>Ennemis :</a:t>
            </a:r>
          </a:p>
          <a:p>
            <a:r>
              <a:rPr lang="fr-FR" dirty="0" smtClean="0">
                <a:latin typeface="Bahnschrift" panose="020B0502040204020203" pitchFamily="34" charset="0"/>
              </a:rPr>
              <a:t>Représente les trois ennemis du jeu : l’ennemi classique, la tourelle et le drone respectivement.</a:t>
            </a:r>
            <a:endParaRPr lang="fr-FR" dirty="0">
              <a:latin typeface="Bahnschrift" panose="020B0502040204020203" pitchFamily="34" charset="0"/>
            </a:endParaRPr>
          </a:p>
        </p:txBody>
      </p:sp>
      <p:sp>
        <p:nvSpPr>
          <p:cNvPr id="24" name="ZoneTexte 23"/>
          <p:cNvSpPr txBox="1"/>
          <p:nvPr/>
        </p:nvSpPr>
        <p:spPr>
          <a:xfrm>
            <a:off x="8418086" y="8484300"/>
            <a:ext cx="6088984" cy="1593770"/>
          </a:xfrm>
          <a:prstGeom prst="rect">
            <a:avLst/>
          </a:prstGeom>
          <a:noFill/>
          <a:effectLst>
            <a:outerShdw blurRad="63500" sx="102000" sy="102000" algn="ctr" rotWithShape="0">
              <a:prstClr val="black">
                <a:alpha val="40000"/>
              </a:prstClr>
            </a:outerShdw>
          </a:effectLst>
        </p:spPr>
        <p:txBody>
          <a:bodyPr wrap="square" rtlCol="0">
            <a:spAutoFit/>
          </a:bodyPr>
          <a:lstStyle/>
          <a:p>
            <a:r>
              <a:rPr lang="fr-FR" b="1" dirty="0" smtClean="0">
                <a:latin typeface="Bahnschrift" panose="020B0502040204020203" pitchFamily="34" charset="0"/>
              </a:rPr>
              <a:t>Objets :</a:t>
            </a:r>
            <a:endParaRPr lang="fr-FR" b="1" dirty="0" smtClean="0">
              <a:latin typeface="Bahnschrift" panose="020B0502040204020203" pitchFamily="34" charset="0"/>
            </a:endParaRPr>
          </a:p>
          <a:p>
            <a:r>
              <a:rPr lang="fr-FR" dirty="0" smtClean="0">
                <a:latin typeface="Bahnschrift" panose="020B0502040204020203" pitchFamily="34" charset="0"/>
              </a:rPr>
              <a:t>Représente les différents objets </a:t>
            </a:r>
            <a:r>
              <a:rPr lang="fr-FR" dirty="0" err="1" smtClean="0">
                <a:latin typeface="Bahnschrift" panose="020B0502040204020203" pitchFamily="34" charset="0"/>
              </a:rPr>
              <a:t>ramassables</a:t>
            </a:r>
            <a:r>
              <a:rPr lang="fr-FR" dirty="0" smtClean="0">
                <a:latin typeface="Bahnschrift" panose="020B0502040204020203" pitchFamily="34" charset="0"/>
              </a:rPr>
              <a:t> dans le jeu</a:t>
            </a:r>
            <a:r>
              <a:rPr lang="fr-FR" dirty="0">
                <a:latin typeface="Bahnschrift" panose="020B0502040204020203" pitchFamily="34" charset="0"/>
              </a:rPr>
              <a:t> </a:t>
            </a:r>
            <a:r>
              <a:rPr lang="fr-FR" dirty="0" smtClean="0">
                <a:latin typeface="Bahnschrift" panose="020B0502040204020203" pitchFamily="34" charset="0"/>
              </a:rPr>
              <a:t>: Potion de mana et rouage faisant office de clé</a:t>
            </a:r>
          </a:p>
        </p:txBody>
      </p:sp>
    </p:spTree>
    <p:extLst>
      <p:ext uri="{BB962C8B-B14F-4D97-AF65-F5344CB8AC3E}">
        <p14:creationId xmlns:p14="http://schemas.microsoft.com/office/powerpoint/2010/main" val="3840748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119351" cy="1069181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1" y="425264"/>
            <a:ext cx="13961825" cy="4653942"/>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2717" y="9664670"/>
            <a:ext cx="815737" cy="815737"/>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6410" y="9664670"/>
            <a:ext cx="815737" cy="815737"/>
          </a:xfrm>
          <a:prstGeom prst="rect">
            <a:avLst/>
          </a:prstGeom>
        </p:spPr>
      </p:pic>
      <p:sp>
        <p:nvSpPr>
          <p:cNvPr id="8" name="ZoneTexte 7"/>
          <p:cNvSpPr txBox="1"/>
          <p:nvPr/>
        </p:nvSpPr>
        <p:spPr>
          <a:xfrm>
            <a:off x="1542778" y="987036"/>
            <a:ext cx="12001500" cy="923330"/>
          </a:xfrm>
          <a:prstGeom prst="rect">
            <a:avLst/>
          </a:prstGeom>
          <a:noFill/>
        </p:spPr>
        <p:txBody>
          <a:bodyPr wrap="square" rtlCol="0">
            <a:spAutoFit/>
          </a:bodyPr>
          <a:lstStyle/>
          <a:p>
            <a:pPr algn="ctr"/>
            <a:r>
              <a:rPr lang="fr-FR" sz="54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Elements</a:t>
            </a:r>
            <a:r>
              <a:rPr lang="fr-FR" sz="54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 d’interface</a:t>
            </a:r>
            <a:endParaRPr lang="fr-FR" sz="5400" dirty="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endParaRPr>
          </a:p>
        </p:txBody>
      </p:sp>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9919" y="3192649"/>
            <a:ext cx="3810051" cy="1524020"/>
          </a:xfrm>
          <a:prstGeom prst="rect">
            <a:avLst/>
          </a:prstGeom>
        </p:spPr>
      </p:pic>
      <p:sp>
        <p:nvSpPr>
          <p:cNvPr id="11" name="ZoneTexte 10"/>
          <p:cNvSpPr txBox="1"/>
          <p:nvPr/>
        </p:nvSpPr>
        <p:spPr>
          <a:xfrm>
            <a:off x="1581716" y="4612167"/>
            <a:ext cx="4381500" cy="1593770"/>
          </a:xfrm>
          <a:prstGeom prst="rect">
            <a:avLst/>
          </a:prstGeom>
          <a:noFill/>
          <a:effectLst>
            <a:outerShdw blurRad="63500" sx="102000" sy="102000" algn="ctr" rotWithShape="0">
              <a:prstClr val="black">
                <a:alpha val="40000"/>
              </a:prstClr>
            </a:outerShdw>
          </a:effectLst>
        </p:spPr>
        <p:txBody>
          <a:bodyPr wrap="square" rtlCol="0">
            <a:spAutoFit/>
          </a:bodyPr>
          <a:lstStyle/>
          <a:p>
            <a:r>
              <a:rPr lang="fr-FR" b="1" dirty="0" smtClean="0">
                <a:latin typeface="Bahnschrift" panose="020B0502040204020203" pitchFamily="34" charset="0"/>
              </a:rPr>
              <a:t>Interface de </a:t>
            </a:r>
            <a:r>
              <a:rPr lang="fr-FR" b="1" dirty="0" err="1" smtClean="0">
                <a:latin typeface="Bahnschrift" panose="020B0502040204020203" pitchFamily="34" charset="0"/>
              </a:rPr>
              <a:t>stats</a:t>
            </a:r>
            <a:r>
              <a:rPr lang="fr-FR" b="1" dirty="0" smtClean="0">
                <a:latin typeface="Bahnschrift" panose="020B0502040204020203" pitchFamily="34" charset="0"/>
              </a:rPr>
              <a:t> joueurs </a:t>
            </a:r>
            <a:r>
              <a:rPr lang="fr-FR" dirty="0" smtClean="0">
                <a:latin typeface="Bahnschrift" panose="020B0502040204020203" pitchFamily="34" charset="0"/>
              </a:rPr>
              <a:t>: </a:t>
            </a:r>
          </a:p>
          <a:p>
            <a:r>
              <a:rPr lang="fr-FR" dirty="0" smtClean="0">
                <a:latin typeface="Bahnschrift" panose="020B0502040204020203" pitchFamily="34" charset="0"/>
              </a:rPr>
              <a:t>Montre les points de vie, le mana, l’inventaire et aussi le nombre de rouages (clés)</a:t>
            </a:r>
            <a:endParaRPr lang="fr-FR" dirty="0">
              <a:latin typeface="Bahnschrift" panose="020B0502040204020203" pitchFamily="34" charset="0"/>
            </a:endParaRPr>
          </a:p>
        </p:txBody>
      </p:sp>
      <p:pic>
        <p:nvPicPr>
          <p:cNvPr id="10" name="Imag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649" y="2807575"/>
            <a:ext cx="5207567" cy="1562270"/>
          </a:xfrm>
          <a:prstGeom prst="rect">
            <a:avLst/>
          </a:prstGeom>
        </p:spPr>
      </p:pic>
      <p:pic>
        <p:nvPicPr>
          <p:cNvPr id="13" name="Imag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27111" y="3092395"/>
            <a:ext cx="1054100" cy="1054100"/>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59513" y="3092395"/>
            <a:ext cx="1054100" cy="1054100"/>
          </a:xfrm>
          <a:prstGeom prst="rect">
            <a:avLst/>
          </a:prstGeom>
        </p:spPr>
      </p:pic>
      <p:pic>
        <p:nvPicPr>
          <p:cNvPr id="15" name="Imag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91915" y="3092395"/>
            <a:ext cx="1054100" cy="1054100"/>
          </a:xfrm>
          <a:prstGeom prst="rect">
            <a:avLst/>
          </a:prstGeom>
        </p:spPr>
      </p:pic>
      <p:pic>
        <p:nvPicPr>
          <p:cNvPr id="16" name="Imag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462188" y="3092395"/>
            <a:ext cx="1055670" cy="1055670"/>
          </a:xfrm>
          <a:prstGeom prst="rect">
            <a:avLst/>
          </a:prstGeom>
        </p:spPr>
      </p:pic>
      <p:sp>
        <p:nvSpPr>
          <p:cNvPr id="17" name="ZoneTexte 16"/>
          <p:cNvSpPr txBox="1"/>
          <p:nvPr/>
        </p:nvSpPr>
        <p:spPr>
          <a:xfrm>
            <a:off x="9137314" y="4610439"/>
            <a:ext cx="4381500" cy="1969129"/>
          </a:xfrm>
          <a:prstGeom prst="rect">
            <a:avLst/>
          </a:prstGeom>
          <a:noFill/>
          <a:effectLst>
            <a:outerShdw blurRad="63500" sx="102000" sy="102000" algn="ctr" rotWithShape="0">
              <a:prstClr val="black">
                <a:alpha val="40000"/>
              </a:prstClr>
            </a:outerShdw>
          </a:effectLst>
        </p:spPr>
        <p:txBody>
          <a:bodyPr wrap="square" rtlCol="0">
            <a:spAutoFit/>
          </a:bodyPr>
          <a:lstStyle/>
          <a:p>
            <a:r>
              <a:rPr lang="fr-FR" b="1" dirty="0" smtClean="0">
                <a:latin typeface="Bahnschrift" panose="020B0502040204020203" pitchFamily="34" charset="0"/>
              </a:rPr>
              <a:t>Interface de </a:t>
            </a:r>
            <a:r>
              <a:rPr lang="fr-FR" b="1" dirty="0" err="1" smtClean="0">
                <a:latin typeface="Bahnschrift" panose="020B0502040204020203" pitchFamily="34" charset="0"/>
              </a:rPr>
              <a:t>cooldown</a:t>
            </a:r>
            <a:r>
              <a:rPr lang="fr-FR" b="1" dirty="0" smtClean="0">
                <a:latin typeface="Bahnschrift" panose="020B0502040204020203" pitchFamily="34" charset="0"/>
              </a:rPr>
              <a:t> </a:t>
            </a:r>
            <a:r>
              <a:rPr lang="fr-FR" dirty="0" smtClean="0">
                <a:latin typeface="Bahnschrift" panose="020B0502040204020203" pitchFamily="34" charset="0"/>
              </a:rPr>
              <a:t>: </a:t>
            </a:r>
          </a:p>
          <a:p>
            <a:r>
              <a:rPr lang="fr-FR" dirty="0" smtClean="0">
                <a:latin typeface="Bahnschrift" panose="020B0502040204020203" pitchFamily="34" charset="0"/>
              </a:rPr>
              <a:t>Montre au joueur le temps qu’il lui reste avant de pouvoir réutiliser ses pouvoirs (plateforme ou projectile)</a:t>
            </a:r>
            <a:endParaRPr lang="fr-FR" dirty="0">
              <a:latin typeface="Bahnschrift" panose="020B0502040204020203" pitchFamily="34" charset="0"/>
            </a:endParaRPr>
          </a:p>
        </p:txBody>
      </p:sp>
      <p:pic>
        <p:nvPicPr>
          <p:cNvPr id="19" name="Image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1031" y="6428698"/>
            <a:ext cx="11858625" cy="2799953"/>
          </a:xfrm>
          <a:prstGeom prst="rect">
            <a:avLst/>
          </a:prstGeom>
        </p:spPr>
      </p:pic>
      <p:sp>
        <p:nvSpPr>
          <p:cNvPr id="20" name="ZoneTexte 19"/>
          <p:cNvSpPr txBox="1"/>
          <p:nvPr/>
        </p:nvSpPr>
        <p:spPr>
          <a:xfrm>
            <a:off x="2694516" y="9279641"/>
            <a:ext cx="8924449" cy="843051"/>
          </a:xfrm>
          <a:prstGeom prst="rect">
            <a:avLst/>
          </a:prstGeom>
          <a:noFill/>
          <a:effectLst>
            <a:outerShdw blurRad="63500" sx="102000" sy="102000" algn="ctr" rotWithShape="0">
              <a:prstClr val="black">
                <a:alpha val="40000"/>
              </a:prstClr>
            </a:outerShdw>
          </a:effectLst>
        </p:spPr>
        <p:txBody>
          <a:bodyPr wrap="square" rtlCol="0">
            <a:spAutoFit/>
          </a:bodyPr>
          <a:lstStyle/>
          <a:p>
            <a:r>
              <a:rPr lang="fr-FR" b="1" dirty="0" smtClean="0">
                <a:latin typeface="Bahnschrift" panose="020B0502040204020203" pitchFamily="34" charset="0"/>
              </a:rPr>
              <a:t>Interface de dialogue :</a:t>
            </a:r>
          </a:p>
          <a:p>
            <a:r>
              <a:rPr lang="fr-FR" dirty="0" smtClean="0">
                <a:latin typeface="Bahnschrift" panose="020B0502040204020203" pitchFamily="34" charset="0"/>
              </a:rPr>
              <a:t>Affiche les dialogues entre les différents personnages du jeu</a:t>
            </a:r>
            <a:endParaRPr lang="fr-FR" dirty="0">
              <a:latin typeface="Bahnschrift" panose="020B0502040204020203" pitchFamily="34" charset="0"/>
            </a:endParaRPr>
          </a:p>
        </p:txBody>
      </p:sp>
    </p:spTree>
    <p:extLst>
      <p:ext uri="{BB962C8B-B14F-4D97-AF65-F5344CB8AC3E}">
        <p14:creationId xmlns:p14="http://schemas.microsoft.com/office/powerpoint/2010/main" val="3640244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119351" cy="1069181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1" y="425264"/>
            <a:ext cx="13961825" cy="4653942"/>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2717" y="9664670"/>
            <a:ext cx="815737" cy="815737"/>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6410" y="9664670"/>
            <a:ext cx="815737" cy="815737"/>
          </a:xfrm>
          <a:prstGeom prst="rect">
            <a:avLst/>
          </a:prstGeom>
        </p:spPr>
      </p:pic>
      <p:sp>
        <p:nvSpPr>
          <p:cNvPr id="8" name="ZoneTexte 7"/>
          <p:cNvSpPr txBox="1"/>
          <p:nvPr/>
        </p:nvSpPr>
        <p:spPr>
          <a:xfrm>
            <a:off x="1542778" y="987036"/>
            <a:ext cx="12001500" cy="923330"/>
          </a:xfrm>
          <a:prstGeom prst="rect">
            <a:avLst/>
          </a:prstGeom>
          <a:noFill/>
        </p:spPr>
        <p:txBody>
          <a:bodyPr wrap="square" rtlCol="0">
            <a:spAutoFit/>
          </a:bodyPr>
          <a:lstStyle/>
          <a:p>
            <a:pPr algn="ctr"/>
            <a:r>
              <a:rPr lang="fr-FR" sz="54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Elements</a:t>
            </a:r>
            <a:r>
              <a:rPr lang="fr-FR" sz="5400" dirty="0"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 d’interface</a:t>
            </a:r>
            <a:endParaRPr lang="fr-FR" sz="5400" dirty="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endParaRPr>
          </a:p>
        </p:txBody>
      </p:sp>
      <p:sp>
        <p:nvSpPr>
          <p:cNvPr id="11" name="ZoneTexte 10"/>
          <p:cNvSpPr txBox="1"/>
          <p:nvPr/>
        </p:nvSpPr>
        <p:spPr>
          <a:xfrm>
            <a:off x="690484" y="6690367"/>
            <a:ext cx="6343084" cy="1593770"/>
          </a:xfrm>
          <a:prstGeom prst="rect">
            <a:avLst/>
          </a:prstGeom>
          <a:noFill/>
          <a:effectLst>
            <a:outerShdw blurRad="63500" sx="102000" sy="102000" algn="ctr" rotWithShape="0">
              <a:prstClr val="black">
                <a:alpha val="40000"/>
              </a:prstClr>
            </a:outerShdw>
          </a:effectLst>
        </p:spPr>
        <p:txBody>
          <a:bodyPr wrap="square" rtlCol="0">
            <a:spAutoFit/>
          </a:bodyPr>
          <a:lstStyle/>
          <a:p>
            <a:r>
              <a:rPr lang="fr-FR" b="1" dirty="0" smtClean="0">
                <a:latin typeface="Bahnschrift" panose="020B0502040204020203" pitchFamily="34" charset="0"/>
              </a:rPr>
              <a:t>Menu Principal :</a:t>
            </a:r>
          </a:p>
          <a:p>
            <a:r>
              <a:rPr lang="fr-FR" dirty="0" smtClean="0">
                <a:latin typeface="Bahnschrift" panose="020B0502040204020203" pitchFamily="34" charset="0"/>
              </a:rPr>
              <a:t>Permet d’accéder au jeu, au tutoriel et de quitter le jeu. On peut intervertir contrôle ordinateur/portable grâce au rouage.</a:t>
            </a:r>
            <a:endParaRPr lang="fr-FR" dirty="0">
              <a:latin typeface="Bahnschrift" panose="020B0502040204020203" pitchFamily="34" charset="0"/>
            </a:endParaRPr>
          </a:p>
        </p:txBody>
      </p:sp>
      <p:sp>
        <p:nvSpPr>
          <p:cNvPr id="17" name="ZoneTexte 16"/>
          <p:cNvSpPr txBox="1"/>
          <p:nvPr/>
        </p:nvSpPr>
        <p:spPr>
          <a:xfrm>
            <a:off x="8421766" y="6755590"/>
            <a:ext cx="6343084" cy="1218410"/>
          </a:xfrm>
          <a:prstGeom prst="rect">
            <a:avLst/>
          </a:prstGeom>
          <a:noFill/>
          <a:effectLst>
            <a:outerShdw blurRad="63500" sx="102000" sy="102000" algn="ctr" rotWithShape="0">
              <a:prstClr val="black">
                <a:alpha val="40000"/>
              </a:prstClr>
            </a:outerShdw>
          </a:effectLst>
        </p:spPr>
        <p:txBody>
          <a:bodyPr wrap="square" rtlCol="0">
            <a:spAutoFit/>
          </a:bodyPr>
          <a:lstStyle/>
          <a:p>
            <a:r>
              <a:rPr lang="fr-FR" b="1" dirty="0" smtClean="0">
                <a:latin typeface="Bahnschrift" panose="020B0502040204020203" pitchFamily="34" charset="0"/>
              </a:rPr>
              <a:t>Menu pause :</a:t>
            </a:r>
          </a:p>
          <a:p>
            <a:r>
              <a:rPr lang="fr-FR" dirty="0" smtClean="0">
                <a:latin typeface="Bahnschrift" panose="020B0502040204020203" pitchFamily="34" charset="0"/>
              </a:rPr>
              <a:t>Permet de mettre en pause le jeu, de recommencer ou revenir au menu.</a:t>
            </a:r>
            <a:endParaRPr lang="fr-FR" dirty="0">
              <a:latin typeface="Bahnschrift" panose="020B0502040204020203" pitchFamily="34" charset="0"/>
            </a:endParaRPr>
          </a:p>
        </p:txBody>
      </p:sp>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501" y="3132871"/>
            <a:ext cx="6827895" cy="3413948"/>
          </a:xfrm>
          <a:prstGeom prst="rect">
            <a:avLst/>
          </a:prstGeom>
          <a:ln>
            <a:noFill/>
          </a:ln>
          <a:effectLst>
            <a:outerShdw blurRad="190500" algn="tl" rotWithShape="0">
              <a:srgbClr val="000000">
                <a:alpha val="70000"/>
              </a:srgbClr>
            </a:outerShdw>
          </a:effectLst>
        </p:spPr>
      </p:pic>
      <p:pic>
        <p:nvPicPr>
          <p:cNvPr id="18" name="Imag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0562" y="3141517"/>
            <a:ext cx="6803003" cy="34053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28684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119351" cy="1069181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1" y="425264"/>
            <a:ext cx="13961825" cy="4653942"/>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2717" y="9664670"/>
            <a:ext cx="815737" cy="815737"/>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6410" y="9664670"/>
            <a:ext cx="815737" cy="815737"/>
          </a:xfrm>
          <a:prstGeom prst="rect">
            <a:avLst/>
          </a:prstGeom>
        </p:spPr>
      </p:pic>
      <p:sp>
        <p:nvSpPr>
          <p:cNvPr id="8" name="ZoneTexte 7"/>
          <p:cNvSpPr txBox="1"/>
          <p:nvPr/>
        </p:nvSpPr>
        <p:spPr>
          <a:xfrm>
            <a:off x="1542778" y="987036"/>
            <a:ext cx="12001500" cy="923330"/>
          </a:xfrm>
          <a:prstGeom prst="rect">
            <a:avLst/>
          </a:prstGeom>
          <a:noFill/>
        </p:spPr>
        <p:txBody>
          <a:bodyPr wrap="square" rtlCol="0">
            <a:spAutoFit/>
          </a:bodyPr>
          <a:lstStyle/>
          <a:p>
            <a:pPr algn="ctr"/>
            <a:r>
              <a:rPr lang="fr-FR" sz="54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Gameplay</a:t>
            </a:r>
            <a:endParaRPr lang="fr-FR" sz="5400" dirty="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endParaRPr>
          </a:p>
        </p:txBody>
      </p:sp>
      <p:pic>
        <p:nvPicPr>
          <p:cNvPr id="2052" name="Picture 4" descr="https://i.imgur.com/GxMF0ci.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486" y="2627918"/>
            <a:ext cx="4762500" cy="28765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i.imgur.com/tcLXj5M.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7486" y="6595942"/>
            <a:ext cx="4782577" cy="287233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7105053" y="2878266"/>
            <a:ext cx="6847094" cy="2344488"/>
          </a:xfrm>
          <a:prstGeom prst="rect">
            <a:avLst/>
          </a:prstGeom>
          <a:noFill/>
          <a:effectLst>
            <a:outerShdw blurRad="63500" sx="102000" sy="102000" algn="ctr" rotWithShape="0">
              <a:prstClr val="black">
                <a:alpha val="40000"/>
              </a:prstClr>
            </a:outerShdw>
          </a:effectLst>
        </p:spPr>
        <p:txBody>
          <a:bodyPr wrap="square" rtlCol="0">
            <a:spAutoFit/>
          </a:bodyPr>
          <a:lstStyle/>
          <a:p>
            <a:r>
              <a:rPr lang="fr-FR" b="1" dirty="0" err="1" smtClean="0">
                <a:latin typeface="Bahnschrift" panose="020B0502040204020203" pitchFamily="34" charset="0"/>
              </a:rPr>
              <a:t>Creation</a:t>
            </a:r>
            <a:r>
              <a:rPr lang="fr-FR" b="1" dirty="0" smtClean="0">
                <a:latin typeface="Bahnschrift" panose="020B0502040204020203" pitchFamily="34" charset="0"/>
              </a:rPr>
              <a:t> de plateforme :</a:t>
            </a:r>
            <a:endParaRPr lang="fr-FR" dirty="0" smtClean="0">
              <a:latin typeface="Bahnschrift" panose="020B0502040204020203" pitchFamily="34" charset="0"/>
            </a:endParaRPr>
          </a:p>
          <a:p>
            <a:r>
              <a:rPr lang="fr-FR" dirty="0" smtClean="0">
                <a:latin typeface="Bahnschrift" panose="020B0502040204020203" pitchFamily="34" charset="0"/>
              </a:rPr>
              <a:t>Permet de se créer des nouveaux passages dans le niveau. Peut permettre d’atteindre des plateformes non atteignable grâce à un saut norma</a:t>
            </a:r>
            <a:r>
              <a:rPr lang="fr-FR" dirty="0" smtClean="0">
                <a:latin typeface="Bahnschrift" panose="020B0502040204020203" pitchFamily="34" charset="0"/>
              </a:rPr>
              <a:t>l et ainsi accéder à une clé ou autre objet.</a:t>
            </a:r>
            <a:endParaRPr lang="fr-FR" dirty="0">
              <a:latin typeface="Bahnschrift" panose="020B0502040204020203" pitchFamily="34" charset="0"/>
            </a:endParaRPr>
          </a:p>
        </p:txBody>
      </p:sp>
      <p:sp>
        <p:nvSpPr>
          <p:cNvPr id="20" name="ZoneTexte 19"/>
          <p:cNvSpPr txBox="1"/>
          <p:nvPr/>
        </p:nvSpPr>
        <p:spPr>
          <a:xfrm>
            <a:off x="7105053" y="6906367"/>
            <a:ext cx="6847094" cy="2344488"/>
          </a:xfrm>
          <a:prstGeom prst="rect">
            <a:avLst/>
          </a:prstGeom>
          <a:noFill/>
          <a:effectLst>
            <a:outerShdw blurRad="63500" sx="102000" sy="102000" algn="ctr" rotWithShape="0">
              <a:prstClr val="black">
                <a:alpha val="40000"/>
              </a:prstClr>
            </a:outerShdw>
          </a:effectLst>
        </p:spPr>
        <p:txBody>
          <a:bodyPr wrap="square" rtlCol="0">
            <a:spAutoFit/>
          </a:bodyPr>
          <a:lstStyle/>
          <a:p>
            <a:r>
              <a:rPr lang="fr-FR" b="1" dirty="0" smtClean="0">
                <a:latin typeface="Bahnschrift" panose="020B0502040204020203" pitchFamily="34" charset="0"/>
              </a:rPr>
              <a:t>Tir de projectile :</a:t>
            </a:r>
            <a:endParaRPr lang="fr-FR" dirty="0" smtClean="0">
              <a:latin typeface="Bahnschrift" panose="020B0502040204020203" pitchFamily="34" charset="0"/>
            </a:endParaRPr>
          </a:p>
          <a:p>
            <a:r>
              <a:rPr lang="fr-FR" dirty="0" smtClean="0">
                <a:latin typeface="Bahnschrift" panose="020B0502040204020203" pitchFamily="34" charset="0"/>
              </a:rPr>
              <a:t>Permet de combattre les différents ennemis présents sur le niveau. </a:t>
            </a:r>
            <a:r>
              <a:rPr lang="fr-FR" dirty="0" smtClean="0">
                <a:latin typeface="Bahnschrift" panose="020B0502040204020203" pitchFamily="34" charset="0"/>
              </a:rPr>
              <a:t>Le joueur devra prévoir la vitesse de la balle ainsi que les comportements de l’ennemi pour </a:t>
            </a:r>
            <a:r>
              <a:rPr lang="fr-FR" dirty="0" err="1" smtClean="0">
                <a:latin typeface="Bahnschrift" panose="020B0502040204020203" pitchFamily="34" charset="0"/>
              </a:rPr>
              <a:t>eviter</a:t>
            </a:r>
            <a:r>
              <a:rPr lang="fr-FR" dirty="0" smtClean="0">
                <a:latin typeface="Bahnschrift" panose="020B0502040204020203" pitchFamily="34" charset="0"/>
              </a:rPr>
              <a:t> de se faire toucher.</a:t>
            </a:r>
            <a:endParaRPr lang="fr-FR" dirty="0">
              <a:latin typeface="Bahnschrift" panose="020B0502040204020203" pitchFamily="34" charset="0"/>
            </a:endParaRPr>
          </a:p>
        </p:txBody>
      </p:sp>
    </p:spTree>
    <p:extLst>
      <p:ext uri="{BB962C8B-B14F-4D97-AF65-F5344CB8AC3E}">
        <p14:creationId xmlns:p14="http://schemas.microsoft.com/office/powerpoint/2010/main" val="1705232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5119351" cy="1069181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1" y="425264"/>
            <a:ext cx="13961825" cy="4653942"/>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2717" y="9664670"/>
            <a:ext cx="815737" cy="815737"/>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36410" y="9664670"/>
            <a:ext cx="815737" cy="815737"/>
          </a:xfrm>
          <a:prstGeom prst="rect">
            <a:avLst/>
          </a:prstGeom>
        </p:spPr>
      </p:pic>
      <p:sp>
        <p:nvSpPr>
          <p:cNvPr id="8" name="ZoneTexte 7"/>
          <p:cNvSpPr txBox="1"/>
          <p:nvPr/>
        </p:nvSpPr>
        <p:spPr>
          <a:xfrm>
            <a:off x="1542778" y="987036"/>
            <a:ext cx="12001500" cy="923330"/>
          </a:xfrm>
          <a:prstGeom prst="rect">
            <a:avLst/>
          </a:prstGeom>
          <a:noFill/>
        </p:spPr>
        <p:txBody>
          <a:bodyPr wrap="square" rtlCol="0">
            <a:spAutoFit/>
          </a:bodyPr>
          <a:lstStyle/>
          <a:p>
            <a:pPr algn="ctr"/>
            <a:r>
              <a:rPr lang="fr-FR" sz="5400" dirty="0" err="1" smtClean="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rPr>
              <a:t>Gameplay</a:t>
            </a:r>
            <a:endParaRPr lang="fr-FR" sz="5400" dirty="0">
              <a:ln w="0"/>
              <a:solidFill>
                <a:schemeClr val="accent6">
                  <a:lumMod val="50000"/>
                </a:schemeClr>
              </a:solidFill>
              <a:effectLst>
                <a:outerShdw blurRad="38100" dist="19050" dir="2700000" algn="tl" rotWithShape="0">
                  <a:schemeClr val="dk1">
                    <a:alpha val="40000"/>
                  </a:schemeClr>
                </a:outerShdw>
              </a:effectLst>
              <a:latin typeface="Gameplay" panose="00000400000000000000" pitchFamily="2" charset="0"/>
            </a:endParaRPr>
          </a:p>
        </p:txBody>
      </p:sp>
      <p:pic>
        <p:nvPicPr>
          <p:cNvPr id="13" name="Imag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566" y="3734231"/>
            <a:ext cx="7601449" cy="3813493"/>
          </a:xfrm>
          <a:prstGeom prst="rect">
            <a:avLst/>
          </a:prstGeom>
          <a:ln>
            <a:noFill/>
          </a:ln>
          <a:effectLst>
            <a:outerShdw blurRad="190500" algn="tl" rotWithShape="0">
              <a:srgbClr val="000000">
                <a:alpha val="70000"/>
              </a:srgbClr>
            </a:outerShdw>
          </a:effectLst>
        </p:spPr>
      </p:pic>
      <p:sp>
        <p:nvSpPr>
          <p:cNvPr id="14" name="ZoneTexte 13"/>
          <p:cNvSpPr txBox="1"/>
          <p:nvPr/>
        </p:nvSpPr>
        <p:spPr>
          <a:xfrm>
            <a:off x="8116031" y="4281053"/>
            <a:ext cx="6847094" cy="2719847"/>
          </a:xfrm>
          <a:prstGeom prst="rect">
            <a:avLst/>
          </a:prstGeom>
          <a:noFill/>
          <a:effectLst>
            <a:outerShdw blurRad="63500" sx="102000" sy="102000" algn="ctr" rotWithShape="0">
              <a:prstClr val="black">
                <a:alpha val="40000"/>
              </a:prstClr>
            </a:outerShdw>
          </a:effectLst>
        </p:spPr>
        <p:txBody>
          <a:bodyPr wrap="square" rtlCol="0">
            <a:spAutoFit/>
          </a:bodyPr>
          <a:lstStyle/>
          <a:p>
            <a:r>
              <a:rPr lang="fr-FR" b="1" dirty="0" smtClean="0">
                <a:latin typeface="Bahnschrift" panose="020B0502040204020203" pitchFamily="34" charset="0"/>
              </a:rPr>
              <a:t>Combat de boss :</a:t>
            </a:r>
            <a:endParaRPr lang="fr-FR" dirty="0" smtClean="0">
              <a:latin typeface="Bahnschrift" panose="020B0502040204020203" pitchFamily="34" charset="0"/>
            </a:endParaRPr>
          </a:p>
          <a:p>
            <a:r>
              <a:rPr lang="fr-FR" dirty="0" smtClean="0">
                <a:latin typeface="Bahnschrift" panose="020B0502040204020203" pitchFamily="34" charset="0"/>
              </a:rPr>
              <a:t>A la fin du niveau, le joueur affrontera un ennemi plus puissant que d’habitude. Celui-ci aura des paternes spécifiques que le joueur devra apprendre si il veut pouvoir le vaincre. Il devra utiliser toutes les capacités apprises de l’avatar. </a:t>
            </a:r>
            <a:endParaRPr lang="fr-FR" dirty="0">
              <a:latin typeface="Bahnschrift" panose="020B0502040204020203" pitchFamily="34" charset="0"/>
            </a:endParaRPr>
          </a:p>
        </p:txBody>
      </p:sp>
    </p:spTree>
    <p:extLst>
      <p:ext uri="{BB962C8B-B14F-4D97-AF65-F5344CB8AC3E}">
        <p14:creationId xmlns:p14="http://schemas.microsoft.com/office/powerpoint/2010/main" val="722812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378</TotalTime>
  <Words>540</Words>
  <Application>Microsoft Office PowerPoint</Application>
  <PresentationFormat>Personnalisé</PresentationFormat>
  <Paragraphs>59</Paragraphs>
  <Slides>13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Bahnschrift</vt:lpstr>
      <vt:lpstr>Calibri</vt:lpstr>
      <vt:lpstr>Calibri Light</vt:lpstr>
      <vt:lpstr>Gameplay</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Brillet Killian</dc:creator>
  <cp:lastModifiedBy>Brillet Killian</cp:lastModifiedBy>
  <cp:revision>20</cp:revision>
  <dcterms:created xsi:type="dcterms:W3CDTF">2021-06-21T11:35:32Z</dcterms:created>
  <dcterms:modified xsi:type="dcterms:W3CDTF">2021-06-22T13:45:22Z</dcterms:modified>
</cp:coreProperties>
</file>