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88" r:id="rId2"/>
    <p:sldId id="419" r:id="rId3"/>
    <p:sldId id="420" r:id="rId4"/>
    <p:sldId id="421" r:id="rId5"/>
    <p:sldId id="422" r:id="rId6"/>
    <p:sldId id="429" r:id="rId7"/>
    <p:sldId id="43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4" d="100"/>
          <a:sy n="74" d="100"/>
        </p:scale>
        <p:origin x="2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DEC0-8E2D-FA00-748B-A52139C328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09BFACF-CF9B-B46E-39DA-A64AC64D7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BF40299-43E5-CAFA-88B8-FEDFBBC798EC}"/>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5" name="Footer Placeholder 4">
            <a:extLst>
              <a:ext uri="{FF2B5EF4-FFF2-40B4-BE49-F238E27FC236}">
                <a16:creationId xmlns:a16="http://schemas.microsoft.com/office/drawing/2014/main" id="{8B5EA316-EB2C-6358-87AC-DF0EE1947F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7D2003-D236-5B47-9E30-D543C2A43343}"/>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291555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6919-249C-BDEA-F759-A41D0316700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0EDB46-9E2B-C6A0-3D99-72AD381B2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4DE9A2-28F1-C5C2-26C5-F0716C4ABD1C}"/>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5" name="Footer Placeholder 4">
            <a:extLst>
              <a:ext uri="{FF2B5EF4-FFF2-40B4-BE49-F238E27FC236}">
                <a16:creationId xmlns:a16="http://schemas.microsoft.com/office/drawing/2014/main" id="{7F58285D-145B-6F9F-B759-4C34C9F28B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103085-B627-A76A-9071-9EC9B25A7059}"/>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92882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D4C7EA-EFA6-CFBA-1E1B-AF819CA3B8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158E80-36FB-AABA-0C77-17C86B5367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58D1A1-646E-348F-659C-CEE4054166E0}"/>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5" name="Footer Placeholder 4">
            <a:extLst>
              <a:ext uri="{FF2B5EF4-FFF2-40B4-BE49-F238E27FC236}">
                <a16:creationId xmlns:a16="http://schemas.microsoft.com/office/drawing/2014/main" id="{14872AAE-88BF-392A-C8FF-17AC84759F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11BFE1-265F-3FF6-F0E2-463254B4A702}"/>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197036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3">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3726-F3B4-E0ED-6540-6AA69130FC2A}"/>
              </a:ext>
            </a:extLst>
          </p:cNvPr>
          <p:cNvSpPr>
            <a:spLocks noGrp="1"/>
          </p:cNvSpPr>
          <p:nvPr>
            <p:ph type="title"/>
          </p:nvPr>
        </p:nvSpPr>
        <p:spPr>
          <a:xfrm>
            <a:off x="0" y="482600"/>
            <a:ext cx="12192000" cy="777874"/>
          </a:xfrm>
          <a:gradFill flip="none" rotWithShape="1">
            <a:gsLst>
              <a:gs pos="20000">
                <a:srgbClr val="FFF4D3">
                  <a:alpha val="47000"/>
                </a:srgbClr>
              </a:gs>
              <a:gs pos="5000">
                <a:schemeClr val="accent4">
                  <a:lumMod val="5000"/>
                  <a:lumOff val="95000"/>
                  <a:alpha val="0"/>
                </a:schemeClr>
              </a:gs>
              <a:gs pos="100000">
                <a:schemeClr val="accent4">
                  <a:lumMod val="30000"/>
                  <a:lumOff val="70000"/>
                  <a:alpha val="49000"/>
                </a:schemeClr>
              </a:gs>
            </a:gsLst>
            <a:lin ang="10800000" scaled="1"/>
            <a:tileRect/>
          </a:gradFill>
        </p:spPr>
        <p:txBody>
          <a:bodyPr vert="horz" lIns="288000" tIns="72000" rIns="72000" bIns="72000" rtlCol="0" anchor="ctr">
            <a:normAutofit/>
          </a:bodyPr>
          <a:lstStyle>
            <a:lvl1pPr>
              <a:defRPr lang="en-GB" dirty="0"/>
            </a:lvl1pPr>
          </a:lstStyle>
          <a:p>
            <a:pPr marL="0" lvl="0"/>
            <a:r>
              <a:rPr lang="en-US" dirty="0"/>
              <a:t>Click to edit Master title style</a:t>
            </a:r>
            <a:endParaRPr lang="en-GB" dirty="0"/>
          </a:p>
        </p:txBody>
      </p:sp>
      <p:sp>
        <p:nvSpPr>
          <p:cNvPr id="3" name="Content Placeholder 2">
            <a:extLst>
              <a:ext uri="{FF2B5EF4-FFF2-40B4-BE49-F238E27FC236}">
                <a16:creationId xmlns:a16="http://schemas.microsoft.com/office/drawing/2014/main" id="{0D180E40-6ED1-CAB7-0C97-849418A87A89}"/>
              </a:ext>
            </a:extLst>
          </p:cNvPr>
          <p:cNvSpPr>
            <a:spLocks noGrp="1"/>
          </p:cNvSpPr>
          <p:nvPr>
            <p:ph idx="1"/>
          </p:nvPr>
        </p:nvSpPr>
        <p:spPr>
          <a:xfrm>
            <a:off x="723900" y="1825624"/>
            <a:ext cx="10807700" cy="4530725"/>
          </a:xfrm>
          <a:solidFill>
            <a:srgbClr val="F0F1CA">
              <a:alpha val="50000"/>
            </a:srgbClr>
          </a:solidFill>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2A1F1C7-66A8-AA85-6588-84D9C906C904}"/>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5" name="Footer Placeholder 4">
            <a:extLst>
              <a:ext uri="{FF2B5EF4-FFF2-40B4-BE49-F238E27FC236}">
                <a16:creationId xmlns:a16="http://schemas.microsoft.com/office/drawing/2014/main" id="{B4570970-E145-E2A9-052F-8991509F91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42DA23-9853-0328-BEE1-F1A0A0691CAE}"/>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111109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0F1C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112C-643B-32A6-2235-55668F3D3BC4}"/>
              </a:ext>
            </a:extLst>
          </p:cNvPr>
          <p:cNvSpPr>
            <a:spLocks noGrp="1"/>
          </p:cNvSpPr>
          <p:nvPr>
            <p:ph type="title"/>
          </p:nvPr>
        </p:nvSpPr>
        <p:spPr>
          <a:xfrm>
            <a:off x="831850" y="1046959"/>
            <a:ext cx="10515600" cy="1719262"/>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BC6987E-7D3A-CC9E-D0FE-3A78434767B4}"/>
              </a:ext>
            </a:extLst>
          </p:cNvPr>
          <p:cNvSpPr>
            <a:spLocks noGrp="1"/>
          </p:cNvSpPr>
          <p:nvPr>
            <p:ph type="body" idx="1"/>
          </p:nvPr>
        </p:nvSpPr>
        <p:spPr>
          <a:xfrm>
            <a:off x="831850" y="3094074"/>
            <a:ext cx="10515600" cy="2995577"/>
          </a:xfrm>
        </p:spPr>
        <p:txBody>
          <a:bodyPr/>
          <a:lstStyle>
            <a:lvl1pPr marL="0" indent="0">
              <a:buNone/>
              <a:defRPr sz="2400">
                <a:solidFill>
                  <a:srgbClr val="485D0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0"/>
            <a:endParaRPr lang="en-US" dirty="0"/>
          </a:p>
        </p:txBody>
      </p:sp>
      <p:sp>
        <p:nvSpPr>
          <p:cNvPr id="4" name="Date Placeholder 3">
            <a:extLst>
              <a:ext uri="{FF2B5EF4-FFF2-40B4-BE49-F238E27FC236}">
                <a16:creationId xmlns:a16="http://schemas.microsoft.com/office/drawing/2014/main" id="{E9AF539D-B9AE-4875-B88E-0E2B280F1109}"/>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5" name="Footer Placeholder 4">
            <a:extLst>
              <a:ext uri="{FF2B5EF4-FFF2-40B4-BE49-F238E27FC236}">
                <a16:creationId xmlns:a16="http://schemas.microsoft.com/office/drawing/2014/main" id="{A232EFBF-EB84-8718-98F6-F70C07CFB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D04C46-AC9E-25A2-548E-A2C7C002B99E}"/>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158867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E949-3E69-6939-F1ED-ECD882FDCFF3}"/>
              </a:ext>
            </a:extLst>
          </p:cNvPr>
          <p:cNvSpPr>
            <a:spLocks noGrp="1"/>
          </p:cNvSpPr>
          <p:nvPr>
            <p:ph type="title"/>
          </p:nvPr>
        </p:nvSpPr>
        <p:spPr>
          <a:xfrm>
            <a:off x="0" y="504826"/>
            <a:ext cx="12192000" cy="723446"/>
          </a:xfrm>
          <a:gradFill flip="none" rotWithShape="1">
            <a:gsLst>
              <a:gs pos="20000">
                <a:srgbClr val="FFF4D3">
                  <a:alpha val="47000"/>
                </a:srgbClr>
              </a:gs>
              <a:gs pos="5000">
                <a:schemeClr val="accent4">
                  <a:lumMod val="5000"/>
                  <a:lumOff val="95000"/>
                  <a:alpha val="0"/>
                </a:schemeClr>
              </a:gs>
              <a:gs pos="100000">
                <a:schemeClr val="accent4">
                  <a:lumMod val="30000"/>
                  <a:lumOff val="70000"/>
                  <a:alpha val="49000"/>
                </a:schemeClr>
              </a:gs>
            </a:gsLst>
            <a:lin ang="10800000" scaled="1"/>
            <a:tileRect/>
          </a:gradFill>
        </p:spPr>
        <p:txBody>
          <a:bodyPr vert="horz" lIns="288000" tIns="72000" rIns="72000" bIns="72000" rtlCol="0" anchor="ctr">
            <a:normAutofit/>
          </a:bodyPr>
          <a:lstStyle>
            <a:lvl1pPr>
              <a:defRPr lang="en-GB" dirty="0"/>
            </a:lvl1pPr>
          </a:lstStyle>
          <a:p>
            <a:pPr marL="0" lvl="0"/>
            <a:r>
              <a:rPr lang="en-US" dirty="0"/>
              <a:t>Click to edit Master title style</a:t>
            </a:r>
            <a:endParaRPr lang="en-GB" dirty="0"/>
          </a:p>
        </p:txBody>
      </p:sp>
      <p:sp>
        <p:nvSpPr>
          <p:cNvPr id="3" name="Content Placeholder 2">
            <a:extLst>
              <a:ext uri="{FF2B5EF4-FFF2-40B4-BE49-F238E27FC236}">
                <a16:creationId xmlns:a16="http://schemas.microsoft.com/office/drawing/2014/main" id="{AD3765F2-BF83-1AFB-C6E0-32DEC2DB9925}"/>
              </a:ext>
            </a:extLst>
          </p:cNvPr>
          <p:cNvSpPr>
            <a:spLocks noGrp="1"/>
          </p:cNvSpPr>
          <p:nvPr>
            <p:ph sz="half" idx="1"/>
          </p:nvPr>
        </p:nvSpPr>
        <p:spPr>
          <a:xfrm>
            <a:off x="838200" y="1825625"/>
            <a:ext cx="5181600" cy="4351338"/>
          </a:xfrm>
          <a:solidFill>
            <a:srgbClr val="F0F1CA">
              <a:alpha val="50000"/>
            </a:srgb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5A81AA-8928-9F1B-18CB-806FD9CF0B79}"/>
              </a:ext>
            </a:extLst>
          </p:cNvPr>
          <p:cNvSpPr>
            <a:spLocks noGrp="1"/>
          </p:cNvSpPr>
          <p:nvPr>
            <p:ph sz="half" idx="2"/>
          </p:nvPr>
        </p:nvSpPr>
        <p:spPr>
          <a:xfrm>
            <a:off x="6172200" y="1825625"/>
            <a:ext cx="5181600" cy="4351338"/>
          </a:xfrm>
          <a:solidFill>
            <a:srgbClr val="F0F1CA">
              <a:alpha val="50000"/>
            </a:srgb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D5B422C-4ABA-FDA4-86EC-CEE81AB2D913}"/>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6" name="Footer Placeholder 5">
            <a:extLst>
              <a:ext uri="{FF2B5EF4-FFF2-40B4-BE49-F238E27FC236}">
                <a16:creationId xmlns:a16="http://schemas.microsoft.com/office/drawing/2014/main" id="{DEE7ABB6-CCDD-7859-01C0-024C9CC506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7A7957-194A-DD9E-AD92-25AD7FE69013}"/>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313194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C7B0-B1EF-CC80-1482-27C2011B82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098ACB5-2A41-D989-2BB4-463CD53D9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5B88E-CFBB-7AA1-7D8A-65FCAD2911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459C52-9E13-51EE-21D6-C93705DDF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D42A6-4056-891A-0E6B-E5E46DC6C7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D72A7D-0C54-A0A8-1114-8808F71DBC3D}"/>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8" name="Footer Placeholder 7">
            <a:extLst>
              <a:ext uri="{FF2B5EF4-FFF2-40B4-BE49-F238E27FC236}">
                <a16:creationId xmlns:a16="http://schemas.microsoft.com/office/drawing/2014/main" id="{9AC2B69A-3CA7-3C74-2F49-3F672AAABB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BB752F4-631E-6C2E-78DD-5AF6D1706E3D}"/>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239875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809F-0E4F-6DC2-D6AC-447FBB0E65EE}"/>
              </a:ext>
            </a:extLst>
          </p:cNvPr>
          <p:cNvSpPr>
            <a:spLocks noGrp="1"/>
          </p:cNvSpPr>
          <p:nvPr>
            <p:ph type="title"/>
          </p:nvPr>
        </p:nvSpPr>
        <p:spPr>
          <a:xfrm>
            <a:off x="0" y="446564"/>
            <a:ext cx="12192000" cy="861348"/>
          </a:xfrm>
          <a:gradFill flip="none" rotWithShape="1">
            <a:gsLst>
              <a:gs pos="20000">
                <a:srgbClr val="FFF4D3">
                  <a:alpha val="47000"/>
                </a:srgbClr>
              </a:gs>
              <a:gs pos="5000">
                <a:schemeClr val="accent4">
                  <a:lumMod val="5000"/>
                  <a:lumOff val="95000"/>
                  <a:alpha val="0"/>
                </a:schemeClr>
              </a:gs>
              <a:gs pos="100000">
                <a:schemeClr val="accent4">
                  <a:lumMod val="30000"/>
                  <a:lumOff val="70000"/>
                  <a:alpha val="49000"/>
                </a:schemeClr>
              </a:gs>
            </a:gsLst>
            <a:lin ang="10800000" scaled="1"/>
            <a:tileRect/>
          </a:gradFill>
        </p:spPr>
        <p:txBody>
          <a:bodyPr lIns="288000" tIns="72000" rIns="72000" bIns="72000"/>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2CBF6949-EBF9-CA17-142D-3AF5EFCF2639}"/>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4" name="Footer Placeholder 3">
            <a:extLst>
              <a:ext uri="{FF2B5EF4-FFF2-40B4-BE49-F238E27FC236}">
                <a16:creationId xmlns:a16="http://schemas.microsoft.com/office/drawing/2014/main" id="{9227DF11-203F-FE52-D318-A10471DA34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7D52A2D-4BC0-02BE-D947-2AAA63EDD764}"/>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52479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5215E-CCFC-6B22-2EB2-0C85FD3071F1}"/>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3" name="Footer Placeholder 2">
            <a:extLst>
              <a:ext uri="{FF2B5EF4-FFF2-40B4-BE49-F238E27FC236}">
                <a16:creationId xmlns:a16="http://schemas.microsoft.com/office/drawing/2014/main" id="{FA206DE7-5A06-A30B-4E63-C462B711C64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91114F-16D3-DCD5-15F2-BA4D54D96423}"/>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209457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FD05-07B3-FE3D-754A-7E03FA200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6570D3-9163-F566-6105-201F27E48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D5181E-EE1C-8CAF-370F-5406B8677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D384E-F6E3-4072-EB17-601E5D90F9AE}"/>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6" name="Footer Placeholder 5">
            <a:extLst>
              <a:ext uri="{FF2B5EF4-FFF2-40B4-BE49-F238E27FC236}">
                <a16:creationId xmlns:a16="http://schemas.microsoft.com/office/drawing/2014/main" id="{722B8B33-1F8A-5330-0A05-2A02C88112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79DCAC-8963-C7A2-0C11-8AE4DF398DB1}"/>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194667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4716-29F6-A9F9-95E2-DE746BEA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0B3914-F55F-0559-C0C5-BE4CEF14F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3E5136-DB6C-9F63-C404-156526F78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9C273-F1DD-ECA8-1674-E79AA8783D97}"/>
              </a:ext>
            </a:extLst>
          </p:cNvPr>
          <p:cNvSpPr>
            <a:spLocks noGrp="1"/>
          </p:cNvSpPr>
          <p:nvPr>
            <p:ph type="dt" sz="half" idx="10"/>
          </p:nvPr>
        </p:nvSpPr>
        <p:spPr/>
        <p:txBody>
          <a:bodyPr/>
          <a:lstStyle/>
          <a:p>
            <a:fld id="{2FADCA0B-0A4C-4105-8736-3EC7B7E7580A}" type="datetimeFigureOut">
              <a:rPr lang="en-GB" smtClean="0"/>
              <a:t>12/08/2022</a:t>
            </a:fld>
            <a:endParaRPr lang="en-GB"/>
          </a:p>
        </p:txBody>
      </p:sp>
      <p:sp>
        <p:nvSpPr>
          <p:cNvPr id="6" name="Footer Placeholder 5">
            <a:extLst>
              <a:ext uri="{FF2B5EF4-FFF2-40B4-BE49-F238E27FC236}">
                <a16:creationId xmlns:a16="http://schemas.microsoft.com/office/drawing/2014/main" id="{7F3616D5-B922-2B89-EC59-E27CFFF381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F0E265-36D9-0950-AC62-EA6DDEFAD297}"/>
              </a:ext>
            </a:extLst>
          </p:cNvPr>
          <p:cNvSpPr>
            <a:spLocks noGrp="1"/>
          </p:cNvSpPr>
          <p:nvPr>
            <p:ph type="sldNum" sz="quarter" idx="12"/>
          </p:nvPr>
        </p:nvSpPr>
        <p:spPr/>
        <p:txBody>
          <a:bodyPr/>
          <a:lstStyle/>
          <a:p>
            <a:fld id="{91C0ADF9-8C2A-4CB2-90AA-B9C00A5AA1E5}" type="slidenum">
              <a:rPr lang="en-GB" smtClean="0"/>
              <a:t>‹#›</a:t>
            </a:fld>
            <a:endParaRPr lang="en-GB"/>
          </a:p>
        </p:txBody>
      </p:sp>
    </p:spTree>
    <p:extLst>
      <p:ext uri="{BB962C8B-B14F-4D97-AF65-F5344CB8AC3E}">
        <p14:creationId xmlns:p14="http://schemas.microsoft.com/office/powerpoint/2010/main" val="44832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CD1C3-213B-A7D6-0053-12D632AA0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E3887C42-F3D8-48D9-8807-D9A1BFEBE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E6946D58-0AB3-0F8E-A120-0710C1B9A1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DCA0B-0A4C-4105-8736-3EC7B7E7580A}" type="datetimeFigureOut">
              <a:rPr lang="en-GB" smtClean="0"/>
              <a:t>12/08/2022</a:t>
            </a:fld>
            <a:endParaRPr lang="en-GB"/>
          </a:p>
        </p:txBody>
      </p:sp>
      <p:sp>
        <p:nvSpPr>
          <p:cNvPr id="5" name="Footer Placeholder 4">
            <a:extLst>
              <a:ext uri="{FF2B5EF4-FFF2-40B4-BE49-F238E27FC236}">
                <a16:creationId xmlns:a16="http://schemas.microsoft.com/office/drawing/2014/main" id="{601F54A0-3C47-86D1-C901-829CF94C3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1C22F17-9392-2AED-A87D-9C7FD68E6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0ADF9-8C2A-4CB2-90AA-B9C00A5AA1E5}" type="slidenum">
              <a:rPr lang="en-GB" smtClean="0"/>
              <a:t>‹#›</a:t>
            </a:fld>
            <a:endParaRPr lang="en-GB"/>
          </a:p>
        </p:txBody>
      </p:sp>
    </p:spTree>
    <p:extLst>
      <p:ext uri="{BB962C8B-B14F-4D97-AF65-F5344CB8AC3E}">
        <p14:creationId xmlns:p14="http://schemas.microsoft.com/office/powerpoint/2010/main" val="3448855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485D01"/>
          </a:solidFill>
          <a:latin typeface="Modern Love" panose="04090805081005020601" pitchFamily="8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485D0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485D0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485D0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485D0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485D0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8E5D-E536-9FE6-A882-742EEB0EB804}"/>
              </a:ext>
            </a:extLst>
          </p:cNvPr>
          <p:cNvSpPr>
            <a:spLocks noGrp="1"/>
          </p:cNvSpPr>
          <p:nvPr>
            <p:ph type="title"/>
          </p:nvPr>
        </p:nvSpPr>
        <p:spPr/>
        <p:txBody>
          <a:bodyPr/>
          <a:lstStyle/>
          <a:p>
            <a:r>
              <a:rPr lang="en-GB" dirty="0"/>
              <a:t>Reflection</a:t>
            </a:r>
          </a:p>
        </p:txBody>
      </p:sp>
      <p:sp>
        <p:nvSpPr>
          <p:cNvPr id="4" name="Content Placeholder 3">
            <a:extLst>
              <a:ext uri="{FF2B5EF4-FFF2-40B4-BE49-F238E27FC236}">
                <a16:creationId xmlns:a16="http://schemas.microsoft.com/office/drawing/2014/main" id="{EBBA8498-0B32-F6C8-B228-0D48E96575A2}"/>
              </a:ext>
            </a:extLst>
          </p:cNvPr>
          <p:cNvSpPr>
            <a:spLocks noGrp="1"/>
          </p:cNvSpPr>
          <p:nvPr>
            <p:ph type="body" idx="1"/>
          </p:nvPr>
        </p:nvSpPr>
        <p:spPr/>
        <p:txBody>
          <a:bodyPr>
            <a:normAutofit/>
          </a:bodyPr>
          <a:lstStyle/>
          <a:p>
            <a:endParaRPr lang="en-GB" sz="1800" dirty="0"/>
          </a:p>
          <a:p>
            <a:endParaRPr lang="en-GB" sz="1800" dirty="0"/>
          </a:p>
          <a:p>
            <a:r>
              <a:rPr lang="en-GB" sz="1800" dirty="0"/>
              <a:t>We used De Bono’s thinking hats as a reflection tool.</a:t>
            </a:r>
          </a:p>
          <a:p>
            <a:r>
              <a:rPr lang="en-US" sz="1800" dirty="0"/>
              <a:t>Jessie wore the blue hat throughout this process, so as to keep it on track.</a:t>
            </a:r>
            <a:endParaRPr lang="en-GB" sz="1800" dirty="0"/>
          </a:p>
          <a:p>
            <a:endParaRPr lang="en-GB" sz="1800" dirty="0"/>
          </a:p>
          <a:p>
            <a:endParaRPr lang="en-GB" sz="1800" dirty="0"/>
          </a:p>
        </p:txBody>
      </p:sp>
    </p:spTree>
    <p:extLst>
      <p:ext uri="{BB962C8B-B14F-4D97-AF65-F5344CB8AC3E}">
        <p14:creationId xmlns:p14="http://schemas.microsoft.com/office/powerpoint/2010/main" val="285200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9D78-AE3E-68BB-AE2D-098979B89DBE}"/>
              </a:ext>
            </a:extLst>
          </p:cNvPr>
          <p:cNvSpPr>
            <a:spLocks noGrp="1"/>
          </p:cNvSpPr>
          <p:nvPr>
            <p:ph type="title"/>
          </p:nvPr>
        </p:nvSpPr>
        <p:spPr/>
        <p:txBody>
          <a:bodyPr/>
          <a:lstStyle/>
          <a:p>
            <a:r>
              <a:rPr lang="en-GB" dirty="0"/>
              <a:t>Reflection – </a:t>
            </a:r>
            <a:r>
              <a:rPr lang="en-US" sz="4400" dirty="0"/>
              <a:t>Theory</a:t>
            </a:r>
            <a:endParaRPr lang="en-GB" dirty="0"/>
          </a:p>
        </p:txBody>
      </p:sp>
      <p:sp>
        <p:nvSpPr>
          <p:cNvPr id="3" name="Content Placeholder 2">
            <a:extLst>
              <a:ext uri="{FF2B5EF4-FFF2-40B4-BE49-F238E27FC236}">
                <a16:creationId xmlns:a16="http://schemas.microsoft.com/office/drawing/2014/main" id="{F9D625C7-9B6E-02A5-4E36-DAF7951B328E}"/>
              </a:ext>
            </a:extLst>
          </p:cNvPr>
          <p:cNvSpPr>
            <a:spLocks noGrp="1"/>
          </p:cNvSpPr>
          <p:nvPr>
            <p:ph idx="1"/>
          </p:nvPr>
        </p:nvSpPr>
        <p:spPr/>
        <p:txBody>
          <a:bodyPr>
            <a:noAutofit/>
          </a:bodyPr>
          <a:lstStyle/>
          <a:p>
            <a:pPr>
              <a:lnSpc>
                <a:spcPct val="120000"/>
              </a:lnSpc>
              <a:spcBef>
                <a:spcPts val="0"/>
              </a:spcBef>
              <a:spcAft>
                <a:spcPts val="600"/>
              </a:spcAft>
            </a:pPr>
            <a:r>
              <a:rPr lang="en-US" sz="1500" b="1" dirty="0"/>
              <a:t>White Hat – facts &amp; figures</a:t>
            </a:r>
            <a:br>
              <a:rPr lang="en-US" sz="1500" b="1" dirty="0"/>
            </a:br>
            <a:r>
              <a:rPr lang="en-US" sz="1500" dirty="0"/>
              <a:t>We are new to the living systems theory and HDM. They are things that take a long time to get to grips with.</a:t>
            </a:r>
          </a:p>
          <a:p>
            <a:pPr>
              <a:lnSpc>
                <a:spcPct val="120000"/>
              </a:lnSpc>
              <a:spcBef>
                <a:spcPts val="0"/>
              </a:spcBef>
              <a:spcAft>
                <a:spcPts val="600"/>
              </a:spcAft>
            </a:pPr>
            <a:r>
              <a:rPr lang="en-US" sz="1500" b="1" dirty="0"/>
              <a:t>Yellow Hat – positivity &amp; optimism</a:t>
            </a:r>
            <a:br>
              <a:rPr lang="en-US" sz="1500" b="1" dirty="0"/>
            </a:br>
            <a:r>
              <a:rPr lang="en-US" sz="1500" dirty="0"/>
              <a:t>It has been constructive to disrupt the conventional mechanistic thinking around complex systems and it’s made it possible to see where the more valuable interventions can be made. </a:t>
            </a:r>
          </a:p>
          <a:p>
            <a:pPr>
              <a:lnSpc>
                <a:spcPct val="120000"/>
              </a:lnSpc>
              <a:spcBef>
                <a:spcPts val="0"/>
              </a:spcBef>
              <a:spcAft>
                <a:spcPts val="600"/>
              </a:spcAft>
            </a:pPr>
            <a:r>
              <a:rPr lang="en-US" sz="1500" b="1" dirty="0"/>
              <a:t>Black Hat – risk management</a:t>
            </a:r>
            <a:br>
              <a:rPr lang="en-US" sz="1500" b="1" dirty="0"/>
            </a:br>
            <a:r>
              <a:rPr lang="en-US" sz="1500" dirty="0"/>
              <a:t>There is a risk that by following this approach, we have opened the scope too broadly and that when presenting this to the client, they may be overwhelmed.</a:t>
            </a:r>
          </a:p>
          <a:p>
            <a:pPr>
              <a:lnSpc>
                <a:spcPct val="120000"/>
              </a:lnSpc>
              <a:spcBef>
                <a:spcPts val="0"/>
              </a:spcBef>
              <a:spcAft>
                <a:spcPts val="600"/>
              </a:spcAft>
            </a:pPr>
            <a:r>
              <a:rPr lang="en-US" sz="1500" b="1" dirty="0"/>
              <a:t>Red Hat – emotion &amp; intuition</a:t>
            </a:r>
            <a:br>
              <a:rPr lang="en-US" sz="1500" b="1" dirty="0"/>
            </a:br>
            <a:r>
              <a:rPr lang="en-US" sz="1500" dirty="0"/>
              <a:t>These theories are very open, they don’t give clear, defined answers, in fact, it raises more questions than answers. It is a very useful starting point but is it clear enough that there’s a destination? </a:t>
            </a:r>
          </a:p>
          <a:p>
            <a:pPr>
              <a:lnSpc>
                <a:spcPct val="120000"/>
              </a:lnSpc>
              <a:spcBef>
                <a:spcPts val="0"/>
              </a:spcBef>
              <a:spcAft>
                <a:spcPts val="600"/>
              </a:spcAft>
            </a:pPr>
            <a:r>
              <a:rPr lang="en-US" sz="1500" b="1" dirty="0"/>
              <a:t>Green Hat – creativity &amp; opportunities</a:t>
            </a:r>
            <a:br>
              <a:rPr lang="en-US" sz="1500" b="1" dirty="0"/>
            </a:br>
            <a:r>
              <a:rPr lang="en-US" sz="1500" dirty="0"/>
              <a:t>The theory is so open that there are endless opportunities for creativity.</a:t>
            </a:r>
          </a:p>
          <a:p>
            <a:pPr>
              <a:lnSpc>
                <a:spcPct val="120000"/>
              </a:lnSpc>
              <a:spcBef>
                <a:spcPts val="0"/>
              </a:spcBef>
              <a:spcAft>
                <a:spcPts val="600"/>
              </a:spcAft>
            </a:pPr>
            <a:endParaRPr lang="en-GB" sz="1500" dirty="0"/>
          </a:p>
        </p:txBody>
      </p:sp>
    </p:spTree>
    <p:extLst>
      <p:ext uri="{BB962C8B-B14F-4D97-AF65-F5344CB8AC3E}">
        <p14:creationId xmlns:p14="http://schemas.microsoft.com/office/powerpoint/2010/main" val="352925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E64D-7E78-543C-4409-D25683956854}"/>
              </a:ext>
            </a:extLst>
          </p:cNvPr>
          <p:cNvSpPr>
            <a:spLocks noGrp="1"/>
          </p:cNvSpPr>
          <p:nvPr>
            <p:ph type="title"/>
          </p:nvPr>
        </p:nvSpPr>
        <p:spPr/>
        <p:txBody>
          <a:bodyPr/>
          <a:lstStyle/>
          <a:p>
            <a:r>
              <a:rPr lang="en-GB" dirty="0"/>
              <a:t>Reflection – Tools</a:t>
            </a:r>
          </a:p>
        </p:txBody>
      </p:sp>
      <p:sp>
        <p:nvSpPr>
          <p:cNvPr id="3" name="Content Placeholder 2">
            <a:extLst>
              <a:ext uri="{FF2B5EF4-FFF2-40B4-BE49-F238E27FC236}">
                <a16:creationId xmlns:a16="http://schemas.microsoft.com/office/drawing/2014/main" id="{004A1993-9B97-F6C3-AE73-2A90A0F35021}"/>
              </a:ext>
            </a:extLst>
          </p:cNvPr>
          <p:cNvSpPr>
            <a:spLocks noGrp="1"/>
          </p:cNvSpPr>
          <p:nvPr>
            <p:ph idx="1"/>
          </p:nvPr>
        </p:nvSpPr>
        <p:spPr>
          <a:xfrm>
            <a:off x="723900" y="1825624"/>
            <a:ext cx="10807700" cy="4530725"/>
          </a:xfrm>
        </p:spPr>
        <p:txBody>
          <a:bodyPr>
            <a:normAutofit fontScale="85000" lnSpcReduction="10000"/>
          </a:bodyPr>
          <a:lstStyle/>
          <a:p>
            <a:pPr>
              <a:lnSpc>
                <a:spcPct val="130000"/>
              </a:lnSpc>
              <a:spcBef>
                <a:spcPts val="0"/>
              </a:spcBef>
              <a:spcAft>
                <a:spcPts val="600"/>
              </a:spcAft>
            </a:pPr>
            <a:r>
              <a:rPr lang="en-GB" sz="1800" b="1" dirty="0">
                <a:effectLst/>
              </a:rPr>
              <a:t>White Hat – facts &amp; figures</a:t>
            </a:r>
            <a:br>
              <a:rPr lang="en-GB" sz="1800" b="1" dirty="0">
                <a:effectLst/>
              </a:rPr>
            </a:br>
            <a:r>
              <a:rPr lang="en-GB" sz="1800" dirty="0">
                <a:effectLst/>
              </a:rPr>
              <a:t>We used Quality of Life Statements, The five questions, The seven first principles of regeneration, inputs/outputs diagram, base map, sector analysis, zoning, PMI, De Bono’s Thinking Hats.</a:t>
            </a:r>
          </a:p>
          <a:p>
            <a:pPr>
              <a:lnSpc>
                <a:spcPct val="130000"/>
              </a:lnSpc>
              <a:spcBef>
                <a:spcPts val="0"/>
              </a:spcBef>
              <a:spcAft>
                <a:spcPts val="600"/>
              </a:spcAft>
            </a:pPr>
            <a:r>
              <a:rPr lang="en-GB" sz="1800" b="1" dirty="0">
                <a:effectLst/>
              </a:rPr>
              <a:t>Yellow Hat – positivity &amp; optimism</a:t>
            </a:r>
            <a:br>
              <a:rPr lang="en-GB" sz="1800" b="1" dirty="0">
                <a:effectLst/>
              </a:rPr>
            </a:br>
            <a:r>
              <a:rPr lang="en-GB" sz="1800" dirty="0">
                <a:effectLst/>
              </a:rPr>
              <a:t>We used appropriate tools to address a need, rather than using tools because we thought we should, in-keeping with the Regenerative Life approach. Although the sector analysis was basic, it was appropriate for the scope of this design.</a:t>
            </a:r>
          </a:p>
          <a:p>
            <a:pPr>
              <a:lnSpc>
                <a:spcPct val="130000"/>
              </a:lnSpc>
              <a:spcBef>
                <a:spcPts val="0"/>
              </a:spcBef>
              <a:spcAft>
                <a:spcPts val="600"/>
              </a:spcAft>
            </a:pPr>
            <a:r>
              <a:rPr lang="en-GB" sz="1800" b="1" dirty="0">
                <a:effectLst/>
              </a:rPr>
              <a:t>Black Hat – risk management</a:t>
            </a:r>
            <a:br>
              <a:rPr lang="en-GB" sz="1800" b="1" dirty="0">
                <a:effectLst/>
              </a:rPr>
            </a:br>
            <a:r>
              <a:rPr lang="en-GB" sz="1800" dirty="0">
                <a:effectLst/>
              </a:rPr>
              <a:t>The inputs/outputs diagram is a mechanistic approach and is not in-keeping with the chosen framework</a:t>
            </a:r>
          </a:p>
          <a:p>
            <a:pPr>
              <a:lnSpc>
                <a:spcPct val="130000"/>
              </a:lnSpc>
              <a:spcBef>
                <a:spcPts val="0"/>
              </a:spcBef>
              <a:spcAft>
                <a:spcPts val="600"/>
              </a:spcAft>
            </a:pPr>
            <a:r>
              <a:rPr lang="en-GB" sz="1800" b="1" dirty="0">
                <a:effectLst/>
              </a:rPr>
              <a:t>Red Hat – emotion &amp; intuition</a:t>
            </a:r>
            <a:br>
              <a:rPr lang="en-GB" sz="1800" b="1" dirty="0">
                <a:effectLst/>
              </a:rPr>
            </a:br>
            <a:r>
              <a:rPr lang="en-GB" sz="1800" dirty="0">
                <a:effectLst/>
              </a:rPr>
              <a:t>Jessie liked the inputs/outputs diagram very much. Some of the tools around HDM and Living systems are abstract and cerebral so that can create feelings of uncertainty, compared to more traditional, definitive tools such as SWOT analysis.</a:t>
            </a:r>
          </a:p>
          <a:p>
            <a:pPr>
              <a:lnSpc>
                <a:spcPct val="130000"/>
              </a:lnSpc>
              <a:spcBef>
                <a:spcPts val="0"/>
              </a:spcBef>
              <a:spcAft>
                <a:spcPts val="600"/>
              </a:spcAft>
            </a:pPr>
            <a:r>
              <a:rPr lang="en-GB" sz="1800" b="1" dirty="0">
                <a:effectLst/>
              </a:rPr>
              <a:t>Green Hat – creativity &amp; opportunities</a:t>
            </a:r>
            <a:br>
              <a:rPr lang="en-GB" sz="1800" b="1" dirty="0">
                <a:effectLst/>
              </a:rPr>
            </a:br>
            <a:r>
              <a:rPr lang="en-GB" sz="1800" dirty="0">
                <a:effectLst/>
              </a:rPr>
              <a:t>The inputs/outputs diagram was a way to illustrate and explore the connectedness of the vegetable growing with the other systems/activities and highlight the fact that the scope of what we needed to consider was much broader.</a:t>
            </a:r>
          </a:p>
        </p:txBody>
      </p:sp>
    </p:spTree>
    <p:extLst>
      <p:ext uri="{BB962C8B-B14F-4D97-AF65-F5344CB8AC3E}">
        <p14:creationId xmlns:p14="http://schemas.microsoft.com/office/powerpoint/2010/main" val="338119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429-61D5-4DCE-66B9-A0F5A330322A}"/>
              </a:ext>
            </a:extLst>
          </p:cNvPr>
          <p:cNvSpPr>
            <a:spLocks noGrp="1"/>
          </p:cNvSpPr>
          <p:nvPr>
            <p:ph type="title"/>
          </p:nvPr>
        </p:nvSpPr>
        <p:spPr/>
        <p:txBody>
          <a:bodyPr/>
          <a:lstStyle/>
          <a:p>
            <a:r>
              <a:rPr lang="en-GB" dirty="0"/>
              <a:t>Reflection – Process </a:t>
            </a:r>
          </a:p>
        </p:txBody>
      </p:sp>
      <p:sp>
        <p:nvSpPr>
          <p:cNvPr id="3" name="Content Placeholder 2">
            <a:extLst>
              <a:ext uri="{FF2B5EF4-FFF2-40B4-BE49-F238E27FC236}">
                <a16:creationId xmlns:a16="http://schemas.microsoft.com/office/drawing/2014/main" id="{31CC67A8-6517-6771-8184-0D7A4D8FDD78}"/>
              </a:ext>
            </a:extLst>
          </p:cNvPr>
          <p:cNvSpPr>
            <a:spLocks noGrp="1"/>
          </p:cNvSpPr>
          <p:nvPr>
            <p:ph idx="1"/>
          </p:nvPr>
        </p:nvSpPr>
        <p:spPr/>
        <p:txBody>
          <a:bodyPr>
            <a:normAutofit/>
          </a:bodyPr>
          <a:lstStyle/>
          <a:p>
            <a:pPr>
              <a:lnSpc>
                <a:spcPct val="120000"/>
              </a:lnSpc>
              <a:spcBef>
                <a:spcPts val="0"/>
              </a:spcBef>
              <a:spcAft>
                <a:spcPts val="600"/>
              </a:spcAft>
            </a:pPr>
            <a:r>
              <a:rPr lang="en-GB" sz="1500" b="1" dirty="0">
                <a:effectLst/>
              </a:rPr>
              <a:t>White Hat – facts &amp; figures</a:t>
            </a:r>
            <a:r>
              <a:rPr lang="en-GB" sz="1500" dirty="0">
                <a:effectLst/>
              </a:rPr>
              <a:t> </a:t>
            </a:r>
            <a:br>
              <a:rPr lang="en-GB" sz="1500" dirty="0">
                <a:effectLst/>
              </a:rPr>
            </a:br>
            <a:r>
              <a:rPr lang="en-GB" sz="1500" dirty="0">
                <a:effectLst/>
              </a:rPr>
              <a:t>Killian and I worked on this design collaboratively. We had some informal direct engagement with the clients. There was a limited amount of data to work with. </a:t>
            </a:r>
          </a:p>
          <a:p>
            <a:pPr>
              <a:lnSpc>
                <a:spcPct val="120000"/>
              </a:lnSpc>
              <a:spcBef>
                <a:spcPts val="0"/>
              </a:spcBef>
              <a:spcAft>
                <a:spcPts val="600"/>
              </a:spcAft>
            </a:pPr>
            <a:r>
              <a:rPr lang="en-GB" sz="1500" b="1" dirty="0">
                <a:effectLst/>
              </a:rPr>
              <a:t>Yellow Hat – positivity &amp; optimism</a:t>
            </a:r>
            <a:br>
              <a:rPr lang="en-GB" sz="1500" b="1" dirty="0">
                <a:effectLst/>
              </a:rPr>
            </a:br>
            <a:r>
              <a:rPr lang="en-GB" sz="1500" dirty="0">
                <a:effectLst/>
              </a:rPr>
              <a:t>Working collaboratively allowed us to consider different perspectives and to discuss issues, and to develop ideas. </a:t>
            </a:r>
          </a:p>
          <a:p>
            <a:pPr>
              <a:lnSpc>
                <a:spcPct val="120000"/>
              </a:lnSpc>
              <a:spcBef>
                <a:spcPts val="0"/>
              </a:spcBef>
              <a:spcAft>
                <a:spcPts val="600"/>
              </a:spcAft>
            </a:pPr>
            <a:r>
              <a:rPr lang="en-GB" sz="1500" b="1" dirty="0">
                <a:effectLst/>
              </a:rPr>
              <a:t>Black Hat – risk management</a:t>
            </a:r>
            <a:br>
              <a:rPr lang="en-GB" sz="1500" b="1" dirty="0">
                <a:effectLst/>
              </a:rPr>
            </a:br>
            <a:r>
              <a:rPr lang="en-GB" sz="1500" dirty="0">
                <a:effectLst/>
              </a:rPr>
              <a:t>Perhaps we didn’t get enough data from the clients – there could be all sorts of pipework under the various areas that we don’t know about! </a:t>
            </a:r>
          </a:p>
          <a:p>
            <a:pPr>
              <a:lnSpc>
                <a:spcPct val="120000"/>
              </a:lnSpc>
              <a:spcBef>
                <a:spcPts val="0"/>
              </a:spcBef>
              <a:spcAft>
                <a:spcPts val="600"/>
              </a:spcAft>
            </a:pPr>
            <a:r>
              <a:rPr lang="en-GB" sz="1500" b="1" dirty="0">
                <a:effectLst/>
              </a:rPr>
              <a:t>Red Hat – emotion &amp; intuition</a:t>
            </a:r>
            <a:br>
              <a:rPr lang="en-GB" sz="1500" b="1" dirty="0">
                <a:effectLst/>
              </a:rPr>
            </a:br>
            <a:r>
              <a:rPr lang="en-GB" sz="1500" dirty="0">
                <a:effectLst/>
              </a:rPr>
              <a:t>There’s a great deal of anecdotal information to gather and we’re aware that there’s no way of knowing how effectively that has been done – you don’t know what you don’t know.</a:t>
            </a:r>
            <a:br>
              <a:rPr lang="en-GB" sz="1500" dirty="0">
                <a:effectLst/>
              </a:rPr>
            </a:br>
            <a:r>
              <a:rPr lang="en-GB" sz="1500" dirty="0">
                <a:effectLst/>
              </a:rPr>
              <a:t>The social element of the whole may not have been sufficiently considered and it may cause the design to be less effective.</a:t>
            </a:r>
            <a:endParaRPr lang="en-GB" sz="1500" dirty="0"/>
          </a:p>
        </p:txBody>
      </p:sp>
    </p:spTree>
    <p:extLst>
      <p:ext uri="{BB962C8B-B14F-4D97-AF65-F5344CB8AC3E}">
        <p14:creationId xmlns:p14="http://schemas.microsoft.com/office/powerpoint/2010/main" val="45299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5375-E963-9A25-1128-439FAA0A1418}"/>
              </a:ext>
            </a:extLst>
          </p:cNvPr>
          <p:cNvSpPr>
            <a:spLocks noGrp="1"/>
          </p:cNvSpPr>
          <p:nvPr>
            <p:ph type="title"/>
          </p:nvPr>
        </p:nvSpPr>
        <p:spPr/>
        <p:txBody>
          <a:bodyPr/>
          <a:lstStyle/>
          <a:p>
            <a:r>
              <a:rPr lang="en-GB" dirty="0"/>
              <a:t>Reflection – Next steps </a:t>
            </a:r>
          </a:p>
        </p:txBody>
      </p:sp>
      <p:sp>
        <p:nvSpPr>
          <p:cNvPr id="3" name="Content Placeholder 2">
            <a:extLst>
              <a:ext uri="{FF2B5EF4-FFF2-40B4-BE49-F238E27FC236}">
                <a16:creationId xmlns:a16="http://schemas.microsoft.com/office/drawing/2014/main" id="{2AFFBB08-B0D1-2F02-18D7-6C75DDFF2728}"/>
              </a:ext>
            </a:extLst>
          </p:cNvPr>
          <p:cNvSpPr>
            <a:spLocks noGrp="1"/>
          </p:cNvSpPr>
          <p:nvPr>
            <p:ph idx="1"/>
          </p:nvPr>
        </p:nvSpPr>
        <p:spPr/>
        <p:txBody>
          <a:bodyPr>
            <a:normAutofit fontScale="85000" lnSpcReduction="10000"/>
          </a:bodyPr>
          <a:lstStyle/>
          <a:p>
            <a:pPr>
              <a:lnSpc>
                <a:spcPct val="130000"/>
              </a:lnSpc>
              <a:spcBef>
                <a:spcPts val="0"/>
              </a:spcBef>
              <a:spcAft>
                <a:spcPts val="600"/>
              </a:spcAft>
            </a:pPr>
            <a:r>
              <a:rPr lang="en-GB" sz="1800" b="1" dirty="0">
                <a:effectLst/>
                <a:latin typeface="Open Sans" panose="020B0606030504020204" pitchFamily="34" charset="0"/>
                <a:ea typeface="Calibri" panose="020F0502020204030204" pitchFamily="34" charset="0"/>
                <a:cs typeface="Times New Roman" panose="02020603050405020304" pitchFamily="18" charset="0"/>
              </a:rPr>
              <a:t>White Hat – facts &amp; figures</a:t>
            </a:r>
            <a:br>
              <a:rPr lang="en-GB" sz="1800" b="1" dirty="0">
                <a:effectLst/>
                <a:latin typeface="Open Sans" panose="020B0606030504020204" pitchFamily="34" charset="0"/>
                <a:ea typeface="Calibri" panose="020F0502020204030204" pitchFamily="34" charset="0"/>
                <a:cs typeface="Times New Roman" panose="02020603050405020304" pitchFamily="18" charset="0"/>
              </a:rPr>
            </a:br>
            <a:r>
              <a:rPr lang="en-GB" sz="1800" dirty="0">
                <a:effectLst/>
                <a:latin typeface="Open Sans" panose="020B0606030504020204" pitchFamily="34" charset="0"/>
                <a:ea typeface="Calibri" panose="020F0502020204030204" pitchFamily="34" charset="0"/>
                <a:cs typeface="Times New Roman" panose="02020603050405020304" pitchFamily="18" charset="0"/>
              </a:rPr>
              <a:t>We need to present this design to the Brookside team.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30000"/>
              </a:lnSpc>
              <a:spcBef>
                <a:spcPts val="0"/>
              </a:spcBef>
              <a:spcAft>
                <a:spcPts val="600"/>
              </a:spcAft>
            </a:pPr>
            <a:r>
              <a:rPr lang="en-GB" sz="1800" b="1" dirty="0">
                <a:effectLst/>
                <a:latin typeface="Open Sans" panose="020B0606030504020204" pitchFamily="34" charset="0"/>
                <a:ea typeface="Calibri" panose="020F0502020204030204" pitchFamily="34" charset="0"/>
                <a:cs typeface="Times New Roman" panose="02020603050405020304" pitchFamily="18" charset="0"/>
              </a:rPr>
              <a:t>Yellow Hat – positivity &amp; optimism</a:t>
            </a:r>
            <a:br>
              <a:rPr lang="en-GB" sz="1800" b="1" dirty="0">
                <a:effectLst/>
                <a:latin typeface="Open Sans" panose="020B0606030504020204" pitchFamily="34" charset="0"/>
                <a:ea typeface="Calibri" panose="020F0502020204030204" pitchFamily="34" charset="0"/>
                <a:cs typeface="Times New Roman" panose="02020603050405020304" pitchFamily="18" charset="0"/>
              </a:rPr>
            </a:br>
            <a:r>
              <a:rPr lang="en-GB" sz="1800" dirty="0">
                <a:effectLst/>
                <a:latin typeface="Open Sans" panose="020B0606030504020204" pitchFamily="34" charset="0"/>
                <a:ea typeface="Calibri" panose="020F0502020204030204" pitchFamily="34" charset="0"/>
                <a:cs typeface="Times New Roman" panose="02020603050405020304" pitchFamily="18" charset="0"/>
              </a:rPr>
              <a:t>The client will start to understand the scope of what it is they are asking for and see the viability and benefits of a living systems approach.</a:t>
            </a:r>
          </a:p>
          <a:p>
            <a:pPr>
              <a:lnSpc>
                <a:spcPct val="130000"/>
              </a:lnSpc>
              <a:spcBef>
                <a:spcPts val="0"/>
              </a:spcBef>
              <a:spcAft>
                <a:spcPts val="600"/>
              </a:spcAft>
            </a:pPr>
            <a:r>
              <a:rPr lang="en-GB" sz="1800" b="1" dirty="0">
                <a:effectLst/>
                <a:latin typeface="Open Sans" panose="020B0606030504020204" pitchFamily="34" charset="0"/>
                <a:ea typeface="Calibri" panose="020F0502020204030204" pitchFamily="34" charset="0"/>
                <a:cs typeface="Times New Roman" panose="02020603050405020304" pitchFamily="18" charset="0"/>
              </a:rPr>
              <a:t>Black Hat – risk management</a:t>
            </a:r>
            <a:br>
              <a:rPr lang="en-GB" sz="1800" b="1" dirty="0">
                <a:effectLst/>
                <a:latin typeface="Open Sans" panose="020B0606030504020204" pitchFamily="34" charset="0"/>
                <a:ea typeface="Calibri" panose="020F0502020204030204" pitchFamily="34" charset="0"/>
                <a:cs typeface="Times New Roman" panose="02020603050405020304" pitchFamily="18" charset="0"/>
              </a:rPr>
            </a:br>
            <a:r>
              <a:rPr lang="en-GB" sz="1800" dirty="0">
                <a:effectLst/>
                <a:latin typeface="Open Sans" panose="020B0606030504020204" pitchFamily="34" charset="0"/>
                <a:ea typeface="Calibri" panose="020F0502020204030204" pitchFamily="34" charset="0"/>
                <a:cs typeface="Times New Roman" panose="02020603050405020304" pitchFamily="18" charset="0"/>
              </a:rPr>
              <a:t>The risk is that they don’t see this and just want a planting plan and quick solutions. </a:t>
            </a:r>
          </a:p>
          <a:p>
            <a:pPr>
              <a:lnSpc>
                <a:spcPct val="130000"/>
              </a:lnSpc>
              <a:spcBef>
                <a:spcPts val="0"/>
              </a:spcBef>
              <a:spcAft>
                <a:spcPts val="600"/>
              </a:spcAft>
            </a:pPr>
            <a:r>
              <a:rPr lang="en-GB" sz="1800" b="1" dirty="0">
                <a:effectLst/>
                <a:latin typeface="Open Sans" panose="020B0606030504020204" pitchFamily="34" charset="0"/>
                <a:ea typeface="Calibri" panose="020F0502020204030204" pitchFamily="34" charset="0"/>
                <a:cs typeface="Times New Roman" panose="02020603050405020304" pitchFamily="18" charset="0"/>
              </a:rPr>
              <a:t>Red Hat – emotion &amp; intuition</a:t>
            </a:r>
            <a:br>
              <a:rPr lang="en-GB" sz="1800" b="1" dirty="0">
                <a:effectLst/>
                <a:latin typeface="Open Sans" panose="020B0606030504020204" pitchFamily="34" charset="0"/>
                <a:ea typeface="Calibri" panose="020F0502020204030204" pitchFamily="34" charset="0"/>
                <a:cs typeface="Times New Roman" panose="02020603050405020304" pitchFamily="18" charset="0"/>
              </a:rPr>
            </a:br>
            <a:r>
              <a:rPr lang="en-GB" sz="1800" dirty="0">
                <a:effectLst/>
                <a:latin typeface="Open Sans" panose="020B0606030504020204" pitchFamily="34" charset="0"/>
                <a:ea typeface="Calibri" panose="020F0502020204030204" pitchFamily="34" charset="0"/>
                <a:cs typeface="Times New Roman" panose="02020603050405020304" pitchFamily="18" charset="0"/>
              </a:rPr>
              <a:t>There is some anxiety about presenting this work to the client – can we communicate our ideas effectively? Do people perceive that this level of planning and thought is unnecessary and prefer to use the dreaded phrase ‘we work organically’. Is it seen as  too complicated, people are stuck in the other paradigms.</a:t>
            </a:r>
          </a:p>
          <a:p>
            <a:pPr>
              <a:lnSpc>
                <a:spcPct val="130000"/>
              </a:lnSpc>
              <a:spcBef>
                <a:spcPts val="0"/>
              </a:spcBef>
              <a:spcAft>
                <a:spcPts val="600"/>
              </a:spcAft>
            </a:pPr>
            <a:r>
              <a:rPr lang="en-GB" sz="1800" b="1" dirty="0">
                <a:effectLst/>
                <a:latin typeface="Open Sans" panose="020B0606030504020204" pitchFamily="34" charset="0"/>
                <a:ea typeface="Calibri" panose="020F0502020204030204" pitchFamily="34" charset="0"/>
                <a:cs typeface="Times New Roman" panose="02020603050405020304" pitchFamily="18" charset="0"/>
              </a:rPr>
              <a:t>Green Hat – creativity &amp; opportunities</a:t>
            </a:r>
            <a:br>
              <a:rPr lang="en-GB" sz="1800" b="1" dirty="0">
                <a:effectLst/>
                <a:latin typeface="Open Sans" panose="020B0606030504020204" pitchFamily="34" charset="0"/>
                <a:ea typeface="Calibri" panose="020F0502020204030204" pitchFamily="34" charset="0"/>
                <a:cs typeface="Times New Roman" panose="02020603050405020304" pitchFamily="18" charset="0"/>
              </a:rPr>
            </a:br>
            <a:r>
              <a:rPr lang="en-GB" sz="1800" dirty="0">
                <a:effectLst/>
                <a:latin typeface="Open Sans" panose="020B0606030504020204" pitchFamily="34" charset="0"/>
                <a:ea typeface="Calibri" panose="020F0502020204030204" pitchFamily="34" charset="0"/>
                <a:cs typeface="Times New Roman" panose="02020603050405020304" pitchFamily="18" charset="0"/>
              </a:rPr>
              <a:t>use HDM and four questions with the Brookside team to evaluate. We also need to think creatively about how to present this design to the client as we need to make the concepts that underpin the work accessible.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421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5375-E963-9A25-1128-439FAA0A1418}"/>
              </a:ext>
            </a:extLst>
          </p:cNvPr>
          <p:cNvSpPr>
            <a:spLocks noGrp="1"/>
          </p:cNvSpPr>
          <p:nvPr>
            <p:ph type="title"/>
          </p:nvPr>
        </p:nvSpPr>
        <p:spPr/>
        <p:txBody>
          <a:bodyPr/>
          <a:lstStyle/>
          <a:p>
            <a:r>
              <a:rPr lang="en-GB" dirty="0"/>
              <a:t>Reflection – Principles &amp; Ethics </a:t>
            </a:r>
          </a:p>
        </p:txBody>
      </p:sp>
      <p:sp>
        <p:nvSpPr>
          <p:cNvPr id="6" name="Content Placeholder 5">
            <a:extLst>
              <a:ext uri="{FF2B5EF4-FFF2-40B4-BE49-F238E27FC236}">
                <a16:creationId xmlns:a16="http://schemas.microsoft.com/office/drawing/2014/main" id="{8CD808DF-6F0E-70A2-C654-C63B776907C8}"/>
              </a:ext>
            </a:extLst>
          </p:cNvPr>
          <p:cNvSpPr>
            <a:spLocks noGrp="1"/>
          </p:cNvSpPr>
          <p:nvPr>
            <p:ph idx="1"/>
          </p:nvPr>
        </p:nvSpPr>
        <p:spPr/>
        <p:txBody>
          <a:bodyPr>
            <a:noAutofit/>
          </a:bodyPr>
          <a:lstStyle/>
          <a:p>
            <a:pPr>
              <a:lnSpc>
                <a:spcPct val="120000"/>
              </a:lnSpc>
              <a:spcBef>
                <a:spcPts val="0"/>
              </a:spcBef>
              <a:spcAft>
                <a:spcPts val="600"/>
              </a:spcAft>
            </a:pPr>
            <a:r>
              <a:rPr lang="en-GB" sz="1500" b="1" dirty="0"/>
              <a:t>What went well? </a:t>
            </a:r>
          </a:p>
          <a:p>
            <a:pPr>
              <a:lnSpc>
                <a:spcPct val="120000"/>
              </a:lnSpc>
              <a:spcBef>
                <a:spcPts val="0"/>
              </a:spcBef>
              <a:spcAft>
                <a:spcPts val="600"/>
              </a:spcAft>
            </a:pPr>
            <a:r>
              <a:rPr lang="en-GB" sz="1500" b="0" dirty="0">
                <a:latin typeface="Open Sans" panose="020B0606030504020204" pitchFamily="34" charset="0"/>
                <a:ea typeface="Open Sans" panose="020B0606030504020204" pitchFamily="34" charset="0"/>
                <a:cs typeface="Open Sans" panose="020B0606030504020204" pitchFamily="34" charset="0"/>
              </a:rPr>
              <a:t>The ethics relate easily to this design. Relating  each </a:t>
            </a:r>
            <a:r>
              <a:rPr lang="en-GB" sz="1500" b="0" dirty="0" err="1">
                <a:latin typeface="Open Sans" panose="020B0606030504020204" pitchFamily="34" charset="0"/>
                <a:ea typeface="Open Sans" panose="020B0606030504020204" pitchFamily="34" charset="0"/>
                <a:cs typeface="Open Sans" panose="020B0606030504020204" pitchFamily="34" charset="0"/>
              </a:rPr>
              <a:t>QoLS</a:t>
            </a:r>
            <a:r>
              <a:rPr lang="en-GB" sz="1500" b="0" dirty="0">
                <a:latin typeface="Open Sans" panose="020B0606030504020204" pitchFamily="34" charset="0"/>
                <a:ea typeface="Open Sans" panose="020B0606030504020204" pitchFamily="34" charset="0"/>
                <a:cs typeface="Open Sans" panose="020B0606030504020204" pitchFamily="34" charset="0"/>
              </a:rPr>
              <a:t> to the ethics worked very nicely. The principles are new and interesting, and very fitting for the framework and HDM stuff. We really took them onboard</a:t>
            </a:r>
          </a:p>
          <a:p>
            <a:pPr>
              <a:lnSpc>
                <a:spcPct val="120000"/>
              </a:lnSpc>
              <a:spcBef>
                <a:spcPts val="0"/>
              </a:spcBef>
              <a:spcAft>
                <a:spcPts val="600"/>
              </a:spcAft>
            </a:pPr>
            <a:endParaRPr lang="en-GB" sz="1500" dirty="0"/>
          </a:p>
          <a:p>
            <a:pPr>
              <a:lnSpc>
                <a:spcPct val="120000"/>
              </a:lnSpc>
              <a:spcBef>
                <a:spcPts val="0"/>
              </a:spcBef>
              <a:spcAft>
                <a:spcPts val="600"/>
              </a:spcAft>
            </a:pPr>
            <a:r>
              <a:rPr lang="en-GB" sz="1500" b="1" dirty="0">
                <a:latin typeface="Open Sans" panose="020B0606030504020204" pitchFamily="34" charset="0"/>
                <a:ea typeface="Open Sans" panose="020B0606030504020204" pitchFamily="34" charset="0"/>
                <a:cs typeface="Open Sans" panose="020B0606030504020204" pitchFamily="34" charset="0"/>
              </a:rPr>
              <a:t>What was challenging?</a:t>
            </a:r>
            <a:br>
              <a:rPr lang="en-GB" sz="1500" b="0" dirty="0">
                <a:latin typeface="Open Sans" panose="020B0606030504020204" pitchFamily="34" charset="0"/>
                <a:ea typeface="Open Sans" panose="020B0606030504020204" pitchFamily="34" charset="0"/>
                <a:cs typeface="Open Sans" panose="020B0606030504020204" pitchFamily="34" charset="0"/>
              </a:rPr>
            </a:br>
            <a:r>
              <a:rPr lang="en-GB" sz="1500" b="0" dirty="0">
                <a:latin typeface="Open Sans" panose="020B0606030504020204" pitchFamily="34" charset="0"/>
                <a:ea typeface="Open Sans" panose="020B0606030504020204" pitchFamily="34" charset="0"/>
                <a:cs typeface="Open Sans" panose="020B0606030504020204" pitchFamily="34" charset="0"/>
              </a:rPr>
              <a:t>The principles are new, and we haven’t seen them used in any other context, so we had to get our heads around them independently</a:t>
            </a:r>
          </a:p>
          <a:p>
            <a:pPr>
              <a:lnSpc>
                <a:spcPct val="120000"/>
              </a:lnSpc>
              <a:spcBef>
                <a:spcPts val="0"/>
              </a:spcBef>
              <a:spcAft>
                <a:spcPts val="600"/>
              </a:spcAft>
            </a:pPr>
            <a:endParaRPr lang="en-GB" sz="1500" dirty="0"/>
          </a:p>
          <a:p>
            <a:pPr>
              <a:lnSpc>
                <a:spcPct val="120000"/>
              </a:lnSpc>
              <a:spcBef>
                <a:spcPts val="0"/>
              </a:spcBef>
              <a:spcAft>
                <a:spcPts val="600"/>
              </a:spcAft>
            </a:pPr>
            <a:r>
              <a:rPr lang="en-GB" sz="1500" b="1" dirty="0">
                <a:latin typeface="Open Sans" panose="020B0606030504020204" pitchFamily="34" charset="0"/>
                <a:ea typeface="Open Sans" panose="020B0606030504020204" pitchFamily="34" charset="0"/>
                <a:cs typeface="Open Sans" panose="020B0606030504020204" pitchFamily="34" charset="0"/>
              </a:rPr>
              <a:t>What is your future vision?</a:t>
            </a:r>
            <a:br>
              <a:rPr lang="en-GB" sz="1500" b="0" dirty="0">
                <a:latin typeface="Open Sans" panose="020B0606030504020204" pitchFamily="34" charset="0"/>
                <a:ea typeface="Open Sans" panose="020B0606030504020204" pitchFamily="34" charset="0"/>
                <a:cs typeface="Open Sans" panose="020B0606030504020204" pitchFamily="34" charset="0"/>
              </a:rPr>
            </a:br>
            <a:r>
              <a:rPr lang="en-GB" sz="1500" b="0" dirty="0">
                <a:latin typeface="Open Sans" panose="020B0606030504020204" pitchFamily="34" charset="0"/>
                <a:ea typeface="Open Sans" panose="020B0606030504020204" pitchFamily="34" charset="0"/>
                <a:cs typeface="Open Sans" panose="020B0606030504020204" pitchFamily="34" charset="0"/>
              </a:rPr>
              <a:t>To learn to see ‘Essence’ in people and places, disrupting the habitual thinking that blocks this. To integrate these principles into our designing so that we create beautifully resilient designs that really do regenerate</a:t>
            </a:r>
          </a:p>
          <a:p>
            <a:pPr>
              <a:lnSpc>
                <a:spcPct val="120000"/>
              </a:lnSpc>
              <a:spcBef>
                <a:spcPts val="0"/>
              </a:spcBef>
              <a:spcAft>
                <a:spcPts val="600"/>
              </a:spcAft>
            </a:pPr>
            <a:endParaRPr lang="en-GB" sz="1500" dirty="0"/>
          </a:p>
          <a:p>
            <a:pPr>
              <a:lnSpc>
                <a:spcPct val="120000"/>
              </a:lnSpc>
              <a:spcBef>
                <a:spcPts val="0"/>
              </a:spcBef>
              <a:spcAft>
                <a:spcPts val="600"/>
              </a:spcAft>
            </a:pPr>
            <a:r>
              <a:rPr lang="en-GB" sz="1500" b="1" dirty="0">
                <a:latin typeface="Open Sans" panose="020B0606030504020204" pitchFamily="34" charset="0"/>
                <a:ea typeface="Open Sans" panose="020B0606030504020204" pitchFamily="34" charset="0"/>
                <a:cs typeface="Open Sans" panose="020B0606030504020204" pitchFamily="34" charset="0"/>
              </a:rPr>
              <a:t>What are your next steps?</a:t>
            </a:r>
            <a:br>
              <a:rPr lang="en-GB" sz="1500" b="0" dirty="0">
                <a:latin typeface="Open Sans" panose="020B0606030504020204" pitchFamily="34" charset="0"/>
                <a:ea typeface="Open Sans" panose="020B0606030504020204" pitchFamily="34" charset="0"/>
                <a:cs typeface="Open Sans" panose="020B0606030504020204" pitchFamily="34" charset="0"/>
              </a:rPr>
            </a:br>
            <a:r>
              <a:rPr lang="en-GB" sz="1500" b="0" dirty="0">
                <a:latin typeface="Open Sans" panose="020B0606030504020204" pitchFamily="34" charset="0"/>
                <a:ea typeface="Open Sans" panose="020B0606030504020204" pitchFamily="34" charset="0"/>
                <a:cs typeface="Open Sans" panose="020B0606030504020204" pitchFamily="34" charset="0"/>
              </a:rPr>
              <a:t>To continue using these principles in future designs</a:t>
            </a:r>
          </a:p>
          <a:p>
            <a:pPr>
              <a:lnSpc>
                <a:spcPct val="120000"/>
              </a:lnSpc>
              <a:spcBef>
                <a:spcPts val="0"/>
              </a:spcBef>
              <a:spcAft>
                <a:spcPts val="600"/>
              </a:spcAft>
            </a:pPr>
            <a:endParaRPr lang="en-GB" sz="1500" b="0" dirty="0">
              <a:latin typeface="Open Sans" panose="020B0606030504020204" pitchFamily="34" charset="0"/>
              <a:ea typeface="Open Sans" panose="020B0606030504020204" pitchFamily="34" charset="0"/>
              <a:cs typeface="Open Sans" panose="020B0606030504020204" pitchFamily="34" charset="0"/>
            </a:endParaRPr>
          </a:p>
          <a:p>
            <a:pPr>
              <a:lnSpc>
                <a:spcPct val="120000"/>
              </a:lnSpc>
              <a:spcBef>
                <a:spcPts val="0"/>
              </a:spcBef>
              <a:spcAft>
                <a:spcPts val="600"/>
              </a:spcAft>
            </a:pPr>
            <a:br>
              <a:rPr lang="en-GB" sz="1500" b="0" dirty="0">
                <a:latin typeface="Open Sans" panose="020B0606030504020204" pitchFamily="34" charset="0"/>
                <a:ea typeface="Open Sans" panose="020B0606030504020204" pitchFamily="34" charset="0"/>
                <a:cs typeface="Open Sans" panose="020B0606030504020204" pitchFamily="34" charset="0"/>
              </a:rPr>
            </a:br>
            <a:endParaRPr lang="en-GB" sz="1500" b="0" dirty="0">
              <a:latin typeface="Open Sans" panose="020B0606030504020204" pitchFamily="34" charset="0"/>
              <a:ea typeface="Open Sans" panose="020B0606030504020204" pitchFamily="34" charset="0"/>
              <a:cs typeface="Open Sans" panose="020B0606030504020204" pitchFamily="34" charset="0"/>
            </a:endParaRPr>
          </a:p>
          <a:p>
            <a:pPr>
              <a:lnSpc>
                <a:spcPct val="120000"/>
              </a:lnSpc>
              <a:spcBef>
                <a:spcPts val="0"/>
              </a:spcBef>
              <a:spcAft>
                <a:spcPts val="600"/>
              </a:spcAft>
            </a:pPr>
            <a:endParaRPr lang="en-GB" sz="1500" b="0" dirty="0">
              <a:latin typeface="Open Sans" panose="020B0606030504020204" pitchFamily="34" charset="0"/>
              <a:ea typeface="Open Sans" panose="020B0606030504020204" pitchFamily="34" charset="0"/>
              <a:cs typeface="Open Sans" panose="020B0606030504020204" pitchFamily="34" charset="0"/>
            </a:endParaRPr>
          </a:p>
          <a:p>
            <a:pPr>
              <a:lnSpc>
                <a:spcPct val="120000"/>
              </a:lnSpc>
              <a:spcBef>
                <a:spcPts val="0"/>
              </a:spcBef>
              <a:spcAft>
                <a:spcPts val="600"/>
              </a:spcAft>
            </a:pPr>
            <a:endParaRPr lang="en-GB" sz="1500" dirty="0"/>
          </a:p>
        </p:txBody>
      </p:sp>
    </p:spTree>
    <p:extLst>
      <p:ext uri="{BB962C8B-B14F-4D97-AF65-F5344CB8AC3E}">
        <p14:creationId xmlns:p14="http://schemas.microsoft.com/office/powerpoint/2010/main" val="76460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B892-D776-45AD-E1B1-635BC667E9F4}"/>
              </a:ext>
            </a:extLst>
          </p:cNvPr>
          <p:cNvSpPr>
            <a:spLocks noGrp="1"/>
          </p:cNvSpPr>
          <p:nvPr>
            <p:ph type="title"/>
          </p:nvPr>
        </p:nvSpPr>
        <p:spPr/>
        <p:txBody>
          <a:bodyPr/>
          <a:lstStyle/>
          <a:p>
            <a:r>
              <a:rPr lang="en-GB" dirty="0"/>
              <a:t>Reflection – general musings</a:t>
            </a:r>
          </a:p>
        </p:txBody>
      </p:sp>
      <p:sp>
        <p:nvSpPr>
          <p:cNvPr id="3" name="Content Placeholder 2">
            <a:extLst>
              <a:ext uri="{FF2B5EF4-FFF2-40B4-BE49-F238E27FC236}">
                <a16:creationId xmlns:a16="http://schemas.microsoft.com/office/drawing/2014/main" id="{257D50F1-FE9E-78A3-BA3D-591F09E137AD}"/>
              </a:ext>
            </a:extLst>
          </p:cNvPr>
          <p:cNvSpPr>
            <a:spLocks noGrp="1"/>
          </p:cNvSpPr>
          <p:nvPr>
            <p:ph idx="1"/>
          </p:nvPr>
        </p:nvSpPr>
        <p:spPr/>
        <p:txBody>
          <a:bodyPr>
            <a:normAutofit/>
          </a:bodyPr>
          <a:lstStyle/>
          <a:p>
            <a:r>
              <a:rPr lang="en-GB" sz="1600" dirty="0"/>
              <a:t>Regenerative Life and HDM are powerful tools but they take time to apply, and they can be difficult to convey to others, or to get people to take the time required to engage with. </a:t>
            </a:r>
          </a:p>
          <a:p>
            <a:r>
              <a:rPr lang="en-GB" sz="1600" dirty="0"/>
              <a:t>A conventional framework can be explained, step by step, with little difficulty. Here there are conceptual barriers to cross and paradigm shifts to navigate. Containing this in a design within a limited scope and timeframe is challenging.</a:t>
            </a:r>
          </a:p>
          <a:p>
            <a:r>
              <a:rPr lang="en-GB" sz="1600" dirty="0"/>
              <a:t>It wasn’t possible, within the constraints of the design, to bring the client along with us.</a:t>
            </a:r>
          </a:p>
          <a:p>
            <a:r>
              <a:rPr lang="en-GB" sz="1600" dirty="0"/>
              <a:t>The intention of the Whole of Brookside Workshop design was to act as an introduction to these concepts and a means to develop those ideas more completely, with a view to informing this design. We have realised that this will be a much longer process.</a:t>
            </a:r>
          </a:p>
          <a:p>
            <a:r>
              <a:rPr lang="en-GB" sz="1600" dirty="0"/>
              <a:t>This design served as a good start to looking at these new methods, and in coming up against the limits we learnt more about the process. </a:t>
            </a:r>
          </a:p>
          <a:p>
            <a:r>
              <a:rPr lang="en-GB" sz="1600" dirty="0"/>
              <a:t>We will be sharing this design with the team and they will be able to see how we have implemented the HDM process, and will hopefully see why we were banging on about HDM in </a:t>
            </a:r>
            <a:r>
              <a:rPr lang="en-GB" sz="1600"/>
              <a:t>the workshop!</a:t>
            </a:r>
            <a:endParaRPr lang="en-GB" sz="1600" dirty="0"/>
          </a:p>
        </p:txBody>
      </p:sp>
    </p:spTree>
    <p:extLst>
      <p:ext uri="{BB962C8B-B14F-4D97-AF65-F5344CB8AC3E}">
        <p14:creationId xmlns:p14="http://schemas.microsoft.com/office/powerpoint/2010/main" val="29913395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1137</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Modern Love</vt:lpstr>
      <vt:lpstr>Open Sans</vt:lpstr>
      <vt:lpstr>1_Office Theme</vt:lpstr>
      <vt:lpstr>Reflection</vt:lpstr>
      <vt:lpstr>Reflection – Theory</vt:lpstr>
      <vt:lpstr>Reflection – Tools</vt:lpstr>
      <vt:lpstr>Reflection – Process </vt:lpstr>
      <vt:lpstr>Reflection – Next steps </vt:lpstr>
      <vt:lpstr>Reflection – Principles &amp; Ethics </vt:lpstr>
      <vt:lpstr>Reflection – general musings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dc:title>
  <dc:creator>Jessie Scantlebury</dc:creator>
  <cp:lastModifiedBy>Jessie Scantlebury</cp:lastModifiedBy>
  <cp:revision>1</cp:revision>
  <dcterms:created xsi:type="dcterms:W3CDTF">2022-08-15T11:13:07Z</dcterms:created>
  <dcterms:modified xsi:type="dcterms:W3CDTF">2022-08-15T11:13:51Z</dcterms:modified>
</cp:coreProperties>
</file>