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0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7198-2ABF-4312-B5F9-A33BEB7D9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BBA71-9FA1-414F-9F19-64D16F711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7BAAB-8DBA-49A9-83A4-90ED0BB2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60F8-B1CF-4FAC-B039-7F4893179F2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FCDC9-92FB-4FB0-8E3E-1F335E4F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2D6CF-0386-4827-9184-B8D4C94B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79A8-E648-45A0-8C07-C1FA2EB3EA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74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C073-C130-46B7-B865-5A2E9E0F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1492C-67CB-4665-B938-003DD45F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80832-97D8-4723-8614-592E5C45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60F8-B1CF-4FAC-B039-7F4893179F2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12A79-DADB-4EA4-9DE9-F14F20B0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CC816-0188-45EF-9E30-B0D0C6D9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79A8-E648-45A0-8C07-C1FA2EB3EA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87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0D784-B334-45D4-B233-827C411E2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EB146-7A8C-482F-81B3-B51F7D9B3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F1BDC-5115-43D0-9D79-0EA38B51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60F8-B1CF-4FAC-B039-7F4893179F2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890AA-1C26-431E-91E0-7E78F252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D8C8C-AC3E-4B59-978B-4DB612DD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79A8-E648-45A0-8C07-C1FA2EB3EA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53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2F32-1F72-4D3A-ACD5-EE2E936C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477F-4434-4286-8547-0891ECCC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CCDF-0330-472B-B991-4C63EE5D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60F8-B1CF-4FAC-B039-7F4893179F2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6CA01-497F-40F6-93AE-854390A8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C4AB0-D3F0-41C4-8D2F-5B538D15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79A8-E648-45A0-8C07-C1FA2EB3EA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34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E81D-666A-4A33-902E-CC7D3B9A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3814B-A390-490C-97F9-EF1F579D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D84CA-3FCD-4CE8-BD22-F2A877F6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60F8-B1CF-4FAC-B039-7F4893179F2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F609E-0ED2-41D2-AC67-B0E9EB71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70C61-B489-4D15-A64D-A444618E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79A8-E648-45A0-8C07-C1FA2EB3EA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09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B476-9B43-4FB1-8A69-8DBF0042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AFD04-76ED-4E3B-A39B-A7C82B17C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3EDD2-02DD-4782-9E2A-AFC5E1580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E82DC-61A3-435B-90A1-6851703B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60F8-B1CF-4FAC-B039-7F4893179F2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C7FE0-978B-465F-9AA5-99F79760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08CD2-A69D-48CB-BEDA-57D95AD0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79A8-E648-45A0-8C07-C1FA2EB3EA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01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CD69-782C-4268-AD5D-3318D94D1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E6052-CCC4-4985-B262-D149A1541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73747-CAF7-40D5-8027-46E5A21D5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D00B0-5F94-42FF-90F2-1EECD6DFF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D4C3A-D8A6-452F-904F-6FFE828E3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384E05-1CBC-4469-B235-A31655FE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60F8-B1CF-4FAC-B039-7F4893179F2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C72E9-1C33-4E8B-B03E-84A2AB63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14AC4-49F4-42B5-901E-1F7D0B53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79A8-E648-45A0-8C07-C1FA2EB3EA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48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689D-A863-40A1-B4DD-DAB9921F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BA79A-0EE1-4DF8-80FE-2CC797E2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60F8-B1CF-4FAC-B039-7F4893179F2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CD826-A4D8-47C0-9704-7164C098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BEF83-796B-4DC8-8EA7-35F438BD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79A8-E648-45A0-8C07-C1FA2EB3EA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60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9243E-5852-4CC1-B1A5-560AF511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60F8-B1CF-4FAC-B039-7F4893179F2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DB2EFA-D8A7-4901-9BB1-9B6EC9FF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1B520-5AEA-47A2-8537-A6ECAF90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79A8-E648-45A0-8C07-C1FA2EB3EA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61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253F-DE11-417C-ACA8-E15179DA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E6343-8BCE-410A-B4AD-7767EB960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36444-303F-4596-8310-2A3009F70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833D9-D0D6-48E6-A90B-C8803B37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60F8-B1CF-4FAC-B039-7F4893179F2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95C17-B91B-4965-9043-B9FDE80A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2A794-366B-44D1-830C-6482BAEB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79A8-E648-45A0-8C07-C1FA2EB3EA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56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6AF6-ECBB-4EAF-BB25-D0C29CF0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E214E6-3C7E-47D8-9DD4-61E6B6D9E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00966-D2C1-4E83-B8CC-14754683B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BF463-F047-4288-AFD2-C10ABE54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60F8-B1CF-4FAC-B039-7F4893179F2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608BF-B852-4844-9D0F-1E873C3C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22DEA-3D32-42A8-A498-2D57716F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79A8-E648-45A0-8C07-C1FA2EB3EA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01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20944-FA53-4AE4-908E-6E796E6B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5549F-1E60-46C1-92E3-AE055F51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8C949-9599-45AA-AE4C-2C90315CD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60F8-B1CF-4FAC-B039-7F4893179F2A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CFBD-968B-4BE1-A176-3C945B0F8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08306-0758-4604-A808-975FE1073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A79A8-E648-45A0-8C07-C1FA2EB3EA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14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D5F96E-0873-4C10-B174-B85B2D25001D}"/>
              </a:ext>
            </a:extLst>
          </p:cNvPr>
          <p:cNvSpPr txBox="1"/>
          <p:nvPr/>
        </p:nvSpPr>
        <p:spPr>
          <a:xfrm>
            <a:off x="104050" y="1041843"/>
            <a:ext cx="492935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Makes compost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needs turning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it doesn't get turned, it just becomes cold compost</a:t>
            </a:r>
          </a:p>
          <a:p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Uses wood we don't have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Needs to be monitored closely to make sure C:N is 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set up water catchment system</a:t>
            </a:r>
          </a:p>
          <a:p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Ingredients: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Kitchen scraps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Bed clearings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Cardboard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Chicken 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Chicken manure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6B8C3-6FB5-4C2B-8104-755512D6D82F}"/>
              </a:ext>
            </a:extLst>
          </p:cNvPr>
          <p:cNvSpPr txBox="1"/>
          <p:nvPr/>
        </p:nvSpPr>
        <p:spPr>
          <a:xfrm>
            <a:off x="5149368" y="518110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Beds need to be at least 1.2 m 2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Roof prevents rain from slowing process down, maintaining oxygen levels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2200B7F-5517-46CA-AA4E-0B1B38E01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368" y="647324"/>
            <a:ext cx="6416784" cy="4277856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DABC1D1-5091-4E00-BD52-6C5427FEA08C}"/>
              </a:ext>
            </a:extLst>
          </p:cNvPr>
          <p:cNvSpPr txBox="1">
            <a:spLocks/>
          </p:cNvSpPr>
          <p:nvPr/>
        </p:nvSpPr>
        <p:spPr>
          <a:xfrm>
            <a:off x="0" y="306957"/>
            <a:ext cx="4340772" cy="680733"/>
          </a:xfrm>
          <a:prstGeom prst="rect">
            <a:avLst/>
          </a:prstGeom>
          <a:solidFill>
            <a:schemeClr val="accent6">
              <a:lumMod val="60000"/>
              <a:lumOff val="40000"/>
              <a:alpha val="69000"/>
            </a:schemeClr>
          </a:solidFill>
        </p:spPr>
        <p:txBody>
          <a:bodyPr t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Turn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259C2-1F2E-4EED-8CE3-FFC945B448E3}"/>
              </a:ext>
            </a:extLst>
          </p:cNvPr>
          <p:cNvSpPr txBox="1"/>
          <p:nvPr/>
        </p:nvSpPr>
        <p:spPr>
          <a:xfrm>
            <a:off x="5381297" y="4456386"/>
            <a:ext cx="3373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Image; Charles Dowding, 2019</a:t>
            </a:r>
          </a:p>
        </p:txBody>
      </p:sp>
    </p:spTree>
    <p:extLst>
      <p:ext uri="{BB962C8B-B14F-4D97-AF65-F5344CB8AC3E}">
        <p14:creationId xmlns:p14="http://schemas.microsoft.com/office/powerpoint/2010/main" val="82134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9D2CB0-6BE2-45BF-9434-834808684DB7}"/>
              </a:ext>
            </a:extLst>
          </p:cNvPr>
          <p:cNvSpPr txBox="1">
            <a:spLocks/>
          </p:cNvSpPr>
          <p:nvPr/>
        </p:nvSpPr>
        <p:spPr>
          <a:xfrm>
            <a:off x="0" y="329147"/>
            <a:ext cx="4666593" cy="680733"/>
          </a:xfrm>
          <a:prstGeom prst="rect">
            <a:avLst/>
          </a:prstGeom>
          <a:solidFill>
            <a:schemeClr val="accent6">
              <a:lumMod val="60000"/>
              <a:lumOff val="40000"/>
              <a:alpha val="69000"/>
            </a:schemeClr>
          </a:solidFill>
        </p:spPr>
        <p:txBody>
          <a:bodyPr t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Johnson </a:t>
            </a:r>
            <a:r>
              <a:rPr lang="en-GB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</a:t>
            </a:r>
            <a:r>
              <a:rPr lang="en-GB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Bioreactors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B40B9-16F1-4C58-B5CF-75417D0640A4}"/>
              </a:ext>
            </a:extLst>
          </p:cNvPr>
          <p:cNvSpPr txBox="1"/>
          <p:nvPr/>
        </p:nvSpPr>
        <p:spPr>
          <a:xfrm>
            <a:off x="6096000" y="1713186"/>
            <a:ext cx="5969876" cy="5096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Benefits of Johnson-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Bioreactor Compost: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Increases soil carbon sequestration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Increases crop yield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Increases soil nutrient availability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Increases soil water-retention capacity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Produces biologically diverse compost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Produces nutrient–rich compost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 in a low-salinity compost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Improves seed germination and growth rates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Benefits of Johnson-</a:t>
            </a:r>
            <a:r>
              <a:rPr lang="en-US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</a:t>
            </a: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Bioreactor Composting System: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Reduces water usage up to six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Reduces composting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labour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time by 66 percent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Requires no turning and little manpower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 low–tech process that can easily be replicated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be made using a diversity of compost materials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Produces no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odours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associated insects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Materials are cheap and can be used for up to 10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leaching or groundwater contamination</a:t>
            </a:r>
          </a:p>
          <a:p>
            <a:pPr algn="r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(ref. regenerationinternational.org)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D9112-BA37-4468-AC45-FD21C2C10855}"/>
              </a:ext>
            </a:extLst>
          </p:cNvPr>
          <p:cNvSpPr txBox="1"/>
          <p:nvPr/>
        </p:nvSpPr>
        <p:spPr>
          <a:xfrm>
            <a:off x="4804435" y="329147"/>
            <a:ext cx="70512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Creates high quality, nutrient-rich compost, using fungal activity.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built using recycled IBC tanks, they may provide thermal mass and growing space in polytunnel 3.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3B9A5C-43F4-4572-9EA4-D3CC07DB3472}"/>
              </a:ext>
            </a:extLst>
          </p:cNvPr>
          <p:cNvGrpSpPr>
            <a:grpSpLocks noChangeAspect="1"/>
          </p:cNvGrpSpPr>
          <p:nvPr/>
        </p:nvGrpSpPr>
        <p:grpSpPr>
          <a:xfrm>
            <a:off x="201460" y="2252908"/>
            <a:ext cx="5701261" cy="4275945"/>
            <a:chOff x="474015" y="2046454"/>
            <a:chExt cx="5191759" cy="3893819"/>
          </a:xfrm>
        </p:grpSpPr>
        <p:pic>
          <p:nvPicPr>
            <p:cNvPr id="11" name="Picture 10" descr="A picture containing grass, outdoor, ground, container&#10;&#10;Description automatically generated">
              <a:extLst>
                <a:ext uri="{FF2B5EF4-FFF2-40B4-BE49-F238E27FC236}">
                  <a16:creationId xmlns:a16="http://schemas.microsoft.com/office/drawing/2014/main" id="{54E5F811-26AB-4EEE-BC07-2349565FA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015" y="2046454"/>
              <a:ext cx="5191759" cy="389381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681753-3618-4790-82BF-4E5F4D80BF7A}"/>
                </a:ext>
              </a:extLst>
            </p:cNvPr>
            <p:cNvSpPr txBox="1"/>
            <p:nvPr/>
          </p:nvSpPr>
          <p:spPr>
            <a:xfrm>
              <a:off x="576779" y="5544635"/>
              <a:ext cx="3373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Image: squarefoot.forumotion.com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076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oki Oshima drawing">
            <a:extLst>
              <a:ext uri="{FF2B5EF4-FFF2-40B4-BE49-F238E27FC236}">
                <a16:creationId xmlns:a16="http://schemas.microsoft.com/office/drawing/2014/main" id="{7C785A08-4BCE-44C2-83CD-AD4E5F1DC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7" y="2564526"/>
            <a:ext cx="7594527" cy="372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B6C7B4E-6E13-467C-B7C7-48A53C2B863B}"/>
              </a:ext>
            </a:extLst>
          </p:cNvPr>
          <p:cNvSpPr txBox="1">
            <a:spLocks/>
          </p:cNvSpPr>
          <p:nvPr/>
        </p:nvSpPr>
        <p:spPr>
          <a:xfrm>
            <a:off x="0" y="329147"/>
            <a:ext cx="3552497" cy="680733"/>
          </a:xfrm>
          <a:prstGeom prst="rect">
            <a:avLst/>
          </a:prstGeom>
          <a:solidFill>
            <a:schemeClr val="accent6">
              <a:lumMod val="60000"/>
              <a:lumOff val="40000"/>
              <a:alpha val="69000"/>
            </a:schemeClr>
          </a:solidFill>
        </p:spPr>
        <p:txBody>
          <a:bodyPr t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Ramial Woodchip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0FD85-E0A7-461A-939A-3A1D09BB8382}"/>
              </a:ext>
            </a:extLst>
          </p:cNvPr>
          <p:cNvSpPr txBox="1"/>
          <p:nvPr/>
        </p:nvSpPr>
        <p:spPr>
          <a:xfrm>
            <a:off x="81454" y="6448537"/>
            <a:ext cx="44379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dirty="0">
                <a:solidFill>
                  <a:srgbClr val="3E3E3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Image: Toki </a:t>
            </a:r>
            <a:r>
              <a:rPr lang="en-GB" sz="1400" b="0" i="0" dirty="0" err="1">
                <a:solidFill>
                  <a:srgbClr val="3E3E3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Oshima</a:t>
            </a:r>
            <a:r>
              <a:rPr lang="en-GB" sz="1400" dirty="0">
                <a:solidFill>
                  <a:srgbClr val="3E3E3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tokiart.com </a:t>
            </a:r>
            <a:r>
              <a:rPr lang="en-GB" sz="1400" b="0" i="0" dirty="0">
                <a:solidFill>
                  <a:srgbClr val="3E3E3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mofga.org</a:t>
            </a:r>
            <a:endParaRPr lang="en-GB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4BE9B-D6F8-4C6B-B98B-7F724CB42A24}"/>
              </a:ext>
            </a:extLst>
          </p:cNvPr>
          <p:cNvSpPr txBox="1"/>
          <p:nvPr/>
        </p:nvSpPr>
        <p:spPr>
          <a:xfrm>
            <a:off x="8179678" y="1348651"/>
            <a:ext cx="380474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 '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fertiliser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Uses willow and hazel from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Uses waste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nitrogen lock up if used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Easy and quick to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Makes use of 'weed' trees that are too big to take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 shredder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Mustn't be incorporated into soil, so needs to be used in areas that will not be cultivated, at least until it has decomposed.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E1FE1-ECD7-4DE2-8175-A0D160B45737}"/>
              </a:ext>
            </a:extLst>
          </p:cNvPr>
          <p:cNvSpPr txBox="1"/>
          <p:nvPr/>
        </p:nvSpPr>
        <p:spPr>
          <a:xfrm>
            <a:off x="207577" y="1348651"/>
            <a:ext cx="79721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be spread directly on beds, breaks down quickly adding high-nutrient matter to soil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make excellent mulch for in forest garden</a:t>
            </a:r>
          </a:p>
        </p:txBody>
      </p:sp>
    </p:spTree>
    <p:extLst>
      <p:ext uri="{BB962C8B-B14F-4D97-AF65-F5344CB8AC3E}">
        <p14:creationId xmlns:p14="http://schemas.microsoft.com/office/powerpoint/2010/main" val="247322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74325E-1D77-4272-8464-DCC080E97269}"/>
              </a:ext>
            </a:extLst>
          </p:cNvPr>
          <p:cNvSpPr txBox="1"/>
          <p:nvPr/>
        </p:nvSpPr>
        <p:spPr>
          <a:xfrm>
            <a:off x="-1" y="4095321"/>
            <a:ext cx="385010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Leafmould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an excellent soil conditioner. All you need to do is collect leaves, put them in a leafmould bin and leave to decompose for a few years</a:t>
            </a:r>
            <a:endParaRPr lang="en-GB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46162-600C-42F8-AD1E-3F9694E3A0D4}"/>
              </a:ext>
            </a:extLst>
          </p:cNvPr>
          <p:cNvSpPr txBox="1"/>
          <p:nvPr/>
        </p:nvSpPr>
        <p:spPr>
          <a:xfrm>
            <a:off x="4046153" y="4095321"/>
            <a:ext cx="407757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Wormery</a:t>
            </a: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Worm composting is an efficient method of turning</a:t>
            </a: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kitchen waste and small amounts of garden waste</a:t>
            </a: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into nutrient-rich compost and a concentrated liquid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fertiliser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715EF-C612-48A3-9C42-4B1768864B6B}"/>
              </a:ext>
            </a:extLst>
          </p:cNvPr>
          <p:cNvSpPr txBox="1"/>
          <p:nvPr/>
        </p:nvSpPr>
        <p:spPr>
          <a:xfrm>
            <a:off x="8123723" y="4095321"/>
            <a:ext cx="39830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Comfrey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fertiliser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Comfrey and nettle leaves are left to breakdown in a tub, and the resulting liquid is drawn off and fed to plants as a rich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fertiliser</a:t>
            </a:r>
            <a:endParaRPr lang="en-GB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DE036A-614B-4068-87E5-B9621AD1E7BF}"/>
              </a:ext>
            </a:extLst>
          </p:cNvPr>
          <p:cNvSpPr txBox="1"/>
          <p:nvPr/>
        </p:nvSpPr>
        <p:spPr>
          <a:xfrm>
            <a:off x="152687" y="2810579"/>
            <a:ext cx="17576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Image: thespruce.com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08144-233C-430D-8961-42F7000765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" b="236"/>
          <a:stretch/>
        </p:blipFill>
        <p:spPr>
          <a:xfrm>
            <a:off x="4089718" y="-3746"/>
            <a:ext cx="3959287" cy="39592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CED11B-74FE-4326-8F13-58EA71C252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83" r="4465"/>
          <a:stretch/>
        </p:blipFill>
        <p:spPr>
          <a:xfrm>
            <a:off x="0" y="-3746"/>
            <a:ext cx="3921227" cy="39212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D708EB-F78A-408D-B618-33077A6ED5A9}"/>
              </a:ext>
            </a:extLst>
          </p:cNvPr>
          <p:cNvSpPr txBox="1"/>
          <p:nvPr/>
        </p:nvSpPr>
        <p:spPr>
          <a:xfrm>
            <a:off x="-21349" y="3631923"/>
            <a:ext cx="2377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highlight>
                  <a:srgbClr val="C0C0C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Image: @the_truant_gardener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8C3C8F-E339-48E0-9605-7FDCB7D39027}"/>
              </a:ext>
            </a:extLst>
          </p:cNvPr>
          <p:cNvSpPr txBox="1"/>
          <p:nvPr/>
        </p:nvSpPr>
        <p:spPr>
          <a:xfrm>
            <a:off x="4089718" y="3662931"/>
            <a:ext cx="2377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Image: @onca_arts</a:t>
            </a:r>
          </a:p>
        </p:txBody>
      </p:sp>
      <p:pic>
        <p:nvPicPr>
          <p:cNvPr id="15" name="Picture 14" descr="A bug on a flower&#10;&#10;Description automatically generated with medium confidence">
            <a:extLst>
              <a:ext uri="{FF2B5EF4-FFF2-40B4-BE49-F238E27FC236}">
                <a16:creationId xmlns:a16="http://schemas.microsoft.com/office/drawing/2014/main" id="{24B77A55-F362-4354-8A19-D35F71DD2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17496" y="0"/>
            <a:ext cx="3983062" cy="39830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0D8C72-8B6A-47ED-9D0D-B04A66073E51}"/>
              </a:ext>
            </a:extLst>
          </p:cNvPr>
          <p:cNvSpPr txBox="1"/>
          <p:nvPr/>
        </p:nvSpPr>
        <p:spPr>
          <a:xfrm>
            <a:off x="8217496" y="3690560"/>
            <a:ext cx="2377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Image: author’s own</a:t>
            </a:r>
          </a:p>
        </p:txBody>
      </p:sp>
    </p:spTree>
    <p:extLst>
      <p:ext uri="{BB962C8B-B14F-4D97-AF65-F5344CB8AC3E}">
        <p14:creationId xmlns:p14="http://schemas.microsoft.com/office/powerpoint/2010/main" val="129818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459</Words>
  <Application>Microsoft Office PowerPoint</Application>
  <PresentationFormat>Widescreen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Jessie Scantlebury</dc:creator>
  <cp:lastModifiedBy>Jessie Scantlebury</cp:lastModifiedBy>
  <cp:revision>3</cp:revision>
  <dcterms:created xsi:type="dcterms:W3CDTF">2021-11-25T15:14:05Z</dcterms:created>
  <dcterms:modified xsi:type="dcterms:W3CDTF">2021-11-27T14:52:21Z</dcterms:modified>
</cp:coreProperties>
</file>