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a2b4acbd4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a2b4acbd4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a2b4acbd4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a2b4acbd4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a2b4acbd4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a2b4acbd4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a2b4acbd4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a2b4acbd4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a2b4acbd4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a2b4acbd4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3a2b4acbd4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a2b4acbd4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3a2b4acbd4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a2b4acbd4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3a2b4acbd4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a2b4acbd4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3a2b4acbd4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a2b4acbd4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a2b4acbd4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a2b4acbd4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3a2b4acbd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a2b4acbd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a2b4acbd4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a2b4acbd4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3a2b4acbd4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a2b4acbd4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3a2b4acbd4_2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a2b4acbd4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a2b4acbd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a2b4acbd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a2b4acbd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a2b4acbd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a2b4acbd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a2b4acbd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a2b4acbd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a2b4acbd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a2b4acbd4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a2b4acbd4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a2b4acbd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a2b4acbd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a2b4acbd4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a2b4acbd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12.png"/><Relationship Id="rId5"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29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fr"/>
              <a:t>Soutenance</a:t>
            </a:r>
            <a:endParaRPr b="1"/>
          </a:p>
        </p:txBody>
      </p:sp>
      <p:sp>
        <p:nvSpPr>
          <p:cNvPr id="55" name="Google Shape;55;p13"/>
          <p:cNvSpPr txBox="1"/>
          <p:nvPr>
            <p:ph idx="1" type="subTitle"/>
          </p:nvPr>
        </p:nvSpPr>
        <p:spPr>
          <a:xfrm>
            <a:off x="311700" y="303747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support informatif</a:t>
            </a:r>
            <a:endParaRPr/>
          </a:p>
        </p:txBody>
      </p:sp>
      <p:pic>
        <p:nvPicPr>
          <p:cNvPr id="56" name="Google Shape;56;p13"/>
          <p:cNvPicPr preferRelativeResize="0"/>
          <p:nvPr/>
        </p:nvPicPr>
        <p:blipFill>
          <a:blip r:embed="rId3">
            <a:alphaModFix/>
          </a:blip>
          <a:stretch>
            <a:fillRect/>
          </a:stretch>
        </p:blipFill>
        <p:spPr>
          <a:xfrm>
            <a:off x="661500" y="715500"/>
            <a:ext cx="3286125" cy="857250"/>
          </a:xfrm>
          <a:prstGeom prst="rect">
            <a:avLst/>
          </a:prstGeom>
          <a:noFill/>
          <a:ln>
            <a:noFill/>
          </a:ln>
        </p:spPr>
      </p:pic>
      <p:sp>
        <p:nvSpPr>
          <p:cNvPr id="57" name="Google Shape;57;p13"/>
          <p:cNvSpPr txBox="1"/>
          <p:nvPr/>
        </p:nvSpPr>
        <p:spPr>
          <a:xfrm>
            <a:off x="661500" y="4306500"/>
            <a:ext cx="1782000" cy="4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Killian Wolfger</a:t>
            </a:r>
            <a:endParaRPr/>
          </a:p>
        </p:txBody>
      </p:sp>
      <p:sp>
        <p:nvSpPr>
          <p:cNvPr id="58" name="Google Shape;58;p13"/>
          <p:cNvSpPr txBox="1"/>
          <p:nvPr/>
        </p:nvSpPr>
        <p:spPr>
          <a:xfrm>
            <a:off x="6912850" y="744575"/>
            <a:ext cx="1674000" cy="472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fr"/>
              <a:t>Année scolaire 2017-2018</a:t>
            </a:r>
            <a:endParaRPr/>
          </a:p>
        </p:txBody>
      </p:sp>
      <p:sp>
        <p:nvSpPr>
          <p:cNvPr id="59" name="Google Shape;59;p13"/>
          <p:cNvSpPr txBox="1"/>
          <p:nvPr/>
        </p:nvSpPr>
        <p:spPr>
          <a:xfrm>
            <a:off x="7473850" y="4306500"/>
            <a:ext cx="1113000" cy="349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fr"/>
              <a:t>IUT Arles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9" name="Google Shape;119;p22"/>
          <p:cNvPicPr preferRelativeResize="0"/>
          <p:nvPr/>
        </p:nvPicPr>
        <p:blipFill>
          <a:blip r:embed="rId3">
            <a:alphaModFix/>
          </a:blip>
          <a:stretch>
            <a:fillRect/>
          </a:stretch>
        </p:blipFill>
        <p:spPr>
          <a:xfrm>
            <a:off x="0" y="434984"/>
            <a:ext cx="9144000" cy="42735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6" name="Google Shape;126;p23"/>
          <p:cNvPicPr preferRelativeResize="0"/>
          <p:nvPr/>
        </p:nvPicPr>
        <p:blipFill>
          <a:blip r:embed="rId3">
            <a:alphaModFix/>
          </a:blip>
          <a:stretch>
            <a:fillRect/>
          </a:stretch>
        </p:blipFill>
        <p:spPr>
          <a:xfrm>
            <a:off x="0" y="441768"/>
            <a:ext cx="9144000" cy="42599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3" name="Google Shape;133;p24"/>
          <p:cNvPicPr preferRelativeResize="0"/>
          <p:nvPr/>
        </p:nvPicPr>
        <p:blipFill>
          <a:blip r:embed="rId3">
            <a:alphaModFix/>
          </a:blip>
          <a:stretch>
            <a:fillRect/>
          </a:stretch>
        </p:blipFill>
        <p:spPr>
          <a:xfrm>
            <a:off x="0" y="433179"/>
            <a:ext cx="9144001" cy="42771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0" name="Google Shape;140;p25"/>
          <p:cNvPicPr preferRelativeResize="0"/>
          <p:nvPr/>
        </p:nvPicPr>
        <p:blipFill>
          <a:blip r:embed="rId3">
            <a:alphaModFix/>
          </a:blip>
          <a:stretch>
            <a:fillRect/>
          </a:stretch>
        </p:blipFill>
        <p:spPr>
          <a:xfrm>
            <a:off x="0" y="558424"/>
            <a:ext cx="9144000" cy="40266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7" name="Google Shape;147;p26"/>
          <p:cNvPicPr preferRelativeResize="0"/>
          <p:nvPr/>
        </p:nvPicPr>
        <p:blipFill>
          <a:blip r:embed="rId3">
            <a:alphaModFix/>
          </a:blip>
          <a:stretch>
            <a:fillRect/>
          </a:stretch>
        </p:blipFill>
        <p:spPr>
          <a:xfrm>
            <a:off x="0" y="438150"/>
            <a:ext cx="9143999" cy="4267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4" name="Google Shape;154;p27"/>
          <p:cNvPicPr preferRelativeResize="0"/>
          <p:nvPr/>
        </p:nvPicPr>
        <p:blipFill>
          <a:blip r:embed="rId3">
            <a:alphaModFix/>
          </a:blip>
          <a:stretch>
            <a:fillRect/>
          </a:stretch>
        </p:blipFill>
        <p:spPr>
          <a:xfrm>
            <a:off x="0" y="426610"/>
            <a:ext cx="9143998" cy="42902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1" name="Google Shape;161;p28"/>
          <p:cNvPicPr preferRelativeResize="0"/>
          <p:nvPr/>
        </p:nvPicPr>
        <p:blipFill>
          <a:blip r:embed="rId3">
            <a:alphaModFix/>
          </a:blip>
          <a:stretch>
            <a:fillRect/>
          </a:stretch>
        </p:blipFill>
        <p:spPr>
          <a:xfrm>
            <a:off x="0" y="436345"/>
            <a:ext cx="9144000" cy="427081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8" name="Google Shape;168;p29"/>
          <p:cNvPicPr preferRelativeResize="0"/>
          <p:nvPr/>
        </p:nvPicPr>
        <p:blipFill>
          <a:blip r:embed="rId3">
            <a:alphaModFix/>
          </a:blip>
          <a:stretch>
            <a:fillRect/>
          </a:stretch>
        </p:blipFill>
        <p:spPr>
          <a:xfrm>
            <a:off x="0" y="434763"/>
            <a:ext cx="9143999" cy="427397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5" name="Google Shape;175;p30"/>
          <p:cNvPicPr preferRelativeResize="0"/>
          <p:nvPr/>
        </p:nvPicPr>
        <p:blipFill>
          <a:blip r:embed="rId3">
            <a:alphaModFix/>
          </a:blip>
          <a:stretch>
            <a:fillRect/>
          </a:stretch>
        </p:blipFill>
        <p:spPr>
          <a:xfrm>
            <a:off x="0" y="434763"/>
            <a:ext cx="9143999" cy="42739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5. Difficultés rencontrés</a:t>
            </a:r>
            <a:endParaRPr b="1"/>
          </a:p>
        </p:txBody>
      </p:sp>
      <p:sp>
        <p:nvSpPr>
          <p:cNvPr id="181" name="Google Shape;181;p31"/>
          <p:cNvSpPr txBox="1"/>
          <p:nvPr>
            <p:ph idx="1" type="body"/>
          </p:nvPr>
        </p:nvSpPr>
        <p:spPr>
          <a:xfrm>
            <a:off x="311700" y="15122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Les différentes technologies web que j’ai </a:t>
            </a:r>
            <a:r>
              <a:rPr lang="fr"/>
              <a:t>dû</a:t>
            </a:r>
            <a:r>
              <a:rPr lang="fr"/>
              <a:t> apprendre</a:t>
            </a:r>
            <a:endParaRPr/>
          </a:p>
          <a:p>
            <a:pPr indent="-342900" lvl="0" marL="457200" rtl="0" algn="l">
              <a:spcBef>
                <a:spcPts val="0"/>
              </a:spcBef>
              <a:spcAft>
                <a:spcPts val="0"/>
              </a:spcAft>
              <a:buSzPts val="1800"/>
              <a:buChar char="●"/>
            </a:pPr>
            <a:r>
              <a:rPr lang="fr"/>
              <a:t>La </a:t>
            </a:r>
            <a:r>
              <a:rPr lang="fr"/>
              <a:t>communication</a:t>
            </a:r>
            <a:r>
              <a:rPr lang="fr"/>
              <a:t> avec la majorité du personnel les premières semaines</a:t>
            </a:r>
            <a:endParaRPr/>
          </a:p>
          <a:p>
            <a:pPr indent="-342900" lvl="0" marL="457200" rtl="0" algn="l">
              <a:spcBef>
                <a:spcPts val="0"/>
              </a:spcBef>
              <a:spcAft>
                <a:spcPts val="0"/>
              </a:spcAft>
              <a:buSzPts val="1800"/>
              <a:buChar char="●"/>
            </a:pPr>
            <a:r>
              <a:rPr lang="fr"/>
              <a:t>Le web storage</a:t>
            </a:r>
            <a:endParaRPr/>
          </a:p>
          <a:p>
            <a:pPr indent="-342900" lvl="0" marL="457200" rtl="0" algn="l">
              <a:spcBef>
                <a:spcPts val="0"/>
              </a:spcBef>
              <a:spcAft>
                <a:spcPts val="0"/>
              </a:spcAft>
              <a:buSzPts val="1800"/>
              <a:buChar char="●"/>
            </a:pPr>
            <a:r>
              <a:rPr lang="fr"/>
              <a:t>L'agencement entres les</a:t>
            </a:r>
            <a:r>
              <a:rPr lang="fr"/>
              <a:t> différents composant quasar</a:t>
            </a:r>
            <a:endParaRPr/>
          </a:p>
          <a:p>
            <a:pPr indent="-342900" lvl="0" marL="457200" rtl="0" algn="l">
              <a:spcBef>
                <a:spcPts val="0"/>
              </a:spcBef>
              <a:spcAft>
                <a:spcPts val="0"/>
              </a:spcAft>
              <a:buSzPts val="1800"/>
              <a:buChar char="●"/>
            </a:pPr>
            <a:r>
              <a:rPr lang="fr"/>
              <a:t>La relation entre les scripts et les composants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1376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Mots clés</a:t>
            </a:r>
            <a:endParaRPr b="1"/>
          </a:p>
        </p:txBody>
      </p:sp>
      <p:sp>
        <p:nvSpPr>
          <p:cNvPr id="65" name="Google Shape;65;p14"/>
          <p:cNvSpPr txBox="1"/>
          <p:nvPr>
            <p:ph idx="1" type="body"/>
          </p:nvPr>
        </p:nvSpPr>
        <p:spPr>
          <a:xfrm>
            <a:off x="0" y="1215375"/>
            <a:ext cx="8520600" cy="34164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500">
              <a:solidFill>
                <a:schemeClr val="dk1"/>
              </a:solidFill>
              <a:latin typeface="Noto Serif"/>
              <a:ea typeface="Noto Serif"/>
              <a:cs typeface="Noto Serif"/>
              <a:sym typeface="Noto Serif"/>
            </a:endParaRPr>
          </a:p>
          <a:p>
            <a:pPr indent="457200" lvl="0" marL="0" rtl="0" algn="just">
              <a:lnSpc>
                <a:spcPct val="150000"/>
              </a:lnSpc>
              <a:spcBef>
                <a:spcPts val="0"/>
              </a:spcBef>
              <a:spcAft>
                <a:spcPts val="0"/>
              </a:spcAft>
              <a:buNone/>
            </a:pPr>
            <a:r>
              <a:t/>
            </a:r>
            <a:endParaRPr sz="1500">
              <a:solidFill>
                <a:schemeClr val="dk1"/>
              </a:solidFill>
              <a:latin typeface="Noto Serif"/>
              <a:ea typeface="Noto Serif"/>
              <a:cs typeface="Noto Serif"/>
              <a:sym typeface="Noto Serif"/>
            </a:endParaRPr>
          </a:p>
          <a:p>
            <a:pPr indent="457200" lvl="0" marL="0" rtl="0" algn="just">
              <a:lnSpc>
                <a:spcPct val="150000"/>
              </a:lnSpc>
              <a:spcBef>
                <a:spcPts val="0"/>
              </a:spcBef>
              <a:spcAft>
                <a:spcPts val="0"/>
              </a:spcAft>
              <a:buNone/>
            </a:pPr>
            <a:r>
              <a:t/>
            </a:r>
            <a:endParaRPr sz="1500">
              <a:solidFill>
                <a:schemeClr val="dk1"/>
              </a:solidFill>
              <a:latin typeface="Noto Serif"/>
              <a:ea typeface="Noto Serif"/>
              <a:cs typeface="Noto Serif"/>
              <a:sym typeface="Noto Serif"/>
            </a:endParaRPr>
          </a:p>
          <a:p>
            <a:pPr indent="457200" lvl="0" marL="457200" rtl="0" algn="just">
              <a:lnSpc>
                <a:spcPct val="150000"/>
              </a:lnSpc>
              <a:spcBef>
                <a:spcPts val="0"/>
              </a:spcBef>
              <a:spcAft>
                <a:spcPts val="0"/>
              </a:spcAft>
              <a:buClr>
                <a:schemeClr val="dk1"/>
              </a:buClr>
              <a:buSzPts val="1100"/>
              <a:buFont typeface="Arial"/>
              <a:buNone/>
            </a:pPr>
            <a:r>
              <a:rPr lang="fr" sz="1500">
                <a:solidFill>
                  <a:schemeClr val="dk1"/>
                </a:solidFill>
                <a:latin typeface="Noto Serif"/>
                <a:ea typeface="Noto Serif"/>
                <a:cs typeface="Noto Serif"/>
                <a:sym typeface="Noto Serif"/>
              </a:rPr>
              <a:t>Brésil</a:t>
            </a:r>
            <a:r>
              <a:rPr lang="fr" sz="1500">
                <a:solidFill>
                  <a:schemeClr val="dk1"/>
                </a:solidFill>
                <a:latin typeface="Noto Serif"/>
                <a:ea typeface="Noto Serif"/>
                <a:cs typeface="Noto Serif"/>
                <a:sym typeface="Noto Serif"/>
              </a:rPr>
              <a:t> ; UFS ; </a:t>
            </a:r>
            <a:r>
              <a:rPr lang="fr" sz="1500">
                <a:solidFill>
                  <a:schemeClr val="dk1"/>
                </a:solidFill>
                <a:latin typeface="Noto Serif"/>
                <a:ea typeface="Noto Serif"/>
                <a:cs typeface="Noto Serif"/>
                <a:sym typeface="Noto Serif"/>
              </a:rPr>
              <a:t>Développement</a:t>
            </a:r>
            <a:r>
              <a:rPr lang="fr" sz="1500">
                <a:solidFill>
                  <a:schemeClr val="dk1"/>
                </a:solidFill>
                <a:latin typeface="Noto Serif"/>
                <a:ea typeface="Noto Serif"/>
                <a:cs typeface="Noto Serif"/>
                <a:sym typeface="Noto Serif"/>
              </a:rPr>
              <a:t> ; Progressive Web App ; Gamification ; Javascript ; Vue ; Quasar ; Anglais ; Portugais</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6. Améliorations futures</a:t>
            </a:r>
            <a:endParaRPr b="1"/>
          </a:p>
        </p:txBody>
      </p:sp>
      <p:sp>
        <p:nvSpPr>
          <p:cNvPr id="187" name="Google Shape;187;p32"/>
          <p:cNvSpPr txBox="1"/>
          <p:nvPr>
            <p:ph idx="1" type="body"/>
          </p:nvPr>
        </p:nvSpPr>
        <p:spPr>
          <a:xfrm>
            <a:off x="311700" y="15016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fr"/>
              <a:t>Mise en place d’une gestion des données via le web storage</a:t>
            </a:r>
            <a:endParaRPr/>
          </a:p>
          <a:p>
            <a:pPr indent="-342900" lvl="0" marL="457200" rtl="0" algn="l">
              <a:spcBef>
                <a:spcPts val="0"/>
              </a:spcBef>
              <a:spcAft>
                <a:spcPts val="0"/>
              </a:spcAft>
              <a:buSzPts val="1800"/>
              <a:buChar char="●"/>
            </a:pPr>
            <a:r>
              <a:rPr lang="fr"/>
              <a:t>Amélioration de l’aspect graphique et interactif</a:t>
            </a:r>
            <a:endParaRPr/>
          </a:p>
          <a:p>
            <a:pPr indent="-342900" lvl="0" marL="457200" rtl="0" algn="l">
              <a:spcBef>
                <a:spcPts val="0"/>
              </a:spcBef>
              <a:spcAft>
                <a:spcPts val="0"/>
              </a:spcAft>
              <a:buSzPts val="1800"/>
              <a:buChar char="●"/>
            </a:pPr>
            <a:r>
              <a:rPr lang="fr"/>
              <a:t>Meilleur agencement des composants quasar</a:t>
            </a:r>
            <a:endParaRPr/>
          </a:p>
          <a:p>
            <a:pPr indent="-342900" lvl="0" marL="457200" rtl="0" algn="l">
              <a:spcBef>
                <a:spcPts val="0"/>
              </a:spcBef>
              <a:spcAft>
                <a:spcPts val="0"/>
              </a:spcAft>
              <a:buSzPts val="1800"/>
              <a:buChar char="●"/>
            </a:pPr>
            <a:r>
              <a:rPr lang="fr"/>
              <a:t>Création des pages de profil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7. </a:t>
            </a:r>
            <a:r>
              <a:rPr b="1" lang="fr"/>
              <a:t>Conclusion</a:t>
            </a:r>
            <a:endParaRPr b="1"/>
          </a:p>
        </p:txBody>
      </p:sp>
      <p:sp>
        <p:nvSpPr>
          <p:cNvPr id="193" name="Google Shape;193;p33"/>
          <p:cNvSpPr txBox="1"/>
          <p:nvPr>
            <p:ph idx="1" type="body"/>
          </p:nvPr>
        </p:nvSpPr>
        <p:spPr>
          <a:xfrm>
            <a:off x="311700" y="1380800"/>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fr"/>
              <a:t>Ce stage m’a permis d’appliquer les compétences acquises durant mon DUT et d’en </a:t>
            </a:r>
            <a:r>
              <a:rPr lang="fr"/>
              <a:t>acquérir</a:t>
            </a:r>
            <a:r>
              <a:rPr lang="fr"/>
              <a:t> de nouvelles. J’ai </a:t>
            </a:r>
            <a:r>
              <a:rPr lang="fr"/>
              <a:t>pu </a:t>
            </a:r>
            <a:r>
              <a:rPr lang="fr"/>
              <a:t>intégrer le monde </a:t>
            </a:r>
            <a:r>
              <a:rPr lang="fr"/>
              <a:t>professionnel et travailler en équipe dans une organisation structurée.</a:t>
            </a:r>
            <a:r>
              <a:rPr lang="fr"/>
              <a:t> </a:t>
            </a:r>
            <a:endParaRPr/>
          </a:p>
          <a:p>
            <a:pPr indent="0" lvl="0" marL="0" rtl="0" algn="l">
              <a:spcBef>
                <a:spcPts val="1600"/>
              </a:spcBef>
              <a:spcAft>
                <a:spcPts val="0"/>
              </a:spcAft>
              <a:buNone/>
            </a:pPr>
            <a:r>
              <a:rPr lang="fr"/>
              <a:t>Le projet auquel j’étais assigné m’a permis de découvrir toutes les étapes de </a:t>
            </a:r>
            <a:r>
              <a:rPr lang="fr"/>
              <a:t>développement</a:t>
            </a:r>
            <a:r>
              <a:rPr lang="fr"/>
              <a:t> logiciel et plus encore. Les difficultés </a:t>
            </a:r>
            <a:r>
              <a:rPr lang="fr"/>
              <a:t>auxquelles</a:t>
            </a:r>
            <a:r>
              <a:rPr lang="fr"/>
              <a:t> j’ai fait fâce m’ont permis de m’améliorer et de mieux construir mes choix futurs. </a:t>
            </a:r>
            <a:endParaRPr/>
          </a:p>
          <a:p>
            <a:pPr indent="0" lvl="0" marL="0" rtl="0" algn="l">
              <a:spcBef>
                <a:spcPts val="1600"/>
              </a:spcBef>
              <a:spcAft>
                <a:spcPts val="0"/>
              </a:spcAft>
              <a:buNone/>
            </a:pPr>
            <a:r>
              <a:rPr lang="fr"/>
              <a:t>Cette expérience dans un autre pays m’a aussi permis de découvrir une autre culture, une autre langue et d’autres coutumes ce qui était très instructif.</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500">
              <a:solidFill>
                <a:srgbClr val="000000"/>
              </a:solidFill>
            </a:endParaRPr>
          </a:p>
          <a:p>
            <a:pPr indent="0" lvl="0" marL="0" rtl="0" algn="ctr">
              <a:spcBef>
                <a:spcPts val="1600"/>
              </a:spcBef>
              <a:spcAft>
                <a:spcPts val="0"/>
              </a:spcAft>
              <a:buNone/>
            </a:pPr>
            <a:r>
              <a:t/>
            </a:r>
            <a:endParaRPr sz="1000">
              <a:solidFill>
                <a:srgbClr val="000000"/>
              </a:solidFill>
            </a:endParaRPr>
          </a:p>
          <a:p>
            <a:pPr indent="0" lvl="0" marL="0" rtl="0" algn="ctr">
              <a:spcBef>
                <a:spcPts val="1600"/>
              </a:spcBef>
              <a:spcAft>
                <a:spcPts val="0"/>
              </a:spcAft>
              <a:buNone/>
            </a:pPr>
            <a:r>
              <a:rPr lang="fr" sz="2500">
                <a:solidFill>
                  <a:srgbClr val="000000"/>
                </a:solidFill>
              </a:rPr>
              <a:t>Merci de votre attention,</a:t>
            </a:r>
            <a:endParaRPr sz="2500">
              <a:solidFill>
                <a:srgbClr val="000000"/>
              </a:solidFill>
            </a:endParaRPr>
          </a:p>
          <a:p>
            <a:pPr indent="0" lvl="0" marL="0" rtl="0" algn="ctr">
              <a:spcBef>
                <a:spcPts val="1600"/>
              </a:spcBef>
              <a:spcAft>
                <a:spcPts val="1600"/>
              </a:spcAft>
              <a:buNone/>
            </a:pPr>
            <a:r>
              <a:rPr lang="fr" sz="2500">
                <a:solidFill>
                  <a:srgbClr val="000000"/>
                </a:solidFill>
              </a:rPr>
              <a:t>avez vous des questions ?</a:t>
            </a:r>
            <a:endParaRPr sz="25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63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Développeur web au Brésil</a:t>
            </a:r>
            <a:endParaRPr b="1"/>
          </a:p>
        </p:txBody>
      </p:sp>
      <p:sp>
        <p:nvSpPr>
          <p:cNvPr id="71" name="Google Shape;71;p15"/>
          <p:cNvSpPr txBox="1"/>
          <p:nvPr>
            <p:ph idx="1" type="body"/>
          </p:nvPr>
        </p:nvSpPr>
        <p:spPr>
          <a:xfrm>
            <a:off x="945000" y="1570975"/>
            <a:ext cx="78873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fr"/>
              <a:t>Introduction</a:t>
            </a:r>
            <a:endParaRPr/>
          </a:p>
          <a:p>
            <a:pPr indent="-342900" lvl="0" marL="457200" rtl="0" algn="l">
              <a:lnSpc>
                <a:spcPct val="150000"/>
              </a:lnSpc>
              <a:spcBef>
                <a:spcPts val="0"/>
              </a:spcBef>
              <a:spcAft>
                <a:spcPts val="0"/>
              </a:spcAft>
              <a:buSzPts val="1800"/>
              <a:buAutoNum type="arabicPeriod"/>
            </a:pPr>
            <a:r>
              <a:rPr lang="fr"/>
              <a:t>Organisation Hôte</a:t>
            </a:r>
            <a:endParaRPr/>
          </a:p>
          <a:p>
            <a:pPr indent="-342900" lvl="0" marL="457200" rtl="0" algn="l">
              <a:lnSpc>
                <a:spcPct val="150000"/>
              </a:lnSpc>
              <a:spcBef>
                <a:spcPts val="0"/>
              </a:spcBef>
              <a:spcAft>
                <a:spcPts val="0"/>
              </a:spcAft>
              <a:buSzPts val="1800"/>
              <a:buAutoNum type="arabicPeriod"/>
            </a:pPr>
            <a:r>
              <a:rPr lang="fr"/>
              <a:t>Missions</a:t>
            </a:r>
            <a:endParaRPr/>
          </a:p>
          <a:p>
            <a:pPr indent="-342900" lvl="0" marL="457200" rtl="0" algn="l">
              <a:lnSpc>
                <a:spcPct val="150000"/>
              </a:lnSpc>
              <a:spcBef>
                <a:spcPts val="0"/>
              </a:spcBef>
              <a:spcAft>
                <a:spcPts val="0"/>
              </a:spcAft>
              <a:buSzPts val="1800"/>
              <a:buAutoNum type="arabicPeriod"/>
            </a:pPr>
            <a:r>
              <a:rPr lang="fr"/>
              <a:t>Réalisations</a:t>
            </a:r>
            <a:endParaRPr/>
          </a:p>
          <a:p>
            <a:pPr indent="-342900" lvl="0" marL="457200" rtl="0" algn="l">
              <a:lnSpc>
                <a:spcPct val="150000"/>
              </a:lnSpc>
              <a:spcBef>
                <a:spcPts val="0"/>
              </a:spcBef>
              <a:spcAft>
                <a:spcPts val="0"/>
              </a:spcAft>
              <a:buSzPts val="1800"/>
              <a:buAutoNum type="arabicPeriod"/>
            </a:pPr>
            <a:r>
              <a:rPr lang="fr"/>
              <a:t>Difficultés rencontrés</a:t>
            </a:r>
            <a:endParaRPr/>
          </a:p>
          <a:p>
            <a:pPr indent="-342900" lvl="0" marL="457200" rtl="0" algn="l">
              <a:lnSpc>
                <a:spcPct val="150000"/>
              </a:lnSpc>
              <a:spcBef>
                <a:spcPts val="0"/>
              </a:spcBef>
              <a:spcAft>
                <a:spcPts val="0"/>
              </a:spcAft>
              <a:buSzPts val="1800"/>
              <a:buAutoNum type="arabicPeriod"/>
            </a:pPr>
            <a:r>
              <a:rPr lang="fr"/>
              <a:t>Améliorations futures</a:t>
            </a:r>
            <a:endParaRPr/>
          </a:p>
          <a:p>
            <a:pPr indent="-342900" lvl="0" marL="457200" rtl="0" algn="l">
              <a:lnSpc>
                <a:spcPct val="150000"/>
              </a:lnSpc>
              <a:spcBef>
                <a:spcPts val="0"/>
              </a:spcBef>
              <a:spcAft>
                <a:spcPts val="0"/>
              </a:spcAft>
              <a:buSzPts val="1800"/>
              <a:buAutoNum type="arabicPeriod"/>
            </a:pPr>
            <a:r>
              <a:rPr lang="fr"/>
              <a:t>Conclusion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b="1" lang="fr"/>
              <a:t>Introduction</a:t>
            </a:r>
            <a:endParaRPr b="1"/>
          </a:p>
        </p:txBody>
      </p:sp>
      <p:sp>
        <p:nvSpPr>
          <p:cNvPr id="77" name="Google Shape;77;p16"/>
          <p:cNvSpPr txBox="1"/>
          <p:nvPr>
            <p:ph idx="1" type="body"/>
          </p:nvPr>
        </p:nvSpPr>
        <p:spPr>
          <a:xfrm>
            <a:off x="311700" y="1152600"/>
            <a:ext cx="8520600" cy="39909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fr" sz="1600"/>
              <a:t>J’ai effectué mon stage de fin de DUT du 19 Avril 2018 au 6 juillet 2018 chez UFS (Aracaju, Sergipe, Brésil).</a:t>
            </a:r>
            <a:endParaRPr sz="1600"/>
          </a:p>
          <a:p>
            <a:pPr indent="0" lvl="0" marL="0" rtl="0" algn="l">
              <a:spcBef>
                <a:spcPts val="1600"/>
              </a:spcBef>
              <a:spcAft>
                <a:spcPts val="0"/>
              </a:spcAft>
              <a:buNone/>
            </a:pPr>
            <a:r>
              <a:rPr lang="fr" sz="1600"/>
              <a:t>Durant ces 11 semaines j’ai rempli le rôle de </a:t>
            </a:r>
            <a:r>
              <a:rPr lang="fr" sz="1600"/>
              <a:t>développeur</a:t>
            </a:r>
            <a:r>
              <a:rPr lang="fr" sz="1600"/>
              <a:t> web dans l’université fédérale de Sergipe (UFS), supervisé par le professeur </a:t>
            </a:r>
            <a:r>
              <a:rPr lang="fr" sz="1600">
                <a:solidFill>
                  <a:srgbClr val="666666"/>
                </a:solidFill>
              </a:rPr>
              <a:t>Diego Armando de Oliveira Meneses.</a:t>
            </a:r>
            <a:endParaRPr sz="1600">
              <a:solidFill>
                <a:srgbClr val="666666"/>
              </a:solidFill>
            </a:endParaRPr>
          </a:p>
          <a:p>
            <a:pPr indent="0" lvl="0" marL="0" rtl="0" algn="l">
              <a:spcBef>
                <a:spcPts val="1600"/>
              </a:spcBef>
              <a:spcAft>
                <a:spcPts val="0"/>
              </a:spcAft>
              <a:buNone/>
            </a:pPr>
            <a:r>
              <a:rPr lang="fr" sz="1600">
                <a:solidFill>
                  <a:srgbClr val="666666"/>
                </a:solidFill>
              </a:rPr>
              <a:t>Ce stage m’a permis de mettre en pratique et d’élargir les connaissance acquises durant ces deux années, de découvrir le </a:t>
            </a:r>
            <a:r>
              <a:rPr lang="fr" sz="1600">
                <a:solidFill>
                  <a:srgbClr val="666666"/>
                </a:solidFill>
              </a:rPr>
              <a:t>milieu professionnel ainsi qu’une nouvelle culture et une nouvelle langue.</a:t>
            </a:r>
            <a:endParaRPr sz="1600">
              <a:solidFill>
                <a:srgbClr val="666666"/>
              </a:solidFill>
            </a:endParaRPr>
          </a:p>
          <a:p>
            <a:pPr indent="0" lvl="0" marL="0" rtl="0" algn="l">
              <a:spcBef>
                <a:spcPts val="1600"/>
              </a:spcBef>
              <a:spcAft>
                <a:spcPts val="0"/>
              </a:spcAft>
              <a:buNone/>
            </a:pPr>
            <a:r>
              <a:rPr lang="fr" sz="1600">
                <a:solidFill>
                  <a:srgbClr val="666666"/>
                </a:solidFill>
              </a:rPr>
              <a:t>Dans une première partie, nous présenterons l’organisation hôte. Dans une seconde partie, nous étudierons la mission de stage et les tâches qui m’ont été attribué. Dans une troisième partie les réalisations, et dans une quatrième et dernière partie, les difficultés rencontrés.</a:t>
            </a:r>
            <a:endParaRPr sz="1600">
              <a:solidFill>
                <a:srgbClr val="666666"/>
              </a:solidFill>
            </a:endParaRPr>
          </a:p>
          <a:p>
            <a:pPr indent="0" lvl="0" marL="0" rtl="0" algn="l">
              <a:spcBef>
                <a:spcPts val="1600"/>
              </a:spcBef>
              <a:spcAft>
                <a:spcPts val="16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2. </a:t>
            </a:r>
            <a:r>
              <a:rPr b="1" lang="fr"/>
              <a:t>Organisation hôte</a:t>
            </a:r>
            <a:endParaRPr b="1"/>
          </a:p>
        </p:txBody>
      </p:sp>
      <p:sp>
        <p:nvSpPr>
          <p:cNvPr id="83" name="Google Shape;83;p17"/>
          <p:cNvSpPr txBox="1"/>
          <p:nvPr>
            <p:ph idx="1" type="body"/>
          </p:nvPr>
        </p:nvSpPr>
        <p:spPr>
          <a:xfrm>
            <a:off x="311700" y="1341475"/>
            <a:ext cx="42603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fr"/>
              <a:t>UFS est une université publique d’enseignement supérieur, basé à Aracaju dans l’état de Sergipe, Brésil.</a:t>
            </a:r>
            <a:endParaRPr/>
          </a:p>
          <a:p>
            <a:pPr indent="0" lvl="0" marL="0" rtl="0" algn="l">
              <a:spcBef>
                <a:spcPts val="1600"/>
              </a:spcBef>
              <a:spcAft>
                <a:spcPts val="0"/>
              </a:spcAft>
              <a:buNone/>
            </a:pPr>
            <a:r>
              <a:rPr lang="fr"/>
              <a:t>Elle a été fondé en 1968 et offre de nos jours un </a:t>
            </a:r>
            <a:r>
              <a:rPr lang="fr"/>
              <a:t>enrôlant</a:t>
            </a:r>
            <a:r>
              <a:rPr lang="fr"/>
              <a:t> annuel de 5720 étudiants et propose un total de 117 cours.</a:t>
            </a:r>
            <a:endParaRPr/>
          </a:p>
          <a:p>
            <a:pPr indent="0" lvl="0" marL="0" rtl="0" algn="l">
              <a:spcBef>
                <a:spcPts val="1600"/>
              </a:spcBef>
              <a:spcAft>
                <a:spcPts val="1600"/>
              </a:spcAft>
              <a:buNone/>
            </a:pPr>
            <a:r>
              <a:rPr lang="fr"/>
              <a:t>Elle dispose de 5 campus dont le principal est Sao </a:t>
            </a:r>
            <a:r>
              <a:rPr lang="fr"/>
              <a:t>Cristovao</a:t>
            </a:r>
            <a:r>
              <a:rPr lang="fr"/>
              <a:t>, dans lequel j’ai </a:t>
            </a:r>
            <a:r>
              <a:rPr lang="fr"/>
              <a:t>effectué</a:t>
            </a:r>
            <a:r>
              <a:rPr lang="fr"/>
              <a:t> mon stage.</a:t>
            </a:r>
            <a:endParaRPr/>
          </a:p>
        </p:txBody>
      </p:sp>
      <p:pic>
        <p:nvPicPr>
          <p:cNvPr id="84" name="Google Shape;84;p17"/>
          <p:cNvPicPr preferRelativeResize="0"/>
          <p:nvPr/>
        </p:nvPicPr>
        <p:blipFill>
          <a:blip r:embed="rId3">
            <a:alphaModFix/>
          </a:blip>
          <a:stretch>
            <a:fillRect/>
          </a:stretch>
        </p:blipFill>
        <p:spPr>
          <a:xfrm>
            <a:off x="6334800" y="1230525"/>
            <a:ext cx="2669700" cy="1772676"/>
          </a:xfrm>
          <a:prstGeom prst="rect">
            <a:avLst/>
          </a:prstGeom>
          <a:noFill/>
          <a:ln>
            <a:noFill/>
          </a:ln>
        </p:spPr>
      </p:pic>
      <p:pic>
        <p:nvPicPr>
          <p:cNvPr id="85" name="Google Shape;85;p17"/>
          <p:cNvPicPr preferRelativeResize="0"/>
          <p:nvPr/>
        </p:nvPicPr>
        <p:blipFill>
          <a:blip r:embed="rId4">
            <a:alphaModFix/>
          </a:blip>
          <a:stretch>
            <a:fillRect/>
          </a:stretch>
        </p:blipFill>
        <p:spPr>
          <a:xfrm>
            <a:off x="4660400" y="445025"/>
            <a:ext cx="1397000" cy="2145675"/>
          </a:xfrm>
          <a:prstGeom prst="rect">
            <a:avLst/>
          </a:prstGeom>
          <a:noFill/>
          <a:ln>
            <a:noFill/>
          </a:ln>
        </p:spPr>
      </p:pic>
      <p:pic>
        <p:nvPicPr>
          <p:cNvPr id="86" name="Google Shape;86;p17"/>
          <p:cNvPicPr preferRelativeResize="0"/>
          <p:nvPr/>
        </p:nvPicPr>
        <p:blipFill>
          <a:blip r:embed="rId5">
            <a:alphaModFix/>
          </a:blip>
          <a:stretch>
            <a:fillRect/>
          </a:stretch>
        </p:blipFill>
        <p:spPr>
          <a:xfrm>
            <a:off x="4925725" y="3216000"/>
            <a:ext cx="3269075" cy="1838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3. Missions</a:t>
            </a:r>
            <a:endParaRPr b="1"/>
          </a:p>
        </p:txBody>
      </p:sp>
      <p:sp>
        <p:nvSpPr>
          <p:cNvPr id="92" name="Google Shape;92;p18"/>
          <p:cNvSpPr txBox="1"/>
          <p:nvPr>
            <p:ph idx="1" type="body"/>
          </p:nvPr>
        </p:nvSpPr>
        <p:spPr>
          <a:xfrm>
            <a:off x="311700" y="1368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Durant ce stage j’ai du créer le prototype d’une progressive web app pour l’université dans le domaine de l’employabilité</a:t>
            </a:r>
            <a:r>
              <a:rPr lang="fr"/>
              <a:t>. Dans le cadre de ce projet, les missions suivantes m'ont été attribués</a:t>
            </a:r>
            <a:r>
              <a:rPr lang="fr"/>
              <a:t> :</a:t>
            </a:r>
            <a:endParaRPr/>
          </a:p>
          <a:p>
            <a:pPr indent="-342900" lvl="0" marL="457200" rtl="0" algn="l">
              <a:spcBef>
                <a:spcPts val="1600"/>
              </a:spcBef>
              <a:spcAft>
                <a:spcPts val="0"/>
              </a:spcAft>
              <a:buSzPts val="1800"/>
              <a:buChar char="●"/>
            </a:pPr>
            <a:r>
              <a:rPr lang="fr"/>
              <a:t>Etude des concepts de Progressive Web App (PWA) et de Gamification</a:t>
            </a:r>
            <a:endParaRPr/>
          </a:p>
          <a:p>
            <a:pPr indent="-342900" lvl="0" marL="457200" rtl="0" algn="l">
              <a:spcBef>
                <a:spcPts val="0"/>
              </a:spcBef>
              <a:spcAft>
                <a:spcPts val="0"/>
              </a:spcAft>
              <a:buSzPts val="1800"/>
              <a:buChar char="●"/>
            </a:pPr>
            <a:r>
              <a:rPr lang="fr"/>
              <a:t>Apprentissage </a:t>
            </a:r>
            <a:r>
              <a:rPr lang="fr"/>
              <a:t>d</a:t>
            </a:r>
            <a:r>
              <a:rPr lang="fr"/>
              <a:t>es technologies Web (JavaScript, </a:t>
            </a:r>
            <a:r>
              <a:rPr lang="fr"/>
              <a:t>Node JS</a:t>
            </a:r>
            <a:r>
              <a:rPr lang="fr"/>
              <a:t>)</a:t>
            </a:r>
            <a:endParaRPr/>
          </a:p>
          <a:p>
            <a:pPr indent="-342900" lvl="0" marL="457200" rtl="0" algn="l">
              <a:spcBef>
                <a:spcPts val="0"/>
              </a:spcBef>
              <a:spcAft>
                <a:spcPts val="0"/>
              </a:spcAft>
              <a:buSzPts val="1800"/>
              <a:buChar char="●"/>
            </a:pPr>
            <a:r>
              <a:rPr lang="fr"/>
              <a:t>Etudes et comparaison des différents frameworks pour choisir le plus adapté</a:t>
            </a:r>
            <a:endParaRPr/>
          </a:p>
          <a:p>
            <a:pPr indent="-342900" lvl="0" marL="457200" rtl="0" algn="l">
              <a:spcBef>
                <a:spcPts val="0"/>
              </a:spcBef>
              <a:spcAft>
                <a:spcPts val="0"/>
              </a:spcAft>
              <a:buSzPts val="1800"/>
              <a:buChar char="●"/>
            </a:pPr>
            <a:r>
              <a:rPr lang="fr"/>
              <a:t>Mise en place de </a:t>
            </a:r>
            <a:r>
              <a:rPr lang="fr"/>
              <a:t>l'environnement</a:t>
            </a:r>
            <a:r>
              <a:rPr lang="fr"/>
              <a:t> de travail</a:t>
            </a:r>
            <a:endParaRPr/>
          </a:p>
          <a:p>
            <a:pPr indent="-342900" lvl="0" marL="457200" rtl="0" algn="l">
              <a:spcBef>
                <a:spcPts val="0"/>
              </a:spcBef>
              <a:spcAft>
                <a:spcPts val="0"/>
              </a:spcAft>
              <a:buSzPts val="1800"/>
              <a:buChar char="●"/>
            </a:pPr>
            <a:r>
              <a:rPr lang="fr"/>
              <a:t>Implémentation d’une interface interactive et fluide</a:t>
            </a:r>
            <a:endParaRPr/>
          </a:p>
          <a:p>
            <a:pPr indent="-342900" lvl="0" marL="457200" rtl="0" algn="l">
              <a:spcBef>
                <a:spcPts val="0"/>
              </a:spcBef>
              <a:spcAft>
                <a:spcPts val="0"/>
              </a:spcAft>
              <a:buSzPts val="1800"/>
              <a:buChar char="●"/>
            </a:pPr>
            <a:r>
              <a:rPr lang="fr"/>
              <a:t>Gestion des données utilisateurs via le Web Storage</a:t>
            </a:r>
            <a:endParaRPr/>
          </a:p>
          <a:p>
            <a:pPr indent="-342900" lvl="0" marL="457200" rtl="0" algn="l">
              <a:spcBef>
                <a:spcPts val="0"/>
              </a:spcBef>
              <a:spcAft>
                <a:spcPts val="0"/>
              </a:spcAft>
              <a:buSzPts val="1800"/>
              <a:buChar char="●"/>
            </a:pPr>
            <a:r>
              <a:rPr lang="fr"/>
              <a:t>Prise de décisions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fr"/>
              <a:t>4. Réalisations</a:t>
            </a:r>
            <a:endParaRPr b="1"/>
          </a:p>
        </p:txBody>
      </p:sp>
      <p:sp>
        <p:nvSpPr>
          <p:cNvPr id="98" name="Google Shape;98;p19"/>
          <p:cNvSpPr txBox="1"/>
          <p:nvPr>
            <p:ph idx="1" type="body"/>
          </p:nvPr>
        </p:nvSpPr>
        <p:spPr>
          <a:xfrm>
            <a:off x="311700" y="1381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Voici le déroulement des différentes tâches pratiques que j’ai effectué : </a:t>
            </a:r>
            <a:endParaRPr/>
          </a:p>
          <a:p>
            <a:pPr indent="-342900" lvl="0" marL="457200" rtl="0" algn="l">
              <a:spcBef>
                <a:spcPts val="1600"/>
              </a:spcBef>
              <a:spcAft>
                <a:spcPts val="0"/>
              </a:spcAft>
              <a:buSzPts val="1800"/>
              <a:buChar char="●"/>
            </a:pPr>
            <a:r>
              <a:rPr lang="fr"/>
              <a:t>Création d’une première progressive web app “test” en vanilla JS </a:t>
            </a:r>
            <a:endParaRPr/>
          </a:p>
          <a:p>
            <a:pPr indent="-342900" lvl="0" marL="457200" rtl="0" algn="l">
              <a:spcBef>
                <a:spcPts val="0"/>
              </a:spcBef>
              <a:spcAft>
                <a:spcPts val="0"/>
              </a:spcAft>
              <a:buSzPts val="1800"/>
              <a:buChar char="●"/>
            </a:pPr>
            <a:r>
              <a:rPr lang="fr"/>
              <a:t>Mise en place d’un service worker, manifest, protocole https... pour atteindre un bon résultat dans le lighthouse (outil de </a:t>
            </a:r>
            <a:r>
              <a:rPr lang="fr"/>
              <a:t>développement</a:t>
            </a:r>
            <a:r>
              <a:rPr lang="fr"/>
              <a:t> chrome)</a:t>
            </a:r>
            <a:endParaRPr/>
          </a:p>
          <a:p>
            <a:pPr indent="-342900" lvl="0" marL="457200" rtl="0" algn="l">
              <a:spcBef>
                <a:spcPts val="0"/>
              </a:spcBef>
              <a:spcAft>
                <a:spcPts val="0"/>
              </a:spcAft>
              <a:buSzPts val="1800"/>
              <a:buChar char="●"/>
            </a:pPr>
            <a:r>
              <a:rPr lang="fr"/>
              <a:t>Abandon du vanilla JS car trop chronophage, programmation d’une seconde version en </a:t>
            </a:r>
            <a:r>
              <a:rPr lang="fr"/>
              <a:t>utilisant</a:t>
            </a:r>
            <a:r>
              <a:rPr lang="fr"/>
              <a:t> le framework Vue et le super framework Quasar</a:t>
            </a:r>
            <a:endParaRPr/>
          </a:p>
          <a:p>
            <a:pPr indent="-342900" lvl="0" marL="457200" rtl="0" algn="l">
              <a:spcBef>
                <a:spcPts val="0"/>
              </a:spcBef>
              <a:spcAft>
                <a:spcPts val="0"/>
              </a:spcAft>
              <a:buSzPts val="1800"/>
              <a:buChar char="●"/>
            </a:pPr>
            <a:r>
              <a:rPr lang="fr"/>
              <a:t>Création d’une interface utilisateur. D’un formulaire d’inscription ainsi que d’une page de </a:t>
            </a:r>
            <a:r>
              <a:rPr lang="fr"/>
              <a:t>succès</a:t>
            </a:r>
            <a:r>
              <a:rPr lang="fr"/>
              <a:t> en appliquant les concepts relatifs à la gamification</a:t>
            </a:r>
            <a:endParaRPr/>
          </a:p>
          <a:p>
            <a:pPr indent="-342900" lvl="0" marL="457200" rtl="0" algn="l">
              <a:spcBef>
                <a:spcPts val="0"/>
              </a:spcBef>
              <a:spcAft>
                <a:spcPts val="0"/>
              </a:spcAft>
              <a:buSzPts val="1800"/>
              <a:buChar char="●"/>
            </a:pPr>
            <a:r>
              <a:rPr lang="fr"/>
              <a:t>Utilisation du web storage pour le stockage des données utilisateur en attendant le passe sur une base de donnée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20"/>
          <p:cNvPicPr preferRelativeResize="0"/>
          <p:nvPr/>
        </p:nvPicPr>
        <p:blipFill>
          <a:blip r:embed="rId3">
            <a:alphaModFix/>
          </a:blip>
          <a:stretch>
            <a:fillRect/>
          </a:stretch>
        </p:blipFill>
        <p:spPr>
          <a:xfrm>
            <a:off x="0" y="453100"/>
            <a:ext cx="9144001" cy="423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21"/>
          <p:cNvPicPr preferRelativeResize="0"/>
          <p:nvPr/>
        </p:nvPicPr>
        <p:blipFill>
          <a:blip r:embed="rId3">
            <a:alphaModFix/>
          </a:blip>
          <a:stretch>
            <a:fillRect/>
          </a:stretch>
        </p:blipFill>
        <p:spPr>
          <a:xfrm>
            <a:off x="0" y="459794"/>
            <a:ext cx="9144001" cy="42239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