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0" r:id="rId3"/>
    <p:sldId id="294" r:id="rId4"/>
    <p:sldId id="268" r:id="rId5"/>
    <p:sldId id="269" r:id="rId6"/>
    <p:sldId id="300" r:id="rId7"/>
    <p:sldId id="297" r:id="rId8"/>
    <p:sldId id="274" r:id="rId9"/>
    <p:sldId id="261" r:id="rId10"/>
    <p:sldId id="295" r:id="rId11"/>
    <p:sldId id="281" r:id="rId12"/>
    <p:sldId id="264" r:id="rId13"/>
    <p:sldId id="302" r:id="rId14"/>
    <p:sldId id="277" r:id="rId15"/>
    <p:sldId id="301" r:id="rId16"/>
    <p:sldId id="299" r:id="rId17"/>
    <p:sldId id="278" r:id="rId18"/>
    <p:sldId id="280" r:id="rId19"/>
    <p:sldId id="279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31E21-5DEB-4538-85A2-77212E6A728A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107A-5B54-493A-B4DA-3D19D9B73E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536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107A-5B54-493A-B4DA-3D19D9B73EA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61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107A-5B54-493A-B4DA-3D19D9B73EA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813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41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9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9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83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1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3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A1D2-BD0E-4D41-B55A-18E50C3794EF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notebooks/getting_started.html" TargetMode="External"/><Relationship Id="rId2" Type="http://schemas.openxmlformats.org/officeDocument/2006/relationships/hyperlink" Target="https://github.com/killianfarrell2/PGA_Gol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what-is-bayesian-statistics-used-for-37b91c2c257c" TargetMode="External"/><Relationship Id="rId5" Type="http://schemas.openxmlformats.org/officeDocument/2006/relationships/hyperlink" Target="https://www.advancedsportsanalytics.com/pga-raw-data" TargetMode="External"/><Relationship Id="rId4" Type="http://schemas.openxmlformats.org/officeDocument/2006/relationships/hyperlink" Target="https://docs.pymc.io/notebooks/rugby_analytic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PGA Tour Golf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Killian Farrell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00" y="4349750"/>
            <a:ext cx="1905000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59287"/>
            <a:ext cx="2533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11922"/>
            <a:ext cx="8515350" cy="132556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Generate Golfer Scores (Posterior Predictive)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52" y="1268760"/>
            <a:ext cx="8229600" cy="3456384"/>
          </a:xfrm>
        </p:spPr>
        <p:txBody>
          <a:bodyPr>
            <a:normAutofit/>
          </a:bodyPr>
          <a:lstStyle/>
          <a:p>
            <a:r>
              <a:rPr lang="en-IE" sz="2000" dirty="0" smtClean="0"/>
              <a:t>Samples drawn from “trace” to generate golf scores for each observation</a:t>
            </a:r>
          </a:p>
          <a:p>
            <a:r>
              <a:rPr lang="en-IE" sz="2000" dirty="0" smtClean="0"/>
              <a:t>For </a:t>
            </a:r>
            <a:r>
              <a:rPr lang="en-IE" sz="2000" dirty="0" smtClean="0"/>
              <a:t>each of the </a:t>
            </a:r>
            <a:r>
              <a:rPr lang="en-IE" sz="2000" b="1" dirty="0" smtClean="0"/>
              <a:t>29k</a:t>
            </a:r>
            <a:r>
              <a:rPr lang="en-IE" sz="2000" dirty="0" smtClean="0"/>
              <a:t> observations (training) - </a:t>
            </a:r>
            <a:r>
              <a:rPr lang="en-IE" sz="2000" b="1" dirty="0"/>
              <a:t>1k samples </a:t>
            </a:r>
            <a:r>
              <a:rPr lang="en-IE" sz="2000" dirty="0" smtClean="0"/>
              <a:t>were generated (29k X 1K</a:t>
            </a:r>
            <a:r>
              <a:rPr lang="en-IE" sz="2000" dirty="0" smtClean="0"/>
              <a:t>) from trace</a:t>
            </a:r>
            <a:endParaRPr lang="en-IE" sz="2000" dirty="0" smtClean="0"/>
          </a:p>
          <a:p>
            <a:r>
              <a:rPr lang="en-IE" sz="2000" dirty="0" smtClean="0"/>
              <a:t>These samples are Normally Distributed </a:t>
            </a:r>
            <a:r>
              <a:rPr lang="en-IE" sz="2000" dirty="0" smtClean="0"/>
              <a:t>around each golfers ‘</a:t>
            </a:r>
            <a:r>
              <a:rPr lang="en-IE" sz="2000" dirty="0" err="1" smtClean="0"/>
              <a:t>mean_golfer</a:t>
            </a:r>
            <a:r>
              <a:rPr lang="en-IE" sz="2000" dirty="0" smtClean="0"/>
              <a:t>’ coefficient</a:t>
            </a:r>
          </a:p>
          <a:p>
            <a:r>
              <a:rPr lang="en-IE" sz="2000" dirty="0" smtClean="0"/>
              <a:t>Samples are rounded to give golf scores (E.g. -1.2 goes to -1)</a:t>
            </a:r>
          </a:p>
          <a:p>
            <a:r>
              <a:rPr lang="en-IE" sz="2000" dirty="0" smtClean="0"/>
              <a:t>Can </a:t>
            </a:r>
            <a:r>
              <a:rPr lang="en-IE" sz="2000" dirty="0" smtClean="0"/>
              <a:t>estimate probability of scoring -1 by counting observations</a:t>
            </a:r>
          </a:p>
          <a:p>
            <a:r>
              <a:rPr lang="en-IE" sz="2000" dirty="0" smtClean="0"/>
              <a:t>E.g. -1 occurs 100 times, 100/1000 = 10% chance of scoring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23021"/>
              </p:ext>
            </p:extLst>
          </p:nvPr>
        </p:nvGraphicFramePr>
        <p:xfrm>
          <a:off x="179511" y="5229200"/>
          <a:ext cx="8784978" cy="1197099"/>
        </p:xfrm>
        <a:graphic>
          <a:graphicData uri="http://schemas.openxmlformats.org/drawingml/2006/table">
            <a:tbl>
              <a:tblPr/>
              <a:tblGrid>
                <a:gridCol w="1168697"/>
                <a:gridCol w="1030508"/>
                <a:gridCol w="758075"/>
                <a:gridCol w="963386"/>
                <a:gridCol w="758075"/>
                <a:gridCol w="931798"/>
                <a:gridCol w="758075"/>
                <a:gridCol w="758075"/>
                <a:gridCol w="758075"/>
                <a:gridCol w="900214"/>
              </a:tblGrid>
              <a:tr h="708962"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Tournament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Golfer Score to Par (Actual)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Rounded_sample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...Sample 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Rounded Sample 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88137"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Dustin Johnson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Tournament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5995" y="47158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Example: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8496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29" y="0"/>
            <a:ext cx="8623870" cy="13255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Shane </a:t>
            </a:r>
            <a:r>
              <a:rPr lang="en-GB" sz="4000" dirty="0"/>
              <a:t>Lowry Posterior </a:t>
            </a:r>
            <a:r>
              <a:rPr lang="en-GB" sz="4000" dirty="0" err="1"/>
              <a:t>Pred</a:t>
            </a:r>
            <a:r>
              <a:rPr lang="en-GB" sz="4000" dirty="0"/>
              <a:t> vs Actual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904656" cy="41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51" y="5372453"/>
            <a:ext cx="9022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 smtClean="0"/>
              <a:t>Approx</a:t>
            </a:r>
            <a:r>
              <a:rPr lang="en-IE" dirty="0" smtClean="0"/>
              <a:t> 90 rounds of golf played by Shane Lowry (</a:t>
            </a:r>
            <a:r>
              <a:rPr lang="en-IE" dirty="0" err="1" smtClean="0"/>
              <a:t>Xs</a:t>
            </a:r>
            <a:r>
              <a:rPr lang="en-IE" dirty="0" smtClean="0"/>
              <a:t> in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Model outputs a range of golf scores (Posterior </a:t>
            </a:r>
            <a:r>
              <a:rPr lang="en-IE" dirty="0" err="1" smtClean="0"/>
              <a:t>Pred</a:t>
            </a:r>
            <a:r>
              <a:rPr lang="en-IE" dirty="0" smtClean="0"/>
              <a:t>) for each </a:t>
            </a:r>
            <a:r>
              <a:rPr lang="en-IE" dirty="0" smtClean="0"/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94</a:t>
            </a:r>
            <a:r>
              <a:rPr lang="en-IE" dirty="0" smtClean="0"/>
              <a:t>% of scores in </a:t>
            </a:r>
            <a:r>
              <a:rPr lang="en-IE" dirty="0" smtClean="0"/>
              <a:t>Orange</a:t>
            </a: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Can estimate probability of winning (E.g. Lowry will score -1 to par 20% of the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Frequentist Linear Regression only provided a point estimate with most likely value</a:t>
            </a:r>
          </a:p>
        </p:txBody>
      </p:sp>
    </p:spTree>
    <p:extLst>
      <p:ext uri="{BB962C8B-B14F-4D97-AF65-F5344CB8AC3E}">
        <p14:creationId xmlns:p14="http://schemas.microsoft.com/office/powerpoint/2010/main" val="7891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Add in variable for course played</a:t>
            </a:r>
            <a:endParaRPr lang="en-GB" sz="2400" dirty="0" smtClean="0"/>
          </a:p>
          <a:p>
            <a:r>
              <a:rPr lang="en-GB" sz="2400" dirty="0" smtClean="0"/>
              <a:t>Continuous </a:t>
            </a:r>
            <a:r>
              <a:rPr lang="en-GB" sz="2400" dirty="0" smtClean="0"/>
              <a:t>Distributions with larger tails (Cauchy</a:t>
            </a:r>
            <a:r>
              <a:rPr lang="en-GB" sz="2400" dirty="0" smtClean="0"/>
              <a:t>)</a:t>
            </a:r>
          </a:p>
          <a:p>
            <a:r>
              <a:rPr lang="en-GB" sz="2400" dirty="0"/>
              <a:t>Prediction on test set and evaluate</a:t>
            </a:r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3635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 Cases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7886700" cy="4351338"/>
          </a:xfrm>
        </p:spPr>
        <p:txBody>
          <a:bodyPr/>
          <a:lstStyle/>
          <a:p>
            <a:r>
              <a:rPr lang="en-IE" sz="2000" dirty="0"/>
              <a:t>Cases where we need to know probability for a range of different scenarios (Random Forest Averages predictions</a:t>
            </a:r>
            <a:r>
              <a:rPr lang="en-IE" sz="2000" dirty="0" smtClean="0"/>
              <a:t>)</a:t>
            </a:r>
          </a:p>
          <a:p>
            <a:r>
              <a:rPr lang="en-IE" sz="2000" dirty="0" smtClean="0"/>
              <a:t>Data </a:t>
            </a:r>
            <a:r>
              <a:rPr lang="en-IE" sz="2000" dirty="0"/>
              <a:t>is limited and we have some prior domain knowledge </a:t>
            </a:r>
          </a:p>
          <a:p>
            <a:r>
              <a:rPr lang="en-IE" sz="2000" dirty="0"/>
              <a:t>Models where each variable parameter must be interpretable (Credit Risk, health, insurance</a:t>
            </a:r>
            <a:r>
              <a:rPr lang="en-IE" sz="2000" dirty="0" smtClean="0"/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5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5624"/>
            <a:ext cx="8263830" cy="4915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900" b="1" dirty="0"/>
              <a:t>My Code: </a:t>
            </a:r>
            <a:r>
              <a:rPr lang="en-GB" sz="2900" b="1" dirty="0">
                <a:hlinkClick r:id="rId2"/>
              </a:rPr>
              <a:t>https://</a:t>
            </a:r>
            <a:r>
              <a:rPr lang="en-GB" sz="2900" b="1" dirty="0" smtClean="0">
                <a:hlinkClick r:id="rId2"/>
              </a:rPr>
              <a:t>github.com/killianfarrell2/PGA_Golf</a:t>
            </a:r>
            <a:endParaRPr lang="en-IE" sz="2900" dirty="0"/>
          </a:p>
          <a:p>
            <a:pPr marL="0" indent="0">
              <a:buNone/>
            </a:pPr>
            <a:r>
              <a:rPr lang="en-GB" sz="2900" b="1" dirty="0" smtClean="0"/>
              <a:t>PYMC3 website</a:t>
            </a:r>
            <a:r>
              <a:rPr lang="en-GB" sz="2900" dirty="0" smtClean="0"/>
              <a:t>: </a:t>
            </a:r>
            <a:r>
              <a:rPr lang="en-GB" sz="2900" dirty="0" smtClean="0">
                <a:hlinkClick r:id="rId3"/>
              </a:rPr>
              <a:t>https</a:t>
            </a:r>
            <a:r>
              <a:rPr lang="en-GB" sz="2900" dirty="0">
                <a:hlinkClick r:id="rId3"/>
              </a:rPr>
              <a:t>://</a:t>
            </a:r>
            <a:r>
              <a:rPr lang="en-GB" sz="2900" dirty="0" smtClean="0">
                <a:hlinkClick r:id="rId3"/>
              </a:rPr>
              <a:t>docs.pymc.io/notebooks/getting_started.html</a:t>
            </a:r>
            <a:endParaRPr lang="en-GB" sz="2900" dirty="0" smtClean="0"/>
          </a:p>
          <a:p>
            <a:pPr marL="0" indent="0">
              <a:buNone/>
            </a:pPr>
            <a:r>
              <a:rPr lang="en-GB" sz="2900" b="1" dirty="0"/>
              <a:t>PYM3 example: </a:t>
            </a:r>
            <a:r>
              <a:rPr lang="en-GB" sz="2900" dirty="0">
                <a:hlinkClick r:id="rId4"/>
              </a:rPr>
              <a:t>https://</a:t>
            </a:r>
            <a:r>
              <a:rPr lang="en-GB" sz="2900" dirty="0" smtClean="0">
                <a:hlinkClick r:id="rId4"/>
              </a:rPr>
              <a:t>docs.pymc.io/notebooks/rugby_analytics.html</a:t>
            </a:r>
            <a:endParaRPr lang="en-GB" sz="2900" b="1" dirty="0"/>
          </a:p>
          <a:p>
            <a:pPr marL="0" indent="0">
              <a:buNone/>
            </a:pPr>
            <a:r>
              <a:rPr lang="en-IE" sz="2900" b="1" dirty="0" smtClean="0"/>
              <a:t>PGA </a:t>
            </a:r>
            <a:r>
              <a:rPr lang="en-IE" sz="2900" b="1" dirty="0"/>
              <a:t>Tour data: </a:t>
            </a:r>
            <a:r>
              <a:rPr lang="en-IE" sz="2900" dirty="0">
                <a:hlinkClick r:id="rId5"/>
              </a:rPr>
              <a:t>https://</a:t>
            </a:r>
            <a:r>
              <a:rPr lang="en-IE" sz="2900" dirty="0" smtClean="0">
                <a:hlinkClick r:id="rId5"/>
              </a:rPr>
              <a:t>www.advancedsportsanalytics.com/pga-raw-data</a:t>
            </a:r>
            <a:endParaRPr lang="en-GB" sz="2900" b="1" dirty="0" smtClean="0"/>
          </a:p>
          <a:p>
            <a:pPr marL="0" indent="0">
              <a:buNone/>
            </a:pPr>
            <a:r>
              <a:rPr lang="en-GB" sz="2900" b="1" dirty="0"/>
              <a:t>MCMC: </a:t>
            </a:r>
            <a:r>
              <a:rPr lang="en-GB" sz="2900" dirty="0"/>
              <a:t>https://towardsdatascience.com/mcmc-intuition-for-everyone-5ae79fff22b1#:~:text=Markov%20Chain%20Monte%20Carlo%20(MCMC,sample%20of%20the%20desired%20distribution.</a:t>
            </a:r>
          </a:p>
          <a:p>
            <a:pPr marL="0" indent="0">
              <a:buNone/>
            </a:pPr>
            <a:r>
              <a:rPr lang="en-IE" sz="2900" b="1" dirty="0" smtClean="0"/>
              <a:t>Bayesian </a:t>
            </a:r>
            <a:r>
              <a:rPr lang="en-IE" sz="2900" b="1" dirty="0"/>
              <a:t>statistics: </a:t>
            </a:r>
            <a:r>
              <a:rPr lang="en-IE" sz="2900" dirty="0">
                <a:hlinkClick r:id="rId6"/>
              </a:rPr>
              <a:t>https://</a:t>
            </a:r>
            <a:r>
              <a:rPr lang="en-IE" sz="2900" dirty="0" smtClean="0">
                <a:hlinkClick r:id="rId6"/>
              </a:rPr>
              <a:t>towardsdatascience.com/what-is-bayesian-statistics-used-for-37b91c2c257c</a:t>
            </a:r>
            <a:endParaRPr lang="en-IE" sz="2900" dirty="0" smtClean="0"/>
          </a:p>
          <a:p>
            <a:pPr marL="0" indent="0">
              <a:buNone/>
            </a:pPr>
            <a:endParaRPr lang="en-IE" sz="2900" dirty="0" smtClean="0"/>
          </a:p>
          <a:p>
            <a:pPr marL="0" indent="0">
              <a:buNone/>
            </a:pPr>
            <a:r>
              <a:rPr lang="en-IE" sz="2900" b="1" dirty="0" smtClean="0"/>
              <a:t>Bayesian </a:t>
            </a:r>
            <a:r>
              <a:rPr lang="en-IE" sz="2900" b="1" dirty="0"/>
              <a:t>vs Frequentist: </a:t>
            </a:r>
            <a:r>
              <a:rPr lang="en-IE" sz="2900" dirty="0"/>
              <a:t>https://</a:t>
            </a:r>
            <a:r>
              <a:rPr lang="en-IE" sz="2900" dirty="0" smtClean="0"/>
              <a:t>towardsdatascience.com/frequentist-vs-bayesian-approaches-in-machine-learning-86ece21e820e</a:t>
            </a:r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761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E" sz="6600" dirty="0" smtClean="0"/>
              <a:t>Appendix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15511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Bayesian Inference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87854"/>
            <a:ext cx="4908526" cy="2763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088" y="1541907"/>
            <a:ext cx="3486955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1350" dirty="0"/>
              <a:t>Bayesian Inference uses Bayes Theorem to update the probability of a </a:t>
            </a:r>
            <a:r>
              <a:rPr lang="en-IE" sz="1350" dirty="0" smtClean="0"/>
              <a:t>hypothesis </a:t>
            </a:r>
            <a:r>
              <a:rPr lang="en-IE" sz="1350" b="1" dirty="0" smtClean="0"/>
              <a:t>(golfer scores are normally distributed) </a:t>
            </a:r>
            <a:r>
              <a:rPr lang="en-IE" sz="1350" dirty="0"/>
              <a:t>as more evidence becomes available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E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1350" dirty="0"/>
              <a:t>Prior beliefs is what we think the distribution of a parameter looks like before taking any data into </a:t>
            </a:r>
            <a:r>
              <a:rPr lang="en-IE" sz="1350" dirty="0" smtClean="0"/>
              <a:t>account </a:t>
            </a:r>
            <a:r>
              <a:rPr lang="en-IE" sz="1350" b="1" dirty="0" smtClean="0"/>
              <a:t>(</a:t>
            </a:r>
            <a:r>
              <a:rPr lang="en-IE" sz="1350" b="1" dirty="0" err="1" smtClean="0"/>
              <a:t>mean_golfer_sd</a:t>
            </a:r>
            <a:r>
              <a:rPr lang="en-IE" sz="1350" b="1" dirty="0" smtClean="0"/>
              <a:t>, </a:t>
            </a:r>
            <a:r>
              <a:rPr lang="en-IE" sz="1350" b="1" dirty="0" err="1" smtClean="0"/>
              <a:t>mean_golfer_mu</a:t>
            </a:r>
            <a:r>
              <a:rPr lang="en-IE" sz="1350" b="1" dirty="0" smtClean="0"/>
              <a:t>, eps, mean golfer)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E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1350" dirty="0"/>
              <a:t>Evidence is the data that we have </a:t>
            </a:r>
            <a:r>
              <a:rPr lang="en-IE" sz="1350" dirty="0" smtClean="0"/>
              <a:t>obtained (</a:t>
            </a:r>
            <a:r>
              <a:rPr lang="en-IE" sz="1350" b="1" dirty="0" err="1" smtClean="0"/>
              <a:t>golfer_to_par</a:t>
            </a:r>
            <a:r>
              <a:rPr lang="en-IE" sz="1350" dirty="0" smtClean="0"/>
              <a:t> for each golfer)</a:t>
            </a:r>
            <a:endParaRPr lang="en-IE" sz="1350" dirty="0"/>
          </a:p>
          <a:p>
            <a:endParaRPr lang="en-IE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1350" dirty="0"/>
              <a:t>Posterior Beliefs is </a:t>
            </a:r>
            <a:r>
              <a:rPr lang="en-IE" sz="1350" dirty="0" smtClean="0"/>
              <a:t>a distribution that combines the prior distribution we defined </a:t>
            </a:r>
            <a:r>
              <a:rPr lang="en-IE" sz="1350" dirty="0"/>
              <a:t>and the data that we </a:t>
            </a:r>
            <a:r>
              <a:rPr lang="en-IE" sz="1350" dirty="0" smtClean="0"/>
              <a:t>have </a:t>
            </a:r>
            <a:r>
              <a:rPr lang="en-IE" sz="1350" b="1" dirty="0" smtClean="0"/>
              <a:t>(generated for </a:t>
            </a:r>
            <a:r>
              <a:rPr lang="en-IE" sz="1350" b="1" dirty="0" err="1" smtClean="0"/>
              <a:t>mean_golfer_sd</a:t>
            </a:r>
            <a:r>
              <a:rPr lang="en-IE" sz="1350" b="1" dirty="0" smtClean="0"/>
              <a:t>, </a:t>
            </a:r>
            <a:r>
              <a:rPr lang="en-IE" sz="1350" b="1" dirty="0" err="1" smtClean="0"/>
              <a:t>mean_golfer_mu,eps,mean_golfer</a:t>
            </a:r>
            <a:r>
              <a:rPr lang="en-IE" sz="1350" b="1" dirty="0" smtClean="0"/>
              <a:t>)</a:t>
            </a:r>
            <a:endParaRPr lang="en-IE" sz="13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E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1350" dirty="0"/>
              <a:t>The more observations you have the less of an affect the prior will have on the </a:t>
            </a:r>
            <a:r>
              <a:rPr lang="en-IE" sz="1350" dirty="0" smtClean="0"/>
              <a:t>posterior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E" sz="1350" dirty="0"/>
          </a:p>
        </p:txBody>
      </p:sp>
    </p:spTree>
    <p:extLst>
      <p:ext uri="{BB962C8B-B14F-4D97-AF65-F5344CB8AC3E}">
        <p14:creationId xmlns:p14="http://schemas.microsoft.com/office/powerpoint/2010/main" val="22226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80" y="231229"/>
            <a:ext cx="8515350" cy="1325563"/>
          </a:xfrm>
        </p:spPr>
        <p:txBody>
          <a:bodyPr>
            <a:noAutofit/>
          </a:bodyPr>
          <a:lstStyle/>
          <a:p>
            <a:r>
              <a:rPr lang="en-GB" sz="3200" dirty="0" smtClean="0"/>
              <a:t>Jon </a:t>
            </a:r>
            <a:r>
              <a:rPr lang="en-GB" sz="3200" dirty="0"/>
              <a:t>Rahm Posterior Distribution for (mean golfer)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408712" cy="405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75007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Jon Rahm has a wider HDI than Shane Lowry (His </a:t>
            </a:r>
            <a:r>
              <a:rPr lang="en-GB" sz="1600" dirty="0" err="1" smtClean="0"/>
              <a:t>Std</a:t>
            </a:r>
            <a:r>
              <a:rPr lang="en-GB" sz="1600" dirty="0" smtClean="0"/>
              <a:t> will be larger)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Interestingly his mean parameter is slightly worse than Shane Lowry (-0.57 vs -0.61)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Again to generate John Rahm’s score we feed this parameter into ‘</a:t>
            </a:r>
            <a:r>
              <a:rPr lang="en-GB" sz="1600" dirty="0" err="1" smtClean="0"/>
              <a:t>golfer_to_par</a:t>
            </a:r>
            <a:r>
              <a:rPr lang="en-GB" sz="1600" dirty="0" smtClean="0"/>
              <a:t>’ Normal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4839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/>
          <a:lstStyle/>
          <a:p>
            <a:r>
              <a:rPr lang="en-GB" dirty="0" smtClean="0"/>
              <a:t>Jon Rahm Posterior </a:t>
            </a:r>
            <a:r>
              <a:rPr lang="en-GB" dirty="0" err="1" smtClean="0"/>
              <a:t>Pred</a:t>
            </a:r>
            <a:r>
              <a:rPr lang="en-GB" dirty="0" smtClean="0"/>
              <a:t> vs Actual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7638"/>
            <a:ext cx="5477444" cy="37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319" y="5380672"/>
            <a:ext cx="8621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 smtClean="0"/>
              <a:t>Approx</a:t>
            </a:r>
            <a:r>
              <a:rPr lang="en-IE" dirty="0" smtClean="0"/>
              <a:t> 140 rounds of golf played by Jon Rahm (x in graph) (</a:t>
            </a:r>
            <a:r>
              <a:rPr lang="en-IE" dirty="0" err="1" smtClean="0"/>
              <a:t>obs</a:t>
            </a:r>
            <a:r>
              <a:rPr lang="en-IE" dirty="0" smtClean="0"/>
              <a:t> 1: actual was 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Posterior </a:t>
            </a:r>
            <a:r>
              <a:rPr lang="en-IE" dirty="0" err="1" smtClean="0"/>
              <a:t>Pred</a:t>
            </a:r>
            <a:r>
              <a:rPr lang="en-IE" dirty="0" smtClean="0"/>
              <a:t> is 1k samples generated for each observation(</a:t>
            </a:r>
            <a:r>
              <a:rPr lang="en-IE" dirty="0" err="1" smtClean="0"/>
              <a:t>obs</a:t>
            </a:r>
            <a:r>
              <a:rPr lang="en-IE" dirty="0" smtClean="0"/>
              <a:t> 1: Range(-8,+3))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 smtClean="0">
                <a:solidFill>
                  <a:srgbClr val="FF0000"/>
                </a:solidFill>
              </a:rPr>
              <a:t>9% </a:t>
            </a:r>
            <a:r>
              <a:rPr lang="en-IE" dirty="0" smtClean="0"/>
              <a:t>of these observations fall outside the </a:t>
            </a:r>
            <a:r>
              <a:rPr lang="en-IE" b="1" dirty="0" smtClean="0"/>
              <a:t>94% </a:t>
            </a:r>
            <a:r>
              <a:rPr lang="en-IE" dirty="0" smtClean="0"/>
              <a:t>HDI (Highest Density Interval)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distribution with larger </a:t>
            </a:r>
            <a:r>
              <a:rPr lang="en-IE" dirty="0" smtClean="0"/>
              <a:t>tails (Cauchy) </a:t>
            </a:r>
            <a:r>
              <a:rPr lang="en-IE" dirty="0"/>
              <a:t>may be more appropriate than a Normal </a:t>
            </a:r>
            <a:r>
              <a:rPr lang="en-IE" dirty="0" smtClean="0"/>
              <a:t>Distribution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67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Posterior Predictive Check (Pre Rounding)</a:t>
            </a:r>
            <a:endParaRPr lang="en-GB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624736" cy="438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657671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Graph shows generated samples for all golfers from Normal Distribution vs Actual scores from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Normal Distribution is in blue – doesn’t fit the data that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Golf scores are whole numbers which is why there is downward lines in between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9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b="1" dirty="0" smtClean="0"/>
              <a:t>Objective</a:t>
            </a:r>
          </a:p>
          <a:p>
            <a:r>
              <a:rPr lang="en-IE" sz="2200" dirty="0" smtClean="0"/>
              <a:t>Create </a:t>
            </a:r>
            <a:r>
              <a:rPr lang="en-IE" sz="2200" dirty="0"/>
              <a:t>a Model that can predict future golf scores </a:t>
            </a:r>
            <a:r>
              <a:rPr lang="en-IE" sz="2200" dirty="0" smtClean="0"/>
              <a:t>on </a:t>
            </a:r>
            <a:r>
              <a:rPr lang="en-IE" sz="2200" dirty="0"/>
              <a:t>PGA Tour </a:t>
            </a:r>
            <a:r>
              <a:rPr lang="en-IE" sz="2200" dirty="0" smtClean="0"/>
              <a:t>events</a:t>
            </a:r>
          </a:p>
          <a:p>
            <a:r>
              <a:rPr lang="en-GB" sz="2200" dirty="0" smtClean="0"/>
              <a:t>Learn about </a:t>
            </a:r>
            <a:r>
              <a:rPr lang="en-GB" sz="2200" dirty="0"/>
              <a:t>Bayesian </a:t>
            </a:r>
            <a:r>
              <a:rPr lang="en-GB" sz="2200" dirty="0" smtClean="0"/>
              <a:t>statistics</a:t>
            </a:r>
            <a:r>
              <a:rPr lang="en-GB" sz="2200" dirty="0" smtClean="0"/>
              <a:t> </a:t>
            </a:r>
            <a:r>
              <a:rPr lang="en-GB" sz="2200" dirty="0"/>
              <a:t>and Hierarchical Modelling (Python package pymc3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endParaRPr lang="en-GB" sz="2200" dirty="0" smtClean="0"/>
          </a:p>
          <a:p>
            <a:pPr marL="0" indent="0">
              <a:buNone/>
            </a:pPr>
            <a:r>
              <a:rPr lang="en-GB" sz="2200" b="1" dirty="0" smtClean="0"/>
              <a:t>Motivation</a:t>
            </a:r>
          </a:p>
          <a:p>
            <a:r>
              <a:rPr lang="en-GB" sz="2200" dirty="0" smtClean="0"/>
              <a:t>Golf data from the PGA Tour is readily available online</a:t>
            </a:r>
          </a:p>
          <a:p>
            <a:r>
              <a:rPr lang="en-GB" sz="2200" dirty="0" smtClean="0"/>
              <a:t>Suitable for modelling </a:t>
            </a:r>
            <a:r>
              <a:rPr lang="en-GB" sz="2200" dirty="0"/>
              <a:t> </a:t>
            </a:r>
            <a:r>
              <a:rPr lang="en-GB" sz="2200" dirty="0" smtClean="0"/>
              <a:t>- </a:t>
            </a:r>
            <a:r>
              <a:rPr lang="en-GB" sz="2200" dirty="0" smtClean="0"/>
              <a:t>most </a:t>
            </a:r>
            <a:r>
              <a:rPr lang="en-GB" sz="2200" dirty="0" smtClean="0"/>
              <a:t>of the information about a performance is contained within the score </a:t>
            </a:r>
            <a:endParaRPr lang="en-GB" sz="2200" dirty="0" smtClean="0"/>
          </a:p>
          <a:p>
            <a:r>
              <a:rPr lang="en-GB" sz="2200" dirty="0" smtClean="0"/>
              <a:t>This </a:t>
            </a:r>
            <a:r>
              <a:rPr lang="en-GB" sz="2200" dirty="0" smtClean="0"/>
              <a:t>is different from low scoring sports like soccer/ ice </a:t>
            </a:r>
            <a:r>
              <a:rPr lang="en-GB" sz="2200" dirty="0" smtClean="0"/>
              <a:t>hockey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b="1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70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Posterior Predictive Check (Post Rounding)</a:t>
            </a:r>
            <a:endParaRPr lang="en-GB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5" y="1196752"/>
            <a:ext cx="7173447" cy="466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0191" y="60932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Rounded data from Posterior Predictive fits the observed data better</a:t>
            </a:r>
          </a:p>
        </p:txBody>
      </p:sp>
    </p:spTree>
    <p:extLst>
      <p:ext uri="{BB962C8B-B14F-4D97-AF65-F5344CB8AC3E}">
        <p14:creationId xmlns:p14="http://schemas.microsoft.com/office/powerpoint/2010/main" val="40230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6" y="16245"/>
            <a:ext cx="7886700" cy="1325563"/>
          </a:xfrm>
        </p:spPr>
        <p:txBody>
          <a:bodyPr>
            <a:normAutofit/>
          </a:bodyPr>
          <a:lstStyle/>
          <a:p>
            <a:r>
              <a:rPr lang="en-IE" sz="3600" dirty="0" smtClean="0"/>
              <a:t>Data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6" y="1124744"/>
            <a:ext cx="8764870" cy="3312368"/>
          </a:xfrm>
        </p:spPr>
        <p:txBody>
          <a:bodyPr>
            <a:noAutofit/>
          </a:bodyPr>
          <a:lstStyle/>
          <a:p>
            <a:pPr marL="285750" indent="-285750"/>
            <a:r>
              <a:rPr lang="en-IE" sz="2000" dirty="0" smtClean="0"/>
              <a:t>Every </a:t>
            </a:r>
            <a:r>
              <a:rPr lang="en-IE" sz="2000" dirty="0"/>
              <a:t>golf course has a par score – number of strokes a proficient golfer should require to complete course</a:t>
            </a:r>
          </a:p>
          <a:p>
            <a:pPr marL="285750" indent="-285750"/>
            <a:r>
              <a:rPr lang="en-IE" sz="2000" dirty="0"/>
              <a:t>For Augusta the par score for 18 holes (1 round) is 72</a:t>
            </a:r>
          </a:p>
          <a:p>
            <a:pPr marL="285750" indent="-285750"/>
            <a:r>
              <a:rPr lang="en-IE" sz="2000" dirty="0" smtClean="0"/>
              <a:t>Golfers </a:t>
            </a:r>
            <a:r>
              <a:rPr lang="en-IE" sz="2000" dirty="0"/>
              <a:t>aim to score as far below par as possible </a:t>
            </a:r>
            <a:endParaRPr lang="en-IE" sz="2000" dirty="0" smtClean="0"/>
          </a:p>
          <a:p>
            <a:pPr marL="285750" indent="-285750"/>
            <a:r>
              <a:rPr lang="en-IE" sz="2000" dirty="0" smtClean="0"/>
              <a:t>Dustin Johnson </a:t>
            </a:r>
            <a:r>
              <a:rPr lang="en-IE" sz="2000" dirty="0"/>
              <a:t>scored -7 which is an overall score of </a:t>
            </a:r>
            <a:r>
              <a:rPr lang="en-IE" sz="2000" dirty="0" smtClean="0"/>
              <a:t>65</a:t>
            </a:r>
          </a:p>
          <a:p>
            <a:pPr marL="285750" indent="-285750"/>
            <a:r>
              <a:rPr lang="en-IE" sz="2000" dirty="0" smtClean="0"/>
              <a:t>Golfer Score to Par can be compared across multiple courses </a:t>
            </a:r>
            <a:endParaRPr lang="en-IE" sz="2000" dirty="0" smtClean="0"/>
          </a:p>
          <a:p>
            <a:pPr marL="285750" indent="-285750"/>
            <a:r>
              <a:rPr lang="en-IE" sz="2000" dirty="0" smtClean="0"/>
              <a:t>Data </a:t>
            </a:r>
            <a:r>
              <a:rPr lang="en-IE" sz="2000" dirty="0" smtClean="0"/>
              <a:t>ranges from October </a:t>
            </a:r>
            <a:r>
              <a:rPr lang="en-IE" sz="2000" dirty="0"/>
              <a:t>2018 to </a:t>
            </a:r>
            <a:r>
              <a:rPr lang="en-IE" sz="2000" dirty="0" smtClean="0"/>
              <a:t>March 2021 for PGA Tour events </a:t>
            </a:r>
            <a:endParaRPr lang="en-IE" sz="2000" dirty="0" smtClean="0"/>
          </a:p>
          <a:p>
            <a:pPr marL="285750" indent="-285750"/>
            <a:r>
              <a:rPr lang="en-IE" sz="2000" dirty="0" smtClean="0"/>
              <a:t>304 </a:t>
            </a:r>
            <a:r>
              <a:rPr lang="en-IE" sz="2000" dirty="0" smtClean="0"/>
              <a:t>golfers (</a:t>
            </a:r>
            <a:r>
              <a:rPr lang="en-IE" sz="2000" dirty="0" err="1" smtClean="0"/>
              <a:t>Approx</a:t>
            </a:r>
            <a:r>
              <a:rPr lang="en-IE" sz="2000" dirty="0" smtClean="0"/>
              <a:t> 100-200 observations per golfer)</a:t>
            </a:r>
            <a:endParaRPr lang="en-IE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52179"/>
              </p:ext>
            </p:extLst>
          </p:nvPr>
        </p:nvGraphicFramePr>
        <p:xfrm>
          <a:off x="323528" y="4797152"/>
          <a:ext cx="8373034" cy="1880732"/>
        </p:xfrm>
        <a:graphic>
          <a:graphicData uri="http://schemas.openxmlformats.org/drawingml/2006/table">
            <a:tbl>
              <a:tblPr/>
              <a:tblGrid>
                <a:gridCol w="1591496"/>
                <a:gridCol w="2055682"/>
                <a:gridCol w="1220146"/>
                <a:gridCol w="994685"/>
                <a:gridCol w="848798"/>
                <a:gridCol w="1662227"/>
              </a:tblGrid>
              <a:tr h="470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Golfer</a:t>
                      </a:r>
                      <a:endParaRPr lang="en-IE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Tournament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Golfer Score to Par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70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Dustin Johnson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Tournament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12/11/2020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Justin Thomas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Tournament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12/11/2020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183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Hideki Matsuyama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Tournament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12/11/2020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3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" y="178800"/>
            <a:ext cx="8229600" cy="1143000"/>
          </a:xfrm>
        </p:spPr>
        <p:txBody>
          <a:bodyPr/>
          <a:lstStyle/>
          <a:p>
            <a:r>
              <a:rPr lang="en-GB" dirty="0" smtClean="0"/>
              <a:t>EDA: Golfer Round Scores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9" y="1321800"/>
            <a:ext cx="6158167" cy="41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733256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Golfer scores are whole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PGA tour mean score -0.68 par with </a:t>
            </a:r>
            <a:r>
              <a:rPr lang="en-GB" dirty="0" err="1" smtClean="0"/>
              <a:t>std</a:t>
            </a:r>
            <a:r>
              <a:rPr lang="en-GB" dirty="0" smtClean="0"/>
              <a:t> dev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Normal Distribution with same parameters in orange (Continuous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9394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EDA: Jon Rahm vs Shane Lowry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0689"/>
            <a:ext cx="4256955" cy="296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3" y="1730930"/>
            <a:ext cx="4299816" cy="29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53" y="5517232"/>
            <a:ext cx="9010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Jon Rahm has a mean score of -2.2 par with a standard dev of 3.02 (</a:t>
            </a:r>
            <a:r>
              <a:rPr lang="en-GB" b="1" dirty="0" smtClean="0"/>
              <a:t>Ranked 2nd OWGR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Shane Lowry has a mean score of -0.5 </a:t>
            </a:r>
            <a:r>
              <a:rPr lang="en-GB" dirty="0" smtClean="0"/>
              <a:t>par with </a:t>
            </a:r>
            <a:r>
              <a:rPr lang="en-GB" dirty="0" smtClean="0"/>
              <a:t>a standard dev of 2.94 </a:t>
            </a:r>
            <a:r>
              <a:rPr lang="en-GB" b="1" dirty="0" smtClean="0"/>
              <a:t>(Ranked 40</a:t>
            </a:r>
            <a:r>
              <a:rPr lang="en-GB" b="1" baseline="30000" dirty="0" smtClean="0"/>
              <a:t>th</a:t>
            </a:r>
            <a:r>
              <a:rPr lang="en-GB" b="1" dirty="0" smtClean="0"/>
              <a:t> OWGR)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Jon Rahm is a superior player so is expected to have a lower mean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006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886700" cy="1325563"/>
          </a:xfrm>
        </p:spPr>
        <p:txBody>
          <a:bodyPr/>
          <a:lstStyle/>
          <a:p>
            <a:r>
              <a:rPr lang="en-IE" dirty="0" smtClean="0"/>
              <a:t>Model &amp; Data Split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51520" y="1556792"/>
            <a:ext cx="86409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dirty="0" smtClean="0"/>
              <a:t>Linear </a:t>
            </a:r>
            <a:r>
              <a:rPr lang="en-IE" sz="2000" b="1" dirty="0" smtClean="0"/>
              <a:t>Regression Model</a:t>
            </a:r>
            <a:r>
              <a:rPr lang="en-IE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Model will use ‘Golfer Score to Par’ as the dependent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 smtClean="0"/>
              <a:t>Independent </a:t>
            </a:r>
            <a:r>
              <a:rPr lang="en-IE" sz="2000" dirty="0"/>
              <a:t>variable will be each golfer </a:t>
            </a:r>
            <a:r>
              <a:rPr lang="en-IE" sz="2000" dirty="0" smtClean="0"/>
              <a:t>[</a:t>
            </a:r>
            <a:r>
              <a:rPr lang="en-IE" sz="2000" dirty="0" err="1" smtClean="0"/>
              <a:t>i_golfer</a:t>
            </a:r>
            <a:r>
              <a:rPr lang="en-IE" sz="2000" dirty="0"/>
              <a:t>] </a:t>
            </a:r>
            <a:endParaRPr lang="en-I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Each golfer </a:t>
            </a:r>
            <a:r>
              <a:rPr lang="en-GB" sz="2000" dirty="0"/>
              <a:t>will have a different </a:t>
            </a:r>
            <a:r>
              <a:rPr lang="en-GB" sz="2000" dirty="0" smtClean="0"/>
              <a:t>coefficient </a:t>
            </a:r>
            <a:r>
              <a:rPr lang="en-IE" sz="2000" dirty="0" smtClean="0"/>
              <a:t>(</a:t>
            </a:r>
            <a:r>
              <a:rPr lang="en-IE" sz="2000" dirty="0"/>
              <a:t>Golfer mean score </a:t>
            </a:r>
            <a:r>
              <a:rPr lang="en-IE" sz="2000" dirty="0" err="1"/>
              <a:t>i</a:t>
            </a:r>
            <a:r>
              <a:rPr lang="en-IE" sz="2000" dirty="0" smtClean="0"/>
              <a:t>)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Round </a:t>
            </a:r>
            <a:r>
              <a:rPr lang="en-GB" sz="2000" dirty="0" smtClean="0"/>
              <a:t>model output to nearest whole number to get score (-1.2 to -1)</a:t>
            </a:r>
            <a:endParaRPr lang="en-IE" sz="2000" dirty="0"/>
          </a:p>
          <a:p>
            <a:endParaRPr lang="en-IE" sz="2000" dirty="0" smtClean="0"/>
          </a:p>
          <a:p>
            <a:r>
              <a:rPr lang="en-IE" sz="2400" dirty="0" smtClean="0"/>
              <a:t>Golfer </a:t>
            </a:r>
            <a:r>
              <a:rPr lang="en-IE" sz="2400" dirty="0"/>
              <a:t>Score to Par = </a:t>
            </a:r>
            <a:r>
              <a:rPr lang="en-IE" sz="2400" dirty="0" smtClean="0"/>
              <a:t>(Golfer mean score </a:t>
            </a:r>
            <a:r>
              <a:rPr lang="en-IE" sz="2400" dirty="0" err="1" smtClean="0"/>
              <a:t>i</a:t>
            </a:r>
            <a:r>
              <a:rPr lang="en-IE" sz="2400" dirty="0"/>
              <a:t>)[</a:t>
            </a:r>
            <a:r>
              <a:rPr lang="en-IE" sz="2400" dirty="0" err="1"/>
              <a:t>i_golfer</a:t>
            </a:r>
            <a:r>
              <a:rPr lang="en-IE" sz="2400" dirty="0" smtClean="0"/>
              <a:t>] + Intercept</a:t>
            </a:r>
          </a:p>
          <a:p>
            <a:endParaRPr lang="en-IE" sz="2000" dirty="0"/>
          </a:p>
          <a:p>
            <a:r>
              <a:rPr lang="en-IE" sz="2000" b="1" dirty="0" smtClean="0"/>
              <a:t>Data Split: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Training Data from October 2018 to September 2020 (80%) </a:t>
            </a:r>
            <a:r>
              <a:rPr lang="en-IE" sz="2000" b="1" dirty="0"/>
              <a:t>(29K </a:t>
            </a:r>
            <a:r>
              <a:rPr lang="en-IE" sz="2000" b="1" dirty="0" err="1"/>
              <a:t>obs</a:t>
            </a:r>
            <a:r>
              <a:rPr lang="en-IE" sz="2000" b="1" dirty="0"/>
              <a:t> from 304 golfers)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Test Data from October 2020 to March 2021 (20%) </a:t>
            </a:r>
            <a:endParaRPr lang="en-IE" sz="2000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10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35" y="188640"/>
            <a:ext cx="7886700" cy="1325563"/>
          </a:xfrm>
        </p:spPr>
        <p:txBody>
          <a:bodyPr>
            <a:normAutofit/>
          </a:bodyPr>
          <a:lstStyle/>
          <a:p>
            <a:r>
              <a:rPr lang="en-IE" sz="3600" dirty="0" smtClean="0"/>
              <a:t>Frequentist: </a:t>
            </a:r>
            <a:r>
              <a:rPr lang="en-IE" sz="3600" dirty="0" err="1" smtClean="0"/>
              <a:t>Statsmodel</a:t>
            </a:r>
            <a:r>
              <a:rPr lang="en-IE" sz="3600" dirty="0" smtClean="0"/>
              <a:t> Linear Regression</a:t>
            </a:r>
            <a:endParaRPr lang="en-GB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2" y="1268760"/>
            <a:ext cx="77527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380672"/>
            <a:ext cx="9145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variable C(</a:t>
            </a:r>
            <a:r>
              <a:rPr lang="en-GB" dirty="0" err="1"/>
              <a:t>i_golfer</a:t>
            </a:r>
            <a:r>
              <a:rPr lang="en-GB" dirty="0"/>
              <a:t>) for each golfer (one hot encoding)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Coefficients are fixed values – generated to best 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will be single number (E.g. Golfer 1 = -0.7302 – 0.0298 = -</a:t>
            </a:r>
            <a:r>
              <a:rPr lang="en-GB" dirty="0" smtClean="0"/>
              <a:t>0.76 = -1 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Lower Coefficient means golfer is better and will score lower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 values all way above 5% indicating that this estimate is not reliable (too many categories)</a:t>
            </a:r>
          </a:p>
        </p:txBody>
      </p:sp>
    </p:spTree>
    <p:extLst>
      <p:ext uri="{BB962C8B-B14F-4D97-AF65-F5344CB8AC3E}">
        <p14:creationId xmlns:p14="http://schemas.microsoft.com/office/powerpoint/2010/main" val="4665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67" y="92075"/>
            <a:ext cx="7886700" cy="1325563"/>
          </a:xfrm>
        </p:spPr>
        <p:txBody>
          <a:bodyPr/>
          <a:lstStyle/>
          <a:p>
            <a:r>
              <a:rPr lang="en-GB" dirty="0" smtClean="0"/>
              <a:t>Bayesian: Hierarchical Model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6417217" cy="305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218296"/>
            <a:ext cx="87849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Mean_golfer_mu</a:t>
            </a:r>
            <a:r>
              <a:rPr lang="en-GB" sz="1400" dirty="0" smtClean="0"/>
              <a:t> </a:t>
            </a:r>
            <a:r>
              <a:rPr lang="en-GB" sz="1400" dirty="0"/>
              <a:t>~ </a:t>
            </a:r>
            <a:r>
              <a:rPr lang="en-GB" sz="1400" dirty="0" smtClean="0"/>
              <a:t>Normal(mean=0,std=1) –  Prior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Mean_golfer_sd</a:t>
            </a:r>
            <a:r>
              <a:rPr lang="en-GB" sz="1400" dirty="0" smtClean="0"/>
              <a:t> </a:t>
            </a:r>
            <a:r>
              <a:rPr lang="en-GB" sz="1400" dirty="0"/>
              <a:t>~ </a:t>
            </a:r>
            <a:r>
              <a:rPr lang="en-GB" sz="1400" dirty="0" err="1" smtClean="0"/>
              <a:t>HalfCauchy</a:t>
            </a:r>
            <a:r>
              <a:rPr lang="en-GB" sz="1400" dirty="0" smtClean="0"/>
              <a:t> (</a:t>
            </a:r>
            <a:r>
              <a:rPr lang="en-GB" sz="1400" dirty="0"/>
              <a:t>beta=1</a:t>
            </a:r>
            <a:r>
              <a:rPr lang="en-GB" sz="1400" dirty="0" smtClean="0"/>
              <a:t>) – Prior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Mean_golfer</a:t>
            </a:r>
            <a:r>
              <a:rPr lang="en-GB" sz="1400" dirty="0" smtClean="0"/>
              <a:t>[</a:t>
            </a:r>
            <a:r>
              <a:rPr lang="en-GB" sz="1400" dirty="0" err="1" smtClean="0"/>
              <a:t>i_golfer</a:t>
            </a:r>
            <a:r>
              <a:rPr lang="en-GB" sz="1400" dirty="0" smtClean="0"/>
              <a:t>] </a:t>
            </a:r>
            <a:r>
              <a:rPr lang="en-GB" sz="1400" dirty="0"/>
              <a:t>~ Normal </a:t>
            </a:r>
            <a:r>
              <a:rPr lang="en-GB" sz="1400" dirty="0" smtClean="0"/>
              <a:t>(mean=</a:t>
            </a:r>
            <a:r>
              <a:rPr lang="en-GB" sz="1400" dirty="0" err="1" smtClean="0"/>
              <a:t>mean_golfer_mu</a:t>
            </a:r>
            <a:r>
              <a:rPr lang="en-GB" sz="1400" dirty="0" smtClean="0"/>
              <a:t>, </a:t>
            </a:r>
            <a:r>
              <a:rPr lang="en-GB" sz="1400" dirty="0" err="1" smtClean="0"/>
              <a:t>std</a:t>
            </a:r>
            <a:r>
              <a:rPr lang="en-GB" sz="1400" dirty="0" smtClean="0"/>
              <a:t>=</a:t>
            </a:r>
            <a:r>
              <a:rPr lang="en-GB" sz="1400" dirty="0" err="1" smtClean="0"/>
              <a:t>mean_golfer_sd</a:t>
            </a:r>
            <a:r>
              <a:rPr lang="en-GB" sz="1400" dirty="0" smtClean="0"/>
              <a:t>) (304)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Eps ~ </a:t>
            </a:r>
            <a:r>
              <a:rPr lang="en-GB" sz="1400" dirty="0" err="1" smtClean="0"/>
              <a:t>HalfCauchy</a:t>
            </a:r>
            <a:r>
              <a:rPr lang="en-GB" sz="1400" dirty="0" smtClean="0"/>
              <a:t> (beta=1) – Prior Model Error used as standard deviation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Golfer_to_par</a:t>
            </a:r>
            <a:r>
              <a:rPr lang="en-GB" sz="1400" dirty="0" smtClean="0"/>
              <a:t>(data) </a:t>
            </a:r>
            <a:r>
              <a:rPr lang="en-GB" sz="1400" dirty="0"/>
              <a:t>= </a:t>
            </a:r>
            <a:r>
              <a:rPr lang="en-GB" sz="1400" dirty="0" smtClean="0"/>
              <a:t>Normal(mean = </a:t>
            </a:r>
            <a:r>
              <a:rPr lang="en-GB" sz="1400" dirty="0" err="1" smtClean="0"/>
              <a:t>mean_golfer</a:t>
            </a:r>
            <a:r>
              <a:rPr lang="en-GB" sz="1400" dirty="0" smtClean="0"/>
              <a:t>[golfer </a:t>
            </a:r>
            <a:r>
              <a:rPr lang="en-GB" sz="1400" dirty="0" err="1" smtClean="0"/>
              <a:t>i</a:t>
            </a:r>
            <a:r>
              <a:rPr lang="en-GB" sz="1400" dirty="0" smtClean="0"/>
              <a:t>] , </a:t>
            </a:r>
            <a:r>
              <a:rPr lang="en-GB" sz="1400" dirty="0" err="1" smtClean="0"/>
              <a:t>std</a:t>
            </a:r>
            <a:r>
              <a:rPr lang="en-GB" sz="1400" dirty="0" smtClean="0"/>
              <a:t> = </a:t>
            </a:r>
            <a:r>
              <a:rPr lang="en-GB" sz="1400" dirty="0"/>
              <a:t>error </a:t>
            </a:r>
            <a:r>
              <a:rPr lang="en-GB" sz="1400" dirty="0" smtClean="0"/>
              <a:t>term (eps)) (29,730 </a:t>
            </a:r>
            <a:r>
              <a:rPr lang="en-GB" sz="1400" dirty="0" err="1" smtClean="0"/>
              <a:t>obs</a:t>
            </a:r>
            <a:r>
              <a:rPr lang="en-GB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r>
              <a:rPr lang="en-GB" sz="1400" dirty="0" smtClean="0"/>
              <a:t>Prior </a:t>
            </a:r>
            <a:r>
              <a:rPr lang="en-GB" sz="1400" dirty="0" smtClean="0"/>
              <a:t>Distributions are set by user and will affect prediction from model</a:t>
            </a:r>
            <a:endParaRPr lang="en-GB" sz="1400" dirty="0"/>
          </a:p>
          <a:p>
            <a:r>
              <a:rPr lang="en-GB" sz="1400" dirty="0"/>
              <a:t>Coefficients are not fixed and can take on a range of values</a:t>
            </a:r>
          </a:p>
          <a:p>
            <a:r>
              <a:rPr lang="en-GB" sz="1400" dirty="0"/>
              <a:t>Coefficients are estimated using Bayesian Inference combining data and </a:t>
            </a:r>
            <a:r>
              <a:rPr lang="en-GB" sz="1400" dirty="0" smtClean="0"/>
              <a:t>priors (see Appendix</a:t>
            </a:r>
            <a:r>
              <a:rPr lang="en-GB" sz="1400" dirty="0" smtClean="0"/>
              <a:t>)</a:t>
            </a:r>
          </a:p>
          <a:p>
            <a:r>
              <a:rPr lang="en-GB" sz="1400" dirty="0" smtClean="0"/>
              <a:t>Number of samples for each variable set by user and contained in “trace” (set to 2k values)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965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672"/>
            <a:ext cx="8676456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Shane Lowry </a:t>
            </a:r>
            <a:r>
              <a:rPr lang="en-GB" sz="2800" dirty="0" err="1" smtClean="0"/>
              <a:t>mean_golfer</a:t>
            </a:r>
            <a:r>
              <a:rPr lang="en-GB" sz="2800" dirty="0"/>
              <a:t> </a:t>
            </a:r>
            <a:r>
              <a:rPr lang="en-GB" sz="2800" dirty="0" smtClean="0"/>
              <a:t>coefficient (trace) 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767020" cy="37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646583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Coefficient can take on a range of values unlike frequentist statistics where it is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94</a:t>
            </a:r>
            <a:r>
              <a:rPr lang="en-GB" sz="1600" dirty="0"/>
              <a:t>% of the </a:t>
            </a:r>
            <a:r>
              <a:rPr lang="en-GB" sz="1600" dirty="0" smtClean="0"/>
              <a:t>values for </a:t>
            </a:r>
            <a:r>
              <a:rPr lang="en-GB" sz="1600" dirty="0" err="1" smtClean="0"/>
              <a:t>mean_golfer</a:t>
            </a:r>
            <a:r>
              <a:rPr lang="en-GB" sz="1600" dirty="0" smtClean="0"/>
              <a:t> coefficient </a:t>
            </a:r>
            <a:r>
              <a:rPr lang="en-GB" sz="1600" dirty="0"/>
              <a:t>lie between -1.5 and 0.38 (Highest Density Interval</a:t>
            </a:r>
            <a:r>
              <a:rPr lang="en-GB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 value will be drawn from this distribution and fed into ‘</a:t>
            </a:r>
            <a:r>
              <a:rPr lang="en-GB" sz="1600" dirty="0" err="1" smtClean="0"/>
              <a:t>Golfer_to_par</a:t>
            </a:r>
            <a:r>
              <a:rPr lang="en-GB" sz="1600" dirty="0" smtClean="0"/>
              <a:t>’ Normal Distribution to generate a score for Shane Lowry’s round</a:t>
            </a:r>
          </a:p>
        </p:txBody>
      </p:sp>
    </p:spTree>
    <p:extLst>
      <p:ext uri="{BB962C8B-B14F-4D97-AF65-F5344CB8AC3E}">
        <p14:creationId xmlns:p14="http://schemas.microsoft.com/office/powerpoint/2010/main" val="3310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1309</Words>
  <Application>Microsoft Office PowerPoint</Application>
  <PresentationFormat>On-screen Show (4:3)</PresentationFormat>
  <Paragraphs>167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PGA Tour Golf Model</vt:lpstr>
      <vt:lpstr>Introduction</vt:lpstr>
      <vt:lpstr>Data</vt:lpstr>
      <vt:lpstr>EDA: Golfer Round Scores </vt:lpstr>
      <vt:lpstr>EDA: Jon Rahm vs Shane Lowry</vt:lpstr>
      <vt:lpstr>Model &amp; Data Split</vt:lpstr>
      <vt:lpstr>Frequentist: Statsmodel Linear Regression</vt:lpstr>
      <vt:lpstr>Bayesian: Hierarchical Model</vt:lpstr>
      <vt:lpstr>Shane Lowry mean_golfer coefficient (trace) </vt:lpstr>
      <vt:lpstr>Generate Golfer Scores (Posterior Predictive)</vt:lpstr>
      <vt:lpstr>Shane Lowry Posterior Pred vs Actual</vt:lpstr>
      <vt:lpstr>Next Steps</vt:lpstr>
      <vt:lpstr>Use Cases</vt:lpstr>
      <vt:lpstr>Resources</vt:lpstr>
      <vt:lpstr>Appendix</vt:lpstr>
      <vt:lpstr>Bayesian Inference</vt:lpstr>
      <vt:lpstr>Jon Rahm Posterior Distribution for (mean golfer) </vt:lpstr>
      <vt:lpstr>Jon Rahm Posterior Pred vs Actual</vt:lpstr>
      <vt:lpstr>Posterior Predictive Check (Pre Rounding)</vt:lpstr>
      <vt:lpstr>Posterior Predictive Check (Post Rounding)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CeX Galway</dc:creator>
  <cp:lastModifiedBy>Farrell, Killian</cp:lastModifiedBy>
  <cp:revision>156</cp:revision>
  <dcterms:created xsi:type="dcterms:W3CDTF">2021-07-28T06:02:17Z</dcterms:created>
  <dcterms:modified xsi:type="dcterms:W3CDTF">2021-08-03T10:06:30Z</dcterms:modified>
</cp:coreProperties>
</file>