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4" r:id="rId6"/>
    <p:sldId id="282" r:id="rId7"/>
    <p:sldId id="283" r:id="rId8"/>
    <p:sldId id="261" r:id="rId9"/>
    <p:sldId id="262" r:id="rId10"/>
    <p:sldId id="285" r:id="rId11"/>
    <p:sldId id="263" r:id="rId12"/>
    <p:sldId id="264" r:id="rId13"/>
    <p:sldId id="265" r:id="rId14"/>
    <p:sldId id="286" r:id="rId15"/>
    <p:sldId id="287" r:id="rId16"/>
    <p:sldId id="288" r:id="rId17"/>
    <p:sldId id="289" r:id="rId18"/>
    <p:sldId id="266" r:id="rId19"/>
    <p:sldId id="267" r:id="rId20"/>
    <p:sldId id="268" r:id="rId21"/>
    <p:sldId id="290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EyWcEEzwzcRbnVabck/Ksk4Z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31" autoAdjust="0"/>
  </p:normalViewPr>
  <p:slideViewPr>
    <p:cSldViewPr snapToGrid="0" showGuides="1">
      <p:cViewPr varScale="1">
        <p:scale>
          <a:sx n="51" d="100"/>
          <a:sy n="51" d="100"/>
        </p:scale>
        <p:origin x="1231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391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7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2DE1-04E6-D6A6-C0DD-9DEF80F1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9C5D9-770A-EF29-68AF-865EE13F5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DA3D67-236E-3A14-0525-3D733DE14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FavoriteObject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81C3-512F-A639-112D-FA75F4B3F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530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44eaf56fb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40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f76ef2d7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6f76ef2d7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36f76ef2d7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2568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16DC-9293-D68E-E009-9A1D7D0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3E0B7-08A9-A848-0168-FE009CC7F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FAAC8-CA3C-1D60-5080-C1C9E0C4C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shared objects with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ShareCreated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ShareExpires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SharedUser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Share 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u2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PermissionId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DA1A-B943-0998-4E50-5FB6CEDB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78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6162-725D-1E1D-DF96-D0C2409E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1614C-D897-6CF1-BB85-0B0186A99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48BA2-799A-C848-5683-9DFEDAE7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LastAccessed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Recent r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203FF-9AB1-B422-BF0F-8418BEEF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58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7E0D6-C6C9-BAF4-DCEA-A4F10FD8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26375-6B85-EBF4-64EC-83884946C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4423E-276A-D707-FF74-DEED4E0D8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Trash t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C7504-0344-E235-DEB1-9DB30DE86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72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27C6-F7A8-99DB-6C97-020A1BC5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51D0E-CC36-7475-153D-2A61850DF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8F729-0BE0-39DD-8D16-C29B159FB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storage information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DA072-3849-2641-35BB-E5FE8823C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293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4eaf56f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4eaf56fbf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4eaf56fbf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04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f56cd1de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6f56cd1de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4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f56cd1de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f56cd1dea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6f56cd1dea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99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f76ef2d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f76ef2d7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6f76ef2d7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141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1774-10EF-B955-C8C5-186E59C3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9B8AB-22C8-72B3-4CAB-B367EA8D0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74D03-77F3-2C0A-CB7D-CA2FDA7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PayingDatetime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Promotion pr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199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316E5-F0C7-963C-B3AD-FBCDD5AFC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393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56cd1de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f56cd1dea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f56cd1dea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40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4eaf56fb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48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36f56cd1de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44eaf56fb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E87F3-8504-5891-35A6-CA804F6E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96A9D-DB19-C847-8B3A-0E2B2F9E3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737D6-9DB4-11C5-6DAF-DEF277949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folders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FolderName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FolderPath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FolderUpdateTime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files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2794-7A35-BE6C-E7C2-7CBC8192B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817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97CF-1415-3F55-9412-9A0C583D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0A54F-6F0F-6ED3-13AA-CFF029738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F640E-6529-98A1-EA19-BDE9D1DF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UserEmail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LastLogin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UserLastLogin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89A7-4CEC-EA18-4BA1-58C31C49B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88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25E68-44AE-CB14-DCE8-C7F1F40F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37115-92CF-F45E-C467-B4C448852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DA45B-4EE5-5124-A135-F8D3DA8E4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SettingKey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SettingValue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Setting 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F58A4-F28C-EDE2-BF4D-DEF21A896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4eaf56fb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4eaf56fbf_3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344eaf56fbf_3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36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4eaf56fbf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4eaf56fbf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44eaf56fbf_3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02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2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6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2 image">
  <p:cSld name="Title, subtitle &amp; text with 1/2 im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2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62"/>
          <p:cNvSpPr txBox="1"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3"/>
          </p:nvPr>
        </p:nvSpPr>
        <p:spPr>
          <a:xfrm>
            <a:off x="432000" y="1530000"/>
            <a:ext cx="523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3568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5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5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7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">
  <p:cSld name="Title with im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6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orient="horz" pos="6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4" name="Google Shape;134;p69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9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9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69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9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42" name="Google Shape;142;p70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0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0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0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0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0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0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0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7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1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1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1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1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1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1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1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1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71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customer logo">
  <p:cSld name="Title slide with customer logo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4" name="Google Shape;174;p7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body" idx="3"/>
          </p:nvPr>
        </p:nvSpPr>
        <p:spPr>
          <a:xfrm>
            <a:off x="9169200" y="1962000"/>
            <a:ext cx="2592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4"/>
          <p:cNvSpPr txBox="1">
            <a:spLocks noGrp="1"/>
          </p:cNvSpPr>
          <p:nvPr>
            <p:ph type="body" idx="1"/>
          </p:nvPr>
        </p:nvSpPr>
        <p:spPr>
          <a:xfrm>
            <a:off x="431999" y="1528763"/>
            <a:ext cx="11329200" cy="48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7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5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7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7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7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6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7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7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7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f76ef2d7d_1_5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92" name="Google Shape;192;g36f76ef2d7d_1_5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93" name="Google Shape;193;g36f76ef2d7d_1_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42747635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54048586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63084456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9967485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3722922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267260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721657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40329481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8142530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55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55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55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55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56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56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56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57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57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58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59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51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7.xml"/><Relationship Id="rId6" Type="http://schemas.openxmlformats.org/officeDocument/2006/relationships/image" Target="../media/image25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60C6-1F07-0046-EF01-57151EB8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7415CFE-1A8F-BE3F-715A-CF72E013C4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E08A5B-1AA9-4358-E4D0-10B8507CD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770"/>
            <a:ext cx="12192000" cy="6666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CD1C3-D40A-79B9-AC71-1AC5CA0AAB83}"/>
              </a:ext>
            </a:extLst>
          </p:cNvPr>
          <p:cNvSpPr txBox="1"/>
          <p:nvPr/>
        </p:nvSpPr>
        <p:spPr>
          <a:xfrm>
            <a:off x="7458635" y="1380565"/>
            <a:ext cx="2677459" cy="4482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starred objects</a:t>
            </a:r>
          </a:p>
        </p:txBody>
      </p:sp>
    </p:spTree>
    <p:extLst>
      <p:ext uri="{BB962C8B-B14F-4D97-AF65-F5344CB8AC3E}">
        <p14:creationId xmlns:p14="http://schemas.microsoft.com/office/powerpoint/2010/main" val="32255100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pic>
        <p:nvPicPr>
          <p:cNvPr id="253" name="Google Shape;253;g344eaf56fb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6" y="740946"/>
            <a:ext cx="10388049" cy="592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4eaf56fbf_2_0"/>
          <p:cNvSpPr txBox="1">
            <a:spLocks noGrp="1"/>
          </p:cNvSpPr>
          <p:nvPr>
            <p:ph type="title" idx="4294967295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for Share feature</a:t>
            </a:r>
            <a:endParaRPr dirty="0"/>
          </a:p>
        </p:txBody>
      </p:sp>
      <p:pic>
        <p:nvPicPr>
          <p:cNvPr id="260" name="Google Shape;260;g344eaf56fb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400"/>
            <a:ext cx="11887201" cy="443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36f76ef2d7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4573"/>
            <a:ext cx="12191999" cy="153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6f76ef2d7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51625" y="3369849"/>
            <a:ext cx="13286651" cy="2637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CA0385-69E7-0241-8BF9-78509C48485C}"/>
              </a:ext>
            </a:extLst>
          </p:cNvPr>
          <p:cNvSpPr txBox="1"/>
          <p:nvPr/>
        </p:nvSpPr>
        <p:spPr>
          <a:xfrm>
            <a:off x="481559" y="411991"/>
            <a:ext cx="6644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</a:rPr>
              <a:t>Sample data for share feature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3D665-7ABA-C506-EADF-63209657A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45B9ADD-0B04-1A50-1E8C-C37DCA432F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ECBE74-E71A-86B3-3C3B-816FF189E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446"/>
            <a:ext cx="12192000" cy="6561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A5ACE-E271-3AF3-1816-E9828F834DC5}"/>
              </a:ext>
            </a:extLst>
          </p:cNvPr>
          <p:cNvSpPr txBox="1"/>
          <p:nvPr/>
        </p:nvSpPr>
        <p:spPr>
          <a:xfrm>
            <a:off x="7120218" y="1786965"/>
            <a:ext cx="3798793" cy="4721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shared </a:t>
            </a:r>
            <a:r>
              <a:rPr lang="en-US" dirty="0" err="1">
                <a:solidFill>
                  <a:schemeClr val="bg1"/>
                </a:solidFill>
              </a:rPr>
              <a:t>objetcs</a:t>
            </a:r>
            <a:r>
              <a:rPr lang="en-US" dirty="0">
                <a:solidFill>
                  <a:schemeClr val="bg1"/>
                </a:solidFill>
              </a:rPr>
              <a:t> with an user</a:t>
            </a:r>
          </a:p>
        </p:txBody>
      </p:sp>
    </p:spTree>
    <p:extLst>
      <p:ext uri="{BB962C8B-B14F-4D97-AF65-F5344CB8AC3E}">
        <p14:creationId xmlns:p14="http://schemas.microsoft.com/office/powerpoint/2010/main" val="24568396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4B0FC-78CE-A3EE-A3D5-7E047C98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FC3D673-5D0E-7BED-1DD4-1558FB15682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A53CF9-A850-6124-F174-BA811AF05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5548"/>
            <a:ext cx="12192000" cy="5806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CF7CE-BAD8-D475-B907-85AE2D2DCFC7}"/>
              </a:ext>
            </a:extLst>
          </p:cNvPr>
          <p:cNvSpPr txBox="1"/>
          <p:nvPr/>
        </p:nvSpPr>
        <p:spPr>
          <a:xfrm>
            <a:off x="8044329" y="2067859"/>
            <a:ext cx="3318436" cy="4004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recent objects of an user</a:t>
            </a:r>
          </a:p>
        </p:txBody>
      </p:sp>
    </p:spTree>
    <p:extLst>
      <p:ext uri="{BB962C8B-B14F-4D97-AF65-F5344CB8AC3E}">
        <p14:creationId xmlns:p14="http://schemas.microsoft.com/office/powerpoint/2010/main" val="41712556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0786-C4F7-561B-A27D-951B3343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4AEBF9C5-4C16-5DA2-1A35-18CD503849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EEB3C6F-C0C2-B974-22DF-EAC8238B7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765"/>
            <a:ext cx="12192000" cy="6522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AE854-CA1C-81F9-A45D-8F96FEB4D4CD}"/>
              </a:ext>
            </a:extLst>
          </p:cNvPr>
          <p:cNvSpPr txBox="1"/>
          <p:nvPr/>
        </p:nvSpPr>
        <p:spPr>
          <a:xfrm>
            <a:off x="5767294" y="2838825"/>
            <a:ext cx="3383430" cy="4123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trash objects of an user</a:t>
            </a:r>
          </a:p>
        </p:txBody>
      </p:sp>
    </p:spTree>
    <p:extLst>
      <p:ext uri="{BB962C8B-B14F-4D97-AF65-F5344CB8AC3E}">
        <p14:creationId xmlns:p14="http://schemas.microsoft.com/office/powerpoint/2010/main" val="39144551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1BC5-FD8A-7198-3645-7596F459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5CB2AF49-55FE-0D5C-FA89-105EF794FD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8C40BC-0E84-C917-28C1-249240BE0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" y="0"/>
            <a:ext cx="1103739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289DA7-6EFE-24F7-3385-3F4CBDD67EC3}"/>
              </a:ext>
            </a:extLst>
          </p:cNvPr>
          <p:cNvSpPr/>
          <p:nvPr/>
        </p:nvSpPr>
        <p:spPr>
          <a:xfrm>
            <a:off x="161365" y="1380565"/>
            <a:ext cx="2761129" cy="12909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1888CB-E4BC-1A15-2C90-737A280767D4}"/>
              </a:ext>
            </a:extLst>
          </p:cNvPr>
          <p:cNvCxnSpPr/>
          <p:nvPr/>
        </p:nvCxnSpPr>
        <p:spPr>
          <a:xfrm flipV="1">
            <a:off x="2922494" y="735106"/>
            <a:ext cx="1655482" cy="878541"/>
          </a:xfrm>
          <a:prstGeom prst="straightConnector1">
            <a:avLst/>
          </a:prstGeom>
          <a:ln w="95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70113-CA4D-D6D7-B15B-FD4AB247891D}"/>
              </a:ext>
            </a:extLst>
          </p:cNvPr>
          <p:cNvSpPr txBox="1"/>
          <p:nvPr/>
        </p:nvSpPr>
        <p:spPr>
          <a:xfrm>
            <a:off x="4715435" y="460188"/>
            <a:ext cx="1655482" cy="4183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6E5A26-AE99-C7B2-9236-8B118F4A4588}"/>
              </a:ext>
            </a:extLst>
          </p:cNvPr>
          <p:cNvSpPr/>
          <p:nvPr/>
        </p:nvSpPr>
        <p:spPr>
          <a:xfrm>
            <a:off x="161365" y="3287059"/>
            <a:ext cx="10703859" cy="30240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3FA57-EBFF-9BFF-BABD-4A57EF81489E}"/>
              </a:ext>
            </a:extLst>
          </p:cNvPr>
          <p:cNvCxnSpPr/>
          <p:nvPr/>
        </p:nvCxnSpPr>
        <p:spPr>
          <a:xfrm flipV="1">
            <a:off x="4309035" y="2020047"/>
            <a:ext cx="2103718" cy="1267012"/>
          </a:xfrm>
          <a:prstGeom prst="straightConnector1">
            <a:avLst/>
          </a:prstGeom>
          <a:ln w="95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E4578F-1435-226E-C8B6-F5677ABCF214}"/>
              </a:ext>
            </a:extLst>
          </p:cNvPr>
          <p:cNvSpPr txBox="1"/>
          <p:nvPr/>
        </p:nvSpPr>
        <p:spPr>
          <a:xfrm>
            <a:off x="6520329" y="1643529"/>
            <a:ext cx="2324847" cy="3765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list file by size</a:t>
            </a:r>
          </a:p>
        </p:txBody>
      </p:sp>
    </p:spTree>
    <p:extLst>
      <p:ext uri="{BB962C8B-B14F-4D97-AF65-F5344CB8AC3E}">
        <p14:creationId xmlns:p14="http://schemas.microsoft.com/office/powerpoint/2010/main" val="38825922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4eaf56fbf_0_5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UI</a:t>
            </a:r>
            <a:endParaRPr/>
          </a:p>
        </p:txBody>
      </p:sp>
      <p:pic>
        <p:nvPicPr>
          <p:cNvPr id="274" name="Google Shape;274;g344eaf56fbf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1370875"/>
            <a:ext cx="5360433" cy="2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44eaf56fbf_0_59"/>
          <p:cNvSpPr/>
          <p:nvPr/>
        </p:nvSpPr>
        <p:spPr>
          <a:xfrm>
            <a:off x="2809373" y="2372007"/>
            <a:ext cx="1451700" cy="322500"/>
          </a:xfrm>
          <a:prstGeom prst="rect">
            <a:avLst/>
          </a:prstGeom>
          <a:noFill/>
          <a:ln w="1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9300" tIns="49300" rIns="49300" bIns="49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54">
              <a:solidFill>
                <a:schemeClr val="lt1"/>
              </a:solidFill>
            </a:endParaRPr>
          </a:p>
        </p:txBody>
      </p:sp>
      <p:sp>
        <p:nvSpPr>
          <p:cNvPr id="276" name="Google Shape;276;g344eaf56fbf_0_59"/>
          <p:cNvSpPr txBox="1"/>
          <p:nvPr/>
        </p:nvSpPr>
        <p:spPr>
          <a:xfrm>
            <a:off x="4719506" y="2439869"/>
            <a:ext cx="623700" cy="186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9300" tIns="49300" rIns="49300" bIns="4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70">
                <a:solidFill>
                  <a:schemeClr val="dk1"/>
                </a:solidFill>
              </a:rPr>
              <a:t>Duration</a:t>
            </a:r>
            <a:endParaRPr sz="970">
              <a:solidFill>
                <a:schemeClr val="dk1"/>
              </a:solidFill>
            </a:endParaRPr>
          </a:p>
        </p:txBody>
      </p:sp>
      <p:cxnSp>
        <p:nvCxnSpPr>
          <p:cNvPr id="277" name="Google Shape;277;g344eaf56fbf_0_59"/>
          <p:cNvCxnSpPr>
            <a:stCxn id="276" idx="1"/>
            <a:endCxn id="275" idx="3"/>
          </p:cNvCxnSpPr>
          <p:nvPr/>
        </p:nvCxnSpPr>
        <p:spPr>
          <a:xfrm rot="10800000">
            <a:off x="4261106" y="2533319"/>
            <a:ext cx="458400" cy="0"/>
          </a:xfrm>
          <a:prstGeom prst="straightConnector1">
            <a:avLst/>
          </a:prstGeom>
          <a:noFill/>
          <a:ln w="51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g344eaf56fbf_0_59"/>
          <p:cNvSpPr/>
          <p:nvPr/>
        </p:nvSpPr>
        <p:spPr>
          <a:xfrm>
            <a:off x="4142222" y="2711586"/>
            <a:ext cx="1141800" cy="1197000"/>
          </a:xfrm>
          <a:prstGeom prst="rect">
            <a:avLst/>
          </a:prstGeom>
          <a:noFill/>
          <a:ln w="1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9300" tIns="49300" rIns="49300" bIns="49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54">
              <a:solidFill>
                <a:schemeClr val="lt1"/>
              </a:solidFill>
            </a:endParaRPr>
          </a:p>
        </p:txBody>
      </p:sp>
      <p:sp>
        <p:nvSpPr>
          <p:cNvPr id="279" name="Google Shape;279;g344eaf56fbf_0_59"/>
          <p:cNvSpPr txBox="1"/>
          <p:nvPr/>
        </p:nvSpPr>
        <p:spPr>
          <a:xfrm>
            <a:off x="5615149" y="3225201"/>
            <a:ext cx="573000" cy="16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9300" tIns="49300" rIns="49300" bIns="49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70">
                <a:solidFill>
                  <a:schemeClr val="dk1"/>
                </a:solidFill>
              </a:rPr>
              <a:t>Product</a:t>
            </a:r>
            <a:endParaRPr sz="970">
              <a:solidFill>
                <a:schemeClr val="dk1"/>
              </a:solidFill>
            </a:endParaRPr>
          </a:p>
        </p:txBody>
      </p:sp>
      <p:cxnSp>
        <p:nvCxnSpPr>
          <p:cNvPr id="280" name="Google Shape;280;g344eaf56fbf_0_59"/>
          <p:cNvCxnSpPr>
            <a:stCxn id="279" idx="1"/>
            <a:endCxn id="278" idx="3"/>
          </p:cNvCxnSpPr>
          <p:nvPr/>
        </p:nvCxnSpPr>
        <p:spPr>
          <a:xfrm rot="10800000">
            <a:off x="5283949" y="3310101"/>
            <a:ext cx="331200" cy="0"/>
          </a:xfrm>
          <a:prstGeom prst="straightConnector1">
            <a:avLst/>
          </a:prstGeom>
          <a:noFill/>
          <a:ln w="51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1" name="Google Shape;281;g344eaf56fbf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049" y="3433850"/>
            <a:ext cx="5261827" cy="32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44eaf56fbf_0_59"/>
          <p:cNvSpPr/>
          <p:nvPr/>
        </p:nvSpPr>
        <p:spPr>
          <a:xfrm>
            <a:off x="8611850" y="5352900"/>
            <a:ext cx="458400" cy="18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g344eaf56fbf_0_59"/>
          <p:cNvSpPr txBox="1"/>
          <p:nvPr/>
        </p:nvSpPr>
        <p:spPr>
          <a:xfrm>
            <a:off x="6116475" y="4077650"/>
            <a:ext cx="850200" cy="275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Promotion</a:t>
            </a:r>
            <a:endParaRPr sz="950">
              <a:solidFill>
                <a:schemeClr val="dk1"/>
              </a:solidFill>
            </a:endParaRPr>
          </a:p>
        </p:txBody>
      </p:sp>
      <p:cxnSp>
        <p:nvCxnSpPr>
          <p:cNvPr id="284" name="Google Shape;284;g344eaf56fbf_0_59"/>
          <p:cNvCxnSpPr>
            <a:stCxn id="283" idx="3"/>
            <a:endCxn id="282" idx="1"/>
          </p:cNvCxnSpPr>
          <p:nvPr/>
        </p:nvCxnSpPr>
        <p:spPr>
          <a:xfrm>
            <a:off x="6966675" y="4215350"/>
            <a:ext cx="1645200" cy="123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f56cd1dea_1_4"/>
          <p:cNvSpPr txBox="1">
            <a:spLocks noGrp="1"/>
          </p:cNvSpPr>
          <p:nvPr>
            <p:ph type="title" idx="4294967295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for Product Feature</a:t>
            </a:r>
            <a:endParaRPr/>
          </a:p>
        </p:txBody>
      </p:sp>
      <p:pic>
        <p:nvPicPr>
          <p:cNvPr id="290" name="Google Shape;290;g36f56cd1dea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400"/>
            <a:ext cx="11887199" cy="46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6f56cd1dea_2_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154" r="30154"/>
          <a:stretch/>
        </p:blipFill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5" name="Google Shape;205;g36f56cd1dea_2_17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/>
              <a:t>Google Drive functions and database design as follow</a:t>
            </a:r>
            <a:endParaRPr sz="2600"/>
          </a:p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/>
              <a:t>Resolve Permission in Google Drive</a:t>
            </a:r>
            <a:endParaRPr sz="2600"/>
          </a:p>
          <a:p>
            <a:pPr marL="625475" lvl="0" indent="-67627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/>
              <a:t>Fulltext Search with BM25</a:t>
            </a:r>
            <a:endParaRPr sz="2600"/>
          </a:p>
          <a:p>
            <a:pPr marL="625475" lvl="0" indent="-64198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Q&amp;A</a:t>
            </a:r>
            <a:endParaRPr sz="2600"/>
          </a:p>
        </p:txBody>
      </p:sp>
      <p:sp>
        <p:nvSpPr>
          <p:cNvPr id="206" name="Google Shape;206;g36f56cd1dea_2_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36f76ef2d7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75" y="848150"/>
            <a:ext cx="110775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6f76ef2d7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75" y="3867575"/>
            <a:ext cx="11006575" cy="258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10CB5-568E-A900-7149-A899230E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7B18B6E-64A8-FF13-9568-002CC3C27E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83452B-BBA4-03B8-7DC0-826050B3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22" y="0"/>
            <a:ext cx="93030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FFBE9-347B-DAB3-96FC-93AE1791F976}"/>
              </a:ext>
            </a:extLst>
          </p:cNvPr>
          <p:cNvSpPr txBox="1"/>
          <p:nvPr/>
        </p:nvSpPr>
        <p:spPr>
          <a:xfrm>
            <a:off x="4936565" y="1960282"/>
            <a:ext cx="3573929" cy="4123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Get product bought by a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1FD66-AF6C-67C6-B5E8-6BA35902437A}"/>
              </a:ext>
            </a:extLst>
          </p:cNvPr>
          <p:cNvSpPr txBox="1"/>
          <p:nvPr/>
        </p:nvSpPr>
        <p:spPr>
          <a:xfrm>
            <a:off x="9867153" y="1831788"/>
            <a:ext cx="2324847" cy="11131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Get products can be bought by an user</a:t>
            </a:r>
          </a:p>
        </p:txBody>
      </p:sp>
    </p:spTree>
    <p:extLst>
      <p:ext uri="{BB962C8B-B14F-4D97-AF65-F5344CB8AC3E}">
        <p14:creationId xmlns:p14="http://schemas.microsoft.com/office/powerpoint/2010/main" val="262696942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Resolve permission problem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in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Google Drive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1999" y="5394200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24615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path to table folder</a:t>
            </a:r>
            <a:endParaRPr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4100"/>
            <a:ext cx="5328275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36f56cd1dea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425"/>
            <a:ext cx="8411975" cy="22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6f56cd1dea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54325"/>
            <a:ext cx="5714400" cy="2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6f56cd1dea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125" y="3754325"/>
            <a:ext cx="4189044" cy="26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How to score in BM25 ?</a:t>
            </a:r>
            <a:endParaRPr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WHAT IS BM25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"/>
          <p:cNvSpPr txBox="1">
            <a:spLocks noGrp="1"/>
          </p:cNvSpPr>
          <p:nvPr>
            <p:ph type="subTitle" idx="1"/>
          </p:nvPr>
        </p:nvSpPr>
        <p:spPr>
          <a:xfrm>
            <a:off x="140945" y="4480023"/>
            <a:ext cx="113313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09" t="-24998" b="-351623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 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71E"/>
                </a:solidFill>
              </a:rPr>
              <a:t>n(qi) is the number of documents containing qi a.k.a df</a:t>
            </a:r>
            <a:endParaRPr>
              <a:solidFill>
                <a:srgbClr val="CC071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71E"/>
                </a:solidFill>
              </a:rPr>
              <a:t>|D| : Length of document</a:t>
            </a:r>
            <a:endParaRPr>
              <a:solidFill>
                <a:srgbClr val="CC071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71E"/>
                </a:solidFill>
              </a:rPr>
              <a:t>avgdl : Average document length in the collection</a:t>
            </a:r>
            <a:endParaRPr>
              <a:solidFill>
                <a:srgbClr val="CC071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1"/>
          </p:nvPr>
        </p:nvSpPr>
        <p:spPr>
          <a:xfrm>
            <a:off x="223655" y="3854005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b="1"/>
              <a:t>k_1</a:t>
            </a:r>
            <a:r>
              <a:rPr lang="en-GB"/>
              <a:t>: A parameter (typically 1.2 to 2.0) controlling the impact of term frequency. Higher values allow more influence from frequent terms.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b="1"/>
              <a:t>b</a:t>
            </a:r>
            <a:r>
              <a:rPr lang="en-GB"/>
              <a:t>: A parameter (typically 0.75) controlling the effect of document length normalization. b=0 disables length normalization, while fully normalizes by document length.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400375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3326000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4eaf56fbf_0_2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Screen</a:t>
            </a:r>
            <a:endParaRPr/>
          </a:p>
        </p:txBody>
      </p:sp>
      <p:pic>
        <p:nvPicPr>
          <p:cNvPr id="213" name="Google Shape;213;g344eaf56fb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931100"/>
            <a:ext cx="11280951" cy="581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CD0F9C-7301-0C32-91A0-349957E5D075}"/>
              </a:ext>
            </a:extLst>
          </p:cNvPr>
          <p:cNvSpPr/>
          <p:nvPr/>
        </p:nvSpPr>
        <p:spPr>
          <a:xfrm>
            <a:off x="479050" y="931100"/>
            <a:ext cx="2308486" cy="7420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A1526D-7C36-76F9-0E99-D01A579EC4FA}"/>
              </a:ext>
            </a:extLst>
          </p:cNvPr>
          <p:cNvCxnSpPr>
            <a:cxnSpLocks/>
          </p:cNvCxnSpPr>
          <p:nvPr/>
        </p:nvCxnSpPr>
        <p:spPr>
          <a:xfrm>
            <a:off x="771993" y="1673113"/>
            <a:ext cx="794479" cy="152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f56cd1dea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Implement Full Text Search BM25</a:t>
            </a:r>
            <a:endParaRPr/>
          </a:p>
        </p:txBody>
      </p:sp>
      <p:pic>
        <p:nvPicPr>
          <p:cNvPr id="383" name="Google Shape;383;g36f56cd1de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5" y="1098550"/>
            <a:ext cx="11887203" cy="538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4eaf56fbf_3_1"/>
          <p:cNvSpPr txBox="1">
            <a:spLocks noGrp="1"/>
          </p:cNvSpPr>
          <p:nvPr>
            <p:ph type="title" idx="4294967295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Structure For First Screen</a:t>
            </a:r>
            <a:endParaRPr/>
          </a:p>
        </p:txBody>
      </p:sp>
      <p:pic>
        <p:nvPicPr>
          <p:cNvPr id="219" name="Google Shape;219;g344eaf56fbf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400"/>
            <a:ext cx="11887201" cy="492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5E807-F38D-91A3-8C1E-F26B23E8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2514F0F-CE5E-EC6E-5D69-9018E70E1B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996879-C1FB-6DEA-1D40-0902C175C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7440" y="3176"/>
            <a:ext cx="1105987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0CFD8D-4DE9-AC89-6802-A8930F140D1E}"/>
              </a:ext>
            </a:extLst>
          </p:cNvPr>
          <p:cNvSpPr/>
          <p:nvPr/>
        </p:nvSpPr>
        <p:spPr>
          <a:xfrm>
            <a:off x="245035" y="1780988"/>
            <a:ext cx="10747395" cy="1775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5ED4DA-D582-5CDE-4E8C-8AEF7959BFCB}"/>
              </a:ext>
            </a:extLst>
          </p:cNvPr>
          <p:cNvCxnSpPr/>
          <p:nvPr/>
        </p:nvCxnSpPr>
        <p:spPr>
          <a:xfrm flipV="1">
            <a:off x="5074024" y="1069788"/>
            <a:ext cx="2139576" cy="71120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B5A2B9-CEB2-84EB-119D-256D1AA3B0BE}"/>
              </a:ext>
            </a:extLst>
          </p:cNvPr>
          <p:cNvSpPr txBox="1"/>
          <p:nvPr/>
        </p:nvSpPr>
        <p:spPr>
          <a:xfrm>
            <a:off x="7309224" y="908425"/>
            <a:ext cx="2061882" cy="4123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CB6A3-62EE-FAEE-0089-62797F3D9F93}"/>
              </a:ext>
            </a:extLst>
          </p:cNvPr>
          <p:cNvSpPr/>
          <p:nvPr/>
        </p:nvSpPr>
        <p:spPr>
          <a:xfrm>
            <a:off x="245035" y="3603812"/>
            <a:ext cx="10638118" cy="33109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5AB6F-C88C-FF5B-EA8C-DEF663B60113}"/>
              </a:ext>
            </a:extLst>
          </p:cNvPr>
          <p:cNvSpPr txBox="1"/>
          <p:nvPr/>
        </p:nvSpPr>
        <p:spPr>
          <a:xfrm>
            <a:off x="8032376" y="4990354"/>
            <a:ext cx="1631577" cy="4123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file</a:t>
            </a:r>
          </a:p>
        </p:txBody>
      </p:sp>
    </p:spTree>
    <p:extLst>
      <p:ext uri="{BB962C8B-B14F-4D97-AF65-F5344CB8AC3E}">
        <p14:creationId xmlns:p14="http://schemas.microsoft.com/office/powerpoint/2010/main" val="4148528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235C-7F6E-0F3E-E0C1-FAD1A4BF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F0E725C-57E0-FA52-1C2C-E5C007BC6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4A9A5AB-EFDC-C3AC-DEB0-2F770FC80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607" y="973190"/>
            <a:ext cx="3913209" cy="5258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4653D-0AD3-3F5A-3D5F-3B0053202B3A}"/>
              </a:ext>
            </a:extLst>
          </p:cNvPr>
          <p:cNvSpPr txBox="1"/>
          <p:nvPr/>
        </p:nvSpPr>
        <p:spPr>
          <a:xfrm>
            <a:off x="5904753" y="2205318"/>
            <a:ext cx="4291106" cy="8785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Get user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7CEEC-2894-4B55-2755-E9B28EDC2884}"/>
              </a:ext>
            </a:extLst>
          </p:cNvPr>
          <p:cNvSpPr txBox="1"/>
          <p:nvPr/>
        </p:nvSpPr>
        <p:spPr>
          <a:xfrm>
            <a:off x="5984111" y="2864734"/>
            <a:ext cx="4519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UserEmail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LastLogin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UserLastLogin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45873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5180-E55E-CDAA-ADBA-ACEF4974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AD0D753-004B-7256-B36A-8C4738724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BB0548-A6D3-7AC2-5258-F1ACB07B2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6" y="47812"/>
            <a:ext cx="56677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CD148-19EF-A34E-A182-8A167B0DD93A}"/>
              </a:ext>
            </a:extLst>
          </p:cNvPr>
          <p:cNvSpPr txBox="1"/>
          <p:nvPr/>
        </p:nvSpPr>
        <p:spPr>
          <a:xfrm>
            <a:off x="6251389" y="1255059"/>
            <a:ext cx="2306918" cy="50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Get user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074FA-91E2-A929-B105-92B9A62DA299}"/>
              </a:ext>
            </a:extLst>
          </p:cNvPr>
          <p:cNvSpPr txBox="1"/>
          <p:nvPr/>
        </p:nvSpPr>
        <p:spPr>
          <a:xfrm>
            <a:off x="3268199" y="2602753"/>
            <a:ext cx="2306918" cy="50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 err="1">
                <a:solidFill>
                  <a:schemeClr val="bg1"/>
                </a:solidFill>
              </a:rPr>
              <a:t>SettingKey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5FA01-E8A7-88A0-ACD1-C892B9134BAE}"/>
              </a:ext>
            </a:extLst>
          </p:cNvPr>
          <p:cNvSpPr txBox="1"/>
          <p:nvPr/>
        </p:nvSpPr>
        <p:spPr>
          <a:xfrm>
            <a:off x="3038105" y="4075953"/>
            <a:ext cx="2306918" cy="508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SettingValue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A3E3A-0509-357D-81CE-CD215B73A73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-990037" y="2602753"/>
            <a:ext cx="4258236" cy="25400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1A2C53-DC12-7525-D3B7-AAC51A87C1A7}"/>
              </a:ext>
            </a:extLst>
          </p:cNvPr>
          <p:cNvSpPr/>
          <p:nvPr/>
        </p:nvSpPr>
        <p:spPr>
          <a:xfrm>
            <a:off x="484094" y="2336800"/>
            <a:ext cx="1553882" cy="5737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BD514-6332-1F1D-6980-0D68163479E7}"/>
              </a:ext>
            </a:extLst>
          </p:cNvPr>
          <p:cNvSpPr/>
          <p:nvPr/>
        </p:nvSpPr>
        <p:spPr>
          <a:xfrm>
            <a:off x="484094" y="2982259"/>
            <a:ext cx="1673412" cy="8785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EC768-F22F-1241-1B71-445D5135913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-990037" y="3469341"/>
            <a:ext cx="4028142" cy="86061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0C9F84-FD1A-957D-4881-6187304A7AED}"/>
              </a:ext>
            </a:extLst>
          </p:cNvPr>
          <p:cNvSpPr txBox="1"/>
          <p:nvPr/>
        </p:nvSpPr>
        <p:spPr>
          <a:xfrm>
            <a:off x="6229648" y="2232620"/>
            <a:ext cx="3972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SettingKey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SettingValue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Setting 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SettingId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endParaRPr lang="en-GB" sz="18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453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4eaf56fbf_3_3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For Setting Feature</a:t>
            </a:r>
            <a:endParaRPr/>
          </a:p>
        </p:txBody>
      </p:sp>
      <p:pic>
        <p:nvPicPr>
          <p:cNvPr id="239" name="Google Shape;239;g344eaf56fbf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400"/>
            <a:ext cx="11887201" cy="341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4eaf56fbf_3_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Sample Data</a:t>
            </a:r>
            <a:endParaRPr/>
          </a:p>
        </p:txBody>
      </p:sp>
      <p:pic>
        <p:nvPicPr>
          <p:cNvPr id="246" name="Google Shape;246;g344eaf56fbf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899775"/>
            <a:ext cx="9910902" cy="64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1298</Words>
  <Application>Microsoft Office PowerPoint</Application>
  <PresentationFormat>Widescreen</PresentationFormat>
  <Paragraphs>243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Cascadia Mono</vt:lpstr>
      <vt:lpstr>bbv template EN</vt:lpstr>
      <vt:lpstr>think-cell Slide</vt:lpstr>
      <vt:lpstr>PowerPoint Presentation</vt:lpstr>
      <vt:lpstr>Agenda</vt:lpstr>
      <vt:lpstr>First Screen</vt:lpstr>
      <vt:lpstr>Database Structure For First Screen</vt:lpstr>
      <vt:lpstr>PowerPoint Presentation</vt:lpstr>
      <vt:lpstr>PowerPoint Presentation</vt:lpstr>
      <vt:lpstr>PowerPoint Presentation</vt:lpstr>
      <vt:lpstr>Table For Setting Feature</vt:lpstr>
      <vt:lpstr>Setting Sample Data</vt:lpstr>
      <vt:lpstr>PowerPoint Presentation</vt:lpstr>
      <vt:lpstr>Share</vt:lpstr>
      <vt:lpstr>Table for Share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UI</vt:lpstr>
      <vt:lpstr>Table for Product Feature</vt:lpstr>
      <vt:lpstr>PowerPoint Presentation</vt:lpstr>
      <vt:lpstr>PowerPoint Presentation</vt:lpstr>
      <vt:lpstr>Resolve permission problem in Google Drive</vt:lpstr>
      <vt:lpstr>Add column path to table folder</vt:lpstr>
      <vt:lpstr>PowerPoint Presentation</vt:lpstr>
      <vt:lpstr>WHAT IS BM25 ?</vt:lpstr>
      <vt:lpstr>PowerPoint Presentation</vt:lpstr>
      <vt:lpstr>PowerPoint Presentation</vt:lpstr>
      <vt:lpstr>HOW IT WORKS ? </vt:lpstr>
      <vt:lpstr>PowerPoint Presentation</vt:lpstr>
      <vt:lpstr>Caculate IDF ( InverseIndexFrequency) </vt:lpstr>
      <vt:lpstr>TF (TermFrequency)</vt:lpstr>
      <vt:lpstr>Total Score</vt:lpstr>
      <vt:lpstr>SQL Implement Full Text Search BM25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Trong Vo</dc:creator>
  <cp:lastModifiedBy>khiem tran</cp:lastModifiedBy>
  <cp:revision>2</cp:revision>
  <dcterms:created xsi:type="dcterms:W3CDTF">2025-07-10T03:51:23Z</dcterms:created>
  <dcterms:modified xsi:type="dcterms:W3CDTF">2025-08-06T02:48:55Z</dcterms:modified>
</cp:coreProperties>
</file>