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58" r:id="rId4"/>
    <p:sldId id="259" r:id="rId5"/>
    <p:sldId id="260" r:id="rId6"/>
    <p:sldId id="271" r:id="rId7"/>
    <p:sldId id="269" r:id="rId8"/>
    <p:sldId id="264" r:id="rId9"/>
    <p:sldId id="263" r:id="rId10"/>
    <p:sldId id="262" r:id="rId11"/>
    <p:sldId id="272" r:id="rId12"/>
    <p:sldId id="266" r:id="rId13"/>
    <p:sldId id="273" r:id="rId14"/>
    <p:sldId id="270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572"/>
  </p:normalViewPr>
  <p:slideViewPr>
    <p:cSldViewPr snapToGrid="0" snapToObjects="1">
      <p:cViewPr varScale="1">
        <p:scale>
          <a:sx n="106" d="100"/>
          <a:sy n="106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DB692D-F52E-9F4E-B251-CC1829DFD8F0}" type="doc">
      <dgm:prSet loTypeId="urn:microsoft.com/office/officeart/2005/8/layout/vProcess5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GB"/>
        </a:p>
      </dgm:t>
    </dgm:pt>
    <dgm:pt modelId="{1B2B9C96-B4B8-A744-A99C-80FB2F54A73A}">
      <dgm:prSet phldrT="[Text]" custT="1"/>
      <dgm:spPr/>
      <dgm:t>
        <a:bodyPr/>
        <a:lstStyle/>
        <a:p>
          <a:pPr algn="r"/>
          <a:r>
            <a:rPr lang="en-GB" sz="3600" dirty="0"/>
            <a:t>Principle behind DC motor</a:t>
          </a:r>
        </a:p>
      </dgm:t>
    </dgm:pt>
    <dgm:pt modelId="{ED468672-0BF3-BA44-841F-83AACC6B1410}" type="parTrans" cxnId="{F5A0CF7F-DF29-7740-B20B-511C4B068CD4}">
      <dgm:prSet/>
      <dgm:spPr/>
      <dgm:t>
        <a:bodyPr/>
        <a:lstStyle/>
        <a:p>
          <a:endParaRPr lang="en-GB"/>
        </a:p>
      </dgm:t>
    </dgm:pt>
    <dgm:pt modelId="{F4FE2E1B-8637-324C-9C6C-4954F29FC6ED}" type="sibTrans" cxnId="{F5A0CF7F-DF29-7740-B20B-511C4B068CD4}">
      <dgm:prSet/>
      <dgm:spPr/>
      <dgm:t>
        <a:bodyPr/>
        <a:lstStyle/>
        <a:p>
          <a:endParaRPr lang="en-GB"/>
        </a:p>
      </dgm:t>
    </dgm:pt>
    <dgm:pt modelId="{81126A99-A659-354A-A9C5-9087D0653758}">
      <dgm:prSet phldrT="[Text]"/>
      <dgm:spPr/>
      <dgm:t>
        <a:bodyPr/>
        <a:lstStyle/>
        <a:p>
          <a:pPr algn="ctr"/>
          <a:r>
            <a:rPr lang="en-GB" dirty="0"/>
            <a:t>Ways of speed control</a:t>
          </a:r>
        </a:p>
      </dgm:t>
    </dgm:pt>
    <dgm:pt modelId="{9C881978-41FE-4F4F-AFA1-D7EEDC11A863}" type="parTrans" cxnId="{2D163A27-9FA3-2A4C-AC15-2E2DB120FE28}">
      <dgm:prSet/>
      <dgm:spPr/>
      <dgm:t>
        <a:bodyPr/>
        <a:lstStyle/>
        <a:p>
          <a:endParaRPr lang="en-GB"/>
        </a:p>
      </dgm:t>
    </dgm:pt>
    <dgm:pt modelId="{4B4BC47F-9FF0-204C-A7AD-A47A6564B8CA}" type="sibTrans" cxnId="{2D163A27-9FA3-2A4C-AC15-2E2DB120FE28}">
      <dgm:prSet/>
      <dgm:spPr/>
      <dgm:t>
        <a:bodyPr/>
        <a:lstStyle/>
        <a:p>
          <a:endParaRPr lang="en-GB"/>
        </a:p>
      </dgm:t>
    </dgm:pt>
    <dgm:pt modelId="{A772E5ED-275C-3E4A-BBC3-B89808A44DA7}">
      <dgm:prSet phldrT="[Text]"/>
      <dgm:spPr/>
      <dgm:t>
        <a:bodyPr/>
        <a:lstStyle/>
        <a:p>
          <a:pPr algn="ctr"/>
          <a:r>
            <a:rPr lang="en-GB" dirty="0"/>
            <a:t>Comparison among ways of speed control</a:t>
          </a:r>
        </a:p>
      </dgm:t>
    </dgm:pt>
    <dgm:pt modelId="{A6728C07-EAE8-744C-94DC-4933EE1FDFFB}" type="parTrans" cxnId="{4B0AF927-D54E-E142-A6F8-F2F7C54A36EA}">
      <dgm:prSet/>
      <dgm:spPr/>
      <dgm:t>
        <a:bodyPr/>
        <a:lstStyle/>
        <a:p>
          <a:endParaRPr lang="en-GB"/>
        </a:p>
      </dgm:t>
    </dgm:pt>
    <dgm:pt modelId="{8C0069B9-02CA-A046-8BAB-C9D0546EE668}" type="sibTrans" cxnId="{4B0AF927-D54E-E142-A6F8-F2F7C54A36EA}">
      <dgm:prSet/>
      <dgm:spPr/>
      <dgm:t>
        <a:bodyPr/>
        <a:lstStyle/>
        <a:p>
          <a:endParaRPr lang="en-GB"/>
        </a:p>
      </dgm:t>
    </dgm:pt>
    <dgm:pt modelId="{601AF9E8-B45C-314A-BF64-C205F68E95B2}" type="pres">
      <dgm:prSet presAssocID="{E1DB692D-F52E-9F4E-B251-CC1829DFD8F0}" presName="outerComposite" presStyleCnt="0">
        <dgm:presLayoutVars>
          <dgm:chMax val="5"/>
          <dgm:dir/>
          <dgm:resizeHandles val="exact"/>
        </dgm:presLayoutVars>
      </dgm:prSet>
      <dgm:spPr/>
    </dgm:pt>
    <dgm:pt modelId="{67DA54CC-E263-8842-8F3B-894909B4AD20}" type="pres">
      <dgm:prSet presAssocID="{E1DB692D-F52E-9F4E-B251-CC1829DFD8F0}" presName="dummyMaxCanvas" presStyleCnt="0">
        <dgm:presLayoutVars/>
      </dgm:prSet>
      <dgm:spPr/>
    </dgm:pt>
    <dgm:pt modelId="{0754FA40-DEED-6F47-B2BB-AD298AA3C79C}" type="pres">
      <dgm:prSet presAssocID="{E1DB692D-F52E-9F4E-B251-CC1829DFD8F0}" presName="ThreeNodes_1" presStyleLbl="node1" presStyleIdx="0" presStyleCnt="3" custScaleX="109548" custLinFactNeighborX="1222">
        <dgm:presLayoutVars>
          <dgm:bulletEnabled val="1"/>
        </dgm:presLayoutVars>
      </dgm:prSet>
      <dgm:spPr/>
    </dgm:pt>
    <dgm:pt modelId="{1B31D2DF-59E8-8649-A31A-B936FEFADC5F}" type="pres">
      <dgm:prSet presAssocID="{E1DB692D-F52E-9F4E-B251-CC1829DFD8F0}" presName="ThreeNodes_2" presStyleLbl="node1" presStyleIdx="1" presStyleCnt="3" custScaleX="111561">
        <dgm:presLayoutVars>
          <dgm:bulletEnabled val="1"/>
        </dgm:presLayoutVars>
      </dgm:prSet>
      <dgm:spPr/>
    </dgm:pt>
    <dgm:pt modelId="{CC98A48B-43E9-044F-BF5B-A424282D6307}" type="pres">
      <dgm:prSet presAssocID="{E1DB692D-F52E-9F4E-B251-CC1829DFD8F0}" presName="ThreeNodes_3" presStyleLbl="node1" presStyleIdx="2" presStyleCnt="3" custScaleX="110203">
        <dgm:presLayoutVars>
          <dgm:bulletEnabled val="1"/>
        </dgm:presLayoutVars>
      </dgm:prSet>
      <dgm:spPr/>
    </dgm:pt>
    <dgm:pt modelId="{1FFB9C40-9616-0F49-8C9C-31B8064794AE}" type="pres">
      <dgm:prSet presAssocID="{E1DB692D-F52E-9F4E-B251-CC1829DFD8F0}" presName="ThreeConn_1-2" presStyleLbl="fgAccFollowNode1" presStyleIdx="0" presStyleCnt="2">
        <dgm:presLayoutVars>
          <dgm:bulletEnabled val="1"/>
        </dgm:presLayoutVars>
      </dgm:prSet>
      <dgm:spPr/>
    </dgm:pt>
    <dgm:pt modelId="{3930F591-CEA7-DB49-A92F-9960476C4486}" type="pres">
      <dgm:prSet presAssocID="{E1DB692D-F52E-9F4E-B251-CC1829DFD8F0}" presName="ThreeConn_2-3" presStyleLbl="fgAccFollowNode1" presStyleIdx="1" presStyleCnt="2">
        <dgm:presLayoutVars>
          <dgm:bulletEnabled val="1"/>
        </dgm:presLayoutVars>
      </dgm:prSet>
      <dgm:spPr/>
    </dgm:pt>
    <dgm:pt modelId="{86307FF1-13CA-4B4E-B21F-BE9BD04AC8F8}" type="pres">
      <dgm:prSet presAssocID="{E1DB692D-F52E-9F4E-B251-CC1829DFD8F0}" presName="ThreeNodes_1_text" presStyleLbl="node1" presStyleIdx="2" presStyleCnt="3">
        <dgm:presLayoutVars>
          <dgm:bulletEnabled val="1"/>
        </dgm:presLayoutVars>
      </dgm:prSet>
      <dgm:spPr/>
    </dgm:pt>
    <dgm:pt modelId="{7296872F-C4D5-BD43-9B39-3C18AE0EF051}" type="pres">
      <dgm:prSet presAssocID="{E1DB692D-F52E-9F4E-B251-CC1829DFD8F0}" presName="ThreeNodes_2_text" presStyleLbl="node1" presStyleIdx="2" presStyleCnt="3">
        <dgm:presLayoutVars>
          <dgm:bulletEnabled val="1"/>
        </dgm:presLayoutVars>
      </dgm:prSet>
      <dgm:spPr/>
    </dgm:pt>
    <dgm:pt modelId="{59D1D3F7-9A12-D440-8352-3F2642E5FF82}" type="pres">
      <dgm:prSet presAssocID="{E1DB692D-F52E-9F4E-B251-CC1829DFD8F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B0FA203-E59E-8C4F-A5A8-CDEC755EDC46}" type="presOf" srcId="{A772E5ED-275C-3E4A-BBC3-B89808A44DA7}" destId="{59D1D3F7-9A12-D440-8352-3F2642E5FF82}" srcOrd="1" destOrd="0" presId="urn:microsoft.com/office/officeart/2005/8/layout/vProcess5"/>
    <dgm:cxn modelId="{2D163A27-9FA3-2A4C-AC15-2E2DB120FE28}" srcId="{E1DB692D-F52E-9F4E-B251-CC1829DFD8F0}" destId="{81126A99-A659-354A-A9C5-9087D0653758}" srcOrd="1" destOrd="0" parTransId="{9C881978-41FE-4F4F-AFA1-D7EEDC11A863}" sibTransId="{4B4BC47F-9FF0-204C-A7AD-A47A6564B8CA}"/>
    <dgm:cxn modelId="{4B0AF927-D54E-E142-A6F8-F2F7C54A36EA}" srcId="{E1DB692D-F52E-9F4E-B251-CC1829DFD8F0}" destId="{A772E5ED-275C-3E4A-BBC3-B89808A44DA7}" srcOrd="2" destOrd="0" parTransId="{A6728C07-EAE8-744C-94DC-4933EE1FDFFB}" sibTransId="{8C0069B9-02CA-A046-8BAB-C9D0546EE668}"/>
    <dgm:cxn modelId="{49B5D12B-0382-5547-9F56-41DB4ADFF83D}" type="presOf" srcId="{F4FE2E1B-8637-324C-9C6C-4954F29FC6ED}" destId="{1FFB9C40-9616-0F49-8C9C-31B8064794AE}" srcOrd="0" destOrd="0" presId="urn:microsoft.com/office/officeart/2005/8/layout/vProcess5"/>
    <dgm:cxn modelId="{D8E4E53D-D1CC-FC4F-8D79-4647F8AC38DC}" type="presOf" srcId="{81126A99-A659-354A-A9C5-9087D0653758}" destId="{7296872F-C4D5-BD43-9B39-3C18AE0EF051}" srcOrd="1" destOrd="0" presId="urn:microsoft.com/office/officeart/2005/8/layout/vProcess5"/>
    <dgm:cxn modelId="{85AEA84F-CBF9-9942-AE93-5A8478C71CDB}" type="presOf" srcId="{E1DB692D-F52E-9F4E-B251-CC1829DFD8F0}" destId="{601AF9E8-B45C-314A-BF64-C205F68E95B2}" srcOrd="0" destOrd="0" presId="urn:microsoft.com/office/officeart/2005/8/layout/vProcess5"/>
    <dgm:cxn modelId="{C6662661-CFC1-8C4E-A305-815A4FFE6CF3}" type="presOf" srcId="{1B2B9C96-B4B8-A744-A99C-80FB2F54A73A}" destId="{86307FF1-13CA-4B4E-B21F-BE9BD04AC8F8}" srcOrd="1" destOrd="0" presId="urn:microsoft.com/office/officeart/2005/8/layout/vProcess5"/>
    <dgm:cxn modelId="{F5A0CF7F-DF29-7740-B20B-511C4B068CD4}" srcId="{E1DB692D-F52E-9F4E-B251-CC1829DFD8F0}" destId="{1B2B9C96-B4B8-A744-A99C-80FB2F54A73A}" srcOrd="0" destOrd="0" parTransId="{ED468672-0BF3-BA44-841F-83AACC6B1410}" sibTransId="{F4FE2E1B-8637-324C-9C6C-4954F29FC6ED}"/>
    <dgm:cxn modelId="{6494A389-ADF2-D44C-A1B0-38D9929009A2}" type="presOf" srcId="{A772E5ED-275C-3E4A-BBC3-B89808A44DA7}" destId="{CC98A48B-43E9-044F-BF5B-A424282D6307}" srcOrd="0" destOrd="0" presId="urn:microsoft.com/office/officeart/2005/8/layout/vProcess5"/>
    <dgm:cxn modelId="{3EE6D8C5-706C-C14E-95E8-B6C8A21F510C}" type="presOf" srcId="{1B2B9C96-B4B8-A744-A99C-80FB2F54A73A}" destId="{0754FA40-DEED-6F47-B2BB-AD298AA3C79C}" srcOrd="0" destOrd="0" presId="urn:microsoft.com/office/officeart/2005/8/layout/vProcess5"/>
    <dgm:cxn modelId="{36E07EE2-A77C-9847-847F-810ADFAF2957}" type="presOf" srcId="{4B4BC47F-9FF0-204C-A7AD-A47A6564B8CA}" destId="{3930F591-CEA7-DB49-A92F-9960476C4486}" srcOrd="0" destOrd="0" presId="urn:microsoft.com/office/officeart/2005/8/layout/vProcess5"/>
    <dgm:cxn modelId="{459A9EFE-D5A6-494D-8E1B-6D65BA81EC2D}" type="presOf" srcId="{81126A99-A659-354A-A9C5-9087D0653758}" destId="{1B31D2DF-59E8-8649-A31A-B936FEFADC5F}" srcOrd="0" destOrd="0" presId="urn:microsoft.com/office/officeart/2005/8/layout/vProcess5"/>
    <dgm:cxn modelId="{B5022487-68C9-B249-98C5-A536998200CC}" type="presParOf" srcId="{601AF9E8-B45C-314A-BF64-C205F68E95B2}" destId="{67DA54CC-E263-8842-8F3B-894909B4AD20}" srcOrd="0" destOrd="0" presId="urn:microsoft.com/office/officeart/2005/8/layout/vProcess5"/>
    <dgm:cxn modelId="{1968CC52-80B5-3444-94CD-C6EE0D35502B}" type="presParOf" srcId="{601AF9E8-B45C-314A-BF64-C205F68E95B2}" destId="{0754FA40-DEED-6F47-B2BB-AD298AA3C79C}" srcOrd="1" destOrd="0" presId="urn:microsoft.com/office/officeart/2005/8/layout/vProcess5"/>
    <dgm:cxn modelId="{10035998-2D37-2340-8F31-DE3DD900C2A9}" type="presParOf" srcId="{601AF9E8-B45C-314A-BF64-C205F68E95B2}" destId="{1B31D2DF-59E8-8649-A31A-B936FEFADC5F}" srcOrd="2" destOrd="0" presId="urn:microsoft.com/office/officeart/2005/8/layout/vProcess5"/>
    <dgm:cxn modelId="{05B1CA82-B152-DC4B-8509-A9928EB4270B}" type="presParOf" srcId="{601AF9E8-B45C-314A-BF64-C205F68E95B2}" destId="{CC98A48B-43E9-044F-BF5B-A424282D6307}" srcOrd="3" destOrd="0" presId="urn:microsoft.com/office/officeart/2005/8/layout/vProcess5"/>
    <dgm:cxn modelId="{A04B8DA2-F89E-6D45-BCC3-53A00C8B88C1}" type="presParOf" srcId="{601AF9E8-B45C-314A-BF64-C205F68E95B2}" destId="{1FFB9C40-9616-0F49-8C9C-31B8064794AE}" srcOrd="4" destOrd="0" presId="urn:microsoft.com/office/officeart/2005/8/layout/vProcess5"/>
    <dgm:cxn modelId="{BFD1F486-F43E-E441-BC10-E983599C7C53}" type="presParOf" srcId="{601AF9E8-B45C-314A-BF64-C205F68E95B2}" destId="{3930F591-CEA7-DB49-A92F-9960476C4486}" srcOrd="5" destOrd="0" presId="urn:microsoft.com/office/officeart/2005/8/layout/vProcess5"/>
    <dgm:cxn modelId="{A3604E33-1066-C048-BAE4-D0B8DEE6EE89}" type="presParOf" srcId="{601AF9E8-B45C-314A-BF64-C205F68E95B2}" destId="{86307FF1-13CA-4B4E-B21F-BE9BD04AC8F8}" srcOrd="6" destOrd="0" presId="urn:microsoft.com/office/officeart/2005/8/layout/vProcess5"/>
    <dgm:cxn modelId="{65C81AAC-D88B-8446-BEDB-4F19D999CB59}" type="presParOf" srcId="{601AF9E8-B45C-314A-BF64-C205F68E95B2}" destId="{7296872F-C4D5-BD43-9B39-3C18AE0EF051}" srcOrd="7" destOrd="0" presId="urn:microsoft.com/office/officeart/2005/8/layout/vProcess5"/>
    <dgm:cxn modelId="{9D30F2A9-CDBE-FB41-B3B0-BBEC9504638C}" type="presParOf" srcId="{601AF9E8-B45C-314A-BF64-C205F68E95B2}" destId="{59D1D3F7-9A12-D440-8352-3F2642E5FF8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6350EA-A15D-4742-B191-3C67C8F5461D}" type="doc">
      <dgm:prSet loTypeId="urn:microsoft.com/office/officeart/2005/8/layout/hProcess9" loCatId="" qsTypeId="urn:microsoft.com/office/officeart/2005/8/quickstyle/simple1" qsCatId="simple" csTypeId="urn:microsoft.com/office/officeart/2005/8/colors/accent2_1" csCatId="accent2" phldr="1"/>
      <dgm:spPr/>
    </dgm:pt>
    <dgm:pt modelId="{85B13B9E-5312-F840-B25E-398063A5C33F}">
      <dgm:prSet phldrT="[Text]"/>
      <dgm:spPr/>
      <dgm:t>
        <a:bodyPr/>
        <a:lstStyle/>
        <a:p>
          <a:r>
            <a:rPr lang="en-SG" dirty="0"/>
            <a:t>Armature Control Method </a:t>
          </a:r>
          <a:endParaRPr lang="en-GB" dirty="0"/>
        </a:p>
      </dgm:t>
    </dgm:pt>
    <dgm:pt modelId="{162D2518-5818-BD40-9673-8ED1DBE978BE}" type="parTrans" cxnId="{C15710F5-0DD7-BD47-84B0-7BA40ABEAD94}">
      <dgm:prSet/>
      <dgm:spPr/>
      <dgm:t>
        <a:bodyPr/>
        <a:lstStyle/>
        <a:p>
          <a:endParaRPr lang="en-GB"/>
        </a:p>
      </dgm:t>
    </dgm:pt>
    <dgm:pt modelId="{73005DCD-F437-1246-81EC-E1450904EF4A}" type="sibTrans" cxnId="{C15710F5-0DD7-BD47-84B0-7BA40ABEAD94}">
      <dgm:prSet/>
      <dgm:spPr/>
      <dgm:t>
        <a:bodyPr/>
        <a:lstStyle/>
        <a:p>
          <a:endParaRPr lang="en-GB"/>
        </a:p>
      </dgm:t>
    </dgm:pt>
    <dgm:pt modelId="{C3C7B661-5875-424D-BFF3-FD809095E6E4}">
      <dgm:prSet phldrT="[Text]"/>
      <dgm:spPr/>
      <dgm:t>
        <a:bodyPr/>
        <a:lstStyle/>
        <a:p>
          <a:r>
            <a:rPr lang="en-US" dirty="0"/>
            <a:t>Flux Control Method </a:t>
          </a:r>
          <a:endParaRPr lang="en-GB" dirty="0"/>
        </a:p>
      </dgm:t>
    </dgm:pt>
    <dgm:pt modelId="{A98E7D1D-5A30-6742-9B20-3CEBF92E49B9}" type="parTrans" cxnId="{22CE86EF-194F-C649-8724-147A5D7A4528}">
      <dgm:prSet/>
      <dgm:spPr/>
      <dgm:t>
        <a:bodyPr/>
        <a:lstStyle/>
        <a:p>
          <a:endParaRPr lang="en-GB"/>
        </a:p>
      </dgm:t>
    </dgm:pt>
    <dgm:pt modelId="{6EB0678B-6016-084A-9826-78B3130DC565}" type="sibTrans" cxnId="{22CE86EF-194F-C649-8724-147A5D7A4528}">
      <dgm:prSet/>
      <dgm:spPr/>
      <dgm:t>
        <a:bodyPr/>
        <a:lstStyle/>
        <a:p>
          <a:endParaRPr lang="en-GB"/>
        </a:p>
      </dgm:t>
    </dgm:pt>
    <dgm:pt modelId="{522EFAF3-5036-9443-923D-F2B2FB2A12E0}">
      <dgm:prSet phldrT="[Text]"/>
      <dgm:spPr/>
      <dgm:t>
        <a:bodyPr/>
        <a:lstStyle/>
        <a:p>
          <a:r>
            <a:rPr lang="en-GB" dirty="0"/>
            <a:t>Voltage Control Method</a:t>
          </a:r>
        </a:p>
      </dgm:t>
    </dgm:pt>
    <dgm:pt modelId="{22BE627E-F7DF-9449-A0C1-76AA35224593}" type="parTrans" cxnId="{3AD05EB3-EAC8-3344-AA2B-A8B12E3F6DBB}">
      <dgm:prSet/>
      <dgm:spPr/>
      <dgm:t>
        <a:bodyPr/>
        <a:lstStyle/>
        <a:p>
          <a:endParaRPr lang="en-GB"/>
        </a:p>
      </dgm:t>
    </dgm:pt>
    <dgm:pt modelId="{D66911BD-7C7C-5C4F-AF08-568E12388455}" type="sibTrans" cxnId="{3AD05EB3-EAC8-3344-AA2B-A8B12E3F6DBB}">
      <dgm:prSet/>
      <dgm:spPr/>
      <dgm:t>
        <a:bodyPr/>
        <a:lstStyle/>
        <a:p>
          <a:endParaRPr lang="en-GB"/>
        </a:p>
      </dgm:t>
    </dgm:pt>
    <dgm:pt modelId="{070F33AB-B1BE-A04B-AC28-FCF4B8FA913E}" type="pres">
      <dgm:prSet presAssocID="{166350EA-A15D-4742-B191-3C67C8F5461D}" presName="CompostProcess" presStyleCnt="0">
        <dgm:presLayoutVars>
          <dgm:dir/>
          <dgm:resizeHandles val="exact"/>
        </dgm:presLayoutVars>
      </dgm:prSet>
      <dgm:spPr/>
    </dgm:pt>
    <dgm:pt modelId="{C9BED16F-445B-7449-AFC4-1934AE8BDFAC}" type="pres">
      <dgm:prSet presAssocID="{166350EA-A15D-4742-B191-3C67C8F5461D}" presName="arrow" presStyleLbl="bgShp" presStyleIdx="0" presStyleCnt="1"/>
      <dgm:spPr/>
    </dgm:pt>
    <dgm:pt modelId="{0E54675A-921E-EB4B-B2F7-6058DDDBB778}" type="pres">
      <dgm:prSet presAssocID="{166350EA-A15D-4742-B191-3C67C8F5461D}" presName="linearProcess" presStyleCnt="0"/>
      <dgm:spPr/>
    </dgm:pt>
    <dgm:pt modelId="{7779E60D-CC94-784A-825B-D6ADBB6909CD}" type="pres">
      <dgm:prSet presAssocID="{85B13B9E-5312-F840-B25E-398063A5C33F}" presName="textNode" presStyleLbl="node1" presStyleIdx="0" presStyleCnt="3">
        <dgm:presLayoutVars>
          <dgm:bulletEnabled val="1"/>
        </dgm:presLayoutVars>
      </dgm:prSet>
      <dgm:spPr/>
    </dgm:pt>
    <dgm:pt modelId="{4019C61F-24FE-0F42-8350-87B9D3EDAC69}" type="pres">
      <dgm:prSet presAssocID="{73005DCD-F437-1246-81EC-E1450904EF4A}" presName="sibTrans" presStyleCnt="0"/>
      <dgm:spPr/>
    </dgm:pt>
    <dgm:pt modelId="{51C33BB5-6F52-2C44-BF25-74E28253FE78}" type="pres">
      <dgm:prSet presAssocID="{C3C7B661-5875-424D-BFF3-FD809095E6E4}" presName="textNode" presStyleLbl="node1" presStyleIdx="1" presStyleCnt="3">
        <dgm:presLayoutVars>
          <dgm:bulletEnabled val="1"/>
        </dgm:presLayoutVars>
      </dgm:prSet>
      <dgm:spPr/>
    </dgm:pt>
    <dgm:pt modelId="{51E9F8B1-5564-7F45-97D8-B5B08C7CAE94}" type="pres">
      <dgm:prSet presAssocID="{6EB0678B-6016-084A-9826-78B3130DC565}" presName="sibTrans" presStyleCnt="0"/>
      <dgm:spPr/>
    </dgm:pt>
    <dgm:pt modelId="{7EBB4994-4FDF-7243-A9AE-E5F15E0CF6FB}" type="pres">
      <dgm:prSet presAssocID="{522EFAF3-5036-9443-923D-F2B2FB2A12E0}" presName="textNode" presStyleLbl="node1" presStyleIdx="2" presStyleCnt="3" custScaleX="147189">
        <dgm:presLayoutVars>
          <dgm:bulletEnabled val="1"/>
        </dgm:presLayoutVars>
      </dgm:prSet>
      <dgm:spPr/>
    </dgm:pt>
  </dgm:ptLst>
  <dgm:cxnLst>
    <dgm:cxn modelId="{BB9EF135-BF5D-6E40-BD83-0EF5625C6690}" type="presOf" srcId="{522EFAF3-5036-9443-923D-F2B2FB2A12E0}" destId="{7EBB4994-4FDF-7243-A9AE-E5F15E0CF6FB}" srcOrd="0" destOrd="0" presId="urn:microsoft.com/office/officeart/2005/8/layout/hProcess9"/>
    <dgm:cxn modelId="{8FCD793A-D33B-AA49-8546-566E46B26DAA}" type="presOf" srcId="{C3C7B661-5875-424D-BFF3-FD809095E6E4}" destId="{51C33BB5-6F52-2C44-BF25-74E28253FE78}" srcOrd="0" destOrd="0" presId="urn:microsoft.com/office/officeart/2005/8/layout/hProcess9"/>
    <dgm:cxn modelId="{AA23C756-0EFB-9842-8EC3-1A20385336EE}" type="presOf" srcId="{166350EA-A15D-4742-B191-3C67C8F5461D}" destId="{070F33AB-B1BE-A04B-AC28-FCF4B8FA913E}" srcOrd="0" destOrd="0" presId="urn:microsoft.com/office/officeart/2005/8/layout/hProcess9"/>
    <dgm:cxn modelId="{A6EB3A7D-55EE-254B-8708-5853707476AB}" type="presOf" srcId="{85B13B9E-5312-F840-B25E-398063A5C33F}" destId="{7779E60D-CC94-784A-825B-D6ADBB6909CD}" srcOrd="0" destOrd="0" presId="urn:microsoft.com/office/officeart/2005/8/layout/hProcess9"/>
    <dgm:cxn modelId="{3AD05EB3-EAC8-3344-AA2B-A8B12E3F6DBB}" srcId="{166350EA-A15D-4742-B191-3C67C8F5461D}" destId="{522EFAF3-5036-9443-923D-F2B2FB2A12E0}" srcOrd="2" destOrd="0" parTransId="{22BE627E-F7DF-9449-A0C1-76AA35224593}" sibTransId="{D66911BD-7C7C-5C4F-AF08-568E12388455}"/>
    <dgm:cxn modelId="{22CE86EF-194F-C649-8724-147A5D7A4528}" srcId="{166350EA-A15D-4742-B191-3C67C8F5461D}" destId="{C3C7B661-5875-424D-BFF3-FD809095E6E4}" srcOrd="1" destOrd="0" parTransId="{A98E7D1D-5A30-6742-9B20-3CEBF92E49B9}" sibTransId="{6EB0678B-6016-084A-9826-78B3130DC565}"/>
    <dgm:cxn modelId="{C15710F5-0DD7-BD47-84B0-7BA40ABEAD94}" srcId="{166350EA-A15D-4742-B191-3C67C8F5461D}" destId="{85B13B9E-5312-F840-B25E-398063A5C33F}" srcOrd="0" destOrd="0" parTransId="{162D2518-5818-BD40-9673-8ED1DBE978BE}" sibTransId="{73005DCD-F437-1246-81EC-E1450904EF4A}"/>
    <dgm:cxn modelId="{14032D3D-1805-464A-9DD6-8970692D0514}" type="presParOf" srcId="{070F33AB-B1BE-A04B-AC28-FCF4B8FA913E}" destId="{C9BED16F-445B-7449-AFC4-1934AE8BDFAC}" srcOrd="0" destOrd="0" presId="urn:microsoft.com/office/officeart/2005/8/layout/hProcess9"/>
    <dgm:cxn modelId="{8455233A-C3BE-1A4A-94C9-D3E74B1D5F97}" type="presParOf" srcId="{070F33AB-B1BE-A04B-AC28-FCF4B8FA913E}" destId="{0E54675A-921E-EB4B-B2F7-6058DDDBB778}" srcOrd="1" destOrd="0" presId="urn:microsoft.com/office/officeart/2005/8/layout/hProcess9"/>
    <dgm:cxn modelId="{FFAF860E-BCF9-2F4F-91D3-074781C58042}" type="presParOf" srcId="{0E54675A-921E-EB4B-B2F7-6058DDDBB778}" destId="{7779E60D-CC94-784A-825B-D6ADBB6909CD}" srcOrd="0" destOrd="0" presId="urn:microsoft.com/office/officeart/2005/8/layout/hProcess9"/>
    <dgm:cxn modelId="{2FD58BA5-02EE-4448-99A7-622B61BBB77E}" type="presParOf" srcId="{0E54675A-921E-EB4B-B2F7-6058DDDBB778}" destId="{4019C61F-24FE-0F42-8350-87B9D3EDAC69}" srcOrd="1" destOrd="0" presId="urn:microsoft.com/office/officeart/2005/8/layout/hProcess9"/>
    <dgm:cxn modelId="{EF353B98-A800-DA49-BD31-CBDE5555DA2E}" type="presParOf" srcId="{0E54675A-921E-EB4B-B2F7-6058DDDBB778}" destId="{51C33BB5-6F52-2C44-BF25-74E28253FE78}" srcOrd="2" destOrd="0" presId="urn:microsoft.com/office/officeart/2005/8/layout/hProcess9"/>
    <dgm:cxn modelId="{0F1211EE-89E3-0644-B2EE-F42850274F3E}" type="presParOf" srcId="{0E54675A-921E-EB4B-B2F7-6058DDDBB778}" destId="{51E9F8B1-5564-7F45-97D8-B5B08C7CAE94}" srcOrd="3" destOrd="0" presId="urn:microsoft.com/office/officeart/2005/8/layout/hProcess9"/>
    <dgm:cxn modelId="{1495C4B4-2EF0-7D46-8338-68267A71FD99}" type="presParOf" srcId="{0E54675A-921E-EB4B-B2F7-6058DDDBB778}" destId="{7EBB4994-4FDF-7243-A9AE-E5F15E0CF6F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4FA40-DEED-6F47-B2BB-AD298AA3C79C}">
      <dsp:nvSpPr>
        <dsp:cNvPr id="0" name=""/>
        <dsp:cNvSpPr/>
      </dsp:nvSpPr>
      <dsp:spPr>
        <a:xfrm>
          <a:off x="-256713" y="0"/>
          <a:ext cx="7568452" cy="16256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Principle behind DC motor</a:t>
          </a:r>
        </a:p>
      </dsp:txBody>
      <dsp:txXfrm>
        <a:off x="-209101" y="47612"/>
        <a:ext cx="5655909" cy="1530376"/>
      </dsp:txXfrm>
    </dsp:sp>
    <dsp:sp modelId="{1B31D2DF-59E8-8649-A31A-B936FEFADC5F}">
      <dsp:nvSpPr>
        <dsp:cNvPr id="0" name=""/>
        <dsp:cNvSpPr/>
      </dsp:nvSpPr>
      <dsp:spPr>
        <a:xfrm>
          <a:off x="198923" y="1896533"/>
          <a:ext cx="7707526" cy="16256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Ways of speed control</a:t>
          </a:r>
        </a:p>
      </dsp:txBody>
      <dsp:txXfrm>
        <a:off x="246535" y="1944145"/>
        <a:ext cx="5753428" cy="1530376"/>
      </dsp:txXfrm>
    </dsp:sp>
    <dsp:sp modelId="{CC98A48B-43E9-044F-BF5B-A424282D6307}">
      <dsp:nvSpPr>
        <dsp:cNvPr id="0" name=""/>
        <dsp:cNvSpPr/>
      </dsp:nvSpPr>
      <dsp:spPr>
        <a:xfrm>
          <a:off x="855434" y="3793066"/>
          <a:ext cx="7613704" cy="16256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Comparison among ways of speed control</a:t>
          </a:r>
        </a:p>
      </dsp:txBody>
      <dsp:txXfrm>
        <a:off x="903046" y="3840678"/>
        <a:ext cx="5682234" cy="1530376"/>
      </dsp:txXfrm>
    </dsp:sp>
    <dsp:sp modelId="{1FFB9C40-9616-0F49-8C9C-31B8064794AE}">
      <dsp:nvSpPr>
        <dsp:cNvPr id="0" name=""/>
        <dsp:cNvSpPr/>
      </dsp:nvSpPr>
      <dsp:spPr>
        <a:xfrm>
          <a:off x="5840846" y="1232746"/>
          <a:ext cx="1056640" cy="105664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>
        <a:off x="6078590" y="1232746"/>
        <a:ext cx="581152" cy="795122"/>
      </dsp:txXfrm>
    </dsp:sp>
    <dsp:sp modelId="{3930F591-CEA7-DB49-A92F-9960476C4486}">
      <dsp:nvSpPr>
        <dsp:cNvPr id="0" name=""/>
        <dsp:cNvSpPr/>
      </dsp:nvSpPr>
      <dsp:spPr>
        <a:xfrm>
          <a:off x="6450446" y="3118442"/>
          <a:ext cx="1056640" cy="105664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>
        <a:off x="6688190" y="3118442"/>
        <a:ext cx="581152" cy="7951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ED16F-445B-7449-AFC4-1934AE8BDFAC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9E60D-CC94-784A-825B-D6ADBB6909CD}">
      <dsp:nvSpPr>
        <dsp:cNvPr id="0" name=""/>
        <dsp:cNvSpPr/>
      </dsp:nvSpPr>
      <dsp:spPr>
        <a:xfrm>
          <a:off x="2593" y="1625600"/>
          <a:ext cx="22740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600" kern="1200" dirty="0"/>
            <a:t>Armature Control Method </a:t>
          </a:r>
          <a:endParaRPr lang="en-GB" sz="3600" kern="1200" dirty="0"/>
        </a:p>
      </dsp:txBody>
      <dsp:txXfrm>
        <a:off x="108400" y="1731407"/>
        <a:ext cx="2062479" cy="1955852"/>
      </dsp:txXfrm>
    </dsp:sp>
    <dsp:sp modelId="{51C33BB5-6F52-2C44-BF25-74E28253FE78}">
      <dsp:nvSpPr>
        <dsp:cNvPr id="0" name=""/>
        <dsp:cNvSpPr/>
      </dsp:nvSpPr>
      <dsp:spPr>
        <a:xfrm>
          <a:off x="2390392" y="1625600"/>
          <a:ext cx="22740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Flux Control Method </a:t>
          </a:r>
          <a:endParaRPr lang="en-GB" sz="3600" kern="1200" dirty="0"/>
        </a:p>
      </dsp:txBody>
      <dsp:txXfrm>
        <a:off x="2496199" y="1731407"/>
        <a:ext cx="2062479" cy="1955852"/>
      </dsp:txXfrm>
    </dsp:sp>
    <dsp:sp modelId="{7EBB4994-4FDF-7243-A9AE-E5F15E0CF6FB}">
      <dsp:nvSpPr>
        <dsp:cNvPr id="0" name=""/>
        <dsp:cNvSpPr/>
      </dsp:nvSpPr>
      <dsp:spPr>
        <a:xfrm>
          <a:off x="4778190" y="1625600"/>
          <a:ext cx="3347215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Voltage Control Method</a:t>
          </a:r>
        </a:p>
      </dsp:txBody>
      <dsp:txXfrm>
        <a:off x="4883997" y="1731407"/>
        <a:ext cx="3135601" cy="195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E39D9-E216-1F41-B07C-699382F8B0B4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01DEF-D69F-F041-9D53-D2C09EE9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906C-F00A-3243-AF3E-15282386A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62200-59DD-844C-A438-C0C891C69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F2373-1BCE-0E4B-9081-E0C176C9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E7BF-9563-314F-831C-8E17B3049AC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19173-1C31-9D4E-9A2A-C49C8C7E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DE08C-114C-D848-8B70-8396DB20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3867-6707-F446-B80C-250E1394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FE23-228F-5941-B058-8892F689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4A2F2-9849-2D43-896B-1F90CCBA2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49E6A-6781-134B-AED0-4A7DC673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E7BF-9563-314F-831C-8E17B3049AC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80294-F759-474F-9321-E9503971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BF4B5-2AA9-224A-8150-958C4033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3867-6707-F446-B80C-250E1394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1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E4B74-FEBA-F242-87E9-1B0A0FDC0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37487-11D7-064B-8651-5EE1E68E9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41DF6-2BC9-954D-B245-E7BF3311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E7BF-9563-314F-831C-8E17B3049AC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3394A-1DFA-014E-BC46-5D09EA15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8E34A-EC1A-104E-A307-8136369F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3867-6707-F446-B80C-250E1394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4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7217-8078-C246-A058-FE62709C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9DB2-A4B2-7247-A0FA-7384E6CFE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597C4-F097-EE4F-9AE7-26473741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E7BF-9563-314F-831C-8E17B3049AC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5BFCC-348B-834C-A610-756663D4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5D816-2CEF-E44C-9DBA-1C2D6C0B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3867-6707-F446-B80C-250E1394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5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8E3B-0471-4C4C-A371-B6CE011C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BBE05-3ACA-024B-A652-DD2EF430F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BF97E-ED5A-1C44-9D65-2BAD7113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E7BF-9563-314F-831C-8E17B3049AC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9513B-2216-2F48-B3CC-C0038DE0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3853B-01F3-6448-B987-E83C3547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3867-6707-F446-B80C-250E1394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5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049B-C0D7-CA44-B9AD-1BE7ABF8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DBCA2-3C2D-3045-A9B0-2A0C747D8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63CED-9802-694C-978B-96820B55A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0A802-F8E3-0442-B5D0-A529DCC8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E7BF-9563-314F-831C-8E17B3049AC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0B09A-4B91-7C4D-B73A-5F5B6B48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8A91E-FE74-4347-AF60-9F7115E0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3867-6707-F446-B80C-250E1394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4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3BB4-66B1-954D-AE98-74077042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69CC5-D6C3-FF41-B9F2-A589ADD9F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4DDBE-8C2D-F94E-A9F1-043F35168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7ACE8-148F-F349-84A6-FD070F61D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B6BF6-08E6-DD4E-AE74-2F8236F62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FABEF-B17A-5848-A58A-765454E0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E7BF-9563-314F-831C-8E17B3049AC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8057D4-5B3D-8C48-8360-22B0BB63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FD7B1-2480-2F48-841D-64920119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3867-6707-F446-B80C-250E1394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DC1F-898E-7D43-B2ED-231B0A72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C60CF-7748-A344-804C-7C693E79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E7BF-9563-314F-831C-8E17B3049AC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FCE7A-B310-C54F-A2C8-C19D5200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566C5-CD78-DF49-924F-728AD35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3867-6707-F446-B80C-250E1394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1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94FDD-DF6C-D14A-A620-65E2C240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E7BF-9563-314F-831C-8E17B3049AC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B70D7-2397-8F4B-8B55-C97CD929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31E1C-5593-1248-A5F3-D560F4C3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3867-6707-F446-B80C-250E1394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4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443A-B15B-DB43-8EE0-88B525593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18D1-4323-F94C-B646-97A91010C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778E3-D451-7248-BFE1-4B3B29E29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E187C-D916-BE4B-8982-8EE5C1A4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E7BF-9563-314F-831C-8E17B3049AC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91FC1-2ECF-7347-82F4-F5C743A5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38B4D-CCBF-A343-A93F-252120C5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3867-6707-F446-B80C-250E1394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5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F25A-C71A-2E47-B027-7A45789C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C7CD9-0C53-8245-BE22-9559540A5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863AE-6C01-F446-AF94-BE0AEF976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0A07D-B56C-774C-A456-D89A33C2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E7BF-9563-314F-831C-8E17B3049AC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17289-DC56-6844-B8E4-0FB3905B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2733F-2A6E-234C-A143-0DA7D7A6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3867-6707-F446-B80C-250E1394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2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FFE7C-AE1F-5740-B4A9-E984A181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75A4A-B37C-F741-85C9-E2846674F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E1F79-FBC3-0447-BA34-F052A1FD6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4E7BF-9563-314F-831C-8E17B3049AC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3C446-0F36-CD4F-BCB1-2CED74BC4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F4155-6B2B-BC43-88FA-0358F3787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83867-6707-F446-B80C-250E1394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9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kea.com/us/en/p/nutid-french-door-refrigerator-stainless-steel-30377925/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www.amazon.in/Surya-Royale-1200mm-Ceiling-Titanium/dp/B077NJV7HW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hyperlink" Target="https://www.amazon.com/Small-Electric-DC-Motor-18000/dp/B00NLBXC6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procus.com/what-are-the-best-ways-to-control-the-speed-of-dc-motor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uild-electronic-circuits.com/h-bridg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ircuitdigest.com/tutorial/what-is-pwm-pulse-width-modulation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uav.ece.nus.edu.sg/~bmchen/courses/EG1108_DCmotors.pdf" TargetMode="External"/><Relationship Id="rId3" Type="http://schemas.openxmlformats.org/officeDocument/2006/relationships/hyperlink" Target="https://www.amazon.com/Small-Electric-DC-Motor-18000/dp/B00NLBXC6E" TargetMode="External"/><Relationship Id="rId7" Type="http://schemas.openxmlformats.org/officeDocument/2006/relationships/hyperlink" Target="http://workingprincipalofdcmotor.blogspot.com/2013/01/construction-of-dc-motor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procus.com/what-are-the-best-ways-to-control-the-speed-of-dc-motor/" TargetMode="External"/><Relationship Id="rId11" Type="http://schemas.openxmlformats.org/officeDocument/2006/relationships/hyperlink" Target="https://www.build-electronic-circuits.com/h-bridge/" TargetMode="External"/><Relationship Id="rId5" Type="http://schemas.openxmlformats.org/officeDocument/2006/relationships/hyperlink" Target="https://www.ikea.com/us/en/p/nutid-french-door-refrigerator-stainless-steel-30377925/" TargetMode="External"/><Relationship Id="rId10" Type="http://schemas.openxmlformats.org/officeDocument/2006/relationships/hyperlink" Target="https://www.electricaleasy.com/2014/01/speed-control-methods-of-dc-motor.html" TargetMode="External"/><Relationship Id="rId4" Type="http://schemas.openxmlformats.org/officeDocument/2006/relationships/hyperlink" Target="https://www.amazon.in/Surya-Royale-1200mm-Ceiling-Titanium/dp/B077NJV7HW" TargetMode="External"/><Relationship Id="rId9" Type="http://schemas.openxmlformats.org/officeDocument/2006/relationships/hyperlink" Target="https://www.watelectrical.com/methods-of-speed-control-of-a-dc-motor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procus.com/what-are-the-best-ways-to-control-the-speed-of-dc-moto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orkingprincipalofdcmotor.blogspot.com/2013/01/construction-of-dc-motor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www.elprocus.com/what-are-the-best-ways-to-control-the-speed-of-dc-motor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hyperlink" Target="https://www.elprocus.com/what-are-the-best-ways-to-control-the-speed-of-dc-moto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DA65E-BB73-0147-9F5F-7D0C02D40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1DF77-3F50-224B-B17E-796FF2559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887" y="1756031"/>
            <a:ext cx="2923736" cy="25582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D669F6-9543-FC4F-9051-0DFF851361C7}"/>
              </a:ext>
            </a:extLst>
          </p:cNvPr>
          <p:cNvSpPr txBox="1"/>
          <p:nvPr/>
        </p:nvSpPr>
        <p:spPr>
          <a:xfrm>
            <a:off x="1288366" y="4517973"/>
            <a:ext cx="4268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Credit: </a:t>
            </a:r>
            <a:r>
              <a:rPr lang="en-US" sz="1600" dirty="0">
                <a:hlinkClick r:id="rId4"/>
              </a:rPr>
              <a:t>https://www.amazon.com/Small-Electric-DC-Motor-18000/dp/B00NLBXC6E</a:t>
            </a: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905932-7D57-2C49-8A67-A4906CEC0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334" y="1814908"/>
            <a:ext cx="2692400" cy="1765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49C5D6-3905-B242-8D3E-22D531226F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4592" y="2001994"/>
            <a:ext cx="3100754" cy="31007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080557-AFCA-4543-A5C1-31DC16B4BF53}"/>
              </a:ext>
            </a:extLst>
          </p:cNvPr>
          <p:cNvSpPr txBox="1"/>
          <p:nvPr/>
        </p:nvSpPr>
        <p:spPr>
          <a:xfrm>
            <a:off x="5103646" y="3904247"/>
            <a:ext cx="4164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Credit: </a:t>
            </a:r>
            <a:r>
              <a:rPr lang="en-US" sz="1600" dirty="0">
                <a:hlinkClick r:id="rId7"/>
              </a:rPr>
              <a:t>https://www.amazon.in/Surya-Royale-1200mm-Ceiling-Titanium/dp/B077NJV7HW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6807D0-5DC8-A849-A60A-1B88D50DD054}"/>
              </a:ext>
            </a:extLst>
          </p:cNvPr>
          <p:cNvSpPr txBox="1"/>
          <p:nvPr/>
        </p:nvSpPr>
        <p:spPr>
          <a:xfrm>
            <a:off x="8573692" y="5599770"/>
            <a:ext cx="3582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Credit: </a:t>
            </a:r>
            <a:r>
              <a:rPr lang="en-US" sz="1600" dirty="0">
                <a:hlinkClick r:id="rId8"/>
              </a:rPr>
              <a:t>https://www.ikea.com/us/en/p/nutid-french-door-refrigerator-stainless-steel-30377925/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E74BAF-F177-3443-BEBE-FF44CA97DCB2}"/>
              </a:ext>
            </a:extLst>
          </p:cNvPr>
          <p:cNvSpPr txBox="1"/>
          <p:nvPr/>
        </p:nvSpPr>
        <p:spPr>
          <a:xfrm>
            <a:off x="2198191" y="4314300"/>
            <a:ext cx="186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Fig.1.1 DC Motor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C113E-33D0-F947-B5DF-035547728E42}"/>
              </a:ext>
            </a:extLst>
          </p:cNvPr>
          <p:cNvSpPr txBox="1"/>
          <p:nvPr/>
        </p:nvSpPr>
        <p:spPr>
          <a:xfrm>
            <a:off x="5896550" y="3690051"/>
            <a:ext cx="186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Fig.1.2 Fan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3BEC6-6E68-DA4C-A6B9-A45A6C42E477}"/>
              </a:ext>
            </a:extLst>
          </p:cNvPr>
          <p:cNvSpPr txBox="1"/>
          <p:nvPr/>
        </p:nvSpPr>
        <p:spPr>
          <a:xfrm>
            <a:off x="9434803" y="5203315"/>
            <a:ext cx="186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Fig.1.3 Refrigerator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924AC-9975-7A45-8EE7-C59E090F112D}"/>
              </a:ext>
            </a:extLst>
          </p:cNvPr>
          <p:cNvSpPr txBox="1"/>
          <p:nvPr/>
        </p:nvSpPr>
        <p:spPr>
          <a:xfrm>
            <a:off x="3033815" y="310891"/>
            <a:ext cx="671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Real-life applications of DC motor </a:t>
            </a:r>
          </a:p>
        </p:txBody>
      </p:sp>
    </p:spTree>
    <p:extLst>
      <p:ext uri="{BB962C8B-B14F-4D97-AF65-F5344CB8AC3E}">
        <p14:creationId xmlns:p14="http://schemas.microsoft.com/office/powerpoint/2010/main" val="429468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2" grpId="0"/>
      <p:bldP spid="11" grpId="0"/>
      <p:bldP spid="15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DA65E-BB73-0147-9F5F-7D0C02D40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0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6235BE-66C5-3C4C-8A7C-D1CDA45BB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706" y="1768528"/>
            <a:ext cx="5730588" cy="38712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31A11E-0DB1-6346-B8BE-B4133D919532}"/>
              </a:ext>
            </a:extLst>
          </p:cNvPr>
          <p:cNvSpPr txBox="1"/>
          <p:nvPr/>
        </p:nvSpPr>
        <p:spPr>
          <a:xfrm>
            <a:off x="3821426" y="5799096"/>
            <a:ext cx="4825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Credit: </a:t>
            </a:r>
            <a:r>
              <a:rPr lang="en-US" sz="1600" dirty="0">
                <a:hlinkClick r:id="rId4"/>
              </a:rPr>
              <a:t>https://www.elprocus.com/what-are-the-best-ways-to-control-the-speed-of-dc-motor/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A2B6E-3139-644E-B2DC-3DC1E22ACF43}"/>
              </a:ext>
            </a:extLst>
          </p:cNvPr>
          <p:cNvSpPr txBox="1"/>
          <p:nvPr/>
        </p:nvSpPr>
        <p:spPr>
          <a:xfrm>
            <a:off x="934440" y="568199"/>
            <a:ext cx="10599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By varying the supplied voltage (i.e. Voltage Control Method)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8E2F4C-42D0-AD4F-980A-E4EFBF925CBE}"/>
              </a:ext>
            </a:extLst>
          </p:cNvPr>
          <p:cNvSpPr txBox="1"/>
          <p:nvPr/>
        </p:nvSpPr>
        <p:spPr>
          <a:xfrm>
            <a:off x="4280777" y="5460542"/>
            <a:ext cx="3906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Fig.3.3 Voltage Control Method using PWM</a:t>
            </a:r>
          </a:p>
        </p:txBody>
      </p:sp>
    </p:spTree>
    <p:extLst>
      <p:ext uri="{BB962C8B-B14F-4D97-AF65-F5344CB8AC3E}">
        <p14:creationId xmlns:p14="http://schemas.microsoft.com/office/powerpoint/2010/main" val="340429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DA65E-BB73-0147-9F5F-7D0C02D40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0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4B1605-80DA-1C48-9389-DB6DA40B9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945" y="1645417"/>
            <a:ext cx="2522089" cy="3504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7263AB-EA29-CA46-B94E-A275CE689A36}"/>
              </a:ext>
            </a:extLst>
          </p:cNvPr>
          <p:cNvSpPr txBox="1"/>
          <p:nvPr/>
        </p:nvSpPr>
        <p:spPr>
          <a:xfrm>
            <a:off x="4070747" y="4980516"/>
            <a:ext cx="454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Fig.3.4 Switching direction of current using H bridge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FCCAB-4EA9-1146-848A-F36657C311DE}"/>
              </a:ext>
            </a:extLst>
          </p:cNvPr>
          <p:cNvSpPr txBox="1"/>
          <p:nvPr/>
        </p:nvSpPr>
        <p:spPr>
          <a:xfrm>
            <a:off x="4834945" y="5334482"/>
            <a:ext cx="3030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Credit: </a:t>
            </a:r>
            <a:r>
              <a:rPr lang="en-US" sz="1600" dirty="0">
                <a:hlinkClick r:id="rId4"/>
              </a:rPr>
              <a:t>https://www.build-electronic-circuits.com/h-bridge/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295A5-DC4A-CD4E-87B1-324093A101F8}"/>
              </a:ext>
            </a:extLst>
          </p:cNvPr>
          <p:cNvSpPr txBox="1"/>
          <p:nvPr/>
        </p:nvSpPr>
        <p:spPr>
          <a:xfrm>
            <a:off x="934440" y="568199"/>
            <a:ext cx="10439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H bridge is used to control the direction of the rotation of the motor</a:t>
            </a:r>
          </a:p>
        </p:txBody>
      </p:sp>
    </p:spTree>
    <p:extLst>
      <p:ext uri="{BB962C8B-B14F-4D97-AF65-F5344CB8AC3E}">
        <p14:creationId xmlns:p14="http://schemas.microsoft.com/office/powerpoint/2010/main" val="174475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DA65E-BB73-0147-9F5F-7D0C02D40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C37949-022A-994F-AE5E-0381EF4D9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056" y="1611048"/>
            <a:ext cx="4691324" cy="37530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73D8A6-7119-6A4F-8C27-6D6E09BB5BE0}"/>
              </a:ext>
            </a:extLst>
          </p:cNvPr>
          <p:cNvSpPr txBox="1"/>
          <p:nvPr/>
        </p:nvSpPr>
        <p:spPr>
          <a:xfrm>
            <a:off x="2460431" y="5684178"/>
            <a:ext cx="5185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Credit: </a:t>
            </a:r>
            <a:r>
              <a:rPr lang="en-US" sz="1600" dirty="0">
                <a:hlinkClick r:id="rId4"/>
              </a:rPr>
              <a:t>https://circuitdigest.com/tutorial/what-is-pwm-pulse-width-modulation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1B6FCE-B906-804C-9B76-6339BF97E2E5}"/>
              </a:ext>
            </a:extLst>
          </p:cNvPr>
          <p:cNvSpPr txBox="1"/>
          <p:nvPr/>
        </p:nvSpPr>
        <p:spPr>
          <a:xfrm>
            <a:off x="2501531" y="5407910"/>
            <a:ext cx="4010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Fig.3.5 PWM signals for different duty cycles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5566E4-6B7A-1043-8307-E29EC0E9A873}"/>
              </a:ext>
            </a:extLst>
          </p:cNvPr>
          <p:cNvSpPr txBox="1"/>
          <p:nvPr/>
        </p:nvSpPr>
        <p:spPr>
          <a:xfrm>
            <a:off x="8071521" y="2552383"/>
            <a:ext cx="3618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à"/>
            </a:pPr>
            <a:r>
              <a:rPr lang="en-SG" sz="2000" dirty="0">
                <a:sym typeface="Wingdings" pitchFamily="2" charset="2"/>
              </a:rPr>
              <a:t>Voltage Control Method is </a:t>
            </a:r>
            <a:r>
              <a:rPr lang="en-SG" sz="2000" dirty="0"/>
              <a:t>very efficient as the power loss is kept at minimum</a:t>
            </a:r>
          </a:p>
          <a:p>
            <a:pPr marL="342900" indent="-342900" algn="just">
              <a:buFont typeface="Wingdings" pitchFamily="2" charset="2"/>
              <a:buChar char="à"/>
            </a:pPr>
            <a:r>
              <a:rPr lang="en-SG" sz="2000" dirty="0"/>
              <a:t>Specific Voltage applied can be monitored by changing the code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101BEB-DF46-C54C-B5B6-AA369C351B9E}"/>
              </a:ext>
            </a:extLst>
          </p:cNvPr>
          <p:cNvSpPr txBox="1"/>
          <p:nvPr/>
        </p:nvSpPr>
        <p:spPr>
          <a:xfrm>
            <a:off x="712591" y="325865"/>
            <a:ext cx="11479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Voltage applied to the motor can be controlled using Pulse Width Modulation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84EBE3-4578-184E-B2E7-90C97DBC1F37}"/>
              </a:ext>
            </a:extLst>
          </p:cNvPr>
          <p:cNvSpPr txBox="1"/>
          <p:nvPr/>
        </p:nvSpPr>
        <p:spPr>
          <a:xfrm>
            <a:off x="8485908" y="1646854"/>
            <a:ext cx="2521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/>
              <a:t>ω </a:t>
            </a:r>
            <a:r>
              <a:rPr lang="en-SG" sz="3200" dirty="0"/>
              <a:t>∝ </a:t>
            </a:r>
            <a:r>
              <a:rPr lang="en-SG" sz="3200" dirty="0" err="1"/>
              <a:t>V</a:t>
            </a:r>
            <a:r>
              <a:rPr lang="en-SG" sz="3200" baseline="-25000" dirty="0" err="1"/>
              <a:t>supplied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233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DA65E-BB73-0147-9F5F-7D0C02D40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0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ADF68E-0215-1F46-BF33-94BC67216C5B}"/>
              </a:ext>
            </a:extLst>
          </p:cNvPr>
          <p:cNvSpPr txBox="1"/>
          <p:nvPr/>
        </p:nvSpPr>
        <p:spPr>
          <a:xfrm>
            <a:off x="2665165" y="537348"/>
            <a:ext cx="8112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Comparison among three methods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1A0E02-A0EC-814C-89E1-3F10B66AE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028703"/>
              </p:ext>
            </p:extLst>
          </p:nvPr>
        </p:nvGraphicFramePr>
        <p:xfrm>
          <a:off x="1430828" y="1382516"/>
          <a:ext cx="9999170" cy="4444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0246">
                  <a:extLst>
                    <a:ext uri="{9D8B030D-6E8A-4147-A177-3AD203B41FA5}">
                      <a16:colId xmlns:a16="http://schemas.microsoft.com/office/drawing/2014/main" val="1016995605"/>
                    </a:ext>
                  </a:extLst>
                </a:gridCol>
                <a:gridCol w="2995863">
                  <a:extLst>
                    <a:ext uri="{9D8B030D-6E8A-4147-A177-3AD203B41FA5}">
                      <a16:colId xmlns:a16="http://schemas.microsoft.com/office/drawing/2014/main" val="1970751639"/>
                    </a:ext>
                  </a:extLst>
                </a:gridCol>
                <a:gridCol w="3453061">
                  <a:extLst>
                    <a:ext uri="{9D8B030D-6E8A-4147-A177-3AD203B41FA5}">
                      <a16:colId xmlns:a16="http://schemas.microsoft.com/office/drawing/2014/main" val="2782426835"/>
                    </a:ext>
                  </a:extLst>
                </a:gridCol>
              </a:tblGrid>
              <a:tr h="78710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Armature Control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Flux Control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Voltage Control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239861"/>
                  </a:ext>
                </a:extLst>
              </a:tr>
              <a:tr h="3305858">
                <a:tc>
                  <a:txBody>
                    <a:bodyPr/>
                    <a:lstStyle/>
                    <a:p>
                      <a:r>
                        <a:rPr lang="en-US" sz="2400" dirty="0">
                          <a:sym typeface="Wingdings" pitchFamily="2" charset="2"/>
                        </a:rPr>
                        <a:t></a:t>
                      </a:r>
                      <a:r>
                        <a:rPr lang="en-US" sz="2400" dirty="0"/>
                        <a:t>Huge power loss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ym typeface="Wingdings" pitchFamily="2" charset="2"/>
                        </a:rPr>
                        <a:t></a:t>
                      </a:r>
                      <a:r>
                        <a:rPr lang="en-US" sz="2400" dirty="0"/>
                        <a:t>Efficient due to insignificant power loss</a:t>
                      </a:r>
                    </a:p>
                    <a:p>
                      <a:endParaRPr lang="en-US" sz="2400" dirty="0">
                        <a:sym typeface="Wingdings" pitchFamily="2" charset="2"/>
                      </a:endParaRP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Affect commutation</a:t>
                      </a:r>
                    </a:p>
                    <a:p>
                      <a:endParaRPr lang="en-US" sz="2400" dirty="0">
                        <a:sym typeface="Wingdings" pitchFamily="2" charset="2"/>
                      </a:endParaRP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Desirable range of speed control cannot be achieved</a:t>
                      </a:r>
                      <a:endParaRPr lang="en-US" sz="2400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ym typeface="Wingdings" pitchFamily="2" charset="2"/>
                        </a:rPr>
                        <a:t>Efficient due to insignificant power loss</a:t>
                      </a:r>
                    </a:p>
                    <a:p>
                      <a:endParaRPr lang="en-US" sz="2400" dirty="0">
                        <a:sym typeface="Wingdings" pitchFamily="2" charset="2"/>
                      </a:endParaRP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Specific voltage can be applied to the motor to control speed</a:t>
                      </a:r>
                    </a:p>
                    <a:p>
                      <a:endParaRPr lang="en-US" sz="2400" dirty="0">
                        <a:sym typeface="Wingdings" pitchFamily="2" charset="2"/>
                      </a:endParaRP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Lower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411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DA65E-BB73-0147-9F5F-7D0C02D40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4F732B-0BB1-0F40-9DEF-1A8871C41D3A}"/>
              </a:ext>
            </a:extLst>
          </p:cNvPr>
          <p:cNvSpPr txBox="1"/>
          <p:nvPr/>
        </p:nvSpPr>
        <p:spPr>
          <a:xfrm>
            <a:off x="1336431" y="590843"/>
            <a:ext cx="259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SUMMARY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16391E4-16E2-F343-859B-0A9B6919E749}"/>
              </a:ext>
            </a:extLst>
          </p:cNvPr>
          <p:cNvGraphicFramePr/>
          <p:nvPr/>
        </p:nvGraphicFramePr>
        <p:xfrm>
          <a:off x="2412609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D542A7F-1F3E-7C4B-AD41-88A164569F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9391" y="3578604"/>
            <a:ext cx="1328909" cy="1259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760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DA65E-BB73-0147-9F5F-7D0C02D40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0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2DF447-5C55-F74F-B8F0-29D0726416F3}"/>
              </a:ext>
            </a:extLst>
          </p:cNvPr>
          <p:cNvSpPr txBox="1"/>
          <p:nvPr/>
        </p:nvSpPr>
        <p:spPr>
          <a:xfrm>
            <a:off x="1392700" y="562707"/>
            <a:ext cx="289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REFERENCE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3C58F-EB29-0F4C-A9F9-5AA494D16A65}"/>
              </a:ext>
            </a:extLst>
          </p:cNvPr>
          <p:cNvSpPr txBox="1"/>
          <p:nvPr/>
        </p:nvSpPr>
        <p:spPr>
          <a:xfrm>
            <a:off x="1392700" y="1024372"/>
            <a:ext cx="84968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https://www.amazon.com/Small-Electric-DC-Motor-18000/dp/B00NLBXC6E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https://www.amazon.in/Surya-Royale-1200mm-Ceiling-Titanium/dp/B077NJV7HW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https://www.ikea.com/us/en/p/nutid-french-door-refrigerator-stainless-steel-30377925/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https://www.elprocus.com/what-are-the-best-ways-to-control-the-speed-of-dc-motor/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http://workingprincipalofdcmotor.blogspot.com/2013/01/construction-of-dc-motor.html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8"/>
              </a:rPr>
              <a:t>http://uav.ece.nus.edu.sg/~bmchen/courses/EG1108_DCmotors.pdf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9"/>
              </a:rPr>
              <a:t>https://www.watelectrical.com/methods-of-speed-control-of-a-dc-motor/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10"/>
              </a:rPr>
              <a:t>https://www.electricaleasy.com/2014/01/speed-control-methods-of-dc-motor.html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11"/>
              </a:rPr>
              <a:t>https://www.build-electronic-circuits.com/h-bridge/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67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DA65E-BB73-0147-9F5F-7D0C02D40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0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9FFC3D-B724-B848-BA77-C51BBE5D084C}"/>
              </a:ext>
            </a:extLst>
          </p:cNvPr>
          <p:cNvSpPr txBox="1"/>
          <p:nvPr/>
        </p:nvSpPr>
        <p:spPr>
          <a:xfrm>
            <a:off x="2025748" y="1913206"/>
            <a:ext cx="3868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THE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DF68E-0215-1F46-BF33-94BC67216C5B}"/>
              </a:ext>
            </a:extLst>
          </p:cNvPr>
          <p:cNvSpPr txBox="1"/>
          <p:nvPr/>
        </p:nvSpPr>
        <p:spPr>
          <a:xfrm>
            <a:off x="6095990" y="4543865"/>
            <a:ext cx="4234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0188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9CB6C9-86D4-EB4E-809F-820446A90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9090C-1185-2A4A-989B-9A5FCDEE1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123793"/>
            <a:ext cx="4330262" cy="1839715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Name: Wang </a:t>
            </a:r>
            <a:r>
              <a:rPr lang="en-US" dirty="0" err="1"/>
              <a:t>Zihao</a:t>
            </a:r>
            <a:br>
              <a:rPr lang="en-US" dirty="0"/>
            </a:br>
            <a:r>
              <a:rPr lang="en-US" dirty="0"/>
              <a:t>Student Number:A0204706M</a:t>
            </a:r>
            <a:br>
              <a:rPr lang="en-US" dirty="0"/>
            </a:br>
            <a:r>
              <a:rPr lang="en-US" dirty="0"/>
              <a:t>Tutorial Group: 4b</a:t>
            </a:r>
            <a:br>
              <a:rPr lang="en-US" dirty="0"/>
            </a:br>
            <a:r>
              <a:rPr lang="en-US" dirty="0"/>
              <a:t>Date: 11</a:t>
            </a:r>
            <a:r>
              <a:rPr lang="en-US" baseline="30000" dirty="0"/>
              <a:t>th</a:t>
            </a:r>
            <a:r>
              <a:rPr lang="en-US" dirty="0"/>
              <a:t> October 2019</a:t>
            </a:r>
          </a:p>
        </p:txBody>
      </p:sp>
      <p:cxnSp>
        <p:nvCxnSpPr>
          <p:cNvPr id="40" name="Straight Connector 36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31B260-C6B9-E44D-82DB-4858362D2C9A}"/>
              </a:ext>
            </a:extLst>
          </p:cNvPr>
          <p:cNvSpPr txBox="1"/>
          <p:nvPr/>
        </p:nvSpPr>
        <p:spPr>
          <a:xfrm>
            <a:off x="1932931" y="2599997"/>
            <a:ext cx="8482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Speed Control of DC Motor</a:t>
            </a:r>
          </a:p>
        </p:txBody>
      </p:sp>
    </p:spTree>
    <p:extLst>
      <p:ext uri="{BB962C8B-B14F-4D97-AF65-F5344CB8AC3E}">
        <p14:creationId xmlns:p14="http://schemas.microsoft.com/office/powerpoint/2010/main" val="23317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DA65E-BB73-0147-9F5F-7D0C02D40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AC421C5-4801-9D41-B15C-B199CDA4C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9906666"/>
              </p:ext>
            </p:extLst>
          </p:nvPr>
        </p:nvGraphicFramePr>
        <p:xfrm>
          <a:off x="3143348" y="121203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BF4C87E-27CB-1049-A1FC-F63854D62BE4}"/>
              </a:ext>
            </a:extLst>
          </p:cNvPr>
          <p:cNvSpPr txBox="1"/>
          <p:nvPr/>
        </p:nvSpPr>
        <p:spPr>
          <a:xfrm>
            <a:off x="1216074" y="338408"/>
            <a:ext cx="192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8558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DA65E-BB73-0147-9F5F-7D0C02D40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331CF9-9F28-0749-B077-CD3333F4D865}"/>
              </a:ext>
            </a:extLst>
          </p:cNvPr>
          <p:cNvSpPr txBox="1"/>
          <p:nvPr/>
        </p:nvSpPr>
        <p:spPr>
          <a:xfrm>
            <a:off x="1842868" y="1575582"/>
            <a:ext cx="4948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Definition of DC Motor: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35F17-C287-AA49-A1F5-7510C03C895F}"/>
              </a:ext>
            </a:extLst>
          </p:cNvPr>
          <p:cNvSpPr txBox="1"/>
          <p:nvPr/>
        </p:nvSpPr>
        <p:spPr>
          <a:xfrm>
            <a:off x="1842868" y="2160357"/>
            <a:ext cx="78216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DC motors convert electrical energy to mechanical energy, by using the force created by interacting magnetic fields</a:t>
            </a:r>
          </a:p>
        </p:txBody>
      </p:sp>
    </p:spTree>
    <p:extLst>
      <p:ext uri="{BB962C8B-B14F-4D97-AF65-F5344CB8AC3E}">
        <p14:creationId xmlns:p14="http://schemas.microsoft.com/office/powerpoint/2010/main" val="307547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DA65E-BB73-0147-9F5F-7D0C02D40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0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4F16D1-0937-0F4D-AA91-0DFDF9ABB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862" y="1602681"/>
            <a:ext cx="5520255" cy="33282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5E5C88-0324-9748-971C-CD4E7AFAAEA1}"/>
              </a:ext>
            </a:extLst>
          </p:cNvPr>
          <p:cNvSpPr txBox="1"/>
          <p:nvPr/>
        </p:nvSpPr>
        <p:spPr>
          <a:xfrm>
            <a:off x="3857960" y="5161156"/>
            <a:ext cx="535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Credit: </a:t>
            </a:r>
            <a:r>
              <a:rPr lang="en-US" sz="1600" dirty="0">
                <a:hlinkClick r:id="rId4"/>
              </a:rPr>
              <a:t>https://www.elprocus.com/what-are-the-best-ways-to-control-the-speed-of-dc-motor/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764C9-A1A8-3842-BD02-7AE519519831}"/>
              </a:ext>
            </a:extLst>
          </p:cNvPr>
          <p:cNvSpPr txBox="1"/>
          <p:nvPr/>
        </p:nvSpPr>
        <p:spPr>
          <a:xfrm>
            <a:off x="4651944" y="4809843"/>
            <a:ext cx="288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Fig.2.1 Side View of DC Motor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8A7192-22CD-9F4C-87CA-A8EEA723523B}"/>
              </a:ext>
            </a:extLst>
          </p:cNvPr>
          <p:cNvSpPr txBox="1"/>
          <p:nvPr/>
        </p:nvSpPr>
        <p:spPr>
          <a:xfrm>
            <a:off x="2582347" y="626805"/>
            <a:ext cx="8904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DC motor contains mainly three parts</a:t>
            </a:r>
          </a:p>
        </p:txBody>
      </p:sp>
    </p:spTree>
    <p:extLst>
      <p:ext uri="{BB962C8B-B14F-4D97-AF65-F5344CB8AC3E}">
        <p14:creationId xmlns:p14="http://schemas.microsoft.com/office/powerpoint/2010/main" val="70469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DA65E-BB73-0147-9F5F-7D0C02D40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0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7B1CEF-1A2D-DC42-B529-3E7B34AA37A4}"/>
              </a:ext>
            </a:extLst>
          </p:cNvPr>
          <p:cNvSpPr txBox="1"/>
          <p:nvPr/>
        </p:nvSpPr>
        <p:spPr>
          <a:xfrm>
            <a:off x="6832209" y="2890391"/>
            <a:ext cx="5359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à"/>
            </a:pPr>
            <a:r>
              <a:rPr lang="en-US" sz="3200" dirty="0"/>
              <a:t> Fleming’s Left Hand Rule</a:t>
            </a:r>
          </a:p>
          <a:p>
            <a:pPr marL="342900" indent="-342900">
              <a:buFont typeface="Wingdings" pitchFamily="2" charset="2"/>
              <a:buChar char="à"/>
            </a:pPr>
            <a:r>
              <a:rPr lang="en-US" sz="3200" dirty="0"/>
              <a:t> Faraday’s law of Induction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A0AAC7-171F-D540-9A68-7A9186994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56" y="1566311"/>
            <a:ext cx="5412678" cy="3470910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3516ACAA-45C1-7448-924F-6F525BA00D73}"/>
              </a:ext>
            </a:extLst>
          </p:cNvPr>
          <p:cNvSpPr/>
          <p:nvPr/>
        </p:nvSpPr>
        <p:spPr>
          <a:xfrm>
            <a:off x="1185431" y="1905418"/>
            <a:ext cx="1493520" cy="304800"/>
          </a:xfrm>
          <a:prstGeom prst="fram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32D02BC5-7CB6-744F-A941-2C359399E84E}"/>
              </a:ext>
            </a:extLst>
          </p:cNvPr>
          <p:cNvSpPr/>
          <p:nvPr/>
        </p:nvSpPr>
        <p:spPr>
          <a:xfrm>
            <a:off x="5402414" y="2325208"/>
            <a:ext cx="883920" cy="289560"/>
          </a:xfrm>
          <a:prstGeom prst="fram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8AABDD-122D-3E43-BAC8-EA6DBFD5D1F1}"/>
              </a:ext>
            </a:extLst>
          </p:cNvPr>
          <p:cNvSpPr txBox="1"/>
          <p:nvPr/>
        </p:nvSpPr>
        <p:spPr>
          <a:xfrm>
            <a:off x="2332268" y="4952582"/>
            <a:ext cx="3070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Fig.2.2 Cross Section of DC Motor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B7609C-2B74-E541-B91F-13E7B5173198}"/>
              </a:ext>
            </a:extLst>
          </p:cNvPr>
          <p:cNvSpPr txBox="1"/>
          <p:nvPr/>
        </p:nvSpPr>
        <p:spPr>
          <a:xfrm>
            <a:off x="1648397" y="5121859"/>
            <a:ext cx="4437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Credit: </a:t>
            </a:r>
            <a:r>
              <a:rPr lang="en-US" sz="1600" dirty="0">
                <a:hlinkClick r:id="rId4"/>
              </a:rPr>
              <a:t>http://workingprincipalofdcmotor.blogspot.com/2013/01/construction-of-dc-motor.html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F5385F-5D68-9E46-8C96-CE42B575645B}"/>
              </a:ext>
            </a:extLst>
          </p:cNvPr>
          <p:cNvSpPr txBox="1"/>
          <p:nvPr/>
        </p:nvSpPr>
        <p:spPr>
          <a:xfrm>
            <a:off x="1260730" y="318880"/>
            <a:ext cx="10351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Armature winding and field coil are presented in a DC motor</a:t>
            </a:r>
          </a:p>
        </p:txBody>
      </p:sp>
    </p:spTree>
    <p:extLst>
      <p:ext uri="{BB962C8B-B14F-4D97-AF65-F5344CB8AC3E}">
        <p14:creationId xmlns:p14="http://schemas.microsoft.com/office/powerpoint/2010/main" val="387020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  <p:bldP spid="12" grpId="0"/>
      <p:bldP spid="13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DA65E-BB73-0147-9F5F-7D0C02D40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CFF787-46E1-AE49-8AA3-73420DC9DD48}"/>
                  </a:ext>
                </a:extLst>
              </p:cNvPr>
              <p:cNvSpPr txBox="1"/>
              <p:nvPr/>
            </p:nvSpPr>
            <p:spPr>
              <a:xfrm>
                <a:off x="4074367" y="3589484"/>
                <a:ext cx="4807527" cy="826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ω</a:t>
                </a:r>
                <a:r>
                  <a:rPr lang="en-US" sz="3200" dirty="0"/>
                  <a:t> = K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𝑉𝑠𝑢𝑝𝑝𝑙𝑖𝑒𝑑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𝑉𝑎𝑟𝑚𝑎𝑡𝑢𝑟𝑒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3200" dirty="0"/>
                          <m:t>Φ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CFF787-46E1-AE49-8AA3-73420DC9D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367" y="3589484"/>
                <a:ext cx="4807527" cy="826637"/>
              </a:xfrm>
              <a:prstGeom prst="rect">
                <a:avLst/>
              </a:prstGeom>
              <a:blipFill>
                <a:blip r:embed="rId3"/>
                <a:stretch>
                  <a:fillRect l="-3166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5C9FEBD-749C-D244-A3E5-FB2A27F8B8AE}"/>
              </a:ext>
            </a:extLst>
          </p:cNvPr>
          <p:cNvSpPr txBox="1"/>
          <p:nvPr/>
        </p:nvSpPr>
        <p:spPr>
          <a:xfrm>
            <a:off x="2415747" y="1773709"/>
            <a:ext cx="3873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</a:t>
            </a:r>
            <a:r>
              <a:rPr lang="en-US" sz="3200" baseline="-25000" dirty="0" err="1"/>
              <a:t>supplied</a:t>
            </a:r>
            <a:r>
              <a:rPr lang="en-US" sz="3200" dirty="0"/>
              <a:t> = E</a:t>
            </a:r>
            <a:r>
              <a:rPr lang="en-US" sz="3200" baseline="-25000" dirty="0"/>
              <a:t>b</a:t>
            </a:r>
            <a:r>
              <a:rPr lang="en-US" sz="3200" dirty="0"/>
              <a:t> + </a:t>
            </a:r>
            <a:r>
              <a:rPr lang="en-US" sz="3200" dirty="0" err="1"/>
              <a:t>V</a:t>
            </a:r>
            <a:r>
              <a:rPr lang="en-US" sz="3200" baseline="-25000" dirty="0" err="1"/>
              <a:t>armature</a:t>
            </a:r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315D87-9321-894A-9174-20AF82102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243" y="1722445"/>
            <a:ext cx="2457010" cy="7784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01E649-9B65-1449-9D4D-CA5B11BCCD3C}"/>
              </a:ext>
            </a:extLst>
          </p:cNvPr>
          <p:cNvSpPr txBox="1"/>
          <p:nvPr/>
        </p:nvSpPr>
        <p:spPr>
          <a:xfrm>
            <a:off x="6223200" y="1819287"/>
            <a:ext cx="425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&amp;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99D3CA68-ACC4-7D45-BEF6-FB13F0A43709}"/>
              </a:ext>
            </a:extLst>
          </p:cNvPr>
          <p:cNvSpPr/>
          <p:nvPr/>
        </p:nvSpPr>
        <p:spPr>
          <a:xfrm>
            <a:off x="6223200" y="2530006"/>
            <a:ext cx="512618" cy="106353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1B536C-9FFD-9547-840A-976E5E519A20}"/>
              </a:ext>
            </a:extLst>
          </p:cNvPr>
          <p:cNvSpPr txBox="1"/>
          <p:nvPr/>
        </p:nvSpPr>
        <p:spPr>
          <a:xfrm>
            <a:off x="6690635" y="2877109"/>
            <a:ext cx="156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Rearranging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C049EC-2C90-484E-BCD8-07DC4C867E2B}"/>
                  </a:ext>
                </a:extLst>
              </p:cNvPr>
              <p:cNvSpPr txBox="1"/>
              <p:nvPr/>
            </p:nvSpPr>
            <p:spPr>
              <a:xfrm>
                <a:off x="4576750" y="4461699"/>
                <a:ext cx="3802763" cy="2966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itchFamily="2" charset="2"/>
                  <a:buChar char="à"/>
                </a:pPr>
                <a:r>
                  <a:rPr lang="el-GR" sz="3200" dirty="0"/>
                  <a:t>ω</a:t>
                </a:r>
                <a:r>
                  <a:rPr lang="en-US" sz="3200" dirty="0"/>
                  <a:t> </a:t>
                </a:r>
                <a:r>
                  <a:rPr lang="en-SG" sz="3200" dirty="0"/>
                  <a:t>∝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𝑉𝑎𝑟𝑚𝑎𝑡𝑢𝑟𝑒</m:t>
                        </m:r>
                      </m:den>
                    </m:f>
                  </m:oMath>
                </a14:m>
                <a:endParaRPr lang="en-US" sz="3200" dirty="0"/>
              </a:p>
              <a:p>
                <a:pPr marL="457200" indent="-45720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200" dirty="0"/>
                      <m:t>ω</m:t>
                    </m:r>
                    <m:r>
                      <a:rPr lang="el-GR" sz="3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3200" dirty="0"/>
                  <a:t>∝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3200" dirty="0"/>
                          <m:t>Φ</m:t>
                        </m:r>
                      </m:den>
                    </m:f>
                  </m:oMath>
                </a14:m>
                <a:endParaRPr lang="en-US" sz="3200" dirty="0"/>
              </a:p>
              <a:p>
                <a:pPr marL="457200" indent="-457200">
                  <a:buFont typeface="Wingdings" pitchFamily="2" charset="2"/>
                  <a:buChar char="à"/>
                </a:pPr>
                <a:r>
                  <a:rPr lang="el-GR" sz="3200" dirty="0"/>
                  <a:t>ω </a:t>
                </a:r>
                <a:r>
                  <a:rPr lang="en-SG" sz="3200" dirty="0"/>
                  <a:t>∝ </a:t>
                </a:r>
                <a:r>
                  <a:rPr lang="en-SG" sz="3200" dirty="0" err="1"/>
                  <a:t>V</a:t>
                </a:r>
                <a:r>
                  <a:rPr lang="en-SG" sz="3200" baseline="-25000" dirty="0" err="1"/>
                  <a:t>supplied</a:t>
                </a:r>
                <a:endParaRPr lang="en-US" sz="3200" dirty="0"/>
              </a:p>
              <a:p>
                <a:pPr marL="457200" indent="-457200">
                  <a:buFont typeface="Wingdings" pitchFamily="2" charset="2"/>
                  <a:buChar char="à"/>
                </a:pPr>
                <a:endParaRPr lang="en-US" sz="3200" dirty="0"/>
              </a:p>
              <a:p>
                <a:pPr marL="457200" indent="-457200">
                  <a:buFont typeface="Wingdings" pitchFamily="2" charset="2"/>
                  <a:buChar char="à"/>
                </a:pPr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C049EC-2C90-484E-BCD8-07DC4C867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750" y="4461699"/>
                <a:ext cx="3802763" cy="2966966"/>
              </a:xfrm>
              <a:prstGeom prst="rect">
                <a:avLst/>
              </a:prstGeom>
              <a:blipFill>
                <a:blip r:embed="rId5"/>
                <a:stretch>
                  <a:fillRect l="-3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3203BE0-7FCE-D340-9352-7D01CEE3FD6A}"/>
              </a:ext>
            </a:extLst>
          </p:cNvPr>
          <p:cNvSpPr txBox="1"/>
          <p:nvPr/>
        </p:nvSpPr>
        <p:spPr>
          <a:xfrm>
            <a:off x="938784" y="426720"/>
            <a:ext cx="11143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Three relationships related to angular speed can be derived</a:t>
            </a:r>
          </a:p>
        </p:txBody>
      </p:sp>
    </p:spTree>
    <p:extLst>
      <p:ext uri="{BB962C8B-B14F-4D97-AF65-F5344CB8AC3E}">
        <p14:creationId xmlns:p14="http://schemas.microsoft.com/office/powerpoint/2010/main" val="29545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4" grpId="0" animBg="1"/>
      <p:bldP spid="15" grpId="0"/>
      <p:bldP spid="11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DA65E-BB73-0147-9F5F-7D0C02D40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E2FCEB-3EF6-2847-934F-5487AFFD4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54" y="1856130"/>
            <a:ext cx="5383139" cy="37125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25F5F0-8FC1-E147-B7AE-3FE59E47AD8F}"/>
              </a:ext>
            </a:extLst>
          </p:cNvPr>
          <p:cNvSpPr txBox="1"/>
          <p:nvPr/>
        </p:nvSpPr>
        <p:spPr>
          <a:xfrm>
            <a:off x="2362383" y="5696883"/>
            <a:ext cx="475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Credit: </a:t>
            </a:r>
            <a:r>
              <a:rPr lang="en-US" sz="1600" dirty="0">
                <a:hlinkClick r:id="rId4"/>
              </a:rPr>
              <a:t>https://www.elprocus.com/what-are-the-best-ways-to-control-the-speed-of-dc-motor/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E17C3-8FFF-3A4D-9FE3-33F36EBA6E6A}"/>
              </a:ext>
            </a:extLst>
          </p:cNvPr>
          <p:cNvSpPr txBox="1"/>
          <p:nvPr/>
        </p:nvSpPr>
        <p:spPr>
          <a:xfrm>
            <a:off x="1105564" y="566770"/>
            <a:ext cx="10830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By varying the armature voltage, and by varying the armature resistance (i.e. Armature Control Method)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94E6AE-E41D-C040-9DA3-FB9970D50263}"/>
                  </a:ext>
                </a:extLst>
              </p:cNvPr>
              <p:cNvSpPr txBox="1"/>
              <p:nvPr/>
            </p:nvSpPr>
            <p:spPr>
              <a:xfrm>
                <a:off x="8226317" y="2428132"/>
                <a:ext cx="2797997" cy="790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ω</a:t>
                </a:r>
                <a:r>
                  <a:rPr lang="en-US" sz="3200" dirty="0"/>
                  <a:t> </a:t>
                </a:r>
                <a:r>
                  <a:rPr lang="en-SG" sz="3200" dirty="0"/>
                  <a:t>∝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𝑉𝑎𝑟𝑚𝑎𝑡𝑢𝑟𝑒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94E6AE-E41D-C040-9DA3-FB9970D50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317" y="2428132"/>
                <a:ext cx="2797997" cy="790473"/>
              </a:xfrm>
              <a:prstGeom prst="rect">
                <a:avLst/>
              </a:prstGeom>
              <a:blipFill>
                <a:blip r:embed="rId5"/>
                <a:stretch>
                  <a:fillRect l="-5909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84450F8-DB0B-BF40-AB17-59F309BBD2DB}"/>
              </a:ext>
            </a:extLst>
          </p:cNvPr>
          <p:cNvSpPr txBox="1"/>
          <p:nvPr/>
        </p:nvSpPr>
        <p:spPr>
          <a:xfrm>
            <a:off x="7431392" y="4075925"/>
            <a:ext cx="46071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Wingdings" pitchFamily="2" charset="2"/>
              </a:rPr>
              <a:t> </a:t>
            </a:r>
            <a:r>
              <a:rPr lang="en-SG" sz="2400" dirty="0"/>
              <a:t>Armature Control Method involves huge power loss due to its usage of resistor in series with the armature (P=I</a:t>
            </a:r>
            <a:r>
              <a:rPr lang="en-SG" sz="2400" baseline="30000" dirty="0"/>
              <a:t>2</a:t>
            </a:r>
            <a:r>
              <a:rPr lang="en-SG" sz="2400" dirty="0"/>
              <a:t>R)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971AD-65D9-0141-B4E2-49CE26380214}"/>
              </a:ext>
            </a:extLst>
          </p:cNvPr>
          <p:cNvSpPr txBox="1"/>
          <p:nvPr/>
        </p:nvSpPr>
        <p:spPr>
          <a:xfrm>
            <a:off x="3233432" y="5401930"/>
            <a:ext cx="3012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Fig.3.1 Armature Control Method</a:t>
            </a:r>
          </a:p>
        </p:txBody>
      </p:sp>
    </p:spTree>
    <p:extLst>
      <p:ext uri="{BB962C8B-B14F-4D97-AF65-F5344CB8AC3E}">
        <p14:creationId xmlns:p14="http://schemas.microsoft.com/office/powerpoint/2010/main" val="22402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DA65E-BB73-0147-9F5F-7D0C02D40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3FCC25-2C29-5347-B182-BA97A438F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14" y="1853809"/>
            <a:ext cx="5730834" cy="2663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172F37-DD3C-F54A-9498-D162421A70FC}"/>
              </a:ext>
            </a:extLst>
          </p:cNvPr>
          <p:cNvSpPr txBox="1"/>
          <p:nvPr/>
        </p:nvSpPr>
        <p:spPr>
          <a:xfrm>
            <a:off x="1917970" y="4748515"/>
            <a:ext cx="5078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Credit: </a:t>
            </a:r>
            <a:r>
              <a:rPr lang="en-US" sz="1600" dirty="0">
                <a:hlinkClick r:id="rId4"/>
              </a:rPr>
              <a:t>https://www.elprocus.com/what-are-the-best-ways-to-control-the-speed-of-dc-motor/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BA2CF-395A-674E-BBFA-189BD656547E}"/>
              </a:ext>
            </a:extLst>
          </p:cNvPr>
          <p:cNvSpPr txBox="1"/>
          <p:nvPr/>
        </p:nvSpPr>
        <p:spPr>
          <a:xfrm>
            <a:off x="869833" y="511411"/>
            <a:ext cx="11137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By varying the flux, and by varying the current through field winding (i.e. </a:t>
            </a:r>
            <a:r>
              <a:rPr lang="en-US" sz="3600" dirty="0"/>
              <a:t>Flux Control Method )</a:t>
            </a:r>
            <a:endParaRPr lang="en-SG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97FCA-B721-214D-B66E-EA40D9C111BE}"/>
              </a:ext>
            </a:extLst>
          </p:cNvPr>
          <p:cNvSpPr txBox="1"/>
          <p:nvPr/>
        </p:nvSpPr>
        <p:spPr>
          <a:xfrm>
            <a:off x="7524167" y="4333017"/>
            <a:ext cx="3727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Flux Control Method affects commutation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AE6DC8-677C-B647-BEF5-A9F4122BFE94}"/>
              </a:ext>
            </a:extLst>
          </p:cNvPr>
          <p:cNvSpPr txBox="1"/>
          <p:nvPr/>
        </p:nvSpPr>
        <p:spPr>
          <a:xfrm>
            <a:off x="7855527" y="1621414"/>
            <a:ext cx="218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/>
              <a:t>Φ</a:t>
            </a:r>
            <a:r>
              <a:rPr lang="en-US" sz="3200" dirty="0"/>
              <a:t> </a:t>
            </a:r>
            <a:r>
              <a:rPr lang="en-SG" sz="3200" dirty="0"/>
              <a:t>∝ I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A144BB-5874-FA41-9868-B9FDAE346889}"/>
              </a:ext>
            </a:extLst>
          </p:cNvPr>
          <p:cNvSpPr txBox="1"/>
          <p:nvPr/>
        </p:nvSpPr>
        <p:spPr>
          <a:xfrm>
            <a:off x="7524167" y="5164014"/>
            <a:ext cx="4516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Wingdings" pitchFamily="2" charset="2"/>
              </a:rPr>
              <a:t>It </a:t>
            </a:r>
            <a:r>
              <a:rPr lang="en-SG" sz="2400" dirty="0"/>
              <a:t>cannot provide speed control in the desirable range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E13CC2-9EBD-D64F-86C4-C7785ADFBA39}"/>
              </a:ext>
            </a:extLst>
          </p:cNvPr>
          <p:cNvSpPr txBox="1"/>
          <p:nvPr/>
        </p:nvSpPr>
        <p:spPr>
          <a:xfrm>
            <a:off x="7524167" y="3185746"/>
            <a:ext cx="4482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 It is efficient as power loss is low due to relatively small current in field winding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44BA22-93D4-C547-8379-9E56307053D5}"/>
              </a:ext>
            </a:extLst>
          </p:cNvPr>
          <p:cNvSpPr txBox="1"/>
          <p:nvPr/>
        </p:nvSpPr>
        <p:spPr>
          <a:xfrm>
            <a:off x="3205593" y="4466480"/>
            <a:ext cx="2503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Fig.3.2 Flux Control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E16E97-E878-5F4C-988D-555B000BC807}"/>
                  </a:ext>
                </a:extLst>
              </p:cNvPr>
              <p:cNvSpPr txBox="1"/>
              <p:nvPr/>
            </p:nvSpPr>
            <p:spPr>
              <a:xfrm>
                <a:off x="7854537" y="2394247"/>
                <a:ext cx="2189018" cy="791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Φ</a:t>
                </a:r>
                <a:r>
                  <a:rPr lang="en-US" sz="3200" dirty="0"/>
                  <a:t> </a:t>
                </a:r>
                <a:r>
                  <a:rPr lang="en-SG" sz="3200" dirty="0"/>
                  <a:t>∝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3200" dirty="0"/>
                          <m:t>ω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E16E97-E878-5F4C-988D-555B000BC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537" y="2394247"/>
                <a:ext cx="2189018" cy="791499"/>
              </a:xfrm>
              <a:prstGeom prst="rect">
                <a:avLst/>
              </a:prstGeom>
              <a:blipFill>
                <a:blip r:embed="rId5"/>
                <a:stretch>
                  <a:fillRect l="-63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41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7" grpId="0"/>
      <p:bldP spid="18" grpId="0"/>
      <p:bldP spid="19" grpId="0"/>
      <p:bldP spid="19" grpId="1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695</Words>
  <Application>Microsoft Macintosh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Zihao</dc:creator>
  <cp:lastModifiedBy>Wang Zihao</cp:lastModifiedBy>
  <cp:revision>59</cp:revision>
  <dcterms:created xsi:type="dcterms:W3CDTF">2019-10-06T10:03:21Z</dcterms:created>
  <dcterms:modified xsi:type="dcterms:W3CDTF">2019-10-17T13:44:36Z</dcterms:modified>
</cp:coreProperties>
</file>