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04" r:id="rId1"/>
  </p:sldMasterIdLst>
  <p:notesMasterIdLst>
    <p:notesMasterId r:id="rId19"/>
  </p:notesMasterIdLst>
  <p:handoutMasterIdLst>
    <p:handoutMasterId r:id="rId20"/>
  </p:handoutMasterIdLst>
  <p:sldIdLst>
    <p:sldId id="500" r:id="rId2"/>
    <p:sldId id="532" r:id="rId3"/>
    <p:sldId id="546" r:id="rId4"/>
    <p:sldId id="524" r:id="rId5"/>
    <p:sldId id="525" r:id="rId6"/>
    <p:sldId id="545" r:id="rId7"/>
    <p:sldId id="528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R Pioneer" panose="020B0604020202020204" charset="0"/>
      <p:regular r:id="rId25"/>
      <p:bold r:id="rId26"/>
      <p:italic r:id="rId27"/>
      <p:boldItalic r:id="rId28"/>
    </p:embeddedFont>
    <p:embeddedFont>
      <p:font typeface="RR Pioneer Bold" panose="020B0604020202020204" charset="0"/>
      <p:regular r:id="rId29"/>
      <p:bold r:id="rId30"/>
    </p:embeddedFont>
    <p:embeddedFont>
      <p:font typeface="RR Pioneer Light Condensed" panose="020B0604020202020204" charset="0"/>
      <p:regular r:id="rId31"/>
    </p:embeddedFont>
    <p:embeddedFont>
      <p:font typeface="RR Pioneer Medium" panose="020B0604020202020204" charset="0"/>
      <p:regular r:id="rId32"/>
      <p:italic r:id="rId33"/>
    </p:embeddedFont>
    <p:embeddedFont>
      <p:font typeface="RR Pioneer UltraLight Condensed" panose="020B0604020202020204" charset="0"/>
      <p:regular r:id="rId34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49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3B3A3A"/>
    <a:srgbClr val="4F97F8"/>
    <a:srgbClr val="ED4391"/>
    <a:srgbClr val="404040"/>
    <a:srgbClr val="EFEFF4"/>
    <a:srgbClr val="E6E6E6"/>
    <a:srgbClr val="C8C7CC"/>
    <a:srgbClr val="52C0BE"/>
    <a:srgbClr val="2D7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BF6DB-7695-4695-B778-D47E641B76D8}" v="2" dt="2022-02-24T02:10:41.519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9513" autoAdjust="0"/>
  </p:normalViewPr>
  <p:slideViewPr>
    <p:cSldViewPr snapToGrid="0">
      <p:cViewPr varScale="1">
        <p:scale>
          <a:sx n="102" d="100"/>
          <a:sy n="102" d="100"/>
        </p:scale>
        <p:origin x="840" y="77"/>
      </p:cViewPr>
      <p:guideLst>
        <p:guide pos="2449"/>
        <p:guide orient="horz" pos="1620"/>
      </p:guideLst>
    </p:cSldViewPr>
  </p:slideViewPr>
  <p:outlineViewPr>
    <p:cViewPr>
      <p:scale>
        <a:sx n="33" d="100"/>
        <a:sy n="33" d="100"/>
      </p:scale>
      <p:origin x="0" y="-68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512"/>
    </p:cViewPr>
  </p:sorterViewPr>
  <p:notesViewPr>
    <p:cSldViewPr snapToGrid="0" showGuides="1">
      <p:cViewPr varScale="1">
        <p:scale>
          <a:sx n="76" d="100"/>
          <a:sy n="76" d="100"/>
        </p:scale>
        <p:origin x="2754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6/11/relationships/changesInfo" Target="changesInfos/changesInfo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Cheong Shih Onn" userId="8245cd6f-535f-4156-a74b-dc914049557a" providerId="ADAL" clId="{705BF6DB-7695-4695-B778-D47E641B76D8}"/>
    <pc:docChg chg="delSld modMainMaster">
      <pc:chgData name="Benjamin Cheong Shih Onn" userId="8245cd6f-535f-4156-a74b-dc914049557a" providerId="ADAL" clId="{705BF6DB-7695-4695-B778-D47E641B76D8}" dt="2022-02-24T02:10:41.519" v="8" actId="20577"/>
      <pc:docMkLst>
        <pc:docMk/>
      </pc:docMkLst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972058595" sldId="47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54320572" sldId="47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48190085" sldId="47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32887461" sldId="47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080117906" sldId="47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341926096" sldId="481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27375465" sldId="48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128725189" sldId="48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699473949" sldId="48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110171251" sldId="48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517449561" sldId="490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99650273" sldId="50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722207800" sldId="50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258437438" sldId="504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247619572" sldId="50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265884892" sldId="50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31606356" sldId="50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776293604" sldId="50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043338187" sldId="510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403305295" sldId="511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3127731421" sldId="512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269998107" sldId="513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754886577" sldId="515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185175494" sldId="516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9109250" sldId="517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1673404136" sldId="518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581071492" sldId="519"/>
        </pc:sldMkLst>
      </pc:sldChg>
      <pc:sldChg chg="del">
        <pc:chgData name="Benjamin Cheong Shih Onn" userId="8245cd6f-535f-4156-a74b-dc914049557a" providerId="ADAL" clId="{705BF6DB-7695-4695-B778-D47E641B76D8}" dt="2022-02-24T02:09:16.991" v="0" actId="47"/>
        <pc:sldMkLst>
          <pc:docMk/>
          <pc:sldMk cId="2534855484" sldId="521"/>
        </pc:sldMkLst>
      </pc:sldChg>
      <pc:sldMasterChg chg="modSp mod modSldLayout">
        <pc:chgData name="Benjamin Cheong Shih Onn" userId="8245cd6f-535f-4156-a74b-dc914049557a" providerId="ADAL" clId="{705BF6DB-7695-4695-B778-D47E641B76D8}" dt="2022-02-24T02:10:41.519" v="8" actId="20577"/>
        <pc:sldMasterMkLst>
          <pc:docMk/>
          <pc:sldMasterMk cId="1710593650" sldId="2147483904"/>
        </pc:sldMasterMkLst>
        <pc:spChg chg="mod">
          <ac:chgData name="Benjamin Cheong Shih Onn" userId="8245cd6f-535f-4156-a74b-dc914049557a" providerId="ADAL" clId="{705BF6DB-7695-4695-B778-D47E641B76D8}" dt="2022-02-24T02:10:32.954" v="4" actId="20577"/>
          <ac:spMkLst>
            <pc:docMk/>
            <pc:sldMasterMk cId="1710593650" sldId="2147483904"/>
            <ac:spMk id="41" creationId="{61A14AB2-7011-4747-A9E9-F8C00567565B}"/>
          </ac:spMkLst>
        </pc:spChg>
        <pc:sldLayoutChg chg="modSp mod">
          <pc:chgData name="Benjamin Cheong Shih Onn" userId="8245cd6f-535f-4156-a74b-dc914049557a" providerId="ADAL" clId="{705BF6DB-7695-4695-B778-D47E641B76D8}" dt="2022-02-24T02:10:41.519" v="8" actId="20577"/>
          <pc:sldLayoutMkLst>
            <pc:docMk/>
            <pc:sldMasterMk cId="1710593650" sldId="2147483904"/>
            <pc:sldLayoutMk cId="1303420137" sldId="2147483890"/>
          </pc:sldLayoutMkLst>
          <pc:spChg chg="mod">
            <ac:chgData name="Benjamin Cheong Shih Onn" userId="8245cd6f-535f-4156-a74b-dc914049557a" providerId="ADAL" clId="{705BF6DB-7695-4695-B778-D47E641B76D8}" dt="2022-02-24T02:10:41.519" v="8" actId="20577"/>
            <ac:spMkLst>
              <pc:docMk/>
              <pc:sldMasterMk cId="1710593650" sldId="2147483904"/>
              <pc:sldLayoutMk cId="1303420137" sldId="2147483890"/>
              <ac:spMk id="3" creationId="{FAB0A1DB-66ED-D84A-84CC-C1C555AB3CA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B9D1-6A67-4F21-8011-30CAA4C6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3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7406-1CCB-4617-AA56-4A8880DBEAF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6AAE9-A8BC-48FD-92FA-80EC32FDA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2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AAE9-A8BC-48FD-92FA-80EC32FDA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AAE9-A8BC-48FD-92FA-80EC32FDA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9115D2D-0F88-4CB1-A313-66954B453F14}"/>
              </a:ext>
            </a:extLst>
          </p:cNvPr>
          <p:cNvSpPr/>
          <p:nvPr userDrawn="1"/>
        </p:nvSpPr>
        <p:spPr>
          <a:xfrm>
            <a:off x="68580" y="4640580"/>
            <a:ext cx="2072640" cy="42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8837" y="766917"/>
            <a:ext cx="7441440" cy="16464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sz="5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Standard presentation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837" y="2527002"/>
            <a:ext cx="7441440" cy="717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F97F8"/>
                </a:solidFill>
                <a:latin typeface="RR Pioneer Bold" panose="020B08030502010401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sub-title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342" y="235675"/>
            <a:ext cx="719435" cy="11706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305D3-AFB3-6149-8AD8-3E62A38B62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2pPr>
            <a:lvl3pPr marL="6858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3pPr>
            <a:lvl4pPr marL="10287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4pPr>
            <a:lvl5pPr marL="1371600" indent="0">
              <a:buNone/>
              <a:defRPr sz="650" b="0" i="0">
                <a:solidFill>
                  <a:schemeClr val="tx1"/>
                </a:solidFill>
                <a:latin typeface="RR Pioneer Light Condensed" panose="020B03060502010601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A1DB-66ED-D84A-84CC-C1C555AB3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563" y="4143375"/>
            <a:ext cx="5087937" cy="817563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rgbClr val="EFEFF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GB" dirty="0"/>
              <a:t>Business sensitivity classification | © 2022 Rolls-Royce </a:t>
            </a:r>
            <a:br>
              <a:rPr lang="en-GB" dirty="0"/>
            </a:br>
            <a:r>
              <a:rPr lang="en-GB" dirty="0"/>
              <a:t>Business proprietary classification </a:t>
            </a:r>
            <a:br>
              <a:rPr lang="en-GB" dirty="0"/>
            </a:br>
            <a:r>
              <a:rPr lang="en-GB" dirty="0"/>
              <a:t>Export Control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34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10297" y="2382"/>
            <a:ext cx="3033703" cy="514111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60402020202020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52FCCD-B6B3-E549-BF3F-1030320CDB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DE045-1D16-F041-B7A3-D014DFB01D0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2382"/>
            <a:ext cx="3759455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30617" y="2382"/>
            <a:ext cx="3013383" cy="216418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D24E852-DC2D-4F10-B3B5-F14AFFB99A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30617" y="2265522"/>
            <a:ext cx="3013383" cy="287797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457EF96-ED99-4499-9812-AA782FF4E0C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979420"/>
            <a:ext cx="3759455" cy="216408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8BC83D7-D7E8-894B-AA6F-BC3DBCA1DB6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E796E-7CC6-1F47-8BBD-C6C31B3C5BB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5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5E716E7-D794-41A7-815B-8C905EE38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15124" y="2621084"/>
            <a:ext cx="2428875" cy="2522416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1FD96D8-39C9-41C8-BB4F-CE6C85A2C63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15124" y="1708"/>
            <a:ext cx="2428875" cy="2522416"/>
          </a:xfrm>
          <a:prstGeom prst="rect">
            <a:avLst/>
          </a:prstGeom>
          <a:solidFill>
            <a:srgbClr val="8A8A8F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7" y="-1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FDEF5-64FD-4D0F-B51C-F6FA4686104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74897" y="2619374"/>
            <a:ext cx="4440228" cy="25241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2E0B7C-0309-478A-BD9B-4CE7B2B88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77370" y="730411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91ECF96-1D45-401F-B3E4-D013B70E0F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77370" y="3349787"/>
            <a:ext cx="1959535" cy="1663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C5B5DD1-7C0C-4798-81E6-48FCE30D2C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DDF40A9-3BE5-554D-ABB6-E21D16717B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75645-D09D-A443-8A1F-DA0F30AD0541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9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BE52856-7403-461F-A845-BC8C6FA7FE2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29148" y="3516886"/>
            <a:ext cx="451485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11430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D3482F8-D1AD-4FEC-BBB9-6780D5A7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3516886"/>
            <a:ext cx="4514851" cy="1626614"/>
          </a:xfrm>
          <a:prstGeom prst="roundRect">
            <a:avLst>
              <a:gd name="adj" fmla="val 0"/>
            </a:avLst>
          </a:prstGeom>
          <a:solidFill>
            <a:srgbClr val="666666"/>
          </a:solidFill>
        </p:spPr>
        <p:txBody>
          <a:bodyPr lIns="360000" tIns="288000" rIns="72000" bIns="0" anchor="t"/>
          <a:lstStyle>
            <a:lvl1pPr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07AB972-B040-40CC-B5D6-0A6EDB8DFE0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168FFE4-0131-401E-8272-B08535AF232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29148" y="1"/>
            <a:ext cx="4514851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8959AA-4A54-4916-A224-C618B779BF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2243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93B5B1F-9EB3-4A47-9A38-EE884DA1643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91394" y="4247297"/>
            <a:ext cx="3119132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47051C-E06A-4F74-94B8-773148FCB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F89C9B-38FB-47E9-AAC4-929B13B6B0BF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39C170D-BEE3-492E-A602-140BC624A61C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5356C-0935-4AAC-A920-A8ECACC4E63C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656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62C2EBD-B235-42BC-BD46-422022C022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05200"/>
            <a:ext cx="2220902" cy="1638300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lang="en-GB" sz="1800" kern="1200" dirty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F2346F3-8DE5-4043-964E-BA64A585CF4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8991" y="3505200"/>
            <a:ext cx="2220902" cy="1638300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125558C-F60E-428F-A54B-BED4BBBC28C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1" y="3505200"/>
            <a:ext cx="2220902" cy="1638300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1"/>
            <a:ext cx="2220903" cy="351282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230D184-F475-BB48-93EE-25617CC4F40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9508-073F-704F-B12D-385FA5EB669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7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DF083A9-DDBD-4A33-B101-472E9D67D43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0" y="3524506"/>
            <a:ext cx="2981324" cy="1626614"/>
          </a:xfrm>
          <a:prstGeom prst="rect">
            <a:avLst/>
          </a:prstGeom>
          <a:solidFill>
            <a:srgbClr val="034F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984107D-77EB-45E0-AC4B-A63ADF5FEB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5624" y="3524506"/>
            <a:ext cx="2971800" cy="1626614"/>
          </a:xfrm>
          <a:prstGeom prst="rect">
            <a:avLst/>
          </a:prstGeom>
          <a:solidFill>
            <a:srgbClr val="819C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F842B46-F038-4D67-BEA0-1256AF8C664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181724" y="3524506"/>
            <a:ext cx="2971800" cy="1626614"/>
          </a:xfrm>
          <a:prstGeom prst="rect">
            <a:avLst/>
          </a:prstGeom>
          <a:solidFill>
            <a:srgbClr val="C4DB3E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09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70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13170" y="4247297"/>
            <a:ext cx="260985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77A7473-F058-45DB-9C54-BE51DBB5469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2" y="0"/>
            <a:ext cx="9144002" cy="3419476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24602-EBCD-4789-A04E-F15D61D8C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88E8F7-9A78-4AFC-8E93-A518ABE77BE0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AF1BD9A-DBBB-4C46-A2D9-3EB2FC28D26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CC268-4427-49BA-B961-5FA6CE8FFB33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400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6439945-88CA-4F95-BA50-C5756EEEEC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4891" y="3524506"/>
            <a:ext cx="2220902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032A473-42CC-4259-955F-692BEFCF7B8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91371" y="3524506"/>
            <a:ext cx="222090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1555064-892E-4510-8066-046BDF6CADD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07851" y="3524506"/>
            <a:ext cx="222090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description and boxes</a:t>
            </a:r>
            <a:endParaRPr lang="en-GB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0ACD86F-8858-41F6-B360-B7B00E8A0EA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2748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982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DCB6B5E-6950-453D-B1A1-8B97046D02E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989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223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1CBFA6E-264B-4838-BB0B-472D6C4C1DC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923097" y="2463165"/>
            <a:ext cx="2220903" cy="10572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46444" y="4247297"/>
            <a:ext cx="1534334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rgbClr val="000000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076E41-D034-4EA7-AA87-2C2D4A9EF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897" y="1325217"/>
            <a:ext cx="6869102" cy="1023252"/>
          </a:xfrm>
          <a:prstGeom prst="roundRect">
            <a:avLst>
              <a:gd name="adj" fmla="val 0"/>
            </a:avLst>
          </a:prstGeom>
          <a:solidFill>
            <a:srgbClr val="C8C7CC"/>
          </a:solidFill>
        </p:spPr>
        <p:txBody>
          <a:bodyPr lIns="360000" tIns="288000" rIns="72000" bIns="0" anchor="t"/>
          <a:lstStyle>
            <a:lvl1pPr>
              <a:defRPr lang="en-GB" sz="1800" kern="1200" dirty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584650F-EE7D-42A0-AE68-EE98EA105D4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612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A942E4C7-9B64-47B6-A4F9-9DB8B60A77B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-1"/>
            <a:ext cx="6869102" cy="1325217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F1D6473-D187-4334-BD67-0B143671C54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185343" y="1600334"/>
            <a:ext cx="1672907" cy="61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183C503-4DE8-4247-8174-2513BCA1D6C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3C9BD-181D-B540-B2D5-C21E1467F57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96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C6B06F3-69FD-4851-878C-2F40E8B7B7D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-1" y="3516886"/>
            <a:ext cx="2171699" cy="1626614"/>
          </a:xfrm>
          <a:prstGeom prst="rect">
            <a:avLst/>
          </a:prstGeom>
          <a:solidFill>
            <a:srgbClr val="9F000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0343445-C4EC-4E8A-9F33-1124C05C3E9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278379" y="3516886"/>
            <a:ext cx="2217422" cy="1626614"/>
          </a:xfrm>
          <a:prstGeom prst="rect">
            <a:avLst/>
          </a:prstGeom>
          <a:solidFill>
            <a:srgbClr val="D83F11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3E91CFD-8110-4D06-8696-0961E85263B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19460" y="3516886"/>
            <a:ext cx="2217422" cy="1626614"/>
          </a:xfrm>
          <a:prstGeom prst="rect">
            <a:avLst/>
          </a:prstGeom>
          <a:solidFill>
            <a:srgbClr val="FF7140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8920CBA-662D-42A4-AAFF-C1855CC290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923098" y="3516886"/>
            <a:ext cx="2217422" cy="1626614"/>
          </a:xfrm>
          <a:prstGeom prst="rect">
            <a:avLst/>
          </a:prstGeom>
          <a:solidFill>
            <a:srgbClr val="C8C7CC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E63E2E3-22E5-407E-A190-C3AE6522FB8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152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B8942BA-E0C7-4FD7-B033-F6083F30C1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393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DB31208-ACC5-41F1-8845-57DD6BE64B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63423" y="4247297"/>
            <a:ext cx="191567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0"/>
            <a:ext cx="9144000" cy="341947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38450" y="4247297"/>
            <a:ext cx="1873230" cy="684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8DBAA-9C54-4B59-8827-D7749CC510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BA1600-266A-4031-BFD7-A564079BD906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1BA85D0-486A-4581-AC70-3ED097FBFEE3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7DAC2-B520-4806-96A4-5F4B76809C27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062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63268C6-01BC-412D-A23E-48D4A1022940}"/>
              </a:ext>
            </a:extLst>
          </p:cNvPr>
          <p:cNvSpPr/>
          <p:nvPr userDrawn="1"/>
        </p:nvSpPr>
        <p:spPr>
          <a:xfrm>
            <a:off x="0" y="4570834"/>
            <a:ext cx="2121535" cy="572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7C9963D-A1B2-4EBD-A66A-4277E95842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04CFA8C7-212F-4713-BB44-7469FF7B31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478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43E4CD-1F22-4C87-9D53-34F134E8402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6957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D0B263CE-1CFC-4FB7-96DA-9BD5A44A1FD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4355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58631EE-6827-435A-A14B-D336BAC0AC9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91400" y="3516885"/>
            <a:ext cx="1752600" cy="1626614"/>
          </a:xfrm>
          <a:prstGeom prst="rect">
            <a:avLst/>
          </a:prstGeom>
          <a:solidFill>
            <a:srgbClr val="10069F"/>
          </a:solidFill>
        </p:spPr>
        <p:txBody>
          <a:bodyPr lIns="216000" tIns="288000"/>
          <a:lstStyle>
            <a:lvl1pPr marL="0" indent="0">
              <a:buNone/>
              <a:defRPr sz="18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of box</a:t>
            </a:r>
            <a:endParaRPr lang="en-GB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1331D28-AEFF-4FF5-8702-9A62BCD037E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938D92E-4F66-42CC-B153-54493095A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32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02C9759-695D-401C-92C4-87D6D437CA9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8478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E1B69E8-9E9C-4A61-AA75-0E53D4F350E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6344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3C3D3AC3-F285-42B0-861D-3B0109B1CFC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6957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4408C94F-1181-45D3-84CF-8EBFCC39A2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1891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4EF7C142-7323-42A3-9A41-CD2781DD30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54355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F7A7B1-9F50-4D6B-BBEF-4B320464458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676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C3059DC-3D20-4BEA-945B-4F6DE3C5590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91400" y="1"/>
            <a:ext cx="1752600" cy="3520440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FC417CE3-DE1E-4384-BD5C-A0321BAC0A3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2230" y="4247297"/>
            <a:ext cx="1457940" cy="684493"/>
          </a:xfrm>
          <a:prstGeom prst="rect">
            <a:avLst/>
          </a:prstGeom>
          <a:solidFill>
            <a:srgbClr val="10069F"/>
          </a:solidFill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RR Pioneer Medium" panose="020B06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94FFA-1B0E-49B6-9C1F-D168D7F20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215422-480E-4EC6-B705-3AD54CC34E9D}"/>
              </a:ext>
            </a:extLst>
          </p:cNvPr>
          <p:cNvSpPr txBox="1"/>
          <p:nvPr userDrawn="1"/>
        </p:nvSpPr>
        <p:spPr>
          <a:xfrm>
            <a:off x="-106315" y="-708576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AA204DF-42E9-4944-AF42-74DB6829D796}"/>
              </a:ext>
            </a:extLst>
          </p:cNvPr>
          <p:cNvSpPr/>
          <p:nvPr userDrawn="1"/>
        </p:nvSpPr>
        <p:spPr>
          <a:xfrm rot="10800000" flipH="1">
            <a:off x="500763" y="-289975"/>
            <a:ext cx="151116" cy="197106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4FBFB-4984-4A9F-A8EF-C09785E36F88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4320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06A67E-B23D-4408-B307-3E7F72914E60}"/>
              </a:ext>
            </a:extLst>
          </p:cNvPr>
          <p:cNvSpPr/>
          <p:nvPr userDrawn="1"/>
        </p:nvSpPr>
        <p:spPr>
          <a:xfrm>
            <a:off x="44450" y="4524375"/>
            <a:ext cx="4079875" cy="60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9B68F93-237E-455D-863D-E589FB3C25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699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23385D5E-5D75-4FCF-92BD-CAA657DB2AE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699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B41EB338-165E-4CE6-B129-877D23924D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699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BD409BD8-8F85-4B35-B04E-8624DE164DF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5699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46CA0176-B5EC-4D12-B796-1EF384F4E924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10342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67934658-0A34-41CF-A15D-F4123448FB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10342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FD0B4905-1BC6-467C-B939-0FEE04EE19E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10342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F19F118-6366-4FA0-B056-58E2108B9D4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10342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EF4FF19E-EE8A-4449-8ECF-0642335D198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463695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9A4347-7CF8-413A-9469-49A02BC6E21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63695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43A71997-70AE-4283-88C7-5CC9E077717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3695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CA87AF89-839B-476D-8D42-2AFDBC6AE6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3695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2EAB547A-7F6A-4735-843A-8CA96B61EA82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6170475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7F9BF68E-FB16-4740-9CDA-7DA5B773C1D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70475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E68F94FD-99EC-41D5-B2E6-F9DD1CDCFBE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70475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58371EE6-BB5F-4937-9A79-C6C83D10CA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70475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1" name="Picture Placeholder 4">
            <a:extLst>
              <a:ext uri="{FF2B5EF4-FFF2-40B4-BE49-F238E27FC236}">
                <a16:creationId xmlns:a16="http://schemas.microsoft.com/office/drawing/2014/main" id="{CDF67BC0-CE8D-4CD9-BCDC-94C8F7F84F0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704000" y="857250"/>
            <a:ext cx="1440000" cy="1724025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endParaRPr lang="en-GB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28B13383-7B36-45D1-B79D-EE6354EB0A8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704000" y="4324348"/>
            <a:ext cx="1440000" cy="819152"/>
          </a:xfrm>
          <a:prstGeom prst="rect">
            <a:avLst/>
          </a:prstGeom>
          <a:solidFill>
            <a:schemeClr val="tx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A65E1BC6-73F8-424C-BE36-2F47206C3C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04000" y="2581273"/>
            <a:ext cx="1440000" cy="1743074"/>
          </a:xfrm>
          <a:prstGeom prst="rect">
            <a:avLst/>
          </a:prstGeom>
          <a:solidFill>
            <a:srgbClr val="4F98FF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D58B3A1B-6E4A-4BF7-92CD-9BC592151E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704000" y="-9526"/>
            <a:ext cx="1440000" cy="866775"/>
          </a:xfrm>
          <a:prstGeom prst="rect">
            <a:avLst/>
          </a:prstGeom>
          <a:solidFill>
            <a:schemeClr val="bg2"/>
          </a:solidFill>
        </p:spPr>
        <p:txBody>
          <a:bodyPr tIns="108000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F956B62F-B554-4D75-94CB-81B5159598D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362812" y="3209061"/>
            <a:ext cx="1733551" cy="477976"/>
          </a:xfrm>
          <a:prstGeom prst="rect">
            <a:avLst/>
          </a:prstGeom>
          <a:solidFill>
            <a:srgbClr val="4F98FF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rgbClr val="000000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0ABED303-B30E-4256-807C-64E5F310AD4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65810" y="1046885"/>
            <a:ext cx="2590798" cy="47797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B1994E32-5860-4273-AB8E-3EF08539728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820013" y="4494933"/>
            <a:ext cx="819152" cy="47797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E3CFFA-F8E4-4604-85EB-1B4533232B84}"/>
              </a:ext>
            </a:extLst>
          </p:cNvPr>
          <p:cNvSpPr/>
          <p:nvPr userDrawn="1"/>
        </p:nvSpPr>
        <p:spPr>
          <a:xfrm>
            <a:off x="-18327" y="5224272"/>
            <a:ext cx="2166385" cy="57266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C739F-B1BE-C34B-8CB6-DA0BDDBD896B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R Agenda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BB0657-379C-4CC6-B8CE-7F03C72CB751}"/>
              </a:ext>
            </a:extLst>
          </p:cNvPr>
          <p:cNvSpPr/>
          <p:nvPr userDrawn="1"/>
        </p:nvSpPr>
        <p:spPr>
          <a:xfrm flipH="1"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9B2AF-D3A1-47AE-A89F-3607AAD2D9F6}"/>
              </a:ext>
            </a:extLst>
          </p:cNvPr>
          <p:cNvSpPr txBox="1"/>
          <p:nvPr userDrawn="1"/>
        </p:nvSpPr>
        <p:spPr>
          <a:xfrm>
            <a:off x="220281" y="909949"/>
            <a:ext cx="1786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 sz="1500" kern="1200" dirty="0">
                <a:solidFill>
                  <a:schemeClr val="bg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E73F0C-D1BA-4042-9EAB-BFA8A30C15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163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03B6F6-4544-4977-8CFE-E48B25F4B4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426075" y="90994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F135389-B117-461A-A6FE-79DD621CEBCE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2316163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8FE9296-ED53-4CFF-96E4-612EB099F262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426075" y="180402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5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0F73E1E-9CCE-48CA-92D7-31598DCCA868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2316163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002F2C-86D6-4867-A7EC-073060EA94E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426075" y="269810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9EBA073-B9D0-4BE7-9F09-A82EE0DE8599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2316163" y="3592189"/>
            <a:ext cx="660018" cy="6379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CC5CEDA-2D81-42D8-B065-9CD45E53F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6557" y="909949"/>
            <a:ext cx="2762250" cy="21910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D6CC4A0-63E7-4956-AA94-6C23373DBF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6557" y="115853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39CBB0-658E-B64A-8251-A7DAD1A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6557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13B1675-0332-AB47-8CC4-75174AC2F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06557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A10E3D0E-7867-8B43-827D-DA1CDEDC322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10655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F8781869-7FAF-1745-879D-100D0AB5888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10655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FFC70A1F-0930-D24A-B623-E15A76AE7D0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103272" y="3852074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D30524BF-3757-184D-ACEB-F9D97BCC53A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103272" y="359432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3B706B29-4221-6D45-B4FF-9B9FDFCF06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51750" y="1167696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6105409E-2F29-E449-A530-5910E1341B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51750" y="909949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4BD4B11-E07E-2443-8293-0709AC507E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51750" y="2056877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CB36D4E8-D66B-7E48-9488-363D0E657AE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51750" y="1799130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78DA7B3-F873-1546-80CF-CC04E9B506C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42647" y="2954822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FCF5698A-C916-7841-B1F5-0EEC61923C8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42647" y="2697075"/>
            <a:ext cx="2744798" cy="2095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bg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Subject title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053AA-BBF3-E946-AF63-5A2831006764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51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023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978682"/>
            <a:ext cx="6869102" cy="216481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A881E9-6342-E144-9FE4-7E5768EFB1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01AEE-19A2-C949-91CA-1362EA6BE0C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26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3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977662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51953" y="877797"/>
            <a:ext cx="4849887" cy="107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1953" y="2090388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251953" y="3481343"/>
            <a:ext cx="4849887" cy="650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bg2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51953" y="424252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10225-223D-8948-A2C1-5821B9ADC58F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51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0"/>
            <a:ext cx="6869102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0233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2033802"/>
            <a:ext cx="6869102" cy="3109698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0233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0233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DD735AA-3E85-E946-B818-67611DFEAB4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92DC5-96AA-F240-B6D9-B18D9A58130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59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5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0" y="0"/>
            <a:ext cx="9144000" cy="204216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6097" y="542517"/>
            <a:ext cx="4849887" cy="10783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6097" y="2398955"/>
            <a:ext cx="4849887" cy="15634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rgbClr val="10069F"/>
                </a:solidFill>
                <a:latin typeface="RR Pioneer Medium" panose="020B06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76097" y="4212042"/>
            <a:ext cx="4849887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006D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2D12F-2FF2-404A-9091-F26B8F337ACC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66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Quo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2274898" y="-1"/>
            <a:ext cx="3118905" cy="5143501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3236" y="855034"/>
            <a:ext cx="2443124" cy="311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D056E-9F0F-4E71-9073-D51173C9F351}"/>
              </a:ext>
            </a:extLst>
          </p:cNvPr>
          <p:cNvSpPr/>
          <p:nvPr userDrawn="1"/>
        </p:nvSpPr>
        <p:spPr>
          <a:xfrm>
            <a:off x="5400062" y="0"/>
            <a:ext cx="37439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08A5205-0BAE-4B87-AA00-7F6F58D72E9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4810" y="4212042"/>
            <a:ext cx="2369625" cy="6038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smtClean="0">
                <a:solidFill>
                  <a:srgbClr val="4F98FF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 err="1"/>
              <a:t>Attributee</a:t>
            </a:r>
            <a:r>
              <a:rPr lang="en-GB" dirty="0"/>
              <a:t>/source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782EFBB-41F0-E344-B328-916E407345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52316D-5720-494C-BBD3-1725BAEEFB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4863" y="855663"/>
            <a:ext cx="2878137" cy="37163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4504E-6DAB-E44A-899F-E49C566C4792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Graph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2643758"/>
            <a:ext cx="6869102" cy="252984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Charts</a:t>
            </a:r>
            <a:endParaRPr lang="en-GB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009CBBA-31ED-7F45-8D1D-C65934AB2E3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54FBE-814D-1644-9F9C-72D142DD50FD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74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006DFF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Boxes with description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3245804" y="319405"/>
            <a:ext cx="2399887" cy="1281457"/>
          </a:xfrm>
          <a:prstGeom prst="roundRect">
            <a:avLst>
              <a:gd name="adj" fmla="val 4279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5726793" y="319405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58009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3245804" y="1675646"/>
            <a:ext cx="2399887" cy="1281457"/>
          </a:xfrm>
          <a:prstGeom prst="roundRect">
            <a:avLst>
              <a:gd name="adj" fmla="val 3783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5726793" y="1675646"/>
            <a:ext cx="2399887" cy="1281457"/>
          </a:xfrm>
          <a:prstGeom prst="roundRect">
            <a:avLst>
              <a:gd name="adj" fmla="val 3288"/>
            </a:avLst>
          </a:prstGeom>
          <a:solidFill>
            <a:srgbClr val="8C2ACE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245804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5726793" y="3031887"/>
            <a:ext cx="2399887" cy="1281457"/>
          </a:xfrm>
          <a:prstGeom prst="roundRect">
            <a:avLst>
              <a:gd name="adj" fmla="val 4774"/>
            </a:avLst>
          </a:prstGeom>
          <a:solidFill>
            <a:srgbClr val="C15EF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 title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383365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4" hasCustomPrompt="1"/>
          </p:nvPr>
        </p:nvSpPr>
        <p:spPr>
          <a:xfrm>
            <a:off x="3983113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4852536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6" hasCustomPrompt="1"/>
          </p:nvPr>
        </p:nvSpPr>
        <p:spPr>
          <a:xfrm>
            <a:off x="5422255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5868144" y="1066800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6467892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7337315" y="1066800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7907034" y="1040130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3383365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3983113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4852536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5422255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5868144" y="2430398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tx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6467892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7337315" y="2430398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7907034" y="2403728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383365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983113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4852536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5422255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3" hasCustomPrompt="1"/>
          </p:nvPr>
        </p:nvSpPr>
        <p:spPr>
          <a:xfrm>
            <a:off x="5868144" y="3793996"/>
            <a:ext cx="700955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3200">
                <a:solidFill>
                  <a:schemeClr val="bg1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467892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bn</a:t>
            </a:r>
            <a:endParaRPr lang="en-GB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5" hasCustomPrompt="1"/>
          </p:nvPr>
        </p:nvSpPr>
        <p:spPr>
          <a:xfrm>
            <a:off x="7337315" y="3793996"/>
            <a:ext cx="538088" cy="4220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r">
              <a:buClr>
                <a:schemeClr val="tx2"/>
              </a:buClr>
              <a:buFont typeface="+mj-lt"/>
              <a:buNone/>
              <a:defRPr sz="24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7907034" y="3767326"/>
            <a:ext cx="247660" cy="30390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67" hasCustomPrompt="1"/>
          </p:nvPr>
        </p:nvSpPr>
        <p:spPr>
          <a:xfrm>
            <a:off x="3251285" y="4537276"/>
            <a:ext cx="4827844" cy="31958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900">
                <a:solidFill>
                  <a:srgbClr val="10069F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</a:t>
            </a:r>
            <a:endParaRPr lang="en-GB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EEE60AE-CE3C-2C4C-94E1-98EEC308800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117B44-118E-DA49-ABFE-757139F898DA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9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1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Text over one column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B9182-7B1B-4746-8146-EAC173E26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5" y="1880816"/>
            <a:ext cx="5836835" cy="262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7832D-C61A-5549-869A-D8182188BB57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2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for longer sections of copy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C6105F-6C59-5947-BBC6-DB893D68A6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71885" y="950913"/>
            <a:ext cx="5302165" cy="3382962"/>
          </a:xfrm>
        </p:spPr>
        <p:txBody>
          <a:bodyPr lIns="0" tIns="0" rIns="0" bIns="0" numCol="2" spcCol="23040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Please change first paragraph to RR Pioneer Bold 10 </a:t>
            </a:r>
            <a:r>
              <a:rPr lang="en-US" dirty="0" err="1"/>
              <a:t>pt</a:t>
            </a:r>
            <a:r>
              <a:rPr lang="en-US" dirty="0"/>
              <a:t> in blue.</a:t>
            </a:r>
          </a:p>
          <a:p>
            <a:r>
              <a:rPr lang="en-GB" dirty="0"/>
              <a:t>2 column layout.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AC912-A438-A247-8B29-359A42760C8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287B6-A671-1A4E-8BD9-F9DD9755DC76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3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583683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Text with numbered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C7F6-5F14-F142-A60B-0AB18664B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00" y="1863725"/>
            <a:ext cx="5836920" cy="26162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20B3E-FD95-7340-AFD0-E3737D609149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B4290-D62B-9140-977E-28036CDA43E3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Text 4 White"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81208-DD42-455B-A86B-AAB9F9B60427}"/>
              </a:ext>
            </a:extLst>
          </p:cNvPr>
          <p:cNvSpPr/>
          <p:nvPr userDrawn="1"/>
        </p:nvSpPr>
        <p:spPr>
          <a:xfrm>
            <a:off x="2274898" y="0"/>
            <a:ext cx="686910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5" y="950436"/>
            <a:ext cx="2451015" cy="69548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B9C2-35AA-4C78-BFFC-C0C50AC853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1885" y="1717902"/>
            <a:ext cx="2451015" cy="2616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955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with bullet points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DDBC-4796-DC4E-991E-0E059640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2882" y="950436"/>
            <a:ext cx="2741168" cy="3392583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8E972-9863-B445-BDAB-EBE00DF6485E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2382"/>
            <a:ext cx="6869102" cy="5135498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908277"/>
            <a:ext cx="1786647" cy="5501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6FF738-0FA4-4BDF-B2DF-396A537BDB62}"/>
              </a:ext>
            </a:extLst>
          </p:cNvPr>
          <p:cNvSpPr/>
          <p:nvPr userDrawn="1"/>
        </p:nvSpPr>
        <p:spPr>
          <a:xfrm flipH="1">
            <a:off x="2274898" y="2903220"/>
            <a:ext cx="6869102" cy="2234660"/>
          </a:xfrm>
          <a:prstGeom prst="rect">
            <a:avLst/>
          </a:prstGeom>
          <a:solidFill>
            <a:srgbClr val="3B3A3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5AB45233-7906-46F1-BA2A-F0ADFAEF25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2893" y="3346678"/>
            <a:ext cx="4626727" cy="1522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E2F978A-90E7-4C4F-BE57-D778C35B79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1527175"/>
            <a:ext cx="1786255" cy="1882775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17A2E-4BC5-9B47-9D33-6ABF627F3908}"/>
              </a:ext>
            </a:extLst>
          </p:cNvPr>
          <p:cNvSpPr txBox="1"/>
          <p:nvPr userDrawn="1"/>
        </p:nvSpPr>
        <p:spPr>
          <a:xfrm>
            <a:off x="43814" y="4729142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trike="noStrike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strike="noStrike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31BEFE-1E90-4BB3-9346-5176BD8884C3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05" y="232410"/>
            <a:ext cx="320800" cy="522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3DCB37-4ED7-4852-8388-DD702887E0E4}"/>
              </a:ext>
            </a:extLst>
          </p:cNvPr>
          <p:cNvSpPr/>
          <p:nvPr/>
        </p:nvSpPr>
        <p:spPr>
          <a:xfrm>
            <a:off x="324505" y="4694634"/>
            <a:ext cx="46372" cy="290116"/>
          </a:xfrm>
          <a:custGeom>
            <a:avLst/>
            <a:gdLst>
              <a:gd name="connsiteX0" fmla="*/ 0 w 0"/>
              <a:gd name="connsiteY0" fmla="*/ 0 h 146050"/>
              <a:gd name="connsiteX1" fmla="*/ 0 w 0"/>
              <a:gd name="connsiteY1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1A14AB2-7011-4747-A9E9-F8C00567565B}"/>
              </a:ext>
            </a:extLst>
          </p:cNvPr>
          <p:cNvSpPr txBox="1">
            <a:spLocks/>
          </p:cNvSpPr>
          <p:nvPr/>
        </p:nvSpPr>
        <p:spPr>
          <a:xfrm>
            <a:off x="369314" y="4694634"/>
            <a:ext cx="2028134" cy="315456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© 2022 Rolls-Royce </a:t>
            </a:r>
          </a:p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Rolls-Royce private data</a:t>
            </a:r>
            <a:b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</a:br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Export Control:</a:t>
            </a:r>
            <a:r>
              <a:rPr lang="en-GB" sz="750" baseline="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 Not listed</a:t>
            </a:r>
            <a:endParaRPr lang="en-GB" sz="750" dirty="0">
              <a:solidFill>
                <a:schemeClr val="bg2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4B42-DD00-5044-84D5-F9B60014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752" y="1370013"/>
            <a:ext cx="5927598" cy="314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48077B2-7371-1C4C-9D56-A07D626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52" y="274638"/>
            <a:ext cx="592759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59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5" r:id="rId2"/>
    <p:sldLayoutId id="2147483982" r:id="rId3"/>
    <p:sldLayoutId id="2147483983" r:id="rId4"/>
    <p:sldLayoutId id="2147483652" r:id="rId5"/>
    <p:sldLayoutId id="2147483984" r:id="rId6"/>
    <p:sldLayoutId id="2147483654" r:id="rId7"/>
    <p:sldLayoutId id="2147483985" r:id="rId8"/>
    <p:sldLayoutId id="2147483670" r:id="rId9"/>
    <p:sldLayoutId id="2147483675" r:id="rId10"/>
    <p:sldLayoutId id="2147483677" r:id="rId11"/>
    <p:sldLayoutId id="2147483684" r:id="rId12"/>
    <p:sldLayoutId id="2147483685" r:id="rId13"/>
    <p:sldLayoutId id="2147483687" r:id="rId14"/>
    <p:sldLayoutId id="2147483689" r:id="rId15"/>
    <p:sldLayoutId id="2147483690" r:id="rId16"/>
    <p:sldLayoutId id="2147483692" r:id="rId17"/>
    <p:sldLayoutId id="2147483693" r:id="rId18"/>
    <p:sldLayoutId id="2147483694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879" r:id="rId25"/>
    <p:sldLayoutId id="2147483714" r:id="rId26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+mj-lt"/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 userDrawn="1">
          <p15:clr>
            <a:srgbClr val="F26B43"/>
          </p15:clr>
        </p15:guide>
        <p15:guide id="2" pos="774" userDrawn="1">
          <p15:clr>
            <a:srgbClr val="F26B43"/>
          </p15:clr>
        </p15:guide>
        <p15:guide id="3" pos="848" userDrawn="1">
          <p15:clr>
            <a:srgbClr val="F26B43"/>
          </p15:clr>
        </p15:guide>
        <p15:guide id="4" pos="1429" userDrawn="1">
          <p15:clr>
            <a:srgbClr val="F26B43"/>
          </p15:clr>
        </p15:guide>
        <p15:guide id="5" pos="1499" userDrawn="1">
          <p15:clr>
            <a:srgbClr val="F26B43"/>
          </p15:clr>
        </p15:guide>
        <p15:guide id="6" pos="2081" userDrawn="1">
          <p15:clr>
            <a:srgbClr val="F26B43"/>
          </p15:clr>
        </p15:guide>
        <p15:guide id="7" pos="2152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pos="2806" userDrawn="1">
          <p15:clr>
            <a:srgbClr val="F26B43"/>
          </p15:clr>
        </p15:guide>
        <p15:guide id="10" pos="3380" userDrawn="1">
          <p15:clr>
            <a:srgbClr val="F26B43"/>
          </p15:clr>
        </p15:guide>
        <p15:guide id="11" pos="3453" userDrawn="1">
          <p15:clr>
            <a:srgbClr val="F26B43"/>
          </p15:clr>
        </p15:guide>
        <p15:guide id="12" pos="4037" userDrawn="1">
          <p15:clr>
            <a:srgbClr val="F26B43"/>
          </p15:clr>
        </p15:guide>
        <p15:guide id="13" pos="4106" userDrawn="1">
          <p15:clr>
            <a:srgbClr val="F26B43"/>
          </p15:clr>
        </p15:guide>
        <p15:guide id="14" pos="4689" userDrawn="1">
          <p15:clr>
            <a:srgbClr val="F26B43"/>
          </p15:clr>
        </p15:guide>
        <p15:guide id="15" pos="4757" userDrawn="1">
          <p15:clr>
            <a:srgbClr val="F26B43"/>
          </p15:clr>
        </p15:guide>
        <p15:guide id="16" pos="5331" userDrawn="1">
          <p15:clr>
            <a:srgbClr val="F26B43"/>
          </p15:clr>
        </p15:guide>
        <p15:guide id="17" pos="5410" userDrawn="1">
          <p15:clr>
            <a:srgbClr val="F26B43"/>
          </p15:clr>
        </p15:guide>
        <p15:guide id="18" orient="horz" pos="146" userDrawn="1">
          <p15:clr>
            <a:srgbClr val="F26B43"/>
          </p15:clr>
        </p15:guide>
        <p15:guide id="19" orient="horz" pos="3003" userDrawn="1">
          <p15:clr>
            <a:srgbClr val="F26B43"/>
          </p15:clr>
        </p15:guide>
        <p15:guide id="20" orient="horz" pos="2550" userDrawn="1">
          <p15:clr>
            <a:srgbClr val="F26B43"/>
          </p15:clr>
        </p15:guide>
        <p15:guide id="21" orient="horz" pos="2051" userDrawn="1">
          <p15:clr>
            <a:srgbClr val="F26B43"/>
          </p15:clr>
        </p15:guide>
        <p15:guide id="22" orient="horz" pos="1590" userDrawn="1">
          <p15:clr>
            <a:srgbClr val="F26B43"/>
          </p15:clr>
        </p15:guide>
        <p15:guide id="23" orient="horz" pos="1098" userDrawn="1">
          <p15:clr>
            <a:srgbClr val="F26B43"/>
          </p15:clr>
        </p15:guide>
        <p15:guide id="24" orient="horz" pos="622" userDrawn="1">
          <p15:clr>
            <a:srgbClr val="F26B43"/>
          </p15:clr>
        </p15:guide>
        <p15:guide id="25" orient="horz" pos="2958" userDrawn="1">
          <p15:clr>
            <a:srgbClr val="F26B43"/>
          </p15:clr>
        </p15:guide>
        <p15:guide id="26" orient="horz" pos="3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eacon.com/app-dev-testing/top-5-software-architecture-patterns-how-make-right-choi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types-of-software-architecture-pattern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form.com/blog/software-architecture-patter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8836" y="766917"/>
            <a:ext cx="8164604" cy="1646494"/>
          </a:xfrm>
        </p:spPr>
        <p:txBody>
          <a:bodyPr>
            <a:normAutofit fontScale="92500"/>
          </a:bodyPr>
          <a:lstStyle/>
          <a:p>
            <a:r>
              <a:rPr lang="en-US" dirty="0"/>
              <a:t>Brief overview of different Aero software architectures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B0A619-3AFC-4A47-B350-4471DA34676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8837" y="3251041"/>
            <a:ext cx="5065712" cy="883989"/>
          </a:xfrm>
        </p:spPr>
        <p:txBody>
          <a:bodyPr>
            <a:normAutofit/>
          </a:bodyPr>
          <a:lstStyle/>
          <a:p>
            <a:r>
              <a:rPr lang="en-SG" sz="1200" dirty="0"/>
              <a:t>ROLLS-ROYCE ELECTRICAL, SINGAPORE</a:t>
            </a:r>
          </a:p>
          <a:p>
            <a:r>
              <a:rPr lang="en-SG" sz="1200" dirty="0"/>
              <a:t>Presenters: Wang Zihao</a:t>
            </a:r>
          </a:p>
        </p:txBody>
      </p:sp>
    </p:spTree>
    <p:extLst>
      <p:ext uri="{BB962C8B-B14F-4D97-AF65-F5344CB8AC3E}">
        <p14:creationId xmlns:p14="http://schemas.microsoft.com/office/powerpoint/2010/main" val="208121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DED6-1270-5EBE-DFD6-F41FF745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84" y="394625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SUAVE.Components</a:t>
            </a:r>
            <a:r>
              <a:rPr lang="en-US" sz="1800" dirty="0"/>
              <a:t> : Data storage containers for vehicle components, like a wing or landing gear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BA4D-C618-2F7C-C249-B6F24E3D3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CDD74-8CD8-8CB7-12F3-2489166B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0109"/>
            <a:ext cx="2430991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C97B-2592-9000-B830-88C54A12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87" y="790400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SUAVE.Attributes</a:t>
            </a:r>
            <a:r>
              <a:rPr lang="en-US" sz="1800" dirty="0"/>
              <a:t> : Data storage containers for non-vehicle components, like atmospheres or water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212C-6860-B627-A8B0-C78999C1B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77383-D3AD-3A9A-70A1-FC65510A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63952"/>
            <a:ext cx="243861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1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67C6-DDA4-697F-A481-6166E13A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9" y="783236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SUAVE.Core</a:t>
            </a:r>
            <a:r>
              <a:rPr lang="en-US" sz="1800" dirty="0"/>
              <a:t>: Classes to handle data types and data structures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C380-7472-B13C-7558-7A8CFECC4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32C44-C0DA-5E34-1694-B541101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20" y="1696393"/>
            <a:ext cx="246909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81B4-1728-469A-BBAE-590B3DC4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849" y="1168468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SUAVE.Plot</a:t>
            </a:r>
            <a:r>
              <a:rPr lang="en-US" sz="1800" dirty="0"/>
              <a:t>: Functions to perform results visualization through plotting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2BFB-9E69-6C4D-AF65-49AC6F8F5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B9CF1-E24A-B33A-7A22-A05AFED9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22131"/>
            <a:ext cx="2469094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136-800F-7CA0-442E-33CDC914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82" y="690630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SUAVE.Optimization</a:t>
            </a:r>
            <a:r>
              <a:rPr lang="en-US" sz="1800" dirty="0"/>
              <a:t>: High-level classes to obtain surrogate model to resolve optimization problems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AE2A2-21C3-08AE-0CB1-CF306F2BF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4BB0A-ADD1-6989-3C35-8856D766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74" y="1863952"/>
            <a:ext cx="2453853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4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A32-FA0B-E647-F335-563C6E1D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err="1"/>
              <a:t>SUAVE.Surrogate</a:t>
            </a:r>
            <a:r>
              <a:rPr lang="en-US" sz="1800" dirty="0"/>
              <a:t>: Low-level functions to build surrogate model based on different open source libraries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90C1-2F15-B950-28A2-B6EB70DCA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3C29A-4664-7A5D-E8EE-AB8BA609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82670"/>
            <a:ext cx="2461473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4DB-3D57-D1CD-CA06-1000DF13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84" y="376695"/>
            <a:ext cx="5836835" cy="695484"/>
          </a:xfrm>
        </p:spPr>
        <p:txBody>
          <a:bodyPr/>
          <a:lstStyle/>
          <a:p>
            <a:r>
              <a:rPr lang="en-US" sz="1800" dirty="0"/>
              <a:t>Layered (n-tier) architecture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B3D12-593C-808E-034F-853F142B3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8E0A-FE2A-DF4F-17B9-9FA090179A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3" y="908277"/>
            <a:ext cx="5836835" cy="3694626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Presentation layer (i.e., Interaction with users):</a:t>
            </a:r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 err="1"/>
              <a:t>SUAVE.Plot</a:t>
            </a:r>
            <a:r>
              <a:rPr lang="en-US" sz="1300" dirty="0"/>
              <a:t>.</a:t>
            </a: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Business layer (i.e., Execution of business logic as per the request):</a:t>
            </a:r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SUAVE.Methods</a:t>
            </a:r>
            <a:endParaRPr lang="en-US" sz="1400" dirty="0"/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SUAVE.Surrogate</a:t>
            </a:r>
            <a:endParaRPr lang="en-US" sz="1400" dirty="0"/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Application layer (i.e., Media of communication between the ‘presentation layer’ and ‘data layer’):</a:t>
            </a:r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SUAVE.Analyses</a:t>
            </a:r>
            <a:endParaRPr lang="en-US" sz="1400" dirty="0"/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SUAVE.Optimization</a:t>
            </a:r>
            <a:endParaRPr lang="en-US" sz="1400" dirty="0"/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Data layer (i.e., Database for data management):</a:t>
            </a:r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SUAVE.Components</a:t>
            </a:r>
            <a:endParaRPr lang="en-US" sz="1400" dirty="0"/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SUAVE.Attributes</a:t>
            </a:r>
            <a:endParaRPr lang="en-US" sz="1400" dirty="0"/>
          </a:p>
          <a:p>
            <a:pPr marL="628650" lvl="1" indent="-28575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SUAVE.Core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6C608-1D34-8973-077E-9E45AF8F1420}"/>
              </a:ext>
            </a:extLst>
          </p:cNvPr>
          <p:cNvSpPr txBox="1"/>
          <p:nvPr/>
        </p:nvSpPr>
        <p:spPr>
          <a:xfrm>
            <a:off x="2447227" y="4602903"/>
            <a:ext cx="5962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/>
                </a:solidFill>
              </a:rPr>
              <a:t>Reference: </a:t>
            </a:r>
            <a:r>
              <a:rPr lang="en-SG" sz="1000" dirty="0">
                <a:solidFill>
                  <a:schemeClr val="bg1"/>
                </a:solidFill>
                <a:hlinkClick r:id="rId3"/>
              </a:rPr>
              <a:t>https://techbeacon.com/app-dev-testing/top-5-software-architecture-patterns-how-make-right-choice</a:t>
            </a:r>
            <a:r>
              <a:rPr lang="en-SG" sz="1000" dirty="0">
                <a:solidFill>
                  <a:schemeClr val="bg1"/>
                </a:solidFill>
              </a:rPr>
              <a:t>;</a:t>
            </a:r>
            <a:r>
              <a:rPr lang="en-SG" sz="1000" dirty="0">
                <a:solidFill>
                  <a:schemeClr val="bg1"/>
                </a:solidFill>
                <a:hlinkClick r:id="rId4"/>
              </a:rPr>
              <a:t>https://www.geeksforgeeks.org/types-of-software-architecture-patterns/</a:t>
            </a:r>
            <a:endParaRPr lang="en-SG" sz="1000" dirty="0">
              <a:solidFill>
                <a:schemeClr val="bg1"/>
              </a:solidFill>
            </a:endParaRPr>
          </a:p>
          <a:p>
            <a:endParaRPr lang="en-SG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0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3E162-E42B-5E50-E89E-694C78C88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between SUAVE and DAMOCLES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8CBF-E870-691F-D35B-1C210D342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1555" y="478491"/>
            <a:ext cx="5836835" cy="431050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SUAVE uses a </a:t>
            </a:r>
            <a:r>
              <a:rPr lang="en-US" b="1" dirty="0"/>
              <a:t>layered (n-tier) architecture</a:t>
            </a:r>
            <a:r>
              <a:rPr lang="en-SG" dirty="0"/>
              <a:t>: The code is arranged so the data enters the top layer and works its way down each layer until it reaches the bottom. Along the way, each layer has a specific task, like performing computation on the data or reformatting the values to keep them consistent.</a:t>
            </a:r>
          </a:p>
          <a:p>
            <a:pPr lvl="1" algn="just"/>
            <a:r>
              <a:rPr lang="en-SG" dirty="0"/>
              <a:t>Advantage: Separation of concerns, maintainability, testability, reusability.</a:t>
            </a:r>
          </a:p>
          <a:p>
            <a:pPr lvl="1" algn="just"/>
            <a:r>
              <a:rPr lang="en-SG" dirty="0"/>
              <a:t>Disadvantage: Layer isolation makes it hard to understand the architecture without understanding every module (i.e., readability).</a:t>
            </a:r>
          </a:p>
          <a:p>
            <a:pPr lvl="1" algn="just"/>
            <a:endParaRPr lang="en-SG" dirty="0"/>
          </a:p>
          <a:p>
            <a:pPr algn="just"/>
            <a:r>
              <a:rPr lang="en-SG" dirty="0"/>
              <a:t>While DAMOCLES uses a </a:t>
            </a:r>
            <a:r>
              <a:rPr lang="en-SG" b="1" dirty="0"/>
              <a:t>peer-to-peer architecture </a:t>
            </a:r>
            <a:r>
              <a:rPr lang="en-SG" dirty="0"/>
              <a:t>(i.e., not entirely true, as the architecture used does not exactly fall into any type of software architecture): Individual components are called peers. A peer can act as a client (i.e., Request service from other peers), a server (i.e., Provide services to other peers), or both and change its role dynamically over time.</a:t>
            </a:r>
          </a:p>
          <a:p>
            <a:pPr lvl="1" algn="just"/>
            <a:r>
              <a:rPr lang="en-SG" dirty="0"/>
              <a:t>Advantage: Code understanding without understanding every module (i.e., readability).</a:t>
            </a:r>
          </a:p>
          <a:p>
            <a:pPr lvl="1" algn="just"/>
            <a:r>
              <a:rPr lang="en-SG" dirty="0"/>
              <a:t>Disadvantage: Maintainability, reusability, efficiency, robustness.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335A7-AEFB-6993-CCF2-F42C229AEE27}"/>
              </a:ext>
            </a:extLst>
          </p:cNvPr>
          <p:cNvSpPr txBox="1"/>
          <p:nvPr/>
        </p:nvSpPr>
        <p:spPr>
          <a:xfrm>
            <a:off x="2801555" y="4788633"/>
            <a:ext cx="4540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bg1"/>
                </a:solidFill>
              </a:rPr>
              <a:t>Reference: </a:t>
            </a:r>
            <a:r>
              <a:rPr lang="en-SG" sz="1000" dirty="0">
                <a:solidFill>
                  <a:schemeClr val="bg1"/>
                </a:solidFill>
                <a:hlinkClick r:id="rId3"/>
              </a:rPr>
              <a:t>https://www.simform.com/blog/software-architecture-patterns/</a:t>
            </a:r>
            <a:endParaRPr lang="en-SG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D509-A44B-473E-9740-CB25A83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importance of software architecture</a:t>
            </a:r>
            <a:br>
              <a:rPr lang="en-SG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6A0E-653D-402A-94DC-9BA2D472D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C525D-97C0-4975-B26D-55818F08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5" y="1565421"/>
            <a:ext cx="5836835" cy="2625725"/>
          </a:xfrm>
        </p:spPr>
        <p:txBody>
          <a:bodyPr/>
          <a:lstStyle/>
          <a:p>
            <a:pPr algn="just"/>
            <a:r>
              <a:rPr lang="en-US" dirty="0"/>
              <a:t>Software architecture refers to the fundamental structures of a software system and the discipline of creating such structures and systems, which consists of software elements, relations among them, and properties of both elements and relations.</a:t>
            </a:r>
          </a:p>
          <a:p>
            <a:pPr algn="just"/>
            <a:r>
              <a:rPr lang="en-US" dirty="0"/>
              <a:t>There are several types of software architecture, which comprise different advantages and disadvantages, optimized for use in different scenarios.</a:t>
            </a:r>
          </a:p>
          <a:p>
            <a:pPr algn="just"/>
            <a:r>
              <a:rPr lang="en-US" dirty="0"/>
              <a:t>Choosing an appropriate software architecture is of paramount importance in building successful software.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92BB-F87F-B3C3-4282-8C8301FB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84" y="908277"/>
            <a:ext cx="5836835" cy="695484"/>
          </a:xfrm>
        </p:spPr>
        <p:txBody>
          <a:bodyPr/>
          <a:lstStyle/>
          <a:p>
            <a:r>
              <a:rPr lang="en-SG" dirty="0"/>
              <a:t>Good software architecture: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2BA3-3E8A-85A9-1E8D-D25042DC4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2C196-B8D0-EB72-B551-82E4481AD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3" y="1513557"/>
            <a:ext cx="5836835" cy="2625725"/>
          </a:xfrm>
        </p:spPr>
        <p:txBody>
          <a:bodyPr/>
          <a:lstStyle/>
          <a:p>
            <a:r>
              <a:rPr lang="en-SG" dirty="0"/>
              <a:t>Readability/Understandability</a:t>
            </a:r>
          </a:p>
          <a:p>
            <a:r>
              <a:rPr lang="en-SG" dirty="0"/>
              <a:t>Maintainability</a:t>
            </a:r>
          </a:p>
          <a:p>
            <a:r>
              <a:rPr lang="en-SG" dirty="0"/>
              <a:t>Scalability </a:t>
            </a:r>
          </a:p>
          <a:p>
            <a:r>
              <a:rPr lang="en-SG" dirty="0"/>
              <a:t>Testability</a:t>
            </a:r>
          </a:p>
          <a:p>
            <a:r>
              <a:rPr lang="en-SG" dirty="0"/>
              <a:t>Reliability/Robustness</a:t>
            </a:r>
          </a:p>
          <a:p>
            <a:r>
              <a:rPr lang="en-SG" dirty="0"/>
              <a:t>Efficiency/Run time</a:t>
            </a:r>
          </a:p>
          <a:p>
            <a:r>
              <a:rPr lang="en-SG" dirty="0"/>
              <a:t>Separation of concerns</a:t>
            </a:r>
          </a:p>
          <a:p>
            <a:r>
              <a:rPr lang="en-SG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331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D509-A44B-473E-9740-CB25A83D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516" y="560535"/>
            <a:ext cx="5836835" cy="695484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6A0E-653D-402A-94DC-9BA2D472D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Aircraft_mission_tool_v3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C525D-97C0-4975-B26D-55818F08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7515" y="1256020"/>
            <a:ext cx="5836835" cy="1599606"/>
          </a:xfrm>
        </p:spPr>
        <p:txBody>
          <a:bodyPr/>
          <a:lstStyle/>
          <a:p>
            <a:pPr algn="just"/>
            <a:r>
              <a:rPr lang="en-US" dirty="0"/>
              <a:t>Not object-oriented programming.</a:t>
            </a:r>
          </a:p>
          <a:p>
            <a:pPr algn="just"/>
            <a:r>
              <a:rPr lang="en-US" dirty="0"/>
              <a:t>All code files are in one single folder.</a:t>
            </a:r>
          </a:p>
          <a:p>
            <a:pPr algn="just"/>
            <a:r>
              <a:rPr lang="en-US" dirty="0"/>
              <a:t>No strict rules on how classes and their methods are stored in different python files.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2F316-C64E-49FE-A08E-EF10F744DA36}"/>
              </a:ext>
            </a:extLst>
          </p:cNvPr>
          <p:cNvSpPr txBox="1"/>
          <p:nvPr/>
        </p:nvSpPr>
        <p:spPr>
          <a:xfrm>
            <a:off x="4572000" y="2793326"/>
            <a:ext cx="2240650" cy="1789639"/>
          </a:xfrm>
          <a:prstGeom prst="rect">
            <a:avLst/>
          </a:prstGeom>
          <a:solidFill>
            <a:srgbClr val="10069F"/>
          </a:solidFill>
        </p:spPr>
        <p:txBody>
          <a:bodyPr wrap="square" lIns="180000" tIns="180000" rIns="180000" bIns="18000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\---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src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aircraft_aerodynamics.py (classes)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aircraft_weight.py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battery.py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fuel_calculation.py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gas_turbine.py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global_names.py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input.py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interpolation.py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main.py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mission_analysis.py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paths.py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pms_logics.py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propeller.py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transmission.py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2002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D509-A44B-473E-9740-CB25A83D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167" y="256870"/>
            <a:ext cx="5836835" cy="695484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6A0E-653D-402A-94DC-9BA2D472D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DAMOCLES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C525D-97C0-4975-B26D-55818F08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6049" y="713774"/>
            <a:ext cx="5836835" cy="42616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Code files are split based on conceptual categories such as </a:t>
            </a:r>
            <a:r>
              <a:rPr lang="en-US" dirty="0" err="1"/>
              <a:t>ModAmbient</a:t>
            </a:r>
            <a:r>
              <a:rPr lang="en-US" dirty="0"/>
              <a:t>, </a:t>
            </a:r>
            <a:r>
              <a:rPr lang="en-US" dirty="0" err="1"/>
              <a:t>ModConductors</a:t>
            </a:r>
            <a:r>
              <a:rPr lang="en-US" dirty="0"/>
              <a:t>, and </a:t>
            </a:r>
            <a:r>
              <a:rPr lang="en-US" dirty="0" err="1"/>
              <a:t>ModDatabases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3320-7B3A-3215-E785-8E3FE308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1243"/>
            <a:ext cx="1795291" cy="34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0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6DB8-62B9-1180-F387-2967CAA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003" y="908277"/>
            <a:ext cx="5836835" cy="695484"/>
          </a:xfrm>
        </p:spPr>
        <p:txBody>
          <a:bodyPr/>
          <a:lstStyle/>
          <a:p>
            <a:pPr algn="ctr"/>
            <a:r>
              <a:rPr lang="en-SG" dirty="0" err="1"/>
              <a:t>ModAmbient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2343-6974-A61A-B65E-C171EF631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DAMOCLES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CC95-F1BD-7D6F-AE1A-FF510F1F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93" y="2055789"/>
            <a:ext cx="2453853" cy="107451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27C1E7-CAC0-7A55-94B9-292EF3373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4430" y="1386114"/>
            <a:ext cx="5836835" cy="2625725"/>
          </a:xfrm>
        </p:spPr>
        <p:txBody>
          <a:bodyPr/>
          <a:lstStyle/>
          <a:p>
            <a:r>
              <a:rPr lang="en-SG" dirty="0"/>
              <a:t>File associated with Ambient are allocated in this folder.</a:t>
            </a:r>
          </a:p>
        </p:txBody>
      </p:sp>
    </p:spTree>
    <p:extLst>
      <p:ext uri="{BB962C8B-B14F-4D97-AF65-F5344CB8AC3E}">
        <p14:creationId xmlns:p14="http://schemas.microsoft.com/office/powerpoint/2010/main" val="37761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D509-A44B-473E-9740-CB25A83D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85" y="426031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6A0E-653D-402A-94DC-9BA2D472D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C525D-97C0-4975-B26D-55818F08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5" y="726141"/>
            <a:ext cx="5836835" cy="42851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Code files are split into packages to give a clear separation between methods/functions and classes based on their functionalities/natures.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There are often parallel package trees inside the main branches of the package, for example there is Aerodynamics folder in both </a:t>
            </a:r>
            <a:r>
              <a:rPr lang="en-US" dirty="0" err="1"/>
              <a:t>SUAVE.Methods</a:t>
            </a:r>
            <a:r>
              <a:rPr lang="en-US" dirty="0"/>
              <a:t> and </a:t>
            </a:r>
            <a:r>
              <a:rPr lang="en-US" dirty="0" err="1"/>
              <a:t>SUAVE.Analysis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0D5B-4B36-DEE2-3E71-CE0153F6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88" y="1386114"/>
            <a:ext cx="2499577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621A-E607-823E-1283-6020FD3B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026" y="560535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SUAVE.Methods</a:t>
            </a:r>
            <a:r>
              <a:rPr lang="en-US" sz="1800" dirty="0"/>
              <a:t>: Low-level functions for data computation 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230A-2BA4-525F-34E1-B0423BF8D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93B8C-DE51-79D8-489A-D82B6674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68" y="1256019"/>
            <a:ext cx="2514818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2536-25C2-3AB6-A49E-3516FAB6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991" y="439448"/>
            <a:ext cx="5836835" cy="695484"/>
          </a:xfrm>
        </p:spPr>
        <p:txBody>
          <a:bodyPr>
            <a:normAutofit fontScale="90000"/>
          </a:bodyPr>
          <a:lstStyle/>
          <a:p>
            <a:r>
              <a:rPr lang="en-US" sz="1800" dirty="0" err="1"/>
              <a:t>SUAVE.Analyses</a:t>
            </a:r>
            <a:r>
              <a:rPr lang="en-US" sz="1800" dirty="0"/>
              <a:t>: High-level classes to perform analysis by calling functions from </a:t>
            </a:r>
            <a:r>
              <a:rPr lang="en-US" sz="1800" dirty="0" err="1"/>
              <a:t>SUAVE.Methods</a:t>
            </a:r>
            <a:br>
              <a:rPr lang="en-US" sz="1800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2F314-D407-E984-B639-0C5AB16DD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101F7-BBE3-A5B0-02AC-7BD41E57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75" y="1257368"/>
            <a:ext cx="2430991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2749"/>
      </p:ext>
    </p:extLst>
  </p:cSld>
  <p:clrMapOvr>
    <a:masterClrMapping/>
  </p:clrMapOvr>
</p:sld>
</file>

<file path=ppt/theme/theme1.xml><?xml version="1.0" encoding="utf-8"?>
<a:theme xmlns:a="http://schemas.openxmlformats.org/drawingml/2006/main" name="RR">
  <a:themeElements>
    <a:clrScheme name="RR">
      <a:dk1>
        <a:srgbClr val="000000"/>
      </a:dk1>
      <a:lt1>
        <a:sysClr val="window" lastClr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1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8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57475</TotalTime>
  <Words>779</Words>
  <Application>Microsoft Office PowerPoint</Application>
  <PresentationFormat>On-screen Show (16:9)</PresentationFormat>
  <Paragraphs>111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RR Pioneer</vt:lpstr>
      <vt:lpstr>Calibri</vt:lpstr>
      <vt:lpstr>RR Pioneer Bold</vt:lpstr>
      <vt:lpstr>RR Pioneer Light Condensed</vt:lpstr>
      <vt:lpstr>RR Pioneer UltraLight Condensed</vt:lpstr>
      <vt:lpstr>Wingdings</vt:lpstr>
      <vt:lpstr>Arial</vt:lpstr>
      <vt:lpstr>RR Pioneer Medium</vt:lpstr>
      <vt:lpstr>RR</vt:lpstr>
      <vt:lpstr>PowerPoint Presentation</vt:lpstr>
      <vt:lpstr>The importance of software architecture  </vt:lpstr>
      <vt:lpstr>Good software architecture:</vt:lpstr>
      <vt:lpstr>Overview </vt:lpstr>
      <vt:lpstr>Overview </vt:lpstr>
      <vt:lpstr>ModAmbient</vt:lpstr>
      <vt:lpstr>Overview   </vt:lpstr>
      <vt:lpstr>SUAVE.Methods: Low-level functions for data computation  </vt:lpstr>
      <vt:lpstr>SUAVE.Analyses: High-level classes to perform analysis by calling functions from SUAVE.Methods </vt:lpstr>
      <vt:lpstr>SUAVE.Components : Data storage containers for vehicle components, like a wing or landing gear </vt:lpstr>
      <vt:lpstr>SUAVE.Attributes : Data storage containers for non-vehicle components, like atmospheres or water </vt:lpstr>
      <vt:lpstr>SUAVE.Core: Classes to handle data types and data structures </vt:lpstr>
      <vt:lpstr>SUAVE.Plot: Functions to perform results visualization through plotting </vt:lpstr>
      <vt:lpstr>SUAVE.Optimization: High-level classes to obtain surrogate model to resolve optimization problems </vt:lpstr>
      <vt:lpstr>SUAVE.Surrogate: Low-level functions to build surrogate model based on different open source libraries </vt:lpstr>
      <vt:lpstr>Layered (n-tier) architecture</vt:lpstr>
      <vt:lpstr>PowerPoint Presentation</vt:lpstr>
    </vt:vector>
  </TitlesOfParts>
  <Manager>brand@Rolls-Royce.com</Manager>
  <Company>Rolls-Royce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2018</dc:title>
  <dc:creator>brand@Rolls-Royce.com</dc:creator>
  <cp:keywords>RR Templates</cp:keywords>
  <dc:description>Has fonts embedded</dc:description>
  <cp:lastModifiedBy>Wang Zihao</cp:lastModifiedBy>
  <cp:revision>2389</cp:revision>
  <cp:lastPrinted>2018-03-12T16:22:50Z</cp:lastPrinted>
  <dcterms:created xsi:type="dcterms:W3CDTF">2018-01-29T10:34:59Z</dcterms:created>
  <dcterms:modified xsi:type="dcterms:W3CDTF">2022-06-13T09:03:54Z</dcterms:modified>
  <cp:contentStatus>Font Embedded Version</cp:contentStatus>
</cp:coreProperties>
</file>