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85" r:id="rId3"/>
    <p:sldId id="280" r:id="rId4"/>
    <p:sldId id="273" r:id="rId5"/>
    <p:sldId id="268" r:id="rId6"/>
    <p:sldId id="291" r:id="rId7"/>
    <p:sldId id="295" r:id="rId8"/>
    <p:sldId id="296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11"/>
    <a:srgbClr val="FFFF2F"/>
    <a:srgbClr val="ABFD59"/>
    <a:srgbClr val="151515"/>
    <a:srgbClr val="3333FF"/>
    <a:srgbClr val="111111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0" autoAdjust="0"/>
    <p:restoredTop sz="94660"/>
  </p:normalViewPr>
  <p:slideViewPr>
    <p:cSldViewPr>
      <p:cViewPr>
        <p:scale>
          <a:sx n="60" d="100"/>
          <a:sy n="60" d="100"/>
        </p:scale>
        <p:origin x="-119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客先で業務を行う社員が多い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ja-JP" altLang="en-US" sz="4000" dirty="0" smtClean="0"/>
            <a:t>現状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24366376-C3CB-4593-A618-299EE52DFDC1}">
      <dgm:prSet custT="1"/>
      <dgm:spPr/>
      <dgm:t>
        <a:bodyPr/>
        <a:lstStyle/>
        <a:p>
          <a:r>
            <a:rPr kumimoji="1" lang="ja-JP" altLang="en-US" sz="2800" dirty="0" smtClean="0"/>
            <a:t>携わる案件や予定もバラバラ</a:t>
          </a:r>
          <a:endParaRPr kumimoji="1" lang="ja-JP" altLang="en-US" sz="2800" dirty="0"/>
        </a:p>
      </dgm:t>
    </dgm:pt>
    <dgm:pt modelId="{C7B947E7-D27C-4A3E-BF79-9BDD73A20C57}" type="parTrans" cxnId="{4FB9D47C-89A0-47C0-8ADB-0E7216931287}">
      <dgm:prSet/>
      <dgm:spPr/>
      <dgm:t>
        <a:bodyPr/>
        <a:lstStyle/>
        <a:p>
          <a:endParaRPr kumimoji="1" lang="ja-JP" altLang="en-US"/>
        </a:p>
      </dgm:t>
    </dgm:pt>
    <dgm:pt modelId="{73FF55D8-3A1E-4617-AC86-2AFCECEF5E00}" type="sibTrans" cxnId="{4FB9D47C-89A0-47C0-8ADB-0E7216931287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000" custLinFactNeighborY="-1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4FB9D47C-89A0-47C0-8ADB-0E7216931287}" srcId="{ECFB5011-F610-4191-8B66-148253FF0E1C}" destId="{24366376-C3CB-4593-A618-299EE52DFDC1}" srcOrd="1" destOrd="0" parTransId="{C7B947E7-D27C-4A3E-BF79-9BDD73A20C57}" sibTransId="{73FF55D8-3A1E-4617-AC86-2AFCECEF5E00}"/>
    <dgm:cxn modelId="{C18CF493-42E2-4B97-9146-51CCAE5471E1}" type="presOf" srcId="{ECFB5011-F610-4191-8B66-148253FF0E1C}" destId="{D1170D48-B15B-4547-AEEC-86E5D6DF1B29}" srcOrd="0" destOrd="0" presId="urn:microsoft.com/office/officeart/2005/8/layout/hList1"/>
    <dgm:cxn modelId="{844BB8A6-57C0-4774-8F51-52272A6D46DF}" type="presOf" srcId="{90ADD66E-06F1-4AE6-ABEC-A5155D2E1F58}" destId="{627AE5EE-AAD7-4F3B-96ED-C700FAFDCEE0}" srcOrd="0" destOrd="0" presId="urn:microsoft.com/office/officeart/2005/8/layout/hList1"/>
    <dgm:cxn modelId="{98322277-D40C-42CB-BC9D-FB9473A32534}" type="presOf" srcId="{9D8B9B19-3D94-437B-AB91-3D5E4034CE37}" destId="{AD3E84DD-08B9-46A6-8C33-89B168F80282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2870F2E6-93D4-4A24-9039-022F31B92B9F}" type="presOf" srcId="{24366376-C3CB-4593-A618-299EE52DFDC1}" destId="{627AE5EE-AAD7-4F3B-96ED-C700FAFDCEE0}" srcOrd="0" destOrd="1" presId="urn:microsoft.com/office/officeart/2005/8/layout/hList1"/>
    <dgm:cxn modelId="{DDF71398-5383-41B6-AE42-ABB1DFC5D9CB}" type="presParOf" srcId="{AD3E84DD-08B9-46A6-8C33-89B168F80282}" destId="{EE626F06-A534-45CB-891E-525764074C26}" srcOrd="0" destOrd="0" presId="urn:microsoft.com/office/officeart/2005/8/layout/hList1"/>
    <dgm:cxn modelId="{215C8AD5-F996-4F52-9EE0-24AF7D6E53E8}" type="presParOf" srcId="{EE626F06-A534-45CB-891E-525764074C26}" destId="{D1170D48-B15B-4547-AEEC-86E5D6DF1B29}" srcOrd="0" destOrd="0" presId="urn:microsoft.com/office/officeart/2005/8/layout/hList1"/>
    <dgm:cxn modelId="{6417922F-F6A4-4F96-AC85-8BDA15CD827F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社内イベントの</a:t>
          </a:r>
          <a:r>
            <a:rPr lang="ja-JP" altLang="en-US" sz="2800" dirty="0" smtClean="0"/>
            <a:t>参加者が少ない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問題点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D8806081-2349-4CBE-8B2D-5B87BAA55188}">
      <dgm:prSet custT="1"/>
      <dgm:spPr/>
      <dgm:t>
        <a:bodyPr/>
        <a:lstStyle/>
        <a:p>
          <a:r>
            <a:rPr kumimoji="1" lang="ja-JP" altLang="en-US" sz="2800" dirty="0" smtClean="0"/>
            <a:t>社員同士の交流が少ない</a:t>
          </a:r>
          <a:endParaRPr kumimoji="1" lang="ja-JP" altLang="en-US" sz="2800" dirty="0"/>
        </a:p>
      </dgm:t>
    </dgm:pt>
    <dgm:pt modelId="{AA649C1D-5C37-4453-A84B-DE0E4A5A43EE}" type="par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6AA5F8A5-4595-4D0A-AB5A-7588D991A3FA}" type="sib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アドバイスを貰うことが少ない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 custLinFactNeighborX="-2174" custLinFactNeighborY="-135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 custLinFactNeighborY="-491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DFD9ED0-43CE-4632-BB64-AF2A74B76B3E}" type="presOf" srcId="{ECFB5011-F610-4191-8B66-148253FF0E1C}" destId="{D1170D48-B15B-4547-AEEC-86E5D6DF1B29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888F65A8-8095-47C6-85DA-82890F74BF9D}" type="presOf" srcId="{D8806081-2349-4CBE-8B2D-5B87BAA55188}" destId="{627AE5EE-AAD7-4F3B-96ED-C700FAFDCEE0}" srcOrd="0" destOrd="1" presId="urn:microsoft.com/office/officeart/2005/8/layout/hList1"/>
    <dgm:cxn modelId="{F5065621-4C80-4434-BA18-5DD39C5DAD4B}" type="presOf" srcId="{90ADD66E-06F1-4AE6-ABEC-A5155D2E1F58}" destId="{627AE5EE-AAD7-4F3B-96ED-C700FAFDCEE0}" srcOrd="0" destOrd="0" presId="urn:microsoft.com/office/officeart/2005/8/layout/hList1"/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918EF010-65DA-49F8-BA16-C0C90FEE4971}" srcId="{ECFB5011-F610-4191-8B66-148253FF0E1C}" destId="{D8806081-2349-4CBE-8B2D-5B87BAA55188}" srcOrd="1" destOrd="0" parTransId="{AA649C1D-5C37-4453-A84B-DE0E4A5A43EE}" sibTransId="{6AA5F8A5-4595-4D0A-AB5A-7588D991A3FA}"/>
    <dgm:cxn modelId="{D2DDA703-336C-4FC9-BA1E-D61D2E350483}" type="presOf" srcId="{9D8B9B19-3D94-437B-AB91-3D5E4034CE37}" destId="{AD3E84DD-08B9-46A6-8C33-89B168F80282}" srcOrd="0" destOrd="0" presId="urn:microsoft.com/office/officeart/2005/8/layout/hList1"/>
    <dgm:cxn modelId="{C4FFD302-F48F-4096-BECE-98353354B668}" type="presOf" srcId="{8A0350A4-384C-455B-8D91-A66F155ECB3B}" destId="{627AE5EE-AAD7-4F3B-96ED-C700FAFDCEE0}" srcOrd="0" destOrd="2" presId="urn:microsoft.com/office/officeart/2005/8/layout/hList1"/>
    <dgm:cxn modelId="{EC41322E-CB21-4346-9954-414C24C91422}" srcId="{ECFB5011-F610-4191-8B66-148253FF0E1C}" destId="{8A0350A4-384C-455B-8D91-A66F155ECB3B}" srcOrd="2" destOrd="0" parTransId="{62FFE1DE-8642-4045-BBDC-F8915BDAFB04}" sibTransId="{D000B1E6-14F3-4D05-ACB1-46442AA4FD25}"/>
    <dgm:cxn modelId="{B232F741-5FA0-4C1E-B753-7C08EB7A928E}" type="presParOf" srcId="{AD3E84DD-08B9-46A6-8C33-89B168F80282}" destId="{EE626F06-A534-45CB-891E-525764074C26}" srcOrd="0" destOrd="0" presId="urn:microsoft.com/office/officeart/2005/8/layout/hList1"/>
    <dgm:cxn modelId="{F1485253-BFFA-45B1-A6BB-B2F421A05F80}" type="presParOf" srcId="{EE626F06-A534-45CB-891E-525764074C26}" destId="{D1170D48-B15B-4547-AEEC-86E5D6DF1B29}" srcOrd="0" destOrd="0" presId="urn:microsoft.com/office/officeart/2005/8/layout/hList1"/>
    <dgm:cxn modelId="{FBF07AFB-062D-4811-BCA5-FC364AC7DFA8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CCA67-9FA5-4DE9-A97F-F61718A108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E359067-6761-45C2-B80B-B17A9A081F11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A70142AD-A31C-4A37-AF6C-3155BAFA0CF0}" type="par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54DE5E30-0A0C-4AB2-91F6-1FE8DE3F6934}" type="sib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A2A73675-75C7-4273-AA56-6A965E1F275C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コール＆メール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機能</a:t>
          </a:r>
          <a:endParaRPr kumimoji="1" lang="ja-JP" altLang="en-US" sz="2400" b="1" dirty="0"/>
        </a:p>
      </dgm:t>
    </dgm:pt>
    <dgm:pt modelId="{38E268F8-32C3-4FB0-945B-36D5D812FC1E}" type="par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F5D68C67-21D8-4877-BEA0-2B528F57C976}" type="sib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14171F50-8052-4966-99A6-38D5C82990B3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メッセージ受信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確認機能</a:t>
          </a:r>
          <a:endParaRPr kumimoji="1" lang="ja-JP" altLang="en-US" sz="2400" b="1" dirty="0"/>
        </a:p>
      </dgm:t>
    </dgm:pt>
    <dgm:pt modelId="{9EE3039D-3436-4C4F-BF53-391E7B4BD18D}" type="par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6A82BB7B-B78C-421B-B082-BB830A8EE41B}" type="sib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8B13BCD1-1C89-4085-ACC2-99D4D73BB0F2}" type="pres">
      <dgm:prSet presAssocID="{B42CCA67-9FA5-4DE9-A97F-F61718A108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98FD0AF-AEA3-4BFF-B296-1F4A19D8D3CA}" type="pres">
      <dgm:prSet presAssocID="{AE359067-6761-45C2-B80B-B17A9A081F11}" presName="node" presStyleLbl="node1" presStyleIdx="0" presStyleCnt="3" custScaleX="78559" custScaleY="61101" custLinFactNeighborX="-13638" custLinFactNeighborY="-1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96C88C4-3D06-4739-89AB-2C32422983CA}" type="pres">
      <dgm:prSet presAssocID="{54DE5E30-0A0C-4AB2-91F6-1FE8DE3F6934}" presName="sibTrans" presStyleCnt="0"/>
      <dgm:spPr/>
    </dgm:pt>
    <dgm:pt modelId="{A092A051-D328-4BAC-9587-A12EFF0B3B7A}" type="pres">
      <dgm:prSet presAssocID="{A2A73675-75C7-4273-AA56-6A965E1F275C}" presName="node" presStyleLbl="node1" presStyleIdx="1" presStyleCnt="3" custScaleX="78559" custScaleY="61101" custLinFactNeighborX="-8544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B7EB0-C0A3-4CBB-A177-36CA2FA39174}" type="pres">
      <dgm:prSet presAssocID="{F5D68C67-21D8-4877-BEA0-2B528F57C976}" presName="sibTrans" presStyleCnt="0"/>
      <dgm:spPr/>
    </dgm:pt>
    <dgm:pt modelId="{2F81B28C-C476-4648-8BB1-578B88B9C466}" type="pres">
      <dgm:prSet presAssocID="{14171F50-8052-4966-99A6-38D5C82990B3}" presName="node" presStyleLbl="node1" presStyleIdx="2" presStyleCnt="3" custScaleX="78559" custScaleY="61101" custLinFactNeighborX="-16007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6BD634F-990F-40D0-9F0C-E51D9AD99396}" srcId="{B42CCA67-9FA5-4DE9-A97F-F61718A10893}" destId="{AE359067-6761-45C2-B80B-B17A9A081F11}" srcOrd="0" destOrd="0" parTransId="{A70142AD-A31C-4A37-AF6C-3155BAFA0CF0}" sibTransId="{54DE5E30-0A0C-4AB2-91F6-1FE8DE3F6934}"/>
    <dgm:cxn modelId="{A1A3E3B5-FE23-4E79-9FC6-46174FC8536D}" type="presOf" srcId="{A2A73675-75C7-4273-AA56-6A965E1F275C}" destId="{A092A051-D328-4BAC-9587-A12EFF0B3B7A}" srcOrd="0" destOrd="0" presId="urn:microsoft.com/office/officeart/2005/8/layout/default"/>
    <dgm:cxn modelId="{85C59B72-48DF-4C15-984A-42E55449FABA}" srcId="{B42CCA67-9FA5-4DE9-A97F-F61718A10893}" destId="{14171F50-8052-4966-99A6-38D5C82990B3}" srcOrd="2" destOrd="0" parTransId="{9EE3039D-3436-4C4F-BF53-391E7B4BD18D}" sibTransId="{6A82BB7B-B78C-421B-B082-BB830A8EE41B}"/>
    <dgm:cxn modelId="{21DB0F58-CB93-4949-938B-901C64C8133C}" type="presOf" srcId="{AE359067-6761-45C2-B80B-B17A9A081F11}" destId="{D98FD0AF-AEA3-4BFF-B296-1F4A19D8D3CA}" srcOrd="0" destOrd="0" presId="urn:microsoft.com/office/officeart/2005/8/layout/default"/>
    <dgm:cxn modelId="{185A1600-48CD-4F48-9DEF-9EE9EF954E56}" srcId="{B42CCA67-9FA5-4DE9-A97F-F61718A10893}" destId="{A2A73675-75C7-4273-AA56-6A965E1F275C}" srcOrd="1" destOrd="0" parTransId="{38E268F8-32C3-4FB0-945B-36D5D812FC1E}" sibTransId="{F5D68C67-21D8-4877-BEA0-2B528F57C976}"/>
    <dgm:cxn modelId="{AD967C8F-F292-421E-9F40-CE872C308D98}" type="presOf" srcId="{B42CCA67-9FA5-4DE9-A97F-F61718A10893}" destId="{8B13BCD1-1C89-4085-ACC2-99D4D73BB0F2}" srcOrd="0" destOrd="0" presId="urn:microsoft.com/office/officeart/2005/8/layout/default"/>
    <dgm:cxn modelId="{48B7A205-6BA7-4023-B9F0-15BFF142B351}" type="presOf" srcId="{14171F50-8052-4966-99A6-38D5C82990B3}" destId="{2F81B28C-C476-4648-8BB1-578B88B9C466}" srcOrd="0" destOrd="0" presId="urn:microsoft.com/office/officeart/2005/8/layout/default"/>
    <dgm:cxn modelId="{A8786C53-3AB6-4BDF-93CC-6E225E5AA7E6}" type="presParOf" srcId="{8B13BCD1-1C89-4085-ACC2-99D4D73BB0F2}" destId="{D98FD0AF-AEA3-4BFF-B296-1F4A19D8D3CA}" srcOrd="0" destOrd="0" presId="urn:microsoft.com/office/officeart/2005/8/layout/default"/>
    <dgm:cxn modelId="{2BD76714-A843-4158-9628-24FC3E9FC783}" type="presParOf" srcId="{8B13BCD1-1C89-4085-ACC2-99D4D73BB0F2}" destId="{196C88C4-3D06-4739-89AB-2C32422983CA}" srcOrd="1" destOrd="0" presId="urn:microsoft.com/office/officeart/2005/8/layout/default"/>
    <dgm:cxn modelId="{1D76F9F4-B04E-4058-AEBA-C1C7616D06A1}" type="presParOf" srcId="{8B13BCD1-1C89-4085-ACC2-99D4D73BB0F2}" destId="{A092A051-D328-4BAC-9587-A12EFF0B3B7A}" srcOrd="2" destOrd="0" presId="urn:microsoft.com/office/officeart/2005/8/layout/default"/>
    <dgm:cxn modelId="{154E53EE-C62D-47AA-B0C0-31426FE6FADD}" type="presParOf" srcId="{8B13BCD1-1C89-4085-ACC2-99D4D73BB0F2}" destId="{347B7EB0-C0A3-4CBB-A177-36CA2FA39174}" srcOrd="3" destOrd="0" presId="urn:microsoft.com/office/officeart/2005/8/layout/default"/>
    <dgm:cxn modelId="{B56A3387-C2D3-4505-8C55-D0747266FFBC}" type="presParOf" srcId="{8B13BCD1-1C89-4085-ACC2-99D4D73BB0F2}" destId="{2F81B28C-C476-4648-8BB1-578B88B9C4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0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現状</a:t>
          </a:r>
          <a:endParaRPr lang="ja-JP" altLang="en-US" sz="4000" kern="1200" dirty="0"/>
        </a:p>
      </dsp:txBody>
      <dsp:txXfrm>
        <a:off x="0" y="0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26813"/>
          <a:ext cx="3312368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客先で業務を行う社員が多い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携わる案件や予定もバラバラ</a:t>
          </a:r>
          <a:endParaRPr kumimoji="1" lang="ja-JP" altLang="en-US" sz="2800" kern="1200" dirty="0"/>
        </a:p>
      </dsp:txBody>
      <dsp:txXfrm>
        <a:off x="0" y="1326813"/>
        <a:ext cx="3312368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9997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問題点</a:t>
          </a:r>
          <a:endParaRPr lang="ja-JP" altLang="en-US" sz="4000" kern="1200" dirty="0"/>
        </a:p>
      </dsp:txBody>
      <dsp:txXfrm>
        <a:off x="0" y="19997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68152"/>
          <a:ext cx="3312368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社内イベントの</a:t>
          </a:r>
          <a:r>
            <a:rPr lang="ja-JP" altLang="en-US" sz="2800" kern="1200" dirty="0" smtClean="0"/>
            <a:t>参加者が少ない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社員同士の交流が少ない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アドバイスを貰うことが少ない</a:t>
          </a:r>
          <a:endParaRPr kumimoji="1" lang="ja-JP" altLang="en-US" sz="2800" kern="1200" dirty="0"/>
        </a:p>
      </dsp:txBody>
      <dsp:txXfrm>
        <a:off x="0" y="1368152"/>
        <a:ext cx="3312368" cy="3033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FD0AF-AEA3-4BFF-B296-1F4A19D8D3CA}">
      <dsp:nvSpPr>
        <dsp:cNvPr id="0" name=""/>
        <dsp:cNvSpPr/>
      </dsp:nvSpPr>
      <dsp:spPr>
        <a:xfrm>
          <a:off x="0" y="201381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0" y="201381"/>
        <a:ext cx="2700013" cy="1259997"/>
      </dsp:txXfrm>
    </dsp:sp>
    <dsp:sp modelId="{A092A051-D328-4BAC-9587-A12EFF0B3B7A}">
      <dsp:nvSpPr>
        <dsp:cNvPr id="0" name=""/>
        <dsp:cNvSpPr/>
      </dsp:nvSpPr>
      <dsp:spPr>
        <a:xfrm>
          <a:off x="2750113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コール＆メール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機能</a:t>
          </a:r>
          <a:endParaRPr kumimoji="1" lang="ja-JP" altLang="en-US" sz="2400" b="1" kern="1200" dirty="0"/>
        </a:p>
      </dsp:txBody>
      <dsp:txXfrm>
        <a:off x="2750113" y="192802"/>
        <a:ext cx="2700013" cy="1259997"/>
      </dsp:txXfrm>
    </dsp:sp>
    <dsp:sp modelId="{2F81B28C-C476-4648-8BB1-578B88B9C466}">
      <dsp:nvSpPr>
        <dsp:cNvPr id="0" name=""/>
        <dsp:cNvSpPr/>
      </dsp:nvSpPr>
      <dsp:spPr>
        <a:xfrm>
          <a:off x="5537322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メッセージ受信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確認機能</a:t>
          </a:r>
          <a:endParaRPr kumimoji="1" lang="ja-JP" altLang="en-US" sz="2400" b="1" kern="1200" dirty="0"/>
        </a:p>
      </dsp:txBody>
      <dsp:txXfrm>
        <a:off x="5537322" y="192802"/>
        <a:ext cx="2700013" cy="125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89A26-3D90-4A53-A50B-F9AD2D5DE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2441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136D9E-52AA-405E-8639-FEFAEF3BF3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8883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136D9E-52AA-405E-8639-FEFAEF3BF32E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127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136D9E-52AA-405E-8639-FEFAEF3BF32E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763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ject\PPTtemplate\03_world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8424936" cy="1296144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8F3-1165-4391-B659-BB935C068E6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BC35-15B1-4907-9FD6-98A050E4A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D411-31D2-4CF9-AB0F-275EE1400C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3_world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8424936" cy="1080120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5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84AD-130F-457D-A828-38B25E749F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1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916832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49DB-9D21-4ECF-9D12-78029606D8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11560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716016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16463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188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560" y="1988838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6016" y="1988839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 2"/>
          <p:cNvSpPr>
            <a:spLocks noGrp="1"/>
          </p:cNvSpPr>
          <p:nvPr>
            <p:ph type="body" idx="15"/>
          </p:nvPr>
        </p:nvSpPr>
        <p:spPr>
          <a:xfrm>
            <a:off x="4716016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日付プレースホルダ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フッター プレースホルダ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スライド番号プレースホルダ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CA0B-10EE-4821-BA59-76D356213C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E9BF-34AA-43ED-83B3-6D65F2278C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ject\PPTtemplate\03_world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3A97-8749-48E5-97CE-8BDB019FC5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11560" y="1988840"/>
            <a:ext cx="2880320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11188" y="1484313"/>
            <a:ext cx="2881312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1560" y="1988840"/>
            <a:ext cx="2853953" cy="403244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912" y="1556791"/>
            <a:ext cx="4752528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0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2880320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A2B6-757A-483D-BC8A-2C9ED3C030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11560" y="1484784"/>
            <a:ext cx="4824536" cy="4472409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652120" y="1492698"/>
            <a:ext cx="2853953" cy="44644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FF078-E3DC-443E-94BC-552590309B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3_world\Norma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073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7950" y="6453188"/>
            <a:ext cx="2133600" cy="2174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8538" y="6453188"/>
            <a:ext cx="5040312" cy="215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32813" y="6450013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F79A0-E544-46CF-9446-2BEAD055EB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5" r:id="rId5"/>
    <p:sldLayoutId id="2147483710" r:id="rId6"/>
    <p:sldLayoutId id="2147483716" r:id="rId7"/>
    <p:sldLayoutId id="2147483717" r:id="rId8"/>
    <p:sldLayoutId id="2147483711" r:id="rId9"/>
    <p:sldLayoutId id="2147483712" r:id="rId10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scorp.co.jp/2012/07/28/%E7%A4%BE%E5%86%85%E3%81%AE%E3%82%B3%E3%83%9F%E3%83%A5%E3%83%8B%E3%82%B1%E3%83%BC%E3%82%B7%E3%83%A7%E3%83%B3%E3%81%8C%E3%81%A9%E3%81%86%E5%A4%89%E3%82%8F%E3%81%A3%E3%81%9F-das%E3%82%B0%E3%83%AB%E3%83%BC%E3%83%97%E7%A4%BE%E5%86%85sns%E3%83%AC%E3%83%9D%E3%83%BC%E3%83%88/#permalin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251520" y="4333290"/>
            <a:ext cx="8497193" cy="10795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第１章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システム化に至った背景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Picture 9" descr="C:\Users\x11g031\AppData\Local\Microsoft\Windows\Temporary Internet Files\Content.IE5\FO03QE03\MP90042298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05290"/>
            <a:ext cx="2725233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１－１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現状と</a:t>
            </a:r>
            <a:r>
              <a:rPr lang="ja-JP" altLang="en-US" sz="3600" i="1" dirty="0">
                <a:solidFill>
                  <a:schemeClr val="tx1"/>
                </a:solidFill>
              </a:rPr>
              <a:t>問題点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085852287"/>
              </p:ext>
            </p:extLst>
          </p:nvPr>
        </p:nvGraphicFramePr>
        <p:xfrm>
          <a:off x="323528" y="1849232"/>
          <a:ext cx="3312368" cy="409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3408109681"/>
              </p:ext>
            </p:extLst>
          </p:nvPr>
        </p:nvGraphicFramePr>
        <p:xfrm>
          <a:off x="5508104" y="1844824"/>
          <a:ext cx="3312368" cy="474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右矢印 8"/>
          <p:cNvSpPr/>
          <p:nvPr/>
        </p:nvSpPr>
        <p:spPr>
          <a:xfrm>
            <a:off x="3851920" y="3212976"/>
            <a:ext cx="1584176" cy="136815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34076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社員同士の</a:t>
            </a:r>
            <a:r>
              <a:rPr lang="ja-JP" altLang="en-US" sz="2400" b="1" dirty="0"/>
              <a:t>交流</a:t>
            </a:r>
            <a:r>
              <a:rPr lang="ja-JP" altLang="en-US" sz="2400" b="1" dirty="0" smtClean="0"/>
              <a:t>が少なく、社内企画などの参加が見込めない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165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6972" y="116632"/>
            <a:ext cx="8982000" cy="665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smtClean="0">
                <a:solidFill>
                  <a:schemeClr val="tx1"/>
                </a:solidFill>
              </a:rPr>
              <a:t>１－２　システム導入による改善</a:t>
            </a:r>
            <a:endParaRPr lang="ja-JP" altLang="en-US" sz="3600" i="1" dirty="0" smtClean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2545" y="6167626"/>
            <a:ext cx="7745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※</a:t>
            </a:r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引用：</a:t>
            </a:r>
            <a:endParaRPr lang="en-US" altLang="ja-JP" sz="1600" b="1" dirty="0" smtClean="0">
              <a:hlinkClick r:id="rId2" tooltip="パーマネントリンク 社内SNSでコミュニケーションが変わった？ 導入効果はいかに？ Yammer導入レポート"/>
            </a:endParaRPr>
          </a:p>
          <a:p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社内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SNS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でコミュニケーションが変わった？ 導入効果はいかに？ 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Yammer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導入レポート</a:t>
            </a:r>
            <a:endParaRPr lang="ja-JP" altLang="en-US" sz="1600" b="1" dirty="0"/>
          </a:p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8944" y="1209120"/>
            <a:ext cx="7501230" cy="523220"/>
          </a:xfrm>
          <a:prstGeom prst="roundRect">
            <a:avLst/>
          </a:prstGeom>
          <a:solidFill>
            <a:srgbClr val="ABF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社内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  <a:t>SNS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を導入した他社の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実績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(※)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755577" y="1676097"/>
            <a:ext cx="7501230" cy="2043058"/>
            <a:chOff x="755577" y="1700808"/>
            <a:chExt cx="7501230" cy="2215155"/>
          </a:xfrm>
        </p:grpSpPr>
        <p:sp>
          <p:nvSpPr>
            <p:cNvPr id="10" name="正方形/長方形 9"/>
            <p:cNvSpPr/>
            <p:nvPr/>
          </p:nvSpPr>
          <p:spPr>
            <a:xfrm>
              <a:off x="755577" y="1700808"/>
              <a:ext cx="7501230" cy="1853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/>
            <p:cNvSpPr/>
            <p:nvPr/>
          </p:nvSpPr>
          <p:spPr>
            <a:xfrm rot="10800000">
              <a:off x="755577" y="3536759"/>
              <a:ext cx="7501230" cy="379204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3350501" y="1832079"/>
            <a:ext cx="2310923" cy="1452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/>
            </a:r>
            <a:br>
              <a:rPr lang="en-US" altLang="ja-JP" b="1" dirty="0" smtClean="0">
                <a:solidFill>
                  <a:schemeClr val="tx1"/>
                </a:solidFill>
              </a:rPr>
            </a:br>
            <a:r>
              <a:rPr lang="ja-JP" altLang="en-US" sz="2000" b="1" dirty="0" smtClean="0">
                <a:solidFill>
                  <a:schemeClr val="tx1"/>
                </a:solidFill>
              </a:rPr>
              <a:t>埋もれている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（</a:t>
            </a:r>
            <a:r>
              <a:rPr lang="ja-JP" altLang="en-US" sz="2000" b="1" dirty="0">
                <a:solidFill>
                  <a:schemeClr val="tx1"/>
                </a:solidFill>
              </a:rPr>
              <a:t>見えない）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情報を掘り出す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5825389" y="1820735"/>
            <a:ext cx="2328966" cy="14642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ディスカッションの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スピード</a:t>
            </a:r>
            <a:r>
              <a:rPr lang="ja-JP" altLang="en-US" sz="2000" b="1" dirty="0">
                <a:solidFill>
                  <a:schemeClr val="tx1"/>
                </a:solidFill>
              </a:rPr>
              <a:t>が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高まる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74882" y="1832080"/>
            <a:ext cx="2310921" cy="1452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発言</a:t>
            </a:r>
            <a:r>
              <a:rPr lang="ja-JP" altLang="en-US" sz="2000" b="1" dirty="0">
                <a:solidFill>
                  <a:schemeClr val="tx1"/>
                </a:solidFill>
              </a:rPr>
              <a:t>の敷居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が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下がる</a:t>
            </a:r>
            <a:r>
              <a:rPr lang="ja-JP" altLang="en-US" sz="2000" b="1" dirty="0">
                <a:solidFill>
                  <a:schemeClr val="tx1"/>
                </a:solidFill>
              </a:rPr>
              <a:t>（気軽さ）</a:t>
            </a:r>
          </a:p>
          <a:p>
            <a:pPr algn="ctr"/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4544101" y="4893270"/>
            <a:ext cx="3610254" cy="1200026"/>
            <a:chOff x="4544101" y="4893270"/>
            <a:chExt cx="3610254" cy="1200026"/>
          </a:xfrm>
        </p:grpSpPr>
        <p:sp>
          <p:nvSpPr>
            <p:cNvPr id="25" name="正方形/長方形 24"/>
            <p:cNvSpPr/>
            <p:nvPr/>
          </p:nvSpPr>
          <p:spPr>
            <a:xfrm>
              <a:off x="4567972" y="5140826"/>
              <a:ext cx="3586383" cy="952470"/>
            </a:xfrm>
            <a:prstGeom prst="rect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新人社員教育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の発展・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強化</a:t>
              </a:r>
              <a:endParaRPr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二等辺三角形 23"/>
            <p:cNvSpPr/>
            <p:nvPr/>
          </p:nvSpPr>
          <p:spPr>
            <a:xfrm>
              <a:off x="4544101" y="4893270"/>
              <a:ext cx="3586383" cy="247556"/>
            </a:xfrm>
            <a:prstGeom prst="triangle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874882" y="4893270"/>
            <a:ext cx="3631080" cy="1200026"/>
            <a:chOff x="874882" y="4893270"/>
            <a:chExt cx="3631080" cy="1200026"/>
          </a:xfrm>
        </p:grpSpPr>
        <p:sp>
          <p:nvSpPr>
            <p:cNvPr id="21" name="正方形/長方形 20"/>
            <p:cNvSpPr/>
            <p:nvPr/>
          </p:nvSpPr>
          <p:spPr>
            <a:xfrm>
              <a:off x="874882" y="5140826"/>
              <a:ext cx="3631080" cy="952470"/>
            </a:xfrm>
            <a:prstGeom prst="rect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社内イベント参加人数の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増加</a:t>
              </a:r>
              <a:endParaRPr lang="en-US" altLang="ja-JP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二等辺三角形 26"/>
            <p:cNvSpPr/>
            <p:nvPr/>
          </p:nvSpPr>
          <p:spPr>
            <a:xfrm>
              <a:off x="910557" y="4893270"/>
              <a:ext cx="3586383" cy="247556"/>
            </a:xfrm>
            <a:prstGeom prst="triangle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40" name="円/楕円 10239"/>
          <p:cNvSpPr/>
          <p:nvPr/>
        </p:nvSpPr>
        <p:spPr>
          <a:xfrm>
            <a:off x="819070" y="3814373"/>
            <a:ext cx="7395411" cy="10081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弊社の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SNS</a:t>
            </a:r>
            <a:r>
              <a:rPr lang="ja-JP" altLang="en-US" sz="2800" dirty="0" smtClean="0">
                <a:solidFill>
                  <a:schemeClr val="bg1"/>
                </a:solidFill>
              </a:rPr>
              <a:t>を導入した場合の効果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5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251520" y="4333552"/>
            <a:ext cx="8424863" cy="10795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第２章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交流機能の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ご紹介</a:t>
            </a:r>
            <a:endParaRPr lang="ja-JP" alt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C:\Users\x11g031\AppData\Local\Microsoft\Windows\Temporary Internet Files\Content.IE5\6GKU0S6G\MP9004118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98652"/>
            <a:ext cx="23462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7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4376912"/>
            <a:ext cx="8424936" cy="108012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第</a:t>
            </a:r>
            <a:r>
              <a:rPr lang="ja-JP" altLang="en-US" sz="4000" dirty="0">
                <a:solidFill>
                  <a:schemeClr val="tx1"/>
                </a:solidFill>
                <a:latin typeface="+mj-ea"/>
              </a:rPr>
              <a:t>３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弊社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SNS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</a:rPr>
              <a:t>魅力</a:t>
            </a:r>
            <a:endParaRPr kumimoji="1" lang="ja-JP" altLang="en-US" sz="40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76948"/>
            <a:ext cx="2479423" cy="17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x11g031\AppData\Local\Microsoft\Windows\Temporary Internet Files\Content.IE5\AVXGES4G\MP9004230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48332"/>
            <a:ext cx="247550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554436" y="3819570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38548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３－１　アピールポイント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44268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資格や専門知識を持つ</a:t>
            </a:r>
            <a:r>
              <a:rPr lang="ja-JP" altLang="en-US" sz="2000" dirty="0"/>
              <a:t>社員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的確に検索することができ、資格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取得推進、新人教育の発展</a:t>
            </a:r>
            <a:r>
              <a:rPr kumimoji="1" lang="ja-JP" altLang="en-US" sz="2000" dirty="0" smtClean="0"/>
              <a:t>につながる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199518"/>
            <a:ext cx="77768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99592" y="959565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ユーザ検索機能</a:t>
            </a:r>
            <a:endParaRPr kumimoji="1" lang="ja-JP" altLang="en-US" sz="2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2762756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先輩</a:t>
            </a:r>
            <a:r>
              <a:rPr lang="ja-JP" altLang="en-US" sz="2000" dirty="0"/>
              <a:t>と後輩</a:t>
            </a:r>
            <a:r>
              <a:rPr lang="ja-JP" altLang="en-US" sz="2000" dirty="0" smtClean="0"/>
              <a:t>の隔たりをなくし、社員同士の交流を増やすだけではなく</a:t>
            </a:r>
            <a:endParaRPr lang="en-US" altLang="ja-JP" sz="2000" dirty="0" smtClean="0"/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技術力向上や問題解決速度の向上</a:t>
            </a:r>
            <a:r>
              <a:rPr kumimoji="1" lang="ja-JP" altLang="en-US" sz="2000" dirty="0" smtClean="0"/>
              <a:t>につながる</a:t>
            </a:r>
            <a:endParaRPr kumimoji="1" lang="en-US" altLang="ja-JP" sz="2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39552" y="2521197"/>
            <a:ext cx="77768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899592" y="2279638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アドバイス機能</a:t>
            </a:r>
            <a:endParaRPr kumimoji="1" lang="ja-JP" altLang="en-US" sz="2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8" y="4104253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スケジュールを確認しながら会話ができるので、</a:t>
            </a:r>
            <a:r>
              <a:rPr lang="ja-JP" altLang="en-US" sz="2000" dirty="0" smtClean="0">
                <a:solidFill>
                  <a:srgbClr val="FF0000"/>
                </a:solidFill>
              </a:rPr>
              <a:t>今後の予定</a:t>
            </a:r>
            <a:r>
              <a:rPr lang="ja-JP" altLang="en-US" sz="2000" dirty="0">
                <a:solidFill>
                  <a:srgbClr val="FF0000"/>
                </a:solidFill>
              </a:rPr>
              <a:t>が</a:t>
            </a:r>
            <a:r>
              <a:rPr lang="ja-JP" altLang="en-US" sz="2000" dirty="0" smtClean="0">
                <a:solidFill>
                  <a:srgbClr val="FF0000"/>
                </a:solidFill>
              </a:rPr>
              <a:t>立てやすい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9592" y="3607193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/>
              <a:t>チャット機能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39552" y="5133591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1109" y="5390672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社員のスケジュールを</a:t>
            </a:r>
            <a:r>
              <a:rPr lang="ja-JP" altLang="en-US" sz="2000" dirty="0" smtClean="0">
                <a:solidFill>
                  <a:srgbClr val="FF0000"/>
                </a:solidFill>
              </a:rPr>
              <a:t>前もって知っておくことで、イベントを決める</a:t>
            </a:r>
            <a:r>
              <a:rPr lang="ja-JP" altLang="en-US" sz="2000" dirty="0" err="1" smtClean="0">
                <a:solidFill>
                  <a:srgbClr val="FF0000"/>
                </a:solidFill>
              </a:rPr>
              <a:t>こ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err="1" smtClean="0">
                <a:solidFill>
                  <a:srgbClr val="FF0000"/>
                </a:solidFill>
              </a:rPr>
              <a:t>とが</a:t>
            </a:r>
            <a:r>
              <a:rPr lang="ja-JP" altLang="en-US" sz="2000" dirty="0" smtClean="0">
                <a:solidFill>
                  <a:srgbClr val="FF0000"/>
                </a:solidFill>
              </a:rPr>
              <a:t>できるため、</a:t>
            </a:r>
            <a:r>
              <a:rPr lang="ja-JP" altLang="en-US" sz="2000" dirty="0" smtClean="0"/>
              <a:t>参加人数増加が見込める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99592" y="4907554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/>
              <a:t>イベントスケジュール</a:t>
            </a:r>
            <a:r>
              <a:rPr lang="ja-JP" altLang="en-US" sz="2000" b="1" dirty="0"/>
              <a:t>機能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029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 animBg="1"/>
      <p:bldP spid="6" grpId="0" animBg="1"/>
      <p:bldP spid="10" grpId="0"/>
      <p:bldP spid="13" grpId="0" animBg="1"/>
      <p:bldP spid="14" grpId="0" animBg="1"/>
      <p:bldP spid="15" grpId="0"/>
      <p:bldP spid="17" grpId="0" animBg="1"/>
      <p:bldP spid="19" grpId="0" animBg="1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３－２　今後の予定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1710" y="1410178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追加予定の機能一覧</a:t>
            </a:r>
            <a:endParaRPr kumimoji="1" lang="ja-JP" altLang="en-US" sz="3200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869755139"/>
              </p:ext>
            </p:extLst>
          </p:nvPr>
        </p:nvGraphicFramePr>
        <p:xfrm>
          <a:off x="176945" y="1975665"/>
          <a:ext cx="8787543" cy="16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3528" y="437597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会社全体</a:t>
            </a:r>
            <a:r>
              <a:rPr lang="ja-JP" altLang="en-US" sz="2800" dirty="0"/>
              <a:t>を</a:t>
            </a:r>
            <a:r>
              <a:rPr kumimoji="1" lang="ja-JP" altLang="en-US" sz="2800" dirty="0" smtClean="0"/>
              <a:t>活気</a:t>
            </a:r>
            <a:r>
              <a:rPr lang="ja-JP" altLang="en-US" sz="2800" dirty="0" smtClean="0"/>
              <a:t>づけられるよう</a:t>
            </a:r>
            <a:r>
              <a:rPr kumimoji="1" lang="ja-JP" altLang="en-US" sz="2800" dirty="0" smtClean="0"/>
              <a:t>に、今後とも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システム開発を進める所存です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4200" y="3789040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最後に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1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2852936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御清聴</a:t>
            </a:r>
            <a:r>
              <a:rPr lang="ja-JP" altLang="en-US" sz="2800" dirty="0" smtClean="0"/>
              <a:t>ありがとうございました。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4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03_world</Template>
  <TotalTime>1658</TotalTime>
  <Words>261</Words>
  <Application>Microsoft Office PowerPoint</Application>
  <PresentationFormat>画面に合わせる (4:3)</PresentationFormat>
  <Paragraphs>54</Paragraphs>
  <Slides>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03_world</vt:lpstr>
      <vt:lpstr>第１章　システム化に至った背景</vt:lpstr>
      <vt:lpstr>１－１　現状と問題点</vt:lpstr>
      <vt:lpstr>１－２　システム導入による改善</vt:lpstr>
      <vt:lpstr>第２章　交流機能のご紹介</vt:lpstr>
      <vt:lpstr>第３章　弊社SNSの魅力</vt:lpstr>
      <vt:lpstr>３－１　アピールポイント　</vt:lpstr>
      <vt:lpstr>３－２　今後の予定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 健太</dc:creator>
  <cp:lastModifiedBy>鈴木 健太</cp:lastModifiedBy>
  <cp:revision>161</cp:revision>
  <cp:lastPrinted>2013-11-18T07:31:37Z</cp:lastPrinted>
  <dcterms:created xsi:type="dcterms:W3CDTF">2013-09-06T01:44:06Z</dcterms:created>
  <dcterms:modified xsi:type="dcterms:W3CDTF">2013-11-28T00:57:36Z</dcterms:modified>
</cp:coreProperties>
</file>