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01" r:id="rId2"/>
    <p:sldId id="302" r:id="rId3"/>
    <p:sldId id="265" r:id="rId4"/>
    <p:sldId id="298" r:id="rId5"/>
    <p:sldId id="300" r:id="rId6"/>
    <p:sldId id="273" r:id="rId7"/>
    <p:sldId id="268" r:id="rId8"/>
    <p:sldId id="291" r:id="rId9"/>
    <p:sldId id="295" r:id="rId10"/>
    <p:sldId id="299" r:id="rId11"/>
    <p:sldId id="296" r:id="rId12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21E"/>
    <a:srgbClr val="FF66CC"/>
    <a:srgbClr val="F8FF9B"/>
    <a:srgbClr val="950101"/>
    <a:srgbClr val="FFFF66"/>
    <a:srgbClr val="385DFA"/>
    <a:srgbClr val="007434"/>
    <a:srgbClr val="722A28"/>
    <a:srgbClr val="FF9801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78" autoAdjust="0"/>
    <p:restoredTop sz="94660" autoAdjust="0"/>
  </p:normalViewPr>
  <p:slideViewPr>
    <p:cSldViewPr>
      <p:cViewPr>
        <p:scale>
          <a:sx n="60" d="100"/>
          <a:sy n="60" d="100"/>
        </p:scale>
        <p:origin x="-408" y="4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2CCA67-9FA5-4DE9-A97F-F61718A1089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E359067-6761-45C2-B80B-B17A9A081F11}">
      <dgm:prSet phldrT="[テキスト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kumimoji="1" lang="ja-JP" altLang="en-US" sz="2400" b="1" dirty="0" smtClean="0">
              <a:solidFill>
                <a:schemeClr val="bg1"/>
              </a:solidFill>
            </a:rPr>
            <a:t>ファイル添付機能</a:t>
          </a:r>
          <a:endParaRPr kumimoji="1" lang="ja-JP" altLang="en-US" sz="2400" b="1" dirty="0">
            <a:solidFill>
              <a:schemeClr val="bg1"/>
            </a:solidFill>
          </a:endParaRPr>
        </a:p>
      </dgm:t>
    </dgm:pt>
    <dgm:pt modelId="{A70142AD-A31C-4A37-AF6C-3155BAFA0CF0}" type="parTrans" cxnId="{F6BD634F-990F-40D0-9F0C-E51D9AD99396}">
      <dgm:prSet/>
      <dgm:spPr/>
      <dgm:t>
        <a:bodyPr/>
        <a:lstStyle/>
        <a:p>
          <a:endParaRPr kumimoji="1" lang="ja-JP" altLang="en-US"/>
        </a:p>
      </dgm:t>
    </dgm:pt>
    <dgm:pt modelId="{54DE5E30-0A0C-4AB2-91F6-1FE8DE3F6934}" type="sibTrans" cxnId="{F6BD634F-990F-40D0-9F0C-E51D9AD99396}">
      <dgm:prSet/>
      <dgm:spPr/>
      <dgm:t>
        <a:bodyPr/>
        <a:lstStyle/>
        <a:p>
          <a:endParaRPr kumimoji="1" lang="ja-JP" altLang="en-US"/>
        </a:p>
      </dgm:t>
    </dgm:pt>
    <dgm:pt modelId="{A2A73675-75C7-4273-AA56-6A965E1F275C}">
      <dgm:prSet phldrT="[テキスト]" custT="1"/>
      <dgm:spPr>
        <a:solidFill>
          <a:schemeClr val="tx2">
            <a:lumMod val="75000"/>
          </a:schemeClr>
        </a:solidFill>
      </dgm:spPr>
      <dgm:t>
        <a:bodyPr/>
        <a:lstStyle/>
        <a:p>
          <a:pPr>
            <a:lnSpc>
              <a:spcPts val="2000"/>
            </a:lnSpc>
          </a:pPr>
          <a:r>
            <a:rPr kumimoji="1" lang="ja-JP" altLang="en-US" sz="2400" b="1" dirty="0" smtClean="0"/>
            <a:t>コール ＆ </a:t>
          </a:r>
          <a:endParaRPr kumimoji="1" lang="en-US" altLang="ja-JP" sz="2400" b="1" dirty="0" smtClean="0"/>
        </a:p>
        <a:p>
          <a:pPr>
            <a:lnSpc>
              <a:spcPts val="2000"/>
            </a:lnSpc>
          </a:pPr>
          <a:r>
            <a:rPr kumimoji="1" lang="ja-JP" altLang="en-US" sz="2400" b="1" dirty="0" smtClean="0"/>
            <a:t>メール機能</a:t>
          </a:r>
          <a:endParaRPr kumimoji="1" lang="ja-JP" altLang="en-US" sz="2400" b="1" dirty="0"/>
        </a:p>
      </dgm:t>
    </dgm:pt>
    <dgm:pt modelId="{38E268F8-32C3-4FB0-945B-36D5D812FC1E}" type="parTrans" cxnId="{185A1600-48CD-4F48-9DEF-9EE9EF954E56}">
      <dgm:prSet/>
      <dgm:spPr/>
      <dgm:t>
        <a:bodyPr/>
        <a:lstStyle/>
        <a:p>
          <a:endParaRPr kumimoji="1" lang="ja-JP" altLang="en-US"/>
        </a:p>
      </dgm:t>
    </dgm:pt>
    <dgm:pt modelId="{F5D68C67-21D8-4877-BEA0-2B528F57C976}" type="sibTrans" cxnId="{185A1600-48CD-4F48-9DEF-9EE9EF954E56}">
      <dgm:prSet/>
      <dgm:spPr/>
      <dgm:t>
        <a:bodyPr/>
        <a:lstStyle/>
        <a:p>
          <a:endParaRPr kumimoji="1" lang="ja-JP" altLang="en-US"/>
        </a:p>
      </dgm:t>
    </dgm:pt>
    <dgm:pt modelId="{14171F50-8052-4966-99A6-38D5C82990B3}">
      <dgm:prSet phldrT="[テキスト]" custT="1"/>
      <dgm:spPr>
        <a:solidFill>
          <a:schemeClr val="tx2">
            <a:lumMod val="75000"/>
          </a:schemeClr>
        </a:solidFill>
      </dgm:spPr>
      <dgm:t>
        <a:bodyPr/>
        <a:lstStyle/>
        <a:p>
          <a:pPr>
            <a:lnSpc>
              <a:spcPts val="2000"/>
            </a:lnSpc>
          </a:pPr>
          <a:r>
            <a:rPr kumimoji="1" lang="ja-JP" altLang="en-US" sz="2400" b="1" dirty="0" smtClean="0"/>
            <a:t>メッセージ受信</a:t>
          </a:r>
          <a:endParaRPr kumimoji="1" lang="en-US" altLang="ja-JP" sz="2400" b="1" dirty="0" smtClean="0"/>
        </a:p>
        <a:p>
          <a:pPr>
            <a:lnSpc>
              <a:spcPts val="2000"/>
            </a:lnSpc>
          </a:pPr>
          <a:r>
            <a:rPr kumimoji="1" lang="ja-JP" altLang="en-US" sz="2400" b="1" dirty="0" smtClean="0"/>
            <a:t>確認機能</a:t>
          </a:r>
          <a:endParaRPr kumimoji="1" lang="ja-JP" altLang="en-US" sz="2400" b="1" dirty="0"/>
        </a:p>
      </dgm:t>
    </dgm:pt>
    <dgm:pt modelId="{9EE3039D-3436-4C4F-BF53-391E7B4BD18D}" type="parTrans" cxnId="{85C59B72-48DF-4C15-984A-42E55449FABA}">
      <dgm:prSet/>
      <dgm:spPr/>
      <dgm:t>
        <a:bodyPr/>
        <a:lstStyle/>
        <a:p>
          <a:endParaRPr kumimoji="1" lang="ja-JP" altLang="en-US"/>
        </a:p>
      </dgm:t>
    </dgm:pt>
    <dgm:pt modelId="{6A82BB7B-B78C-421B-B082-BB830A8EE41B}" type="sibTrans" cxnId="{85C59B72-48DF-4C15-984A-42E55449FABA}">
      <dgm:prSet/>
      <dgm:spPr/>
      <dgm:t>
        <a:bodyPr/>
        <a:lstStyle/>
        <a:p>
          <a:endParaRPr kumimoji="1" lang="ja-JP" altLang="en-US"/>
        </a:p>
      </dgm:t>
    </dgm:pt>
    <dgm:pt modelId="{8B13BCD1-1C89-4085-ACC2-99D4D73BB0F2}" type="pres">
      <dgm:prSet presAssocID="{B42CCA67-9FA5-4DE9-A97F-F61718A1089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D98FD0AF-AEA3-4BFF-B296-1F4A19D8D3CA}" type="pres">
      <dgm:prSet presAssocID="{AE359067-6761-45C2-B80B-B17A9A081F11}" presName="node" presStyleLbl="node1" presStyleIdx="0" presStyleCnt="3" custScaleX="78559" custScaleY="61101" custLinFactNeighborX="-13638" custLinFactNeighborY="-16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96C88C4-3D06-4739-89AB-2C32422983CA}" type="pres">
      <dgm:prSet presAssocID="{54DE5E30-0A0C-4AB2-91F6-1FE8DE3F6934}" presName="sibTrans" presStyleCnt="0"/>
      <dgm:spPr/>
    </dgm:pt>
    <dgm:pt modelId="{A092A051-D328-4BAC-9587-A12EFF0B3B7A}" type="pres">
      <dgm:prSet presAssocID="{A2A73675-75C7-4273-AA56-6A965E1F275C}" presName="node" presStyleLbl="node1" presStyleIdx="1" presStyleCnt="3" custScaleX="78559" custScaleY="61101" custLinFactNeighborX="-8544" custLinFactNeighborY="-57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47B7EB0-C0A3-4CBB-A177-36CA2FA39174}" type="pres">
      <dgm:prSet presAssocID="{F5D68C67-21D8-4877-BEA0-2B528F57C976}" presName="sibTrans" presStyleCnt="0"/>
      <dgm:spPr/>
    </dgm:pt>
    <dgm:pt modelId="{2F81B28C-C476-4648-8BB1-578B88B9C466}" type="pres">
      <dgm:prSet presAssocID="{14171F50-8052-4966-99A6-38D5C82990B3}" presName="node" presStyleLbl="node1" presStyleIdx="2" presStyleCnt="3" custScaleX="78559" custScaleY="61101" custLinFactNeighborX="-16007" custLinFactNeighborY="-57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F6BD634F-990F-40D0-9F0C-E51D9AD99396}" srcId="{B42CCA67-9FA5-4DE9-A97F-F61718A10893}" destId="{AE359067-6761-45C2-B80B-B17A9A081F11}" srcOrd="0" destOrd="0" parTransId="{A70142AD-A31C-4A37-AF6C-3155BAFA0CF0}" sibTransId="{54DE5E30-0A0C-4AB2-91F6-1FE8DE3F6934}"/>
    <dgm:cxn modelId="{A1A3E3B5-FE23-4E79-9FC6-46174FC8536D}" type="presOf" srcId="{A2A73675-75C7-4273-AA56-6A965E1F275C}" destId="{A092A051-D328-4BAC-9587-A12EFF0B3B7A}" srcOrd="0" destOrd="0" presId="urn:microsoft.com/office/officeart/2005/8/layout/default"/>
    <dgm:cxn modelId="{85C59B72-48DF-4C15-984A-42E55449FABA}" srcId="{B42CCA67-9FA5-4DE9-A97F-F61718A10893}" destId="{14171F50-8052-4966-99A6-38D5C82990B3}" srcOrd="2" destOrd="0" parTransId="{9EE3039D-3436-4C4F-BF53-391E7B4BD18D}" sibTransId="{6A82BB7B-B78C-421B-B082-BB830A8EE41B}"/>
    <dgm:cxn modelId="{21DB0F58-CB93-4949-938B-901C64C8133C}" type="presOf" srcId="{AE359067-6761-45C2-B80B-B17A9A081F11}" destId="{D98FD0AF-AEA3-4BFF-B296-1F4A19D8D3CA}" srcOrd="0" destOrd="0" presId="urn:microsoft.com/office/officeart/2005/8/layout/default"/>
    <dgm:cxn modelId="{185A1600-48CD-4F48-9DEF-9EE9EF954E56}" srcId="{B42CCA67-9FA5-4DE9-A97F-F61718A10893}" destId="{A2A73675-75C7-4273-AA56-6A965E1F275C}" srcOrd="1" destOrd="0" parTransId="{38E268F8-32C3-4FB0-945B-36D5D812FC1E}" sibTransId="{F5D68C67-21D8-4877-BEA0-2B528F57C976}"/>
    <dgm:cxn modelId="{AD967C8F-F292-421E-9F40-CE872C308D98}" type="presOf" srcId="{B42CCA67-9FA5-4DE9-A97F-F61718A10893}" destId="{8B13BCD1-1C89-4085-ACC2-99D4D73BB0F2}" srcOrd="0" destOrd="0" presId="urn:microsoft.com/office/officeart/2005/8/layout/default"/>
    <dgm:cxn modelId="{48B7A205-6BA7-4023-B9F0-15BFF142B351}" type="presOf" srcId="{14171F50-8052-4966-99A6-38D5C82990B3}" destId="{2F81B28C-C476-4648-8BB1-578B88B9C466}" srcOrd="0" destOrd="0" presId="urn:microsoft.com/office/officeart/2005/8/layout/default"/>
    <dgm:cxn modelId="{A8786C53-3AB6-4BDF-93CC-6E225E5AA7E6}" type="presParOf" srcId="{8B13BCD1-1C89-4085-ACC2-99D4D73BB0F2}" destId="{D98FD0AF-AEA3-4BFF-B296-1F4A19D8D3CA}" srcOrd="0" destOrd="0" presId="urn:microsoft.com/office/officeart/2005/8/layout/default"/>
    <dgm:cxn modelId="{2BD76714-A843-4158-9628-24FC3E9FC783}" type="presParOf" srcId="{8B13BCD1-1C89-4085-ACC2-99D4D73BB0F2}" destId="{196C88C4-3D06-4739-89AB-2C32422983CA}" srcOrd="1" destOrd="0" presId="urn:microsoft.com/office/officeart/2005/8/layout/default"/>
    <dgm:cxn modelId="{1D76F9F4-B04E-4058-AEBA-C1C7616D06A1}" type="presParOf" srcId="{8B13BCD1-1C89-4085-ACC2-99D4D73BB0F2}" destId="{A092A051-D328-4BAC-9587-A12EFF0B3B7A}" srcOrd="2" destOrd="0" presId="urn:microsoft.com/office/officeart/2005/8/layout/default"/>
    <dgm:cxn modelId="{154E53EE-C62D-47AA-B0C0-31426FE6FADD}" type="presParOf" srcId="{8B13BCD1-1C89-4085-ACC2-99D4D73BB0F2}" destId="{347B7EB0-C0A3-4CBB-A177-36CA2FA39174}" srcOrd="3" destOrd="0" presId="urn:microsoft.com/office/officeart/2005/8/layout/default"/>
    <dgm:cxn modelId="{B56A3387-C2D3-4505-8C55-D0747266FFBC}" type="presParOf" srcId="{8B13BCD1-1C89-4085-ACC2-99D4D73BB0F2}" destId="{2F81B28C-C476-4648-8BB1-578B88B9C46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FD0AF-AEA3-4BFF-B296-1F4A19D8D3CA}">
      <dsp:nvSpPr>
        <dsp:cNvPr id="0" name=""/>
        <dsp:cNvSpPr/>
      </dsp:nvSpPr>
      <dsp:spPr>
        <a:xfrm>
          <a:off x="0" y="201381"/>
          <a:ext cx="2700013" cy="1259997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>
              <a:solidFill>
                <a:schemeClr val="bg1"/>
              </a:solidFill>
            </a:rPr>
            <a:t>ファイル添付機能</a:t>
          </a:r>
          <a:endParaRPr kumimoji="1" lang="ja-JP" altLang="en-US" sz="2400" b="1" kern="1200" dirty="0">
            <a:solidFill>
              <a:schemeClr val="bg1"/>
            </a:solidFill>
          </a:endParaRPr>
        </a:p>
      </dsp:txBody>
      <dsp:txXfrm>
        <a:off x="0" y="201381"/>
        <a:ext cx="2700013" cy="1259997"/>
      </dsp:txXfrm>
    </dsp:sp>
    <dsp:sp modelId="{A092A051-D328-4BAC-9587-A12EFF0B3B7A}">
      <dsp:nvSpPr>
        <dsp:cNvPr id="0" name=""/>
        <dsp:cNvSpPr/>
      </dsp:nvSpPr>
      <dsp:spPr>
        <a:xfrm>
          <a:off x="2750113" y="192802"/>
          <a:ext cx="2700013" cy="1259997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ts val="2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/>
            <a:t>コール ＆ </a:t>
          </a:r>
          <a:endParaRPr kumimoji="1" lang="en-US" altLang="ja-JP" sz="2400" b="1" kern="1200" dirty="0" smtClean="0"/>
        </a:p>
        <a:p>
          <a:pPr lvl="0" algn="ctr" defTabSz="1066800">
            <a:lnSpc>
              <a:spcPts val="2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/>
            <a:t>メール機能</a:t>
          </a:r>
          <a:endParaRPr kumimoji="1" lang="ja-JP" altLang="en-US" sz="2400" b="1" kern="1200" dirty="0"/>
        </a:p>
      </dsp:txBody>
      <dsp:txXfrm>
        <a:off x="2750113" y="192802"/>
        <a:ext cx="2700013" cy="1259997"/>
      </dsp:txXfrm>
    </dsp:sp>
    <dsp:sp modelId="{2F81B28C-C476-4648-8BB1-578B88B9C466}">
      <dsp:nvSpPr>
        <dsp:cNvPr id="0" name=""/>
        <dsp:cNvSpPr/>
      </dsp:nvSpPr>
      <dsp:spPr>
        <a:xfrm>
          <a:off x="5537322" y="192802"/>
          <a:ext cx="2700013" cy="1259997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ts val="2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/>
            <a:t>メッセージ受信</a:t>
          </a:r>
          <a:endParaRPr kumimoji="1" lang="en-US" altLang="ja-JP" sz="2400" b="1" kern="1200" dirty="0" smtClean="0"/>
        </a:p>
        <a:p>
          <a:pPr lvl="0" algn="ctr" defTabSz="1066800">
            <a:lnSpc>
              <a:spcPts val="2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/>
            <a:t>確認機能</a:t>
          </a:r>
          <a:endParaRPr kumimoji="1" lang="ja-JP" altLang="en-US" sz="2400" b="1" kern="1200" dirty="0"/>
        </a:p>
      </dsp:txBody>
      <dsp:txXfrm>
        <a:off x="5537322" y="192802"/>
        <a:ext cx="2700013" cy="1259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76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0714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763" y="9370714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89A26-3D90-4A53-A50B-F9AD2D5DE1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22441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576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0714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5763" y="9370714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B136D9E-52AA-405E-8639-FEFAEF3BF32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96888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81714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275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429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858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450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636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project\PPTtemplate\03_world\Cover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3528" y="4653136"/>
            <a:ext cx="8424936" cy="1296144"/>
          </a:xfrm>
        </p:spPr>
        <p:txBody>
          <a:bodyPr/>
          <a:lstStyle>
            <a:lvl1pPr algn="l">
              <a:defRPr b="1">
                <a:solidFill>
                  <a:srgbClr val="002060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1520" y="1196752"/>
            <a:ext cx="4896544" cy="2304256"/>
          </a:xfrm>
        </p:spPr>
        <p:txBody>
          <a:bodyPr anchor="b">
            <a:normAutofit/>
          </a:bodyPr>
          <a:lstStyle>
            <a:lvl1pPr marL="0" indent="0" algn="l">
              <a:buNone/>
              <a:defRPr sz="1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EF8F3-1165-4391-B659-BB935C068E6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1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b="1" dirty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DBC35-15B1-4907-9FD6-98A050E4A80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6D411-31D2-4CF9-AB0F-275EE1400C9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ject\PPTtemplate\03_world\Heading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タイトル 1"/>
          <p:cNvSpPr>
            <a:spLocks noGrp="1"/>
          </p:cNvSpPr>
          <p:nvPr>
            <p:ph type="ctrTitle"/>
          </p:nvPr>
        </p:nvSpPr>
        <p:spPr>
          <a:xfrm>
            <a:off x="323528" y="4365104"/>
            <a:ext cx="8424936" cy="1080120"/>
          </a:xfrm>
        </p:spPr>
        <p:txBody>
          <a:bodyPr/>
          <a:lstStyle>
            <a:lvl1pPr algn="l">
              <a:defRPr b="1">
                <a:solidFill>
                  <a:srgbClr val="002060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15" name="サブタイトル 2"/>
          <p:cNvSpPr>
            <a:spLocks noGrp="1"/>
          </p:cNvSpPr>
          <p:nvPr>
            <p:ph type="subTitle" idx="1"/>
          </p:nvPr>
        </p:nvSpPr>
        <p:spPr>
          <a:xfrm>
            <a:off x="251520" y="1268760"/>
            <a:ext cx="4896544" cy="2304256"/>
          </a:xfrm>
        </p:spPr>
        <p:txBody>
          <a:bodyPr anchor="b">
            <a:normAutofit/>
          </a:bodyPr>
          <a:lstStyle>
            <a:lvl1pPr marL="0" indent="0" algn="l">
              <a:buNone/>
              <a:defRPr sz="1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584AD-130F-457D-A828-38B25E749F1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1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b="1" dirty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>
          <a:xfrm>
            <a:off x="611560" y="1916831"/>
            <a:ext cx="3816424" cy="446449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idx="13"/>
          </p:nvPr>
        </p:nvSpPr>
        <p:spPr>
          <a:xfrm>
            <a:off x="4716016" y="1916832"/>
            <a:ext cx="3816424" cy="446449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B49DB-9D21-4ECF-9D12-78029606D81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11560" y="1988840"/>
            <a:ext cx="3816424" cy="2304256"/>
          </a:xfrm>
          <a:prstGeom prst="rect">
            <a:avLst/>
          </a:prstGeom>
          <a:gradFill flip="none" rotWithShape="1">
            <a:gsLst>
              <a:gs pos="70000">
                <a:schemeClr val="bg1">
                  <a:alpha val="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4716016" y="1988840"/>
            <a:ext cx="3816424" cy="2304256"/>
          </a:xfrm>
          <a:prstGeom prst="rect">
            <a:avLst/>
          </a:prstGeom>
          <a:gradFill flip="none" rotWithShape="1">
            <a:gsLst>
              <a:gs pos="70000">
                <a:schemeClr val="bg1">
                  <a:alpha val="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716463" y="1484313"/>
            <a:ext cx="3816350" cy="504825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11188" y="1484313"/>
            <a:ext cx="3816350" cy="504825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10" name="コンテンツ プレースホルダ 2"/>
          <p:cNvSpPr>
            <a:spLocks noGrp="1"/>
          </p:cNvSpPr>
          <p:nvPr>
            <p:ph idx="13"/>
          </p:nvPr>
        </p:nvSpPr>
        <p:spPr>
          <a:xfrm>
            <a:off x="611560" y="1988838"/>
            <a:ext cx="3816424" cy="403244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11" name="コンテンツ プレースホルダ 2"/>
          <p:cNvSpPr>
            <a:spLocks noGrp="1"/>
          </p:cNvSpPr>
          <p:nvPr>
            <p:ph idx="14"/>
          </p:nvPr>
        </p:nvSpPr>
        <p:spPr>
          <a:xfrm>
            <a:off x="4716016" y="1988839"/>
            <a:ext cx="3816424" cy="403244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11560" y="1556791"/>
            <a:ext cx="3816424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テキスト プレースホルダ 2"/>
          <p:cNvSpPr>
            <a:spLocks noGrp="1"/>
          </p:cNvSpPr>
          <p:nvPr>
            <p:ph type="body" idx="15"/>
          </p:nvPr>
        </p:nvSpPr>
        <p:spPr>
          <a:xfrm>
            <a:off x="4716016" y="1556791"/>
            <a:ext cx="3816424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日付プレースホルダ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5" name="フッター プレースホルダ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6" name="スライド番号プレースホルダ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3CA0B-10EE-4821-BA59-76D356213C2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BE9BF-34AA-43ED-83B3-6D65F2278CC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project\PPTtemplate\03_world\Normal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A3A97-8749-48E5-97CE-8BDB019FC5F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611560" y="1988840"/>
            <a:ext cx="2880320" cy="2304256"/>
          </a:xfrm>
          <a:prstGeom prst="rect">
            <a:avLst/>
          </a:prstGeom>
          <a:gradFill flip="none" rotWithShape="1">
            <a:gsLst>
              <a:gs pos="70000">
                <a:schemeClr val="bg1">
                  <a:alpha val="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611188" y="1484313"/>
            <a:ext cx="2881312" cy="504825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11560" y="1988840"/>
            <a:ext cx="2853953" cy="403244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コンテンツ プレースホルダ 2"/>
          <p:cNvSpPr>
            <a:spLocks noGrp="1"/>
          </p:cNvSpPr>
          <p:nvPr>
            <p:ph idx="13"/>
          </p:nvPr>
        </p:nvSpPr>
        <p:spPr>
          <a:xfrm>
            <a:off x="3779912" y="1556791"/>
            <a:ext cx="4752528" cy="446449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10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11560" y="1556791"/>
            <a:ext cx="2880320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日付プレースホルダ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フッター プレースホルダ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1" name="スライド番号プレースホル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8A2B6-757A-483D-BC8A-2C9ED3C030A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611560" y="1484784"/>
            <a:ext cx="4824536" cy="4472409"/>
          </a:xfrm>
        </p:spPr>
        <p:txBody>
          <a:bodyPr rtlCol="0" anchor="b">
            <a:norm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</a:p>
        </p:txBody>
      </p:sp>
      <p:sp>
        <p:nvSpPr>
          <p:cNvPr id="8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652120" y="1492698"/>
            <a:ext cx="2853953" cy="446449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79208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FF078-E3DC-443E-94BC-552590309BD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C:\project\PPTtemplate\03_world\Normal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250825" y="188913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8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68313" y="1484313"/>
            <a:ext cx="8207375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07950" y="6453188"/>
            <a:ext cx="2133600" cy="21748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1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268538" y="6453188"/>
            <a:ext cx="5040312" cy="2159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b="1" dirty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532813" y="6450013"/>
            <a:ext cx="427037" cy="219075"/>
          </a:xfrm>
          <a:prstGeom prst="rect">
            <a:avLst/>
          </a:prstGeom>
          <a:noFill/>
        </p:spPr>
        <p:txBody>
          <a:bodyPr vert="horz" lIns="0" tIns="0" rIns="0" bIns="0" rtlCol="0" anchor="t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b="1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C9F79A0-E544-46CF-9446-2BEAD055EBB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08" r:id="rId2"/>
    <p:sldLayoutId id="2147483714" r:id="rId3"/>
    <p:sldLayoutId id="2147483709" r:id="rId4"/>
    <p:sldLayoutId id="2147483715" r:id="rId5"/>
    <p:sldLayoutId id="2147483710" r:id="rId6"/>
    <p:sldLayoutId id="2147483716" r:id="rId7"/>
    <p:sldLayoutId id="2147483717" r:id="rId8"/>
    <p:sldLayoutId id="2147483711" r:id="rId9"/>
    <p:sldLayoutId id="2147483712" r:id="rId10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Calibri" pitchFamily="34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Calibri" pitchFamily="34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Calibri" pitchFamily="34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Calibri" pitchFamily="34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1D00"/>
          </a:solidFill>
          <a:latin typeface="Calibri" pitchFamily="34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1D00"/>
          </a:solidFill>
          <a:latin typeface="Calibri" pitchFamily="34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1D00"/>
          </a:solidFill>
          <a:latin typeface="Calibri" pitchFamily="34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1D00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scorp.co.jp/2012/07/28/%E7%A4%BE%E5%86%85%E3%81%AE%E3%82%B3%E3%83%9F%E3%83%A5%E3%83%8B%E3%82%B1%E3%83%BC%E3%82%B7%E3%83%A7%E3%83%B3%E3%81%8C%E3%81%A9%E3%81%86%E5%A4%89%E3%82%8F%E3%81%A3%E3%81%9F-das%E3%82%B0%E3%83%AB%E3%83%BC%E3%83%97%E7%A4%BE%E5%86%85sns%E3%83%AC%E3%83%9D%E3%83%BC%E3%83%88/#permalin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/>
          <p:cNvSpPr>
            <a:spLocks noGrp="1"/>
          </p:cNvSpPr>
          <p:nvPr>
            <p:ph type="ctrTitle"/>
          </p:nvPr>
        </p:nvSpPr>
        <p:spPr>
          <a:xfrm>
            <a:off x="2411760" y="4293096"/>
            <a:ext cx="4320729" cy="1728192"/>
          </a:xfrm>
        </p:spPr>
        <p:txBody>
          <a:bodyPr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社内用ＳＮＳ開発の</a:t>
            </a:r>
            <a:r>
              <a:rPr lang="en-US" altLang="ja-JP" sz="3200" dirty="0" smtClean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/>
            </a:r>
            <a:br>
              <a:rPr lang="en-US" altLang="ja-JP" sz="3200" dirty="0" smtClean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</a:br>
            <a:r>
              <a:rPr lang="ja-JP" altLang="en-US" sz="3200" dirty="0" smtClean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成果物</a:t>
            </a:r>
            <a:r>
              <a:rPr lang="ja-JP" altLang="en-US" sz="3200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発表</a:t>
            </a:r>
            <a:r>
              <a:rPr lang="en-US" altLang="ja-JP" sz="5400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/>
            </a:r>
            <a:br>
              <a:rPr lang="en-US" altLang="ja-JP" sz="5400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</a:br>
            <a:r>
              <a:rPr lang="ja-JP" altLang="en-US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～内部情報を快活に～</a:t>
            </a:r>
            <a:r>
              <a:rPr lang="en-US" altLang="ja-JP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/>
            </a:r>
            <a:br>
              <a:rPr lang="en-US" altLang="ja-JP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</a:br>
            <a:endParaRPr lang="ja-JP" altLang="en-US" i="1" dirty="0" smtClean="0">
              <a:solidFill>
                <a:schemeClr val="tx1"/>
              </a:solidFill>
              <a:latin typeface="DFKai-SB" pitchFamily="65" charset="-120"/>
              <a:ea typeface="DFKai-SB" pitchFamily="65" charset="-12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6142924"/>
            <a:ext cx="2438400" cy="71437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22337"/>
            <a:ext cx="1296541" cy="80364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9801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ctrTitle"/>
          </p:nvPr>
        </p:nvSpPr>
        <p:spPr>
          <a:xfrm>
            <a:off x="251520" y="4333552"/>
            <a:ext cx="8424863" cy="1079500"/>
          </a:xfrm>
        </p:spPr>
        <p:txBody>
          <a:bodyPr/>
          <a:lstStyle/>
          <a:p>
            <a:r>
              <a:rPr lang="ja-JP" altLang="en-US" sz="4000" dirty="0" smtClean="0">
                <a:solidFill>
                  <a:schemeClr val="tx1"/>
                </a:solidFill>
              </a:rPr>
              <a:t>第４章　卒業研究を終えて</a:t>
            </a:r>
          </a:p>
        </p:txBody>
      </p:sp>
      <p:pic>
        <p:nvPicPr>
          <p:cNvPr id="5" name="Picture 2" descr="C:\Users\x11g031\AppData\Local\Microsoft\Windows\Temporary Internet Files\Content.IE5\6GKU0S6G\MP900411819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798652"/>
            <a:ext cx="2346267" cy="35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321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763688" y="2852936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御清聴</a:t>
            </a:r>
            <a:r>
              <a:rPr lang="ja-JP" altLang="en-US" sz="2800" dirty="0" smtClean="0"/>
              <a:t>ありがとうございました。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248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2"/>
          <p:cNvSpPr txBox="1">
            <a:spLocks/>
          </p:cNvSpPr>
          <p:nvPr/>
        </p:nvSpPr>
        <p:spPr>
          <a:xfrm>
            <a:off x="395535" y="1196752"/>
            <a:ext cx="8207375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ja-JP" altLang="en-US" sz="4000" b="1" dirty="0" smtClean="0"/>
              <a:t>　第１章　システム化に至った背景</a:t>
            </a:r>
            <a:endParaRPr lang="en-US" altLang="ja-JP" sz="4000" b="1" dirty="0" smtClean="0"/>
          </a:p>
          <a:p>
            <a:pPr marL="0" indent="0">
              <a:buFont typeface="Arial" charset="0"/>
              <a:buNone/>
            </a:pPr>
            <a:endParaRPr lang="en-US" altLang="ja-JP" sz="4000" b="1" dirty="0" smtClean="0"/>
          </a:p>
          <a:p>
            <a:pPr marL="0" indent="0">
              <a:buFont typeface="Arial" charset="0"/>
              <a:buNone/>
            </a:pPr>
            <a:r>
              <a:rPr lang="ja-JP" altLang="en-US" sz="4000" b="1" dirty="0" smtClean="0"/>
              <a:t>　第２章　交流機能のご紹介</a:t>
            </a:r>
            <a:endParaRPr lang="en-US" altLang="ja-JP" sz="4000" b="1" dirty="0" smtClean="0"/>
          </a:p>
          <a:p>
            <a:pPr marL="0" indent="0">
              <a:buFont typeface="Arial" charset="0"/>
              <a:buNone/>
            </a:pPr>
            <a:endParaRPr lang="en-US" altLang="ja-JP" sz="4000" b="1" dirty="0" smtClean="0"/>
          </a:p>
          <a:p>
            <a:pPr marL="0" indent="0">
              <a:buFont typeface="Arial" charset="0"/>
              <a:buNone/>
            </a:pPr>
            <a:r>
              <a:rPr lang="ja-JP" altLang="en-US" sz="4000" b="1" dirty="0" smtClean="0"/>
              <a:t>　第３章　弊社</a:t>
            </a:r>
            <a:r>
              <a:rPr lang="en-US" altLang="ja-JP" sz="4000" b="1" dirty="0" smtClean="0"/>
              <a:t>SNS</a:t>
            </a:r>
            <a:r>
              <a:rPr lang="ja-JP" altLang="en-US" sz="4000" b="1" dirty="0" smtClean="0"/>
              <a:t>の魅力</a:t>
            </a:r>
            <a:endParaRPr lang="en-US" altLang="ja-JP" sz="4000" b="1" dirty="0" smtClean="0"/>
          </a:p>
          <a:p>
            <a:pPr marL="0" indent="0">
              <a:buFont typeface="Arial" charset="0"/>
              <a:buNone/>
            </a:pPr>
            <a:endParaRPr lang="en-US" altLang="ja-JP" sz="4000" b="1" dirty="0" smtClean="0"/>
          </a:p>
          <a:p>
            <a:pPr marL="0" indent="0">
              <a:buFont typeface="Arial" charset="0"/>
              <a:buNone/>
            </a:pPr>
            <a:r>
              <a:rPr lang="ja-JP" altLang="en-US" sz="4000" b="1" dirty="0" smtClean="0"/>
              <a:t>　第４章　卒業研究を終えて</a:t>
            </a:r>
            <a:endParaRPr lang="en-US" altLang="ja-JP" sz="4000" b="1" dirty="0" smtClean="0"/>
          </a:p>
          <a:p>
            <a:pPr marL="0" indent="0" algn="ctr">
              <a:buFont typeface="Arial" charset="0"/>
              <a:buNone/>
            </a:pPr>
            <a:endParaRPr lang="en-US" altLang="ja-JP" sz="3600" b="1" dirty="0" smtClean="0"/>
          </a:p>
          <a:p>
            <a:pPr marL="0" indent="0" algn="ctr">
              <a:buFont typeface="Arial" charset="0"/>
              <a:buNone/>
            </a:pPr>
            <a:endParaRPr lang="en-US" altLang="ja-JP" sz="4800" dirty="0" smtClean="0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250825" y="188913"/>
            <a:ext cx="8642350" cy="79216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Calibri" pitchFamily="34" charset="0"/>
                <a:ea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Calibri" pitchFamily="34" charset="0"/>
                <a:ea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Calibri" pitchFamily="34" charset="0"/>
                <a:ea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Calibri" pitchFamily="34" charset="0"/>
                <a:ea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A1D00"/>
                </a:solidFill>
                <a:latin typeface="Calibri" pitchFamily="34" charset="0"/>
                <a:ea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A1D00"/>
                </a:solidFill>
                <a:latin typeface="Calibri" pitchFamily="34" charset="0"/>
                <a:ea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A1D00"/>
                </a:solidFill>
                <a:latin typeface="Calibri" pitchFamily="34" charset="0"/>
                <a:ea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A1D00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/>
            <a:r>
              <a:rPr lang="ja-JP" altLang="en-US" sz="4400" smtClean="0">
                <a:solidFill>
                  <a:schemeClr val="tx1"/>
                </a:solidFill>
              </a:rPr>
              <a:t>目次</a:t>
            </a:r>
            <a:endParaRPr lang="ja-JP" altLang="en-US" sz="4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36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ctrTitle"/>
          </p:nvPr>
        </p:nvSpPr>
        <p:spPr>
          <a:xfrm>
            <a:off x="251520" y="4333290"/>
            <a:ext cx="8497193" cy="1079500"/>
          </a:xfrm>
        </p:spPr>
        <p:txBody>
          <a:bodyPr/>
          <a:lstStyle/>
          <a:p>
            <a:r>
              <a:rPr lang="ja-JP" altLang="en-US" sz="4000" dirty="0" smtClean="0">
                <a:solidFill>
                  <a:schemeClr val="tx1"/>
                </a:solidFill>
              </a:rPr>
              <a:t>第１章　</a:t>
            </a:r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システム化に至った背景</a:t>
            </a:r>
            <a:endParaRPr lang="en-US" altLang="ja-JP" sz="40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Picture 9" descr="C:\Users\x11g031\AppData\Local\Microsoft\Windows\Temporary Internet Files\Content.IE5\FO03QE03\MP900422989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805290"/>
            <a:ext cx="2725233" cy="35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正方形/長方形 45"/>
          <p:cNvSpPr/>
          <p:nvPr/>
        </p:nvSpPr>
        <p:spPr>
          <a:xfrm>
            <a:off x="76972" y="116632"/>
            <a:ext cx="8982000" cy="6656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4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8642350" cy="792162"/>
          </a:xfrm>
        </p:spPr>
        <p:txBody>
          <a:bodyPr/>
          <a:lstStyle/>
          <a:p>
            <a:pPr algn="ctr"/>
            <a:r>
              <a:rPr lang="ja-JP" altLang="en-US" sz="3600" i="1" dirty="0" smtClean="0">
                <a:solidFill>
                  <a:schemeClr val="tx1"/>
                </a:solidFill>
              </a:rPr>
              <a:t>１－</a:t>
            </a:r>
            <a:r>
              <a:rPr lang="ja-JP" altLang="en-US" sz="3600" i="1" dirty="0">
                <a:solidFill>
                  <a:schemeClr val="tx1"/>
                </a:solidFill>
              </a:rPr>
              <a:t>１</a:t>
            </a:r>
            <a:r>
              <a:rPr lang="ja-JP" altLang="en-US" sz="3600" i="1" dirty="0" smtClean="0">
                <a:solidFill>
                  <a:schemeClr val="tx1"/>
                </a:solidFill>
              </a:rPr>
              <a:t>　</a:t>
            </a:r>
            <a:r>
              <a:rPr lang="ja-JP" altLang="en-US" sz="3600" i="1" dirty="0">
                <a:solidFill>
                  <a:schemeClr val="tx1"/>
                </a:solidFill>
              </a:rPr>
              <a:t>現状</a:t>
            </a:r>
            <a:r>
              <a:rPr lang="ja-JP" altLang="en-US" sz="3600" i="1" dirty="0" smtClean="0">
                <a:solidFill>
                  <a:schemeClr val="tx1"/>
                </a:solidFill>
              </a:rPr>
              <a:t>と</a:t>
            </a:r>
            <a:r>
              <a:rPr lang="ja-JP" altLang="en-US" sz="3600" i="1" dirty="0">
                <a:solidFill>
                  <a:schemeClr val="tx1"/>
                </a:solidFill>
              </a:rPr>
              <a:t>問題点</a:t>
            </a:r>
            <a:endParaRPr lang="ja-JP" altLang="en-US" sz="3600" i="1" dirty="0" smtClean="0">
              <a:solidFill>
                <a:schemeClr val="tx1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67544" y="836712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/>
              <a:t>社員同士の</a:t>
            </a:r>
            <a:r>
              <a:rPr lang="ja-JP" altLang="en-US" sz="2400" b="1" dirty="0"/>
              <a:t>交流</a:t>
            </a:r>
            <a:r>
              <a:rPr lang="ja-JP" altLang="en-US" sz="2400" b="1" dirty="0" smtClean="0"/>
              <a:t>が少なく、社内企画などの参加が見込めない</a:t>
            </a:r>
            <a:endParaRPr kumimoji="1" lang="ja-JP" altLang="en-US" sz="2400" b="1" dirty="0"/>
          </a:p>
        </p:txBody>
      </p:sp>
      <p:grpSp>
        <p:nvGrpSpPr>
          <p:cNvPr id="29" name="グループ化 28"/>
          <p:cNvGrpSpPr/>
          <p:nvPr/>
        </p:nvGrpSpPr>
        <p:grpSpPr>
          <a:xfrm>
            <a:off x="4752020" y="1588324"/>
            <a:ext cx="3852430" cy="1064355"/>
            <a:chOff x="5076055" y="1556792"/>
            <a:chExt cx="2736305" cy="106435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1" name="正方形/長方形 20"/>
            <p:cNvSpPr/>
            <p:nvPr/>
          </p:nvSpPr>
          <p:spPr>
            <a:xfrm>
              <a:off x="5076055" y="1556792"/>
              <a:ext cx="2736304" cy="8640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b="1" dirty="0" smtClean="0">
                  <a:solidFill>
                    <a:srgbClr val="002060"/>
                  </a:solidFill>
                </a:rPr>
                <a:t>携わる案件や</a:t>
              </a:r>
              <a:endParaRPr kumimoji="1" lang="en-US" altLang="ja-JP" sz="2000" b="1" dirty="0" smtClean="0">
                <a:solidFill>
                  <a:srgbClr val="002060"/>
                </a:solidFill>
              </a:endParaRPr>
            </a:p>
            <a:p>
              <a:pPr algn="ctr"/>
              <a:r>
                <a:rPr kumimoji="1" lang="ja-JP" altLang="en-US" sz="2000" b="1" dirty="0" smtClean="0">
                  <a:solidFill>
                    <a:srgbClr val="002060"/>
                  </a:solidFill>
                </a:rPr>
                <a:t>予定もバラバラ</a:t>
              </a:r>
              <a:endParaRPr kumimoji="1" lang="ja-JP" altLang="en-US" sz="2000" b="1" dirty="0">
                <a:solidFill>
                  <a:srgbClr val="002060"/>
                </a:solidFill>
              </a:endParaRPr>
            </a:p>
          </p:txBody>
        </p:sp>
        <p:sp>
          <p:nvSpPr>
            <p:cNvPr id="28" name="二等辺三角形 27"/>
            <p:cNvSpPr/>
            <p:nvPr/>
          </p:nvSpPr>
          <p:spPr>
            <a:xfrm rot="10800000">
              <a:off x="5076056" y="2405123"/>
              <a:ext cx="2736304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solidFill>
                  <a:srgbClr val="FF0000"/>
                </a:solidFill>
              </a:endParaRPr>
            </a:p>
          </p:txBody>
        </p:sp>
      </p:grpSp>
      <p:sp>
        <p:nvSpPr>
          <p:cNvPr id="20" name="正方形/長方形 19"/>
          <p:cNvSpPr/>
          <p:nvPr/>
        </p:nvSpPr>
        <p:spPr>
          <a:xfrm>
            <a:off x="611560" y="5373216"/>
            <a:ext cx="8064896" cy="9361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i="1" dirty="0" smtClean="0">
                <a:solidFill>
                  <a:schemeClr val="bg1"/>
                </a:solidFill>
              </a:rPr>
              <a:t>会社全体の活気がなくなる</a:t>
            </a:r>
            <a:endParaRPr kumimoji="1" lang="ja-JP" altLang="en-US" sz="4000" b="1" i="1" dirty="0">
              <a:solidFill>
                <a:schemeClr val="bg1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546456" y="2708921"/>
            <a:ext cx="8202008" cy="2592286"/>
            <a:chOff x="546456" y="2708921"/>
            <a:chExt cx="8202008" cy="2592286"/>
          </a:xfrm>
        </p:grpSpPr>
        <p:sp>
          <p:nvSpPr>
            <p:cNvPr id="4" name="角丸四角形 3"/>
            <p:cNvSpPr/>
            <p:nvPr/>
          </p:nvSpPr>
          <p:spPr>
            <a:xfrm>
              <a:off x="611560" y="2708921"/>
              <a:ext cx="8064896" cy="2232248"/>
            </a:xfrm>
            <a:prstGeom prst="roundRect">
              <a:avLst>
                <a:gd name="adj" fmla="val 8705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611560" y="4380871"/>
              <a:ext cx="8064896" cy="57606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b="1" dirty="0">
                  <a:solidFill>
                    <a:schemeClr val="bg1"/>
                  </a:solidFill>
                </a:rPr>
                <a:t>仕事</a:t>
              </a:r>
              <a:r>
                <a:rPr lang="ja-JP" altLang="en-US" sz="2000" b="1" dirty="0" smtClean="0">
                  <a:solidFill>
                    <a:schemeClr val="bg1"/>
                  </a:solidFill>
                </a:rPr>
                <a:t>は</a:t>
              </a:r>
              <a:r>
                <a:rPr lang="ja-JP" altLang="en-US" sz="2000" b="1" dirty="0">
                  <a:solidFill>
                    <a:schemeClr val="bg1"/>
                  </a:solidFill>
                </a:rPr>
                <a:t>ある</a:t>
              </a:r>
              <a:r>
                <a:rPr lang="ja-JP" altLang="en-US" sz="2000" b="1" dirty="0" smtClean="0">
                  <a:solidFill>
                    <a:schemeClr val="bg1"/>
                  </a:solidFill>
                </a:rPr>
                <a:t>が人間関係が薄く、社員の士気が上がらない</a:t>
              </a:r>
              <a:endParaRPr kumimoji="1" lang="ja-JP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二等辺三角形 6"/>
            <p:cNvSpPr/>
            <p:nvPr/>
          </p:nvSpPr>
          <p:spPr>
            <a:xfrm rot="10800000">
              <a:off x="546456" y="4941168"/>
              <a:ext cx="8202008" cy="36003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角丸四角形 37"/>
            <p:cNvSpPr/>
            <p:nvPr/>
          </p:nvSpPr>
          <p:spPr>
            <a:xfrm>
              <a:off x="791580" y="2924945"/>
              <a:ext cx="7704856" cy="1296144"/>
            </a:xfrm>
            <a:prstGeom prst="roundRect">
              <a:avLst>
                <a:gd name="adj" fmla="val 6082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87108" y="2909178"/>
              <a:ext cx="7711200" cy="385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 smtClean="0">
                  <a:solidFill>
                    <a:srgbClr val="002060"/>
                  </a:solidFill>
                </a:rPr>
                <a:t>「３つの少ない」</a:t>
              </a:r>
              <a:endParaRPr kumimoji="1" lang="ja-JP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1043608" y="3429000"/>
              <a:ext cx="18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社内イベントの</a:t>
              </a:r>
              <a:endParaRPr kumimoji="1" lang="en-US" altLang="ja-JP" dirty="0" smtClean="0"/>
            </a:p>
            <a:p>
              <a:r>
                <a:rPr kumimoji="1" lang="ja-JP" altLang="en-US" dirty="0" smtClean="0"/>
                <a:t>参加者が少ない</a:t>
              </a:r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851920" y="3429000"/>
              <a:ext cx="18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社員同士</a:t>
              </a:r>
              <a:r>
                <a:rPr kumimoji="1" lang="ja-JP" altLang="en-US" dirty="0" smtClean="0"/>
                <a:t>の</a:t>
              </a:r>
              <a:endParaRPr kumimoji="1" lang="en-US" altLang="ja-JP" dirty="0" smtClean="0"/>
            </a:p>
            <a:p>
              <a:r>
                <a:rPr lang="ja-JP" altLang="en-US" dirty="0"/>
                <a:t>交流</a:t>
              </a:r>
              <a:r>
                <a:rPr kumimoji="1" lang="ja-JP" altLang="en-US" dirty="0" smtClean="0"/>
                <a:t>が少ない</a:t>
              </a:r>
              <a:endParaRPr kumimoji="1" lang="ja-JP" altLang="en-US" dirty="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6300192" y="3429000"/>
              <a:ext cx="18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アドバイスを貰うこと</a:t>
              </a:r>
              <a:r>
                <a:rPr kumimoji="1" lang="ja-JP" altLang="en-US" dirty="0" smtClean="0"/>
                <a:t>が少ない</a:t>
              </a:r>
              <a:endParaRPr kumimoji="1" lang="ja-JP" altLang="en-US" dirty="0"/>
            </a:p>
          </p:txBody>
        </p:sp>
      </p:grpSp>
      <p:grpSp>
        <p:nvGrpSpPr>
          <p:cNvPr id="2" name="グループ化 1"/>
          <p:cNvGrpSpPr/>
          <p:nvPr/>
        </p:nvGrpSpPr>
        <p:grpSpPr>
          <a:xfrm>
            <a:off x="611560" y="1588324"/>
            <a:ext cx="3960440" cy="1064354"/>
            <a:chOff x="611560" y="1588324"/>
            <a:chExt cx="3960440" cy="1064354"/>
          </a:xfrm>
        </p:grpSpPr>
        <p:sp>
          <p:nvSpPr>
            <p:cNvPr id="3" name="正方形/長方形 2"/>
            <p:cNvSpPr/>
            <p:nvPr/>
          </p:nvSpPr>
          <p:spPr>
            <a:xfrm>
              <a:off x="611560" y="1588324"/>
              <a:ext cx="3960440" cy="86409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b="1" dirty="0" smtClean="0">
                  <a:solidFill>
                    <a:srgbClr val="002060"/>
                  </a:solidFill>
                </a:rPr>
                <a:t>客先で業務を行う</a:t>
              </a:r>
              <a:endParaRPr kumimoji="1" lang="en-US" altLang="ja-JP" sz="2000" b="1" dirty="0" smtClean="0">
                <a:solidFill>
                  <a:srgbClr val="002060"/>
                </a:solidFill>
              </a:endParaRPr>
            </a:p>
            <a:p>
              <a:pPr algn="ctr"/>
              <a:r>
                <a:rPr kumimoji="1" lang="ja-JP" altLang="en-US" sz="2000" b="1" dirty="0" smtClean="0">
                  <a:solidFill>
                    <a:srgbClr val="002060"/>
                  </a:solidFill>
                </a:rPr>
                <a:t>社員が多い</a:t>
              </a:r>
              <a:endParaRPr kumimoji="1" lang="ja-JP" altLang="en-US" sz="2000" b="1" dirty="0">
                <a:solidFill>
                  <a:srgbClr val="002060"/>
                </a:solidFill>
              </a:endParaRPr>
            </a:p>
          </p:txBody>
        </p:sp>
        <p:sp>
          <p:nvSpPr>
            <p:cNvPr id="47" name="二等辺三角形 46"/>
            <p:cNvSpPr/>
            <p:nvPr/>
          </p:nvSpPr>
          <p:spPr>
            <a:xfrm rot="10800000">
              <a:off x="683568" y="2436654"/>
              <a:ext cx="3852428" cy="216024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301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76972" y="116632"/>
            <a:ext cx="8982000" cy="6656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/>
          <p:cNvGrpSpPr/>
          <p:nvPr/>
        </p:nvGrpSpPr>
        <p:grpSpPr>
          <a:xfrm>
            <a:off x="323528" y="1052736"/>
            <a:ext cx="8424936" cy="4176462"/>
            <a:chOff x="719302" y="1487742"/>
            <a:chExt cx="7525106" cy="3906652"/>
          </a:xfrm>
          <a:solidFill>
            <a:srgbClr val="E6B21E"/>
          </a:solidFill>
        </p:grpSpPr>
        <p:sp>
          <p:nvSpPr>
            <p:cNvPr id="9" name="正方形/長方形 8"/>
            <p:cNvSpPr/>
            <p:nvPr/>
          </p:nvSpPr>
          <p:spPr>
            <a:xfrm>
              <a:off x="743178" y="1487742"/>
              <a:ext cx="7501230" cy="36283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二等辺三角形 61"/>
            <p:cNvSpPr/>
            <p:nvPr/>
          </p:nvSpPr>
          <p:spPr>
            <a:xfrm rot="10800000">
              <a:off x="719302" y="5106131"/>
              <a:ext cx="7501231" cy="2882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24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8642350" cy="792162"/>
          </a:xfrm>
        </p:spPr>
        <p:txBody>
          <a:bodyPr/>
          <a:lstStyle/>
          <a:p>
            <a:pPr algn="ctr"/>
            <a:r>
              <a:rPr lang="ja-JP" altLang="en-US" sz="3600" i="1" dirty="0" smtClean="0">
                <a:solidFill>
                  <a:schemeClr val="tx1"/>
                </a:solidFill>
              </a:rPr>
              <a:t>１－２　システム導入による改善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62545" y="6167626"/>
            <a:ext cx="77459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hlinkClick r:id="rId3" tooltip="パーマネントリンク 社内SNSでコミュニケーションが変わった？ 導入効果はいかに？ Yammer導入レポート"/>
              </a:rPr>
              <a:t>※</a:t>
            </a:r>
            <a:r>
              <a:rPr lang="ja-JP" altLang="en-US" sz="1600" b="1" dirty="0" smtClean="0">
                <a:hlinkClick r:id="rId3" tooltip="パーマネントリンク 社内SNSでコミュニケーションが変わった？ 導入効果はいかに？ Yammer導入レポート"/>
              </a:rPr>
              <a:t>引用：</a:t>
            </a:r>
            <a:endParaRPr lang="en-US" altLang="ja-JP" sz="1600" b="1" dirty="0" smtClean="0">
              <a:hlinkClick r:id="rId3" tooltip="パーマネントリンク 社内SNSでコミュニケーションが変わった？ 導入効果はいかに？ Yammer導入レポート"/>
            </a:endParaRPr>
          </a:p>
          <a:p>
            <a:r>
              <a:rPr lang="ja-JP" altLang="en-US" sz="1600" b="1" dirty="0" smtClean="0">
                <a:hlinkClick r:id="rId3" tooltip="パーマネントリンク 社内SNSでコミュニケーションが変わった？ 導入効果はいかに？ Yammer導入レポート"/>
              </a:rPr>
              <a:t>社内</a:t>
            </a:r>
            <a:r>
              <a:rPr lang="en-US" altLang="ja-JP" sz="1600" b="1" dirty="0">
                <a:hlinkClick r:id="rId3" tooltip="パーマネントリンク 社内SNSでコミュニケーションが変わった？ 導入効果はいかに？ Yammer導入レポート"/>
              </a:rPr>
              <a:t>SNS</a:t>
            </a:r>
            <a:r>
              <a:rPr lang="ja-JP" altLang="en-US" sz="1600" b="1" dirty="0">
                <a:hlinkClick r:id="rId3" tooltip="パーマネントリンク 社内SNSでコミュニケーションが変わった？ 導入効果はいかに？ Yammer導入レポート"/>
              </a:rPr>
              <a:t>でコミュニケーションが変わった？ 導入効果はいかに？ </a:t>
            </a:r>
            <a:r>
              <a:rPr lang="en-US" altLang="ja-JP" sz="1600" b="1" dirty="0">
                <a:hlinkClick r:id="rId3" tooltip="パーマネントリンク 社内SNSでコミュニケーションが変わった？ 導入効果はいかに？ Yammer導入レポート"/>
              </a:rPr>
              <a:t>Yammer</a:t>
            </a:r>
            <a:r>
              <a:rPr lang="ja-JP" altLang="en-US" sz="1600" b="1" dirty="0">
                <a:hlinkClick r:id="rId3" tooltip="パーマネントリンク 社内SNSでコミュニケーションが変わった？ 導入効果はいかに？ Yammer導入レポート"/>
              </a:rPr>
              <a:t>導入レポート</a:t>
            </a:r>
            <a:endParaRPr lang="ja-JP" altLang="en-US" sz="1600" b="1" dirty="0"/>
          </a:p>
          <a:p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539553" y="1150607"/>
            <a:ext cx="8064896" cy="523220"/>
          </a:xfrm>
          <a:prstGeom prst="roundRect">
            <a:avLst/>
          </a:prstGeom>
          <a:solidFill>
            <a:srgbClr val="ABF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  <a:latin typeface="+mj-ea"/>
                <a:ea typeface="+mj-ea"/>
              </a:rPr>
              <a:t>社内</a:t>
            </a:r>
            <a:r>
              <a:rPr lang="en-US" altLang="ja-JP" sz="2800" dirty="0">
                <a:solidFill>
                  <a:schemeClr val="tx1"/>
                </a:solidFill>
                <a:latin typeface="+mj-ea"/>
                <a:ea typeface="+mj-ea"/>
              </a:rPr>
              <a:t>SNS</a:t>
            </a:r>
            <a:r>
              <a:rPr lang="ja-JP" altLang="en-US" sz="2800" dirty="0">
                <a:solidFill>
                  <a:schemeClr val="tx1"/>
                </a:solidFill>
                <a:latin typeface="+mj-ea"/>
                <a:ea typeface="+mj-ea"/>
              </a:rPr>
              <a:t>を導入した他社の</a:t>
            </a:r>
            <a:r>
              <a:rPr lang="ja-JP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実績</a:t>
            </a:r>
            <a:r>
              <a:rPr lang="en-US" altLang="ja-JP" sz="2800" dirty="0" smtClean="0">
                <a:solidFill>
                  <a:schemeClr val="tx1"/>
                </a:solidFill>
                <a:latin typeface="+mj-ea"/>
                <a:ea typeface="+mj-ea"/>
              </a:rPr>
              <a:t>(※)</a:t>
            </a:r>
          </a:p>
        </p:txBody>
      </p:sp>
      <p:sp>
        <p:nvSpPr>
          <p:cNvPr id="10240" name="円/楕円 10239"/>
          <p:cNvSpPr/>
          <p:nvPr/>
        </p:nvSpPr>
        <p:spPr>
          <a:xfrm>
            <a:off x="323528" y="5301208"/>
            <a:ext cx="8424936" cy="100811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i="1" dirty="0">
                <a:solidFill>
                  <a:schemeClr val="bg1"/>
                </a:solidFill>
              </a:rPr>
              <a:t>会社</a:t>
            </a:r>
            <a:r>
              <a:rPr lang="ja-JP" altLang="en-US" sz="3600" b="1" i="1" dirty="0" smtClean="0">
                <a:solidFill>
                  <a:schemeClr val="bg1"/>
                </a:solidFill>
              </a:rPr>
              <a:t>全体</a:t>
            </a:r>
            <a:r>
              <a:rPr lang="ja-JP" altLang="en-US" sz="3600" b="1" i="1" dirty="0" smtClean="0">
                <a:solidFill>
                  <a:schemeClr val="bg1"/>
                </a:solidFill>
              </a:rPr>
              <a:t>の活気が良くなる！</a:t>
            </a:r>
            <a:endParaRPr lang="ja-JP" altLang="en-US" sz="3600" b="1" i="1" dirty="0">
              <a:solidFill>
                <a:schemeClr val="bg1"/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539553" y="3041979"/>
            <a:ext cx="8064896" cy="523220"/>
          </a:xfrm>
          <a:prstGeom prst="roundRect">
            <a:avLst/>
          </a:prstGeom>
          <a:solidFill>
            <a:srgbClr val="ABF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弊社の</a:t>
            </a:r>
            <a:r>
              <a:rPr lang="en-US" altLang="ja-JP" sz="2800" dirty="0" smtClean="0">
                <a:solidFill>
                  <a:schemeClr val="tx1"/>
                </a:solidFill>
                <a:latin typeface="+mj-ea"/>
                <a:ea typeface="+mj-ea"/>
              </a:rPr>
              <a:t>SNS</a:t>
            </a:r>
            <a:r>
              <a:rPr lang="ja-JP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を導入した場合</a:t>
            </a:r>
            <a:endParaRPr lang="en-US" altLang="ja-JP" sz="28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683568" y="1760677"/>
            <a:ext cx="2310921" cy="1209293"/>
            <a:chOff x="-2844824" y="2434203"/>
            <a:chExt cx="2310921" cy="158305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6" name="二等辺三角形 45"/>
            <p:cNvSpPr/>
            <p:nvPr/>
          </p:nvSpPr>
          <p:spPr>
            <a:xfrm rot="10800000">
              <a:off x="-2700584" y="3745411"/>
              <a:ext cx="2016000" cy="27184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角丸四角形 44"/>
            <p:cNvSpPr/>
            <p:nvPr/>
          </p:nvSpPr>
          <p:spPr>
            <a:xfrm>
              <a:off x="-2844824" y="2434203"/>
              <a:ext cx="2310921" cy="131121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2000" b="1" dirty="0" smtClean="0">
                  <a:solidFill>
                    <a:schemeClr val="tx1"/>
                  </a:solidFill>
                </a:rPr>
                <a:t>発言</a:t>
              </a:r>
              <a:r>
                <a:rPr lang="ja-JP" altLang="en-US" sz="2000" b="1" dirty="0">
                  <a:solidFill>
                    <a:schemeClr val="tx1"/>
                  </a:solidFill>
                </a:rPr>
                <a:t>の敷居</a:t>
              </a:r>
              <a:r>
                <a:rPr lang="ja-JP" altLang="en-US" sz="2000" b="1" dirty="0" smtClean="0">
                  <a:solidFill>
                    <a:schemeClr val="tx1"/>
                  </a:solidFill>
                </a:rPr>
                <a:t>が</a:t>
              </a:r>
              <a:endParaRPr lang="en-US" altLang="ja-JP" sz="2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2000" b="1" dirty="0" smtClean="0">
                  <a:solidFill>
                    <a:schemeClr val="tx1"/>
                  </a:solidFill>
                </a:rPr>
                <a:t>下がる</a:t>
              </a:r>
              <a:r>
                <a:rPr lang="ja-JP" altLang="en-US" sz="2000" b="1" dirty="0">
                  <a:solidFill>
                    <a:schemeClr val="tx1"/>
                  </a:solidFill>
                </a:rPr>
                <a:t>（気軽さ）</a:t>
              </a: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4" name="角丸四角形 53"/>
          <p:cNvSpPr/>
          <p:nvPr/>
        </p:nvSpPr>
        <p:spPr>
          <a:xfrm>
            <a:off x="4954401" y="3647917"/>
            <a:ext cx="3506031" cy="10957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tx1"/>
                </a:solidFill>
              </a:rPr>
              <a:t>社内イベント参加人数</a:t>
            </a:r>
            <a:endParaRPr kumimoji="1" lang="en-US" altLang="ja-JP" sz="20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b="1" dirty="0" smtClean="0">
                <a:solidFill>
                  <a:schemeClr val="tx1"/>
                </a:solidFill>
              </a:rPr>
              <a:t>（社員交流）の増加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55" name="二等辺三角形 54"/>
          <p:cNvSpPr/>
          <p:nvPr/>
        </p:nvSpPr>
        <p:spPr>
          <a:xfrm rot="10800000">
            <a:off x="5062633" y="4725144"/>
            <a:ext cx="3321593" cy="206572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56" name="グループ化 55"/>
          <p:cNvGrpSpPr/>
          <p:nvPr/>
        </p:nvGrpSpPr>
        <p:grpSpPr>
          <a:xfrm>
            <a:off x="683568" y="3638789"/>
            <a:ext cx="3528860" cy="1313525"/>
            <a:chOff x="-2844824" y="2434204"/>
            <a:chExt cx="2310921" cy="157186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8" name="二等辺三角形 57"/>
            <p:cNvSpPr/>
            <p:nvPr/>
          </p:nvSpPr>
          <p:spPr>
            <a:xfrm rot="10800000">
              <a:off x="-2700584" y="3734218"/>
              <a:ext cx="2016000" cy="27184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角丸四角形 56"/>
            <p:cNvSpPr/>
            <p:nvPr/>
          </p:nvSpPr>
          <p:spPr>
            <a:xfrm>
              <a:off x="-2844824" y="2434204"/>
              <a:ext cx="2310921" cy="131121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2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2000" b="1" dirty="0" smtClean="0">
                  <a:solidFill>
                    <a:schemeClr val="tx1"/>
                  </a:solidFill>
                </a:rPr>
                <a:t>新人社員教育</a:t>
              </a:r>
              <a:endParaRPr lang="en-US" altLang="ja-JP" sz="2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2000" b="1" dirty="0" smtClean="0">
                  <a:solidFill>
                    <a:schemeClr val="tx1"/>
                  </a:solidFill>
                </a:rPr>
                <a:t>の発展・強化</a:t>
              </a:r>
              <a:endParaRPr lang="ja-JP" altLang="en-US" sz="2000" b="1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グループ化 62"/>
          <p:cNvGrpSpPr/>
          <p:nvPr/>
        </p:nvGrpSpPr>
        <p:grpSpPr>
          <a:xfrm>
            <a:off x="3409011" y="1760678"/>
            <a:ext cx="2310921" cy="1209293"/>
            <a:chOff x="-2844824" y="2434203"/>
            <a:chExt cx="2310921" cy="158305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5" name="二等辺三角形 64"/>
            <p:cNvSpPr/>
            <p:nvPr/>
          </p:nvSpPr>
          <p:spPr>
            <a:xfrm rot="10800000">
              <a:off x="-2700584" y="3745411"/>
              <a:ext cx="2016000" cy="27184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角丸四角形 63"/>
            <p:cNvSpPr/>
            <p:nvPr/>
          </p:nvSpPr>
          <p:spPr>
            <a:xfrm>
              <a:off x="-2844824" y="2434203"/>
              <a:ext cx="2310921" cy="131121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2000" b="1" dirty="0">
                  <a:solidFill>
                    <a:schemeClr val="tx1"/>
                  </a:solidFill>
                </a:rPr>
                <a:t>埋もれている</a:t>
              </a:r>
              <a:endParaRPr lang="en-US" altLang="ja-JP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2000" b="1" dirty="0">
                  <a:solidFill>
                    <a:schemeClr val="tx1"/>
                  </a:solidFill>
                </a:rPr>
                <a:t>（見えない）</a:t>
              </a:r>
              <a:endParaRPr lang="en-US" altLang="ja-JP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2000" b="1" dirty="0">
                  <a:solidFill>
                    <a:schemeClr val="tx1"/>
                  </a:solidFill>
                </a:rPr>
                <a:t>情報を掘り出す</a:t>
              </a: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6149511" y="1760677"/>
            <a:ext cx="2310921" cy="1209293"/>
            <a:chOff x="-2844824" y="2434203"/>
            <a:chExt cx="2310921" cy="158305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6" name="角丸四角形 75"/>
            <p:cNvSpPr/>
            <p:nvPr/>
          </p:nvSpPr>
          <p:spPr>
            <a:xfrm>
              <a:off x="-2844824" y="2434203"/>
              <a:ext cx="2310921" cy="131121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b="1" dirty="0" smtClean="0">
                  <a:solidFill>
                    <a:schemeClr val="tx1"/>
                  </a:solidFill>
                </a:rPr>
                <a:t>ディスカッションのスピードが上がる</a:t>
              </a:r>
              <a:endParaRPr kumimoji="1" lang="ja-JP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二等辺三角形 76"/>
            <p:cNvSpPr/>
            <p:nvPr/>
          </p:nvSpPr>
          <p:spPr>
            <a:xfrm rot="10800000">
              <a:off x="-2700584" y="3745411"/>
              <a:ext cx="2016000" cy="27184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8211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ctrTitle"/>
          </p:nvPr>
        </p:nvSpPr>
        <p:spPr>
          <a:xfrm>
            <a:off x="251520" y="4333552"/>
            <a:ext cx="8424863" cy="1079500"/>
          </a:xfrm>
        </p:spPr>
        <p:txBody>
          <a:bodyPr/>
          <a:lstStyle/>
          <a:p>
            <a:r>
              <a:rPr lang="ja-JP" altLang="en-US" sz="4000" dirty="0" smtClean="0">
                <a:solidFill>
                  <a:schemeClr val="tx1"/>
                </a:solidFill>
              </a:rPr>
              <a:t>第２章　</a:t>
            </a:r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交流機能の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ご紹介</a:t>
            </a:r>
            <a:endParaRPr lang="ja-JP" altLang="en-US" sz="4000" dirty="0" smtClean="0">
              <a:solidFill>
                <a:schemeClr val="tx1"/>
              </a:solidFill>
            </a:endParaRPr>
          </a:p>
        </p:txBody>
      </p:sp>
      <p:pic>
        <p:nvPicPr>
          <p:cNvPr id="5" name="Picture 2" descr="C:\Users\x11g031\AppData\Local\Microsoft\Windows\Temporary Internet Files\Content.IE5\6GKU0S6G\MP900411819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798652"/>
            <a:ext cx="2346267" cy="35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778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4376912"/>
            <a:ext cx="8424936" cy="1080120"/>
          </a:xfrm>
        </p:spPr>
        <p:txBody>
          <a:bodyPr/>
          <a:lstStyle/>
          <a:p>
            <a:r>
              <a:rPr kumimoji="1" lang="ja-JP" altLang="en-US" sz="4000" dirty="0" smtClean="0">
                <a:solidFill>
                  <a:schemeClr val="tx1"/>
                </a:solidFill>
                <a:latin typeface="+mj-ea"/>
              </a:rPr>
              <a:t>第</a:t>
            </a:r>
            <a:r>
              <a:rPr lang="ja-JP" altLang="en-US" sz="4000" dirty="0">
                <a:solidFill>
                  <a:schemeClr val="tx1"/>
                </a:solidFill>
                <a:latin typeface="+mj-ea"/>
              </a:rPr>
              <a:t>３</a:t>
            </a:r>
            <a:r>
              <a:rPr kumimoji="1" lang="ja-JP" altLang="en-US" sz="4000" dirty="0" smtClean="0">
                <a:solidFill>
                  <a:schemeClr val="tx1"/>
                </a:solidFill>
                <a:latin typeface="+mj-ea"/>
              </a:rPr>
              <a:t>章　</a:t>
            </a:r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弊社</a:t>
            </a:r>
            <a:r>
              <a:rPr lang="en-US" altLang="ja-JP" sz="4000" dirty="0">
                <a:solidFill>
                  <a:schemeClr val="tx1"/>
                </a:solidFill>
                <a:latin typeface="+mn-ea"/>
              </a:rPr>
              <a:t>SNS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の</a:t>
            </a:r>
            <a:r>
              <a:rPr lang="ja-JP" altLang="en-US" sz="4000" dirty="0" smtClean="0">
                <a:solidFill>
                  <a:schemeClr val="tx1"/>
                </a:solidFill>
                <a:latin typeface="+mj-ea"/>
              </a:rPr>
              <a:t>魅力</a:t>
            </a:r>
            <a:endParaRPr kumimoji="1" lang="ja-JP" altLang="en-US" sz="400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776948"/>
            <a:ext cx="2479423" cy="17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 descr="C:\Users\x11g031\AppData\Local\Microsoft\Windows\Temporary Internet Files\Content.IE5\AVXGES4G\MP900423019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548332"/>
            <a:ext cx="247550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554436" y="3819570"/>
            <a:ext cx="7776864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138548"/>
            <a:ext cx="8642350" cy="792162"/>
          </a:xfrm>
        </p:spPr>
        <p:txBody>
          <a:bodyPr/>
          <a:lstStyle/>
          <a:p>
            <a:pPr algn="ctr"/>
            <a:r>
              <a:rPr kumimoji="1" lang="ja-JP" altLang="en-US" sz="3600" i="1" dirty="0" smtClean="0">
                <a:solidFill>
                  <a:schemeClr val="tx1"/>
                </a:solidFill>
              </a:rPr>
              <a:t>３－１　アピールポイント</a:t>
            </a:r>
            <a:r>
              <a:rPr lang="ja-JP" altLang="en-US" sz="3600" i="1" dirty="0">
                <a:solidFill>
                  <a:schemeClr val="tx1"/>
                </a:solidFill>
              </a:rPr>
              <a:t>　</a:t>
            </a:r>
            <a:endParaRPr kumimoji="1" lang="ja-JP" alt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83568" y="1442683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資格や専門知識を持つ</a:t>
            </a:r>
            <a:r>
              <a:rPr lang="ja-JP" altLang="en-US" sz="2000" dirty="0"/>
              <a:t>社員</a:t>
            </a:r>
            <a:r>
              <a:rPr kumimoji="1" lang="ja-JP" altLang="en-US" sz="2000" dirty="0" smtClean="0"/>
              <a:t>を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的確に検索することができ、資格</a:t>
            </a:r>
            <a:endParaRPr kumimoji="1" lang="en-US" altLang="ja-JP" sz="2000" dirty="0" smtClean="0">
              <a:solidFill>
                <a:srgbClr val="FF0000"/>
              </a:solidFill>
            </a:endParaRPr>
          </a:p>
          <a:p>
            <a:r>
              <a:rPr kumimoji="1" lang="ja-JP" altLang="en-US" sz="2000" dirty="0" smtClean="0">
                <a:solidFill>
                  <a:srgbClr val="FF0000"/>
                </a:solidFill>
              </a:rPr>
              <a:t>取得推進、新人教育の発展</a:t>
            </a:r>
            <a:r>
              <a:rPr kumimoji="1" lang="ja-JP" altLang="en-US" sz="2000" dirty="0" smtClean="0"/>
              <a:t>につながる</a:t>
            </a:r>
            <a:endParaRPr kumimoji="1" lang="ja-JP" altLang="en-US" sz="2000" dirty="0"/>
          </a:p>
        </p:txBody>
      </p:sp>
      <p:sp>
        <p:nvSpPr>
          <p:cNvPr id="5" name="正方形/長方形 4"/>
          <p:cNvSpPr/>
          <p:nvPr/>
        </p:nvSpPr>
        <p:spPr>
          <a:xfrm>
            <a:off x="539552" y="1199518"/>
            <a:ext cx="7776864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899592" y="959565"/>
            <a:ext cx="3528392" cy="483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b="1" dirty="0" smtClean="0"/>
              <a:t>ユーザ検索機能</a:t>
            </a:r>
            <a:endParaRPr kumimoji="1" lang="ja-JP" altLang="en-US" sz="2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83568" y="2762756"/>
            <a:ext cx="7757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先輩</a:t>
            </a:r>
            <a:r>
              <a:rPr lang="ja-JP" altLang="en-US" sz="2000" dirty="0"/>
              <a:t>と後輩</a:t>
            </a:r>
            <a:r>
              <a:rPr lang="ja-JP" altLang="en-US" sz="2000" dirty="0" smtClean="0"/>
              <a:t>の隔たりをなくし、社員同士の交流を増やすだけではなく</a:t>
            </a:r>
            <a:endParaRPr lang="en-US" altLang="ja-JP" sz="2000" dirty="0" smtClean="0"/>
          </a:p>
          <a:p>
            <a:r>
              <a:rPr kumimoji="1" lang="ja-JP" altLang="en-US" sz="2000" dirty="0" smtClean="0">
                <a:solidFill>
                  <a:srgbClr val="FF0000"/>
                </a:solidFill>
              </a:rPr>
              <a:t>先輩社員から後輩社員へのアドバイスの増加</a:t>
            </a:r>
            <a:r>
              <a:rPr kumimoji="1" lang="ja-JP" altLang="en-US" sz="2000" dirty="0" smtClean="0"/>
              <a:t>につながる</a:t>
            </a:r>
            <a:endParaRPr kumimoji="1" lang="en-US" altLang="ja-JP" sz="20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539552" y="2521197"/>
            <a:ext cx="7776864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899592" y="2279638"/>
            <a:ext cx="3528392" cy="483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b="1" dirty="0" smtClean="0"/>
              <a:t>アドバイス機能</a:t>
            </a:r>
            <a:endParaRPr kumimoji="1" lang="ja-JP" altLang="en-US" sz="2000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83568" y="4104253"/>
            <a:ext cx="7757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予定を確認しながら会話ができ、</a:t>
            </a:r>
            <a:r>
              <a:rPr lang="ja-JP" altLang="en-US" sz="2000" dirty="0" smtClean="0">
                <a:solidFill>
                  <a:srgbClr val="FF0000"/>
                </a:solidFill>
              </a:rPr>
              <a:t>今後の</a:t>
            </a:r>
            <a:r>
              <a:rPr lang="ja-JP" altLang="en-US" sz="2000" dirty="0">
                <a:solidFill>
                  <a:srgbClr val="FF0000"/>
                </a:solidFill>
              </a:rPr>
              <a:t>スケジュール</a:t>
            </a:r>
            <a:r>
              <a:rPr lang="ja-JP" altLang="en-US" sz="2000" dirty="0" smtClean="0">
                <a:solidFill>
                  <a:srgbClr val="FF0000"/>
                </a:solidFill>
              </a:rPr>
              <a:t>が立てやすい。</a:t>
            </a:r>
            <a:endParaRPr lang="en-US" altLang="ja-JP" sz="2000" dirty="0" smtClean="0">
              <a:solidFill>
                <a:srgbClr val="FF0000"/>
              </a:solidFill>
            </a:endParaRPr>
          </a:p>
          <a:p>
            <a:r>
              <a:rPr lang="ja-JP" altLang="en-US" sz="2000" dirty="0" smtClean="0"/>
              <a:t>かつ様々な話題を話せるので交流強化により、</a:t>
            </a:r>
            <a:r>
              <a:rPr lang="ja-JP" altLang="en-US" sz="2000" dirty="0" smtClean="0">
                <a:solidFill>
                  <a:srgbClr val="FF0000"/>
                </a:solidFill>
              </a:rPr>
              <a:t>人間関係も強まる</a:t>
            </a:r>
            <a:endParaRPr lang="en-US" altLang="ja-JP" sz="2000" dirty="0" smtClean="0"/>
          </a:p>
        </p:txBody>
      </p:sp>
      <p:sp>
        <p:nvSpPr>
          <p:cNvPr id="17" name="角丸四角形 16"/>
          <p:cNvSpPr/>
          <p:nvPr/>
        </p:nvSpPr>
        <p:spPr>
          <a:xfrm>
            <a:off x="899592" y="3607193"/>
            <a:ext cx="3528392" cy="483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b="1" dirty="0"/>
              <a:t>チャット機能</a:t>
            </a:r>
            <a:endParaRPr kumimoji="1" lang="ja-JP" altLang="en-US" sz="2000" b="1" dirty="0"/>
          </a:p>
        </p:txBody>
      </p:sp>
      <p:sp>
        <p:nvSpPr>
          <p:cNvPr id="19" name="正方形/長方形 18"/>
          <p:cNvSpPr/>
          <p:nvPr/>
        </p:nvSpPr>
        <p:spPr>
          <a:xfrm>
            <a:off x="539552" y="5133591"/>
            <a:ext cx="7776864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01109" y="5390672"/>
            <a:ext cx="7757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社員のスケジュールを前もって知っておくことで、イベントを決めるこ</a:t>
            </a:r>
            <a:endParaRPr lang="en-US" altLang="ja-JP" sz="2000" dirty="0" smtClean="0"/>
          </a:p>
          <a:p>
            <a:r>
              <a:rPr lang="ja-JP" altLang="en-US" sz="2000" dirty="0" smtClean="0"/>
              <a:t>とができるため、</a:t>
            </a:r>
            <a:r>
              <a:rPr lang="ja-JP" altLang="en-US" sz="2000" dirty="0" smtClean="0">
                <a:solidFill>
                  <a:srgbClr val="FF0000"/>
                </a:solidFill>
              </a:rPr>
              <a:t>イベントの参加人数増加</a:t>
            </a:r>
            <a:r>
              <a:rPr lang="ja-JP" altLang="en-US" sz="2000" dirty="0" smtClean="0"/>
              <a:t>が見込める</a:t>
            </a:r>
            <a:endParaRPr lang="en-US" altLang="ja-JP" sz="2000" dirty="0" smtClean="0">
              <a:solidFill>
                <a:srgbClr val="FF0000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899592" y="4907554"/>
            <a:ext cx="3528392" cy="483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b="1" dirty="0" smtClean="0"/>
              <a:t>イベントスケジュール</a:t>
            </a:r>
            <a:r>
              <a:rPr lang="ja-JP" altLang="en-US" sz="2000" b="1" dirty="0"/>
              <a:t>機能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60298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/>
      <p:bldP spid="5" grpId="0" animBg="1"/>
      <p:bldP spid="6" grpId="0" animBg="1"/>
      <p:bldP spid="10" grpId="0"/>
      <p:bldP spid="13" grpId="0" animBg="1"/>
      <p:bldP spid="14" grpId="0" animBg="1"/>
      <p:bldP spid="15" grpId="0"/>
      <p:bldP spid="17" grpId="0" animBg="1"/>
      <p:bldP spid="19" grpId="0" animBg="1"/>
      <p:bldP spid="20" grpId="0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8642350" cy="792162"/>
          </a:xfrm>
        </p:spPr>
        <p:txBody>
          <a:bodyPr/>
          <a:lstStyle/>
          <a:p>
            <a:pPr algn="ctr"/>
            <a:r>
              <a:rPr kumimoji="1" lang="ja-JP" altLang="en-US" sz="3600" i="1" dirty="0" smtClean="0">
                <a:solidFill>
                  <a:schemeClr val="tx1"/>
                </a:solidFill>
              </a:rPr>
              <a:t>３－２　今後の予定</a:t>
            </a:r>
            <a:endParaRPr kumimoji="1" lang="ja-JP" altLang="en-US" sz="3600" i="1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1710" y="1410178"/>
            <a:ext cx="5868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追加予定の機能一覧</a:t>
            </a:r>
            <a:endParaRPr kumimoji="1" lang="ja-JP" altLang="en-US" sz="3200" dirty="0"/>
          </a:p>
        </p:txBody>
      </p:sp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3296237312"/>
              </p:ext>
            </p:extLst>
          </p:nvPr>
        </p:nvGraphicFramePr>
        <p:xfrm>
          <a:off x="176945" y="1975665"/>
          <a:ext cx="8787543" cy="1669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323528" y="4375976"/>
            <a:ext cx="7488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会社全体</a:t>
            </a:r>
            <a:r>
              <a:rPr lang="ja-JP" altLang="en-US" sz="2800" dirty="0"/>
              <a:t>を</a:t>
            </a:r>
            <a:r>
              <a:rPr kumimoji="1" lang="ja-JP" altLang="en-US" sz="2800" dirty="0" smtClean="0"/>
              <a:t>活気</a:t>
            </a:r>
            <a:r>
              <a:rPr lang="ja-JP" altLang="en-US" sz="2800" dirty="0" smtClean="0"/>
              <a:t>づけられるよう</a:t>
            </a:r>
            <a:r>
              <a:rPr kumimoji="1" lang="ja-JP" altLang="en-US" sz="2800" dirty="0" smtClean="0"/>
              <a:t>、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今後ともシステム開発を進める所存です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318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3_wor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2333</TotalTime>
  <Words>323</Words>
  <Application>Microsoft Office PowerPoint</Application>
  <PresentationFormat>画面に合わせる (4:3)</PresentationFormat>
  <Paragraphs>69</Paragraphs>
  <Slides>11</Slides>
  <Notes>6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03_world</vt:lpstr>
      <vt:lpstr>社内用ＳＮＳ開発の 成果物発表 ～内部情報を快活に～ </vt:lpstr>
      <vt:lpstr>PowerPoint プレゼンテーション</vt:lpstr>
      <vt:lpstr>第１章　システム化に至った背景</vt:lpstr>
      <vt:lpstr>１－１　現状と問題点</vt:lpstr>
      <vt:lpstr>１－２　システム導入による改善</vt:lpstr>
      <vt:lpstr>第２章　交流機能のご紹介</vt:lpstr>
      <vt:lpstr>第３章　弊社SNSの魅力</vt:lpstr>
      <vt:lpstr>３－１　アピールポイント　</vt:lpstr>
      <vt:lpstr>３－２　今後の予定</vt:lpstr>
      <vt:lpstr>第４章　卒業研究を終えて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奈須 健太</dc:creator>
  <cp:lastModifiedBy>石井　武士</cp:lastModifiedBy>
  <cp:revision>207</cp:revision>
  <cp:lastPrinted>2014-01-23T06:22:42Z</cp:lastPrinted>
  <dcterms:created xsi:type="dcterms:W3CDTF">2013-09-06T01:44:06Z</dcterms:created>
  <dcterms:modified xsi:type="dcterms:W3CDTF">2014-01-23T07:06:10Z</dcterms:modified>
</cp:coreProperties>
</file>