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4" r:id="rId4"/>
    <p:sldId id="283" r:id="rId5"/>
    <p:sldId id="278" r:id="rId6"/>
    <p:sldId id="282" r:id="rId7"/>
    <p:sldId id="265" r:id="rId8"/>
    <p:sldId id="284" r:id="rId9"/>
    <p:sldId id="261" r:id="rId10"/>
    <p:sldId id="279" r:id="rId11"/>
    <p:sldId id="268" r:id="rId12"/>
    <p:sldId id="262" r:id="rId13"/>
    <p:sldId id="269" r:id="rId14"/>
    <p:sldId id="270" r:id="rId15"/>
    <p:sldId id="271" r:id="rId16"/>
    <p:sldId id="28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3C"/>
    <a:srgbClr val="DDDDDD"/>
    <a:srgbClr val="003366"/>
    <a:srgbClr val="003300"/>
    <a:srgbClr val="008000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 autoAdjust="0"/>
    <p:restoredTop sz="94660"/>
  </p:normalViewPr>
  <p:slideViewPr>
    <p:cSldViewPr>
      <p:cViewPr>
        <p:scale>
          <a:sx n="50" d="100"/>
          <a:sy n="50" d="100"/>
        </p:scale>
        <p:origin x="-203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ja-JP" altLang="en-US" dirty="0" smtClean="0"/>
              <a:t>学力検査による日本の順位</a:t>
            </a:r>
            <a:endParaRPr lang="ja-JP" altLang="en-US" dirty="0"/>
          </a:p>
        </c:rich>
      </c:tx>
      <c:layout>
        <c:manualLayout>
          <c:xMode val="edge"/>
          <c:yMode val="edge"/>
          <c:x val="0.2958044540705598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535051660926564E-2"/>
          <c:y val="0.31422694932044587"/>
          <c:w val="0.70169128622672283"/>
          <c:h val="0.64091837018109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読解力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4.5856015998222435E-2"/>
                  <c:y val="0.112235004191453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345850461059881E-2"/>
                  <c:y val="8.0167860136752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9.2193039157265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位&quot;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数学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5.6438173536273728E-2"/>
                  <c:y val="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109543384068437E-2"/>
                  <c:y val="-4.0083930068376239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7636929230085547E-3"/>
                  <c:y val="-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7.6159467129914935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ln w="9525"/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364032"/>
        <c:axId val="32364416"/>
      </c:lineChart>
      <c:catAx>
        <c:axId val="32364032"/>
        <c:scaling>
          <c:orientation val="minMax"/>
        </c:scaling>
        <c:delete val="0"/>
        <c:axPos val="t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ja-JP"/>
          </a:p>
        </c:txPr>
        <c:crossAx val="32364416"/>
        <c:crosses val="autoZero"/>
        <c:auto val="1"/>
        <c:lblAlgn val="ctr"/>
        <c:lblOffset val="100"/>
        <c:noMultiLvlLbl val="0"/>
      </c:catAx>
      <c:valAx>
        <c:axId val="32364416"/>
        <c:scaling>
          <c:orientation val="maxMin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32364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68547939117876"/>
          <c:y val="0.37906362676874289"/>
          <c:w val="0.16931452060882124"/>
          <c:h val="0.32604899960610439"/>
        </c:manualLayout>
      </c:layout>
      <c:overlay val="0"/>
      <c:txPr>
        <a:bodyPr/>
        <a:lstStyle/>
        <a:p>
          <a:pPr>
            <a:defRPr sz="2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ja-JP" altLang="en-US" sz="2400" dirty="0" smtClean="0"/>
              <a:t>小学校の教員対象</a:t>
            </a:r>
            <a:endParaRPr lang="en-US" altLang="ja-JP" sz="2400" dirty="0" smtClean="0"/>
          </a:p>
          <a:p>
            <a:pPr>
              <a:defRPr sz="2400"/>
            </a:pPr>
            <a:r>
              <a:rPr lang="ja-JP" altLang="en-US" sz="2400" dirty="0" smtClean="0"/>
              <a:t>英語教育に関する</a:t>
            </a:r>
            <a:r>
              <a:rPr lang="ja-JP" sz="2400" dirty="0" smtClean="0"/>
              <a:t>調査</a:t>
            </a:r>
            <a:endParaRPr lang="ja-JP" sz="2400" dirty="0"/>
          </a:p>
        </c:rich>
      </c:tx>
      <c:layout>
        <c:manualLayout>
          <c:xMode val="edge"/>
          <c:yMode val="edge"/>
          <c:x val="0.3020185482117371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8169884416134836E-2"/>
          <c:y val="0.22923110125888646"/>
          <c:w val="0.36146279528612046"/>
          <c:h val="0.7517661931233932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rgbClr val="C00000">
                  <a:alpha val="66000"/>
                </a:srgbClr>
              </a:solidFill>
              <a:ln w="19050">
                <a:solidFill>
                  <a:schemeClr val="tx1"/>
                </a:solidFill>
              </a:ln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2800" dirty="0" smtClean="0"/>
                      <a:t>53</a:t>
                    </a:r>
                    <a:r>
                      <a:rPr lang="en-US" altLang="en-US" sz="2800" dirty="0"/>
                      <a:t>%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2800" dirty="0" smtClean="0"/>
                      <a:t>33%</a:t>
                    </a:r>
                    <a:endParaRPr lang="en-US" alt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2800" dirty="0" smtClean="0"/>
                      <a:t>14</a:t>
                    </a:r>
                    <a:r>
                      <a:rPr lang="en-US" altLang="en-US" sz="2800" dirty="0"/>
                      <a:t>%</a:t>
                    </a:r>
                    <a:endParaRPr lang="en-US" alt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単独では指導したことのない教員</c:v>
                </c:pt>
                <c:pt idx="1">
                  <c:v>指導経験有り</c:v>
                </c:pt>
                <c:pt idx="2">
                  <c:v>指導経験がない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53.1</c:v>
                </c:pt>
                <c:pt idx="1">
                  <c:v>33.299999999999997</c:v>
                </c:pt>
                <c:pt idx="2">
                  <c:v>14.2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370659967899853"/>
          <c:y val="0.2740114017486544"/>
          <c:w val="0.32467265740104179"/>
          <c:h val="0.5999069895471898"/>
        </c:manualLayout>
      </c:layout>
      <c:overlay val="0"/>
      <c:txPr>
        <a:bodyPr/>
        <a:lstStyle/>
        <a:p>
          <a:pPr>
            <a:defRPr sz="2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B9D4-E2A7-493A-B55D-05C59C18F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819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059D6-C578-46FF-9B47-7B5E47E67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12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3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7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79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7351-97E4-47F9-AA65-FE09ABB5A8FA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8F7-11EA-4273-8D59-FD9B200B8B76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F9C0-BB7E-479A-B6CB-2156B344F33B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AC2-9587-48E9-8156-5C700E6ECF03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D9C-6873-4D0D-BB0B-CEEFC4E1C35A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BA-B0DF-4922-98CC-FEA412AB676A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F9C-A73D-4C02-8CFC-4952E7A89881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6B1-EAAE-4688-8A32-A1E858B8FDF7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7C81-5F73-45AC-AE29-3D003FEB168D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CC17-B34D-4E2D-BE71-C9384053049D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B8F0-CA98-4638-B9EC-D5147A6FF397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73BBE71-3AAF-45D9-ADFB-E637AB37C992}" type="datetime1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E01125-9262-4107-9D61-A0B05AFFB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8640960" cy="2111548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</a:rPr>
              <a:t>Web e-</a:t>
            </a:r>
            <a:r>
              <a:rPr kumimoji="1" lang="ja-JP" altLang="en-US" sz="5400" dirty="0" smtClean="0">
                <a:solidFill>
                  <a:schemeClr val="bg1"/>
                </a:solidFill>
              </a:rPr>
              <a:t>ラーニングシステムの</a:t>
            </a:r>
            <a:r>
              <a:rPr kumimoji="1" lang="en-US" altLang="ja-JP" sz="54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5400" dirty="0" smtClean="0">
                <a:solidFill>
                  <a:schemeClr val="bg1"/>
                </a:solidFill>
              </a:rPr>
            </a:br>
            <a:r>
              <a:rPr lang="ja-JP" altLang="en-US" sz="5400" dirty="0">
                <a:solidFill>
                  <a:schemeClr val="bg1"/>
                </a:solidFill>
              </a:rPr>
              <a:t>ご提案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</a:rPr>
              <a:t>株式会社　秀英社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r>
              <a:rPr lang="ja-JP" altLang="en-US" sz="4000" dirty="0">
                <a:solidFill>
                  <a:schemeClr val="bg1"/>
                </a:solidFill>
              </a:rPr>
              <a:t>システム開発課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２－３メリット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254492" y="2090530"/>
            <a:ext cx="4608512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年齢を問わず利用できる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267744" y="3645024"/>
            <a:ext cx="4608512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好きな</a:t>
            </a:r>
            <a:r>
              <a:rPr lang="ja-JP" altLang="en-US" sz="2800" dirty="0" smtClean="0">
                <a:solidFill>
                  <a:schemeClr val="tx1"/>
                </a:solidFill>
              </a:rPr>
              <a:t>時間に勉強できる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267744" y="5301208"/>
            <a:ext cx="4608512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基本的</a:t>
            </a:r>
            <a:r>
              <a:rPr lang="ja-JP" altLang="en-US" sz="2800" dirty="0" smtClean="0">
                <a:solidFill>
                  <a:schemeClr val="tx1"/>
                </a:solidFill>
              </a:rPr>
              <a:t>な分野からできる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7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38946"/>
            <a:ext cx="7772400" cy="1780108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bg1"/>
                </a:solidFill>
              </a:rPr>
              <a:t>第３章</a:t>
            </a:r>
            <a:r>
              <a:rPr lang="en-US" altLang="ja-JP" sz="6000" dirty="0" smtClean="0">
                <a:solidFill>
                  <a:schemeClr val="bg1"/>
                </a:solidFill>
              </a:rPr>
              <a:t/>
            </a:r>
            <a:br>
              <a:rPr lang="en-US" altLang="ja-JP" sz="6000" dirty="0" smtClean="0">
                <a:solidFill>
                  <a:schemeClr val="bg1"/>
                </a:solidFill>
              </a:rPr>
            </a:br>
            <a:r>
              <a:rPr lang="ja-JP" altLang="en-US" sz="6000" dirty="0" smtClean="0">
                <a:solidFill>
                  <a:schemeClr val="bg1"/>
                </a:solidFill>
              </a:rPr>
              <a:t>機能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5076056" y="4941168"/>
            <a:ext cx="3816424" cy="771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３－１機能の紹介</a:t>
            </a:r>
            <a:endParaRPr lang="en-US" altLang="ja-JP" sz="40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３－１機能の紹介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85730" y="2060848"/>
            <a:ext cx="5544616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HTML</a:t>
            </a:r>
            <a:r>
              <a:rPr lang="ja-JP" altLang="en-US" sz="2800" dirty="0" smtClean="0">
                <a:solidFill>
                  <a:schemeClr val="tx1"/>
                </a:solidFill>
              </a:rPr>
              <a:t>５のキャンバスを使った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書き取りシステム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0193" y="3112706"/>
            <a:ext cx="5544616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スピードラーニングのような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音声</a:t>
            </a:r>
            <a:r>
              <a:rPr lang="ja-JP" altLang="en-US" sz="2800" dirty="0" smtClean="0">
                <a:solidFill>
                  <a:schemeClr val="tx1"/>
                </a:solidFill>
              </a:rPr>
              <a:t>学習システム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0193" y="5229200"/>
            <a:ext cx="5544616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管理者とユーザ毎の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ログイン</a:t>
            </a:r>
            <a:r>
              <a:rPr lang="ja-JP" altLang="en-US" sz="2800" dirty="0" smtClean="0">
                <a:solidFill>
                  <a:schemeClr val="tx1"/>
                </a:solidFill>
              </a:rPr>
              <a:t>システム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803444" y="4185320"/>
            <a:ext cx="5544616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データベースを使った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問題検索</a:t>
            </a:r>
            <a:r>
              <a:rPr lang="ja-JP" altLang="en-US" sz="2800" dirty="0" smtClean="0">
                <a:solidFill>
                  <a:schemeClr val="tx1"/>
                </a:solidFill>
              </a:rPr>
              <a:t>システム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38946"/>
            <a:ext cx="7772400" cy="1780108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bg1"/>
                </a:solidFill>
              </a:rPr>
              <a:t>第４章</a:t>
            </a:r>
            <a:r>
              <a:rPr lang="en-US" altLang="ja-JP" sz="6000" dirty="0" smtClean="0">
                <a:solidFill>
                  <a:schemeClr val="bg1"/>
                </a:solidFill>
              </a:rPr>
              <a:t/>
            </a:r>
            <a:br>
              <a:rPr lang="en-US" altLang="ja-JP" sz="6000" dirty="0" smtClean="0">
                <a:solidFill>
                  <a:schemeClr val="bg1"/>
                </a:solidFill>
              </a:rPr>
            </a:br>
            <a:r>
              <a:rPr lang="ja-JP" altLang="en-US" sz="6000" dirty="0" smtClean="0">
                <a:solidFill>
                  <a:schemeClr val="bg1"/>
                </a:solidFill>
              </a:rPr>
              <a:t>秀英社のビジョン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491880" y="4437112"/>
            <a:ext cx="5400600" cy="1276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４－１我々の提案</a:t>
            </a:r>
            <a:endParaRPr lang="en-US" altLang="ja-JP" sz="4000" dirty="0" smtClean="0">
              <a:solidFill>
                <a:srgbClr val="003366"/>
              </a:solidFill>
            </a:endParaRPr>
          </a:p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４－２我々の目指すもの</a:t>
            </a:r>
            <a:endParaRPr lang="en-US" altLang="ja-JP" sz="40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４－１我々の提案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x11g028\AppData\Local\Microsoft\Windows\Temporary Internet Files\Content.IE5\LZQKHPA2\MC90033329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0978"/>
            <a:ext cx="1656184" cy="31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979712" y="1988840"/>
            <a:ext cx="6768752" cy="4176464"/>
          </a:xfrm>
          <a:prstGeom prst="wedgeRoundRectCallout">
            <a:avLst>
              <a:gd name="adj1" fmla="val -54871"/>
              <a:gd name="adj2" fmla="val 35144"/>
              <a:gd name="adj3" fmla="val 16667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79712" y="2184246"/>
            <a:ext cx="67687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/>
              <a:t>社会</a:t>
            </a:r>
            <a:r>
              <a:rPr lang="ja-JP" altLang="en-US" sz="3000" dirty="0" smtClean="0"/>
              <a:t>のグローバル化に伴い、</a:t>
            </a:r>
            <a:endParaRPr lang="en-US" altLang="ja-JP" sz="3000" dirty="0" smtClean="0"/>
          </a:p>
          <a:p>
            <a:endParaRPr lang="en-US" altLang="ja-JP" sz="3000" dirty="0" smtClean="0"/>
          </a:p>
          <a:p>
            <a:r>
              <a:rPr lang="ja-JP" altLang="en-US" sz="3000" dirty="0" smtClean="0"/>
              <a:t>これからの人材教育や</a:t>
            </a:r>
            <a:endParaRPr lang="en-US" altLang="ja-JP" sz="3000" dirty="0" smtClean="0"/>
          </a:p>
          <a:p>
            <a:endParaRPr lang="en-US" altLang="ja-JP" sz="3000" dirty="0" smtClean="0"/>
          </a:p>
          <a:p>
            <a:r>
              <a:rPr kumimoji="1" lang="ja-JP" altLang="en-US" sz="3000" dirty="0"/>
              <a:t>これまで</a:t>
            </a:r>
            <a:r>
              <a:rPr kumimoji="1" lang="ja-JP" altLang="en-US" sz="3000" dirty="0" smtClean="0"/>
              <a:t>の教育に不安を感じている人に</a:t>
            </a:r>
            <a:endParaRPr kumimoji="1" lang="en-US" altLang="ja-JP" sz="3000" dirty="0" smtClean="0"/>
          </a:p>
          <a:p>
            <a:endParaRPr kumimoji="1" lang="en-US" altLang="ja-JP" sz="3000" dirty="0" smtClean="0"/>
          </a:p>
          <a:p>
            <a:r>
              <a:rPr kumimoji="1" lang="ja-JP" altLang="en-US" sz="3000" dirty="0" smtClean="0"/>
              <a:t>利用してほしいサービスのシステム化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84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４－２</a:t>
            </a:r>
            <a:r>
              <a:rPr lang="ja-JP" altLang="en-US" dirty="0">
                <a:solidFill>
                  <a:schemeClr val="bg1"/>
                </a:solidFill>
              </a:rPr>
              <a:t>我々</a:t>
            </a:r>
            <a:r>
              <a:rPr lang="ja-JP" altLang="en-US" dirty="0" smtClean="0">
                <a:solidFill>
                  <a:schemeClr val="bg1"/>
                </a:solidFill>
              </a:rPr>
              <a:t>の目指すもの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x11g010\AppData\Local\Microsoft\Windows\Temporary Internet Files\Content.IE5\MS819CAV\MC90037875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" y="3458885"/>
            <a:ext cx="2896986" cy="31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331640" y="2852936"/>
            <a:ext cx="68641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 smtClean="0"/>
              <a:t>たくさんのユーザに利用してもらうことで、</a:t>
            </a:r>
            <a:endParaRPr kumimoji="1" lang="en-US" altLang="ja-JP" sz="3000" dirty="0" smtClean="0"/>
          </a:p>
          <a:p>
            <a:pPr algn="ctr"/>
            <a:endParaRPr kumimoji="1" lang="en-US" altLang="ja-JP" sz="3000" dirty="0" smtClean="0"/>
          </a:p>
          <a:p>
            <a:pPr algn="ctr"/>
            <a:r>
              <a:rPr lang="ja-JP" altLang="en-US" sz="3000" dirty="0"/>
              <a:t>日本</a:t>
            </a:r>
            <a:r>
              <a:rPr lang="ja-JP" altLang="en-US" sz="3000" dirty="0" smtClean="0"/>
              <a:t>の教育という分野の未来に</a:t>
            </a:r>
            <a:endParaRPr lang="en-US" altLang="ja-JP" sz="3000" dirty="0" smtClean="0"/>
          </a:p>
          <a:p>
            <a:pPr algn="ctr"/>
            <a:endParaRPr kumimoji="1" lang="en-US" altLang="ja-JP" sz="3000" dirty="0" smtClean="0"/>
          </a:p>
          <a:p>
            <a:pPr algn="ctr"/>
            <a:r>
              <a:rPr kumimoji="1" lang="ja-JP" altLang="en-US" sz="3000" dirty="0" smtClean="0"/>
              <a:t>貢献していくこと。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19162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538946"/>
            <a:ext cx="8568952" cy="1780108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bg1"/>
                </a:solidFill>
              </a:rPr>
              <a:t>ご清聴</a:t>
            </a:r>
            <a:r>
              <a:rPr lang="en-US" altLang="ja-JP" sz="6000" dirty="0" smtClean="0">
                <a:solidFill>
                  <a:schemeClr val="bg1"/>
                </a:solidFill>
              </a:rPr>
              <a:t/>
            </a:r>
            <a:br>
              <a:rPr lang="en-US" altLang="ja-JP" sz="6000" dirty="0" smtClean="0">
                <a:solidFill>
                  <a:schemeClr val="bg1"/>
                </a:solidFill>
              </a:rPr>
            </a:br>
            <a:r>
              <a:rPr lang="ja-JP" altLang="en-US" sz="6000" dirty="0" smtClean="0">
                <a:solidFill>
                  <a:schemeClr val="bg1"/>
                </a:solidFill>
              </a:rPr>
              <a:t>ありがとうございました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2276872"/>
            <a:ext cx="8568951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</a:rPr>
              <a:t>１</a:t>
            </a:r>
            <a:r>
              <a:rPr lang="ja-JP" altLang="en-US" sz="4000" dirty="0" smtClean="0">
                <a:solidFill>
                  <a:schemeClr val="tx1"/>
                </a:solidFill>
              </a:rPr>
              <a:t>章　システム化の経緯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第２章</a:t>
            </a: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システム化の提案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第３章　機能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第４章　秀英社のビジョン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538946"/>
            <a:ext cx="8568952" cy="1780108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</a:rPr>
              <a:t>第１章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6000" dirty="0" smtClean="0">
                <a:solidFill>
                  <a:schemeClr val="bg1"/>
                </a:solidFill>
              </a:rPr>
            </a:br>
            <a:r>
              <a:rPr lang="ja-JP" altLang="en-US" sz="6000" dirty="0" smtClean="0">
                <a:solidFill>
                  <a:schemeClr val="bg1"/>
                </a:solidFill>
              </a:rPr>
              <a:t>システム化の経緯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5076056" y="4941168"/>
            <a:ext cx="3816424" cy="1348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１－１会社概要</a:t>
            </a:r>
            <a:endParaRPr lang="en-US" altLang="ja-JP" sz="4000" dirty="0" smtClean="0">
              <a:solidFill>
                <a:srgbClr val="003366"/>
              </a:solidFill>
            </a:endParaRPr>
          </a:p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１－２背景</a:t>
            </a:r>
            <a:endParaRPr lang="ja-JP" altLang="en-US" sz="40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社名</a:t>
            </a:r>
            <a:r>
              <a:rPr lang="en-US" altLang="ja-JP" sz="3200" dirty="0" smtClean="0">
                <a:solidFill>
                  <a:schemeClr val="tx1"/>
                </a:solidFill>
              </a:rPr>
              <a:t>: </a:t>
            </a:r>
            <a:r>
              <a:rPr lang="ja-JP" altLang="en-US" sz="3200" dirty="0" smtClean="0">
                <a:solidFill>
                  <a:schemeClr val="tx1"/>
                </a:solidFill>
              </a:rPr>
              <a:t>秀英社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資本</a:t>
            </a:r>
            <a:r>
              <a:rPr lang="ja-JP" altLang="en-US" sz="3200" dirty="0" smtClean="0">
                <a:solidFill>
                  <a:schemeClr val="tx1"/>
                </a:solidFill>
              </a:rPr>
              <a:t>金</a:t>
            </a:r>
            <a:r>
              <a:rPr lang="en-US" altLang="ja-JP" sz="3200" dirty="0" smtClean="0">
                <a:solidFill>
                  <a:schemeClr val="tx1"/>
                </a:solidFill>
              </a:rPr>
              <a:t>:</a:t>
            </a:r>
            <a:r>
              <a:rPr lang="ja-JP" altLang="en-US" sz="3200" dirty="0" smtClean="0">
                <a:solidFill>
                  <a:schemeClr val="tx1"/>
                </a:solidFill>
              </a:rPr>
              <a:t>５００億円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昔から教育教材を扱ってきた老舗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kumimoji="1" lang="ja-JP" altLang="en-US" sz="3200" dirty="0">
                <a:solidFill>
                  <a:schemeClr val="tx1"/>
                </a:solidFill>
              </a:rPr>
              <a:t>時代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の流れに沿って新しい事業展開を模索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１－１会社概要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158" y1="24211" x2="33158" y2="24211"/>
                        <a14:foregroundMark x1="21579" y1="35789" x2="21579" y2="35789"/>
                        <a14:foregroundMark x1="69474" y1="25789" x2="69474" y2="25789"/>
                        <a14:foregroundMark x1="76316" y1="31579" x2="76316" y2="31579"/>
                        <a14:foregroundMark x1="79474" y1="41053" x2="79474" y2="41053"/>
                        <a14:foregroundMark x1="74737" y1="63158" x2="74737" y2="63158"/>
                        <a14:foregroundMark x1="63158" y1="77895" x2="63158" y2="77895"/>
                        <a14:foregroundMark x1="42105" y1="80000" x2="42105" y2="80000"/>
                        <a14:foregroundMark x1="25263" y1="66842" x2="25263" y2="66842"/>
                        <a14:foregroundMark x1="30526" y1="63158" x2="30526" y2="63158"/>
                        <a14:foregroundMark x1="20000" y1="63158" x2="20000" y2="63158"/>
                        <a14:foregroundMark x1="77895" y1="64211" x2="77895" y2="64211"/>
                        <a14:foregroundMark x1="40526" y1="63158" x2="40526" y2="63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5" t="9551" r="10613" b="9716"/>
          <a:stretch/>
        </p:blipFill>
        <p:spPr>
          <a:xfrm>
            <a:off x="6804248" y="1772815"/>
            <a:ext cx="1934818" cy="19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99592" y="5229200"/>
            <a:ext cx="7408333" cy="1224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世界</a:t>
            </a:r>
            <a:r>
              <a:rPr lang="ja-JP" altLang="en-US" sz="2800" dirty="0" smtClean="0">
                <a:solidFill>
                  <a:schemeClr val="tx1"/>
                </a:solidFill>
              </a:rPr>
              <a:t>学力検査の結果、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日本の順位は低下している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527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１－２背景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104265567"/>
              </p:ext>
            </p:extLst>
          </p:nvPr>
        </p:nvGraphicFramePr>
        <p:xfrm>
          <a:off x="971600" y="1772816"/>
          <a:ext cx="727280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6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531502"/>
              </p:ext>
            </p:extLst>
          </p:nvPr>
        </p:nvGraphicFramePr>
        <p:xfrm>
          <a:off x="755576" y="1916832"/>
          <a:ext cx="7776864" cy="3739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79512" y="-27384"/>
            <a:ext cx="8507288" cy="2010552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１－２背景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59225" y="5589240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まだまだ初動段階であるため、これからの更なる発展が見込める。このような状況において、</a:t>
            </a:r>
            <a:r>
              <a:rPr kumimoji="1" lang="ja-JP" altLang="en-US" sz="2000" dirty="0" smtClean="0"/>
              <a:t>私たちのサービスは生かせる点が多い。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538946"/>
            <a:ext cx="8640960" cy="1780108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bg1"/>
                </a:solidFill>
              </a:rPr>
              <a:t>第２章</a:t>
            </a:r>
            <a:r>
              <a:rPr lang="en-US" altLang="ja-JP" sz="6000" dirty="0" smtClean="0">
                <a:solidFill>
                  <a:schemeClr val="bg1"/>
                </a:solidFill>
              </a:rPr>
              <a:t/>
            </a:r>
            <a:br>
              <a:rPr lang="en-US" altLang="ja-JP" sz="6000" dirty="0" smtClean="0">
                <a:solidFill>
                  <a:schemeClr val="bg1"/>
                </a:solidFill>
              </a:rPr>
            </a:br>
            <a:r>
              <a:rPr lang="ja-JP" altLang="en-US" sz="6000" dirty="0" smtClean="0">
                <a:solidFill>
                  <a:schemeClr val="bg1"/>
                </a:solidFill>
              </a:rPr>
              <a:t>システム化の提案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5076056" y="5033268"/>
            <a:ext cx="3816424" cy="185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２－１目的</a:t>
            </a:r>
            <a:endParaRPr lang="en-US" altLang="ja-JP" sz="4000" dirty="0" smtClean="0">
              <a:solidFill>
                <a:srgbClr val="003366"/>
              </a:solidFill>
            </a:endParaRPr>
          </a:p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２－２ターゲット</a:t>
            </a:r>
            <a:endParaRPr lang="en-US" altLang="ja-JP" sz="4000" dirty="0" smtClean="0">
              <a:solidFill>
                <a:srgbClr val="003366"/>
              </a:solidFill>
            </a:endParaRPr>
          </a:p>
          <a:p>
            <a:pPr algn="l"/>
            <a:r>
              <a:rPr lang="ja-JP" altLang="en-US" sz="4000" dirty="0" smtClean="0">
                <a:solidFill>
                  <a:srgbClr val="003366"/>
                </a:solidFill>
              </a:rPr>
              <a:t>２－３メリット</a:t>
            </a:r>
            <a:endParaRPr lang="ja-JP" altLang="en-US" sz="40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２－１目的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91680" y="2492896"/>
            <a:ext cx="5832648" cy="12241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</a:rPr>
              <a:t>・ゆとり世代の学習支援で差を</a:t>
            </a:r>
            <a:r>
              <a:rPr lang="ja-JP" altLang="en-US" sz="2800" dirty="0" smtClean="0">
                <a:solidFill>
                  <a:schemeClr val="tx1"/>
                </a:solidFill>
              </a:rPr>
              <a:t>埋める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・英語教員の能力不足を</a:t>
            </a:r>
            <a:r>
              <a:rPr lang="ja-JP" altLang="en-US" sz="2800" dirty="0" smtClean="0">
                <a:solidFill>
                  <a:schemeClr val="tx1"/>
                </a:solidFill>
              </a:rPr>
              <a:t>補う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4172990" y="3789040"/>
            <a:ext cx="83105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691680" y="4869160"/>
            <a:ext cx="5832648" cy="12241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・ゆとり世代という言葉をなくす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ja-JP" altLang="en-US" sz="2800" dirty="0">
                <a:solidFill>
                  <a:schemeClr val="tx1"/>
                </a:solidFill>
              </a:rPr>
              <a:t>グローバル化への</a:t>
            </a:r>
            <a:r>
              <a:rPr lang="ja-JP" altLang="en-US" sz="2800" dirty="0" smtClean="0">
                <a:solidFill>
                  <a:schemeClr val="tx1"/>
                </a:solidFill>
              </a:rPr>
              <a:t>対応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92080" y="4077072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そして・・・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8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２－２ターゲット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475656" y="2492896"/>
            <a:ext cx="5832648" cy="122413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教育を受けたい全ての人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514601" y="4459492"/>
            <a:ext cx="5832648" cy="185488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社会人として基礎的な学力に不安のある人。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学校</a:t>
            </a:r>
            <a:r>
              <a:rPr lang="ja-JP" altLang="en-US" sz="2800" dirty="0" smtClean="0">
                <a:solidFill>
                  <a:schemeClr val="tx1"/>
                </a:solidFill>
              </a:rPr>
              <a:t>教育の補助的なものとして利用したい人。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3956966" y="3774706"/>
            <a:ext cx="831058" cy="662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6746" y="38750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主に</a:t>
            </a:r>
            <a:r>
              <a:rPr kumimoji="1" lang="en-US" altLang="ja-JP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8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798</TotalTime>
  <Words>328</Words>
  <Application>Microsoft Office PowerPoint</Application>
  <PresentationFormat>画面に合わせる (4:3)</PresentationFormat>
  <Paragraphs>84</Paragraphs>
  <Slides>16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ウェーブ</vt:lpstr>
      <vt:lpstr>Web e-ラーニングシステムの ご提案</vt:lpstr>
      <vt:lpstr>目次</vt:lpstr>
      <vt:lpstr>第１章 システム化の経緯</vt:lpstr>
      <vt:lpstr>１－１会社概要</vt:lpstr>
      <vt:lpstr>１－２背景</vt:lpstr>
      <vt:lpstr> １－２背景 </vt:lpstr>
      <vt:lpstr>第２章 システム化の提案</vt:lpstr>
      <vt:lpstr>２－１目的</vt:lpstr>
      <vt:lpstr>２－２ターゲット</vt:lpstr>
      <vt:lpstr>２－３メリット</vt:lpstr>
      <vt:lpstr>第３章 機能</vt:lpstr>
      <vt:lpstr>３－１機能の紹介</vt:lpstr>
      <vt:lpstr>第４章 秀英社のビジョン</vt:lpstr>
      <vt:lpstr>４－１我々の提案</vt:lpstr>
      <vt:lpstr>４－２我々の目指すもの</vt:lpstr>
      <vt:lpstr>ご清聴 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小野沢 優太</dc:creator>
  <cp:lastModifiedBy>森口 直輝</cp:lastModifiedBy>
  <cp:revision>106</cp:revision>
  <cp:lastPrinted>2013-09-20T03:15:20Z</cp:lastPrinted>
  <dcterms:created xsi:type="dcterms:W3CDTF">2013-09-06T01:16:36Z</dcterms:created>
  <dcterms:modified xsi:type="dcterms:W3CDTF">2013-09-20T03:23:42Z</dcterms:modified>
</cp:coreProperties>
</file>