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  <p:sldMasterId id="2147483696" r:id="rId3"/>
  </p:sldMasterIdLst>
  <p:notesMasterIdLst>
    <p:notesMasterId r:id="rId18"/>
  </p:notesMasterIdLst>
  <p:handoutMasterIdLst>
    <p:handoutMasterId r:id="rId19"/>
  </p:handoutMasterIdLst>
  <p:sldIdLst>
    <p:sldId id="313" r:id="rId4"/>
    <p:sldId id="314" r:id="rId5"/>
    <p:sldId id="291" r:id="rId6"/>
    <p:sldId id="307" r:id="rId7"/>
    <p:sldId id="292" r:id="rId8"/>
    <p:sldId id="294" r:id="rId9"/>
    <p:sldId id="308" r:id="rId10"/>
    <p:sldId id="295" r:id="rId11"/>
    <p:sldId id="302" r:id="rId12"/>
    <p:sldId id="303" r:id="rId13"/>
    <p:sldId id="284" r:id="rId14"/>
    <p:sldId id="310" r:id="rId15"/>
    <p:sldId id="312" r:id="rId16"/>
    <p:sldId id="296" r:id="rId17"/>
  </p:sldIdLst>
  <p:sldSz cx="9144000" cy="6858000" type="screen4x3"/>
  <p:notesSz cx="9144000" cy="6858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53" autoAdjust="0"/>
    <p:restoredTop sz="94660"/>
  </p:normalViewPr>
  <p:slideViewPr>
    <p:cSldViewPr>
      <p:cViewPr varScale="1">
        <p:scale>
          <a:sx n="72" d="100"/>
          <a:sy n="72" d="100"/>
        </p:scale>
        <p:origin x="-101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535051660926564E-2"/>
          <c:y val="0.31422694932044587"/>
          <c:w val="0.70169128622672283"/>
          <c:h val="0.64091837018109099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英語力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marker>
            <c:spPr>
              <a:solidFill>
                <a:srgbClr val="FF0000"/>
              </a:solidFill>
              <a:ln>
                <a:solidFill>
                  <a:srgbClr val="FF0000"/>
                </a:solidFill>
              </a:ln>
            </c:spPr>
          </c:marker>
          <c:dLbls>
            <c:dLbl>
              <c:idx val="0"/>
              <c:layout>
                <c:manualLayout>
                  <c:x val="-4.5856015998222435E-2"/>
                  <c:y val="0.1122350041914535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-1.2345850461059881E-2"/>
                  <c:y val="8.016786013675247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0"/>
                  <c:y val="-9.219303915726535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numFmt formatCode="#,##0&quot;位&quot;" sourceLinked="0"/>
            <c:spPr>
              <a:noFill/>
              <a:ln>
                <a:noFill/>
              </a:ln>
            </c:spPr>
            <c:txPr>
              <a:bodyPr/>
              <a:lstStyle/>
              <a:p>
                <a:pPr>
                  <a:defRPr sz="2800"/>
                </a:pPr>
                <a:endParaRPr lang="ja-JP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2000年</c:v>
                </c:pt>
                <c:pt idx="1">
                  <c:v>03年</c:v>
                </c:pt>
                <c:pt idx="2">
                  <c:v>06年</c:v>
                </c:pt>
                <c:pt idx="3">
                  <c:v>09年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</c:v>
                </c:pt>
                <c:pt idx="1">
                  <c:v>14</c:v>
                </c:pt>
                <c:pt idx="2">
                  <c:v>15</c:v>
                </c:pt>
                <c:pt idx="3">
                  <c:v>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数学</c:v>
                </c:pt>
              </c:strCache>
            </c:strRef>
          </c:tx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  <c:marker>
            <c:spPr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c:spPr>
          </c:marker>
          <c:dLbls>
            <c:dLbl>
              <c:idx val="0"/>
              <c:layout>
                <c:manualLayout>
                  <c:x val="-5.6438173536273728E-2"/>
                  <c:y val="7.2151074123077238E-2"/>
                </c:manualLayout>
              </c:layout>
              <c:numFmt formatCode="#,##0&quot;位&quot;" sourceLinked="0"/>
              <c:spPr>
                <a:ln w="9525"/>
              </c:spPr>
              <c:txPr>
                <a:bodyPr/>
                <a:lstStyle/>
                <a:p>
                  <a:pPr>
                    <a:defRPr sz="2800"/>
                  </a:pPr>
                  <a:endParaRPr lang="ja-JP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layout>
                <c:manualLayout>
                  <c:x val="1.4109543384068437E-2"/>
                  <c:y val="-4.0083930068376239E-2"/>
                </c:manualLayout>
              </c:layout>
              <c:numFmt formatCode="#,##0&quot;位&quot;" sourceLinked="0"/>
              <c:spPr>
                <a:ln w="9525"/>
              </c:spPr>
              <c:txPr>
                <a:bodyPr/>
                <a:lstStyle/>
                <a:p>
                  <a:pPr>
                    <a:defRPr sz="2800"/>
                  </a:pPr>
                  <a:endParaRPr lang="ja-JP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-1.7636929230085547E-3"/>
                  <c:y val="-7.2151074123077238E-2"/>
                </c:manualLayout>
              </c:layout>
              <c:numFmt formatCode="#,##0&quot;位&quot;" sourceLinked="0"/>
              <c:spPr>
                <a:ln w="9525"/>
              </c:spPr>
              <c:txPr>
                <a:bodyPr/>
                <a:lstStyle/>
                <a:p>
                  <a:pPr>
                    <a:defRPr sz="2800"/>
                  </a:pPr>
                  <a:endParaRPr lang="ja-JP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0"/>
                  <c:y val="7.6159467129914935E-2"/>
                </c:manualLayout>
              </c:layout>
              <c:numFmt formatCode="#,##0&quot;位&quot;" sourceLinked="0"/>
              <c:spPr>
                <a:ln w="9525"/>
              </c:spPr>
              <c:txPr>
                <a:bodyPr/>
                <a:lstStyle/>
                <a:p>
                  <a:pPr>
                    <a:defRPr sz="2800"/>
                  </a:pPr>
                  <a:endParaRPr lang="ja-JP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ln w="9525"/>
            </c:spPr>
            <c:txPr>
              <a:bodyPr/>
              <a:lstStyle/>
              <a:p>
                <a:pPr>
                  <a:defRPr sz="2800"/>
                </a:pPr>
                <a:endParaRPr lang="ja-JP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2000年</c:v>
                </c:pt>
                <c:pt idx="1">
                  <c:v>03年</c:v>
                </c:pt>
                <c:pt idx="2">
                  <c:v>06年</c:v>
                </c:pt>
                <c:pt idx="3">
                  <c:v>09年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</c:v>
                </c:pt>
                <c:pt idx="1">
                  <c:v>6</c:v>
                </c:pt>
                <c:pt idx="2">
                  <c:v>10</c:v>
                </c:pt>
                <c:pt idx="3">
                  <c:v>9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3233152"/>
        <c:axId val="33255424"/>
      </c:lineChart>
      <c:catAx>
        <c:axId val="33233152"/>
        <c:scaling>
          <c:orientation val="minMax"/>
        </c:scaling>
        <c:delete val="0"/>
        <c:axPos val="t"/>
        <c:majorTickMark val="none"/>
        <c:minorTickMark val="none"/>
        <c:tickLblPos val="nextTo"/>
        <c:txPr>
          <a:bodyPr/>
          <a:lstStyle/>
          <a:p>
            <a:pPr>
              <a:defRPr sz="2400"/>
            </a:pPr>
            <a:endParaRPr lang="ja-JP"/>
          </a:p>
        </c:txPr>
        <c:crossAx val="33255424"/>
        <c:crosses val="autoZero"/>
        <c:auto val="1"/>
        <c:lblAlgn val="ctr"/>
        <c:lblOffset val="100"/>
        <c:noMultiLvlLbl val="0"/>
      </c:catAx>
      <c:valAx>
        <c:axId val="33255424"/>
        <c:scaling>
          <c:orientation val="maxMin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2000"/>
            </a:pPr>
            <a:endParaRPr lang="ja-JP"/>
          </a:p>
        </c:txPr>
        <c:crossAx val="3323315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3068547939117876"/>
          <c:y val="0.37906362676874289"/>
          <c:w val="0.16931452060882124"/>
          <c:h val="0.32604899960610439"/>
        </c:manualLayout>
      </c:layout>
      <c:overlay val="0"/>
      <c:txPr>
        <a:bodyPr/>
        <a:lstStyle/>
        <a:p>
          <a:pPr>
            <a:defRPr sz="2000"/>
          </a:pPr>
          <a:endParaRPr lang="ja-JP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ja-JP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B0D8E2-DDDA-4E1C-ADC3-7EBEFD2CC105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E13FA860-BC8A-4AF1-B7FC-922423C24086}">
      <dgm:prSet/>
      <dgm:spPr/>
      <dgm:t>
        <a:bodyPr/>
        <a:lstStyle/>
        <a:p>
          <a:pPr rtl="0"/>
          <a:r>
            <a:rPr kumimoji="1" lang="ja-JP" dirty="0" smtClean="0"/>
            <a:t>・</a:t>
          </a:r>
          <a:r>
            <a:rPr kumimoji="1" lang="ja-JP" altLang="en-US" dirty="0" smtClean="0"/>
            <a:t>勉強する時間を中々取れない方</a:t>
          </a:r>
          <a:endParaRPr lang="ja-JP" dirty="0"/>
        </a:p>
      </dgm:t>
    </dgm:pt>
    <dgm:pt modelId="{B120B591-1297-45D4-97A4-860905D1A867}" type="parTrans" cxnId="{CE8469BB-FF4D-4F11-BC67-D38A3CCD03D1}">
      <dgm:prSet/>
      <dgm:spPr/>
      <dgm:t>
        <a:bodyPr/>
        <a:lstStyle/>
        <a:p>
          <a:endParaRPr kumimoji="1" lang="ja-JP" altLang="en-US"/>
        </a:p>
      </dgm:t>
    </dgm:pt>
    <dgm:pt modelId="{7559EB72-BDDD-410C-A8A6-A4C8D69C2A35}" type="sibTrans" cxnId="{CE8469BB-FF4D-4F11-BC67-D38A3CCD03D1}">
      <dgm:prSet/>
      <dgm:spPr/>
      <dgm:t>
        <a:bodyPr/>
        <a:lstStyle/>
        <a:p>
          <a:endParaRPr kumimoji="1" lang="ja-JP" altLang="en-US"/>
        </a:p>
      </dgm:t>
    </dgm:pt>
    <dgm:pt modelId="{38245F1C-AE89-4207-B16A-32CF90E66153}">
      <dgm:prSet/>
      <dgm:spPr/>
      <dgm:t>
        <a:bodyPr/>
        <a:lstStyle/>
        <a:p>
          <a:pPr rtl="0"/>
          <a:r>
            <a:rPr kumimoji="1" lang="ja-JP" dirty="0" smtClean="0"/>
            <a:t>・</a:t>
          </a:r>
          <a:r>
            <a:rPr kumimoji="1" lang="ja-JP" altLang="en-US" dirty="0" smtClean="0"/>
            <a:t>サポートが欲しい方</a:t>
          </a:r>
          <a:endParaRPr lang="ja-JP" dirty="0"/>
        </a:p>
      </dgm:t>
    </dgm:pt>
    <dgm:pt modelId="{22B7F82C-5D80-4A20-96A1-83B5D0B52081}" type="parTrans" cxnId="{2F24C24C-FCFB-4287-A51E-BBFE9334C82F}">
      <dgm:prSet/>
      <dgm:spPr/>
      <dgm:t>
        <a:bodyPr/>
        <a:lstStyle/>
        <a:p>
          <a:endParaRPr kumimoji="1" lang="ja-JP" altLang="en-US"/>
        </a:p>
      </dgm:t>
    </dgm:pt>
    <dgm:pt modelId="{E6034CDF-93D8-43CB-98AC-F225D159E5BD}" type="sibTrans" cxnId="{2F24C24C-FCFB-4287-A51E-BBFE9334C82F}">
      <dgm:prSet/>
      <dgm:spPr/>
      <dgm:t>
        <a:bodyPr/>
        <a:lstStyle/>
        <a:p>
          <a:endParaRPr kumimoji="1" lang="ja-JP" altLang="en-US"/>
        </a:p>
      </dgm:t>
    </dgm:pt>
    <dgm:pt modelId="{F25142F5-277C-4BE9-B91F-CCB9A54516EC}">
      <dgm:prSet/>
      <dgm:spPr/>
      <dgm:t>
        <a:bodyPr/>
        <a:lstStyle/>
        <a:p>
          <a:pPr rtl="0"/>
          <a:r>
            <a:rPr lang="ja-JP" altLang="en-US" dirty="0" smtClean="0"/>
            <a:t>・</a:t>
          </a:r>
          <a:r>
            <a:rPr kumimoji="1" lang="ja-JP" altLang="en-US" dirty="0" smtClean="0"/>
            <a:t>現状の学力に不安がある方</a:t>
          </a:r>
          <a:endParaRPr lang="ja-JP" dirty="0"/>
        </a:p>
      </dgm:t>
    </dgm:pt>
    <dgm:pt modelId="{6839D2C1-BA26-4987-9C87-852E144DF971}" type="parTrans" cxnId="{00607639-396E-42D5-89BC-493418029490}">
      <dgm:prSet/>
      <dgm:spPr/>
      <dgm:t>
        <a:bodyPr/>
        <a:lstStyle/>
        <a:p>
          <a:endParaRPr kumimoji="1" lang="ja-JP" altLang="en-US"/>
        </a:p>
      </dgm:t>
    </dgm:pt>
    <dgm:pt modelId="{01F59D55-C003-43D0-BA19-11C946C3B801}" type="sibTrans" cxnId="{00607639-396E-42D5-89BC-493418029490}">
      <dgm:prSet/>
      <dgm:spPr/>
      <dgm:t>
        <a:bodyPr/>
        <a:lstStyle/>
        <a:p>
          <a:endParaRPr kumimoji="1" lang="ja-JP" altLang="en-US"/>
        </a:p>
      </dgm:t>
    </dgm:pt>
    <dgm:pt modelId="{1D2F0F8E-80F7-4EE4-9F6D-D4FF0CF57D99}" type="pres">
      <dgm:prSet presAssocID="{8DB0D8E2-DDDA-4E1C-ADC3-7EBEFD2CC10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9776DB80-1895-4BB8-92E3-43172DC39724}" type="pres">
      <dgm:prSet presAssocID="{E13FA860-BC8A-4AF1-B7FC-922423C24086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729B508A-C394-421A-A951-A12BACB03C99}" type="pres">
      <dgm:prSet presAssocID="{7559EB72-BDDD-410C-A8A6-A4C8D69C2A35}" presName="spacer" presStyleCnt="0"/>
      <dgm:spPr/>
    </dgm:pt>
    <dgm:pt modelId="{B4E27369-D083-4A1F-B28F-7AA3B6901D97}" type="pres">
      <dgm:prSet presAssocID="{38245F1C-AE89-4207-B16A-32CF90E66153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4CEA09AC-BAAD-45FE-8395-F19805121EAA}" type="pres">
      <dgm:prSet presAssocID="{E6034CDF-93D8-43CB-98AC-F225D159E5BD}" presName="spacer" presStyleCnt="0"/>
      <dgm:spPr/>
    </dgm:pt>
    <dgm:pt modelId="{3610E7F9-8A6A-46B2-A4BA-DA44AEC060B2}" type="pres">
      <dgm:prSet presAssocID="{F25142F5-277C-4BE9-B91F-CCB9A54516EC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0D1F1640-D04E-409B-B507-4383D8B1D0AE}" type="presOf" srcId="{38245F1C-AE89-4207-B16A-32CF90E66153}" destId="{B4E27369-D083-4A1F-B28F-7AA3B6901D97}" srcOrd="0" destOrd="0" presId="urn:microsoft.com/office/officeart/2005/8/layout/vList2"/>
    <dgm:cxn modelId="{CE8469BB-FF4D-4F11-BC67-D38A3CCD03D1}" srcId="{8DB0D8E2-DDDA-4E1C-ADC3-7EBEFD2CC105}" destId="{E13FA860-BC8A-4AF1-B7FC-922423C24086}" srcOrd="0" destOrd="0" parTransId="{B120B591-1297-45D4-97A4-860905D1A867}" sibTransId="{7559EB72-BDDD-410C-A8A6-A4C8D69C2A35}"/>
    <dgm:cxn modelId="{00607639-396E-42D5-89BC-493418029490}" srcId="{8DB0D8E2-DDDA-4E1C-ADC3-7EBEFD2CC105}" destId="{F25142F5-277C-4BE9-B91F-CCB9A54516EC}" srcOrd="2" destOrd="0" parTransId="{6839D2C1-BA26-4987-9C87-852E144DF971}" sibTransId="{01F59D55-C003-43D0-BA19-11C946C3B801}"/>
    <dgm:cxn modelId="{AAEB1149-0F88-43BE-8F0F-88789E93935B}" type="presOf" srcId="{8DB0D8E2-DDDA-4E1C-ADC3-7EBEFD2CC105}" destId="{1D2F0F8E-80F7-4EE4-9F6D-D4FF0CF57D99}" srcOrd="0" destOrd="0" presId="urn:microsoft.com/office/officeart/2005/8/layout/vList2"/>
    <dgm:cxn modelId="{2F24C24C-FCFB-4287-A51E-BBFE9334C82F}" srcId="{8DB0D8E2-DDDA-4E1C-ADC3-7EBEFD2CC105}" destId="{38245F1C-AE89-4207-B16A-32CF90E66153}" srcOrd="1" destOrd="0" parTransId="{22B7F82C-5D80-4A20-96A1-83B5D0B52081}" sibTransId="{E6034CDF-93D8-43CB-98AC-F225D159E5BD}"/>
    <dgm:cxn modelId="{2D6EB024-AB02-466D-9D24-21907F572201}" type="presOf" srcId="{F25142F5-277C-4BE9-B91F-CCB9A54516EC}" destId="{3610E7F9-8A6A-46B2-A4BA-DA44AEC060B2}" srcOrd="0" destOrd="0" presId="urn:microsoft.com/office/officeart/2005/8/layout/vList2"/>
    <dgm:cxn modelId="{626679D3-C2D1-4D26-95B8-66465D58A809}" type="presOf" srcId="{E13FA860-BC8A-4AF1-B7FC-922423C24086}" destId="{9776DB80-1895-4BB8-92E3-43172DC39724}" srcOrd="0" destOrd="0" presId="urn:microsoft.com/office/officeart/2005/8/layout/vList2"/>
    <dgm:cxn modelId="{6F6DBCFE-1684-4C01-B2BB-25BB9381A3C6}" type="presParOf" srcId="{1D2F0F8E-80F7-4EE4-9F6D-D4FF0CF57D99}" destId="{9776DB80-1895-4BB8-92E3-43172DC39724}" srcOrd="0" destOrd="0" presId="urn:microsoft.com/office/officeart/2005/8/layout/vList2"/>
    <dgm:cxn modelId="{BD8B9510-63CF-46EC-A871-1B11FB6EAE9F}" type="presParOf" srcId="{1D2F0F8E-80F7-4EE4-9F6D-D4FF0CF57D99}" destId="{729B508A-C394-421A-A951-A12BACB03C99}" srcOrd="1" destOrd="0" presId="urn:microsoft.com/office/officeart/2005/8/layout/vList2"/>
    <dgm:cxn modelId="{63ADE142-26C3-41E9-8C08-7759A3F01D68}" type="presParOf" srcId="{1D2F0F8E-80F7-4EE4-9F6D-D4FF0CF57D99}" destId="{B4E27369-D083-4A1F-B28F-7AA3B6901D97}" srcOrd="2" destOrd="0" presId="urn:microsoft.com/office/officeart/2005/8/layout/vList2"/>
    <dgm:cxn modelId="{557ECE0E-855B-4E10-A1AC-395162D2A526}" type="presParOf" srcId="{1D2F0F8E-80F7-4EE4-9F6D-D4FF0CF57D99}" destId="{4CEA09AC-BAAD-45FE-8395-F19805121EAA}" srcOrd="3" destOrd="0" presId="urn:microsoft.com/office/officeart/2005/8/layout/vList2"/>
    <dgm:cxn modelId="{EF17DEF1-9701-4509-985A-577505FCE21C}" type="presParOf" srcId="{1D2F0F8E-80F7-4EE4-9F6D-D4FF0CF57D99}" destId="{3610E7F9-8A6A-46B2-A4BA-DA44AEC060B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AE7FEB4-5D7A-40D5-BE7F-3FA9E629B4FE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kumimoji="1" lang="ja-JP" altLang="en-US"/>
        </a:p>
      </dgm:t>
    </dgm:pt>
    <dgm:pt modelId="{2F849E3C-642F-437D-94E0-B9BBCDD2D266}">
      <dgm:prSet phldrT="[テキスト]" custT="1"/>
      <dgm:spPr/>
      <dgm:t>
        <a:bodyPr/>
        <a:lstStyle/>
        <a:p>
          <a:pPr algn="l"/>
          <a:r>
            <a:rPr kumimoji="1" lang="ja-JP" altLang="en-US" sz="4600" dirty="0" smtClean="0"/>
            <a:t>身に付く学習心</a:t>
          </a:r>
          <a:endParaRPr kumimoji="1" lang="ja-JP" altLang="en-US" sz="4600" dirty="0"/>
        </a:p>
      </dgm:t>
    </dgm:pt>
    <dgm:pt modelId="{E7C878E7-8B9F-4108-B34D-C67C56D7BC33}" type="parTrans" cxnId="{51906F4E-78F5-43BB-A458-17BB33F18F1F}">
      <dgm:prSet/>
      <dgm:spPr/>
      <dgm:t>
        <a:bodyPr/>
        <a:lstStyle/>
        <a:p>
          <a:endParaRPr kumimoji="1" lang="ja-JP" altLang="en-US"/>
        </a:p>
      </dgm:t>
    </dgm:pt>
    <dgm:pt modelId="{0B77A0CF-953E-4ACC-A024-A8E351671414}" type="sibTrans" cxnId="{51906F4E-78F5-43BB-A458-17BB33F18F1F}">
      <dgm:prSet/>
      <dgm:spPr/>
      <dgm:t>
        <a:bodyPr/>
        <a:lstStyle/>
        <a:p>
          <a:endParaRPr kumimoji="1" lang="ja-JP" altLang="en-US"/>
        </a:p>
      </dgm:t>
    </dgm:pt>
    <dgm:pt modelId="{C1604174-26BB-4DC6-96B3-16EE13E838B8}" type="pres">
      <dgm:prSet presAssocID="{8AE7FEB4-5D7A-40D5-BE7F-3FA9E629B4F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kumimoji="1" lang="ja-JP" altLang="en-US"/>
        </a:p>
      </dgm:t>
    </dgm:pt>
    <dgm:pt modelId="{0579E7A8-1B06-441F-9966-99A0FFC2868D}" type="pres">
      <dgm:prSet presAssocID="{2F849E3C-642F-437D-94E0-B9BBCDD2D266}" presName="parentText" presStyleLbl="node1" presStyleIdx="0" presStyleCnt="1" custLinFactY="-22913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76B2F0E8-179F-4085-A867-D6237E3BD70E}" type="presOf" srcId="{2F849E3C-642F-437D-94E0-B9BBCDD2D266}" destId="{0579E7A8-1B06-441F-9966-99A0FFC2868D}" srcOrd="0" destOrd="0" presId="urn:microsoft.com/office/officeart/2005/8/layout/vList2"/>
    <dgm:cxn modelId="{51906F4E-78F5-43BB-A458-17BB33F18F1F}" srcId="{8AE7FEB4-5D7A-40D5-BE7F-3FA9E629B4FE}" destId="{2F849E3C-642F-437D-94E0-B9BBCDD2D266}" srcOrd="0" destOrd="0" parTransId="{E7C878E7-8B9F-4108-B34D-C67C56D7BC33}" sibTransId="{0B77A0CF-953E-4ACC-A024-A8E351671414}"/>
    <dgm:cxn modelId="{A9BD2B16-71CA-4B60-99C6-10427E8381B6}" type="presOf" srcId="{8AE7FEB4-5D7A-40D5-BE7F-3FA9E629B4FE}" destId="{C1604174-26BB-4DC6-96B3-16EE13E838B8}" srcOrd="0" destOrd="0" presId="urn:microsoft.com/office/officeart/2005/8/layout/vList2"/>
    <dgm:cxn modelId="{94B0509D-3A0A-4B37-8951-E9719A838A04}" type="presParOf" srcId="{C1604174-26BB-4DC6-96B3-16EE13E838B8}" destId="{0579E7A8-1B06-441F-9966-99A0FFC2868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76DB80-1895-4BB8-92E3-43172DC39724}">
      <dsp:nvSpPr>
        <dsp:cNvPr id="0" name=""/>
        <dsp:cNvSpPr/>
      </dsp:nvSpPr>
      <dsp:spPr>
        <a:xfrm>
          <a:off x="0" y="141460"/>
          <a:ext cx="7408333" cy="98104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0"/>
              </a:schemeClr>
            </a:gs>
            <a:gs pos="44000">
              <a:schemeClr val="accent1">
                <a:hueOff val="0"/>
                <a:satOff val="0"/>
                <a:lumOff val="0"/>
                <a:alphaOff val="0"/>
                <a:tint val="60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alpha val="100000"/>
                <a:lumMod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l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sz="3900" kern="1200" dirty="0" smtClean="0"/>
            <a:t>・</a:t>
          </a:r>
          <a:r>
            <a:rPr kumimoji="1" lang="ja-JP" altLang="en-US" sz="3900" kern="1200" dirty="0" smtClean="0"/>
            <a:t>勉強する時間を中々取れない方</a:t>
          </a:r>
          <a:endParaRPr lang="ja-JP" sz="3900" kern="1200" dirty="0"/>
        </a:p>
      </dsp:txBody>
      <dsp:txXfrm>
        <a:off x="47891" y="189351"/>
        <a:ext cx="7312551" cy="885262"/>
      </dsp:txXfrm>
    </dsp:sp>
    <dsp:sp modelId="{B4E27369-D083-4A1F-B28F-7AA3B6901D97}">
      <dsp:nvSpPr>
        <dsp:cNvPr id="0" name=""/>
        <dsp:cNvSpPr/>
      </dsp:nvSpPr>
      <dsp:spPr>
        <a:xfrm>
          <a:off x="0" y="1234825"/>
          <a:ext cx="7408333" cy="98104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0"/>
              </a:schemeClr>
            </a:gs>
            <a:gs pos="44000">
              <a:schemeClr val="accent1">
                <a:hueOff val="0"/>
                <a:satOff val="0"/>
                <a:lumOff val="0"/>
                <a:alphaOff val="0"/>
                <a:tint val="60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alpha val="100000"/>
                <a:lumMod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l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sz="3900" kern="1200" dirty="0" smtClean="0"/>
            <a:t>・</a:t>
          </a:r>
          <a:r>
            <a:rPr kumimoji="1" lang="ja-JP" altLang="en-US" sz="3900" kern="1200" dirty="0" smtClean="0"/>
            <a:t>サポートが欲しい方</a:t>
          </a:r>
          <a:endParaRPr lang="ja-JP" sz="3900" kern="1200" dirty="0"/>
        </a:p>
      </dsp:txBody>
      <dsp:txXfrm>
        <a:off x="47891" y="1282716"/>
        <a:ext cx="7312551" cy="885262"/>
      </dsp:txXfrm>
    </dsp:sp>
    <dsp:sp modelId="{3610E7F9-8A6A-46B2-A4BA-DA44AEC060B2}">
      <dsp:nvSpPr>
        <dsp:cNvPr id="0" name=""/>
        <dsp:cNvSpPr/>
      </dsp:nvSpPr>
      <dsp:spPr>
        <a:xfrm>
          <a:off x="0" y="2328190"/>
          <a:ext cx="7408333" cy="98104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0"/>
              </a:schemeClr>
            </a:gs>
            <a:gs pos="44000">
              <a:schemeClr val="accent1">
                <a:hueOff val="0"/>
                <a:satOff val="0"/>
                <a:lumOff val="0"/>
                <a:alphaOff val="0"/>
                <a:tint val="60000"/>
                <a:satMod val="12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alpha val="100000"/>
                <a:lumMod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l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3900" kern="1200" dirty="0" smtClean="0"/>
            <a:t>・</a:t>
          </a:r>
          <a:r>
            <a:rPr kumimoji="1" lang="ja-JP" altLang="en-US" sz="3900" kern="1200" dirty="0" smtClean="0"/>
            <a:t>現状の学力に不安がある方</a:t>
          </a:r>
          <a:endParaRPr lang="ja-JP" sz="3900" kern="1200" dirty="0"/>
        </a:p>
      </dsp:txBody>
      <dsp:txXfrm>
        <a:off x="47891" y="2376081"/>
        <a:ext cx="7312551" cy="8852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79E7A8-1B06-441F-9966-99A0FFC2868D}">
      <dsp:nvSpPr>
        <dsp:cNvPr id="0" name=""/>
        <dsp:cNvSpPr/>
      </dsp:nvSpPr>
      <dsp:spPr>
        <a:xfrm>
          <a:off x="0" y="0"/>
          <a:ext cx="6552728" cy="1216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lvl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4600" kern="1200" dirty="0" smtClean="0"/>
            <a:t>身に付く学習心</a:t>
          </a:r>
          <a:endParaRPr kumimoji="1" lang="ja-JP" altLang="en-US" sz="4600" kern="1200" dirty="0"/>
        </a:p>
      </dsp:txBody>
      <dsp:txXfrm>
        <a:off x="59399" y="59399"/>
        <a:ext cx="6433930" cy="10980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1948D4-FDB7-4DBD-B282-8DFDF061E27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77226565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76F5DE-CF57-4044-8406-33E2490053B3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0368929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76F5DE-CF57-4044-8406-33E2490053B3}" type="slidenum">
              <a:rPr lang="ja-JP" altLang="en-US" smtClean="0">
                <a:solidFill>
                  <a:prstClr val="black"/>
                </a:solidFill>
              </a:rPr>
              <a:pPr/>
              <a:t>1</a:t>
            </a:fld>
            <a:endParaRPr lang="ja-JP" altLang="en-US">
              <a:solidFill>
                <a:prstClr val="black"/>
              </a:solidFill>
            </a:endParaRP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altLang="ja-JP" smtClean="0">
                <a:solidFill>
                  <a:prstClr val="black"/>
                </a:solidFill>
              </a:rPr>
              <a:t>2013/10/25</a:t>
            </a:r>
            <a:endParaRPr lang="ja-JP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218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76F5DE-CF57-4044-8406-33E2490053B3}" type="slidenum">
              <a:rPr kumimoji="1" lang="ja-JP" altLang="en-US" smtClean="0"/>
              <a:t>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092331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76F5DE-CF57-4044-8406-33E2490053B3}" type="slidenum">
              <a:rPr kumimoji="1" lang="ja-JP" altLang="en-US" smtClean="0"/>
              <a:t>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09233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4A98-39FC-4562-A9B8-5CB4BB30D81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4A98-39FC-4562-A9B8-5CB4BB30D81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4A98-39FC-4562-A9B8-5CB4BB30D81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742F5-A408-45DF-A253-B30E5AB0685C}" type="datetimeFigureOut">
              <a:rPr lang="ja-JP" altLang="en-US" smtClean="0">
                <a:solidFill>
                  <a:srgbClr val="073E87"/>
                </a:solidFill>
              </a:rPr>
              <a:pPr/>
              <a:t>2013/11/8</a:t>
            </a:fld>
            <a:endParaRPr lang="ja-JP" altLang="en-US">
              <a:solidFill>
                <a:srgbClr val="073E8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073E8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4A98-39FC-4562-A9B8-5CB4BB30D81C}" type="slidenum">
              <a:rPr lang="ja-JP" altLang="en-US" smtClean="0">
                <a:solidFill>
                  <a:srgbClr val="073E87"/>
                </a:solidFill>
              </a:rPr>
              <a:pPr/>
              <a:t>‹#›</a:t>
            </a:fld>
            <a:endParaRPr lang="ja-JP" altLang="en-US">
              <a:solidFill>
                <a:srgbClr val="073E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8291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742F5-A408-45DF-A253-B30E5AB0685C}" type="datetimeFigureOut">
              <a:rPr lang="ja-JP" altLang="en-US" smtClean="0">
                <a:solidFill>
                  <a:srgbClr val="073E87"/>
                </a:solidFill>
              </a:rPr>
              <a:pPr/>
              <a:t>2013/11/8</a:t>
            </a:fld>
            <a:endParaRPr lang="ja-JP" altLang="en-US">
              <a:solidFill>
                <a:srgbClr val="073E8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073E8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4A98-39FC-4562-A9B8-5CB4BB30D81C}" type="slidenum">
              <a:rPr lang="ja-JP" altLang="en-US" smtClean="0">
                <a:solidFill>
                  <a:srgbClr val="073E87"/>
                </a:solidFill>
              </a:rPr>
              <a:pPr/>
              <a:t>‹#›</a:t>
            </a:fld>
            <a:endParaRPr lang="ja-JP" altLang="en-US">
              <a:solidFill>
                <a:srgbClr val="073E87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3319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742F5-A408-45DF-A253-B30E5AB0685C}" type="datetimeFigureOut">
              <a:rPr lang="ja-JP" altLang="en-US" smtClean="0">
                <a:solidFill>
                  <a:srgbClr val="073E87"/>
                </a:solidFill>
              </a:rPr>
              <a:pPr/>
              <a:t>2013/11/8</a:t>
            </a:fld>
            <a:endParaRPr lang="ja-JP" altLang="en-US">
              <a:solidFill>
                <a:srgbClr val="073E8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073E8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4A98-39FC-4562-A9B8-5CB4BB30D81C}" type="slidenum">
              <a:rPr lang="ja-JP" altLang="en-US" smtClean="0">
                <a:solidFill>
                  <a:srgbClr val="073E87"/>
                </a:solidFill>
              </a:rPr>
              <a:pPr/>
              <a:t>‹#›</a:t>
            </a:fld>
            <a:endParaRPr lang="ja-JP" altLang="en-US">
              <a:solidFill>
                <a:srgbClr val="073E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97559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742F5-A408-45DF-A253-B30E5AB0685C}" type="datetimeFigureOut">
              <a:rPr lang="ja-JP" altLang="en-US" smtClean="0">
                <a:solidFill>
                  <a:srgbClr val="073E87"/>
                </a:solidFill>
              </a:rPr>
              <a:pPr/>
              <a:t>2013/11/8</a:t>
            </a:fld>
            <a:endParaRPr lang="ja-JP" altLang="en-US">
              <a:solidFill>
                <a:srgbClr val="073E87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073E87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4A98-39FC-4562-A9B8-5CB4BB30D81C}" type="slidenum">
              <a:rPr lang="ja-JP" altLang="en-US" smtClean="0">
                <a:solidFill>
                  <a:srgbClr val="073E87"/>
                </a:solidFill>
              </a:rPr>
              <a:pPr/>
              <a:t>‹#›</a:t>
            </a:fld>
            <a:endParaRPr lang="ja-JP" altLang="en-US">
              <a:solidFill>
                <a:srgbClr val="073E87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1153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742F5-A408-45DF-A253-B30E5AB0685C}" type="datetimeFigureOut">
              <a:rPr lang="ja-JP" altLang="en-US" smtClean="0">
                <a:solidFill>
                  <a:srgbClr val="073E87"/>
                </a:solidFill>
              </a:rPr>
              <a:pPr/>
              <a:t>2013/11/8</a:t>
            </a:fld>
            <a:endParaRPr lang="ja-JP" altLang="en-US">
              <a:solidFill>
                <a:srgbClr val="073E87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073E87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4A98-39FC-4562-A9B8-5CB4BB30D81C}" type="slidenum">
              <a:rPr lang="ja-JP" altLang="en-US" smtClean="0">
                <a:solidFill>
                  <a:srgbClr val="073E87"/>
                </a:solidFill>
              </a:rPr>
              <a:pPr/>
              <a:t>‹#›</a:t>
            </a:fld>
            <a:endParaRPr lang="ja-JP" altLang="en-US">
              <a:solidFill>
                <a:srgbClr val="073E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7248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742F5-A408-45DF-A253-B30E5AB0685C}" type="datetimeFigureOut">
              <a:rPr lang="ja-JP" altLang="en-US" smtClean="0">
                <a:solidFill>
                  <a:srgbClr val="073E87"/>
                </a:solidFill>
              </a:rPr>
              <a:pPr/>
              <a:t>2013/11/8</a:t>
            </a:fld>
            <a:endParaRPr lang="ja-JP" altLang="en-US">
              <a:solidFill>
                <a:srgbClr val="073E87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073E87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4A98-39FC-4562-A9B8-5CB4BB30D81C}" type="slidenum">
              <a:rPr lang="ja-JP" altLang="en-US" smtClean="0">
                <a:solidFill>
                  <a:srgbClr val="073E87"/>
                </a:solidFill>
              </a:rPr>
              <a:pPr/>
              <a:t>‹#›</a:t>
            </a:fld>
            <a:endParaRPr lang="ja-JP" altLang="en-US">
              <a:solidFill>
                <a:srgbClr val="073E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29180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742F5-A408-45DF-A253-B30E5AB0685C}" type="datetimeFigureOut">
              <a:rPr lang="ja-JP" altLang="en-US" smtClean="0">
                <a:solidFill>
                  <a:srgbClr val="073E87"/>
                </a:solidFill>
              </a:rPr>
              <a:pPr/>
              <a:t>2013/11/8</a:t>
            </a:fld>
            <a:endParaRPr lang="ja-JP" altLang="en-US">
              <a:solidFill>
                <a:srgbClr val="073E87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073E87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4A98-39FC-4562-A9B8-5CB4BB30D81C}" type="slidenum">
              <a:rPr lang="ja-JP" altLang="en-US" smtClean="0">
                <a:solidFill>
                  <a:srgbClr val="073E87"/>
                </a:solidFill>
              </a:rPr>
              <a:pPr/>
              <a:t>‹#›</a:t>
            </a:fld>
            <a:endParaRPr lang="ja-JP" altLang="en-US">
              <a:solidFill>
                <a:srgbClr val="073E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85564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742F5-A408-45DF-A253-B30E5AB0685C}" type="datetimeFigureOut">
              <a:rPr lang="ja-JP" altLang="en-US" smtClean="0">
                <a:solidFill>
                  <a:srgbClr val="073E87"/>
                </a:solidFill>
              </a:rPr>
              <a:pPr/>
              <a:t>2013/11/8</a:t>
            </a:fld>
            <a:endParaRPr lang="ja-JP" altLang="en-US">
              <a:solidFill>
                <a:srgbClr val="073E87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073E87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4A98-39FC-4562-A9B8-5CB4BB30D81C}" type="slidenum">
              <a:rPr lang="ja-JP" altLang="en-US" smtClean="0">
                <a:solidFill>
                  <a:srgbClr val="073E87"/>
                </a:solidFill>
              </a:rPr>
              <a:pPr/>
              <a:t>‹#›</a:t>
            </a:fld>
            <a:endParaRPr lang="ja-JP" altLang="en-US">
              <a:solidFill>
                <a:srgbClr val="073E87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787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4A98-39FC-4562-A9B8-5CB4BB30D81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742F5-A408-45DF-A253-B30E5AB0685C}" type="datetimeFigureOut">
              <a:rPr lang="ja-JP" altLang="en-US" smtClean="0">
                <a:solidFill>
                  <a:srgbClr val="073E87"/>
                </a:solidFill>
              </a:rPr>
              <a:pPr/>
              <a:t>2013/11/8</a:t>
            </a:fld>
            <a:endParaRPr lang="ja-JP" altLang="en-US">
              <a:solidFill>
                <a:srgbClr val="073E87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073E87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4A98-39FC-4562-A9B8-5CB4BB30D81C}" type="slidenum">
              <a:rPr lang="ja-JP" altLang="en-US" smtClean="0">
                <a:solidFill>
                  <a:srgbClr val="073E87"/>
                </a:solidFill>
              </a:rPr>
              <a:pPr/>
              <a:t>‹#›</a:t>
            </a:fld>
            <a:endParaRPr lang="ja-JP" altLang="en-US">
              <a:solidFill>
                <a:srgbClr val="073E87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アイコンをクリックして図を追加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4502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742F5-A408-45DF-A253-B30E5AB0685C}" type="datetimeFigureOut">
              <a:rPr lang="ja-JP" altLang="en-US" smtClean="0">
                <a:solidFill>
                  <a:srgbClr val="073E87"/>
                </a:solidFill>
              </a:rPr>
              <a:pPr/>
              <a:t>2013/11/8</a:t>
            </a:fld>
            <a:endParaRPr lang="ja-JP" altLang="en-US">
              <a:solidFill>
                <a:srgbClr val="073E8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073E8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4A98-39FC-4562-A9B8-5CB4BB30D81C}" type="slidenum">
              <a:rPr lang="ja-JP" altLang="en-US" smtClean="0">
                <a:solidFill>
                  <a:srgbClr val="073E87"/>
                </a:solidFill>
              </a:rPr>
              <a:pPr/>
              <a:t>‹#›</a:t>
            </a:fld>
            <a:endParaRPr lang="ja-JP" altLang="en-US">
              <a:solidFill>
                <a:srgbClr val="073E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5501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742F5-A408-45DF-A253-B30E5AB0685C}" type="datetimeFigureOut">
              <a:rPr lang="ja-JP" altLang="en-US" smtClean="0">
                <a:solidFill>
                  <a:srgbClr val="073E87"/>
                </a:solidFill>
              </a:rPr>
              <a:pPr/>
              <a:t>2013/11/8</a:t>
            </a:fld>
            <a:endParaRPr lang="ja-JP" altLang="en-US">
              <a:solidFill>
                <a:srgbClr val="073E8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073E8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4A98-39FC-4562-A9B8-5CB4BB30D81C}" type="slidenum">
              <a:rPr lang="ja-JP" altLang="en-US" smtClean="0">
                <a:solidFill>
                  <a:srgbClr val="073E87"/>
                </a:solidFill>
              </a:rPr>
              <a:pPr/>
              <a:t>‹#›</a:t>
            </a:fld>
            <a:endParaRPr lang="ja-JP" altLang="en-US">
              <a:solidFill>
                <a:srgbClr val="073E87"/>
              </a:solidFill>
            </a:endParaRPr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45157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742F5-A408-45DF-A253-B30E5AB0685C}" type="datetimeFigureOut">
              <a:rPr lang="ja-JP" altLang="en-US" smtClean="0">
                <a:solidFill>
                  <a:srgbClr val="073E87"/>
                </a:solidFill>
              </a:rPr>
              <a:pPr/>
              <a:t>2013/11/8</a:t>
            </a:fld>
            <a:endParaRPr lang="ja-JP" altLang="en-US">
              <a:solidFill>
                <a:srgbClr val="073E8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073E8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4A98-39FC-4562-A9B8-5CB4BB30D81C}" type="slidenum">
              <a:rPr lang="ja-JP" altLang="en-US" smtClean="0">
                <a:solidFill>
                  <a:srgbClr val="073E87"/>
                </a:solidFill>
              </a:rPr>
              <a:pPr/>
              <a:t>‹#›</a:t>
            </a:fld>
            <a:endParaRPr lang="ja-JP" altLang="en-US">
              <a:solidFill>
                <a:srgbClr val="073E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3362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742F5-A408-45DF-A253-B30E5AB0685C}" type="datetimeFigureOut">
              <a:rPr lang="ja-JP" altLang="en-US" smtClean="0">
                <a:solidFill>
                  <a:srgbClr val="073E87"/>
                </a:solidFill>
              </a:rPr>
              <a:pPr/>
              <a:t>2013/11/8</a:t>
            </a:fld>
            <a:endParaRPr lang="ja-JP" altLang="en-US">
              <a:solidFill>
                <a:srgbClr val="073E8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073E8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4A98-39FC-4562-A9B8-5CB4BB30D81C}" type="slidenum">
              <a:rPr lang="ja-JP" altLang="en-US" smtClean="0">
                <a:solidFill>
                  <a:srgbClr val="073E87"/>
                </a:solidFill>
              </a:rPr>
              <a:pPr/>
              <a:t>‹#›</a:t>
            </a:fld>
            <a:endParaRPr lang="ja-JP" altLang="en-US">
              <a:solidFill>
                <a:srgbClr val="073E87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81474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742F5-A408-45DF-A253-B30E5AB0685C}" type="datetimeFigureOut">
              <a:rPr lang="ja-JP" altLang="en-US" smtClean="0">
                <a:solidFill>
                  <a:srgbClr val="073E87"/>
                </a:solidFill>
              </a:rPr>
              <a:pPr/>
              <a:t>2013/11/8</a:t>
            </a:fld>
            <a:endParaRPr lang="ja-JP" altLang="en-US">
              <a:solidFill>
                <a:srgbClr val="073E8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073E8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4A98-39FC-4562-A9B8-5CB4BB30D81C}" type="slidenum">
              <a:rPr lang="ja-JP" altLang="en-US" smtClean="0">
                <a:solidFill>
                  <a:srgbClr val="073E87"/>
                </a:solidFill>
              </a:rPr>
              <a:pPr/>
              <a:t>‹#›</a:t>
            </a:fld>
            <a:endParaRPr lang="ja-JP" altLang="en-US">
              <a:solidFill>
                <a:srgbClr val="073E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1600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742F5-A408-45DF-A253-B30E5AB0685C}" type="datetimeFigureOut">
              <a:rPr lang="ja-JP" altLang="en-US" smtClean="0">
                <a:solidFill>
                  <a:srgbClr val="073E87"/>
                </a:solidFill>
              </a:rPr>
              <a:pPr/>
              <a:t>2013/11/8</a:t>
            </a:fld>
            <a:endParaRPr lang="ja-JP" altLang="en-US">
              <a:solidFill>
                <a:srgbClr val="073E87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073E87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4A98-39FC-4562-A9B8-5CB4BB30D81C}" type="slidenum">
              <a:rPr lang="ja-JP" altLang="en-US" smtClean="0">
                <a:solidFill>
                  <a:srgbClr val="073E87"/>
                </a:solidFill>
              </a:rPr>
              <a:pPr/>
              <a:t>‹#›</a:t>
            </a:fld>
            <a:endParaRPr lang="ja-JP" altLang="en-US">
              <a:solidFill>
                <a:srgbClr val="073E87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8245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742F5-A408-45DF-A253-B30E5AB0685C}" type="datetimeFigureOut">
              <a:rPr lang="ja-JP" altLang="en-US" smtClean="0">
                <a:solidFill>
                  <a:srgbClr val="073E87"/>
                </a:solidFill>
              </a:rPr>
              <a:pPr/>
              <a:t>2013/11/8</a:t>
            </a:fld>
            <a:endParaRPr lang="ja-JP" altLang="en-US">
              <a:solidFill>
                <a:srgbClr val="073E87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073E87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4A98-39FC-4562-A9B8-5CB4BB30D81C}" type="slidenum">
              <a:rPr lang="ja-JP" altLang="en-US" smtClean="0">
                <a:solidFill>
                  <a:srgbClr val="073E87"/>
                </a:solidFill>
              </a:rPr>
              <a:pPr/>
              <a:t>‹#›</a:t>
            </a:fld>
            <a:endParaRPr lang="ja-JP" altLang="en-US">
              <a:solidFill>
                <a:srgbClr val="073E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283109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742F5-A408-45DF-A253-B30E5AB0685C}" type="datetimeFigureOut">
              <a:rPr lang="ja-JP" altLang="en-US" smtClean="0">
                <a:solidFill>
                  <a:srgbClr val="073E87"/>
                </a:solidFill>
              </a:rPr>
              <a:pPr/>
              <a:t>2013/11/8</a:t>
            </a:fld>
            <a:endParaRPr lang="ja-JP" altLang="en-US">
              <a:solidFill>
                <a:srgbClr val="073E87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073E87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4A98-39FC-4562-A9B8-5CB4BB30D81C}" type="slidenum">
              <a:rPr lang="ja-JP" altLang="en-US" smtClean="0">
                <a:solidFill>
                  <a:srgbClr val="073E87"/>
                </a:solidFill>
              </a:rPr>
              <a:pPr/>
              <a:t>‹#›</a:t>
            </a:fld>
            <a:endParaRPr lang="ja-JP" altLang="en-US">
              <a:solidFill>
                <a:srgbClr val="073E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31302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742F5-A408-45DF-A253-B30E5AB0685C}" type="datetimeFigureOut">
              <a:rPr lang="ja-JP" altLang="en-US" smtClean="0">
                <a:solidFill>
                  <a:srgbClr val="073E87"/>
                </a:solidFill>
              </a:rPr>
              <a:pPr/>
              <a:t>2013/11/8</a:t>
            </a:fld>
            <a:endParaRPr lang="ja-JP" altLang="en-US">
              <a:solidFill>
                <a:srgbClr val="073E87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073E87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4A98-39FC-4562-A9B8-5CB4BB30D81C}" type="slidenum">
              <a:rPr lang="ja-JP" altLang="en-US" smtClean="0">
                <a:solidFill>
                  <a:srgbClr val="073E87"/>
                </a:solidFill>
              </a:rPr>
              <a:pPr/>
              <a:t>‹#›</a:t>
            </a:fld>
            <a:endParaRPr lang="ja-JP" altLang="en-US">
              <a:solidFill>
                <a:srgbClr val="073E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2092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4A98-39FC-4562-A9B8-5CB4BB30D81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742F5-A408-45DF-A253-B30E5AB0685C}" type="datetimeFigureOut">
              <a:rPr lang="ja-JP" altLang="en-US" smtClean="0">
                <a:solidFill>
                  <a:srgbClr val="073E87"/>
                </a:solidFill>
              </a:rPr>
              <a:pPr/>
              <a:t>2013/11/8</a:t>
            </a:fld>
            <a:endParaRPr lang="ja-JP" altLang="en-US">
              <a:solidFill>
                <a:srgbClr val="073E87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073E87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4A98-39FC-4562-A9B8-5CB4BB30D81C}" type="slidenum">
              <a:rPr lang="ja-JP" altLang="en-US" smtClean="0">
                <a:solidFill>
                  <a:srgbClr val="073E87"/>
                </a:solidFill>
              </a:rPr>
              <a:pPr/>
              <a:t>‹#›</a:t>
            </a:fld>
            <a:endParaRPr lang="ja-JP" altLang="en-US">
              <a:solidFill>
                <a:srgbClr val="073E87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46655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742F5-A408-45DF-A253-B30E5AB0685C}" type="datetimeFigureOut">
              <a:rPr lang="ja-JP" altLang="en-US" smtClean="0">
                <a:solidFill>
                  <a:srgbClr val="073E87"/>
                </a:solidFill>
              </a:rPr>
              <a:pPr/>
              <a:t>2013/11/8</a:t>
            </a:fld>
            <a:endParaRPr lang="ja-JP" altLang="en-US">
              <a:solidFill>
                <a:srgbClr val="073E87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073E87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4A98-39FC-4562-A9B8-5CB4BB30D81C}" type="slidenum">
              <a:rPr lang="ja-JP" altLang="en-US" smtClean="0">
                <a:solidFill>
                  <a:srgbClr val="073E87"/>
                </a:solidFill>
              </a:rPr>
              <a:pPr/>
              <a:t>‹#›</a:t>
            </a:fld>
            <a:endParaRPr lang="ja-JP" altLang="en-US">
              <a:solidFill>
                <a:srgbClr val="073E87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アイコンをクリックして図を追加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04199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742F5-A408-45DF-A253-B30E5AB0685C}" type="datetimeFigureOut">
              <a:rPr lang="ja-JP" altLang="en-US" smtClean="0">
                <a:solidFill>
                  <a:srgbClr val="073E87"/>
                </a:solidFill>
              </a:rPr>
              <a:pPr/>
              <a:t>2013/11/8</a:t>
            </a:fld>
            <a:endParaRPr lang="ja-JP" altLang="en-US">
              <a:solidFill>
                <a:srgbClr val="073E8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073E8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4A98-39FC-4562-A9B8-5CB4BB30D81C}" type="slidenum">
              <a:rPr lang="ja-JP" altLang="en-US" smtClean="0">
                <a:solidFill>
                  <a:srgbClr val="073E87"/>
                </a:solidFill>
              </a:rPr>
              <a:pPr/>
              <a:t>‹#›</a:t>
            </a:fld>
            <a:endParaRPr lang="ja-JP" altLang="en-US">
              <a:solidFill>
                <a:srgbClr val="073E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38467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742F5-A408-45DF-A253-B30E5AB0685C}" type="datetimeFigureOut">
              <a:rPr lang="ja-JP" altLang="en-US" smtClean="0">
                <a:solidFill>
                  <a:srgbClr val="073E87"/>
                </a:solidFill>
              </a:rPr>
              <a:pPr/>
              <a:t>2013/11/8</a:t>
            </a:fld>
            <a:endParaRPr lang="ja-JP" altLang="en-US">
              <a:solidFill>
                <a:srgbClr val="073E8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>
              <a:solidFill>
                <a:srgbClr val="073E8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4A98-39FC-4562-A9B8-5CB4BB30D81C}" type="slidenum">
              <a:rPr lang="ja-JP" altLang="en-US" smtClean="0">
                <a:solidFill>
                  <a:srgbClr val="073E87"/>
                </a:solidFill>
              </a:rPr>
              <a:pPr/>
              <a:t>‹#›</a:t>
            </a:fld>
            <a:endParaRPr lang="ja-JP" altLang="en-US">
              <a:solidFill>
                <a:srgbClr val="073E87"/>
              </a:solidFill>
            </a:endParaRPr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858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4A98-39FC-4562-A9B8-5CB4BB30D81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4A98-39FC-4562-A9B8-5CB4BB30D81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4A98-39FC-4562-A9B8-5CB4BB30D81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4A98-39FC-4562-A9B8-5CB4BB30D81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4A98-39FC-4562-A9B8-5CB4BB30D81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C24A98-39FC-4562-A9B8-5CB4BB30D81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dirty="0" smtClean="0"/>
              <a:t>アイコンをクリックして図を追加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25C24A98-39FC-4562-A9B8-5CB4BB30D81C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4F8742F5-A408-45DF-A253-B30E5AB0685C}" type="datetimeFigureOut">
              <a:rPr lang="ja-JP" altLang="en-US" smtClean="0">
                <a:solidFill>
                  <a:srgbClr val="073E87"/>
                </a:solidFill>
              </a:rPr>
              <a:pPr/>
              <a:t>2013/11/8</a:t>
            </a:fld>
            <a:endParaRPr lang="ja-JP" altLang="en-US">
              <a:solidFill>
                <a:srgbClr val="073E8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ja-JP" altLang="en-US">
              <a:solidFill>
                <a:srgbClr val="073E8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25C24A98-39FC-4562-A9B8-5CB4BB30D81C}" type="slidenum">
              <a:rPr lang="ja-JP" altLang="en-US" smtClean="0">
                <a:solidFill>
                  <a:srgbClr val="073E87"/>
                </a:solidFill>
              </a:rPr>
              <a:pPr/>
              <a:t>‹#›</a:t>
            </a:fld>
            <a:endParaRPr lang="ja-JP" altLang="en-US">
              <a:solidFill>
                <a:srgbClr val="073E87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581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4F8742F5-A408-45DF-A253-B30E5AB0685C}" type="datetimeFigureOut">
              <a:rPr lang="ja-JP" altLang="en-US" smtClean="0">
                <a:solidFill>
                  <a:srgbClr val="073E87"/>
                </a:solidFill>
              </a:rPr>
              <a:pPr/>
              <a:t>2013/11/8</a:t>
            </a:fld>
            <a:endParaRPr lang="ja-JP" altLang="en-US">
              <a:solidFill>
                <a:srgbClr val="073E87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ja-JP" altLang="en-US">
              <a:solidFill>
                <a:srgbClr val="073E87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25C24A98-39FC-4562-A9B8-5CB4BB30D81C}" type="slidenum">
              <a:rPr lang="ja-JP" altLang="en-US" smtClean="0">
                <a:solidFill>
                  <a:srgbClr val="073E87"/>
                </a:solidFill>
              </a:rPr>
              <a:pPr/>
              <a:t>‹#›</a:t>
            </a:fld>
            <a:endParaRPr lang="ja-JP" altLang="en-US">
              <a:solidFill>
                <a:srgbClr val="073E87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42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kumimoji="1"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5.wmf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23528" y="908720"/>
            <a:ext cx="8496944" cy="2088232"/>
          </a:xfrm>
        </p:spPr>
        <p:txBody>
          <a:bodyPr>
            <a:noAutofit/>
          </a:bodyPr>
          <a:lstStyle/>
          <a:p>
            <a:r>
              <a:rPr lang="en-US" altLang="ja-JP" sz="4700" dirty="0" smtClean="0"/>
              <a:t>Web e-</a:t>
            </a:r>
            <a:r>
              <a:rPr lang="ja-JP" altLang="en-US" sz="4700" dirty="0" smtClean="0"/>
              <a:t>ラーニングシステムの開発</a:t>
            </a:r>
            <a:r>
              <a:rPr lang="en-US" altLang="ja-JP" sz="6000" dirty="0" smtClean="0"/>
              <a:t/>
            </a:r>
            <a:br>
              <a:rPr lang="en-US" altLang="ja-JP" sz="6000" dirty="0" smtClean="0"/>
            </a:br>
            <a:r>
              <a:rPr lang="ja-JP" altLang="en-US" sz="4700" dirty="0" smtClean="0"/>
              <a:t>開発経過報告</a:t>
            </a:r>
            <a:r>
              <a:rPr lang="en-US" altLang="ja-JP" sz="6000" dirty="0" smtClean="0"/>
              <a:t/>
            </a:r>
            <a:br>
              <a:rPr lang="en-US" altLang="ja-JP" sz="6000" dirty="0" smtClean="0"/>
            </a:br>
            <a:r>
              <a:rPr lang="ja-JP" altLang="en-US" sz="1400" dirty="0"/>
              <a:t>　</a:t>
            </a:r>
            <a:endParaRPr kumimoji="1" lang="ja-JP" altLang="en-US" sz="6000" dirty="0"/>
          </a:p>
        </p:txBody>
      </p:sp>
      <p:sp>
        <p:nvSpPr>
          <p:cNvPr id="4" name="サブタイトル 2"/>
          <p:cNvSpPr>
            <a:spLocks noGrp="1"/>
          </p:cNvSpPr>
          <p:nvPr>
            <p:ph type="subTitle" idx="1"/>
          </p:nvPr>
        </p:nvSpPr>
        <p:spPr>
          <a:xfrm>
            <a:off x="1403648" y="3501008"/>
            <a:ext cx="6400800" cy="1473200"/>
          </a:xfrm>
        </p:spPr>
        <p:txBody>
          <a:bodyPr>
            <a:normAutofit/>
          </a:bodyPr>
          <a:lstStyle/>
          <a:p>
            <a:r>
              <a:rPr kumimoji="1" lang="ja-JP" altLang="en-US" sz="4000" dirty="0" smtClean="0">
                <a:solidFill>
                  <a:schemeClr val="bg1"/>
                </a:solidFill>
              </a:rPr>
              <a:t>株式会社　秀英社</a:t>
            </a:r>
            <a:endParaRPr kumimoji="1" lang="en-US" altLang="ja-JP" sz="4000" dirty="0" smtClean="0">
              <a:solidFill>
                <a:schemeClr val="bg1"/>
              </a:solidFill>
            </a:endParaRPr>
          </a:p>
          <a:p>
            <a:r>
              <a:rPr lang="ja-JP" altLang="en-US" sz="4000" dirty="0">
                <a:solidFill>
                  <a:schemeClr val="bg1"/>
                </a:solidFill>
              </a:rPr>
              <a:t>システム開発課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296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２－４　確認テスト解説</a:t>
            </a:r>
            <a:r>
              <a:rPr lang="ja-JP" altLang="en-US" dirty="0" smtClean="0"/>
              <a:t>画面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(</a:t>
            </a:r>
            <a:r>
              <a:rPr lang="ja-JP" altLang="en-US" dirty="0" smtClean="0"/>
              <a:t>高校</a:t>
            </a:r>
            <a:r>
              <a:rPr lang="en-US" altLang="ja-JP" dirty="0" smtClean="0"/>
              <a:t>Writing)</a:t>
            </a:r>
            <a:endParaRPr kumimoji="1" lang="ja-JP" altLang="en-US" dirty="0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380283"/>
            <a:ext cx="7164640" cy="43610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テキスト ボックス 16"/>
          <p:cNvSpPr txBox="1"/>
          <p:nvPr/>
        </p:nvSpPr>
        <p:spPr>
          <a:xfrm>
            <a:off x="1259632" y="2411596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</a:rPr>
              <a:t>正答率０</a:t>
            </a:r>
            <a:r>
              <a:rPr lang="en-US" altLang="ja-JP" i="1" dirty="0" smtClean="0">
                <a:solidFill>
                  <a:srgbClr val="FF0000"/>
                </a:solidFill>
              </a:rPr>
              <a:t>/</a:t>
            </a:r>
            <a:r>
              <a:rPr lang="ja-JP" altLang="en-US" dirty="0" smtClean="0">
                <a:solidFill>
                  <a:srgbClr val="FF0000"/>
                </a:solidFill>
              </a:rPr>
              <a:t>５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grpSp>
        <p:nvGrpSpPr>
          <p:cNvPr id="2" name="グループ化 1"/>
          <p:cNvGrpSpPr/>
          <p:nvPr/>
        </p:nvGrpSpPr>
        <p:grpSpPr>
          <a:xfrm>
            <a:off x="6624623" y="2585533"/>
            <a:ext cx="2538174" cy="2039524"/>
            <a:chOff x="6624623" y="2585533"/>
            <a:chExt cx="2538174" cy="2039524"/>
          </a:xfrm>
        </p:grpSpPr>
        <p:sp>
          <p:nvSpPr>
            <p:cNvPr id="9" name="円形吹き出し 8"/>
            <p:cNvSpPr/>
            <p:nvPr/>
          </p:nvSpPr>
          <p:spPr>
            <a:xfrm rot="5400000" flipH="1">
              <a:off x="6708195" y="2501961"/>
              <a:ext cx="2039524" cy="2206667"/>
            </a:xfrm>
            <a:prstGeom prst="wedgeEllipseCallout">
              <a:avLst/>
            </a:prstGeom>
            <a:solidFill>
              <a:srgbClr val="FFFFFF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ln>
                  <a:solidFill>
                    <a:srgbClr val="FFFFFF"/>
                  </a:solidFill>
                </a:ln>
                <a:noFill/>
              </a:endParaRPr>
            </a:p>
          </p:txBody>
        </p:sp>
        <p:sp>
          <p:nvSpPr>
            <p:cNvPr id="14" name="テキスト ボックス 13"/>
            <p:cNvSpPr txBox="1"/>
            <p:nvPr/>
          </p:nvSpPr>
          <p:spPr>
            <a:xfrm>
              <a:off x="6714525" y="3189795"/>
              <a:ext cx="244827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400" dirty="0"/>
                <a:t>一</a:t>
              </a:r>
              <a:r>
                <a:rPr lang="ja-JP" altLang="en-US" sz="2400" dirty="0" smtClean="0"/>
                <a:t>問</a:t>
              </a:r>
              <a:r>
                <a:rPr lang="ja-JP" altLang="en-US" sz="2400" dirty="0"/>
                <a:t>ごと</a:t>
              </a:r>
              <a:r>
                <a:rPr lang="ja-JP" altLang="en-US" sz="2400" dirty="0" smtClean="0"/>
                <a:t>に</a:t>
              </a:r>
              <a:endParaRPr lang="en-US" altLang="ja-JP" sz="2400" dirty="0" smtClean="0"/>
            </a:p>
            <a:p>
              <a:r>
                <a:rPr lang="ja-JP" altLang="en-US" sz="2400" dirty="0" smtClean="0"/>
                <a:t>細かい解説</a:t>
              </a:r>
              <a:r>
                <a:rPr kumimoji="1" lang="ja-JP" altLang="en-US" sz="2400" dirty="0" smtClean="0"/>
                <a:t>が！</a:t>
              </a:r>
              <a:endParaRPr kumimoji="1" lang="ja-JP" altLang="en-US" sz="2400" dirty="0"/>
            </a:p>
          </p:txBody>
        </p:sp>
      </p:grpSp>
      <p:sp>
        <p:nvSpPr>
          <p:cNvPr id="21" name="テキスト ボックス 20"/>
          <p:cNvSpPr txBox="1"/>
          <p:nvPr/>
        </p:nvSpPr>
        <p:spPr>
          <a:xfrm>
            <a:off x="1115616" y="1953685"/>
            <a:ext cx="7590539" cy="43088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ja-JP" altLang="en-US" sz="2200" dirty="0"/>
              <a:t>テスト結果のページです。ここでは正解率、解説が表示されます</a:t>
            </a:r>
          </a:p>
        </p:txBody>
      </p:sp>
    </p:spTree>
    <p:extLst>
      <p:ext uri="{BB962C8B-B14F-4D97-AF65-F5344CB8AC3E}">
        <p14:creationId xmlns:p14="http://schemas.microsoft.com/office/powerpoint/2010/main" val="2780647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467544" y="2675467"/>
            <a:ext cx="8280919" cy="345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3600" dirty="0" smtClean="0">
                <a:solidFill>
                  <a:schemeClr val="tx1"/>
                </a:solidFill>
              </a:rPr>
              <a:t>３－１　システムによる効果</a:t>
            </a:r>
            <a:endParaRPr lang="en-US" altLang="ja-JP" sz="36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ja-JP" altLang="en-US" sz="3600" dirty="0">
                <a:solidFill>
                  <a:schemeClr val="tx1"/>
                </a:solidFill>
              </a:rPr>
              <a:t>３</a:t>
            </a:r>
            <a:r>
              <a:rPr kumimoji="1" lang="ja-JP" altLang="en-US" sz="3600" dirty="0" smtClean="0">
                <a:solidFill>
                  <a:schemeClr val="tx1"/>
                </a:solidFill>
              </a:rPr>
              <a:t>－２　</a:t>
            </a:r>
            <a:r>
              <a:rPr lang="ja-JP" altLang="en-US" sz="3600" dirty="0" smtClean="0">
                <a:solidFill>
                  <a:schemeClr val="tx1"/>
                </a:solidFill>
              </a:rPr>
              <a:t>その他サポート機能</a:t>
            </a:r>
            <a:endParaRPr lang="en-US" altLang="ja-JP" sz="3600" dirty="0" smtClean="0">
              <a:solidFill>
                <a:schemeClr val="tx1"/>
              </a:solidFill>
            </a:endParaRP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4800" dirty="0" smtClean="0"/>
              <a:t>第３章　システム導入のメリット</a:t>
            </a:r>
            <a:endParaRPr kumimoji="1" lang="ja-JP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508714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404027" y="3434688"/>
            <a:ext cx="7408333" cy="3450696"/>
          </a:xfrm>
        </p:spPr>
        <p:txBody>
          <a:bodyPr/>
          <a:lstStyle/>
          <a:p>
            <a:pPr marL="0" lvl="0" indent="0">
              <a:buNone/>
            </a:pPr>
            <a:r>
              <a:rPr lang="ja-JP" altLang="en-US" sz="3600" dirty="0" smtClean="0">
                <a:solidFill>
                  <a:schemeClr val="tx1"/>
                </a:solidFill>
              </a:rPr>
              <a:t>・</a:t>
            </a:r>
            <a:r>
              <a:rPr lang="en-US" altLang="ja-JP" sz="3600" dirty="0" smtClean="0">
                <a:solidFill>
                  <a:schemeClr val="tx1"/>
                </a:solidFill>
              </a:rPr>
              <a:t>e-</a:t>
            </a:r>
            <a:r>
              <a:rPr lang="ja-JP" altLang="en-US" sz="3600" dirty="0">
                <a:solidFill>
                  <a:schemeClr val="tx1"/>
                </a:solidFill>
              </a:rPr>
              <a:t>ラーニングで身に付く</a:t>
            </a:r>
          </a:p>
          <a:p>
            <a:pPr marL="0" lvl="0" indent="0">
              <a:buNone/>
            </a:pPr>
            <a:r>
              <a:rPr lang="ja-JP" altLang="en-US" sz="3600" dirty="0" smtClean="0">
                <a:solidFill>
                  <a:schemeClr val="tx1"/>
                </a:solidFill>
              </a:rPr>
              <a:t>・メール</a:t>
            </a:r>
            <a:r>
              <a:rPr lang="ja-JP" altLang="en-US" sz="3600" dirty="0">
                <a:solidFill>
                  <a:schemeClr val="tx1"/>
                </a:solidFill>
              </a:rPr>
              <a:t>で定期的にお知らせ</a:t>
            </a:r>
          </a:p>
          <a:p>
            <a:pPr marL="0" lvl="0" indent="0">
              <a:buNone/>
            </a:pPr>
            <a:r>
              <a:rPr lang="ja-JP" altLang="en-US" sz="3600" dirty="0" smtClean="0">
                <a:solidFill>
                  <a:schemeClr val="tx1"/>
                </a:solidFill>
              </a:rPr>
              <a:t>・定期的</a:t>
            </a:r>
            <a:r>
              <a:rPr lang="ja-JP" altLang="en-US" sz="3600" dirty="0">
                <a:solidFill>
                  <a:schemeClr val="tx1"/>
                </a:solidFill>
              </a:rPr>
              <a:t>なテストで成長を実感</a:t>
            </a:r>
          </a:p>
          <a:p>
            <a:endParaRPr kumimoji="1"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4900" dirty="0"/>
              <a:t>３－１　システムによる効果</a:t>
            </a:r>
            <a:r>
              <a:rPr lang="en-US" altLang="ja-JP" sz="4900" dirty="0"/>
              <a:t>(</a:t>
            </a:r>
            <a:r>
              <a:rPr lang="ja-JP" altLang="en-US" sz="4900" dirty="0"/>
              <a:t>１</a:t>
            </a:r>
            <a:r>
              <a:rPr lang="en-US" altLang="ja-JP" sz="4900" dirty="0"/>
              <a:t>)</a:t>
            </a:r>
            <a:endParaRPr kumimoji="1" lang="ja-JP" altLang="en-US" dirty="0"/>
          </a:p>
        </p:txBody>
      </p:sp>
      <p:graphicFrame>
        <p:nvGraphicFramePr>
          <p:cNvPr id="5" name="図表 4"/>
          <p:cNvGraphicFramePr/>
          <p:nvPr>
            <p:extLst>
              <p:ext uri="{D42A27DB-BD31-4B8C-83A1-F6EECF244321}">
                <p14:modId xmlns:p14="http://schemas.microsoft.com/office/powerpoint/2010/main" val="98558847"/>
              </p:ext>
            </p:extLst>
          </p:nvPr>
        </p:nvGraphicFramePr>
        <p:xfrm>
          <a:off x="251520" y="2204864"/>
          <a:ext cx="6552728" cy="12961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2" descr="C:\Users\x11g028\AppData\Local\Microsoft\Windows\Temporary Internet Files\Content.IE5\LZQKHPA2\MC900333298[1].wm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85986">
            <a:off x="7495173" y="4072407"/>
            <a:ext cx="1366013" cy="2618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2335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467544" y="3501008"/>
            <a:ext cx="7408333" cy="1650496"/>
          </a:xfrm>
        </p:spPr>
        <p:txBody>
          <a:bodyPr/>
          <a:lstStyle/>
          <a:p>
            <a:pPr marL="0" lvl="0" indent="0">
              <a:buNone/>
            </a:pPr>
            <a:r>
              <a:rPr lang="ja-JP" altLang="en-US" sz="3600" dirty="0" smtClean="0">
                <a:solidFill>
                  <a:schemeClr val="tx1"/>
                </a:solidFill>
              </a:rPr>
              <a:t>・弱点</a:t>
            </a:r>
            <a:r>
              <a:rPr lang="ja-JP" altLang="en-US" sz="3600" dirty="0">
                <a:solidFill>
                  <a:schemeClr val="tx1"/>
                </a:solidFill>
              </a:rPr>
              <a:t>補完機能</a:t>
            </a:r>
          </a:p>
          <a:p>
            <a:pPr marL="0" lvl="0" indent="0">
              <a:buNone/>
            </a:pPr>
            <a:r>
              <a:rPr lang="ja-JP" altLang="en-US" sz="3600" dirty="0" smtClean="0">
                <a:solidFill>
                  <a:schemeClr val="tx1"/>
                </a:solidFill>
              </a:rPr>
              <a:t>・スカイプ</a:t>
            </a:r>
            <a:r>
              <a:rPr lang="ja-JP" altLang="en-US" sz="3600" dirty="0">
                <a:solidFill>
                  <a:schemeClr val="tx1"/>
                </a:solidFill>
              </a:rPr>
              <a:t>質問機能</a:t>
            </a:r>
          </a:p>
          <a:p>
            <a:endParaRPr kumimoji="1"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4900" dirty="0"/>
              <a:t>３－１　システムによる効果</a:t>
            </a:r>
            <a:r>
              <a:rPr lang="en-US" altLang="ja-JP" sz="4900" dirty="0"/>
              <a:t>(</a:t>
            </a:r>
            <a:r>
              <a:rPr lang="ja-JP" altLang="en-US" sz="4900" dirty="0"/>
              <a:t>２</a:t>
            </a:r>
            <a:r>
              <a:rPr lang="en-US" altLang="ja-JP" sz="4900" dirty="0"/>
              <a:t>)</a:t>
            </a:r>
            <a:endParaRPr kumimoji="1" lang="ja-JP" altLang="en-US" dirty="0"/>
          </a:p>
        </p:txBody>
      </p:sp>
      <p:grpSp>
        <p:nvGrpSpPr>
          <p:cNvPr id="5" name="グループ化 4"/>
          <p:cNvGrpSpPr/>
          <p:nvPr/>
        </p:nvGrpSpPr>
        <p:grpSpPr>
          <a:xfrm>
            <a:off x="251520" y="2284208"/>
            <a:ext cx="6552728" cy="1216800"/>
            <a:chOff x="0" y="0"/>
            <a:chExt cx="6552728" cy="1216800"/>
          </a:xfrm>
        </p:grpSpPr>
        <p:sp>
          <p:nvSpPr>
            <p:cNvPr id="6" name="角丸四角形 5"/>
            <p:cNvSpPr/>
            <p:nvPr/>
          </p:nvSpPr>
          <p:spPr>
            <a:xfrm>
              <a:off x="0" y="0"/>
              <a:ext cx="6552728" cy="1216800"/>
            </a:xfrm>
            <a:prstGeom prst="roundRect">
              <a:avLst/>
            </a:prstGeom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角丸四角形 4"/>
            <p:cNvSpPr/>
            <p:nvPr/>
          </p:nvSpPr>
          <p:spPr>
            <a:xfrm>
              <a:off x="59399" y="59399"/>
              <a:ext cx="6433930" cy="10980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5260" tIns="175260" rIns="175260" bIns="175260" numCol="1" spcCol="1270" anchor="ctr" anchorCtr="0">
              <a:noAutofit/>
            </a:bodyPr>
            <a:lstStyle/>
            <a:p>
              <a:pPr lvl="0" algn="l" defTabSz="2044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kumimoji="1" lang="ja-JP" altLang="en-US" sz="4600" kern="1200" dirty="0" smtClean="0"/>
                <a:t>ユーザと築く信頼</a:t>
              </a:r>
              <a:endParaRPr kumimoji="1" lang="ja-JP" altLang="en-US" sz="4600" kern="1200" dirty="0"/>
            </a:p>
          </p:txBody>
        </p:sp>
      </p:grpSp>
      <p:pic>
        <p:nvPicPr>
          <p:cNvPr id="8" name="Picture 2" descr="C:\Users\x11g028\AppData\Local\Microsoft\Windows\Temporary Internet Files\Content.IE5\LZQKHPA2\MC900333298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85986">
            <a:off x="7495173" y="4072407"/>
            <a:ext cx="1366013" cy="2618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1033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5400" dirty="0" smtClean="0"/>
              <a:t>３－２　その他サポート機能</a:t>
            </a:r>
            <a:endParaRPr kumimoji="1" lang="ja-JP" altLang="en-US" sz="54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367644" y="4509120"/>
            <a:ext cx="640871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/>
              <a:t>・ビデオの視聴でわからなかった</a:t>
            </a:r>
            <a:r>
              <a:rPr lang="ja-JP" altLang="en-US" sz="2800" dirty="0"/>
              <a:t>ところ</a:t>
            </a:r>
            <a:r>
              <a:rPr lang="ja-JP" altLang="en-US" sz="2800" dirty="0" smtClean="0"/>
              <a:t>は</a:t>
            </a:r>
            <a:endParaRPr lang="en-US" altLang="ja-JP" sz="2800" dirty="0" smtClean="0"/>
          </a:p>
          <a:p>
            <a:r>
              <a:rPr lang="ja-JP" altLang="en-US" sz="2800" dirty="0"/>
              <a:t> </a:t>
            </a:r>
            <a:r>
              <a:rPr lang="ja-JP" altLang="en-US" sz="2800" dirty="0" smtClean="0"/>
              <a:t> いつでも質問可能</a:t>
            </a:r>
            <a:endParaRPr lang="en-US" altLang="ja-JP" sz="2800" dirty="0" smtClean="0"/>
          </a:p>
          <a:p>
            <a:r>
              <a:rPr lang="ja-JP" altLang="en-US" sz="2800" dirty="0" smtClean="0"/>
              <a:t>・２４時間３６５日対応</a:t>
            </a:r>
            <a:endParaRPr lang="en-US" altLang="ja-JP" sz="2800" dirty="0" smtClean="0"/>
          </a:p>
          <a:p>
            <a:r>
              <a:rPr lang="ja-JP" altLang="en-US" sz="2800" dirty="0" smtClean="0"/>
              <a:t>・英語の発音をスタッフに直接</a:t>
            </a:r>
            <a:endParaRPr lang="en-US" altLang="ja-JP" sz="2800" dirty="0" smtClean="0"/>
          </a:p>
          <a:p>
            <a:r>
              <a:rPr lang="ja-JP" altLang="en-US" sz="2800" dirty="0" smtClean="0"/>
              <a:t>　聞いてもらえる</a:t>
            </a:r>
            <a:endParaRPr lang="en-US" altLang="ja-JP" sz="2800" dirty="0" smtClean="0"/>
          </a:p>
        </p:txBody>
      </p:sp>
      <p:pic>
        <p:nvPicPr>
          <p:cNvPr id="8" name="コンテンツ プレースホルダー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844824"/>
            <a:ext cx="3114700" cy="2336025"/>
          </a:xfrm>
        </p:spPr>
      </p:pic>
      <p:pic>
        <p:nvPicPr>
          <p:cNvPr id="2" name="図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900030"/>
            <a:ext cx="2232248" cy="2232248"/>
          </a:xfrm>
          <a:prstGeom prst="rect">
            <a:avLst/>
          </a:prstGeom>
        </p:spPr>
      </p:pic>
      <p:sp>
        <p:nvSpPr>
          <p:cNvPr id="4" name="右矢印 3"/>
          <p:cNvSpPr/>
          <p:nvPr/>
        </p:nvSpPr>
        <p:spPr>
          <a:xfrm>
            <a:off x="3699352" y="2839679"/>
            <a:ext cx="1505868" cy="83758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755576" y="4077072"/>
            <a:ext cx="3600400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dirty="0" smtClean="0">
                <a:solidFill>
                  <a:schemeClr val="tx1"/>
                </a:solidFill>
              </a:rPr>
              <a:t>※</a:t>
            </a:r>
            <a:r>
              <a:rPr kumimoji="1" lang="ja-JP" altLang="en-US" sz="1400" dirty="0" smtClean="0">
                <a:solidFill>
                  <a:schemeClr val="tx1"/>
                </a:solidFill>
              </a:rPr>
              <a:t>スカイプ（コミュニケーションソフトウェア）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9888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1043608" y="2636912"/>
            <a:ext cx="7408333" cy="345069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kumimoji="1" lang="ja-JP" altLang="en-US" sz="4400" dirty="0" smtClean="0">
                <a:solidFill>
                  <a:schemeClr val="tx1"/>
                </a:solidFill>
              </a:rPr>
              <a:t>第１章　システム化の経緯</a:t>
            </a:r>
            <a:endParaRPr kumimoji="1" lang="en-US" altLang="ja-JP" sz="4400" dirty="0" smtClean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sz="4400" dirty="0" smtClean="0">
                <a:solidFill>
                  <a:schemeClr val="tx1"/>
                </a:solidFill>
              </a:rPr>
              <a:t>第２章　機能紹介</a:t>
            </a:r>
            <a:endParaRPr lang="en-US" altLang="ja-JP" sz="4400" dirty="0" smtClean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kumimoji="1" lang="ja-JP" altLang="en-US" sz="4400" dirty="0" smtClean="0">
                <a:solidFill>
                  <a:schemeClr val="tx1"/>
                </a:solidFill>
              </a:rPr>
              <a:t>第３章　システム導入のメリット</a:t>
            </a:r>
            <a:endParaRPr kumimoji="1" lang="ja-JP" altLang="en-US" sz="4400" dirty="0">
              <a:solidFill>
                <a:schemeClr val="tx1"/>
              </a:solidFill>
            </a:endParaRP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6000" dirty="0" smtClean="0"/>
              <a:t>目次</a:t>
            </a:r>
            <a:endParaRPr kumimoji="1" lang="ja-JP" altLang="en-US" sz="6000" dirty="0"/>
          </a:p>
        </p:txBody>
      </p:sp>
    </p:spTree>
    <p:extLst>
      <p:ext uri="{BB962C8B-B14F-4D97-AF65-F5344CB8AC3E}">
        <p14:creationId xmlns:p14="http://schemas.microsoft.com/office/powerpoint/2010/main" val="482595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>
          <a:xfrm>
            <a:off x="467544" y="2675467"/>
            <a:ext cx="8280919" cy="345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3600" dirty="0" smtClean="0">
                <a:solidFill>
                  <a:schemeClr val="tx1"/>
                </a:solidFill>
              </a:rPr>
              <a:t>１－１　システム開発の背景</a:t>
            </a:r>
            <a:endParaRPr lang="en-US" altLang="ja-JP" sz="36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kumimoji="1" lang="ja-JP" altLang="en-US" sz="3600" dirty="0" smtClean="0">
                <a:solidFill>
                  <a:schemeClr val="tx1"/>
                </a:solidFill>
              </a:rPr>
              <a:t>１－２　</a:t>
            </a:r>
            <a:r>
              <a:rPr lang="ja-JP" altLang="en-US" sz="3600" dirty="0" smtClean="0">
                <a:solidFill>
                  <a:schemeClr val="tx1"/>
                </a:solidFill>
              </a:rPr>
              <a:t>システムのターゲット</a:t>
            </a:r>
            <a:endParaRPr kumimoji="1" lang="en-US" altLang="ja-JP" sz="3600" dirty="0" smtClean="0">
              <a:solidFill>
                <a:schemeClr val="tx1"/>
              </a:solidFill>
            </a:endParaRP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4800" dirty="0" smtClean="0"/>
              <a:t>第１章　システム化の経緯</a:t>
            </a:r>
            <a:r>
              <a:rPr lang="ja-JP" altLang="en-US" sz="6000" dirty="0" smtClean="0"/>
              <a:t>　</a:t>
            </a:r>
            <a:endParaRPr kumimoji="1" lang="ja-JP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60121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4800" dirty="0"/>
              <a:t>１－１</a:t>
            </a:r>
            <a:r>
              <a:rPr lang="ja-JP" altLang="en-US" sz="4800" dirty="0" smtClean="0"/>
              <a:t>　システム開発の背景</a:t>
            </a:r>
            <a:r>
              <a:rPr lang="ja-JP" altLang="en-US" sz="6000" dirty="0" smtClean="0"/>
              <a:t>　</a:t>
            </a:r>
            <a:endParaRPr kumimoji="1" lang="ja-JP" altLang="en-US" sz="6000" dirty="0"/>
          </a:p>
        </p:txBody>
      </p:sp>
      <p:sp>
        <p:nvSpPr>
          <p:cNvPr id="4" name="タイトル 1"/>
          <p:cNvSpPr txBox="1">
            <a:spLocks/>
          </p:cNvSpPr>
          <p:nvPr/>
        </p:nvSpPr>
        <p:spPr>
          <a:xfrm>
            <a:off x="179512" y="1526362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pPr>
              <a:defRPr sz="216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endParaRPr lang="ja-JP" altLang="en-US" sz="4000" dirty="0">
              <a:solidFill>
                <a:prstClr val="black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5" name="グラフ 4"/>
          <p:cNvGraphicFramePr/>
          <p:nvPr>
            <p:extLst>
              <p:ext uri="{D42A27DB-BD31-4B8C-83A1-F6EECF244321}">
                <p14:modId xmlns:p14="http://schemas.microsoft.com/office/powerpoint/2010/main" val="2307000662"/>
              </p:ext>
            </p:extLst>
          </p:nvPr>
        </p:nvGraphicFramePr>
        <p:xfrm>
          <a:off x="1043608" y="2171128"/>
          <a:ext cx="7272808" cy="34563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コンテンツ プレースホルダー 1"/>
          <p:cNvSpPr>
            <a:spLocks noGrp="1"/>
          </p:cNvSpPr>
          <p:nvPr>
            <p:ph idx="1"/>
          </p:nvPr>
        </p:nvSpPr>
        <p:spPr>
          <a:xfrm>
            <a:off x="827585" y="5771811"/>
            <a:ext cx="8280919" cy="1401605"/>
          </a:xfrm>
        </p:spPr>
        <p:txBody>
          <a:bodyPr>
            <a:normAutofit/>
          </a:bodyPr>
          <a:lstStyle/>
          <a:p>
            <a:pPr marL="0" indent="0">
              <a:lnSpc>
                <a:spcPts val="2700"/>
              </a:lnSpc>
              <a:buNone/>
            </a:pPr>
            <a:r>
              <a:rPr lang="ja-JP" altLang="en-US" sz="3600" dirty="0" smtClean="0">
                <a:solidFill>
                  <a:schemeClr val="tx1"/>
                </a:solidFill>
              </a:rPr>
              <a:t>・ゆとり教育導入により、世代間の格差が</a:t>
            </a:r>
            <a:endParaRPr lang="en-US" altLang="ja-JP" sz="3600" dirty="0" smtClean="0">
              <a:solidFill>
                <a:schemeClr val="tx1"/>
              </a:solidFill>
            </a:endParaRPr>
          </a:p>
          <a:p>
            <a:pPr marL="0" indent="0">
              <a:lnSpc>
                <a:spcPts val="2700"/>
              </a:lnSpc>
              <a:buNone/>
            </a:pPr>
            <a:r>
              <a:rPr lang="ja-JP" altLang="en-US" sz="3600" dirty="0">
                <a:solidFill>
                  <a:schemeClr val="tx1"/>
                </a:solidFill>
              </a:rPr>
              <a:t>　</a:t>
            </a:r>
            <a:r>
              <a:rPr lang="ja-JP" altLang="en-US" sz="3600" dirty="0" smtClean="0">
                <a:solidFill>
                  <a:schemeClr val="tx1"/>
                </a:solidFill>
              </a:rPr>
              <a:t>生まれている</a:t>
            </a:r>
            <a:endParaRPr lang="en-US" altLang="ja-JP" sz="3600" dirty="0" smtClean="0">
              <a:solidFill>
                <a:schemeClr val="tx1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1115616" y="1772816"/>
            <a:ext cx="7293496" cy="792088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160" b="1" i="0" u="none" strike="noStrike" kern="120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ja-JP" altLang="en-US" sz="3600" dirty="0" smtClean="0">
                <a:solidFill>
                  <a:prstClr val="black"/>
                </a:solidFill>
              </a:rPr>
              <a:t>　学力</a:t>
            </a:r>
            <a:r>
              <a:rPr lang="ja-JP" altLang="en-US" sz="3600" dirty="0">
                <a:solidFill>
                  <a:prstClr val="black"/>
                </a:solidFill>
              </a:rPr>
              <a:t>検査による日本の順位</a:t>
            </a:r>
          </a:p>
        </p:txBody>
      </p:sp>
    </p:spTree>
    <p:extLst>
      <p:ext uri="{BB962C8B-B14F-4D97-AF65-F5344CB8AC3E}">
        <p14:creationId xmlns:p14="http://schemas.microsoft.com/office/powerpoint/2010/main" val="73794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584176"/>
          </a:xfrm>
        </p:spPr>
        <p:txBody>
          <a:bodyPr>
            <a:noAutofit/>
          </a:bodyPr>
          <a:lstStyle/>
          <a:p>
            <a:pPr marL="0" indent="0"/>
            <a:r>
              <a:rPr lang="ja-JP" altLang="en-US" sz="5400" dirty="0" smtClean="0"/>
              <a:t>１－２</a:t>
            </a:r>
            <a:r>
              <a:rPr lang="ja-JP" altLang="en-US" sz="5400" dirty="0"/>
              <a:t>　</a:t>
            </a:r>
            <a:r>
              <a:rPr lang="ja-JP" altLang="en-US" sz="5400" dirty="0" smtClean="0"/>
              <a:t>システムのターゲット</a:t>
            </a:r>
            <a:endParaRPr lang="en-US" altLang="ja-JP" sz="5400" dirty="0"/>
          </a:p>
        </p:txBody>
      </p:sp>
      <p:graphicFrame>
        <p:nvGraphicFramePr>
          <p:cNvPr id="4" name="コンテンツ プレースホルダー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187257"/>
              </p:ext>
            </p:extLst>
          </p:nvPr>
        </p:nvGraphicFramePr>
        <p:xfrm>
          <a:off x="872067" y="2675467"/>
          <a:ext cx="7408333" cy="34506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6209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3600" dirty="0" smtClean="0">
                <a:solidFill>
                  <a:schemeClr val="tx1"/>
                </a:solidFill>
              </a:rPr>
              <a:t>２－１</a:t>
            </a:r>
            <a:r>
              <a:rPr lang="ja-JP" altLang="en-US" sz="3600" dirty="0">
                <a:solidFill>
                  <a:schemeClr val="tx1"/>
                </a:solidFill>
              </a:rPr>
              <a:t>　</a:t>
            </a:r>
            <a:r>
              <a:rPr lang="ja-JP" altLang="en-US" sz="3600" dirty="0" smtClean="0">
                <a:solidFill>
                  <a:schemeClr val="tx1"/>
                </a:solidFill>
              </a:rPr>
              <a:t>学習の流れ</a:t>
            </a:r>
            <a:endParaRPr lang="en-US" altLang="ja-JP" sz="36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ja-JP" altLang="en-US" sz="3600" dirty="0" smtClean="0">
                <a:solidFill>
                  <a:schemeClr val="tx1"/>
                </a:solidFill>
              </a:rPr>
              <a:t>２－２　授業受講画面</a:t>
            </a:r>
            <a:endParaRPr lang="en-US" altLang="ja-JP" sz="36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ja-JP" altLang="en-US" sz="3600" dirty="0" smtClean="0">
                <a:solidFill>
                  <a:schemeClr val="tx1"/>
                </a:solidFill>
              </a:rPr>
              <a:t>２－３　確認テスト画面</a:t>
            </a:r>
            <a:endParaRPr lang="en-US" altLang="ja-JP" sz="36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ja-JP" altLang="en-US" sz="3600" dirty="0" smtClean="0">
                <a:solidFill>
                  <a:schemeClr val="tx1"/>
                </a:solidFill>
              </a:rPr>
              <a:t>２－４　</a:t>
            </a:r>
            <a:r>
              <a:rPr lang="ja-JP" altLang="en-US" sz="3600" dirty="0">
                <a:solidFill>
                  <a:schemeClr val="tx1"/>
                </a:solidFill>
              </a:rPr>
              <a:t>確認</a:t>
            </a:r>
            <a:r>
              <a:rPr lang="ja-JP" altLang="en-US" sz="3600" dirty="0" smtClean="0">
                <a:solidFill>
                  <a:schemeClr val="tx1"/>
                </a:solidFill>
              </a:rPr>
              <a:t>テスト解説画面</a:t>
            </a:r>
            <a:endParaRPr lang="en-US" altLang="ja-JP" sz="3600" dirty="0" smtClean="0">
              <a:solidFill>
                <a:schemeClr val="tx1"/>
              </a:solidFill>
            </a:endParaRP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4800" dirty="0" smtClean="0"/>
              <a:t>第２章　機能紹介</a:t>
            </a:r>
            <a:endParaRPr kumimoji="1" lang="ja-JP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81011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２－１　</a:t>
            </a:r>
            <a:r>
              <a:rPr lang="ja-JP" altLang="en-US" dirty="0" smtClean="0"/>
              <a:t>学習の流れ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1115616" y="2492896"/>
            <a:ext cx="1728192" cy="792088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tx1"/>
                </a:solidFill>
              </a:rPr>
              <a:t>U201 TOEIC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3710135" y="2492896"/>
            <a:ext cx="1728192" cy="792088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</a:rPr>
              <a:t>U013 </a:t>
            </a:r>
            <a:r>
              <a:rPr kumimoji="1" lang="ja-JP" altLang="en-US" sz="1600" dirty="0" smtClean="0">
                <a:solidFill>
                  <a:schemeClr val="tx1"/>
                </a:solidFill>
              </a:rPr>
              <a:t>英語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6327239" y="2492896"/>
            <a:ext cx="1728192" cy="792088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</a:rPr>
              <a:t>U206 </a:t>
            </a:r>
            <a:r>
              <a:rPr kumimoji="1" lang="ja-JP" altLang="en-US" sz="1600" dirty="0" smtClean="0">
                <a:solidFill>
                  <a:schemeClr val="tx1"/>
                </a:solidFill>
              </a:rPr>
              <a:t>中学英語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778699" y="4966659"/>
            <a:ext cx="1728192" cy="79208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</a:rPr>
              <a:t>U211 Reading</a:t>
            </a:r>
          </a:p>
          <a:p>
            <a:pPr algn="ctr"/>
            <a:r>
              <a:rPr kumimoji="1" lang="ja-JP" altLang="en-US" sz="1600" dirty="0" smtClean="0">
                <a:solidFill>
                  <a:schemeClr val="tx1"/>
                </a:solidFill>
              </a:rPr>
              <a:t>問題画面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6948264" y="4797152"/>
            <a:ext cx="1728192" cy="79208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</a:rPr>
              <a:t>U231 Listening</a:t>
            </a:r>
          </a:p>
          <a:p>
            <a:pPr algn="ctr"/>
            <a:r>
              <a:rPr lang="ja-JP" altLang="en-US" sz="1600" dirty="0">
                <a:solidFill>
                  <a:schemeClr val="tx1"/>
                </a:solidFill>
              </a:rPr>
              <a:t>問題画面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760714" y="6021288"/>
            <a:ext cx="1728192" cy="79208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</a:rPr>
              <a:t>U212 Reading</a:t>
            </a:r>
          </a:p>
          <a:p>
            <a:pPr algn="ctr"/>
            <a:r>
              <a:rPr lang="ja-JP" altLang="en-US" sz="1600" dirty="0">
                <a:solidFill>
                  <a:schemeClr val="tx1"/>
                </a:solidFill>
              </a:rPr>
              <a:t>解説画面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7020272" y="6021288"/>
            <a:ext cx="1728192" cy="79208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</a:rPr>
              <a:t>U232 Listening</a:t>
            </a:r>
          </a:p>
          <a:p>
            <a:pPr algn="ctr"/>
            <a:r>
              <a:rPr lang="ja-JP" altLang="en-US" sz="1600" dirty="0">
                <a:solidFill>
                  <a:schemeClr val="tx1"/>
                </a:solidFill>
              </a:rPr>
              <a:t>解説画面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5076056" y="6021288"/>
            <a:ext cx="1728192" cy="79208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</a:rPr>
              <a:t>U223 </a:t>
            </a:r>
            <a:r>
              <a:rPr kumimoji="1" lang="ja-JP" altLang="en-US" sz="1600" dirty="0" smtClean="0">
                <a:solidFill>
                  <a:schemeClr val="tx1"/>
                </a:solidFill>
              </a:rPr>
              <a:t>テスト</a:t>
            </a:r>
            <a:endParaRPr kumimoji="1" lang="en-US" altLang="ja-JP" sz="1600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600" dirty="0" smtClean="0">
                <a:solidFill>
                  <a:schemeClr val="tx1"/>
                </a:solidFill>
              </a:rPr>
              <a:t>解説画面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2534954" y="3609000"/>
            <a:ext cx="1728192" cy="79208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</a:rPr>
              <a:t>U203 </a:t>
            </a:r>
            <a:r>
              <a:rPr lang="ja-JP" altLang="en-US" sz="1600" dirty="0" smtClean="0">
                <a:solidFill>
                  <a:schemeClr val="tx1"/>
                </a:solidFill>
              </a:rPr>
              <a:t>高校</a:t>
            </a:r>
            <a:endParaRPr lang="en-US" altLang="ja-JP" sz="1600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</a:rPr>
              <a:t>Reading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4711220" y="3609000"/>
            <a:ext cx="1728192" cy="79208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</a:rPr>
              <a:t>U204 </a:t>
            </a:r>
            <a:r>
              <a:rPr kumimoji="1" lang="ja-JP" altLang="en-US" sz="1600" dirty="0" smtClean="0">
                <a:solidFill>
                  <a:schemeClr val="tx1"/>
                </a:solidFill>
              </a:rPr>
              <a:t>高校</a:t>
            </a:r>
            <a:endParaRPr kumimoji="1" lang="en-US" altLang="ja-JP" sz="1600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</a:rPr>
              <a:t>Writing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6876256" y="3633732"/>
            <a:ext cx="1728192" cy="79208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</a:rPr>
              <a:t>U205 </a:t>
            </a:r>
            <a:r>
              <a:rPr kumimoji="1" lang="ja-JP" altLang="en-US" sz="1600" dirty="0" smtClean="0">
                <a:solidFill>
                  <a:schemeClr val="tx1"/>
                </a:solidFill>
              </a:rPr>
              <a:t>高校</a:t>
            </a:r>
            <a:endParaRPr kumimoji="1" lang="en-US" altLang="ja-JP" sz="16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ja-JP" sz="1600" dirty="0" smtClean="0">
                <a:solidFill>
                  <a:schemeClr val="tx1"/>
                </a:solidFill>
              </a:rPr>
              <a:t>Listening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374714" y="3609000"/>
            <a:ext cx="1728192" cy="79208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tx1"/>
                </a:solidFill>
              </a:rPr>
              <a:t>U202 </a:t>
            </a:r>
            <a:r>
              <a:rPr lang="ja-JP" altLang="en-US" sz="1600" dirty="0" smtClean="0">
                <a:solidFill>
                  <a:schemeClr val="tx1"/>
                </a:solidFill>
              </a:rPr>
              <a:t>単語・熟語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35" name="直線コネクタ 34"/>
          <p:cNvCxnSpPr/>
          <p:nvPr/>
        </p:nvCxnSpPr>
        <p:spPr>
          <a:xfrm>
            <a:off x="1238810" y="3429000"/>
            <a:ext cx="640519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/>
          <p:cNvCxnSpPr/>
          <p:nvPr/>
        </p:nvCxnSpPr>
        <p:spPr>
          <a:xfrm>
            <a:off x="1238810" y="3429000"/>
            <a:ext cx="0" cy="18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stCxn id="6" idx="2"/>
          </p:cNvCxnSpPr>
          <p:nvPr/>
        </p:nvCxnSpPr>
        <p:spPr>
          <a:xfrm flipH="1">
            <a:off x="4573963" y="3284984"/>
            <a:ext cx="268" cy="144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カギ線コネクタ 44"/>
          <p:cNvCxnSpPr>
            <a:stCxn id="4" idx="2"/>
            <a:endCxn id="14" idx="0"/>
          </p:cNvCxnSpPr>
          <p:nvPr/>
        </p:nvCxnSpPr>
        <p:spPr>
          <a:xfrm rot="5400000">
            <a:off x="2238138" y="3805746"/>
            <a:ext cx="565571" cy="1756255"/>
          </a:xfrm>
          <a:prstGeom prst="bent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>
            <a:stCxn id="14" idx="2"/>
          </p:cNvCxnSpPr>
          <p:nvPr/>
        </p:nvCxnSpPr>
        <p:spPr>
          <a:xfrm>
            <a:off x="1642795" y="5758747"/>
            <a:ext cx="1" cy="2624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正方形/長方形 10"/>
          <p:cNvSpPr/>
          <p:nvPr/>
        </p:nvSpPr>
        <p:spPr>
          <a:xfrm>
            <a:off x="5004048" y="4979133"/>
            <a:ext cx="1728192" cy="79208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</a:rPr>
              <a:t>U222 </a:t>
            </a:r>
            <a:r>
              <a:rPr kumimoji="1" lang="ja-JP" altLang="en-US" sz="1600" dirty="0" smtClean="0">
                <a:solidFill>
                  <a:schemeClr val="tx1"/>
                </a:solidFill>
              </a:rPr>
              <a:t>確認テスト</a:t>
            </a:r>
            <a:endParaRPr kumimoji="1" lang="en-US" altLang="ja-JP" sz="16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600" dirty="0">
                <a:solidFill>
                  <a:schemeClr val="tx1"/>
                </a:solidFill>
              </a:rPr>
              <a:t>画面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2995329" y="4966659"/>
            <a:ext cx="1728192" cy="79208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</a:rPr>
              <a:t>U221 </a:t>
            </a:r>
            <a:r>
              <a:rPr kumimoji="1" lang="ja-JP" altLang="en-US" sz="1600" dirty="0" smtClean="0">
                <a:solidFill>
                  <a:schemeClr val="tx1"/>
                </a:solidFill>
              </a:rPr>
              <a:t>授業画面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49" name="直線コネクタ 48"/>
          <p:cNvCxnSpPr/>
          <p:nvPr/>
        </p:nvCxnSpPr>
        <p:spPr>
          <a:xfrm>
            <a:off x="3995598" y="4696240"/>
            <a:ext cx="18722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/>
          <p:cNvCxnSpPr/>
          <p:nvPr/>
        </p:nvCxnSpPr>
        <p:spPr>
          <a:xfrm>
            <a:off x="3995598" y="4696240"/>
            <a:ext cx="0" cy="2704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/>
          <p:cNvCxnSpPr>
            <a:endCxn id="11" idx="0"/>
          </p:cNvCxnSpPr>
          <p:nvPr/>
        </p:nvCxnSpPr>
        <p:spPr>
          <a:xfrm>
            <a:off x="5868144" y="4696240"/>
            <a:ext cx="0" cy="2828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/>
          <p:cNvCxnSpPr/>
          <p:nvPr/>
        </p:nvCxnSpPr>
        <p:spPr>
          <a:xfrm>
            <a:off x="5292080" y="4425820"/>
            <a:ext cx="0" cy="2704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/>
          <p:cNvCxnSpPr>
            <a:stCxn id="8" idx="2"/>
          </p:cNvCxnSpPr>
          <p:nvPr/>
        </p:nvCxnSpPr>
        <p:spPr>
          <a:xfrm>
            <a:off x="7740352" y="4425820"/>
            <a:ext cx="0" cy="36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/>
          <p:cNvCxnSpPr>
            <a:stCxn id="11" idx="2"/>
          </p:cNvCxnSpPr>
          <p:nvPr/>
        </p:nvCxnSpPr>
        <p:spPr>
          <a:xfrm flipH="1">
            <a:off x="5867028" y="5771221"/>
            <a:ext cx="1116" cy="27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/>
          <p:cNvCxnSpPr/>
          <p:nvPr/>
        </p:nvCxnSpPr>
        <p:spPr>
          <a:xfrm flipH="1">
            <a:off x="7784064" y="5589240"/>
            <a:ext cx="1116" cy="432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正方形/長方形 42"/>
          <p:cNvSpPr/>
          <p:nvPr/>
        </p:nvSpPr>
        <p:spPr>
          <a:xfrm>
            <a:off x="3705673" y="1556792"/>
            <a:ext cx="1728192" cy="792088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solidFill>
                  <a:schemeClr val="tx1"/>
                </a:solidFill>
              </a:rPr>
              <a:t>科目選択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cxnSp>
        <p:nvCxnSpPr>
          <p:cNvPr id="44" name="直線コネクタ 43"/>
          <p:cNvCxnSpPr/>
          <p:nvPr/>
        </p:nvCxnSpPr>
        <p:spPr>
          <a:xfrm>
            <a:off x="4572000" y="2348880"/>
            <a:ext cx="0" cy="144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/>
          <p:nvPr/>
        </p:nvCxnSpPr>
        <p:spPr>
          <a:xfrm>
            <a:off x="3365789" y="3428984"/>
            <a:ext cx="0" cy="165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/>
          <p:nvPr/>
        </p:nvCxnSpPr>
        <p:spPr>
          <a:xfrm>
            <a:off x="5581679" y="3415784"/>
            <a:ext cx="0" cy="165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/>
          <p:cNvCxnSpPr/>
          <p:nvPr/>
        </p:nvCxnSpPr>
        <p:spPr>
          <a:xfrm>
            <a:off x="7644005" y="3430106"/>
            <a:ext cx="0" cy="18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347736" y="1819697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※</a:t>
            </a:r>
            <a:r>
              <a:rPr kumimoji="1" lang="ja-JP" altLang="en-US" dirty="0" smtClean="0"/>
              <a:t>科目選択で英語を</a:t>
            </a:r>
            <a:endParaRPr kumimoji="1" lang="en-US" altLang="ja-JP" dirty="0" smtClean="0"/>
          </a:p>
          <a:p>
            <a:r>
              <a:rPr lang="ja-JP" altLang="en-US" dirty="0"/>
              <a:t>　</a:t>
            </a:r>
            <a:r>
              <a:rPr lang="ja-JP" altLang="en-US" dirty="0" smtClean="0"/>
              <a:t>　</a:t>
            </a:r>
            <a:r>
              <a:rPr kumimoji="1" lang="ja-JP" altLang="en-US" dirty="0" smtClean="0"/>
              <a:t>選んだ場合</a:t>
            </a:r>
            <a:endParaRPr kumimoji="1" lang="ja-JP" altLang="en-US" dirty="0"/>
          </a:p>
        </p:txBody>
      </p:sp>
      <p:cxnSp>
        <p:nvCxnSpPr>
          <p:cNvPr id="57" name="直線コネクタ 56"/>
          <p:cNvCxnSpPr/>
          <p:nvPr/>
        </p:nvCxnSpPr>
        <p:spPr>
          <a:xfrm>
            <a:off x="2062605" y="3291636"/>
            <a:ext cx="0" cy="144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/>
          <p:cNvCxnSpPr/>
          <p:nvPr/>
        </p:nvCxnSpPr>
        <p:spPr>
          <a:xfrm>
            <a:off x="7308304" y="3284984"/>
            <a:ext cx="0" cy="165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5568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7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7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7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7" grpId="0" animBg="1"/>
      <p:bldP spid="7" grpId="1" animBg="1"/>
      <p:bldP spid="11" grpId="0" animBg="1"/>
      <p:bldP spid="11" grpId="1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57200" y="259840"/>
            <a:ext cx="8229600" cy="1512976"/>
          </a:xfrm>
        </p:spPr>
        <p:txBody>
          <a:bodyPr>
            <a:normAutofit fontScale="90000"/>
          </a:bodyPr>
          <a:lstStyle/>
          <a:p>
            <a:r>
              <a:rPr lang="ja-JP" altLang="en-US" sz="5400" dirty="0" smtClean="0"/>
              <a:t>２－２　授業</a:t>
            </a:r>
            <a:r>
              <a:rPr lang="ja-JP" altLang="en-US" sz="5400" dirty="0"/>
              <a:t>受講</a:t>
            </a:r>
            <a:r>
              <a:rPr lang="ja-JP" altLang="en-US" sz="5400" dirty="0" smtClean="0"/>
              <a:t>画面</a:t>
            </a:r>
            <a:r>
              <a:rPr lang="en-US" altLang="ja-JP" sz="5400" dirty="0" smtClean="0"/>
              <a:t/>
            </a:r>
            <a:br>
              <a:rPr lang="en-US" altLang="ja-JP" sz="5400" dirty="0" smtClean="0"/>
            </a:br>
            <a:r>
              <a:rPr lang="en-US" altLang="ja-JP" sz="5400" dirty="0" smtClean="0"/>
              <a:t>(</a:t>
            </a:r>
            <a:r>
              <a:rPr lang="ja-JP" altLang="en-US" sz="5400" dirty="0"/>
              <a:t>高校</a:t>
            </a:r>
            <a:r>
              <a:rPr lang="en-US" altLang="ja-JP" sz="5400" dirty="0"/>
              <a:t>Writing</a:t>
            </a:r>
            <a:r>
              <a:rPr lang="en-US" altLang="ja-JP" sz="5400" dirty="0" smtClean="0"/>
              <a:t>)</a:t>
            </a:r>
            <a:endParaRPr kumimoji="1" lang="ja-JP" altLang="en-US" sz="5400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2204864"/>
            <a:ext cx="5566618" cy="4301582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8" name="グループ化 7"/>
          <p:cNvGrpSpPr/>
          <p:nvPr/>
        </p:nvGrpSpPr>
        <p:grpSpPr>
          <a:xfrm>
            <a:off x="90865" y="2924944"/>
            <a:ext cx="2036431" cy="1850504"/>
            <a:chOff x="195155" y="3095304"/>
            <a:chExt cx="2036431" cy="1850504"/>
          </a:xfrm>
        </p:grpSpPr>
        <p:sp>
          <p:nvSpPr>
            <p:cNvPr id="7" name="円形吹き出し 6"/>
            <p:cNvSpPr/>
            <p:nvPr/>
          </p:nvSpPr>
          <p:spPr>
            <a:xfrm rot="16200000">
              <a:off x="288119" y="3002340"/>
              <a:ext cx="1850504" cy="2036431"/>
            </a:xfrm>
            <a:prstGeom prst="wedgeEllipseCallout">
              <a:avLst/>
            </a:prstGeom>
            <a:solidFill>
              <a:srgbClr val="FFFFFF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n>
                  <a:solidFill>
                    <a:srgbClr val="FFFFFF"/>
                  </a:solidFill>
                </a:ln>
                <a:noFill/>
              </a:endParaRPr>
            </a:p>
          </p:txBody>
        </p:sp>
        <p:sp>
          <p:nvSpPr>
            <p:cNvPr id="6" name="テキスト ボックス 5"/>
            <p:cNvSpPr txBox="1"/>
            <p:nvPr/>
          </p:nvSpPr>
          <p:spPr>
            <a:xfrm>
              <a:off x="240989" y="3543501"/>
              <a:ext cx="1944763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ja-JP" altLang="en-US" sz="2800" dirty="0"/>
                <a:t>重要な所</a:t>
              </a:r>
              <a:r>
                <a:rPr lang="ja-JP" altLang="en-US" sz="2800" dirty="0" smtClean="0"/>
                <a:t>を</a:t>
              </a:r>
              <a:endParaRPr lang="en-US" altLang="ja-JP" sz="2800" dirty="0" smtClean="0"/>
            </a:p>
            <a:p>
              <a:pPr algn="ctr"/>
              <a:r>
                <a:rPr lang="en-US" altLang="ja-JP" sz="2800" dirty="0" smtClean="0">
                  <a:latin typeface="+mj-ea"/>
                </a:rPr>
                <a:t>PICK </a:t>
              </a:r>
              <a:r>
                <a:rPr lang="en-US" altLang="ja-JP" sz="2800" dirty="0">
                  <a:latin typeface="+mj-ea"/>
                </a:rPr>
                <a:t>UP</a:t>
              </a:r>
              <a:r>
                <a:rPr lang="ja-JP" altLang="en-US" sz="2800" dirty="0"/>
                <a:t>！</a:t>
              </a:r>
            </a:p>
          </p:txBody>
        </p:sp>
      </p:grpSp>
      <p:sp>
        <p:nvSpPr>
          <p:cNvPr id="9" name="正方形/長方形 8"/>
          <p:cNvSpPr/>
          <p:nvPr/>
        </p:nvSpPr>
        <p:spPr>
          <a:xfrm>
            <a:off x="1669678" y="1772816"/>
            <a:ext cx="6070674" cy="432048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200" dirty="0" smtClean="0">
                <a:solidFill>
                  <a:schemeClr val="tx1"/>
                </a:solidFill>
              </a:rPr>
              <a:t>例題や動画を見て授業を受けるページ</a:t>
            </a:r>
            <a:endParaRPr kumimoji="1" lang="ja-JP" altLang="en-US" sz="2200" dirty="0">
              <a:solidFill>
                <a:schemeClr val="tx1"/>
              </a:solidFill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2128168" y="5330702"/>
            <a:ext cx="1507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ノートスペース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96611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２－３　確認テスト画面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dirty="0" smtClean="0"/>
              <a:t>(</a:t>
            </a:r>
            <a:r>
              <a:rPr lang="ja-JP" altLang="en-US" dirty="0" smtClean="0"/>
              <a:t>高校</a:t>
            </a:r>
            <a:r>
              <a:rPr lang="en-US" altLang="ja-JP" dirty="0" smtClean="0"/>
              <a:t>Writing)</a:t>
            </a:r>
            <a:endParaRPr kumimoji="1" lang="ja-JP" altLang="en-US" dirty="0"/>
          </a:p>
        </p:txBody>
      </p:sp>
      <p:pic>
        <p:nvPicPr>
          <p:cNvPr id="8" name="コンテンツ プレースホルダー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452970"/>
            <a:ext cx="6822352" cy="4216390"/>
          </a:xfrm>
          <a:ln>
            <a:solidFill>
              <a:schemeClr val="tx1"/>
            </a:solidFill>
          </a:ln>
        </p:spPr>
      </p:pic>
      <p:grpSp>
        <p:nvGrpSpPr>
          <p:cNvPr id="9" name="グループ化 8"/>
          <p:cNvGrpSpPr/>
          <p:nvPr/>
        </p:nvGrpSpPr>
        <p:grpSpPr>
          <a:xfrm flipH="1">
            <a:off x="6625180" y="3129317"/>
            <a:ext cx="2327936" cy="2039524"/>
            <a:chOff x="139201" y="3400834"/>
            <a:chExt cx="2148345" cy="1850504"/>
          </a:xfrm>
        </p:grpSpPr>
        <p:sp>
          <p:nvSpPr>
            <p:cNvPr id="10" name="円形吹き出し 9"/>
            <p:cNvSpPr/>
            <p:nvPr/>
          </p:nvSpPr>
          <p:spPr>
            <a:xfrm rot="16200000">
              <a:off x="288119" y="3307870"/>
              <a:ext cx="1850504" cy="2036431"/>
            </a:xfrm>
            <a:prstGeom prst="wedgeEllipseCallout">
              <a:avLst/>
            </a:prstGeom>
            <a:solidFill>
              <a:srgbClr val="FFFFFF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n>
                  <a:solidFill>
                    <a:srgbClr val="FFFFFF"/>
                  </a:solidFill>
                </a:ln>
                <a:noFill/>
              </a:endParaRPr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139201" y="3970559"/>
              <a:ext cx="214834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ja-JP" altLang="en-US" sz="2800" dirty="0" smtClean="0"/>
                <a:t>困ったら解説</a:t>
              </a:r>
              <a:endParaRPr lang="en-US" altLang="ja-JP" sz="2800" dirty="0" smtClean="0"/>
            </a:p>
            <a:p>
              <a:pPr algn="ctr"/>
              <a:r>
                <a:rPr lang="ja-JP" altLang="en-US" sz="2800" dirty="0" smtClean="0"/>
                <a:t>ページへ！</a:t>
              </a:r>
              <a:endParaRPr lang="en-US" altLang="ja-JP" sz="2800" dirty="0" smtClean="0"/>
            </a:p>
          </p:txBody>
        </p:sp>
      </p:grpSp>
      <p:sp>
        <p:nvSpPr>
          <p:cNvPr id="13" name="正方形/長方形 12"/>
          <p:cNvSpPr/>
          <p:nvPr/>
        </p:nvSpPr>
        <p:spPr>
          <a:xfrm>
            <a:off x="1187624" y="2060848"/>
            <a:ext cx="6840760" cy="432048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200" dirty="0" smtClean="0">
                <a:solidFill>
                  <a:schemeClr val="tx1"/>
                </a:solidFill>
              </a:rPr>
              <a:t>フォームに解答を記入しテストを受けるページ</a:t>
            </a:r>
            <a:endParaRPr kumimoji="1" lang="ja-JP" altLang="en-US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2545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ウェーブ">
  <a:themeElements>
    <a:clrScheme name="ウェーブ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ウェーブ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ェーブ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ウェーブ">
  <a:themeElements>
    <a:clrScheme name="ウェーブ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ウェーブ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ェーブ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ウェーブ">
  <a:themeElements>
    <a:clrScheme name="ウェーブ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ウェーブ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ェーブ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1570</TotalTime>
  <Words>257</Words>
  <Application>Microsoft Office PowerPoint</Application>
  <PresentationFormat>画面に合わせる (4:3)</PresentationFormat>
  <Paragraphs>94</Paragraphs>
  <Slides>14</Slides>
  <Notes>3</Notes>
  <HiddenSlides>0</HiddenSlides>
  <MMClips>0</MMClips>
  <ScaleCrop>false</ScaleCrop>
  <HeadingPairs>
    <vt:vector size="4" baseType="variant">
      <vt:variant>
        <vt:lpstr>テーマ</vt:lpstr>
      </vt:variant>
      <vt:variant>
        <vt:i4>3</vt:i4>
      </vt:variant>
      <vt:variant>
        <vt:lpstr>スライド タイトル</vt:lpstr>
      </vt:variant>
      <vt:variant>
        <vt:i4>14</vt:i4>
      </vt:variant>
    </vt:vector>
  </HeadingPairs>
  <TitlesOfParts>
    <vt:vector size="17" baseType="lpstr">
      <vt:lpstr>ウェーブ</vt:lpstr>
      <vt:lpstr>1_ウェーブ</vt:lpstr>
      <vt:lpstr>2_ウェーブ</vt:lpstr>
      <vt:lpstr>Web e-ラーニングシステムの開発 開発経過報告 　</vt:lpstr>
      <vt:lpstr>目次</vt:lpstr>
      <vt:lpstr>第１章　システム化の経緯　</vt:lpstr>
      <vt:lpstr>１－１　システム開発の背景　</vt:lpstr>
      <vt:lpstr>１－２　システムのターゲット</vt:lpstr>
      <vt:lpstr>第２章　機能紹介</vt:lpstr>
      <vt:lpstr>２－１　学習の流れ</vt:lpstr>
      <vt:lpstr>２－２　授業受講画面 (高校Writing)</vt:lpstr>
      <vt:lpstr>２－３　確認テスト画面 (高校Writing)</vt:lpstr>
      <vt:lpstr>２－４　確認テスト解説画面 (高校Writing)</vt:lpstr>
      <vt:lpstr>第３章　システム導入のメリット</vt:lpstr>
      <vt:lpstr>３－１　システムによる効果(１)</vt:lpstr>
      <vt:lpstr>３－１　システムによる効果(２)</vt:lpstr>
      <vt:lpstr>３－２　その他サポート機能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e-ラーニング 進捗状況</dc:title>
  <dc:creator>中野 拳吾</dc:creator>
  <cp:lastModifiedBy>中野 拳吾</cp:lastModifiedBy>
  <cp:revision>141</cp:revision>
  <cp:lastPrinted>2013-10-23T08:48:17Z</cp:lastPrinted>
  <dcterms:created xsi:type="dcterms:W3CDTF">2013-10-01T02:42:04Z</dcterms:created>
  <dcterms:modified xsi:type="dcterms:W3CDTF">2013-11-08T01:32:29Z</dcterms:modified>
</cp:coreProperties>
</file>