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70" r:id="rId10"/>
    <p:sldId id="271" r:id="rId11"/>
    <p:sldId id="265" r:id="rId12"/>
    <p:sldId id="266" r:id="rId13"/>
    <p:sldId id="267" r:id="rId14"/>
    <p:sldId id="273" r:id="rId15"/>
    <p:sldId id="269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156" autoAdjust="0"/>
  </p:normalViewPr>
  <p:slideViewPr>
    <p:cSldViewPr>
      <p:cViewPr>
        <p:scale>
          <a:sx n="80" d="100"/>
          <a:sy n="80" d="100"/>
        </p:scale>
        <p:origin x="-86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400">
              <a:latin typeface="+mn-lt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年間売上（億円）</c:v>
                </c:pt>
              </c:strCache>
            </c:strRef>
          </c:tx>
          <c:marker>
            <c:spPr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900</c:v>
                </c:pt>
                <c:pt idx="1">
                  <c:v>945</c:v>
                </c:pt>
                <c:pt idx="2">
                  <c:v>770</c:v>
                </c:pt>
                <c:pt idx="3">
                  <c:v>690</c:v>
                </c:pt>
                <c:pt idx="4">
                  <c:v>730</c:v>
                </c:pt>
                <c:pt idx="5">
                  <c:v>610</c:v>
                </c:pt>
                <c:pt idx="6">
                  <c:v>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688832"/>
        <c:axId val="35690752"/>
      </c:lineChart>
      <c:catAx>
        <c:axId val="35688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35690752"/>
        <c:crosses val="autoZero"/>
        <c:auto val="1"/>
        <c:lblAlgn val="ctr"/>
        <c:lblOffset val="100"/>
        <c:noMultiLvlLbl val="0"/>
      </c:catAx>
      <c:valAx>
        <c:axId val="35690752"/>
        <c:scaling>
          <c:orientation val="minMax"/>
          <c:max val="12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35688832"/>
        <c:crosses val="autoZero"/>
        <c:crossBetween val="between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AF239-9D8B-43E2-9828-0570B76475E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8150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02521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758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altLang="ja-JP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  <a:rtl val="0"/>
              </a:rPr>
              <a:t> 2008</a:t>
            </a:r>
            <a:r>
              <a:rPr lang="ja-JP" alt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  <a:rtl val="0"/>
              </a:rPr>
              <a:t>年　リーマンショック</a:t>
            </a:r>
            <a:endParaRPr lang="en-US" altLang="ja-JP" sz="12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ja-JP" altLang="en-US" dirty="0" smtClean="0">
                <a:latin typeface="+mn-lt"/>
                <a:ea typeface="Arial"/>
                <a:cs typeface="Arial"/>
                <a:sym typeface="Arial"/>
              </a:rPr>
              <a:t>                売上　</a:t>
            </a:r>
            <a:r>
              <a:rPr lang="en-US" altLang="ja-JP" dirty="0" smtClean="0">
                <a:latin typeface="+mn-lt"/>
                <a:ea typeface="Arial"/>
                <a:cs typeface="Arial"/>
                <a:sym typeface="Arial"/>
              </a:rPr>
              <a:t>770</a:t>
            </a:r>
            <a:r>
              <a:rPr lang="ja-JP" altLang="en-US" dirty="0" smtClean="0">
                <a:latin typeface="+mn-lt"/>
                <a:ea typeface="Arial"/>
                <a:cs typeface="Arial"/>
                <a:sym typeface="Arial"/>
              </a:rPr>
              <a:t>億円</a:t>
            </a:r>
            <a:endParaRPr lang="en-US" altLang="ja-JP" sz="1200" b="0" i="0" u="none" strike="noStrike" cap="none" baseline="0" dirty="0" smtClean="0">
              <a:solidFill>
                <a:schemeClr val="dk1"/>
              </a:solidFill>
              <a:latin typeface="+mn-lt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en-US" altLang="ja-JP" dirty="0" smtClean="0"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altLang="ja-JP" dirty="0" smtClean="0">
                <a:latin typeface="+mn-lt"/>
                <a:ea typeface="Arial"/>
                <a:cs typeface="Arial"/>
                <a:sym typeface="Arial"/>
              </a:rPr>
              <a:t>  2011</a:t>
            </a:r>
            <a:r>
              <a:rPr lang="ja-JP" altLang="en-US" dirty="0" smtClean="0">
                <a:latin typeface="+mn-lt"/>
                <a:ea typeface="Arial"/>
                <a:cs typeface="Arial"/>
                <a:sym typeface="Arial"/>
              </a:rPr>
              <a:t>年　東日本大震災</a:t>
            </a:r>
            <a:endParaRPr lang="en-US" altLang="ja-JP" dirty="0" smtClean="0"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ja-JP" alt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  <a:rtl val="0"/>
              </a:rPr>
              <a:t>                売上　</a:t>
            </a:r>
            <a:r>
              <a:rPr lang="en-US" altLang="ja-JP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  <a:rtl val="0"/>
              </a:rPr>
              <a:t>610</a:t>
            </a:r>
            <a:r>
              <a:rPr lang="ja-JP" alt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  <a:rtl val="0"/>
              </a:rPr>
              <a:t>億円</a:t>
            </a: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スライド番号プレースホルダー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タイトル スライド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558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403648" y="2130425"/>
            <a:ext cx="6336703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573016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タイトルと縦書きテキスト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016124" y="-433387"/>
            <a:ext cx="511175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縦書きタイトルと縦書きテキスト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558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403648" y="2130425"/>
            <a:ext cx="6336703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573016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7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10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38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49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04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38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397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3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タイトルとコンテンツ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016124" y="-433387"/>
            <a:ext cx="511175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05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10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セクション見出し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2 つのコンテンツ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較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タイトルのみ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白紙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タイトル付きのコンテンツ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タイトル付きの図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7762875" y="5057775"/>
            <a:ext cx="1381125" cy="180022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7762875" y="5057775"/>
            <a:ext cx="1381125" cy="1800225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6510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3335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Font typeface="Calibri"/>
              <a:buChar char="≫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ja-JP" altLang="en-US" dirty="0" smtClean="0"/>
              <a:t>株式会社　ＦＪＢマラベル</a:t>
            </a:r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170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350" y="2130425"/>
            <a:ext cx="63373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altLang="en-US" sz="4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システム開発中間報告</a:t>
            </a:r>
            <a:endParaRPr lang="ja-JP" sz="4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371600" y="35734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alibri"/>
              <a:buNone/>
            </a:pP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ITエンジニア科　3年</a:t>
            </a: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alibri"/>
              <a:buNone/>
            </a:pP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班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en-US" altLang="ja-JP" dirty="0"/>
              <a:t>2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</a:t>
            </a:r>
            <a:r>
              <a:rPr lang="ja-JP" alt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alt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ja-JP" alt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掲示板機能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" y="1268760"/>
            <a:ext cx="9119050" cy="500180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2" t="13033" r="34754" b="74048"/>
          <a:stretch/>
        </p:blipFill>
        <p:spPr>
          <a:xfrm>
            <a:off x="3707904" y="1631093"/>
            <a:ext cx="3103961" cy="959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8" t="51609" b="38961"/>
          <a:stretch/>
        </p:blipFill>
        <p:spPr>
          <a:xfrm>
            <a:off x="6298059" y="3649132"/>
            <a:ext cx="2741216" cy="741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吹き出し 4"/>
          <p:cNvSpPr/>
          <p:nvPr/>
        </p:nvSpPr>
        <p:spPr>
          <a:xfrm>
            <a:off x="611560" y="1285387"/>
            <a:ext cx="2672886" cy="1240764"/>
          </a:xfrm>
          <a:prstGeom prst="wedgeRoundRectCallout">
            <a:avLst>
              <a:gd name="adj1" fmla="val 70725"/>
              <a:gd name="adj2" fmla="val 37449"/>
              <a:gd name="adj3" fmla="val 16667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総評価</a:t>
            </a:r>
            <a:r>
              <a:rPr kumimoji="1" lang="en-US" altLang="ja-JP" sz="2800" dirty="0" smtClean="0"/>
              <a:t>】</a:t>
            </a:r>
          </a:p>
          <a:p>
            <a:pPr algn="ctr" rtl="0">
              <a:buNone/>
            </a:pPr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つ星で評価</a:t>
            </a:r>
            <a:endParaRPr kumimoji="1" lang="ja-JP" altLang="en-US" sz="2800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1187624" y="2852936"/>
            <a:ext cx="4104456" cy="1393298"/>
          </a:xfrm>
          <a:prstGeom prst="wedgeRoundRectCallout">
            <a:avLst>
              <a:gd name="adj1" fmla="val 82056"/>
              <a:gd name="adj2" fmla="val 40837"/>
              <a:gd name="adj3" fmla="val 16667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詳細</a:t>
            </a:r>
            <a:r>
              <a:rPr kumimoji="1" lang="en-US" altLang="ja-JP" sz="2800" dirty="0" smtClean="0"/>
              <a:t>】</a:t>
            </a:r>
          </a:p>
          <a:p>
            <a:pPr algn="ctr" rtl="0">
              <a:buNone/>
            </a:pPr>
            <a:r>
              <a:rPr kumimoji="1" lang="ja-JP" altLang="en-US" sz="2800" dirty="0" smtClean="0"/>
              <a:t>詳細画面は</a:t>
            </a:r>
            <a:endParaRPr kumimoji="1" lang="en-US" altLang="ja-JP" sz="2800" dirty="0" smtClean="0"/>
          </a:p>
          <a:p>
            <a:pPr algn="ctr" rtl="0">
              <a:buNone/>
            </a:pPr>
            <a:r>
              <a:rPr kumimoji="1" lang="ja-JP" altLang="en-US" sz="2800" dirty="0" smtClean="0"/>
              <a:t>予約画面に直結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62238" r="54704" b="17325"/>
          <a:stretch/>
        </p:blipFill>
        <p:spPr>
          <a:xfrm>
            <a:off x="107504" y="4556272"/>
            <a:ext cx="7256306" cy="1800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角丸四角形吹き出し 7"/>
          <p:cNvSpPr/>
          <p:nvPr/>
        </p:nvSpPr>
        <p:spPr>
          <a:xfrm>
            <a:off x="5580112" y="5589240"/>
            <a:ext cx="3384376" cy="1152128"/>
          </a:xfrm>
          <a:prstGeom prst="wedgeRoundRectCallout">
            <a:avLst>
              <a:gd name="adj1" fmla="val -93734"/>
              <a:gd name="adj2" fmla="val -38912"/>
              <a:gd name="adj3" fmla="val 16667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コメント</a:t>
            </a:r>
            <a:r>
              <a:rPr kumimoji="1" lang="en-US" altLang="ja-JP" sz="2800" dirty="0" smtClean="0"/>
              <a:t>】</a:t>
            </a:r>
          </a:p>
          <a:p>
            <a:pPr algn="ctr" rtl="0">
              <a:buNone/>
            </a:pPr>
            <a:r>
              <a:rPr kumimoji="1" lang="ja-JP" altLang="en-US" sz="2800" dirty="0" smtClean="0"/>
              <a:t>利用者</a:t>
            </a:r>
            <a:r>
              <a:rPr kumimoji="1" lang="ja-JP" altLang="en-US" sz="2800" dirty="0"/>
              <a:t>同士の交流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798" y="6460560"/>
            <a:ext cx="33843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添付資料</a:t>
            </a:r>
            <a:r>
              <a:rPr kumimoji="1" lang="en-US" altLang="ja-JP" sz="1800" dirty="0">
                <a:solidFill>
                  <a:schemeClr val="tx1"/>
                </a:solidFill>
              </a:rPr>
              <a:t>2</a:t>
            </a:r>
            <a:r>
              <a:rPr kumimoji="1" lang="ja-JP" altLang="en-US" sz="1800" dirty="0">
                <a:solidFill>
                  <a:schemeClr val="tx1"/>
                </a:solidFill>
              </a:rPr>
              <a:t>　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参照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en-US" altLang="ja-JP" dirty="0"/>
              <a:t>3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alt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旅行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プラン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予約機能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95" t="94440" r="1064"/>
          <a:stretch/>
        </p:blipFill>
        <p:spPr>
          <a:xfrm>
            <a:off x="157868" y="1735637"/>
            <a:ext cx="3973053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角丸四角形吹き出し 7"/>
          <p:cNvSpPr/>
          <p:nvPr/>
        </p:nvSpPr>
        <p:spPr>
          <a:xfrm>
            <a:off x="4260069" y="1087566"/>
            <a:ext cx="4704420" cy="1440160"/>
          </a:xfrm>
          <a:prstGeom prst="wedgeRoundRectCallout">
            <a:avLst>
              <a:gd name="adj1" fmla="val -58275"/>
              <a:gd name="adj2" fmla="val 31860"/>
              <a:gd name="adj3" fmla="val 16667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予約</a:t>
            </a:r>
            <a:r>
              <a:rPr kumimoji="1" lang="en-US" altLang="ja-JP" sz="2800" dirty="0" smtClean="0"/>
              <a:t>】</a:t>
            </a:r>
          </a:p>
          <a:p>
            <a:pPr algn="ctr" rtl="0">
              <a:buNone/>
            </a:pPr>
            <a:r>
              <a:rPr kumimoji="1" lang="ja-JP" altLang="en-US" sz="2800" dirty="0"/>
              <a:t>投稿</a:t>
            </a:r>
            <a:r>
              <a:rPr kumimoji="1" lang="ja-JP" altLang="en-US" sz="2800" dirty="0" smtClean="0"/>
              <a:t>者の設定を引き継ぎ</a:t>
            </a:r>
            <a:endParaRPr kumimoji="1" lang="en-US" altLang="ja-JP" sz="2800" dirty="0" smtClean="0"/>
          </a:p>
          <a:p>
            <a:pPr algn="ctr" rtl="0">
              <a:buNone/>
            </a:pPr>
            <a:r>
              <a:rPr kumimoji="1" lang="ja-JP" altLang="en-US" sz="2800" dirty="0" smtClean="0"/>
              <a:t>すぐ予約可能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4" t="95074" r="22853"/>
          <a:stretch/>
        </p:blipFill>
        <p:spPr>
          <a:xfrm>
            <a:off x="107504" y="2815757"/>
            <a:ext cx="4152564" cy="839913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4260069" y="2622313"/>
            <a:ext cx="4704419" cy="1166727"/>
          </a:xfrm>
          <a:prstGeom prst="wedgeRoundRectCallout">
            <a:avLst>
              <a:gd name="adj1" fmla="val -58149"/>
              <a:gd name="adj2" fmla="val 2576"/>
              <a:gd name="adj3" fmla="val 16667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アレンジ</a:t>
            </a:r>
            <a:r>
              <a:rPr kumimoji="1" lang="en-US" altLang="ja-JP" sz="2800" dirty="0" smtClean="0"/>
              <a:t>】</a:t>
            </a:r>
          </a:p>
          <a:p>
            <a:pPr algn="ctr" rtl="0">
              <a:buNone/>
            </a:pPr>
            <a:r>
              <a:rPr kumimoji="1" lang="ja-JP" altLang="en-US" sz="2800" dirty="0" smtClean="0"/>
              <a:t>交通手段と宿泊先を変更</a:t>
            </a:r>
            <a:endParaRPr kumimoji="1" lang="ja-JP" altLang="en-US" sz="28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176802" y="3933417"/>
            <a:ext cx="6790396" cy="2785371"/>
            <a:chOff x="281064" y="4340922"/>
            <a:chExt cx="6667200" cy="2497338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281064" y="4340922"/>
              <a:ext cx="6667200" cy="2497338"/>
              <a:chOff x="82808" y="2698267"/>
              <a:chExt cx="6520969" cy="2445393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82808" y="2698267"/>
                <a:ext cx="6520969" cy="2445393"/>
                <a:chOff x="1262476" y="1042513"/>
                <a:chExt cx="4382475" cy="1643448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94" r="89204" b="62058"/>
                <a:stretch/>
              </p:blipFill>
              <p:spPr>
                <a:xfrm>
                  <a:off x="1262476" y="1043712"/>
                  <a:ext cx="714605" cy="1642249"/>
                </a:xfrm>
                <a:prstGeom prst="rect">
                  <a:avLst/>
                </a:prstGeom>
              </p:spPr>
            </p:pic>
            <p:pic>
              <p:nvPicPr>
                <p:cNvPr id="13" name="図 1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38" t="11495" r="30024" b="62039"/>
                <a:stretch/>
              </p:blipFill>
              <p:spPr>
                <a:xfrm>
                  <a:off x="1977081" y="1042513"/>
                  <a:ext cx="2656703" cy="1643448"/>
                </a:xfrm>
                <a:prstGeom prst="rect">
                  <a:avLst/>
                </a:prstGeom>
              </p:spPr>
            </p:pic>
            <p:pic>
              <p:nvPicPr>
                <p:cNvPr id="14" name="図 1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723" t="11568" b="70172"/>
                <a:stretch/>
              </p:blipFill>
              <p:spPr>
                <a:xfrm>
                  <a:off x="4633784" y="1048258"/>
                  <a:ext cx="1011167" cy="1133886"/>
                </a:xfrm>
                <a:prstGeom prst="rect">
                  <a:avLst/>
                </a:prstGeom>
              </p:spPr>
            </p:pic>
          </p:grpSp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233" t="38358" b="55075"/>
              <a:stretch/>
            </p:blipFill>
            <p:spPr>
              <a:xfrm>
                <a:off x="5309847" y="4546449"/>
                <a:ext cx="1275553" cy="532163"/>
              </a:xfrm>
              <a:prstGeom prst="rect">
                <a:avLst/>
              </a:prstGeom>
            </p:spPr>
          </p:pic>
        </p:grpSp>
        <p:sp>
          <p:nvSpPr>
            <p:cNvPr id="18" name="正方形/長方形 17"/>
            <p:cNvSpPr/>
            <p:nvPr/>
          </p:nvSpPr>
          <p:spPr>
            <a:xfrm>
              <a:off x="281064" y="4340922"/>
              <a:ext cx="6648411" cy="249733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rtlCol="0" anchor="ctr" anchorCtr="0">
              <a:noAutofit/>
            </a:bodyPr>
            <a:lstStyle/>
            <a:p>
              <a:pPr algn="ctr" rtl="0">
                <a:buNone/>
              </a:pPr>
              <a:endParaRPr kumimoji="1" lang="ja-JP" altLang="en-US" sz="2800" dirty="0"/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2464895" y="5459715"/>
            <a:ext cx="79860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79512" y="1124744"/>
            <a:ext cx="33843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添付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資料</a:t>
            </a:r>
            <a:r>
              <a:rPr kumimoji="1" lang="en-US" altLang="ja-JP" sz="1800" dirty="0" smtClean="0">
                <a:solidFill>
                  <a:schemeClr val="tx1"/>
                </a:solidFill>
              </a:rPr>
              <a:t>3</a:t>
            </a:r>
            <a:r>
              <a:rPr kumimoji="1" lang="ja-JP" altLang="en-US" sz="1800" dirty="0">
                <a:solidFill>
                  <a:schemeClr val="tx1"/>
                </a:solidFill>
              </a:rPr>
              <a:t>　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参照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1403350" y="2130425"/>
            <a:ext cx="63373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第３章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1371600" y="35734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ja-JP" altLang="en-US" sz="3200" dirty="0"/>
              <a:t>今後の予定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5508104" y="1279279"/>
            <a:ext cx="3456384" cy="1394555"/>
          </a:xfrm>
          <a:prstGeom prst="rect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3</a:t>
            </a:r>
            <a:r>
              <a:rPr lang="ja-JP" altLang="ja-JP" dirty="0"/>
              <a:t>-</a:t>
            </a:r>
            <a:r>
              <a:rPr lang="en-US" altLang="ja-JP" dirty="0"/>
              <a:t>1</a:t>
            </a:r>
            <a:r>
              <a:rPr lang="ja-JP" altLang="ja-JP" dirty="0"/>
              <a:t>　　　</a:t>
            </a:r>
            <a:r>
              <a:rPr lang="ja-JP" altLang="en-US" dirty="0"/>
              <a:t>　</a:t>
            </a:r>
            <a:r>
              <a:rPr lang="ja-JP" altLang="en-US" dirty="0" smtClean="0"/>
              <a:t>システム</a:t>
            </a:r>
            <a:r>
              <a:rPr lang="ja-JP" altLang="en-US" dirty="0"/>
              <a:t>の留意点</a:t>
            </a:r>
            <a:endParaRPr kumimoji="1" lang="ja-JP" altLang="en-US" dirty="0"/>
          </a:p>
        </p:txBody>
      </p:sp>
      <p:sp>
        <p:nvSpPr>
          <p:cNvPr id="4" name="Shape 165"/>
          <p:cNvSpPr/>
          <p:nvPr/>
        </p:nvSpPr>
        <p:spPr>
          <a:xfrm>
            <a:off x="179512" y="1196752"/>
            <a:ext cx="4536503" cy="54123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69"/>
          <p:cNvSpPr/>
          <p:nvPr/>
        </p:nvSpPr>
        <p:spPr>
          <a:xfrm>
            <a:off x="683968" y="2442181"/>
            <a:ext cx="3600000" cy="791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ja-JP" altLang="en-US" sz="2200" dirty="0"/>
              <a:t>掲示板の旅行プランから　　　</a:t>
            </a:r>
            <a:r>
              <a:rPr lang="ja-JP" altLang="en-US" sz="2400" b="1" dirty="0">
                <a:solidFill>
                  <a:srgbClr val="FF0000"/>
                </a:solidFill>
              </a:rPr>
              <a:t>簡単</a:t>
            </a:r>
            <a:r>
              <a:rPr lang="ja-JP" altLang="en-US" sz="2200" dirty="0"/>
              <a:t>に利用</a:t>
            </a:r>
          </a:p>
        </p:txBody>
      </p:sp>
      <p:sp>
        <p:nvSpPr>
          <p:cNvPr id="6" name="Shape 170"/>
          <p:cNvSpPr/>
          <p:nvPr/>
        </p:nvSpPr>
        <p:spPr>
          <a:xfrm>
            <a:off x="683968" y="3450205"/>
            <a:ext cx="3600000" cy="791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ja-JP" altLang="en-US" sz="2200" dirty="0" smtClean="0"/>
              <a:t>当社とユーザー</a:t>
            </a:r>
            <a:r>
              <a:rPr lang="ja-JP" altLang="en-US" sz="2200" dirty="0"/>
              <a:t>による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ja-JP" altLang="en-US" sz="2200" dirty="0"/>
              <a:t>旅行プランの提示</a:t>
            </a:r>
          </a:p>
        </p:txBody>
      </p:sp>
      <p:sp>
        <p:nvSpPr>
          <p:cNvPr id="7" name="Shape 171"/>
          <p:cNvSpPr/>
          <p:nvPr/>
        </p:nvSpPr>
        <p:spPr>
          <a:xfrm>
            <a:off x="683968" y="4458318"/>
            <a:ext cx="3600000" cy="791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ja-JP" altLang="en-US" sz="2200" dirty="0"/>
              <a:t>旅行プランの評価機能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16962" y="17653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掲示板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995936" y="2014033"/>
            <a:ext cx="1152128" cy="65980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ja-JP" altLang="en-US" sz="2800" dirty="0" smtClean="0"/>
              <a:t>詳細</a:t>
            </a:r>
            <a:endParaRPr kumimoji="1" lang="ja-JP" altLang="en-US" sz="2800" dirty="0"/>
          </a:p>
        </p:txBody>
      </p:sp>
      <p:sp>
        <p:nvSpPr>
          <p:cNvPr id="11" name="角丸四角形 10"/>
          <p:cNvSpPr/>
          <p:nvPr/>
        </p:nvSpPr>
        <p:spPr>
          <a:xfrm>
            <a:off x="5732512" y="1700026"/>
            <a:ext cx="3015952" cy="65980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r>
              <a:rPr kumimoji="1" lang="ja-JP" altLang="en-US" sz="2800" dirty="0" smtClean="0"/>
              <a:t>予約</a:t>
            </a:r>
            <a:endParaRPr kumimoji="1" lang="ja-JP" altLang="en-US" sz="28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2541">
            <a:off x="3820070" y="2395028"/>
            <a:ext cx="927795" cy="88684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2541">
            <a:off x="5160026" y="2013153"/>
            <a:ext cx="927795" cy="88684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8" name="Shape 166"/>
          <p:cNvSpPr/>
          <p:nvPr/>
        </p:nvSpPr>
        <p:spPr>
          <a:xfrm>
            <a:off x="5196086" y="5013177"/>
            <a:ext cx="3840410" cy="1595904"/>
          </a:xfrm>
          <a:prstGeom prst="wedgeRoundRectCallout">
            <a:avLst>
              <a:gd name="adj1" fmla="val -79645"/>
              <a:gd name="adj2" fmla="val -47181"/>
              <a:gd name="adj3" fmla="val 16667"/>
            </a:avLst>
          </a:prstGeom>
          <a:solidFill>
            <a:schemeClr val="l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ja-JP" altLang="en-US" sz="2400" dirty="0">
                <a:latin typeface="Calibri"/>
                <a:ea typeface="Calibri"/>
                <a:cs typeface="Calibri"/>
                <a:sym typeface="Calibri"/>
              </a:rPr>
              <a:t>人気旅行プランの明確化</a:t>
            </a:r>
          </a:p>
          <a:p>
            <a:endParaRPr lang="ja-JP" alt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ja-JP" altLang="en-US" sz="2400" dirty="0">
                <a:latin typeface="Calibri"/>
                <a:ea typeface="Calibri"/>
                <a:cs typeface="Calibri"/>
                <a:sym typeface="Calibri"/>
              </a:rPr>
              <a:t>ユーザーが求めている</a:t>
            </a:r>
          </a:p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ja-JP" altLang="en-US" sz="2400" dirty="0">
                <a:latin typeface="Calibri"/>
                <a:ea typeface="Calibri"/>
                <a:cs typeface="Calibri"/>
                <a:sym typeface="Calibri"/>
              </a:rPr>
              <a:t>旅行プランの判明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5196086" y="3256528"/>
            <a:ext cx="3840410" cy="1201789"/>
          </a:xfrm>
          <a:prstGeom prst="wedgeRoundRectCallout">
            <a:avLst>
              <a:gd name="adj1" fmla="val -81502"/>
              <a:gd name="adj2" fmla="val 9979"/>
              <a:gd name="adj3" fmla="val 16667"/>
            </a:avLst>
          </a:prstGeom>
          <a:solidFill>
            <a:schemeClr val="bg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endParaRPr kumimoji="1" lang="ja-JP" altLang="en-US" sz="2800" dirty="0"/>
          </a:p>
        </p:txBody>
      </p:sp>
      <p:sp>
        <p:nvSpPr>
          <p:cNvPr id="20" name="爆発 1 19"/>
          <p:cNvSpPr/>
          <p:nvPr/>
        </p:nvSpPr>
        <p:spPr>
          <a:xfrm>
            <a:off x="5196087" y="3110828"/>
            <a:ext cx="3947914" cy="1584176"/>
          </a:xfrm>
          <a:prstGeom prst="irregularSeal1">
            <a:avLst/>
          </a:prstGeom>
          <a:solidFill>
            <a:srgbClr val="FFC000"/>
          </a:solidFill>
          <a:ln w="1905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96136" y="336915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プランの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マンネリ化防止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44208" y="1048447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予約画面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35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11" grpId="0" animBg="1"/>
      <p:bldP spid="18" grpId="0" animBg="1"/>
      <p:bldP spid="13" grpId="0" animBg="1"/>
      <p:bldP spid="20" grpId="0" animBg="1"/>
      <p:bldP spid="15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r>
              <a:rPr lang="en-US" altLang="ja-JP" dirty="0"/>
              <a:t>2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　　　</a:t>
            </a:r>
            <a:r>
              <a:rPr lang="ja-JP" altLang="en-US" dirty="0"/>
              <a:t>進捗状況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70973" y="2124925"/>
            <a:ext cx="8449499" cy="627599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21" name="Shape 221"/>
          <p:cNvSpPr txBox="1"/>
          <p:nvPr/>
        </p:nvSpPr>
        <p:spPr>
          <a:xfrm>
            <a:off x="1405925" y="2085475"/>
            <a:ext cx="1009200" cy="70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ja-JP" sz="3000" dirty="0">
                <a:solidFill>
                  <a:schemeClr val="tx1"/>
                </a:solidFill>
              </a:rPr>
              <a:t>現在</a:t>
            </a:r>
          </a:p>
        </p:txBody>
      </p:sp>
      <p:sp>
        <p:nvSpPr>
          <p:cNvPr id="222" name="Shape 222"/>
          <p:cNvSpPr/>
          <p:nvPr/>
        </p:nvSpPr>
        <p:spPr>
          <a:xfrm>
            <a:off x="4182049" y="3428853"/>
            <a:ext cx="821999" cy="1368299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23" name="Shape 223"/>
          <p:cNvSpPr txBox="1"/>
          <p:nvPr/>
        </p:nvSpPr>
        <p:spPr>
          <a:xfrm>
            <a:off x="6553200" y="2085475"/>
            <a:ext cx="1009200" cy="70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ja-JP" sz="3000" dirty="0">
                <a:solidFill>
                  <a:schemeClr val="tx1"/>
                </a:solidFill>
              </a:rPr>
              <a:t>今後</a:t>
            </a:r>
          </a:p>
        </p:txBody>
      </p:sp>
      <p:sp>
        <p:nvSpPr>
          <p:cNvPr id="225" name="Shape 225"/>
          <p:cNvSpPr/>
          <p:nvPr/>
        </p:nvSpPr>
        <p:spPr>
          <a:xfrm>
            <a:off x="72175" y="2919700"/>
            <a:ext cx="3981450" cy="2571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6" name="Shape 226"/>
          <p:cNvSpPr/>
          <p:nvPr/>
        </p:nvSpPr>
        <p:spPr>
          <a:xfrm>
            <a:off x="5067075" y="2919700"/>
            <a:ext cx="3981450" cy="2571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目次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591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buSzPct val="25000"/>
              <a:buNone/>
            </a:pPr>
            <a:endParaRPr lang="en-US" altLang="ja-JP" dirty="0" smtClean="0"/>
          </a:p>
          <a:p>
            <a:pPr marL="0" lvl="0" indent="0">
              <a:buSzPct val="25000"/>
              <a:buNone/>
            </a:pPr>
            <a:r>
              <a:rPr lang="ja-JP" altLang="ja-JP" dirty="0" smtClean="0"/>
              <a:t>第１章</a:t>
            </a:r>
            <a:r>
              <a:rPr lang="ja-JP" altLang="ja-JP" dirty="0"/>
              <a:t>　システム</a:t>
            </a:r>
            <a:r>
              <a:rPr lang="ja-JP" altLang="en-US" dirty="0"/>
              <a:t>開発</a:t>
            </a:r>
            <a:r>
              <a:rPr lang="ja-JP" altLang="ja-JP" dirty="0"/>
              <a:t>の経緯</a:t>
            </a:r>
          </a:p>
          <a:p>
            <a:pPr marL="400050" lvl="1" indent="-6350">
              <a:spcBef>
                <a:spcPts val="500"/>
              </a:spcBef>
              <a:buSzPct val="25000"/>
              <a:buNone/>
            </a:pPr>
            <a:r>
              <a:rPr lang="ja-JP" altLang="ja-JP" dirty="0"/>
              <a:t>	</a:t>
            </a:r>
            <a:r>
              <a:rPr lang="ja-JP" altLang="ja-JP" sz="2500" dirty="0"/>
              <a:t>1-1　　会社概要と現状</a:t>
            </a:r>
            <a:r>
              <a:rPr lang="ja-JP" altLang="en-US" sz="2500" dirty="0"/>
              <a:t>の</a:t>
            </a:r>
            <a:r>
              <a:rPr lang="ja-JP" altLang="ja-JP" sz="2500" dirty="0"/>
              <a:t>問題</a:t>
            </a:r>
          </a:p>
          <a:p>
            <a:pPr marL="400050" lvl="1" indent="-6350">
              <a:spcBef>
                <a:spcPts val="500"/>
              </a:spcBef>
              <a:buSzPct val="25000"/>
              <a:buNone/>
            </a:pPr>
            <a:r>
              <a:rPr lang="ja-JP" altLang="ja-JP" sz="2500" dirty="0"/>
              <a:t>	1-2　　売り上げ減少の原因</a:t>
            </a:r>
          </a:p>
          <a:p>
            <a:pPr marL="400050" lvl="1" indent="-6350">
              <a:spcBef>
                <a:spcPts val="500"/>
              </a:spcBef>
              <a:buSzPct val="25000"/>
              <a:buNone/>
            </a:pPr>
            <a:r>
              <a:rPr lang="ja-JP" altLang="ja-JP" sz="2500" dirty="0"/>
              <a:t>	1-3　　システム導入の目的</a:t>
            </a:r>
          </a:p>
          <a:p>
            <a:pPr marL="0" lvl="0" indent="0">
              <a:buSzPct val="25000"/>
              <a:buNone/>
            </a:pPr>
            <a:r>
              <a:rPr lang="ja-JP" altLang="ja-JP" dirty="0"/>
              <a:t>第２章　</a:t>
            </a:r>
            <a:r>
              <a:rPr lang="ja-JP" altLang="en-US" dirty="0"/>
              <a:t>主要</a:t>
            </a:r>
            <a:r>
              <a:rPr lang="ja-JP" altLang="ja-JP" dirty="0"/>
              <a:t>機能</a:t>
            </a:r>
            <a:endParaRPr lang="en-US" altLang="ja-JP" dirty="0"/>
          </a:p>
          <a:p>
            <a:pPr marL="400050" lvl="1" indent="0">
              <a:spcBef>
                <a:spcPts val="560"/>
              </a:spcBef>
              <a:buSzPct val="25000"/>
              <a:buNone/>
            </a:pPr>
            <a:r>
              <a:rPr lang="en-US" altLang="ja-JP" sz="2500" dirty="0"/>
              <a:t>2-</a:t>
            </a:r>
            <a:r>
              <a:rPr lang="ja-JP" altLang="ja-JP" sz="2500" dirty="0"/>
              <a:t>1　　システム全体像</a:t>
            </a:r>
          </a:p>
          <a:p>
            <a:pPr marL="400050" lvl="1" indent="-6350">
              <a:spcBef>
                <a:spcPts val="500"/>
              </a:spcBef>
              <a:buSzPct val="25000"/>
              <a:buNone/>
            </a:pPr>
            <a:r>
              <a:rPr lang="ja-JP" altLang="ja-JP" dirty="0"/>
              <a:t>	</a:t>
            </a:r>
            <a:r>
              <a:rPr lang="ja-JP" altLang="ja-JP" sz="2500" dirty="0"/>
              <a:t>2-</a:t>
            </a:r>
            <a:r>
              <a:rPr lang="en-US" altLang="ja-JP" sz="2500" dirty="0"/>
              <a:t>2</a:t>
            </a:r>
            <a:r>
              <a:rPr lang="ja-JP" altLang="ja-JP" sz="2500" dirty="0"/>
              <a:t>　　掲示板機能　</a:t>
            </a:r>
            <a:endParaRPr lang="en-US" altLang="ja-JP" sz="2500" dirty="0"/>
          </a:p>
          <a:p>
            <a:pPr marL="400050" lvl="1" indent="-6350">
              <a:spcBef>
                <a:spcPts val="500"/>
              </a:spcBef>
              <a:buSzPct val="25000"/>
              <a:buNone/>
            </a:pPr>
            <a:r>
              <a:rPr lang="ja-JP" altLang="ja-JP" sz="2500" dirty="0"/>
              <a:t>	2-</a:t>
            </a:r>
            <a:r>
              <a:rPr lang="en-US" altLang="ja-JP" sz="2500" dirty="0"/>
              <a:t>3</a:t>
            </a:r>
            <a:r>
              <a:rPr lang="ja-JP" altLang="ja-JP" sz="2500" dirty="0"/>
              <a:t>　　旅行プラン予約</a:t>
            </a:r>
            <a:r>
              <a:rPr lang="ja-JP" altLang="en-US" sz="2500" dirty="0"/>
              <a:t>機能</a:t>
            </a:r>
            <a:endParaRPr lang="ja-JP" altLang="ja-JP" sz="2500" dirty="0"/>
          </a:p>
          <a:p>
            <a:pPr marL="0" lvl="0" indent="0">
              <a:buSzPct val="25000"/>
              <a:buNone/>
            </a:pPr>
            <a:r>
              <a:rPr lang="ja-JP" altLang="ja-JP" dirty="0"/>
              <a:t>第３章　</a:t>
            </a:r>
            <a:r>
              <a:rPr lang="ja-JP" altLang="en-US" dirty="0"/>
              <a:t>今後の予定</a:t>
            </a:r>
            <a:endParaRPr lang="en-US" altLang="ja-JP" dirty="0"/>
          </a:p>
          <a:p>
            <a:pPr marL="400050" lvl="1" indent="0">
              <a:buSzPct val="25000"/>
              <a:buNone/>
            </a:pPr>
            <a:r>
              <a:rPr lang="ja-JP" altLang="ja-JP" sz="2500" dirty="0" smtClean="0"/>
              <a:t>3-1</a:t>
            </a:r>
            <a:r>
              <a:rPr lang="ja-JP" altLang="en-US" sz="2500" dirty="0"/>
              <a:t>　</a:t>
            </a:r>
            <a:r>
              <a:rPr lang="ja-JP" altLang="en-US" sz="2500" dirty="0" smtClean="0"/>
              <a:t>　システムの留意点</a:t>
            </a:r>
            <a:endParaRPr lang="en-US" altLang="ja-JP" sz="2500" dirty="0" smtClean="0"/>
          </a:p>
          <a:p>
            <a:pPr marL="400050" lvl="1" indent="0">
              <a:buSzPct val="25000"/>
              <a:buNone/>
            </a:pPr>
            <a:r>
              <a:rPr lang="en-US" altLang="ja-JP" sz="2500" dirty="0" smtClean="0"/>
              <a:t>3-2         </a:t>
            </a:r>
            <a:r>
              <a:rPr lang="ja-JP" altLang="en-US" sz="2500" dirty="0" smtClean="0"/>
              <a:t>進捗状況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1403350" y="2130425"/>
            <a:ext cx="63373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第１章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5734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システム</a:t>
            </a:r>
            <a:r>
              <a:rPr lang="ja-JP" altLang="en-US" sz="3200" dirty="0"/>
              <a:t>開発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経緯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124743"/>
            <a:ext cx="8435280" cy="5348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会社名</a:t>
            </a: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</a:t>
            </a: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会社ＦＪＢ</a:t>
            </a: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マラベル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en-US" altLang="ja-JP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国内</a:t>
            </a: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旅行</a:t>
            </a: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代理店業界不動のＮｏ．１企業</a:t>
            </a:r>
            <a:endParaRPr lang="en-US" altLang="ja-JP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en-US" altLang="ja-JP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en-US" altLang="ja-JP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ja-JP" altLang="en-US" dirty="0" smtClean="0">
                <a:latin typeface="Arial"/>
                <a:ea typeface="Arial"/>
                <a:cs typeface="Arial"/>
                <a:sym typeface="Arial"/>
              </a:rPr>
              <a:t>そんな当社の問題は</a:t>
            </a:r>
            <a:r>
              <a:rPr lang="en-US" altLang="ja-JP" dirty="0" smtClean="0"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alt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ja-JP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1-1	　</a:t>
            </a:r>
            <a:r>
              <a:rPr lang="ja-JP" alt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会社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概要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と現状</a:t>
            </a:r>
            <a:r>
              <a:rPr lang="ja-JP" alt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問題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44388" y="3789040"/>
            <a:ext cx="3751548" cy="1821481"/>
            <a:chOff x="3852850" y="5023047"/>
            <a:chExt cx="3168352" cy="1296144"/>
          </a:xfrm>
        </p:grpSpPr>
        <p:sp>
          <p:nvSpPr>
            <p:cNvPr id="4" name="爆発 1 3"/>
            <p:cNvSpPr/>
            <p:nvPr/>
          </p:nvSpPr>
          <p:spPr>
            <a:xfrm>
              <a:off x="3852850" y="5023047"/>
              <a:ext cx="3168352" cy="1296144"/>
            </a:xfrm>
            <a:prstGeom prst="irregularSeal1">
              <a:avLst/>
            </a:prstGeom>
            <a:solidFill>
              <a:srgbClr val="FFC000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rtlCol="0" anchor="ctr" anchorCtr="0">
              <a:noAutofit/>
            </a:bodyPr>
            <a:lstStyle/>
            <a:p>
              <a:pPr algn="ctr" rtl="0">
                <a:buNone/>
              </a:pPr>
              <a:endParaRPr kumimoji="1" lang="ja-JP" altLang="en-US" sz="2800" dirty="0"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354168" y="5383087"/>
              <a:ext cx="2180952" cy="5622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6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ja-JP" sz="36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売上</a:t>
              </a:r>
              <a:r>
                <a:rPr lang="ja-JP" sz="3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の減少</a:t>
              </a:r>
            </a:p>
            <a:p>
              <a:endParaRPr lang="ja-JP" sz="3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99604"/>
            <a:ext cx="2476500" cy="714375"/>
          </a:xfrm>
          <a:prstGeom prst="rect">
            <a:avLst/>
          </a:prstGeom>
        </p:spPr>
      </p:pic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70267675"/>
              </p:ext>
            </p:extLst>
          </p:nvPr>
        </p:nvGraphicFramePr>
        <p:xfrm>
          <a:off x="3995936" y="3055448"/>
          <a:ext cx="5036666" cy="3397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四角形吹き出し 42"/>
          <p:cNvSpPr/>
          <p:nvPr/>
        </p:nvSpPr>
        <p:spPr>
          <a:xfrm>
            <a:off x="6660232" y="3699636"/>
            <a:ext cx="2160000" cy="720000"/>
          </a:xfrm>
          <a:prstGeom prst="wedgeRectCallout">
            <a:avLst>
              <a:gd name="adj1" fmla="val 10730"/>
              <a:gd name="adj2" fmla="val 9587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lvl="0">
              <a:buClr>
                <a:srgbClr val="7F7F7F"/>
              </a:buClr>
              <a:buSzPct val="25000"/>
            </a:pPr>
            <a:r>
              <a:rPr lang="ja-JP" altLang="en-US" sz="1600" dirty="0" smtClean="0">
                <a:solidFill>
                  <a:schemeClr val="dk1"/>
                </a:solidFill>
              </a:rPr>
              <a:t>東日本大震災</a:t>
            </a:r>
            <a:endParaRPr lang="en-US" altLang="ja-JP" sz="1600" dirty="0">
              <a:solidFill>
                <a:schemeClr val="dk1"/>
              </a:solidFill>
            </a:endParaRPr>
          </a:p>
          <a:p>
            <a:pPr lvl="0">
              <a:buClr>
                <a:srgbClr val="7F7F7F"/>
              </a:buClr>
              <a:buSzPct val="25000"/>
            </a:pPr>
            <a:r>
              <a:rPr lang="ja-JP" altLang="en-US" sz="1800" dirty="0"/>
              <a:t> </a:t>
            </a:r>
            <a:r>
              <a:rPr lang="ja-JP" altLang="en-US" sz="1800" dirty="0" smtClean="0"/>
              <a:t>売上</a:t>
            </a:r>
            <a:r>
              <a:rPr lang="en-US" altLang="ja-JP" sz="1800" dirty="0"/>
              <a:t>730</a:t>
            </a:r>
            <a:r>
              <a:rPr lang="ja-JP" altLang="en-US" sz="1800" dirty="0" smtClean="0"/>
              <a:t>⇒</a:t>
            </a:r>
            <a:r>
              <a:rPr lang="en-US" altLang="ja-JP" sz="1800" dirty="0"/>
              <a:t>610</a:t>
            </a:r>
            <a:r>
              <a:rPr lang="ja-JP" altLang="en-US" sz="1800" dirty="0" smtClean="0"/>
              <a:t>億円</a:t>
            </a:r>
            <a:endParaRPr lang="en-US" altLang="ja-JP" sz="1600" dirty="0">
              <a:solidFill>
                <a:schemeClr val="dk1"/>
              </a:solidFill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5053086" y="4851764"/>
            <a:ext cx="2160000" cy="720000"/>
          </a:xfrm>
          <a:prstGeom prst="wedgeRectCallout">
            <a:avLst>
              <a:gd name="adj1" fmla="val -3469"/>
              <a:gd name="adj2" fmla="val -95176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lvl="0">
              <a:buClr>
                <a:srgbClr val="7F7F7F"/>
              </a:buClr>
              <a:buSzPct val="25000"/>
            </a:pPr>
            <a:r>
              <a:rPr lang="ja-JP" altLang="en-US" sz="1600" dirty="0" smtClean="0">
                <a:solidFill>
                  <a:schemeClr val="dk1"/>
                </a:solidFill>
              </a:rPr>
              <a:t>リーマンショック</a:t>
            </a:r>
            <a:endParaRPr lang="en-US" altLang="ja-JP" sz="1600" dirty="0">
              <a:solidFill>
                <a:schemeClr val="dk1"/>
              </a:solidFill>
            </a:endParaRPr>
          </a:p>
          <a:p>
            <a:pPr lvl="0">
              <a:buClr>
                <a:srgbClr val="7F7F7F"/>
              </a:buClr>
              <a:buSzPct val="25000"/>
            </a:pPr>
            <a:r>
              <a:rPr lang="ja-JP" altLang="en-US" sz="1800" dirty="0"/>
              <a:t> </a:t>
            </a:r>
            <a:r>
              <a:rPr lang="ja-JP" altLang="en-US" sz="1800" dirty="0" smtClean="0"/>
              <a:t>売上</a:t>
            </a:r>
            <a:r>
              <a:rPr lang="en-US" altLang="ja-JP" sz="1800" dirty="0" smtClean="0"/>
              <a:t>945</a:t>
            </a:r>
            <a:r>
              <a:rPr lang="ja-JP" altLang="en-US" sz="1800" dirty="0" smtClean="0"/>
              <a:t>⇒</a:t>
            </a:r>
            <a:r>
              <a:rPr lang="en-US" altLang="ja-JP" sz="1800" dirty="0" smtClean="0"/>
              <a:t>770</a:t>
            </a:r>
            <a:r>
              <a:rPr lang="ja-JP" altLang="en-US" sz="1800" dirty="0"/>
              <a:t>億円</a:t>
            </a:r>
            <a:endParaRPr lang="en-US" altLang="ja-JP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　　　　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売り上げ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減少の原因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179512" y="1052736"/>
            <a:ext cx="8848217" cy="2273426"/>
            <a:chOff x="72008" y="358"/>
            <a:chExt cx="8848217" cy="2735943"/>
          </a:xfrm>
        </p:grpSpPr>
        <p:sp>
          <p:nvSpPr>
            <p:cNvPr id="128" name="Shape 128"/>
            <p:cNvSpPr/>
            <p:nvPr/>
          </p:nvSpPr>
          <p:spPr>
            <a:xfrm>
              <a:off x="72008" y="358"/>
              <a:ext cx="3607840" cy="127830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>
              <a:noFill/>
            </a:ln>
          </p:spPr>
          <p:txBody>
            <a:bodyPr lIns="35550" tIns="17775" rIns="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ja-JP" sz="2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旅行者自体</a:t>
              </a:r>
              <a:r>
                <a:rPr lang="ja-JP" sz="2800" b="0" i="0" u="none" strike="noStrike" cap="none" baseline="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の</a:t>
              </a:r>
              <a:r>
                <a:rPr lang="ja-JP" altLang="en-US" sz="2800" b="0" i="0" u="none" strike="noStrike" cap="none" baseline="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　</a:t>
              </a:r>
              <a:r>
                <a:rPr lang="ja-JP" sz="2800" b="0" i="0" u="none" strike="noStrike" cap="none" baseline="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減少</a:t>
              </a:r>
              <a:endParaRPr lang="ja-JP" sz="2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201155" y="7255"/>
              <a:ext cx="5717823" cy="1264517"/>
            </a:xfrm>
            <a:prstGeom prst="chevron">
              <a:avLst>
                <a:gd name="adj" fmla="val 50000"/>
              </a:avLst>
            </a:prstGeom>
            <a:solidFill>
              <a:srgbClr val="DBE5F1">
                <a:alpha val="89803"/>
              </a:srgbClr>
            </a:solidFill>
            <a:ln w="9525" cap="flat">
              <a:solidFill>
                <a:srgbClr val="DBE5F1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5550" tIns="17775" rIns="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ja-JP" sz="28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理由</a:t>
              </a:r>
              <a:r>
                <a:rPr lang="ja-JP" sz="2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は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ja-JP" sz="2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計画を立てるのが面倒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72008" y="1457992"/>
              <a:ext cx="3607840" cy="127830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>
              <a:noFill/>
            </a:ln>
          </p:spPr>
          <p:txBody>
            <a:bodyPr lIns="35550" tIns="17775" rIns="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ja-JP" sz="2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旅行プラン</a:t>
              </a:r>
              <a:r>
                <a:rPr lang="ja-JP" sz="2800" b="0" i="0" u="none" strike="noStrike" cap="none" baseline="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の</a:t>
              </a:r>
              <a:r>
                <a:rPr lang="ja-JP" altLang="en-US" sz="2800" b="0" i="0" u="none" strike="noStrike" cap="none" baseline="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　</a:t>
              </a:r>
              <a:r>
                <a:rPr lang="ja-JP" sz="2800" b="0" i="0" u="none" strike="noStrike" cap="none" baseline="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マンネリ化</a:t>
              </a:r>
              <a:endParaRPr lang="ja-JP" sz="2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201155" y="1464529"/>
              <a:ext cx="5719070" cy="1264517"/>
            </a:xfrm>
            <a:prstGeom prst="chevron">
              <a:avLst>
                <a:gd name="adj" fmla="val 50000"/>
              </a:avLst>
            </a:prstGeom>
            <a:solidFill>
              <a:srgbClr val="DBE5F1">
                <a:alpha val="89803"/>
              </a:srgbClr>
            </a:solidFill>
            <a:ln w="9525" cap="flat">
              <a:solidFill>
                <a:srgbClr val="DBE5F1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35550" tIns="17775" rIns="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ja-JP" sz="2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WEB利用者の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ja-JP" sz="2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アンケート結果1位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0134"/>
            <a:ext cx="6537970" cy="349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矢印 13"/>
          <p:cNvSpPr/>
          <p:nvPr/>
        </p:nvSpPr>
        <p:spPr>
          <a:xfrm>
            <a:off x="4377562" y="5445272"/>
            <a:ext cx="3060000" cy="43200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4089554" y="4113176"/>
            <a:ext cx="3276000" cy="9000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200" b="1" dirty="0">
                <a:solidFill>
                  <a:srgbClr val="FF0000"/>
                </a:solidFill>
              </a:rPr>
              <a:t>計画を立てるのが面倒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39706" y="5877272"/>
            <a:ext cx="388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売上と同様に減少傾向</a:t>
            </a:r>
            <a:endParaRPr kumimoji="1" lang="ja-JP" alt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発 1 3"/>
          <p:cNvSpPr/>
          <p:nvPr/>
        </p:nvSpPr>
        <p:spPr>
          <a:xfrm>
            <a:off x="3212640" y="4725144"/>
            <a:ext cx="5355804" cy="1872208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endParaRPr kumimoji="1" lang="ja-JP" altLang="en-US" sz="2800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ja-JP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・新規顧客獲得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顧客</a:t>
            </a: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同士の口コミにより旅行を斡旋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旅行にあまり関心のない人でも気軽に利用</a:t>
            </a:r>
          </a:p>
          <a:p>
            <a:endParaRPr lang="ja-JP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ja-JP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・旅行プランのマンネリ化防止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当社が考案した旅行プランだけでなく</a:t>
            </a: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lang="en-US" altLang="ja-JP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ユーザー</a:t>
            </a: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が計画した旅行プランを</a:t>
            </a: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利用</a:t>
            </a:r>
            <a:endParaRPr lang="en-US" altLang="ja-JP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endParaRPr lang="en-US" altLang="ja-JP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ja-JP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lang="ja-JP" sz="32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1-3　　　　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システム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導入の目的</a:t>
            </a:r>
          </a:p>
        </p:txBody>
      </p:sp>
      <p:sp>
        <p:nvSpPr>
          <p:cNvPr id="140" name="Shape 140"/>
          <p:cNvSpPr/>
          <p:nvPr/>
        </p:nvSpPr>
        <p:spPr>
          <a:xfrm rot="10800000" flipH="1">
            <a:off x="1331641" y="5013176"/>
            <a:ext cx="1880999" cy="1277700"/>
          </a:xfrm>
          <a:prstGeom prst="bentArrow">
            <a:avLst>
              <a:gd name="adj1" fmla="val 49657"/>
              <a:gd name="adj2" fmla="val 48220"/>
              <a:gd name="adj3" fmla="val 34567"/>
              <a:gd name="adj4" fmla="val 7286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07904" y="5322705"/>
            <a:ext cx="4032448" cy="65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lvl="1">
              <a:lnSpc>
                <a:spcPct val="115000"/>
              </a:lnSpc>
            </a:pPr>
            <a:r>
              <a:rPr lang="ja-JP" altLang="ja-JP" sz="3200" dirty="0">
                <a:solidFill>
                  <a:schemeClr val="tx1"/>
                </a:solidFill>
              </a:rPr>
              <a:t>自社掲示板を作成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403350" y="2130425"/>
            <a:ext cx="63373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第２章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1371600" y="357346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ja-JP" altLang="en-US" sz="3200" dirty="0" smtClean="0"/>
              <a:t>主要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機能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システム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全体像</a:t>
            </a:r>
            <a:r>
              <a:rPr lang="en-US" alt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16350" y="1124744"/>
            <a:ext cx="3168351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2421" y="1196752"/>
            <a:ext cx="385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トップページ画面</a:t>
            </a:r>
            <a:endParaRPr kumimoji="1" lang="ja-JP" altLang="en-US" sz="2800" dirty="0"/>
          </a:p>
        </p:txBody>
      </p:sp>
      <p:cxnSp>
        <p:nvCxnSpPr>
          <p:cNvPr id="8" name="直線コネクタ 7"/>
          <p:cNvCxnSpPr>
            <a:stCxn id="3" idx="2"/>
          </p:cNvCxnSpPr>
          <p:nvPr/>
        </p:nvCxnSpPr>
        <p:spPr>
          <a:xfrm flipH="1">
            <a:off x="4300525" y="1719972"/>
            <a:ext cx="1" cy="268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907704" y="1988840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907704" y="1988840"/>
            <a:ext cx="52757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7183420" y="1988840"/>
            <a:ext cx="1637052" cy="0"/>
          </a:xfrm>
          <a:prstGeom prst="line">
            <a:avLst/>
          </a:prstGeom>
          <a:ln w="6350">
            <a:solidFill>
              <a:schemeClr val="tx1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星 5 65"/>
          <p:cNvSpPr/>
          <p:nvPr/>
        </p:nvSpPr>
        <p:spPr>
          <a:xfrm>
            <a:off x="8614030" y="1772816"/>
            <a:ext cx="350458" cy="350458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8061677" y="1484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つづく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 flipV="1">
            <a:off x="5796136" y="1988840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4427985" y="2344612"/>
            <a:ext cx="2770047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716017" y="2416620"/>
            <a:ext cx="29261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ログイン</a:t>
            </a:r>
            <a:r>
              <a:rPr kumimoji="1" lang="ja-JP" altLang="en-US" sz="2800" dirty="0" smtClean="0"/>
              <a:t>画面</a:t>
            </a:r>
            <a:endParaRPr kumimoji="1" lang="ja-JP" altLang="en-US" sz="2800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5813009" y="4313542"/>
            <a:ext cx="0" cy="9361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2"/>
          </p:cNvCxnSpPr>
          <p:nvPr/>
        </p:nvCxnSpPr>
        <p:spPr>
          <a:xfrm>
            <a:off x="5813009" y="2939840"/>
            <a:ext cx="0" cy="9361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4176992" y="3363022"/>
            <a:ext cx="3158559" cy="1339515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23929" y="3335881"/>
            <a:ext cx="367240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ユーザー登録</a:t>
            </a:r>
            <a:endParaRPr kumimoji="1" lang="en-US" altLang="ja-JP" sz="2800" dirty="0" smtClean="0"/>
          </a:p>
          <a:p>
            <a:pPr algn="ctr"/>
            <a:r>
              <a:rPr kumimoji="1" lang="en-US" altLang="ja-JP" sz="2800" dirty="0" smtClean="0"/>
              <a:t>or</a:t>
            </a:r>
          </a:p>
          <a:p>
            <a:pPr algn="ctr"/>
            <a:r>
              <a:rPr kumimoji="1" lang="ja-JP" altLang="en-US" sz="2800" dirty="0" smtClean="0"/>
              <a:t>メニュー画面</a:t>
            </a:r>
            <a:endParaRPr kumimoji="1" lang="ja-JP" altLang="en-US" sz="28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39554" y="2356969"/>
            <a:ext cx="2770047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1260" y="2428977"/>
            <a:ext cx="346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プラン計画画面</a:t>
            </a:r>
            <a:endParaRPr kumimoji="1" lang="ja-JP" altLang="en-US" sz="2800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883" y="5255196"/>
            <a:ext cx="2847522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4736" y="5327204"/>
            <a:ext cx="278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決済・申込</a:t>
            </a:r>
            <a:endParaRPr kumimoji="1" lang="ja-JP" altLang="en-US" sz="2800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1925886" y="2950940"/>
            <a:ext cx="0" cy="2323306"/>
          </a:xfrm>
          <a:prstGeom prst="line">
            <a:avLst/>
          </a:prstGeom>
          <a:ln w="6350">
            <a:solidFill>
              <a:schemeClr val="tx1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466829" y="5255196"/>
            <a:ext cx="2847520" cy="59522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72001" y="5327204"/>
            <a:ext cx="3240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プラン投稿画面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4798" y="6460560"/>
            <a:ext cx="33843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添付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資料</a:t>
            </a:r>
            <a:r>
              <a:rPr kumimoji="1" lang="en-US" altLang="ja-JP" sz="18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1800" dirty="0">
                <a:solidFill>
                  <a:schemeClr val="tx1"/>
                </a:solidFill>
              </a:rPr>
              <a:t>　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参照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245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ja-JP" dirty="0" smtClean="0"/>
              <a:t>2-1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システム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全体像</a:t>
            </a:r>
            <a:r>
              <a:rPr lang="en-US" alt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ja-JP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16350" y="1124744"/>
            <a:ext cx="3168351" cy="595228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2421" y="1196752"/>
            <a:ext cx="38562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トップページ画面</a:t>
            </a:r>
            <a:endParaRPr kumimoji="1" lang="ja-JP" altLang="en-US" sz="2800" dirty="0"/>
          </a:p>
        </p:txBody>
      </p:sp>
      <p:cxnSp>
        <p:nvCxnSpPr>
          <p:cNvPr id="8" name="直線コネクタ 7"/>
          <p:cNvCxnSpPr>
            <a:stCxn id="3" idx="2"/>
          </p:cNvCxnSpPr>
          <p:nvPr/>
        </p:nvCxnSpPr>
        <p:spPr>
          <a:xfrm flipH="1">
            <a:off x="4300525" y="1719972"/>
            <a:ext cx="1" cy="268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259632" y="1988840"/>
            <a:ext cx="50776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395536" y="1988840"/>
            <a:ext cx="864096" cy="0"/>
          </a:xfrm>
          <a:prstGeom prst="line">
            <a:avLst/>
          </a:prstGeom>
          <a:ln w="6350">
            <a:solidFill>
              <a:schemeClr val="tx1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星 5 43"/>
          <p:cNvSpPr/>
          <p:nvPr/>
        </p:nvSpPr>
        <p:spPr>
          <a:xfrm>
            <a:off x="163694" y="1772816"/>
            <a:ext cx="350458" cy="350458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39500" y="14127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つづく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122079" y="2348880"/>
            <a:ext cx="2847520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83786" y="2420888"/>
            <a:ext cx="324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ツアー検索画面</a:t>
            </a:r>
            <a:endParaRPr kumimoji="1" lang="ja-JP" altLang="en-US" sz="2800" dirty="0"/>
          </a:p>
        </p:txBody>
      </p:sp>
      <p:sp>
        <p:nvSpPr>
          <p:cNvPr id="53" name="正方形/長方形 52"/>
          <p:cNvSpPr/>
          <p:nvPr/>
        </p:nvSpPr>
        <p:spPr>
          <a:xfrm>
            <a:off x="122079" y="3672925"/>
            <a:ext cx="2847520" cy="5952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3786" y="3744933"/>
            <a:ext cx="324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ツアー詳細画面</a:t>
            </a:r>
            <a:endParaRPr kumimoji="1" lang="ja-JP" altLang="en-US" sz="2800" b="1" dirty="0"/>
          </a:p>
        </p:txBody>
      </p:sp>
      <p:sp>
        <p:nvSpPr>
          <p:cNvPr id="55" name="正方形/長方形 54"/>
          <p:cNvSpPr/>
          <p:nvPr/>
        </p:nvSpPr>
        <p:spPr>
          <a:xfrm>
            <a:off x="122078" y="4609029"/>
            <a:ext cx="2847522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83785" y="468103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ツアーアレンジ</a:t>
            </a:r>
            <a:endParaRPr kumimoji="1" lang="ja-JP" altLang="en-US" sz="2800" dirty="0"/>
          </a:p>
        </p:txBody>
      </p:sp>
      <p:cxnSp>
        <p:nvCxnSpPr>
          <p:cNvPr id="57" name="直線コネクタ 56"/>
          <p:cNvCxnSpPr>
            <a:stCxn id="51" idx="0"/>
          </p:cNvCxnSpPr>
          <p:nvPr/>
        </p:nvCxnSpPr>
        <p:spPr>
          <a:xfrm flipV="1">
            <a:off x="1545839" y="1988840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2"/>
            <a:endCxn id="53" idx="0"/>
          </p:cNvCxnSpPr>
          <p:nvPr/>
        </p:nvCxnSpPr>
        <p:spPr>
          <a:xfrm>
            <a:off x="1545839" y="2944108"/>
            <a:ext cx="0" cy="7288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3" idx="2"/>
            <a:endCxn id="55" idx="0"/>
          </p:cNvCxnSpPr>
          <p:nvPr/>
        </p:nvCxnSpPr>
        <p:spPr>
          <a:xfrm>
            <a:off x="1545839" y="4268153"/>
            <a:ext cx="0" cy="3408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4923292" y="2348880"/>
            <a:ext cx="2847520" cy="5952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30180" y="2401724"/>
            <a:ext cx="324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掲示板画面</a:t>
            </a:r>
            <a:endParaRPr kumimoji="1" lang="ja-JP" altLang="en-US" sz="2800" b="1" dirty="0"/>
          </a:p>
        </p:txBody>
      </p:sp>
      <p:cxnSp>
        <p:nvCxnSpPr>
          <p:cNvPr id="68" name="直線コネクタ 67"/>
          <p:cNvCxnSpPr/>
          <p:nvPr/>
        </p:nvCxnSpPr>
        <p:spPr>
          <a:xfrm>
            <a:off x="1539507" y="5209807"/>
            <a:ext cx="0" cy="595114"/>
          </a:xfrm>
          <a:prstGeom prst="line">
            <a:avLst/>
          </a:prstGeom>
          <a:ln w="6350">
            <a:solidFill>
              <a:schemeClr val="tx1"/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155835" y="3678475"/>
            <a:ext cx="2847520" cy="59522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19873" y="3750483"/>
            <a:ext cx="3240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コメント画面</a:t>
            </a:r>
            <a:endParaRPr kumimoji="1" lang="ja-JP" altLang="en-US" sz="2800" dirty="0"/>
          </a:p>
        </p:txBody>
      </p:sp>
      <p:cxnSp>
        <p:nvCxnSpPr>
          <p:cNvPr id="71" name="直線コネクタ 70"/>
          <p:cNvCxnSpPr>
            <a:stCxn id="66" idx="2"/>
          </p:cNvCxnSpPr>
          <p:nvPr/>
        </p:nvCxnSpPr>
        <p:spPr>
          <a:xfrm>
            <a:off x="6347052" y="2944108"/>
            <a:ext cx="0" cy="3089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07504" y="5786100"/>
            <a:ext cx="2847522" cy="595228"/>
          </a:xfrm>
          <a:prstGeom prst="rect">
            <a:avLst/>
          </a:prstGeom>
          <a:solidFill>
            <a:schemeClr val="lt1"/>
          </a:solidFill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38357" y="5858108"/>
            <a:ext cx="2785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決済・申込</a:t>
            </a:r>
            <a:endParaRPr kumimoji="1" lang="ja-JP" altLang="en-US" sz="2800" dirty="0"/>
          </a:p>
        </p:txBody>
      </p:sp>
      <p:cxnSp>
        <p:nvCxnSpPr>
          <p:cNvPr id="74" name="直線コネクタ 73"/>
          <p:cNvCxnSpPr/>
          <p:nvPr/>
        </p:nvCxnSpPr>
        <p:spPr>
          <a:xfrm flipH="1">
            <a:off x="2195736" y="3251455"/>
            <a:ext cx="532859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95021" y="3678475"/>
            <a:ext cx="2847520" cy="59522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91425" rIns="91425" bIns="91425" rtlCol="0" anchor="ctr" anchorCtr="0">
            <a:noAutofit/>
          </a:bodyPr>
          <a:lstStyle/>
          <a:p>
            <a:pPr algn="ctr"/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300193" y="3750483"/>
            <a:ext cx="32403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プラン投稿画面</a:t>
            </a:r>
            <a:endParaRPr kumimoji="1" lang="ja-JP" altLang="en-US" sz="2800" dirty="0"/>
          </a:p>
        </p:txBody>
      </p:sp>
      <p:cxnSp>
        <p:nvCxnSpPr>
          <p:cNvPr id="77" name="直線コネクタ 76"/>
          <p:cNvCxnSpPr/>
          <p:nvPr/>
        </p:nvCxnSpPr>
        <p:spPr>
          <a:xfrm flipV="1">
            <a:off x="4788024" y="3249747"/>
            <a:ext cx="0" cy="4231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7524328" y="3251455"/>
            <a:ext cx="0" cy="42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2195736" y="3253012"/>
            <a:ext cx="0" cy="419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6337263" y="1988840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54798" y="6460560"/>
            <a:ext cx="33843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添付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資料</a:t>
            </a:r>
            <a:r>
              <a:rPr kumimoji="1" lang="en-US" altLang="ja-JP" sz="18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1800" dirty="0">
                <a:solidFill>
                  <a:schemeClr val="tx1"/>
                </a:solidFill>
              </a:rPr>
              <a:t>　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参照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271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66" grpId="0" animBg="1"/>
      <p:bldP spid="67" grpId="0"/>
    </p:bldLst>
  </p:timing>
</p:sld>
</file>

<file path=ppt/theme/theme1.xml><?xml version="1.0" encoding="utf-8"?>
<a:theme xmlns:a="http://schemas.openxmlformats.org/drawingml/2006/main" name="photo-white121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19050" cap="flat">
          <a:solidFill>
            <a:schemeClr val="dk2"/>
          </a:solidFill>
          <a:prstDash val="solid"/>
          <a:round/>
          <a:headEnd type="none" w="med" len="med"/>
          <a:tailEnd type="none" w="med" len="med"/>
        </a:ln>
      </a:spPr>
      <a:bodyPr lIns="91425" tIns="91425" rIns="91425" bIns="91425" anchor="ctr" anchorCtr="0">
        <a:noAutofit/>
      </a:bodyPr>
      <a:lstStyle>
        <a:defPPr rtl="0">
          <a:buNone/>
          <a:defRPr sz="28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1_photo-white121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19050" cap="flat">
          <a:solidFill>
            <a:schemeClr val="dk2"/>
          </a:solidFill>
          <a:prstDash val="solid"/>
          <a:round/>
          <a:headEnd type="none" w="med" len="med"/>
          <a:tailEnd type="none" w="med" len="med"/>
        </a:ln>
      </a:spPr>
      <a:bodyPr lIns="91425" tIns="91425" rIns="91425" bIns="91425" anchor="ctr" anchorCtr="0">
        <a:noAutofit/>
      </a:bodyPr>
      <a:lstStyle>
        <a:defPPr rtl="0">
          <a:buNone/>
          <a:defRPr sz="2800" dirty="0"/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315</Words>
  <Application>Microsoft Office PowerPoint</Application>
  <PresentationFormat>画面に合わせる (4:3)</PresentationFormat>
  <Paragraphs>117</Paragraphs>
  <Slides>14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photo-white1211</vt:lpstr>
      <vt:lpstr>1_photo-white1211</vt:lpstr>
      <vt:lpstr>システム開発中間報告</vt:lpstr>
      <vt:lpstr>目次</vt:lpstr>
      <vt:lpstr>第１章</vt:lpstr>
      <vt:lpstr>1-1 　　会社概要と現状の問題</vt:lpstr>
      <vt:lpstr>1-2　　　　売り上げ減少の原因</vt:lpstr>
      <vt:lpstr>1-3　　　　システム導入の目的</vt:lpstr>
      <vt:lpstr>第２章</vt:lpstr>
      <vt:lpstr>2-1   システム全体像(1)</vt:lpstr>
      <vt:lpstr>2-1   システム全体像(2)</vt:lpstr>
      <vt:lpstr>2-2　　　　 　掲示板機能</vt:lpstr>
      <vt:lpstr>2-3　　　　旅行プラン予約機能</vt:lpstr>
      <vt:lpstr>第３章</vt:lpstr>
      <vt:lpstr>3-1　　　　システムの留意点</vt:lpstr>
      <vt:lpstr>3-2　　　　　　進捗状況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掲示板</dc:title>
  <dc:creator>長谷尾 孝</dc:creator>
  <cp:lastModifiedBy>亀井 知恵子</cp:lastModifiedBy>
  <cp:revision>149</cp:revision>
  <cp:lastPrinted>2013-10-22T03:54:09Z</cp:lastPrinted>
  <dcterms:modified xsi:type="dcterms:W3CDTF">2013-10-22T04:58:12Z</dcterms:modified>
</cp:coreProperties>
</file>