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73" r:id="rId3"/>
    <p:sldId id="274" r:id="rId4"/>
    <p:sldId id="272" r:id="rId5"/>
    <p:sldId id="264" r:id="rId6"/>
    <p:sldId id="276" r:id="rId7"/>
    <p:sldId id="275" r:id="rId8"/>
    <p:sldId id="266" r:id="rId9"/>
    <p:sldId id="269" r:id="rId10"/>
    <p:sldId id="267" r:id="rId11"/>
    <p:sldId id="268" r:id="rId12"/>
    <p:sldId id="271" r:id="rId13"/>
    <p:sldId id="270" r:id="rId14"/>
    <p:sldId id="263" r:id="rId15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9" autoAdjust="0"/>
    <p:restoredTop sz="92857" autoAdjust="0"/>
  </p:normalViewPr>
  <p:slideViewPr>
    <p:cSldViewPr>
      <p:cViewPr>
        <p:scale>
          <a:sx n="75" d="100"/>
          <a:sy n="75" d="100"/>
        </p:scale>
        <p:origin x="-126" y="-7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x11g003\Desktop\&#26032;&#35215;%20Microsoft%20Excel%20&#12527;&#12540;&#12463;&#12471;&#12540;&#124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969087181692313E-2"/>
          <c:y val="5.4035945605255029E-2"/>
          <c:w val="0.84001050016672563"/>
          <c:h val="0.63722505333214685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#&quot;%&quot;" sourceLinked="0"/>
            <c:txPr>
              <a:bodyPr/>
              <a:lstStyle/>
              <a:p>
                <a:pPr>
                  <a:defRPr sz="14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Sheet1!$A$1:$A$13</c:f>
              <c:strCache>
                <c:ptCount val="13"/>
                <c:pt idx="0">
                  <c:v>建設業</c:v>
                </c:pt>
                <c:pt idx="1">
                  <c:v>製造業</c:v>
                </c:pt>
                <c:pt idx="2">
                  <c:v>情報通信業</c:v>
                </c:pt>
                <c:pt idx="3">
                  <c:v>運輸業・郵便業</c:v>
                </c:pt>
                <c:pt idx="4">
                  <c:v>卸売業・小売業</c:v>
                </c:pt>
                <c:pt idx="5">
                  <c:v>金融業・保険業</c:v>
                </c:pt>
                <c:pt idx="6">
                  <c:v>不動産業・物品賃貸業</c:v>
                </c:pt>
                <c:pt idx="7">
                  <c:v>学術研究・技術サービス業</c:v>
                </c:pt>
                <c:pt idx="8">
                  <c:v>宿泊業・飲食サービス業</c:v>
                </c:pt>
                <c:pt idx="9">
                  <c:v>生活関連サービス業</c:v>
                </c:pt>
                <c:pt idx="10">
                  <c:v>教育・学習支援行</c:v>
                </c:pt>
                <c:pt idx="11">
                  <c:v>医療・福祉</c:v>
                </c:pt>
                <c:pt idx="12">
                  <c:v>複合サービス業</c:v>
                </c:pt>
              </c:strCache>
            </c:str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11.4</c:v>
                </c:pt>
                <c:pt idx="1">
                  <c:v>9.6999999999999993</c:v>
                </c:pt>
                <c:pt idx="2">
                  <c:v>12.1</c:v>
                </c:pt>
                <c:pt idx="3">
                  <c:v>12.1</c:v>
                </c:pt>
                <c:pt idx="4">
                  <c:v>12.7</c:v>
                </c:pt>
                <c:pt idx="5">
                  <c:v>9.1999999999999993</c:v>
                </c:pt>
                <c:pt idx="6">
                  <c:v>13.1</c:v>
                </c:pt>
                <c:pt idx="7">
                  <c:v>11</c:v>
                </c:pt>
                <c:pt idx="8">
                  <c:v>27.8</c:v>
                </c:pt>
                <c:pt idx="9">
                  <c:v>22.8</c:v>
                </c:pt>
                <c:pt idx="10">
                  <c:v>12.6</c:v>
                </c:pt>
                <c:pt idx="11">
                  <c:v>15.9</c:v>
                </c:pt>
                <c:pt idx="12">
                  <c:v>9.5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3281408"/>
        <c:axId val="83411328"/>
      </c:barChart>
      <c:catAx>
        <c:axId val="832814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0" vert="wordArtVertRtl"/>
          <a:lstStyle/>
          <a:p>
            <a:pPr>
              <a:defRPr sz="1200"/>
            </a:pPr>
            <a:endParaRPr lang="ja-JP"/>
          </a:p>
        </c:txPr>
        <c:crossAx val="83411328"/>
        <c:crosses val="autoZero"/>
        <c:auto val="1"/>
        <c:lblAlgn val="ctr"/>
        <c:lblOffset val="100"/>
        <c:noMultiLvlLbl val="0"/>
      </c:catAx>
      <c:valAx>
        <c:axId val="83411328"/>
        <c:scaling>
          <c:orientation val="minMax"/>
        </c:scaling>
        <c:delete val="0"/>
        <c:axPos val="l"/>
        <c:numFmt formatCode="#&quot;%&quot;" sourceLinked="0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ja-JP"/>
          </a:p>
        </c:txPr>
        <c:crossAx val="83281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0.0167</cdr:x>
      <cdr:y>0.48302</cdr:y>
    </cdr:from>
    <cdr:to>
      <cdr:x>0.05844</cdr:x>
      <cdr:y>0.5434</cdr:y>
    </cdr:to>
    <cdr:sp macro="" textlink="">
      <cdr:nvSpPr>
        <cdr:cNvPr id="2" name="正方形/長方形 1"/>
        <cdr:cNvSpPr/>
      </cdr:nvSpPr>
      <cdr:spPr>
        <a:xfrm xmlns:a="http://schemas.openxmlformats.org/drawingml/2006/main">
          <a:off x="144016" y="2304256"/>
          <a:ext cx="360040" cy="288032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7B8F-A83D-40B9-AF37-9ECFBEFF44B7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F1A4-C950-42BF-BA42-B8B348D6F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24506C0-3FFE-45A5-803D-9F4FC5464A70}" type="datetimeFigureOut">
              <a:t>2013/9/24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F8646707-6BBD-41A9-B4DF-0C76A73A2D2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76852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kumimoji="1" lang="en-US" alt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現在起こっている問題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解決策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シフト管理システム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店舗情報共有システム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1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85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14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85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3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43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8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ja-JP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ja-JP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/>
              <a:t>クリックして編集します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ja-JP" sz="3600" b="0" cap="none">
                <a:latin typeface="Georgia" pitchFamily="18" charset="0"/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ja-JP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ja-JP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>
                <a:latin typeface="Georgia" pitchFamily="18" charset="0"/>
              </a:defRPr>
            </a:lvl2pPr>
            <a:lvl3pPr eaLnBrk="1" latinLnBrk="0" hangingPunct="1">
              <a:defRPr kumimoji="0" lang="ja-JP" sz="2000">
                <a:latin typeface="Georgia" pitchFamily="18" charset="0"/>
              </a:defRPr>
            </a:lvl3pPr>
            <a:lvl4pPr eaLnBrk="1" latinLnBrk="0" hangingPunct="1">
              <a:defRPr kumimoji="0" lang="ja-JP" sz="2000">
                <a:latin typeface="Georgia" pitchFamily="18" charset="0"/>
              </a:defRPr>
            </a:lvl4pPr>
            <a:lvl5pPr eaLnBrk="1" latinLnBrk="0" hangingPunct="1">
              <a:defRPr kumimoji="0" lang="ja-JP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ja-JP" sz="2800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2013/9/24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lang="ja-JP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552" y="764704"/>
            <a:ext cx="7772400" cy="761999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400" b="1" dirty="0" smtClean="0">
                <a:latin typeface="+mj-ea"/>
              </a:rPr>
              <a:t>末端店舗の情報共有システム</a:t>
            </a:r>
            <a:r>
              <a:rPr kumimoji="1" lang="en-US" altLang="ja-JP" sz="4400" b="1" dirty="0" smtClean="0">
                <a:latin typeface="+mj-ea"/>
              </a:rPr>
              <a:t/>
            </a:r>
            <a:br>
              <a:rPr kumimoji="1" lang="en-US" altLang="ja-JP" sz="4400" b="1" dirty="0" smtClean="0">
                <a:latin typeface="+mj-ea"/>
              </a:rPr>
            </a:br>
            <a:endParaRPr kumimoji="1" lang="ja-JP" sz="4400" b="1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68948" y="4941168"/>
            <a:ext cx="5275052" cy="1295400"/>
          </a:xfrm>
        </p:spPr>
        <p:txBody>
          <a:bodyPr>
            <a:normAutofit/>
          </a:bodyPr>
          <a:lstStyle/>
          <a:p>
            <a:endParaRPr kumimoji="1" lang="ja-JP" sz="28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03848" y="1988840"/>
            <a:ext cx="5105400" cy="1143001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+mj-ea"/>
              </a:rPr>
              <a:t>３</a:t>
            </a:r>
            <a:r>
              <a:rPr kumimoji="1" lang="en-US" altLang="ja-JP" b="1" dirty="0">
                <a:latin typeface="+mj-ea"/>
              </a:rPr>
              <a:t>.</a:t>
            </a:r>
            <a:r>
              <a:rPr kumimoji="1" lang="ja-JP" altLang="en-US" b="1" dirty="0" smtClean="0">
                <a:latin typeface="+mj-ea"/>
              </a:rPr>
              <a:t>システムの内容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 smtClean="0">
                <a:latin typeface="+mj-ea"/>
                <a:ea typeface="+mj-ea"/>
              </a:rPr>
              <a:t>３－１</a:t>
            </a:r>
            <a:r>
              <a:rPr kumimoji="1" lang="en-US" altLang="ja-JP" sz="2800" b="1" dirty="0" smtClean="0">
                <a:latin typeface="+mj-ea"/>
                <a:ea typeface="+mj-ea"/>
              </a:rPr>
              <a:t>.</a:t>
            </a:r>
            <a:r>
              <a:rPr kumimoji="1" lang="ja-JP" altLang="en-US" sz="2800" b="1" dirty="0" smtClean="0">
                <a:latin typeface="+mj-ea"/>
                <a:ea typeface="+mj-ea"/>
              </a:rPr>
              <a:t>シフト管理システム</a:t>
            </a:r>
            <a:endParaRPr kumimoji="1" lang="en-US" altLang="ja-JP" sz="2800" b="1" dirty="0" smtClean="0">
              <a:latin typeface="+mj-ea"/>
              <a:ea typeface="+mj-ea"/>
            </a:endParaRPr>
          </a:p>
          <a:p>
            <a:r>
              <a:rPr kumimoji="1" lang="ja-JP" altLang="en-US" sz="2800" b="1" dirty="0">
                <a:latin typeface="+mj-ea"/>
                <a:ea typeface="+mj-ea"/>
              </a:rPr>
              <a:t>３－２</a:t>
            </a:r>
            <a:r>
              <a:rPr kumimoji="1" lang="en-US" altLang="ja-JP" sz="2800" b="1" dirty="0" smtClean="0">
                <a:latin typeface="+mj-ea"/>
                <a:ea typeface="+mj-ea"/>
              </a:rPr>
              <a:t>.</a:t>
            </a:r>
            <a:r>
              <a:rPr kumimoji="1" lang="ja-JP" altLang="en-US" sz="2800" b="1" dirty="0" smtClean="0">
                <a:latin typeface="+mj-ea"/>
                <a:ea typeface="+mj-ea"/>
              </a:rPr>
              <a:t>店舗情報共有システム</a:t>
            </a:r>
            <a:endParaRPr kumimoji="1" lang="ja-JP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49054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602556" y="3204096"/>
            <a:ext cx="7729760" cy="11521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シフト閲覧・提出機能</a:t>
            </a:r>
            <a:endParaRPr lang="en-US" altLang="ja-JP" sz="2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560" y="1895624"/>
            <a:ext cx="7729760" cy="11521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シフト作成機能</a:t>
            </a:r>
            <a:endParaRPr lang="en-US" altLang="ja-JP" sz="2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11560" y="4572248"/>
            <a:ext cx="7729760" cy="11521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メールフォーム機能</a:t>
            </a:r>
            <a:endParaRPr lang="en-US" altLang="ja-JP" sz="2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+mj-ea"/>
              </a:rPr>
              <a:t>３－１．シフト管理システム</a:t>
            </a:r>
            <a:endParaRPr kumimoji="1" lang="ja-JP" altLang="en-US" sz="3600" b="1" dirty="0">
              <a:latin typeface="+mj-ea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97363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72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+mj-ea"/>
              </a:rPr>
              <a:t>３－２．店舗情報管理システム</a:t>
            </a:r>
            <a:endParaRPr kumimoji="1" lang="ja-JP" altLang="en-US" sz="3600" b="1" dirty="0">
              <a:latin typeface="+mj-ea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23528" y="4222576"/>
            <a:ext cx="4176464" cy="2304256"/>
            <a:chOff x="323528" y="4222576"/>
            <a:chExt cx="4176464" cy="2304256"/>
          </a:xfrm>
        </p:grpSpPr>
        <p:sp>
          <p:nvSpPr>
            <p:cNvPr id="11" name="角丸四角形 10"/>
            <p:cNvSpPr/>
            <p:nvPr/>
          </p:nvSpPr>
          <p:spPr>
            <a:xfrm>
              <a:off x="323528" y="4222576"/>
              <a:ext cx="4176464" cy="23042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日報機能</a:t>
              </a:r>
              <a:endParaRPr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sz="2000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当日売上や店舗で起きた事象などを、店舗内の全ユーザに配信する</a:t>
              </a:r>
              <a:r>
                <a:rPr lang="ja-JP" altLang="en-US" dirty="0" smtClean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機能</a:t>
              </a:r>
              <a:endParaRPr lang="en-US" altLang="ja-JP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endParaRPr lang="ja-JP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467544" y="5157192"/>
              <a:ext cx="3816424" cy="11521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当日</a:t>
              </a:r>
              <a:r>
                <a: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売上や店舗で起きた事象などを、店舗内の全ユーザに配信する機能</a:t>
              </a:r>
              <a:endPara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endParaRPr lang="ja-JP" altLang="en-US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627240" y="4222576"/>
            <a:ext cx="4176464" cy="2304256"/>
            <a:chOff x="4627240" y="4222576"/>
            <a:chExt cx="4176464" cy="2304256"/>
          </a:xfrm>
        </p:grpSpPr>
        <p:sp>
          <p:nvSpPr>
            <p:cNvPr id="12" name="角丸四角形 11"/>
            <p:cNvSpPr/>
            <p:nvPr/>
          </p:nvSpPr>
          <p:spPr>
            <a:xfrm>
              <a:off x="4627240" y="4222576"/>
              <a:ext cx="4176464" cy="23042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ファイル共有機能</a:t>
              </a:r>
            </a:p>
            <a:p>
              <a:pPr marL="0" lvl="1"/>
              <a:r>
                <a:rPr lang="ja-JP" altLang="en-US" sz="2000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</a:t>
              </a:r>
              <a:r>
                <a:rPr lang="en-US" altLang="ja-JP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POP</a:t>
              </a:r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やマニュアル、トレーニングビデオなどをサーバからダウンロードし、閲覧・印刷する機能</a:t>
              </a: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4803440" y="5183336"/>
              <a:ext cx="3816424" cy="11521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r>
                <a:rPr lang="en-US" altLang="ja-JP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POP</a:t>
              </a:r>
              <a:r>
                <a: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やマニュアル、トレーニングビデオなどをサーバからダウンロードし、閲覧・印刷する機能</a:t>
              </a: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298624" y="1786632"/>
            <a:ext cx="4176464" cy="2304256"/>
            <a:chOff x="298624" y="1786632"/>
            <a:chExt cx="4176464" cy="2304256"/>
          </a:xfrm>
        </p:grpSpPr>
        <p:sp>
          <p:nvSpPr>
            <p:cNvPr id="13" name="角丸四角形 12"/>
            <p:cNvSpPr/>
            <p:nvPr/>
          </p:nvSpPr>
          <p:spPr>
            <a:xfrm>
              <a:off x="298624" y="1786632"/>
              <a:ext cx="4176464" cy="23042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店舗スケジュール機能</a:t>
              </a:r>
              <a:endParaRPr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イベントや新メニューなどのスケジュールを記載する機能    </a:t>
              </a:r>
              <a:endParaRPr lang="en-US" altLang="ja-JP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66676" y="2718296"/>
              <a:ext cx="3816424" cy="11521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  <a:p>
              <a:pPr marL="0" lvl="1"/>
              <a:r>
                <a: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　イベントや新メニューなどのスケジュールを記載する</a:t>
              </a:r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機能</a:t>
              </a:r>
              <a:endPara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/>
              <a:r>
                <a:rPr lang="ja-JP" altLang="en-US" dirty="0" smtClean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    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  <a:p>
              <a:pPr marL="0" lvl="1"/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4627240" y="1812032"/>
            <a:ext cx="4176464" cy="2304256"/>
            <a:chOff x="4627240" y="1812032"/>
            <a:chExt cx="4176464" cy="2304256"/>
          </a:xfrm>
        </p:grpSpPr>
        <p:sp>
          <p:nvSpPr>
            <p:cNvPr id="14" name="角丸四角形 13"/>
            <p:cNvSpPr/>
            <p:nvPr/>
          </p:nvSpPr>
          <p:spPr>
            <a:xfrm>
              <a:off x="4627240" y="1812032"/>
              <a:ext cx="4176464" cy="23042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売上分析機能</a:t>
              </a:r>
              <a:endParaRPr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 indent="0">
                <a:lnSpc>
                  <a:spcPct val="100000"/>
                </a:lnSpc>
                <a:buNone/>
              </a:pPr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</a:t>
              </a:r>
              <a:endParaRPr lang="en-US" altLang="ja-JP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 indent="0">
                <a:lnSpc>
                  <a:spcPct val="100000"/>
                </a:lnSpc>
                <a:buNone/>
              </a:pPr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　自店舗や他の店舗の細かい売り上げ情報を分析し、閲覧する</a:t>
              </a:r>
              <a:r>
                <a:rPr lang="ja-JP" altLang="en-US" dirty="0" smtClean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機能</a:t>
              </a:r>
              <a:endParaRPr lang="en-US" altLang="ja-JP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marL="0" lvl="1" indent="0">
                <a:lnSpc>
                  <a:spcPct val="100000"/>
                </a:lnSpc>
                <a:buNone/>
              </a:pPr>
              <a:endParaRPr lang="ja-JP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807260" y="2735312"/>
              <a:ext cx="3816424" cy="11521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>
                <a:lnSpc>
                  <a:spcPct val="100000"/>
                </a:lnSpc>
                <a:buNone/>
              </a:pPr>
              <a:r>
                <a:rPr lang="ja-JP" altLang="en-US" dirty="0">
                  <a:solidFill>
                    <a:schemeClr val="tx2">
                      <a:lumMod val="75000"/>
                    </a:schemeClr>
                  </a:solidFill>
                  <a:latin typeface="+mj-ea"/>
                </a:rPr>
                <a:t>　</a:t>
              </a:r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自店舗</a:t>
              </a:r>
              <a:r>
                <a: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や他の店舗の細かい売り上げ情報を分析し、閲覧する</a:t>
              </a:r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機能</a:t>
              </a:r>
              <a:endPara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  <a:p>
              <a:pPr marL="0" lvl="1" indent="0">
                <a:lnSpc>
                  <a:spcPct val="100000"/>
                </a:lnSpc>
                <a:buNone/>
              </a:pPr>
              <a:endParaRPr lang="ja-JP" altLang="en-US" dirty="0">
                <a:solidFill>
                  <a:schemeClr val="tx2">
                    <a:lumMod val="7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764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>
                <a:latin typeface="+mj-ea"/>
              </a:rPr>
              <a:t>４</a:t>
            </a:r>
            <a:r>
              <a:rPr kumimoji="1" lang="en-US" altLang="ja-JP" b="1" dirty="0" smtClean="0">
                <a:latin typeface="+mj-ea"/>
              </a:rPr>
              <a:t>.</a:t>
            </a:r>
            <a:r>
              <a:rPr kumimoji="1" lang="ja-JP" altLang="en-US" b="1" dirty="0" smtClean="0">
                <a:latin typeface="+mj-ea"/>
              </a:rPr>
              <a:t>コンセプト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386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+mj-ea"/>
              </a:rPr>
              <a:t>４．コンセプト</a:t>
            </a:r>
            <a:endParaRPr kumimoji="1" lang="ja-JP" altLang="en-US" sz="3600" b="1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kumimoji="1" lang="ja-JP" altLang="en-US" sz="2800" dirty="0" smtClean="0">
                <a:latin typeface="+mj-ea"/>
                <a:ea typeface="+mj-ea"/>
              </a:rPr>
              <a:t>従業員が</a:t>
            </a:r>
            <a:r>
              <a:rPr kumimoji="1" lang="ja-JP" altLang="en-US" sz="3600" b="1" dirty="0" smtClean="0">
                <a:solidFill>
                  <a:srgbClr val="FF0000"/>
                </a:solidFill>
                <a:latin typeface="+mj-ea"/>
                <a:ea typeface="+mj-ea"/>
              </a:rPr>
              <a:t>負担</a:t>
            </a:r>
            <a:r>
              <a:rPr kumimoji="1" lang="ja-JP" altLang="en-US" sz="2800" dirty="0" smtClean="0">
                <a:latin typeface="+mj-ea"/>
                <a:ea typeface="+mj-ea"/>
              </a:rPr>
              <a:t>なく、</a:t>
            </a:r>
            <a:r>
              <a:rPr kumimoji="1" lang="ja-JP" altLang="en-US" sz="3600" b="1" dirty="0">
                <a:solidFill>
                  <a:srgbClr val="FF0000"/>
                </a:solidFill>
                <a:latin typeface="+mj-ea"/>
                <a:ea typeface="+mj-ea"/>
              </a:rPr>
              <a:t>快適</a:t>
            </a:r>
            <a:r>
              <a:rPr kumimoji="1" lang="ja-JP" altLang="en-US" sz="2800" dirty="0" smtClean="0">
                <a:latin typeface="+mj-ea"/>
                <a:ea typeface="+mj-ea"/>
              </a:rPr>
              <a:t>に作業できる環境に</a:t>
            </a:r>
            <a:r>
              <a:rPr kumimoji="1" lang="en-US" altLang="ja-JP" sz="2800" dirty="0" smtClean="0">
                <a:latin typeface="+mj-ea"/>
                <a:ea typeface="+mj-ea"/>
              </a:rPr>
              <a:t>…</a:t>
            </a:r>
          </a:p>
          <a:p>
            <a:pPr marL="0" indent="0" algn="ctr">
              <a:buNone/>
            </a:pPr>
            <a:r>
              <a:rPr kumimoji="1" lang="ja-JP" altLang="en-US" sz="2800" dirty="0">
                <a:latin typeface="+mj-ea"/>
                <a:ea typeface="+mj-ea"/>
              </a:rPr>
              <a:t>将来</a:t>
            </a:r>
            <a:r>
              <a:rPr kumimoji="1" lang="ja-JP" altLang="en-US" sz="2800" dirty="0" smtClean="0">
                <a:latin typeface="+mj-ea"/>
                <a:ea typeface="+mj-ea"/>
              </a:rPr>
              <a:t>は</a:t>
            </a:r>
            <a:r>
              <a:rPr kumimoji="1" lang="ja-JP" altLang="en-US" sz="3600" b="1" dirty="0">
                <a:solidFill>
                  <a:srgbClr val="FF0000"/>
                </a:solidFill>
                <a:latin typeface="+mj-ea"/>
                <a:ea typeface="+mj-ea"/>
              </a:rPr>
              <a:t>全国のサービス業</a:t>
            </a:r>
            <a:r>
              <a:rPr kumimoji="1" lang="ja-JP" altLang="en-US" sz="2800" dirty="0" smtClean="0">
                <a:latin typeface="+mj-ea"/>
                <a:ea typeface="+mj-ea"/>
              </a:rPr>
              <a:t>へ導入を目指します！</a:t>
            </a:r>
            <a:endParaRPr kumimoji="1" lang="en-US" altLang="ja-JP" sz="36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 marL="0" indent="0">
              <a:buNone/>
            </a:pPr>
            <a:endParaRPr kumimoji="1" lang="en-US" altLang="ja-JP" sz="3600" dirty="0" smtClean="0">
              <a:latin typeface="HGPｺﾞｼｯｸM" pitchFamily="50" charset="-128"/>
              <a:ea typeface="HGPｺﾞｼｯｸM" pitchFamily="50" charset="-128"/>
            </a:endParaRPr>
          </a:p>
          <a:p>
            <a:pPr marL="0" indent="0">
              <a:buNone/>
            </a:pPr>
            <a:endParaRPr kumimoji="1" lang="en-US" altLang="ja-JP" sz="3600" dirty="0" smtClean="0">
              <a:latin typeface="HGPｺﾞｼｯｸM" pitchFamily="50" charset="-128"/>
              <a:ea typeface="HGPｺﾞｼｯｸM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9842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/>
              <a:t>目次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373216"/>
          </a:xfrm>
        </p:spPr>
        <p:txBody>
          <a:bodyPr>
            <a:normAutofit/>
          </a:bodyPr>
          <a:lstStyle/>
          <a:p>
            <a:pPr marL="457200" indent="-396000">
              <a:lnSpc>
                <a:spcPct val="110000"/>
              </a:lnSpc>
              <a:buFont typeface="+mj-lt"/>
              <a:buAutoNum type="arabicPeriod"/>
            </a:pPr>
            <a:r>
              <a:rPr kumimoji="1" lang="ja-JP" altLang="en-US" sz="2800" dirty="0" smtClean="0">
                <a:latin typeface="+mj-ea"/>
                <a:ea typeface="+mj-ea"/>
              </a:rPr>
              <a:t>システム導入に至った経緯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１－１．</a:t>
            </a:r>
            <a:r>
              <a:rPr kumimoji="1" lang="ja-JP" altLang="en-US" sz="2400" dirty="0" smtClean="0">
                <a:latin typeface="+mj-ea"/>
                <a:ea typeface="+mj-ea"/>
              </a:rPr>
              <a:t>企業</a:t>
            </a:r>
            <a:r>
              <a:rPr kumimoji="1" lang="ja-JP" altLang="en-US" sz="2400" dirty="0">
                <a:latin typeface="+mj-ea"/>
                <a:ea typeface="+mj-ea"/>
              </a:rPr>
              <a:t>概要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 smtClean="0">
                <a:latin typeface="+mj-ea"/>
                <a:ea typeface="+mj-ea"/>
              </a:rPr>
              <a:t>１－２．</a:t>
            </a:r>
            <a:r>
              <a:rPr kumimoji="1" lang="ja-JP" altLang="en-US" sz="2400" dirty="0">
                <a:latin typeface="+mj-ea"/>
                <a:ea typeface="+mj-ea"/>
              </a:rPr>
              <a:t>飲食業</a:t>
            </a:r>
            <a:r>
              <a:rPr kumimoji="1" lang="ja-JP" altLang="en-US" sz="2400" dirty="0" smtClean="0">
                <a:latin typeface="+mj-ea"/>
                <a:ea typeface="+mj-ea"/>
              </a:rPr>
              <a:t>の現状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 smtClean="0">
                <a:latin typeface="+mj-ea"/>
                <a:ea typeface="+mj-ea"/>
              </a:rPr>
              <a:t>１－３．</a:t>
            </a:r>
            <a:r>
              <a:rPr kumimoji="1" lang="ja-JP" altLang="en-US" sz="2400" dirty="0">
                <a:latin typeface="+mj-ea"/>
                <a:ea typeface="+mj-ea"/>
              </a:rPr>
              <a:t>現在起きている問題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457200" indent="-396000">
              <a:lnSpc>
                <a:spcPct val="110000"/>
              </a:lnSpc>
              <a:buFont typeface="+mj-lt"/>
              <a:buAutoNum type="arabicPeriod"/>
            </a:pPr>
            <a:r>
              <a:rPr kumimoji="1" lang="ja-JP" altLang="en-US" sz="2800" dirty="0">
                <a:latin typeface="+mj-ea"/>
                <a:ea typeface="+mj-ea"/>
              </a:rPr>
              <a:t>店舗情報共有システム</a:t>
            </a:r>
            <a:r>
              <a:rPr kumimoji="1" lang="ja-JP" altLang="en-US" sz="2800" dirty="0" smtClean="0">
                <a:latin typeface="+mj-ea"/>
                <a:ea typeface="+mj-ea"/>
              </a:rPr>
              <a:t>のご提案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２－１</a:t>
            </a:r>
            <a:r>
              <a:rPr kumimoji="1" lang="ja-JP" altLang="en-US" sz="2400" dirty="0">
                <a:latin typeface="+mj-ea"/>
                <a:ea typeface="+mj-ea"/>
              </a:rPr>
              <a:t>．</a:t>
            </a:r>
            <a:r>
              <a:rPr kumimoji="1" lang="ja-JP" altLang="en-US" sz="2400" dirty="0" smtClean="0">
                <a:latin typeface="+mj-ea"/>
                <a:ea typeface="+mj-ea"/>
              </a:rPr>
              <a:t>目的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>
                <a:latin typeface="+mj-ea"/>
                <a:ea typeface="+mj-ea"/>
              </a:rPr>
              <a:t>２－２．</a:t>
            </a:r>
            <a:r>
              <a:rPr kumimoji="1" lang="ja-JP" altLang="en-US" sz="2400" dirty="0" smtClean="0">
                <a:latin typeface="+mj-ea"/>
                <a:ea typeface="+mj-ea"/>
              </a:rPr>
              <a:t>導入</a:t>
            </a:r>
            <a:r>
              <a:rPr kumimoji="1" lang="ja-JP" altLang="en-US" sz="2400" dirty="0">
                <a:latin typeface="+mj-ea"/>
                <a:ea typeface="+mj-ea"/>
              </a:rPr>
              <a:t>メリット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pPr marL="457200" indent="-396000">
              <a:lnSpc>
                <a:spcPct val="110000"/>
              </a:lnSpc>
              <a:buFont typeface="+mj-lt"/>
              <a:buAutoNum type="arabicPeriod"/>
            </a:pPr>
            <a:r>
              <a:rPr kumimoji="1" lang="ja-JP" altLang="en-US" sz="2800" dirty="0" smtClean="0">
                <a:latin typeface="+mj-ea"/>
                <a:ea typeface="+mj-ea"/>
              </a:rPr>
              <a:t>システムの機能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 smtClean="0">
                <a:latin typeface="+mj-ea"/>
                <a:ea typeface="+mj-ea"/>
              </a:rPr>
              <a:t>３－１．</a:t>
            </a:r>
            <a:r>
              <a:rPr kumimoji="1" lang="ja-JP" altLang="en-US" sz="2400" dirty="0" smtClean="0">
                <a:latin typeface="+mj-ea"/>
                <a:ea typeface="+mj-ea"/>
              </a:rPr>
              <a:t>シフト</a:t>
            </a:r>
            <a:r>
              <a:rPr kumimoji="1" lang="ja-JP" altLang="en-US" sz="2400" dirty="0">
                <a:latin typeface="+mj-ea"/>
                <a:ea typeface="+mj-ea"/>
              </a:rPr>
              <a:t>管理</a:t>
            </a:r>
            <a:r>
              <a:rPr kumimoji="1" lang="ja-JP" altLang="en-US" sz="2400" dirty="0" smtClean="0">
                <a:latin typeface="+mj-ea"/>
                <a:ea typeface="+mj-ea"/>
              </a:rPr>
              <a:t>システム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pPr marL="289800" lvl="1" indent="0">
              <a:lnSpc>
                <a:spcPct val="110000"/>
              </a:lnSpc>
              <a:buNone/>
            </a:pPr>
            <a:r>
              <a:rPr kumimoji="1" lang="ja-JP" altLang="en-US" sz="2000" dirty="0" smtClean="0">
                <a:latin typeface="+mj-ea"/>
                <a:ea typeface="+mj-ea"/>
              </a:rPr>
              <a:t>３－２．</a:t>
            </a:r>
            <a:r>
              <a:rPr kumimoji="1" lang="ja-JP" altLang="en-US" sz="2400" dirty="0" smtClean="0">
                <a:latin typeface="+mj-ea"/>
                <a:ea typeface="+mj-ea"/>
              </a:rPr>
              <a:t>店舗</a:t>
            </a:r>
            <a:r>
              <a:rPr kumimoji="1" lang="ja-JP" altLang="en-US" sz="2400" dirty="0">
                <a:latin typeface="+mj-ea"/>
                <a:ea typeface="+mj-ea"/>
              </a:rPr>
              <a:t>情報共有システム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457200" indent="-396000">
              <a:lnSpc>
                <a:spcPct val="110000"/>
              </a:lnSpc>
              <a:buFont typeface="+mj-lt"/>
              <a:buAutoNum type="arabicPeriod"/>
            </a:pPr>
            <a:r>
              <a:rPr kumimoji="1" lang="ja-JP" altLang="en-US" sz="2800" dirty="0" smtClean="0">
                <a:latin typeface="+mj-ea"/>
                <a:ea typeface="+mj-ea"/>
              </a:rPr>
              <a:t>コンセプト</a:t>
            </a:r>
            <a:r>
              <a:rPr kumimoji="1" lang="en-US" altLang="ja-JP" dirty="0"/>
              <a:t>	</a:t>
            </a:r>
            <a:endParaRPr kumimoji="1" lang="en-US" altLang="ja-JP" dirty="0" smtClean="0"/>
          </a:p>
          <a:p>
            <a:pPr marL="685800" lvl="1" indent="-457200">
              <a:lnSpc>
                <a:spcPct val="110000"/>
              </a:lnSpc>
              <a:buFont typeface="+mj-lt"/>
              <a:buAutoNum type="arabicPeriod"/>
            </a:pPr>
            <a:endParaRPr kumimoji="1" lang="en-US" altLang="ja-JP" dirty="0"/>
          </a:p>
          <a:p>
            <a:pPr marL="685800" lvl="1" indent="-457200">
              <a:lnSpc>
                <a:spcPct val="110000"/>
              </a:lnSpc>
              <a:buFont typeface="+mj-lt"/>
              <a:buAutoNum type="arabicPeriod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0136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75856" y="1905000"/>
            <a:ext cx="5597848" cy="1143001"/>
          </a:xfrm>
        </p:spPr>
        <p:txBody>
          <a:bodyPr>
            <a:normAutofit/>
          </a:bodyPr>
          <a:lstStyle/>
          <a:p>
            <a:pPr marL="457200" indent="-396000">
              <a:lnSpc>
                <a:spcPct val="170000"/>
              </a:lnSpc>
            </a:pPr>
            <a:r>
              <a:rPr kumimoji="1" lang="en-US" altLang="ja-JP" sz="3200" b="1" dirty="0" smtClean="0">
                <a:latin typeface="+mj-ea"/>
              </a:rPr>
              <a:t>1.</a:t>
            </a:r>
            <a:r>
              <a:rPr kumimoji="1" lang="ja-JP" altLang="en-US" sz="3200" b="1" dirty="0">
                <a:latin typeface="+mj-ea"/>
              </a:rPr>
              <a:t>システム導入に至った経緯</a:t>
            </a:r>
            <a:endParaRPr kumimoji="1" lang="en-US" altLang="ja-JP" sz="3200" b="1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800" b="1" dirty="0" smtClean="0">
                <a:latin typeface="+mj-ea"/>
                <a:ea typeface="+mj-ea"/>
              </a:rPr>
              <a:t>１－１． 企業概要</a:t>
            </a:r>
            <a:endParaRPr kumimoji="1" lang="en-US" altLang="ja-JP" sz="2800" b="1" dirty="0" smtClean="0">
              <a:latin typeface="+mj-ea"/>
              <a:ea typeface="+mj-ea"/>
            </a:endParaRPr>
          </a:p>
          <a:p>
            <a:r>
              <a:rPr kumimoji="1" lang="ja-JP" altLang="en-US" sz="2800" b="1" dirty="0" smtClean="0">
                <a:latin typeface="+mj-ea"/>
                <a:ea typeface="+mj-ea"/>
              </a:rPr>
              <a:t>１－２． </a:t>
            </a:r>
            <a:r>
              <a:rPr kumimoji="1" lang="ja-JP" altLang="en-US" sz="2800" b="1" dirty="0">
                <a:latin typeface="+mj-ea"/>
                <a:ea typeface="+mj-ea"/>
              </a:rPr>
              <a:t>飲食業</a:t>
            </a:r>
            <a:r>
              <a:rPr kumimoji="1" lang="ja-JP" altLang="en-US" sz="2800" b="1" dirty="0" smtClean="0">
                <a:latin typeface="+mj-ea"/>
                <a:ea typeface="+mj-ea"/>
              </a:rPr>
              <a:t>の現状</a:t>
            </a:r>
            <a:endParaRPr kumimoji="1" lang="en-US" altLang="ja-JP" sz="2800" b="1" dirty="0" smtClean="0">
              <a:latin typeface="+mj-ea"/>
              <a:ea typeface="+mj-ea"/>
            </a:endParaRPr>
          </a:p>
          <a:p>
            <a:r>
              <a:rPr kumimoji="1" lang="ja-JP" altLang="en-US" sz="2800" b="1" dirty="0" smtClean="0">
                <a:latin typeface="+mj-ea"/>
                <a:ea typeface="+mj-ea"/>
              </a:rPr>
              <a:t>１－３． 現在起きている問題</a:t>
            </a:r>
            <a:endParaRPr kumimoji="1" lang="ja-JP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23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会社名：株式会社ヤリゼイサ</a:t>
            </a:r>
            <a:endParaRPr lang="en-US" altLang="ja-JP" sz="2800" dirty="0" smtClean="0">
              <a:latin typeface="+mj-ea"/>
              <a:ea typeface="+mj-ea"/>
            </a:endParaRPr>
          </a:p>
          <a:p>
            <a:r>
              <a:rPr lang="ja-JP" altLang="ja-JP" sz="2800" dirty="0" smtClean="0">
                <a:latin typeface="+mj-ea"/>
                <a:ea typeface="+mj-ea"/>
              </a:rPr>
              <a:t>本社</a:t>
            </a:r>
            <a:r>
              <a:rPr lang="ja-JP" altLang="ja-JP" sz="2800" dirty="0">
                <a:latin typeface="+mj-ea"/>
                <a:ea typeface="+mj-ea"/>
              </a:rPr>
              <a:t>住所：群馬県高崎市赤坂二丁目</a:t>
            </a:r>
            <a:r>
              <a:rPr lang="en-US" altLang="ja-JP" sz="2800" dirty="0">
                <a:latin typeface="+mj-ea"/>
                <a:ea typeface="+mj-ea"/>
              </a:rPr>
              <a:t>2-53 </a:t>
            </a:r>
            <a:endParaRPr lang="en-US" altLang="ja-JP" sz="2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en-US" altLang="ja-JP" sz="2800" dirty="0" smtClean="0">
                <a:latin typeface="+mj-ea"/>
                <a:ea typeface="+mj-ea"/>
              </a:rPr>
              <a:t>					</a:t>
            </a:r>
            <a:r>
              <a:rPr lang="ja-JP" altLang="ja-JP" sz="2800" dirty="0" smtClean="0">
                <a:latin typeface="+mj-ea"/>
                <a:ea typeface="+mj-ea"/>
              </a:rPr>
              <a:t>六</a:t>
            </a:r>
            <a:r>
              <a:rPr lang="ja-JP" altLang="ja-JP" sz="2800" dirty="0">
                <a:latin typeface="+mj-ea"/>
                <a:ea typeface="+mj-ea"/>
              </a:rPr>
              <a:t>菱ビル</a:t>
            </a:r>
            <a:r>
              <a:rPr lang="en-US" altLang="ja-JP" sz="2800" dirty="0" smtClean="0">
                <a:latin typeface="+mj-ea"/>
                <a:ea typeface="+mj-ea"/>
              </a:rPr>
              <a:t>3F</a:t>
            </a:r>
            <a:endParaRPr lang="en-US" altLang="ja-JP" sz="2800" dirty="0">
              <a:latin typeface="+mj-ea"/>
              <a:ea typeface="+mj-ea"/>
            </a:endParaRPr>
          </a:p>
          <a:p>
            <a:r>
              <a:rPr lang="ja-JP" altLang="ja-JP" sz="2800" dirty="0" smtClean="0">
                <a:latin typeface="+mj-ea"/>
                <a:ea typeface="+mj-ea"/>
              </a:rPr>
              <a:t>年間</a:t>
            </a:r>
            <a:r>
              <a:rPr lang="ja-JP" altLang="ja-JP" sz="2800" dirty="0">
                <a:latin typeface="+mj-ea"/>
                <a:ea typeface="+mj-ea"/>
              </a:rPr>
              <a:t>総売上：</a:t>
            </a:r>
            <a:r>
              <a:rPr lang="en-US" altLang="ja-JP" sz="2800" dirty="0">
                <a:latin typeface="+mj-ea"/>
                <a:ea typeface="+mj-ea"/>
              </a:rPr>
              <a:t>146</a:t>
            </a:r>
            <a:r>
              <a:rPr lang="ja-JP" altLang="ja-JP" sz="2800" dirty="0">
                <a:latin typeface="+mj-ea"/>
                <a:ea typeface="+mj-ea"/>
              </a:rPr>
              <a:t>億</a:t>
            </a:r>
            <a:r>
              <a:rPr lang="en-US" altLang="ja-JP" sz="2800" dirty="0">
                <a:latin typeface="+mj-ea"/>
                <a:ea typeface="+mj-ea"/>
              </a:rPr>
              <a:t>6000</a:t>
            </a:r>
            <a:r>
              <a:rPr lang="ja-JP" altLang="ja-JP" sz="2800" dirty="0">
                <a:latin typeface="+mj-ea"/>
                <a:ea typeface="+mj-ea"/>
              </a:rPr>
              <a:t>万</a:t>
            </a:r>
            <a:r>
              <a:rPr lang="ja-JP" altLang="ja-JP" sz="2800" dirty="0" smtClean="0">
                <a:latin typeface="+mj-ea"/>
                <a:ea typeface="+mj-ea"/>
              </a:rPr>
              <a:t>円</a:t>
            </a:r>
            <a:endParaRPr lang="en-US" altLang="ja-JP" sz="2800" dirty="0" smtClean="0">
              <a:latin typeface="+mj-ea"/>
              <a:ea typeface="+mj-ea"/>
            </a:endParaRPr>
          </a:p>
          <a:p>
            <a:r>
              <a:rPr lang="ja-JP" altLang="en-US" sz="2800" dirty="0" smtClean="0">
                <a:latin typeface="+mj-ea"/>
                <a:ea typeface="+mj-ea"/>
              </a:rPr>
              <a:t>ホテルなどの大型施設のテナントを中心に展開している、大衆向けのファミリーレストラン</a:t>
            </a:r>
            <a:endParaRPr lang="en-US" altLang="ja-JP" sz="2800" dirty="0" smtClean="0">
              <a:latin typeface="+mj-ea"/>
              <a:ea typeface="+mj-ea"/>
            </a:endParaRPr>
          </a:p>
          <a:p>
            <a:endParaRPr lang="ja-JP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64704"/>
            <a:ext cx="188247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600" b="1" dirty="0" smtClean="0"/>
              <a:t>１－１．会社概要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449129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683568" y="1628800"/>
            <a:ext cx="8625337" cy="5202560"/>
            <a:chOff x="683568" y="1628800"/>
            <a:chExt cx="8625337" cy="5202560"/>
          </a:xfrm>
        </p:grpSpPr>
        <p:graphicFrame>
          <p:nvGraphicFramePr>
            <p:cNvPr id="9" name="グラフ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9367793"/>
                </p:ext>
              </p:extLst>
            </p:nvPr>
          </p:nvGraphicFramePr>
          <p:xfrm>
            <a:off x="683568" y="2060848"/>
            <a:ext cx="8625337" cy="47705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/>
            <p:cNvSpPr txBox="1"/>
            <p:nvPr/>
          </p:nvSpPr>
          <p:spPr>
            <a:xfrm>
              <a:off x="3775968" y="1628800"/>
              <a:ext cx="165618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1600" dirty="0" smtClean="0"/>
                <a:t>業種別離職率</a:t>
              </a:r>
              <a:endParaRPr kumimoji="1" lang="ja-JP" altLang="en-US" sz="1600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/>
              <a:t>１－２．飲食業の現状</a:t>
            </a:r>
            <a:endParaRPr kumimoji="1" lang="ja-JP" altLang="en-US" sz="3600" b="1" dirty="0"/>
          </a:p>
        </p:txBody>
      </p:sp>
      <p:sp>
        <p:nvSpPr>
          <p:cNvPr id="5" name="爆発 1 4"/>
          <p:cNvSpPr/>
          <p:nvPr/>
        </p:nvSpPr>
        <p:spPr>
          <a:xfrm>
            <a:off x="395536" y="1628800"/>
            <a:ext cx="3888432" cy="24482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残業が多い！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4811788" y="2991590"/>
            <a:ext cx="3448000" cy="21709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人員が少ない！</a:t>
            </a:r>
            <a:endParaRPr kumimoji="1" lang="ja-JP" altLang="en-US" dirty="0"/>
          </a:p>
        </p:txBody>
      </p:sp>
      <p:sp>
        <p:nvSpPr>
          <p:cNvPr id="8" name="フローチャート : 代替処理 7"/>
          <p:cNvSpPr/>
          <p:nvPr/>
        </p:nvSpPr>
        <p:spPr>
          <a:xfrm>
            <a:off x="1375334" y="5162553"/>
            <a:ext cx="6552728" cy="1146767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店舗従業員が快適に仕事の出来る環境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" y="4323838"/>
            <a:ext cx="80973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52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/>
              <a:t>１－３．現在起きている問題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sz="3000" dirty="0" smtClean="0">
                <a:latin typeface="+mj-ea"/>
                <a:ea typeface="+mj-ea"/>
              </a:rPr>
              <a:t>シフト提出期限を守らない従業員がいる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r>
              <a:rPr kumimoji="1" lang="ja-JP" altLang="en-US" sz="3000" dirty="0" smtClean="0">
                <a:latin typeface="+mj-ea"/>
                <a:ea typeface="+mj-ea"/>
              </a:rPr>
              <a:t>従業員のシフトの確認が店舗でしか出来ない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r>
              <a:rPr kumimoji="1" lang="ja-JP" altLang="en-US" sz="3000" dirty="0">
                <a:latin typeface="+mj-ea"/>
                <a:ea typeface="+mj-ea"/>
              </a:rPr>
              <a:t>シフトの管理・</a:t>
            </a:r>
            <a:r>
              <a:rPr kumimoji="1" lang="ja-JP" altLang="en-US" sz="3000" dirty="0" smtClean="0">
                <a:latin typeface="+mj-ea"/>
                <a:ea typeface="+mj-ea"/>
              </a:rPr>
              <a:t>売上分析</a:t>
            </a:r>
            <a:r>
              <a:rPr kumimoji="1" lang="ja-JP" altLang="en-US" sz="3000" dirty="0">
                <a:latin typeface="+mj-ea"/>
                <a:ea typeface="+mj-ea"/>
              </a:rPr>
              <a:t>が手書きで行われて</a:t>
            </a:r>
            <a:r>
              <a:rPr kumimoji="1" lang="ja-JP" altLang="en-US" sz="3000" dirty="0" smtClean="0">
                <a:latin typeface="+mj-ea"/>
                <a:ea typeface="+mj-ea"/>
              </a:rPr>
              <a:t>いる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r>
              <a:rPr kumimoji="1" lang="ja-JP" altLang="en-US" sz="3000" dirty="0" smtClean="0">
                <a:latin typeface="+mj-ea"/>
                <a:ea typeface="+mj-ea"/>
              </a:rPr>
              <a:t>従業員同士の連絡が取れず</a:t>
            </a:r>
            <a:r>
              <a:rPr kumimoji="1" lang="ja-JP" altLang="en-US" sz="3000" dirty="0">
                <a:latin typeface="+mj-ea"/>
                <a:ea typeface="+mj-ea"/>
              </a:rPr>
              <a:t>、</a:t>
            </a:r>
            <a:r>
              <a:rPr kumimoji="1" lang="ja-JP" altLang="en-US" sz="3000" dirty="0" smtClean="0">
                <a:latin typeface="+mj-ea"/>
                <a:ea typeface="+mj-ea"/>
              </a:rPr>
              <a:t>臨機応変に対応できない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r>
              <a:rPr kumimoji="1" lang="ja-JP" altLang="en-US" sz="3000" dirty="0">
                <a:latin typeface="+mj-ea"/>
                <a:ea typeface="+mj-ea"/>
              </a:rPr>
              <a:t>紙媒体の</a:t>
            </a:r>
            <a:r>
              <a:rPr kumimoji="1" lang="ja-JP" altLang="en-US" sz="3000" dirty="0" smtClean="0">
                <a:latin typeface="+mj-ea"/>
                <a:ea typeface="+mj-ea"/>
              </a:rPr>
              <a:t>資料が紛失・破損によって確認し辛い</a:t>
            </a:r>
            <a:endParaRPr kumimoji="1" lang="en-US" altLang="ja-JP" sz="30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111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1800" y="1988840"/>
            <a:ext cx="6245920" cy="1143001"/>
          </a:xfrm>
        </p:spPr>
        <p:txBody>
          <a:bodyPr>
            <a:noAutofit/>
          </a:bodyPr>
          <a:lstStyle/>
          <a:p>
            <a:pPr marL="457200" indent="-396000">
              <a:lnSpc>
                <a:spcPct val="170000"/>
              </a:lnSpc>
            </a:pPr>
            <a:r>
              <a:rPr kumimoji="1" lang="ja-JP" altLang="en-US" sz="3200" b="1" dirty="0">
                <a:latin typeface="+mj-ea"/>
              </a:rPr>
              <a:t>２</a:t>
            </a:r>
            <a:r>
              <a:rPr kumimoji="1" lang="en-US" altLang="ja-JP" sz="3200" b="1" dirty="0" smtClean="0">
                <a:latin typeface="+mj-ea"/>
              </a:rPr>
              <a:t>.</a:t>
            </a:r>
            <a:r>
              <a:rPr kumimoji="1" lang="ja-JP" altLang="en-US" sz="3200" b="1" dirty="0">
                <a:latin typeface="+mj-ea"/>
              </a:rPr>
              <a:t>店舗情報共有システムのご提案</a:t>
            </a:r>
            <a:endParaRPr kumimoji="1" lang="en-US" altLang="ja-JP" sz="3200" b="1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latin typeface="+mj-ea"/>
                <a:ea typeface="+mj-ea"/>
              </a:rPr>
              <a:t>２</a:t>
            </a:r>
            <a:r>
              <a:rPr kumimoji="1" lang="ja-JP" altLang="en-US" sz="2800" b="1" dirty="0" smtClean="0">
                <a:latin typeface="+mj-ea"/>
                <a:ea typeface="+mj-ea"/>
              </a:rPr>
              <a:t>－１</a:t>
            </a:r>
            <a:r>
              <a:rPr kumimoji="1" lang="en-US" altLang="ja-JP" sz="2800" b="1" dirty="0" smtClean="0">
                <a:latin typeface="+mj-ea"/>
                <a:ea typeface="+mj-ea"/>
              </a:rPr>
              <a:t>.</a:t>
            </a:r>
            <a:r>
              <a:rPr kumimoji="1" lang="ja-JP" altLang="en-US" sz="2800" b="1" dirty="0">
                <a:latin typeface="+mj-ea"/>
                <a:ea typeface="+mj-ea"/>
              </a:rPr>
              <a:t> </a:t>
            </a:r>
            <a:r>
              <a:rPr kumimoji="1" lang="ja-JP" altLang="en-US" sz="2800" b="1" dirty="0" smtClean="0">
                <a:latin typeface="+mj-ea"/>
                <a:ea typeface="+mj-ea"/>
              </a:rPr>
              <a:t> 目的</a:t>
            </a:r>
            <a:endParaRPr kumimoji="1" lang="en-US" altLang="ja-JP" sz="2800" b="1" dirty="0" smtClean="0">
              <a:latin typeface="+mj-ea"/>
              <a:ea typeface="+mj-ea"/>
            </a:endParaRPr>
          </a:p>
          <a:p>
            <a:r>
              <a:rPr kumimoji="1" lang="ja-JP" altLang="en-US" sz="2800" b="1" dirty="0" smtClean="0">
                <a:latin typeface="+mj-ea"/>
                <a:ea typeface="+mj-ea"/>
              </a:rPr>
              <a:t>２－２．</a:t>
            </a:r>
            <a:r>
              <a:rPr kumimoji="1" lang="ja-JP" altLang="en-US" sz="2800" b="1" dirty="0">
                <a:latin typeface="+mj-ea"/>
                <a:ea typeface="+mj-ea"/>
              </a:rPr>
              <a:t>導入のメリット</a:t>
            </a:r>
          </a:p>
        </p:txBody>
      </p:sp>
    </p:spTree>
    <p:extLst>
      <p:ext uri="{BB962C8B-B14F-4D97-AF65-F5344CB8AC3E}">
        <p14:creationId xmlns:p14="http://schemas.microsoft.com/office/powerpoint/2010/main" val="700291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>
                <a:latin typeface="+mj-ea"/>
              </a:rPr>
              <a:t>２</a:t>
            </a:r>
            <a:r>
              <a:rPr kumimoji="1" lang="ja-JP" altLang="en-US" sz="3600" b="1" dirty="0" smtClean="0">
                <a:latin typeface="+mj-ea"/>
              </a:rPr>
              <a:t>－１．目的</a:t>
            </a:r>
            <a:endParaRPr kumimoji="1" lang="ja-JP" altLang="en-US" sz="3600" b="1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800" dirty="0" smtClean="0">
                <a:latin typeface="+mj-ea"/>
                <a:ea typeface="+mj-ea"/>
              </a:rPr>
              <a:t>従業員にシフト提出期限を守らせる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いちいち</a:t>
            </a:r>
            <a:r>
              <a:rPr kumimoji="1" lang="ja-JP" altLang="en-US" sz="2800" dirty="0" smtClean="0">
                <a:latin typeface="+mj-ea"/>
                <a:ea typeface="+mj-ea"/>
              </a:rPr>
              <a:t>店舗に来てシフトの確認や提出をしなくてすむようにする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手書きで行われて</a:t>
            </a:r>
            <a:r>
              <a:rPr kumimoji="1" lang="ja-JP" altLang="en-US" sz="2800" dirty="0" smtClean="0">
                <a:latin typeface="+mj-ea"/>
                <a:ea typeface="+mj-ea"/>
              </a:rPr>
              <a:t>いる作業をデジタル化する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latin typeface="+mj-ea"/>
                <a:ea typeface="+mj-ea"/>
              </a:rPr>
              <a:t>従業員同士の</a:t>
            </a:r>
            <a:r>
              <a:rPr kumimoji="1" lang="ja-JP" altLang="en-US" sz="2800" dirty="0">
                <a:latin typeface="+mj-ea"/>
                <a:ea typeface="+mj-ea"/>
              </a:rPr>
              <a:t>情報・連絡</a:t>
            </a:r>
            <a:r>
              <a:rPr kumimoji="1" lang="ja-JP" altLang="en-US" sz="2800" dirty="0" smtClean="0">
                <a:latin typeface="+mj-ea"/>
                <a:ea typeface="+mj-ea"/>
              </a:rPr>
              <a:t>をいつでも、場所を選ばずに</a:t>
            </a:r>
            <a:r>
              <a:rPr kumimoji="1" lang="ja-JP" altLang="en-US" sz="2800" dirty="0">
                <a:latin typeface="+mj-ea"/>
                <a:ea typeface="+mj-ea"/>
              </a:rPr>
              <a:t>出来るように</a:t>
            </a:r>
            <a:r>
              <a:rPr kumimoji="1" lang="ja-JP" altLang="en-US" sz="2800" dirty="0" smtClean="0">
                <a:latin typeface="+mj-ea"/>
                <a:ea typeface="+mj-ea"/>
              </a:rPr>
              <a:t>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latin typeface="+mj-ea"/>
                <a:ea typeface="+mj-ea"/>
              </a:rPr>
              <a:t>紛失・破損した資料の再印刷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4279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>
                <a:latin typeface="+mj-ea"/>
              </a:rPr>
              <a:t>２</a:t>
            </a:r>
            <a:r>
              <a:rPr kumimoji="1" lang="ja-JP" altLang="en-US" sz="3600" b="1" dirty="0" smtClean="0">
                <a:latin typeface="+mj-ea"/>
              </a:rPr>
              <a:t>－２．導入メリット</a:t>
            </a:r>
            <a:endParaRPr kumimoji="1" lang="ja-JP" altLang="en-US" sz="3600" b="1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297363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800" dirty="0">
                <a:latin typeface="+mj-ea"/>
                <a:ea typeface="+mj-ea"/>
              </a:rPr>
              <a:t>シフト</a:t>
            </a:r>
            <a:r>
              <a:rPr kumimoji="1" lang="ja-JP" altLang="en-US" sz="2800" dirty="0" smtClean="0">
                <a:latin typeface="+mj-ea"/>
                <a:ea typeface="+mj-ea"/>
              </a:rPr>
              <a:t>作成に支障を来さない</a:t>
            </a:r>
            <a:endParaRPr kumimoji="1" lang="en-US" altLang="ja-JP" sz="2800" dirty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シフトを場所を選ばずに確認可能</a:t>
            </a:r>
            <a:r>
              <a:rPr kumimoji="1" lang="ja-JP" altLang="en-US" sz="2800" dirty="0" smtClean="0">
                <a:latin typeface="+mj-ea"/>
                <a:ea typeface="+mj-ea"/>
              </a:rPr>
              <a:t>にする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latin typeface="+mj-ea"/>
                <a:ea typeface="+mj-ea"/>
              </a:rPr>
              <a:t>デジタル化</a:t>
            </a:r>
            <a:r>
              <a:rPr kumimoji="1" lang="ja-JP" altLang="en-US" sz="2800" dirty="0">
                <a:latin typeface="+mj-ea"/>
                <a:ea typeface="+mj-ea"/>
              </a:rPr>
              <a:t>による作業効率の</a:t>
            </a:r>
            <a:r>
              <a:rPr kumimoji="1" lang="ja-JP" altLang="en-US" sz="2800" dirty="0" smtClean="0">
                <a:latin typeface="+mj-ea"/>
                <a:ea typeface="+mj-ea"/>
              </a:rPr>
              <a:t>向上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適切な人員</a:t>
            </a:r>
            <a:r>
              <a:rPr kumimoji="1" lang="ja-JP" altLang="en-US" sz="2800" dirty="0" smtClean="0">
                <a:latin typeface="+mj-ea"/>
                <a:ea typeface="+mj-ea"/>
              </a:rPr>
              <a:t>配備を可能にする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売上</a:t>
            </a:r>
            <a:r>
              <a:rPr kumimoji="1" lang="ja-JP" altLang="en-US" sz="2800" dirty="0" smtClean="0">
                <a:latin typeface="+mj-ea"/>
                <a:ea typeface="+mj-ea"/>
              </a:rPr>
              <a:t>を予想して発注することが可能になる</a:t>
            </a:r>
            <a:endParaRPr kumimoji="1" lang="en-US" altLang="ja-JP" sz="2800" dirty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従業員同士の情報のやり取りを円滑化</a:t>
            </a:r>
            <a:r>
              <a:rPr kumimoji="1" lang="ja-JP" altLang="en-US" sz="2800" dirty="0" smtClean="0">
                <a:latin typeface="+mj-ea"/>
                <a:ea typeface="+mj-ea"/>
              </a:rPr>
              <a:t>させる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r>
              <a:rPr kumimoji="1" lang="ja-JP" altLang="en-US" sz="2800" dirty="0" smtClean="0">
                <a:latin typeface="+mj-ea"/>
                <a:ea typeface="+mj-ea"/>
              </a:rPr>
              <a:t>店舗内でマニュアル印刷が可能になる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en-US" altLang="ja-JP" dirty="0">
              <a:latin typeface="+mj-ea"/>
            </a:endParaRPr>
          </a:p>
          <a:p>
            <a:endParaRPr kumimoji="1" lang="en-US" altLang="ja-JP" dirty="0">
              <a:latin typeface="+mj-ea"/>
            </a:endParaRP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72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プロジェクト状況レポ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画面に合わせる (4:3)</PresentationFormat>
  <Paragraphs>102</Paragraphs>
  <Slides>14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プロジェクト状況レポート</vt:lpstr>
      <vt:lpstr>末端店舗の情報共有システム </vt:lpstr>
      <vt:lpstr>目次</vt:lpstr>
      <vt:lpstr>1.システム導入に至った経緯</vt:lpstr>
      <vt:lpstr>PowerPoint プレゼンテーション</vt:lpstr>
      <vt:lpstr>１－２．飲食業の現状</vt:lpstr>
      <vt:lpstr>１－３．現在起きている問題</vt:lpstr>
      <vt:lpstr>２.店舗情報共有システムのご提案</vt:lpstr>
      <vt:lpstr>２－１．目的</vt:lpstr>
      <vt:lpstr>２－２．導入メリット</vt:lpstr>
      <vt:lpstr>３.システムの内容</vt:lpstr>
      <vt:lpstr>３－１．シフト管理システム</vt:lpstr>
      <vt:lpstr>３－２．店舗情報管理システム</vt:lpstr>
      <vt:lpstr>４.コンセプト</vt:lpstr>
      <vt:lpstr>４．コンセプト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2013-09-03T03:30:24Z</dcterms:created>
  <dcterms:modified xsi:type="dcterms:W3CDTF">2013-09-24T02:08:32Z</dcterms:modified>
</cp:coreProperties>
</file>