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83" r:id="rId2"/>
    <p:sldId id="281" r:id="rId3"/>
    <p:sldId id="259" r:id="rId4"/>
    <p:sldId id="278" r:id="rId5"/>
    <p:sldId id="258" r:id="rId6"/>
    <p:sldId id="261" r:id="rId7"/>
    <p:sldId id="265" r:id="rId8"/>
    <p:sldId id="279" r:id="rId9"/>
    <p:sldId id="277" r:id="rId10"/>
    <p:sldId id="267" r:id="rId11"/>
    <p:sldId id="266" r:id="rId12"/>
    <p:sldId id="268" r:id="rId13"/>
    <p:sldId id="271" r:id="rId14"/>
    <p:sldId id="270" r:id="rId15"/>
    <p:sldId id="272" r:id="rId16"/>
    <p:sldId id="274" r:id="rId17"/>
    <p:sldId id="282" r:id="rId18"/>
  </p:sldIdLst>
  <p:sldSz cx="9144000" cy="6858000" type="screen4x3"/>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a:p>
        </p:txBody>
      </p:sp>
      <p:sp>
        <p:nvSpPr>
          <p:cNvPr id="4" name="フッター プレースホルダー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39034BF-FCF2-4E8D-9A04-2E7098B9F127}" type="slidenum">
              <a:rPr kumimoji="1" lang="ja-JP" altLang="en-US" smtClean="0"/>
              <a:t>‹#›</a:t>
            </a:fld>
            <a:endParaRPr kumimoji="1" lang="ja-JP" altLang="en-US"/>
          </a:p>
        </p:txBody>
      </p:sp>
    </p:spTree>
    <p:extLst>
      <p:ext uri="{BB962C8B-B14F-4D97-AF65-F5344CB8AC3E}">
        <p14:creationId xmlns:p14="http://schemas.microsoft.com/office/powerpoint/2010/main" val="403818878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a:p>
        </p:txBody>
      </p:sp>
      <p:sp>
        <p:nvSpPr>
          <p:cNvPr id="4" name="スライド イメージ プレースホルダー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E3CBE92-1C31-4717-8A2C-7B10B4FAE394}" type="slidenum">
              <a:rPr kumimoji="1" lang="ja-JP" altLang="en-US" smtClean="0"/>
              <a:t>‹#›</a:t>
            </a:fld>
            <a:endParaRPr kumimoji="1" lang="ja-JP" altLang="en-US"/>
          </a:p>
        </p:txBody>
      </p:sp>
    </p:spTree>
    <p:extLst>
      <p:ext uri="{BB962C8B-B14F-4D97-AF65-F5344CB8AC3E}">
        <p14:creationId xmlns:p14="http://schemas.microsoft.com/office/powerpoint/2010/main" val="257381361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E3CBE92-1C31-4717-8A2C-7B10B4FAE394}" type="slidenum">
              <a:rPr kumimoji="1" lang="ja-JP" altLang="en-US" smtClean="0"/>
              <a:t>3</a:t>
            </a:fld>
            <a:endParaRPr kumimoji="1" lang="ja-JP" altLang="en-US"/>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182172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8646707-6BBD-41A9-B4DF-0C76A73A2D2A}" type="slidenum">
              <a:rPr lang="en-US" altLang="ja-JP" smtClean="0"/>
              <a:t>4</a:t>
            </a:fld>
            <a:endParaRPr kumimoji="1" lang="ja-JP" altLang="en-US"/>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271614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17" name="フッター プレースホルダー 16"/>
          <p:cNvSpPr>
            <a:spLocks noGrp="1"/>
          </p:cNvSpPr>
          <p:nvPr>
            <p:ph type="ftr" sz="quarter" idx="11"/>
          </p:nvPr>
        </p:nvSpPr>
        <p:spPr/>
        <p:txBody>
          <a:bodyPr/>
          <a:lstStyle/>
          <a:p>
            <a:endParaRPr kumimoji="1" lang="ja-JP" altLang="en-US"/>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D2D8002D-B5B0-4BAC-B1F6-782DDCCE6D9C}" type="slidenum">
              <a:rPr kumimoji="1" lang="ja-JP" altLang="en-US" smtClean="0"/>
              <a:t>‹#›</a:t>
            </a:fld>
            <a:endParaRPr kumimoji="1" lang="ja-JP" altLang="en-US"/>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914400" y="1447800"/>
            <a:ext cx="777240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a:xfrm>
            <a:off x="800100" y="6172200"/>
            <a:ext cx="4000500" cy="457200"/>
          </a:xfrm>
        </p:spPr>
        <p:txBody>
          <a:bodyPr/>
          <a:lstStyle/>
          <a:p>
            <a:endParaRPr kumimoji="1" lang="ja-JP" altLang="en-US"/>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half" idx="2"/>
          </p:nvPr>
        </p:nvSpPr>
        <p:spPr>
          <a:xfrm>
            <a:off x="9144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6" name="フッター プレースホルダー 5"/>
          <p:cNvSpPr>
            <a:spLocks noGrp="1"/>
          </p:cNvSpPr>
          <p:nvPr>
            <p:ph type="ftr" sz="quarter" idx="11"/>
          </p:nvPr>
        </p:nvSpPr>
        <p:spPr>
          <a:xfrm>
            <a:off x="914400" y="6172200"/>
            <a:ext cx="3886200" cy="457200"/>
          </a:xfrm>
        </p:spPr>
        <p:txBody>
          <a:bodyPr/>
          <a:lstStyle/>
          <a:p>
            <a:endParaRPr kumimoji="1" lang="ja-JP" altLang="en-US"/>
          </a:p>
        </p:txBody>
      </p:sp>
      <p:sp>
        <p:nvSpPr>
          <p:cNvPr id="7" name="スライド番号プレースホルダー 6"/>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ー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ー 21"/>
          <p:cNvSpPr>
            <a:spLocks noGrp="1"/>
          </p:cNvSpPr>
          <p:nvPr>
            <p:ph type="title"/>
          </p:nvPr>
        </p:nvSpPr>
        <p:spPr>
          <a:xfrm>
            <a:off x="914400" y="274638"/>
            <a:ext cx="7772400" cy="1143000"/>
          </a:xfrm>
          <a:prstGeom prst="rect">
            <a:avLst/>
          </a:prstGeom>
        </p:spPr>
        <p:txBody>
          <a:bodyPr bIns="91440"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0ED720-0104-4369-84BC-D37694168613}" type="datetimeFigureOut">
              <a:rPr kumimoji="1" lang="ja-JP" altLang="en-US" smtClean="0"/>
              <a:t>2013/10/25</a:t>
            </a:fld>
            <a:endParaRPr kumimoji="1" lang="ja-JP" altLang="en-US"/>
          </a:p>
        </p:txBody>
      </p:sp>
      <p:sp>
        <p:nvSpPr>
          <p:cNvPr id="3" name="フッター プレースホルダー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png"/><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1295400" y="3200400"/>
            <a:ext cx="6400800" cy="588640"/>
          </a:xfrm>
        </p:spPr>
        <p:txBody>
          <a:bodyPr>
            <a:normAutofit/>
          </a:bodyPr>
          <a:lstStyle/>
          <a:p>
            <a:r>
              <a:rPr kumimoji="1" lang="ja-JP" altLang="en-US" sz="3200" dirty="0" smtClean="0"/>
              <a:t>経過報告</a:t>
            </a:r>
            <a:endParaRPr kumimoji="1" lang="ja-JP" altLang="en-US" sz="3200" dirty="0"/>
          </a:p>
        </p:txBody>
      </p:sp>
      <p:sp>
        <p:nvSpPr>
          <p:cNvPr id="3" name="タイトル 2"/>
          <p:cNvSpPr>
            <a:spLocks noGrp="1"/>
          </p:cNvSpPr>
          <p:nvPr>
            <p:ph type="ctrTitle"/>
          </p:nvPr>
        </p:nvSpPr>
        <p:spPr/>
        <p:txBody>
          <a:bodyPr/>
          <a:lstStyle/>
          <a:p>
            <a:r>
              <a:rPr kumimoji="1" lang="ja-JP" altLang="en-US" b="1" dirty="0" smtClean="0">
                <a:solidFill>
                  <a:schemeClr val="tx1"/>
                </a:solidFill>
              </a:rPr>
              <a:t>末端店舗の情報共有システム</a:t>
            </a:r>
            <a:endParaRPr kumimoji="1" lang="ja-JP" altLang="en-US" b="1" dirty="0">
              <a:solidFill>
                <a:schemeClr val="tx1"/>
              </a:solidFill>
            </a:endParaRPr>
          </a:p>
        </p:txBody>
      </p:sp>
      <p:sp>
        <p:nvSpPr>
          <p:cNvPr id="4" name="テキスト ボックス 3"/>
          <p:cNvSpPr txBox="1"/>
          <p:nvPr/>
        </p:nvSpPr>
        <p:spPr>
          <a:xfrm>
            <a:off x="4860032" y="4581128"/>
            <a:ext cx="3672408" cy="1754326"/>
          </a:xfrm>
          <a:prstGeom prst="rect">
            <a:avLst/>
          </a:prstGeom>
          <a:noFill/>
        </p:spPr>
        <p:txBody>
          <a:bodyPr wrap="square" rtlCol="0">
            <a:spAutoFit/>
          </a:bodyPr>
          <a:lstStyle/>
          <a:p>
            <a:r>
              <a:rPr kumimoji="1" lang="en-US" altLang="ja-JP" dirty="0" smtClean="0">
                <a:latin typeface="+mn-ea"/>
              </a:rPr>
              <a:t>IT</a:t>
            </a:r>
            <a:r>
              <a:rPr kumimoji="1" lang="ja-JP" altLang="en-US" dirty="0" smtClean="0">
                <a:latin typeface="+mn-ea"/>
              </a:rPr>
              <a:t>エンジニア科　３年１組　４班</a:t>
            </a:r>
            <a:endParaRPr kumimoji="1" lang="en-US" altLang="ja-JP" dirty="0" smtClean="0">
              <a:latin typeface="+mn-ea"/>
            </a:endParaRPr>
          </a:p>
          <a:p>
            <a:r>
              <a:rPr lang="ja-JP" altLang="en-US" dirty="0" smtClean="0">
                <a:latin typeface="+mn-ea"/>
              </a:rPr>
              <a:t>リーダー</a:t>
            </a:r>
            <a:r>
              <a:rPr lang="en-US" altLang="ja-JP" dirty="0" smtClean="0">
                <a:latin typeface="+mn-ea"/>
              </a:rPr>
              <a:t>	</a:t>
            </a:r>
            <a:r>
              <a:rPr lang="ja-JP" altLang="en-US" dirty="0" smtClean="0">
                <a:latin typeface="+mn-ea"/>
              </a:rPr>
              <a:t>安達　林太郎</a:t>
            </a:r>
            <a:endParaRPr lang="en-US" altLang="ja-JP" dirty="0" smtClean="0">
              <a:latin typeface="+mn-ea"/>
            </a:endParaRPr>
          </a:p>
          <a:p>
            <a:r>
              <a:rPr kumimoji="1" lang="ja-JP" altLang="en-US" dirty="0" smtClean="0">
                <a:latin typeface="+mn-ea"/>
              </a:rPr>
              <a:t>サブリーダー</a:t>
            </a:r>
            <a:r>
              <a:rPr kumimoji="1" lang="en-US" altLang="ja-JP" dirty="0" smtClean="0">
                <a:latin typeface="+mn-ea"/>
              </a:rPr>
              <a:t>	</a:t>
            </a:r>
            <a:r>
              <a:rPr kumimoji="1" lang="ja-JP" altLang="en-US" dirty="0" smtClean="0">
                <a:latin typeface="+mn-ea"/>
              </a:rPr>
              <a:t>翠田　葵</a:t>
            </a:r>
            <a:endParaRPr kumimoji="1" lang="en-US" altLang="ja-JP" dirty="0" smtClean="0">
              <a:latin typeface="+mn-ea"/>
            </a:endParaRPr>
          </a:p>
          <a:p>
            <a:r>
              <a:rPr lang="en-US" altLang="ja-JP" dirty="0">
                <a:latin typeface="+mn-ea"/>
              </a:rPr>
              <a:t>	</a:t>
            </a:r>
            <a:r>
              <a:rPr lang="en-US" altLang="ja-JP" dirty="0" smtClean="0">
                <a:latin typeface="+mn-ea"/>
              </a:rPr>
              <a:t>	</a:t>
            </a:r>
            <a:r>
              <a:rPr lang="ja-JP" altLang="en-US" dirty="0" smtClean="0">
                <a:latin typeface="+mn-ea"/>
              </a:rPr>
              <a:t>青山　直樹</a:t>
            </a:r>
            <a:endParaRPr lang="en-US" altLang="ja-JP" dirty="0" smtClean="0">
              <a:latin typeface="+mn-ea"/>
            </a:endParaRPr>
          </a:p>
          <a:p>
            <a:r>
              <a:rPr kumimoji="1" lang="en-US" altLang="ja-JP" dirty="0">
                <a:latin typeface="+mn-ea"/>
              </a:rPr>
              <a:t>	</a:t>
            </a:r>
            <a:r>
              <a:rPr kumimoji="1" lang="en-US" altLang="ja-JP" dirty="0" smtClean="0">
                <a:latin typeface="+mn-ea"/>
              </a:rPr>
              <a:t>	</a:t>
            </a:r>
            <a:r>
              <a:rPr kumimoji="1" lang="ja-JP" altLang="en-US" dirty="0" smtClean="0">
                <a:latin typeface="+mn-ea"/>
              </a:rPr>
              <a:t>田中　宏昌</a:t>
            </a:r>
            <a:endParaRPr kumimoji="1" lang="en-US" altLang="ja-JP" dirty="0" smtClean="0">
              <a:latin typeface="+mn-ea"/>
            </a:endParaRPr>
          </a:p>
          <a:p>
            <a:r>
              <a:rPr lang="en-US" altLang="ja-JP" dirty="0">
                <a:latin typeface="+mn-ea"/>
              </a:rPr>
              <a:t>	</a:t>
            </a:r>
            <a:r>
              <a:rPr lang="en-US" altLang="ja-JP" dirty="0" smtClean="0">
                <a:latin typeface="+mn-ea"/>
              </a:rPr>
              <a:t>	</a:t>
            </a:r>
            <a:r>
              <a:rPr lang="ja-JP" altLang="en-US" dirty="0" smtClean="0">
                <a:latin typeface="+mn-ea"/>
              </a:rPr>
              <a:t>村上　出海</a:t>
            </a:r>
            <a:endParaRPr kumimoji="1" lang="ja-JP" altLang="en-US" dirty="0">
              <a:latin typeface="+mn-ea"/>
            </a:endParaRPr>
          </a:p>
        </p:txBody>
      </p:sp>
    </p:spTree>
    <p:extLst>
      <p:ext uri="{BB962C8B-B14F-4D97-AF65-F5344CB8AC3E}">
        <p14:creationId xmlns:p14="http://schemas.microsoft.com/office/powerpoint/2010/main" val="349123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Ｊ＆Ｇ科\卒業研究\卒業研究-Javaサーバサイド自由制作\01グループ作業用\D班\プレゼン\第二回\画像\teisyutu.PNG"/>
          <p:cNvPicPr>
            <a:picLocks noChangeAspect="1" noChangeArrowheads="1"/>
          </p:cNvPicPr>
          <p:nvPr/>
        </p:nvPicPr>
        <p:blipFill rotWithShape="1">
          <a:blip r:embed="rId2">
            <a:extLst>
              <a:ext uri="{28A0092B-C50C-407E-A947-70E740481C1C}">
                <a14:useLocalDpi xmlns:a14="http://schemas.microsoft.com/office/drawing/2010/main" val="0"/>
              </a:ext>
            </a:extLst>
          </a:blip>
          <a:srcRect l="24744" t="12645"/>
          <a:stretch/>
        </p:blipFill>
        <p:spPr bwMode="auto">
          <a:xfrm>
            <a:off x="899592" y="1268760"/>
            <a:ext cx="7704856" cy="545711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lang="ja-JP" altLang="en-US" dirty="0" smtClean="0"/>
              <a:t>２－３</a:t>
            </a:r>
            <a:r>
              <a:rPr lang="ja-JP" altLang="en-US" dirty="0"/>
              <a:t>　</a:t>
            </a:r>
            <a:r>
              <a:rPr lang="ja-JP" altLang="en-US" dirty="0" smtClean="0"/>
              <a:t>シフト</a:t>
            </a:r>
            <a:r>
              <a:rPr lang="ja-JP" altLang="en-US" dirty="0"/>
              <a:t>提出</a:t>
            </a:r>
            <a:r>
              <a:rPr lang="ja-JP" altLang="en-US" dirty="0" smtClean="0"/>
              <a:t>機能</a:t>
            </a:r>
            <a:endParaRPr kumimoji="1" lang="ja-JP" altLang="en-US" dirty="0"/>
          </a:p>
        </p:txBody>
      </p:sp>
      <p:sp>
        <p:nvSpPr>
          <p:cNvPr id="3" name="角丸四角形吹き出し 2"/>
          <p:cNvSpPr/>
          <p:nvPr/>
        </p:nvSpPr>
        <p:spPr>
          <a:xfrm>
            <a:off x="611560" y="3212976"/>
            <a:ext cx="1512168" cy="3024336"/>
          </a:xfrm>
          <a:prstGeom prst="wedgeRoundRectCallout">
            <a:avLst>
              <a:gd name="adj1" fmla="val 102735"/>
              <a:gd name="adj2" fmla="val 42320"/>
              <a:gd name="adj3" fmla="val 16667"/>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dirty="0" smtClean="0"/>
              <a:t>「未提出」の項目が</a:t>
            </a:r>
            <a:endParaRPr lang="en-US" altLang="ja-JP" dirty="0"/>
          </a:p>
          <a:p>
            <a:pPr algn="ctr"/>
            <a:r>
              <a:rPr lang="ja-JP" altLang="en-US" dirty="0" smtClean="0"/>
              <a:t>存在</a:t>
            </a:r>
            <a:r>
              <a:rPr lang="ja-JP" altLang="en-US" dirty="0"/>
              <a:t>する</a:t>
            </a:r>
            <a:r>
              <a:rPr lang="ja-JP" altLang="en-US" dirty="0" smtClean="0"/>
              <a:t>と、期限が</a:t>
            </a:r>
            <a:endParaRPr lang="en-US" altLang="ja-JP" dirty="0" smtClean="0"/>
          </a:p>
          <a:p>
            <a:pPr algn="ctr"/>
            <a:r>
              <a:rPr lang="ja-JP" altLang="en-US" dirty="0" smtClean="0"/>
              <a:t>迫った時点でメール</a:t>
            </a:r>
            <a:endParaRPr lang="en-US" altLang="ja-JP" dirty="0"/>
          </a:p>
          <a:p>
            <a:pPr algn="ctr"/>
            <a:r>
              <a:rPr lang="ja-JP" altLang="en-US" dirty="0" smtClean="0"/>
              <a:t>アラートが自動送信される</a:t>
            </a:r>
            <a:endParaRPr kumimoji="1" lang="ja-JP" altLang="en-US" dirty="0"/>
          </a:p>
        </p:txBody>
      </p:sp>
    </p:spTree>
    <p:extLst>
      <p:ext uri="{BB962C8B-B14F-4D97-AF65-F5344CB8AC3E}">
        <p14:creationId xmlns:p14="http://schemas.microsoft.com/office/powerpoint/2010/main" val="25930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２－４　シフト</a:t>
            </a:r>
            <a:r>
              <a:rPr lang="ja-JP" altLang="en-US" dirty="0"/>
              <a:t>作成</a:t>
            </a:r>
            <a:r>
              <a:rPr lang="ja-JP" altLang="en-US" dirty="0" smtClean="0"/>
              <a:t>機能</a:t>
            </a:r>
            <a:endParaRPr kumimoji="1" lang="ja-JP" altLang="en-US" dirty="0"/>
          </a:p>
        </p:txBody>
      </p:sp>
      <p:pic>
        <p:nvPicPr>
          <p:cNvPr id="2050" name="Picture 2" descr="H:\Ｊ＆Ｇ科\卒業研究\卒業研究-Javaサーバサイド自由制作\01グループ作業用\D班\プレゼン\第二回\画像\sakusei.PNG"/>
          <p:cNvPicPr>
            <a:picLocks noChangeAspect="1" noChangeArrowheads="1"/>
          </p:cNvPicPr>
          <p:nvPr/>
        </p:nvPicPr>
        <p:blipFill rotWithShape="1">
          <a:blip r:embed="rId2">
            <a:extLst>
              <a:ext uri="{28A0092B-C50C-407E-A947-70E740481C1C}">
                <a14:useLocalDpi xmlns:a14="http://schemas.microsoft.com/office/drawing/2010/main" val="0"/>
              </a:ext>
            </a:extLst>
          </a:blip>
          <a:srcRect l="23370" t="12172"/>
          <a:stretch/>
        </p:blipFill>
        <p:spPr bwMode="auto">
          <a:xfrm>
            <a:off x="611560" y="1426333"/>
            <a:ext cx="7704856" cy="534698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7668344" y="1700808"/>
            <a:ext cx="1296144" cy="3600400"/>
          </a:xfrm>
          <a:prstGeom prst="wedgeRoundRectCallout">
            <a:avLst>
              <a:gd name="adj1" fmla="val -216761"/>
              <a:gd name="adj2" fmla="val -17641"/>
              <a:gd name="adj3" fmla="val 16667"/>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dirty="0" smtClean="0"/>
              <a:t>マウスで開始時間と終了時間をクリックすると自動的にラインが引かれる</a:t>
            </a:r>
            <a:endParaRPr kumimoji="1" lang="ja-JP" altLang="en-US" dirty="0"/>
          </a:p>
        </p:txBody>
      </p:sp>
    </p:spTree>
    <p:extLst>
      <p:ext uri="{BB962C8B-B14F-4D97-AF65-F5344CB8AC3E}">
        <p14:creationId xmlns:p14="http://schemas.microsoft.com/office/powerpoint/2010/main" val="156654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Ｊ＆Ｇ科\卒業研究\卒業研究-Javaサーバサイド自由制作\01グループ作業用\D班\プレゼン\第二回\003.GIF"/>
          <p:cNvPicPr>
            <a:picLocks noChangeAspect="1" noChangeArrowheads="1"/>
          </p:cNvPicPr>
          <p:nvPr/>
        </p:nvPicPr>
        <p:blipFill rotWithShape="1">
          <a:blip r:embed="rId2">
            <a:extLst>
              <a:ext uri="{28A0092B-C50C-407E-A947-70E740481C1C}">
                <a14:useLocalDpi xmlns:a14="http://schemas.microsoft.com/office/drawing/2010/main" val="0"/>
              </a:ext>
            </a:extLst>
          </a:blip>
          <a:srcRect l="21021" t="12273"/>
          <a:stretch/>
        </p:blipFill>
        <p:spPr bwMode="auto">
          <a:xfrm>
            <a:off x="611560" y="1420397"/>
            <a:ext cx="7776864" cy="521273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lang="ja-JP" altLang="en-US" dirty="0" smtClean="0"/>
              <a:t>２－５</a:t>
            </a:r>
            <a:r>
              <a:rPr lang="ja-JP" altLang="en-US" dirty="0"/>
              <a:t>　</a:t>
            </a:r>
            <a:r>
              <a:rPr lang="ja-JP" altLang="en-US" dirty="0" smtClean="0"/>
              <a:t>シフト</a:t>
            </a:r>
            <a:r>
              <a:rPr lang="ja-JP" altLang="en-US" dirty="0"/>
              <a:t>閲覧</a:t>
            </a:r>
            <a:r>
              <a:rPr lang="ja-JP" altLang="en-US" dirty="0" smtClean="0"/>
              <a:t>機能</a:t>
            </a:r>
            <a:endParaRPr kumimoji="1" lang="ja-JP" altLang="en-US" dirty="0"/>
          </a:p>
        </p:txBody>
      </p:sp>
      <p:sp>
        <p:nvSpPr>
          <p:cNvPr id="3" name="角丸四角形吹き出し 2"/>
          <p:cNvSpPr/>
          <p:nvPr/>
        </p:nvSpPr>
        <p:spPr>
          <a:xfrm>
            <a:off x="1115616" y="2060848"/>
            <a:ext cx="1656184" cy="3600400"/>
          </a:xfrm>
          <a:prstGeom prst="wedgeRoundRectCallout">
            <a:avLst>
              <a:gd name="adj1" fmla="val 104818"/>
              <a:gd name="adj2" fmla="val -23998"/>
              <a:gd name="adj3" fmla="val 16667"/>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dirty="0" smtClean="0"/>
              <a:t>作成画面でのデータをもとに</a:t>
            </a:r>
            <a:endParaRPr kumimoji="1" lang="en-US" altLang="ja-JP" dirty="0" smtClean="0"/>
          </a:p>
          <a:p>
            <a:pPr algn="ctr"/>
            <a:r>
              <a:rPr kumimoji="1" lang="ja-JP" altLang="en-US" dirty="0" smtClean="0"/>
              <a:t>自動的にラインが引かれる</a:t>
            </a:r>
            <a:endParaRPr kumimoji="1" lang="en-US" altLang="ja-JP" dirty="0" smtClean="0"/>
          </a:p>
          <a:p>
            <a:pPr algn="ctr"/>
            <a:r>
              <a:rPr lang="ja-JP" altLang="en-US" dirty="0"/>
              <a:t>印刷</a:t>
            </a:r>
            <a:r>
              <a:rPr lang="ja-JP" altLang="en-US" dirty="0" smtClean="0"/>
              <a:t>も権限を持っていれば可能</a:t>
            </a:r>
            <a:endParaRPr kumimoji="1" lang="ja-JP" altLang="en-US" dirty="0"/>
          </a:p>
        </p:txBody>
      </p:sp>
    </p:spTree>
    <p:extLst>
      <p:ext uri="{BB962C8B-B14F-4D97-AF65-F5344CB8AC3E}">
        <p14:creationId xmlns:p14="http://schemas.microsoft.com/office/powerpoint/2010/main" val="25930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en-US" dirty="0" smtClean="0"/>
              <a:t>－６　</a:t>
            </a:r>
            <a:r>
              <a:rPr kumimoji="1" lang="ja-JP" altLang="en-US" dirty="0" smtClean="0"/>
              <a:t>システムの特長</a:t>
            </a:r>
            <a:endParaRPr kumimoji="1" lang="ja-JP" altLang="en-US" dirty="0"/>
          </a:p>
        </p:txBody>
      </p:sp>
      <p:sp>
        <p:nvSpPr>
          <p:cNvPr id="3" name="コンテンツ プレースホルダー 2"/>
          <p:cNvSpPr>
            <a:spLocks noGrp="1"/>
          </p:cNvSpPr>
          <p:nvPr>
            <p:ph sz="quarter" idx="1"/>
          </p:nvPr>
        </p:nvSpPr>
        <p:spPr>
          <a:xfrm>
            <a:off x="539552" y="1988840"/>
            <a:ext cx="8204448" cy="3744416"/>
          </a:xfrm>
          <a:ln>
            <a:noFill/>
          </a:ln>
        </p:spPr>
        <p:txBody>
          <a:bodyPr anchor="t">
            <a:noAutofit/>
          </a:bodyPr>
          <a:lstStyle/>
          <a:p>
            <a:pPr marL="0" indent="0" algn="ctr">
              <a:buNone/>
            </a:pPr>
            <a:endParaRPr lang="en-US" altLang="ja-JP" sz="3200" dirty="0" smtClean="0"/>
          </a:p>
          <a:p>
            <a:pPr marL="0" indent="0" algn="ctr">
              <a:buNone/>
            </a:pPr>
            <a:endParaRPr lang="en-US" altLang="ja-JP" sz="3200" dirty="0" smtClean="0"/>
          </a:p>
        </p:txBody>
      </p:sp>
      <p:sp>
        <p:nvSpPr>
          <p:cNvPr id="6" name="フリーフォーム 5"/>
          <p:cNvSpPr/>
          <p:nvPr/>
        </p:nvSpPr>
        <p:spPr>
          <a:xfrm>
            <a:off x="467544" y="1556857"/>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1">
            <a:schemeClr val="accent3">
              <a:shade val="80000"/>
              <a:hueOff val="0"/>
              <a:satOff val="0"/>
              <a:lumOff val="0"/>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7" name="フリーフォーム 6"/>
          <p:cNvSpPr/>
          <p:nvPr/>
        </p:nvSpPr>
        <p:spPr>
          <a:xfrm>
            <a:off x="1599799" y="1556858"/>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u="sng" kern="1200" dirty="0" smtClean="0">
                <a:uFill>
                  <a:solidFill>
                    <a:srgbClr val="FF0000"/>
                  </a:solidFill>
                </a:uFill>
              </a:rPr>
              <a:t>従業員の負担を減らす</a:t>
            </a:r>
            <a:endParaRPr kumimoji="1" lang="ja-JP" altLang="en-US" sz="2900" kern="1200" dirty="0"/>
          </a:p>
        </p:txBody>
      </p:sp>
      <p:sp>
        <p:nvSpPr>
          <p:cNvPr id="8" name="フリーフォーム 7"/>
          <p:cNvSpPr/>
          <p:nvPr/>
        </p:nvSpPr>
        <p:spPr>
          <a:xfrm>
            <a:off x="467544" y="2980286"/>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10652"/>
              <a:alphaOff val="0"/>
            </a:schemeClr>
          </a:lnRef>
          <a:fillRef idx="1">
            <a:schemeClr val="accent3">
              <a:shade val="80000"/>
              <a:hueOff val="0"/>
              <a:satOff val="0"/>
              <a:lumOff val="10652"/>
              <a:alphaOff val="0"/>
            </a:schemeClr>
          </a:fillRef>
          <a:effectRef idx="1">
            <a:schemeClr val="accent3">
              <a:shade val="80000"/>
              <a:hueOff val="0"/>
              <a:satOff val="0"/>
              <a:lumOff val="10652"/>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9" name="フリーフォーム 8"/>
          <p:cNvSpPr/>
          <p:nvPr/>
        </p:nvSpPr>
        <p:spPr>
          <a:xfrm>
            <a:off x="1599799" y="2980286"/>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1065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kern="1200" dirty="0" smtClean="0"/>
              <a:t>店舗の情報をあらかじめ知っておいてもらうことで </a:t>
            </a:r>
            <a:r>
              <a:rPr lang="ja-JP" altLang="en-US" sz="2900" u="sng" kern="1200" dirty="0" smtClean="0">
                <a:uFill>
                  <a:solidFill>
                    <a:srgbClr val="FF0000"/>
                  </a:solidFill>
                </a:uFill>
              </a:rPr>
              <a:t>ヒューマンエラーをなくす</a:t>
            </a:r>
            <a:endParaRPr kumimoji="1" lang="ja-JP" altLang="en-US" sz="2900" kern="1200" dirty="0"/>
          </a:p>
        </p:txBody>
      </p:sp>
      <p:sp>
        <p:nvSpPr>
          <p:cNvPr id="10" name="フリーフォーム 9"/>
          <p:cNvSpPr/>
          <p:nvPr/>
        </p:nvSpPr>
        <p:spPr>
          <a:xfrm>
            <a:off x="467544" y="4403714"/>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21304"/>
              <a:alphaOff val="0"/>
            </a:schemeClr>
          </a:lnRef>
          <a:fillRef idx="1">
            <a:schemeClr val="accent3">
              <a:shade val="80000"/>
              <a:hueOff val="0"/>
              <a:satOff val="0"/>
              <a:lumOff val="21304"/>
              <a:alphaOff val="0"/>
            </a:schemeClr>
          </a:fillRef>
          <a:effectRef idx="1">
            <a:schemeClr val="accent3">
              <a:shade val="80000"/>
              <a:hueOff val="0"/>
              <a:satOff val="0"/>
              <a:lumOff val="21304"/>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11" name="フリーフォーム 10"/>
          <p:cNvSpPr/>
          <p:nvPr/>
        </p:nvSpPr>
        <p:spPr>
          <a:xfrm>
            <a:off x="1599799" y="4403715"/>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2130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u="sng" kern="1200" dirty="0" smtClean="0">
                <a:uFill>
                  <a:solidFill>
                    <a:srgbClr val="FF0000"/>
                  </a:solidFill>
                </a:uFill>
              </a:rPr>
              <a:t>お客様へのより良いサービスを提供できる</a:t>
            </a:r>
            <a:endParaRPr kumimoji="1" lang="ja-JP" altLang="en-US" sz="2900" kern="1200" dirty="0"/>
          </a:p>
        </p:txBody>
      </p:sp>
    </p:spTree>
    <p:extLst>
      <p:ext uri="{BB962C8B-B14F-4D97-AF65-F5344CB8AC3E}">
        <p14:creationId xmlns:p14="http://schemas.microsoft.com/office/powerpoint/2010/main" val="39769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b="1" dirty="0"/>
              <a:t>３　</a:t>
            </a:r>
            <a:r>
              <a:rPr kumimoji="1" lang="ja-JP" altLang="en-US" sz="3600" b="1" dirty="0" smtClean="0"/>
              <a:t>今後の開発予定</a:t>
            </a:r>
            <a:endParaRPr kumimoji="1" lang="ja-JP" altLang="en-US" sz="3600" b="1" dirty="0"/>
          </a:p>
        </p:txBody>
      </p:sp>
      <p:sp>
        <p:nvSpPr>
          <p:cNvPr id="3" name="テキスト プレースホルダー 2"/>
          <p:cNvSpPr>
            <a:spLocks noGrp="1"/>
          </p:cNvSpPr>
          <p:nvPr>
            <p:ph type="body" idx="1"/>
          </p:nvPr>
        </p:nvSpPr>
        <p:spPr/>
        <p:txBody>
          <a:bodyPr>
            <a:normAutofit/>
          </a:bodyPr>
          <a:lstStyle/>
          <a:p>
            <a:r>
              <a:rPr lang="ja-JP" altLang="en-US" dirty="0">
                <a:solidFill>
                  <a:schemeClr val="tx1">
                    <a:lumMod val="95000"/>
                    <a:lumOff val="5000"/>
                  </a:schemeClr>
                </a:solidFill>
              </a:rPr>
              <a:t>３</a:t>
            </a:r>
            <a:r>
              <a:rPr lang="ja-JP" altLang="en-US" dirty="0" smtClean="0">
                <a:solidFill>
                  <a:schemeClr val="tx1">
                    <a:lumMod val="95000"/>
                    <a:lumOff val="5000"/>
                  </a:schemeClr>
                </a:solidFill>
              </a:rPr>
              <a:t>－１　今後の開発予定</a:t>
            </a:r>
            <a:endParaRPr lang="en-US" altLang="ja-JP" dirty="0" smtClean="0">
              <a:solidFill>
                <a:schemeClr val="tx1">
                  <a:lumMod val="95000"/>
                  <a:lumOff val="5000"/>
                </a:schemeClr>
              </a:solidFill>
            </a:endParaRPr>
          </a:p>
          <a:p>
            <a:r>
              <a:rPr kumimoji="1" lang="ja-JP" altLang="en-US" dirty="0" smtClean="0">
                <a:solidFill>
                  <a:schemeClr val="tx1">
                    <a:lumMod val="95000"/>
                    <a:lumOff val="5000"/>
                  </a:schemeClr>
                </a:solidFill>
              </a:rPr>
              <a:t>３－２　２次開発・３次開発</a:t>
            </a:r>
            <a:endParaRPr kumimoji="1" lang="en-US" altLang="ja-JP" dirty="0" smtClean="0">
              <a:solidFill>
                <a:schemeClr val="tx1">
                  <a:lumMod val="95000"/>
                  <a:lumOff val="5000"/>
                </a:schemeClr>
              </a:solidFill>
            </a:endParaRPr>
          </a:p>
        </p:txBody>
      </p:sp>
    </p:spTree>
    <p:extLst>
      <p:ext uri="{BB962C8B-B14F-4D97-AF65-F5344CB8AC3E}">
        <p14:creationId xmlns:p14="http://schemas.microsoft.com/office/powerpoint/2010/main" val="51848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1115616" y="1447800"/>
            <a:ext cx="7571184" cy="5005536"/>
          </a:xfrm>
        </p:spPr>
        <p:txBody>
          <a:bodyPr>
            <a:noAutofit/>
          </a:bodyPr>
          <a:lstStyle/>
          <a:p>
            <a:pPr lvl="1"/>
            <a:r>
              <a:rPr lang="ja-JP" altLang="en-US" dirty="0" smtClean="0"/>
              <a:t>スケジュール</a:t>
            </a:r>
            <a:r>
              <a:rPr lang="ja-JP" altLang="en-US" dirty="0"/>
              <a:t>管理</a:t>
            </a:r>
            <a:r>
              <a:rPr lang="ja-JP" altLang="en-US" dirty="0" smtClean="0"/>
              <a:t>機能</a:t>
            </a:r>
            <a:endParaRPr lang="en-US" altLang="ja-JP" dirty="0" smtClean="0"/>
          </a:p>
          <a:p>
            <a:pPr marL="594360" lvl="2" indent="0">
              <a:buNone/>
            </a:pPr>
            <a:r>
              <a:rPr lang="ja-JP" altLang="en-US" dirty="0"/>
              <a:t>主</a:t>
            </a:r>
            <a:r>
              <a:rPr lang="ja-JP" altLang="en-US" dirty="0" smtClean="0"/>
              <a:t>に店舗所在地周辺のイベントや新メニュー、キャンペーンなどの内部告知</a:t>
            </a:r>
            <a:endParaRPr lang="en-US" altLang="ja-JP" dirty="0" smtClean="0"/>
          </a:p>
          <a:p>
            <a:pPr marL="594360" lvl="2" indent="0">
              <a:buNone/>
            </a:pPr>
            <a:endParaRPr lang="ja-JP" altLang="en-US" dirty="0" smtClean="0"/>
          </a:p>
          <a:p>
            <a:pPr lvl="1"/>
            <a:r>
              <a:rPr lang="ja-JP" altLang="en-US" dirty="0" smtClean="0"/>
              <a:t>メールフォーム機能</a:t>
            </a:r>
            <a:endParaRPr lang="en-US" altLang="ja-JP" dirty="0" smtClean="0"/>
          </a:p>
          <a:p>
            <a:pPr marL="594360" lvl="2" indent="0">
              <a:buNone/>
            </a:pPr>
            <a:r>
              <a:rPr lang="ja-JP" altLang="en-US" dirty="0" smtClean="0"/>
              <a:t>従業員</a:t>
            </a:r>
            <a:r>
              <a:rPr lang="ja-JP" altLang="en-US" dirty="0"/>
              <a:t>同士</a:t>
            </a:r>
            <a:r>
              <a:rPr lang="ja-JP" altLang="en-US" dirty="0" smtClean="0"/>
              <a:t>のコミュニケーションや社員による一斉送信に使用</a:t>
            </a:r>
            <a:endParaRPr lang="en-US" altLang="ja-JP" dirty="0" smtClean="0"/>
          </a:p>
          <a:p>
            <a:pPr marL="594360" lvl="2" indent="0">
              <a:buNone/>
            </a:pPr>
            <a:endParaRPr lang="en-US" altLang="ja-JP" dirty="0" smtClean="0"/>
          </a:p>
          <a:p>
            <a:pPr lvl="1"/>
            <a:r>
              <a:rPr lang="ja-JP" altLang="en-US" dirty="0"/>
              <a:t>ファイル共有</a:t>
            </a:r>
            <a:r>
              <a:rPr lang="ja-JP" altLang="en-US" dirty="0" smtClean="0"/>
              <a:t>機能</a:t>
            </a:r>
            <a:endParaRPr lang="en-US" altLang="ja-JP" dirty="0" smtClean="0"/>
          </a:p>
          <a:p>
            <a:pPr marL="594360" lvl="2" indent="0">
              <a:buNone/>
            </a:pPr>
            <a:r>
              <a:rPr lang="ja-JP" altLang="en-US" dirty="0"/>
              <a:t>マニュアル</a:t>
            </a:r>
            <a:r>
              <a:rPr lang="ja-JP" altLang="en-US" dirty="0" smtClean="0"/>
              <a:t>やトレーニングビデオの配信</a:t>
            </a:r>
            <a:endParaRPr lang="en-US" altLang="ja-JP" dirty="0" smtClean="0"/>
          </a:p>
          <a:p>
            <a:pPr marL="594360" lvl="2" indent="0">
              <a:buNone/>
            </a:pPr>
            <a:endParaRPr lang="en-US" altLang="ja-JP" dirty="0" smtClean="0"/>
          </a:p>
          <a:p>
            <a:pPr lvl="1"/>
            <a:r>
              <a:rPr lang="ja-JP" altLang="en-US" dirty="0" smtClean="0"/>
              <a:t>売り上げ分析機能</a:t>
            </a:r>
            <a:endParaRPr lang="en-US" altLang="ja-JP" dirty="0" smtClean="0"/>
          </a:p>
          <a:p>
            <a:pPr lvl="2"/>
            <a:r>
              <a:rPr lang="ja-JP" altLang="en-US" dirty="0" smtClean="0"/>
              <a:t>過去のデータと現在を比べ達成率や売り上げの予測を立てる</a:t>
            </a:r>
            <a:endParaRPr lang="en-US" altLang="ja-JP" dirty="0"/>
          </a:p>
        </p:txBody>
      </p:sp>
      <p:pic>
        <p:nvPicPr>
          <p:cNvPr id="1028" name="Picture 4" descr="C:\Users\x11g020\AppData\Local\Microsoft\Windows\Temporary Internet Files\Content.IE5\93V1A2MV\MC900431587[1].png"/>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395536" y="2636912"/>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x11g020\AppData\Local\Microsoft\Windows\Temporary Internet Files\Content.IE5\93V1A2MV\MC900432664[1].png"/>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30374" y="1340768"/>
            <a:ext cx="1138436" cy="113843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lang="ja-JP" altLang="en-US" dirty="0" smtClean="0"/>
              <a:t>３－１　実装予定機能</a:t>
            </a:r>
            <a:endParaRPr kumimoji="1" lang="ja-JP" altLang="en-US" dirty="0"/>
          </a:p>
        </p:txBody>
      </p:sp>
      <p:pic>
        <p:nvPicPr>
          <p:cNvPr id="1029" name="Picture 5" descr="C:\Users\x11g020\AppData\Local\Microsoft\Windows\Temporary Internet Files\Content.IE5\5V80OQGV\MC900431535[1].png"/>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47804" y="4005064"/>
            <a:ext cx="1221006"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x11g020\AppData\Local\Microsoft\Windows\Temporary Internet Files\Content.IE5\Q8JJ1UVH\MC900310620[1].wmf"/>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299201" y="5244947"/>
            <a:ext cx="1200781" cy="116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80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500"/>
                                        <p:tgtEl>
                                          <p:spTgt spid="10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029"/>
                                        </p:tgtEl>
                                        <p:attrNameLst>
                                          <p:attrName>style.visibility</p:attrName>
                                        </p:attrNameLst>
                                      </p:cBhvr>
                                      <p:to>
                                        <p:strVal val="visible"/>
                                      </p:to>
                                    </p:set>
                                    <p:animEffect transition="in" filter="fade">
                                      <p:cBhvr>
                                        <p:cTn id="35" dur="500"/>
                                        <p:tgtEl>
                                          <p:spTgt spid="10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31"/>
                                        </p:tgtEl>
                                        <p:attrNameLst>
                                          <p:attrName>style.visibility</p:attrName>
                                        </p:attrNameLst>
                                      </p:cBhvr>
                                      <p:to>
                                        <p:strVal val="visible"/>
                                      </p:to>
                                    </p:set>
                                    <p:animEffect transition="in" filter="fade">
                                      <p:cBhvr>
                                        <p:cTn id="46"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３－２　２次開発・３次開発</a:t>
            </a:r>
            <a:endParaRPr kumimoji="1" lang="ja-JP" altLang="en-US" dirty="0"/>
          </a:p>
        </p:txBody>
      </p:sp>
      <p:sp>
        <p:nvSpPr>
          <p:cNvPr id="4" name="角丸四角形 3"/>
          <p:cNvSpPr/>
          <p:nvPr/>
        </p:nvSpPr>
        <p:spPr>
          <a:xfrm>
            <a:off x="873561" y="1628800"/>
            <a:ext cx="7416824"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74320">
              <a:spcBef>
                <a:spcPts val="580"/>
              </a:spcBef>
              <a:buClr>
                <a:srgbClr val="DDDDDD"/>
              </a:buClr>
              <a:buSzPct val="85000"/>
              <a:buFont typeface="Wingdings 2"/>
              <a:buChar char=""/>
            </a:pPr>
            <a:r>
              <a:rPr lang="ja-JP" altLang="ja-JP" sz="2800" dirty="0">
                <a:solidFill>
                  <a:prstClr val="black"/>
                </a:solidFill>
              </a:rPr>
              <a:t>第２次開発</a:t>
            </a:r>
          </a:p>
          <a:p>
            <a:pPr marL="320040" lvl="1">
              <a:spcBef>
                <a:spcPts val="370"/>
              </a:spcBef>
              <a:buClr>
                <a:srgbClr val="B2B2B2"/>
              </a:buClr>
              <a:buSzPct val="85000"/>
            </a:pPr>
            <a:r>
              <a:rPr lang="ja-JP" altLang="en-US" sz="2400" dirty="0" smtClean="0">
                <a:solidFill>
                  <a:prstClr val="black"/>
                </a:solidFill>
              </a:rPr>
              <a:t>・</a:t>
            </a:r>
            <a:r>
              <a:rPr lang="ja-JP" altLang="ja-JP" sz="2400" dirty="0" smtClean="0">
                <a:solidFill>
                  <a:prstClr val="black"/>
                </a:solidFill>
              </a:rPr>
              <a:t>売上分析機能（視覚化）</a:t>
            </a:r>
            <a:endParaRPr lang="en-US" altLang="ja-JP" sz="2400" dirty="0" smtClean="0">
              <a:solidFill>
                <a:prstClr val="black"/>
              </a:solidFill>
            </a:endParaRPr>
          </a:p>
          <a:p>
            <a:pPr marL="320040" lvl="1">
              <a:spcBef>
                <a:spcPts val="370"/>
              </a:spcBef>
              <a:buClr>
                <a:srgbClr val="B2B2B2"/>
              </a:buClr>
              <a:buSzPct val="85000"/>
            </a:pPr>
            <a:r>
              <a:rPr lang="en-US" altLang="ja-JP" sz="2400" dirty="0" smtClean="0">
                <a:solidFill>
                  <a:prstClr val="black"/>
                </a:solidFill>
              </a:rPr>
              <a:t>	</a:t>
            </a:r>
            <a:r>
              <a:rPr lang="ja-JP" altLang="ja-JP" sz="2400" dirty="0" smtClean="0">
                <a:solidFill>
                  <a:prstClr val="black"/>
                </a:solidFill>
              </a:rPr>
              <a:t>アンケートの数値</a:t>
            </a:r>
            <a:r>
              <a:rPr lang="ja-JP" altLang="en-US" sz="2400" dirty="0" smtClean="0">
                <a:solidFill>
                  <a:prstClr val="black"/>
                </a:solidFill>
              </a:rPr>
              <a:t>化</a:t>
            </a:r>
            <a:r>
              <a:rPr lang="ja-JP" altLang="ja-JP" sz="2400" dirty="0">
                <a:solidFill>
                  <a:prstClr val="black"/>
                </a:solidFill>
              </a:rPr>
              <a:t>（評価の把握</a:t>
            </a:r>
            <a:r>
              <a:rPr lang="ja-JP" altLang="ja-JP" sz="2400" dirty="0" smtClean="0">
                <a:solidFill>
                  <a:prstClr val="black"/>
                </a:solidFill>
              </a:rPr>
              <a:t>）</a:t>
            </a:r>
            <a:r>
              <a:rPr lang="ja-JP" altLang="en-US" sz="2400" dirty="0" smtClean="0">
                <a:solidFill>
                  <a:prstClr val="black"/>
                </a:solidFill>
              </a:rPr>
              <a:t>　　　　　　　　　　　　　　　　　　　　　　　　　　</a:t>
            </a:r>
            <a:endParaRPr lang="en-US" altLang="ja-JP" sz="2400" dirty="0">
              <a:solidFill>
                <a:prstClr val="black"/>
              </a:solidFill>
            </a:endParaRPr>
          </a:p>
        </p:txBody>
      </p:sp>
      <p:sp>
        <p:nvSpPr>
          <p:cNvPr id="5" name="角丸四角形 4"/>
          <p:cNvSpPr/>
          <p:nvPr/>
        </p:nvSpPr>
        <p:spPr>
          <a:xfrm>
            <a:off x="866529" y="3861048"/>
            <a:ext cx="7416824"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74320">
              <a:spcBef>
                <a:spcPts val="580"/>
              </a:spcBef>
              <a:buClr>
                <a:srgbClr val="DDDDDD"/>
              </a:buClr>
              <a:buSzPct val="85000"/>
              <a:buFont typeface="Wingdings 2"/>
              <a:buChar char=""/>
            </a:pPr>
            <a:r>
              <a:rPr lang="ja-JP" altLang="ja-JP" sz="2800" dirty="0">
                <a:solidFill>
                  <a:prstClr val="black"/>
                </a:solidFill>
              </a:rPr>
              <a:t>第３次開発</a:t>
            </a:r>
          </a:p>
          <a:p>
            <a:pPr marL="320040" lvl="1">
              <a:spcBef>
                <a:spcPts val="370"/>
              </a:spcBef>
              <a:buClr>
                <a:srgbClr val="B2B2B2"/>
              </a:buClr>
              <a:buSzPct val="85000"/>
            </a:pPr>
            <a:r>
              <a:rPr lang="ja-JP" altLang="en-US" sz="2400" dirty="0">
                <a:solidFill>
                  <a:prstClr val="black"/>
                </a:solidFill>
              </a:rPr>
              <a:t>・</a:t>
            </a:r>
            <a:r>
              <a:rPr lang="ja-JP" altLang="ja-JP" sz="2400" dirty="0">
                <a:solidFill>
                  <a:prstClr val="black"/>
                </a:solidFill>
              </a:rPr>
              <a:t>スマートフォン用画面</a:t>
            </a:r>
            <a:r>
              <a:rPr lang="ja-JP" altLang="ja-JP" sz="2400" dirty="0" smtClean="0">
                <a:solidFill>
                  <a:prstClr val="black"/>
                </a:solidFill>
              </a:rPr>
              <a:t>遷移</a:t>
            </a:r>
            <a:endParaRPr lang="en-US" altLang="ja-JP" sz="2400" dirty="0" smtClean="0">
              <a:solidFill>
                <a:prstClr val="black"/>
              </a:solidFill>
            </a:endParaRPr>
          </a:p>
          <a:p>
            <a:pPr marL="320040" lvl="1">
              <a:spcBef>
                <a:spcPts val="370"/>
              </a:spcBef>
              <a:buClr>
                <a:srgbClr val="B2B2B2"/>
              </a:buClr>
              <a:buSzPct val="85000"/>
            </a:pPr>
            <a:r>
              <a:rPr lang="en-US" altLang="ja-JP" sz="2400" dirty="0">
                <a:solidFill>
                  <a:prstClr val="black"/>
                </a:solidFill>
              </a:rPr>
              <a:t>	</a:t>
            </a:r>
            <a:r>
              <a:rPr lang="en-US" altLang="ja-JP" sz="2400" dirty="0" smtClean="0">
                <a:solidFill>
                  <a:prstClr val="black"/>
                </a:solidFill>
              </a:rPr>
              <a:t>	</a:t>
            </a:r>
            <a:r>
              <a:rPr lang="ja-JP" altLang="ja-JP" sz="2400" dirty="0" smtClean="0">
                <a:solidFill>
                  <a:prstClr val="black"/>
                </a:solidFill>
              </a:rPr>
              <a:t>（レスポンシブデザイン</a:t>
            </a:r>
            <a:r>
              <a:rPr lang="ja-JP" altLang="ja-JP" sz="2400" dirty="0">
                <a:solidFill>
                  <a:prstClr val="black"/>
                </a:solidFill>
              </a:rPr>
              <a:t>）</a:t>
            </a:r>
            <a:endParaRPr lang="en-US" altLang="ja-JP" sz="2400" dirty="0">
              <a:solidFill>
                <a:prstClr val="black"/>
              </a:solidFill>
            </a:endParaRPr>
          </a:p>
        </p:txBody>
      </p:sp>
    </p:spTree>
    <p:extLst>
      <p:ext uri="{BB962C8B-B14F-4D97-AF65-F5344CB8AC3E}">
        <p14:creationId xmlns:p14="http://schemas.microsoft.com/office/powerpoint/2010/main" val="17265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x11g020\AppData\Local\Microsoft\Windows\Temporary Internet Files\Content.IE5\NZTN55EM\MC900058938[1].wmf"/>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5815569" y="3278143"/>
            <a:ext cx="3328429" cy="3579857"/>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p:cNvSpPr>
            <a:spLocks noGrp="1"/>
          </p:cNvSpPr>
          <p:nvPr>
            <p:ph sz="quarter" idx="1"/>
          </p:nvPr>
        </p:nvSpPr>
        <p:spPr>
          <a:xfrm>
            <a:off x="899592" y="1412776"/>
            <a:ext cx="7772400" cy="3240360"/>
          </a:xfrm>
        </p:spPr>
        <p:txBody>
          <a:bodyPr anchor="ctr">
            <a:normAutofit/>
          </a:bodyPr>
          <a:lstStyle/>
          <a:p>
            <a:pPr marL="0" indent="0" algn="ctr">
              <a:buNone/>
            </a:pPr>
            <a:r>
              <a:rPr kumimoji="1" lang="ja-JP" altLang="en-US" sz="3600" dirty="0" smtClean="0"/>
              <a:t>御静聴ありがとうございました</a:t>
            </a:r>
            <a:endParaRPr kumimoji="1" lang="ja-JP" altLang="en-US" sz="3600" dirty="0"/>
          </a:p>
        </p:txBody>
      </p:sp>
    </p:spTree>
    <p:extLst>
      <p:ext uri="{BB962C8B-B14F-4D97-AF65-F5344CB8AC3E}">
        <p14:creationId xmlns:p14="http://schemas.microsoft.com/office/powerpoint/2010/main" val="288906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sz="quarter" idx="1"/>
          </p:nvPr>
        </p:nvSpPr>
        <p:spPr/>
        <p:txBody>
          <a:bodyPr>
            <a:normAutofit fontScale="85000" lnSpcReduction="20000"/>
          </a:bodyPr>
          <a:lstStyle/>
          <a:p>
            <a:pPr marL="0" lvl="0" indent="0">
              <a:buNone/>
            </a:pPr>
            <a:r>
              <a:rPr lang="ja-JP" altLang="en-US" dirty="0" smtClean="0"/>
              <a:t>１　</a:t>
            </a:r>
            <a:r>
              <a:rPr lang="ja-JP" altLang="ja-JP" dirty="0" smtClean="0"/>
              <a:t>システム</a:t>
            </a:r>
            <a:r>
              <a:rPr lang="ja-JP" altLang="ja-JP" dirty="0"/>
              <a:t>導入に至った経緯</a:t>
            </a:r>
          </a:p>
          <a:p>
            <a:pPr marL="320040" lvl="1" indent="0">
              <a:buNone/>
            </a:pPr>
            <a:r>
              <a:rPr lang="en-US" altLang="ja-JP" sz="1900" dirty="0" smtClean="0"/>
              <a:t>	</a:t>
            </a:r>
            <a:r>
              <a:rPr lang="ja-JP" altLang="ja-JP" sz="2200" dirty="0" smtClean="0"/>
              <a:t>１－１</a:t>
            </a:r>
            <a:r>
              <a:rPr lang="en-US" altLang="ja-JP" sz="2200" dirty="0"/>
              <a:t>.</a:t>
            </a:r>
            <a:r>
              <a:rPr lang="ja-JP" altLang="ja-JP" sz="2200" dirty="0"/>
              <a:t>会社概要</a:t>
            </a:r>
          </a:p>
          <a:p>
            <a:pPr marL="0" indent="0">
              <a:buNone/>
            </a:pPr>
            <a:r>
              <a:rPr lang="en-US" altLang="ja-JP" sz="2200" dirty="0" smtClean="0"/>
              <a:t>	</a:t>
            </a:r>
            <a:r>
              <a:rPr lang="ja-JP" altLang="ja-JP" sz="2200" dirty="0" smtClean="0"/>
              <a:t>１－２</a:t>
            </a:r>
            <a:r>
              <a:rPr lang="en-US" altLang="ja-JP" sz="2200" dirty="0"/>
              <a:t>.</a:t>
            </a:r>
            <a:r>
              <a:rPr lang="ja-JP" altLang="ja-JP" sz="2200" dirty="0"/>
              <a:t>現在起きている問題</a:t>
            </a:r>
          </a:p>
          <a:p>
            <a:pPr marL="0" indent="0">
              <a:buNone/>
            </a:pPr>
            <a:r>
              <a:rPr lang="en-US" altLang="ja-JP" sz="2200" dirty="0" smtClean="0"/>
              <a:t>	</a:t>
            </a:r>
            <a:r>
              <a:rPr lang="ja-JP" altLang="ja-JP" sz="2200" dirty="0" smtClean="0"/>
              <a:t>１－３</a:t>
            </a:r>
            <a:r>
              <a:rPr lang="en-US" altLang="ja-JP" sz="2200" dirty="0"/>
              <a:t>.</a:t>
            </a:r>
            <a:r>
              <a:rPr lang="ja-JP" altLang="ja-JP" sz="2200" dirty="0"/>
              <a:t>解決策</a:t>
            </a:r>
          </a:p>
          <a:p>
            <a:pPr marL="0" lvl="0" indent="0">
              <a:buNone/>
            </a:pPr>
            <a:r>
              <a:rPr lang="ja-JP" altLang="en-US" dirty="0" smtClean="0"/>
              <a:t>２　</a:t>
            </a:r>
            <a:r>
              <a:rPr lang="ja-JP" altLang="ja-JP" dirty="0" smtClean="0"/>
              <a:t>システム</a:t>
            </a:r>
            <a:r>
              <a:rPr lang="ja-JP" altLang="ja-JP" dirty="0"/>
              <a:t>画面と機能</a:t>
            </a:r>
            <a:r>
              <a:rPr lang="ja-JP" altLang="ja-JP" dirty="0" smtClean="0"/>
              <a:t>説明</a:t>
            </a:r>
            <a:r>
              <a:rPr lang="ja-JP" altLang="en-US" dirty="0" smtClean="0"/>
              <a:t>２</a:t>
            </a:r>
            <a:endParaRPr lang="ja-JP" altLang="ja-JP" dirty="0"/>
          </a:p>
          <a:p>
            <a:pPr marL="0" indent="0">
              <a:buNone/>
            </a:pPr>
            <a:r>
              <a:rPr lang="en-US" altLang="ja-JP" sz="1900" dirty="0" smtClean="0"/>
              <a:t>	</a:t>
            </a:r>
            <a:r>
              <a:rPr lang="ja-JP" altLang="ja-JP" sz="2200" dirty="0" smtClean="0"/>
              <a:t>２－１</a:t>
            </a:r>
            <a:r>
              <a:rPr lang="en-US" altLang="ja-JP" sz="2200" dirty="0"/>
              <a:t>.</a:t>
            </a:r>
            <a:r>
              <a:rPr lang="ja-JP" altLang="ja-JP" sz="2200" dirty="0"/>
              <a:t>主な機能</a:t>
            </a:r>
          </a:p>
          <a:p>
            <a:pPr marL="0" indent="0">
              <a:buNone/>
            </a:pPr>
            <a:r>
              <a:rPr lang="en-US" altLang="ja-JP" sz="2200" dirty="0" smtClean="0"/>
              <a:t>	</a:t>
            </a:r>
            <a:r>
              <a:rPr lang="ja-JP" altLang="ja-JP" sz="2200" dirty="0" smtClean="0"/>
              <a:t>２－２</a:t>
            </a:r>
            <a:r>
              <a:rPr lang="en-US" altLang="ja-JP" sz="2200" dirty="0"/>
              <a:t>.</a:t>
            </a:r>
            <a:r>
              <a:rPr lang="ja-JP" altLang="ja-JP" sz="2200" dirty="0"/>
              <a:t>シフト完成までの流れ</a:t>
            </a:r>
          </a:p>
          <a:p>
            <a:pPr marL="0" indent="0">
              <a:buNone/>
            </a:pPr>
            <a:r>
              <a:rPr lang="en-US" altLang="ja-JP" sz="2200" dirty="0" smtClean="0"/>
              <a:t>	</a:t>
            </a:r>
            <a:r>
              <a:rPr lang="ja-JP" altLang="ja-JP" sz="2200" dirty="0" smtClean="0"/>
              <a:t>２－３</a:t>
            </a:r>
            <a:r>
              <a:rPr lang="en-US" altLang="ja-JP" sz="2200" dirty="0"/>
              <a:t>.</a:t>
            </a:r>
            <a:r>
              <a:rPr lang="ja-JP" altLang="ja-JP" sz="2200" dirty="0"/>
              <a:t>シフト提出機能</a:t>
            </a:r>
          </a:p>
          <a:p>
            <a:pPr marL="0" indent="0">
              <a:buNone/>
            </a:pPr>
            <a:r>
              <a:rPr lang="en-US" altLang="ja-JP" sz="2200" dirty="0" smtClean="0"/>
              <a:t>	</a:t>
            </a:r>
            <a:r>
              <a:rPr lang="ja-JP" altLang="ja-JP" sz="2200" dirty="0" smtClean="0"/>
              <a:t>２－４</a:t>
            </a:r>
            <a:r>
              <a:rPr lang="en-US" altLang="ja-JP" sz="2200" dirty="0"/>
              <a:t>.</a:t>
            </a:r>
            <a:r>
              <a:rPr lang="ja-JP" altLang="ja-JP" sz="2200" dirty="0"/>
              <a:t>シフト作成機能</a:t>
            </a:r>
          </a:p>
          <a:p>
            <a:pPr marL="0" indent="0">
              <a:buNone/>
            </a:pPr>
            <a:r>
              <a:rPr lang="en-US" altLang="ja-JP" sz="2200" dirty="0" smtClean="0"/>
              <a:t>	</a:t>
            </a:r>
            <a:r>
              <a:rPr lang="ja-JP" altLang="ja-JP" sz="2200" dirty="0" smtClean="0"/>
              <a:t>２－５</a:t>
            </a:r>
            <a:r>
              <a:rPr lang="en-US" altLang="ja-JP" sz="2200" dirty="0"/>
              <a:t>.</a:t>
            </a:r>
            <a:r>
              <a:rPr lang="ja-JP" altLang="ja-JP" sz="2200" dirty="0"/>
              <a:t>シフト閲覧</a:t>
            </a:r>
            <a:r>
              <a:rPr lang="ja-JP" altLang="ja-JP" sz="2200" dirty="0" smtClean="0"/>
              <a:t>機能</a:t>
            </a:r>
            <a:endParaRPr lang="en-US" altLang="ja-JP" sz="2200" dirty="0" smtClean="0"/>
          </a:p>
          <a:p>
            <a:pPr marL="0" indent="0">
              <a:buNone/>
            </a:pPr>
            <a:r>
              <a:rPr lang="en-US" altLang="ja-JP" sz="2200" dirty="0"/>
              <a:t>	</a:t>
            </a:r>
            <a:r>
              <a:rPr lang="ja-JP" altLang="ja-JP" sz="2200" dirty="0" smtClean="0"/>
              <a:t>２－６</a:t>
            </a:r>
            <a:r>
              <a:rPr lang="en-US" altLang="ja-JP" sz="2200" dirty="0"/>
              <a:t>.</a:t>
            </a:r>
            <a:r>
              <a:rPr lang="ja-JP" altLang="ja-JP" sz="2200" dirty="0"/>
              <a:t>システムの特長</a:t>
            </a:r>
          </a:p>
          <a:p>
            <a:pPr marL="0" indent="0">
              <a:buNone/>
            </a:pPr>
            <a:r>
              <a:rPr lang="ja-JP" altLang="en-US" dirty="0" smtClean="0"/>
              <a:t>３　今後の</a:t>
            </a:r>
            <a:r>
              <a:rPr lang="ja-JP" altLang="en-US" dirty="0"/>
              <a:t>開発</a:t>
            </a:r>
            <a:r>
              <a:rPr lang="ja-JP" altLang="en-US" dirty="0" smtClean="0"/>
              <a:t>予定</a:t>
            </a:r>
            <a:endParaRPr lang="en-US" altLang="ja-JP" dirty="0" smtClean="0"/>
          </a:p>
          <a:p>
            <a:pPr marL="320040" lvl="1" indent="0">
              <a:buNone/>
            </a:pPr>
            <a:r>
              <a:rPr lang="en-US" altLang="ja-JP" dirty="0"/>
              <a:t>	</a:t>
            </a:r>
            <a:r>
              <a:rPr lang="ja-JP" altLang="ja-JP" sz="2100" dirty="0" smtClean="0"/>
              <a:t>３－１</a:t>
            </a:r>
            <a:r>
              <a:rPr lang="en-US" altLang="ja-JP" sz="2100" dirty="0"/>
              <a:t>.</a:t>
            </a:r>
            <a:r>
              <a:rPr lang="ja-JP" altLang="ja-JP" sz="2100" dirty="0"/>
              <a:t>実装予定機能</a:t>
            </a:r>
          </a:p>
          <a:p>
            <a:pPr marL="0" indent="0">
              <a:buNone/>
            </a:pPr>
            <a:r>
              <a:rPr lang="en-US" altLang="ja-JP" sz="1700" dirty="0" smtClean="0"/>
              <a:t>	</a:t>
            </a:r>
            <a:r>
              <a:rPr lang="ja-JP" altLang="ja-JP" sz="2100" dirty="0" smtClean="0"/>
              <a:t>３－２</a:t>
            </a:r>
            <a:r>
              <a:rPr lang="en-US" altLang="ja-JP" sz="2100" dirty="0"/>
              <a:t>.</a:t>
            </a:r>
            <a:r>
              <a:rPr lang="ja-JP" altLang="ja-JP" sz="2100" dirty="0"/>
              <a:t>２次開発・３次開発</a:t>
            </a:r>
          </a:p>
          <a:p>
            <a:endParaRPr kumimoji="1" lang="ja-JP" altLang="en-US" dirty="0"/>
          </a:p>
        </p:txBody>
      </p:sp>
    </p:spTree>
    <p:extLst>
      <p:ext uri="{BB962C8B-B14F-4D97-AF65-F5344CB8AC3E}">
        <p14:creationId xmlns:p14="http://schemas.microsoft.com/office/powerpoint/2010/main" val="271230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１　</a:t>
            </a:r>
            <a:r>
              <a:rPr kumimoji="1" lang="ja-JP" altLang="en-US" sz="3600" b="1" dirty="0" smtClean="0"/>
              <a:t>システムの導入に至った経緯</a:t>
            </a:r>
            <a:endParaRPr kumimoji="1" lang="ja-JP" altLang="en-US" sz="3600" b="1" dirty="0"/>
          </a:p>
        </p:txBody>
      </p:sp>
      <p:sp>
        <p:nvSpPr>
          <p:cNvPr id="3" name="テキスト プレースホルダー 2"/>
          <p:cNvSpPr>
            <a:spLocks noGrp="1"/>
          </p:cNvSpPr>
          <p:nvPr>
            <p:ph type="body" idx="1"/>
          </p:nvPr>
        </p:nvSpPr>
        <p:spPr/>
        <p:txBody>
          <a:bodyPr>
            <a:normAutofit lnSpcReduction="10000"/>
          </a:bodyPr>
          <a:lstStyle/>
          <a:p>
            <a:r>
              <a:rPr kumimoji="1" lang="ja-JP" altLang="en-US" smtClean="0">
                <a:solidFill>
                  <a:schemeClr val="tx1">
                    <a:lumMod val="95000"/>
                    <a:lumOff val="5000"/>
                  </a:schemeClr>
                </a:solidFill>
              </a:rPr>
              <a:t>１－１　会社概要</a:t>
            </a:r>
            <a:endParaRPr kumimoji="1" lang="en-US" altLang="ja-JP" dirty="0" smtClean="0">
              <a:solidFill>
                <a:schemeClr val="tx1">
                  <a:lumMod val="95000"/>
                  <a:lumOff val="5000"/>
                </a:schemeClr>
              </a:solidFill>
            </a:endParaRPr>
          </a:p>
          <a:p>
            <a:r>
              <a:rPr kumimoji="1" lang="ja-JP" altLang="en-US" dirty="0" smtClean="0">
                <a:solidFill>
                  <a:schemeClr val="tx1">
                    <a:lumMod val="95000"/>
                    <a:lumOff val="5000"/>
                  </a:schemeClr>
                </a:solidFill>
              </a:rPr>
              <a:t>１－２　現在起きている問題</a:t>
            </a:r>
            <a:endParaRPr kumimoji="1"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１－３　解決策</a:t>
            </a:r>
            <a:endParaRPr kumimoji="1" lang="ja-JP" altLang="en-US" dirty="0">
              <a:solidFill>
                <a:schemeClr val="tx1">
                  <a:lumMod val="95000"/>
                  <a:lumOff val="5000"/>
                </a:schemeClr>
              </a:solidFill>
            </a:endParaRPr>
          </a:p>
        </p:txBody>
      </p:sp>
    </p:spTree>
    <p:extLst>
      <p:ext uri="{BB962C8B-B14F-4D97-AF65-F5344CB8AC3E}">
        <p14:creationId xmlns:p14="http://schemas.microsoft.com/office/powerpoint/2010/main" val="1994572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564904"/>
            <a:ext cx="8229600" cy="3888432"/>
          </a:xfrm>
        </p:spPr>
        <p:txBody>
          <a:bodyPr>
            <a:normAutofit/>
          </a:bodyPr>
          <a:lstStyle/>
          <a:p>
            <a:r>
              <a:rPr lang="ja-JP" altLang="en-US" sz="2800" dirty="0" smtClean="0">
                <a:latin typeface="+mj-ea"/>
                <a:ea typeface="+mj-ea"/>
              </a:rPr>
              <a:t>会社名：株式会社ヤリゼイサ</a:t>
            </a:r>
            <a:endParaRPr lang="en-US" altLang="ja-JP" sz="2800" dirty="0" smtClean="0">
              <a:latin typeface="+mj-ea"/>
              <a:ea typeface="+mj-ea"/>
            </a:endParaRPr>
          </a:p>
          <a:p>
            <a:r>
              <a:rPr lang="ja-JP" altLang="ja-JP" sz="2800" dirty="0" smtClean="0">
                <a:latin typeface="+mj-ea"/>
                <a:ea typeface="+mj-ea"/>
              </a:rPr>
              <a:t>本社</a:t>
            </a:r>
            <a:r>
              <a:rPr lang="ja-JP" altLang="ja-JP" sz="2800" dirty="0">
                <a:latin typeface="+mj-ea"/>
                <a:ea typeface="+mj-ea"/>
              </a:rPr>
              <a:t>住所：群馬県高崎市赤坂二丁目</a:t>
            </a:r>
            <a:r>
              <a:rPr lang="en-US" altLang="ja-JP" sz="2800" dirty="0">
                <a:latin typeface="+mj-ea"/>
                <a:ea typeface="+mj-ea"/>
              </a:rPr>
              <a:t>2-53 </a:t>
            </a:r>
            <a:endParaRPr lang="en-US" altLang="ja-JP" sz="2800" dirty="0" smtClean="0">
              <a:latin typeface="+mj-ea"/>
              <a:ea typeface="+mj-ea"/>
            </a:endParaRPr>
          </a:p>
          <a:p>
            <a:pPr marL="0" indent="0">
              <a:buNone/>
            </a:pPr>
            <a:r>
              <a:rPr lang="en-US" altLang="ja-JP" sz="2800" dirty="0">
                <a:latin typeface="+mj-ea"/>
                <a:ea typeface="+mj-ea"/>
              </a:rPr>
              <a:t>	</a:t>
            </a:r>
            <a:r>
              <a:rPr lang="en-US" altLang="ja-JP" sz="2800" dirty="0" smtClean="0">
                <a:latin typeface="+mj-ea"/>
                <a:ea typeface="+mj-ea"/>
              </a:rPr>
              <a:t>					</a:t>
            </a:r>
            <a:r>
              <a:rPr lang="ja-JP" altLang="ja-JP" sz="2800" dirty="0" smtClean="0">
                <a:latin typeface="+mj-ea"/>
                <a:ea typeface="+mj-ea"/>
              </a:rPr>
              <a:t>六</a:t>
            </a:r>
            <a:r>
              <a:rPr lang="ja-JP" altLang="ja-JP" sz="2800" dirty="0">
                <a:latin typeface="+mj-ea"/>
                <a:ea typeface="+mj-ea"/>
              </a:rPr>
              <a:t>菱ビル</a:t>
            </a:r>
            <a:r>
              <a:rPr lang="en-US" altLang="ja-JP" sz="2800" dirty="0" smtClean="0">
                <a:latin typeface="+mj-ea"/>
                <a:ea typeface="+mj-ea"/>
              </a:rPr>
              <a:t>3F</a:t>
            </a:r>
            <a:endParaRPr lang="en-US" altLang="ja-JP" sz="2800" dirty="0">
              <a:latin typeface="+mj-ea"/>
              <a:ea typeface="+mj-ea"/>
            </a:endParaRPr>
          </a:p>
          <a:p>
            <a:r>
              <a:rPr lang="ja-JP" altLang="ja-JP" sz="2800" dirty="0" smtClean="0">
                <a:latin typeface="+mj-ea"/>
                <a:ea typeface="+mj-ea"/>
              </a:rPr>
              <a:t>年間</a:t>
            </a:r>
            <a:r>
              <a:rPr lang="ja-JP" altLang="ja-JP" sz="2800" dirty="0">
                <a:latin typeface="+mj-ea"/>
                <a:ea typeface="+mj-ea"/>
              </a:rPr>
              <a:t>総売上：</a:t>
            </a:r>
            <a:r>
              <a:rPr lang="en-US" altLang="ja-JP" sz="2800" dirty="0">
                <a:latin typeface="+mj-ea"/>
                <a:ea typeface="+mj-ea"/>
              </a:rPr>
              <a:t>146</a:t>
            </a:r>
            <a:r>
              <a:rPr lang="ja-JP" altLang="ja-JP" sz="2800" dirty="0">
                <a:latin typeface="+mj-ea"/>
                <a:ea typeface="+mj-ea"/>
              </a:rPr>
              <a:t>億</a:t>
            </a:r>
            <a:r>
              <a:rPr lang="en-US" altLang="ja-JP" sz="2800" dirty="0">
                <a:latin typeface="+mj-ea"/>
                <a:ea typeface="+mj-ea"/>
              </a:rPr>
              <a:t>6000</a:t>
            </a:r>
            <a:r>
              <a:rPr lang="ja-JP" altLang="ja-JP" sz="2800" dirty="0">
                <a:latin typeface="+mj-ea"/>
                <a:ea typeface="+mj-ea"/>
              </a:rPr>
              <a:t>万</a:t>
            </a:r>
            <a:r>
              <a:rPr lang="ja-JP" altLang="ja-JP" sz="2800" dirty="0" smtClean="0">
                <a:latin typeface="+mj-ea"/>
                <a:ea typeface="+mj-ea"/>
              </a:rPr>
              <a:t>円</a:t>
            </a:r>
            <a:endParaRPr lang="en-US" altLang="ja-JP" sz="2800" dirty="0" smtClean="0">
              <a:latin typeface="+mj-ea"/>
              <a:ea typeface="+mj-ea"/>
            </a:endParaRPr>
          </a:p>
          <a:p>
            <a:r>
              <a:rPr lang="ja-JP" altLang="en-US" sz="2800" dirty="0" smtClean="0">
                <a:latin typeface="+mj-ea"/>
                <a:ea typeface="+mj-ea"/>
              </a:rPr>
              <a:t>ホテルなどの大型施設のテナントを中心に展開している、大衆向けのファミリーレストラン</a:t>
            </a:r>
            <a:endParaRPr lang="en-US" altLang="ja-JP" sz="2800" dirty="0" smtClean="0">
              <a:latin typeface="+mj-ea"/>
              <a:ea typeface="+mj-ea"/>
            </a:endParaRPr>
          </a:p>
          <a:p>
            <a:endParaRPr lang="ja-JP" altLang="ja-JP"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96136" y="476672"/>
            <a:ext cx="2592288" cy="237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タイトル 1"/>
          <p:cNvSpPr>
            <a:spLocks noGrp="1"/>
          </p:cNvSpPr>
          <p:nvPr>
            <p:ph type="title"/>
          </p:nvPr>
        </p:nvSpPr>
        <p:spPr>
          <a:xfrm>
            <a:off x="1043608" y="260648"/>
            <a:ext cx="7772400" cy="1143000"/>
          </a:xfrm>
        </p:spPr>
        <p:txBody>
          <a:bodyPr/>
          <a:lstStyle/>
          <a:p>
            <a:r>
              <a:rPr lang="ja-JP" altLang="en-US" dirty="0"/>
              <a:t>１－１　</a:t>
            </a:r>
            <a:r>
              <a:rPr lang="ja-JP" altLang="en-US" dirty="0" smtClean="0"/>
              <a:t>会社概要</a:t>
            </a:r>
            <a:endParaRPr kumimoji="1" lang="ja-JP" altLang="en-US" dirty="0"/>
          </a:p>
        </p:txBody>
      </p:sp>
    </p:spTree>
    <p:extLst>
      <p:ext uri="{BB962C8B-B14F-4D97-AF65-F5344CB8AC3E}">
        <p14:creationId xmlns:p14="http://schemas.microsoft.com/office/powerpoint/2010/main" val="339100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x11g020\AppData\Local\Microsoft\Windows\Temporary Internet Files\Content.IE5\5V80OQGV\MP900430728[1].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20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0" y="0"/>
            <a:ext cx="913372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467544" y="692696"/>
            <a:ext cx="8352928" cy="5976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１－２　現在起きている問題</a:t>
            </a:r>
            <a:endParaRPr kumimoji="1" lang="ja-JP" altLang="en-US" dirty="0"/>
          </a:p>
        </p:txBody>
      </p:sp>
      <p:sp>
        <p:nvSpPr>
          <p:cNvPr id="3" name="コンテンツ プレースホルダー 2"/>
          <p:cNvSpPr>
            <a:spLocks noGrp="1"/>
          </p:cNvSpPr>
          <p:nvPr>
            <p:ph sz="quarter" idx="1"/>
          </p:nvPr>
        </p:nvSpPr>
        <p:spPr>
          <a:xfrm>
            <a:off x="914400" y="1447800"/>
            <a:ext cx="7772400" cy="3277344"/>
          </a:xfrm>
        </p:spPr>
        <p:txBody>
          <a:bodyPr tIns="108000" spcCol="360000">
            <a:normAutofit/>
          </a:bodyPr>
          <a:lstStyle/>
          <a:p>
            <a:pPr>
              <a:buClr>
                <a:srgbClr val="00B050"/>
              </a:buClr>
              <a:buFont typeface="Wingdings" panose="05000000000000000000" pitchFamily="2" charset="2"/>
              <a:buChar char="Ø"/>
            </a:pPr>
            <a:r>
              <a:rPr lang="ja-JP" altLang="en-US" sz="2500" dirty="0">
                <a:latin typeface="+mj-ea"/>
              </a:rPr>
              <a:t>シフト提出期限を守らない従業員が</a:t>
            </a:r>
            <a:r>
              <a:rPr lang="ja-JP" altLang="en-US" sz="2500" dirty="0" smtClean="0">
                <a:latin typeface="+mj-ea"/>
              </a:rPr>
              <a:t>いる</a:t>
            </a:r>
            <a:endParaRPr lang="en-US" altLang="ja-JP" sz="2500" dirty="0">
              <a:latin typeface="+mj-ea"/>
            </a:endParaRPr>
          </a:p>
          <a:p>
            <a:pPr>
              <a:buClr>
                <a:srgbClr val="00B050"/>
              </a:buClr>
              <a:buFont typeface="Wingdings" panose="05000000000000000000" pitchFamily="2" charset="2"/>
              <a:buChar char="Ø"/>
            </a:pPr>
            <a:r>
              <a:rPr lang="ja-JP" altLang="en-US" sz="2500" dirty="0">
                <a:latin typeface="+mj-ea"/>
              </a:rPr>
              <a:t>従業員のシフトの確認が店舗でしか</a:t>
            </a:r>
            <a:r>
              <a:rPr lang="ja-JP" altLang="en-US" sz="2500" dirty="0" smtClean="0">
                <a:latin typeface="+mj-ea"/>
              </a:rPr>
              <a:t>出来ない</a:t>
            </a:r>
            <a:endParaRPr lang="en-US" altLang="ja-JP" sz="2500" dirty="0">
              <a:latin typeface="+mj-ea"/>
            </a:endParaRPr>
          </a:p>
          <a:p>
            <a:pPr>
              <a:buClr>
                <a:srgbClr val="00B050"/>
              </a:buClr>
              <a:buFont typeface="Wingdings" panose="05000000000000000000" pitchFamily="2" charset="2"/>
              <a:buChar char="Ø"/>
            </a:pPr>
            <a:r>
              <a:rPr lang="ja-JP" altLang="en-US" sz="2500" dirty="0">
                <a:latin typeface="+mj-ea"/>
              </a:rPr>
              <a:t>シフトの管理・売上分析が手書きで行われて</a:t>
            </a:r>
            <a:r>
              <a:rPr lang="ja-JP" altLang="en-US" sz="2500" dirty="0" smtClean="0">
                <a:latin typeface="+mj-ea"/>
              </a:rPr>
              <a:t>いる</a:t>
            </a:r>
            <a:endParaRPr lang="en-US" altLang="ja-JP" sz="2500" dirty="0">
              <a:latin typeface="+mj-ea"/>
            </a:endParaRPr>
          </a:p>
          <a:p>
            <a:pPr>
              <a:buClr>
                <a:srgbClr val="00B050"/>
              </a:buClr>
              <a:buFont typeface="Wingdings" panose="05000000000000000000" pitchFamily="2" charset="2"/>
              <a:buChar char="Ø"/>
            </a:pPr>
            <a:r>
              <a:rPr lang="ja-JP" altLang="en-US" sz="2500" dirty="0">
                <a:latin typeface="+mj-ea"/>
              </a:rPr>
              <a:t>従業員同士の連絡が</a:t>
            </a:r>
            <a:r>
              <a:rPr lang="ja-JP" altLang="en-US" sz="2500" dirty="0" smtClean="0">
                <a:latin typeface="+mj-ea"/>
              </a:rPr>
              <a:t>取れず臨機応変</a:t>
            </a:r>
            <a:r>
              <a:rPr lang="ja-JP" altLang="en-US" sz="2500" dirty="0">
                <a:latin typeface="+mj-ea"/>
              </a:rPr>
              <a:t>に対応</a:t>
            </a:r>
            <a:r>
              <a:rPr lang="ja-JP" altLang="en-US" sz="2500" dirty="0" smtClean="0">
                <a:latin typeface="+mj-ea"/>
              </a:rPr>
              <a:t>できない</a:t>
            </a:r>
            <a:endParaRPr lang="en-US" altLang="ja-JP" sz="2500" dirty="0">
              <a:latin typeface="+mj-ea"/>
            </a:endParaRPr>
          </a:p>
          <a:p>
            <a:pPr>
              <a:buClr>
                <a:srgbClr val="00B050"/>
              </a:buClr>
              <a:buFont typeface="Wingdings" panose="05000000000000000000" pitchFamily="2" charset="2"/>
              <a:buChar char="Ø"/>
            </a:pPr>
            <a:r>
              <a:rPr lang="ja-JP" altLang="en-US" sz="2500" dirty="0">
                <a:latin typeface="+mj-ea"/>
              </a:rPr>
              <a:t>紙媒体の資料が紛失・破損によって確認し</a:t>
            </a:r>
            <a:r>
              <a:rPr lang="ja-JP" altLang="en-US" sz="2500" dirty="0" smtClean="0">
                <a:latin typeface="+mj-ea"/>
              </a:rPr>
              <a:t>辛い</a:t>
            </a:r>
            <a:endParaRPr lang="en-US" altLang="ja-JP" sz="2500" dirty="0" smtClean="0">
              <a:latin typeface="+mj-ea"/>
            </a:endParaRPr>
          </a:p>
          <a:p>
            <a:pPr>
              <a:buClr>
                <a:srgbClr val="00B050"/>
              </a:buClr>
              <a:buFont typeface="Wingdings" panose="05000000000000000000" pitchFamily="2" charset="2"/>
              <a:buChar char="Ø"/>
            </a:pPr>
            <a:endParaRPr lang="en-US" altLang="ja-JP" sz="2400" dirty="0">
              <a:latin typeface="+mj-ea"/>
            </a:endParaRPr>
          </a:p>
          <a:p>
            <a:endParaRPr kumimoji="1" lang="ja-JP" altLang="en-US" sz="2400" dirty="0"/>
          </a:p>
        </p:txBody>
      </p:sp>
      <p:sp>
        <p:nvSpPr>
          <p:cNvPr id="7" name="雲 6"/>
          <p:cNvSpPr/>
          <p:nvPr/>
        </p:nvSpPr>
        <p:spPr>
          <a:xfrm>
            <a:off x="863588" y="4509120"/>
            <a:ext cx="7560840" cy="183829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u="sng" dirty="0">
              <a:uFill>
                <a:solidFill>
                  <a:srgbClr val="FF0000"/>
                </a:solidFill>
              </a:uFill>
              <a:latin typeface="+mj-ea"/>
            </a:endParaRPr>
          </a:p>
        </p:txBody>
      </p:sp>
      <p:sp>
        <p:nvSpPr>
          <p:cNvPr id="6" name="V 字形矢印 5"/>
          <p:cNvSpPr/>
          <p:nvPr/>
        </p:nvSpPr>
        <p:spPr>
          <a:xfrm rot="5400000">
            <a:off x="4085946" y="3735034"/>
            <a:ext cx="936104" cy="1044116"/>
          </a:xfrm>
          <a:prstGeom prst="notchedRightArrow">
            <a:avLst>
              <a:gd name="adj1" fmla="val 31881"/>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727684" y="4889657"/>
            <a:ext cx="6012668" cy="1077218"/>
          </a:xfrm>
          <a:prstGeom prst="rect">
            <a:avLst/>
          </a:prstGeom>
          <a:noFill/>
        </p:spPr>
        <p:txBody>
          <a:bodyPr wrap="square" rtlCol="0">
            <a:spAutoFit/>
          </a:bodyPr>
          <a:lstStyle/>
          <a:p>
            <a:pPr algn="ctr"/>
            <a:r>
              <a:rPr lang="ja-JP" altLang="en-US" sz="3200" u="sng" dirty="0">
                <a:uFill>
                  <a:solidFill>
                    <a:srgbClr val="FF0000"/>
                  </a:solidFill>
                </a:uFill>
                <a:latin typeface="+mj-ea"/>
              </a:rPr>
              <a:t>正社員の負担が増え</a:t>
            </a:r>
            <a:endParaRPr lang="en-US" altLang="ja-JP" sz="3200" u="sng" dirty="0">
              <a:uFill>
                <a:solidFill>
                  <a:srgbClr val="FF0000"/>
                </a:solidFill>
              </a:uFill>
              <a:latin typeface="+mj-ea"/>
            </a:endParaRPr>
          </a:p>
          <a:p>
            <a:pPr algn="ctr"/>
            <a:r>
              <a:rPr lang="ja-JP" altLang="en-US" sz="3200" u="sng" dirty="0">
                <a:uFill>
                  <a:solidFill>
                    <a:srgbClr val="FF0000"/>
                  </a:solidFill>
                </a:uFill>
                <a:latin typeface="+mj-ea"/>
              </a:rPr>
              <a:t>他の業界より離職率が高い</a:t>
            </a:r>
            <a:endParaRPr lang="en-US" altLang="ja-JP" sz="3200" u="sng" dirty="0">
              <a:uFill>
                <a:solidFill>
                  <a:srgbClr val="FF0000"/>
                </a:solidFill>
              </a:uFill>
              <a:latin typeface="+mj-ea"/>
            </a:endParaRPr>
          </a:p>
        </p:txBody>
      </p:sp>
    </p:spTree>
    <p:extLst>
      <p:ext uri="{BB962C8B-B14F-4D97-AF65-F5344CB8AC3E}">
        <p14:creationId xmlns:p14="http://schemas.microsoft.com/office/powerpoint/2010/main" val="47817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x11g020\AppData\Local\Microsoft\Windows\Temporary Internet Files\Content.IE5\5V80OQGV\MP900430728[1].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20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0" y="0"/>
            <a:ext cx="9133724"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390398" y="764704"/>
            <a:ext cx="8352928" cy="58326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１－３　解決策</a:t>
            </a:r>
            <a:endParaRPr kumimoji="1" lang="ja-JP" altLang="en-US" dirty="0"/>
          </a:p>
        </p:txBody>
      </p:sp>
      <p:sp>
        <p:nvSpPr>
          <p:cNvPr id="3" name="コンテンツ プレースホルダー 2"/>
          <p:cNvSpPr>
            <a:spLocks noGrp="1"/>
          </p:cNvSpPr>
          <p:nvPr>
            <p:ph sz="quarter" idx="1"/>
          </p:nvPr>
        </p:nvSpPr>
        <p:spPr/>
        <p:txBody>
          <a:bodyPr>
            <a:normAutofit/>
          </a:bodyPr>
          <a:lstStyle/>
          <a:p>
            <a:pPr>
              <a:buClr>
                <a:srgbClr val="00B050"/>
              </a:buClr>
              <a:buFont typeface="Wingdings" panose="05000000000000000000" pitchFamily="2" charset="2"/>
              <a:buChar char="Ø"/>
            </a:pPr>
            <a:r>
              <a:rPr lang="ja-JP" altLang="en-US" sz="2500" dirty="0" smtClean="0">
                <a:latin typeface="+mj-ea"/>
              </a:rPr>
              <a:t>シフト提出機能にアラームを付加し期限をしらせる</a:t>
            </a:r>
            <a:endParaRPr lang="en-US" altLang="ja-JP" sz="2500" dirty="0">
              <a:latin typeface="+mj-ea"/>
            </a:endParaRPr>
          </a:p>
          <a:p>
            <a:pPr>
              <a:buClr>
                <a:srgbClr val="00B050"/>
              </a:buClr>
              <a:buFont typeface="Wingdings" panose="05000000000000000000" pitchFamily="2" charset="2"/>
              <a:buChar char="Ø"/>
            </a:pPr>
            <a:r>
              <a:rPr lang="ja-JP" altLang="en-US" sz="2500" dirty="0" smtClean="0">
                <a:latin typeface="+mj-ea"/>
              </a:rPr>
              <a:t>オンラインでシフトの閲覧をできるようにする</a:t>
            </a:r>
            <a:endParaRPr lang="en-US" altLang="ja-JP" sz="2500" dirty="0">
              <a:latin typeface="+mj-ea"/>
            </a:endParaRPr>
          </a:p>
          <a:p>
            <a:pPr>
              <a:buClr>
                <a:srgbClr val="00B050"/>
              </a:buClr>
              <a:buFont typeface="Wingdings" panose="05000000000000000000" pitchFamily="2" charset="2"/>
              <a:buChar char="Ø"/>
            </a:pPr>
            <a:r>
              <a:rPr lang="ja-JP" altLang="en-US" sz="2500" dirty="0" smtClean="0">
                <a:latin typeface="+mj-ea"/>
              </a:rPr>
              <a:t>シフトの作成機能、売り上げのデータを計算視覚化</a:t>
            </a:r>
            <a:endParaRPr lang="en-US" altLang="ja-JP" sz="2500" dirty="0">
              <a:latin typeface="+mj-ea"/>
            </a:endParaRPr>
          </a:p>
          <a:p>
            <a:pPr>
              <a:buClr>
                <a:srgbClr val="00B050"/>
              </a:buClr>
              <a:buFont typeface="Wingdings" panose="05000000000000000000" pitchFamily="2" charset="2"/>
              <a:buChar char="Ø"/>
            </a:pPr>
            <a:r>
              <a:rPr lang="ja-JP" altLang="en-US" sz="2500" dirty="0" smtClean="0">
                <a:latin typeface="+mj-ea"/>
              </a:rPr>
              <a:t>従業員同士のコミュニケーション用にメールフォームを設置</a:t>
            </a:r>
            <a:endParaRPr lang="en-US" altLang="ja-JP" sz="2500" dirty="0" smtClean="0">
              <a:latin typeface="+mj-ea"/>
            </a:endParaRPr>
          </a:p>
          <a:p>
            <a:pPr>
              <a:buClr>
                <a:srgbClr val="00B050"/>
              </a:buClr>
              <a:buFont typeface="Wingdings" panose="05000000000000000000" pitchFamily="2" charset="2"/>
              <a:buChar char="Ø"/>
            </a:pPr>
            <a:r>
              <a:rPr lang="ja-JP" altLang="en-US" sz="2500" dirty="0">
                <a:latin typeface="+mj-ea"/>
              </a:rPr>
              <a:t>ファイル共有機能によって各店舗でのマニュアル等のダウンロード・印刷を可能に</a:t>
            </a:r>
            <a:r>
              <a:rPr lang="ja-JP" altLang="en-US" sz="2500" dirty="0" smtClean="0">
                <a:latin typeface="+mj-ea"/>
              </a:rPr>
              <a:t>する</a:t>
            </a:r>
            <a:endParaRPr lang="en-US" altLang="ja-JP" sz="2500" dirty="0">
              <a:latin typeface="+mj-ea"/>
            </a:endParaRPr>
          </a:p>
        </p:txBody>
      </p:sp>
      <p:sp>
        <p:nvSpPr>
          <p:cNvPr id="4" name="コンテンツ プレースホルダー 2"/>
          <p:cNvSpPr txBox="1">
            <a:spLocks/>
          </p:cNvSpPr>
          <p:nvPr/>
        </p:nvSpPr>
        <p:spPr>
          <a:xfrm>
            <a:off x="755576" y="1484784"/>
            <a:ext cx="7772400" cy="4572000"/>
          </a:xfrm>
          <a:prstGeom prst="rect">
            <a:avLst/>
          </a:prstGeom>
        </p:spPr>
        <p:txBody>
          <a:bodyPr vert="horz" anchor="ctr">
            <a:normAutofit/>
          </a:bodyPr>
          <a:lst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a:lstStyle>
          <a:p>
            <a:pPr marL="0" indent="0" algn="ctr">
              <a:buClr>
                <a:srgbClr val="00B050"/>
              </a:buClr>
              <a:buFont typeface="Wingdings 2"/>
              <a:buNone/>
            </a:pPr>
            <a:endParaRPr lang="en-US" altLang="ja-JP" sz="3200" u="sng" dirty="0">
              <a:uFill>
                <a:solidFill>
                  <a:srgbClr val="FF0000"/>
                </a:solidFill>
              </a:uFill>
              <a:latin typeface="+mj-ea"/>
            </a:endParaRPr>
          </a:p>
        </p:txBody>
      </p:sp>
      <p:sp>
        <p:nvSpPr>
          <p:cNvPr id="7" name="雲 6"/>
          <p:cNvSpPr/>
          <p:nvPr/>
        </p:nvSpPr>
        <p:spPr>
          <a:xfrm>
            <a:off x="844739" y="5006289"/>
            <a:ext cx="7560840" cy="183829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u="sng" dirty="0">
              <a:uFill>
                <a:solidFill>
                  <a:srgbClr val="FF0000"/>
                </a:solidFill>
              </a:uFill>
              <a:latin typeface="+mj-ea"/>
            </a:endParaRPr>
          </a:p>
        </p:txBody>
      </p:sp>
      <p:sp>
        <p:nvSpPr>
          <p:cNvPr id="8" name="V 字形矢印 7"/>
          <p:cNvSpPr/>
          <p:nvPr/>
        </p:nvSpPr>
        <p:spPr>
          <a:xfrm rot="5400000">
            <a:off x="4067097" y="4396716"/>
            <a:ext cx="936104" cy="1044116"/>
          </a:xfrm>
          <a:prstGeom prst="notchedRightArrow">
            <a:avLst>
              <a:gd name="adj1" fmla="val 31881"/>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708835" y="5386826"/>
            <a:ext cx="6012668" cy="1077218"/>
          </a:xfrm>
          <a:prstGeom prst="rect">
            <a:avLst/>
          </a:prstGeom>
          <a:noFill/>
        </p:spPr>
        <p:txBody>
          <a:bodyPr wrap="square" rtlCol="0">
            <a:spAutoFit/>
          </a:bodyPr>
          <a:lstStyle/>
          <a:p>
            <a:pPr algn="ctr">
              <a:buClr>
                <a:srgbClr val="00B050"/>
              </a:buClr>
            </a:pPr>
            <a:r>
              <a:rPr lang="ja-JP" altLang="en-US" sz="3200" u="sng" dirty="0">
                <a:uFill>
                  <a:solidFill>
                    <a:srgbClr val="FF0000"/>
                  </a:solidFill>
                </a:uFill>
                <a:latin typeface="+mj-ea"/>
              </a:rPr>
              <a:t>社員、従業員の負担を</a:t>
            </a:r>
            <a:r>
              <a:rPr lang="ja-JP" altLang="en-US" sz="3200" u="sng" dirty="0" smtClean="0">
                <a:uFill>
                  <a:solidFill>
                    <a:srgbClr val="FF0000"/>
                  </a:solidFill>
                </a:uFill>
                <a:latin typeface="+mj-ea"/>
              </a:rPr>
              <a:t>減らし</a:t>
            </a:r>
            <a:endParaRPr lang="en-US" altLang="ja-JP" sz="3200" u="sng" dirty="0" smtClean="0">
              <a:uFill>
                <a:solidFill>
                  <a:srgbClr val="FF0000"/>
                </a:solidFill>
              </a:uFill>
              <a:latin typeface="+mj-ea"/>
            </a:endParaRPr>
          </a:p>
          <a:p>
            <a:pPr algn="ctr">
              <a:buClr>
                <a:srgbClr val="00B050"/>
              </a:buClr>
            </a:pPr>
            <a:r>
              <a:rPr lang="ja-JP" altLang="en-US" sz="3200" u="sng" dirty="0" smtClean="0">
                <a:uFill>
                  <a:solidFill>
                    <a:srgbClr val="FF0000"/>
                  </a:solidFill>
                </a:uFill>
                <a:latin typeface="+mj-ea"/>
              </a:rPr>
              <a:t>働きやすい環境</a:t>
            </a:r>
            <a:r>
              <a:rPr lang="ja-JP" altLang="en-US" sz="3200" u="sng" dirty="0">
                <a:uFill>
                  <a:solidFill>
                    <a:srgbClr val="FF0000"/>
                  </a:solidFill>
                </a:uFill>
                <a:latin typeface="+mj-ea"/>
              </a:rPr>
              <a:t>を提供する</a:t>
            </a:r>
            <a:endParaRPr lang="en-US" altLang="ja-JP" sz="3200" u="sng" dirty="0">
              <a:uFill>
                <a:solidFill>
                  <a:srgbClr val="FF0000"/>
                </a:solidFill>
              </a:uFill>
              <a:latin typeface="+mj-ea"/>
            </a:endParaRPr>
          </a:p>
        </p:txBody>
      </p:sp>
    </p:spTree>
    <p:extLst>
      <p:ext uri="{BB962C8B-B14F-4D97-AF65-F5344CB8AC3E}">
        <p14:creationId xmlns:p14="http://schemas.microsoft.com/office/powerpoint/2010/main" val="12341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nodePh="1">
                                  <p:stCondLst>
                                    <p:cond delay="0"/>
                                  </p:stCondLst>
                                  <p:endCondLst>
                                    <p:cond evt="begin" delay="0">
                                      <p:tn val="35"/>
                                    </p:cond>
                                  </p:end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randombar(horizontal)">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b="1" dirty="0" smtClean="0"/>
              <a:t>２</a:t>
            </a:r>
            <a:r>
              <a:rPr lang="ja-JP" altLang="en-US" sz="3600" b="1" dirty="0"/>
              <a:t>　</a:t>
            </a:r>
            <a:r>
              <a:rPr kumimoji="1" lang="ja-JP" altLang="en-US" sz="3600" b="1" dirty="0" smtClean="0"/>
              <a:t>システムの画面と機能説明</a:t>
            </a:r>
            <a:endParaRPr kumimoji="1" lang="ja-JP" altLang="en-US" sz="3600" b="1" dirty="0"/>
          </a:p>
        </p:txBody>
      </p:sp>
      <p:sp>
        <p:nvSpPr>
          <p:cNvPr id="3" name="テキスト プレースホルダー 2"/>
          <p:cNvSpPr>
            <a:spLocks noGrp="1"/>
          </p:cNvSpPr>
          <p:nvPr>
            <p:ph type="body" idx="1"/>
          </p:nvPr>
        </p:nvSpPr>
        <p:spPr>
          <a:xfrm>
            <a:off x="722313" y="2547938"/>
            <a:ext cx="7772400" cy="2393230"/>
          </a:xfrm>
        </p:spPr>
        <p:txBody>
          <a:bodyPr>
            <a:normAutofit fontScale="92500" lnSpcReduction="10000"/>
          </a:bodyPr>
          <a:lstStyle/>
          <a:p>
            <a:r>
              <a:rPr lang="ja-JP" altLang="en-US" dirty="0" smtClean="0">
                <a:solidFill>
                  <a:schemeClr val="tx1">
                    <a:lumMod val="95000"/>
                    <a:lumOff val="5000"/>
                  </a:schemeClr>
                </a:solidFill>
              </a:rPr>
              <a:t>２－１　主な機能</a:t>
            </a:r>
            <a:endParaRPr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２－２　シフト完成までの流れ</a:t>
            </a:r>
            <a:endParaRPr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a:t>
            </a:r>
            <a:r>
              <a:rPr kumimoji="1" lang="ja-JP" altLang="en-US" dirty="0" smtClean="0">
                <a:solidFill>
                  <a:schemeClr val="tx1">
                    <a:lumMod val="95000"/>
                    <a:lumOff val="5000"/>
                  </a:schemeClr>
                </a:solidFill>
              </a:rPr>
              <a:t>－３　</a:t>
            </a:r>
            <a:r>
              <a:rPr lang="ja-JP" altLang="en-US" dirty="0" smtClean="0">
                <a:solidFill>
                  <a:schemeClr val="tx1">
                    <a:lumMod val="95000"/>
                    <a:lumOff val="5000"/>
                  </a:schemeClr>
                </a:solidFill>
              </a:rPr>
              <a:t>シフト</a:t>
            </a:r>
            <a:r>
              <a:rPr lang="ja-JP" altLang="en-US" dirty="0">
                <a:solidFill>
                  <a:schemeClr val="tx1">
                    <a:lumMod val="95000"/>
                    <a:lumOff val="5000"/>
                  </a:schemeClr>
                </a:solidFill>
              </a:rPr>
              <a:t>提出</a:t>
            </a:r>
            <a:r>
              <a:rPr lang="ja-JP" altLang="en-US" dirty="0" smtClean="0">
                <a:solidFill>
                  <a:schemeClr val="tx1">
                    <a:lumMod val="95000"/>
                    <a:lumOff val="5000"/>
                  </a:schemeClr>
                </a:solidFill>
              </a:rPr>
              <a:t>機能</a:t>
            </a:r>
            <a:endParaRPr kumimoji="1"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２－４　</a:t>
            </a:r>
            <a:r>
              <a:rPr lang="ja-JP" altLang="en-US" dirty="0">
                <a:solidFill>
                  <a:schemeClr val="tx1">
                    <a:lumMod val="95000"/>
                    <a:lumOff val="5000"/>
                  </a:schemeClr>
                </a:solidFill>
              </a:rPr>
              <a:t>シフト作成</a:t>
            </a:r>
            <a:r>
              <a:rPr lang="ja-JP" altLang="en-US" dirty="0" smtClean="0">
                <a:solidFill>
                  <a:schemeClr val="tx1">
                    <a:lumMod val="95000"/>
                    <a:lumOff val="5000"/>
                  </a:schemeClr>
                </a:solidFill>
              </a:rPr>
              <a:t>機能</a:t>
            </a:r>
            <a:endParaRPr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a:t>
            </a:r>
            <a:r>
              <a:rPr kumimoji="1" lang="ja-JP" altLang="en-US" dirty="0" smtClean="0">
                <a:solidFill>
                  <a:schemeClr val="tx1">
                    <a:lumMod val="95000"/>
                    <a:lumOff val="5000"/>
                  </a:schemeClr>
                </a:solidFill>
              </a:rPr>
              <a:t>－５　シフト閲覧機能</a:t>
            </a:r>
            <a:endParaRPr kumimoji="1"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２－６</a:t>
            </a:r>
            <a:r>
              <a:rPr lang="ja-JP" altLang="en-US" dirty="0">
                <a:solidFill>
                  <a:schemeClr val="tx1">
                    <a:lumMod val="95000"/>
                    <a:lumOff val="5000"/>
                  </a:schemeClr>
                </a:solidFill>
              </a:rPr>
              <a:t>　システムの</a:t>
            </a:r>
            <a:r>
              <a:rPr lang="ja-JP" altLang="en-US" dirty="0" smtClean="0">
                <a:solidFill>
                  <a:schemeClr val="tx1">
                    <a:lumMod val="95000"/>
                    <a:lumOff val="5000"/>
                  </a:schemeClr>
                </a:solidFill>
              </a:rPr>
              <a:t>特長</a:t>
            </a:r>
            <a:endParaRPr lang="en-US" altLang="ja-JP" dirty="0">
              <a:solidFill>
                <a:schemeClr val="tx1">
                  <a:lumMod val="95000"/>
                  <a:lumOff val="5000"/>
                </a:schemeClr>
              </a:solidFill>
            </a:endParaRPr>
          </a:p>
          <a:p>
            <a:endParaRPr kumimoji="1" lang="en-US" altLang="ja-JP" b="1" dirty="0" smtClean="0">
              <a:solidFill>
                <a:schemeClr val="tx1">
                  <a:lumMod val="95000"/>
                  <a:lumOff val="5000"/>
                </a:schemeClr>
              </a:solidFill>
            </a:endParaRPr>
          </a:p>
        </p:txBody>
      </p:sp>
    </p:spTree>
    <p:extLst>
      <p:ext uri="{BB962C8B-B14F-4D97-AF65-F5344CB8AC3E}">
        <p14:creationId xmlns:p14="http://schemas.microsoft.com/office/powerpoint/2010/main" val="1710788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２－１　主な機能</a:t>
            </a:r>
            <a:endParaRPr kumimoji="1" lang="ja-JP" altLang="en-US" dirty="0"/>
          </a:p>
        </p:txBody>
      </p:sp>
      <p:grpSp>
        <p:nvGrpSpPr>
          <p:cNvPr id="4" name="グループ化 3"/>
          <p:cNvGrpSpPr/>
          <p:nvPr/>
        </p:nvGrpSpPr>
        <p:grpSpPr>
          <a:xfrm>
            <a:off x="3327715" y="2129576"/>
            <a:ext cx="2896764" cy="1517135"/>
            <a:chOff x="3347864" y="2129576"/>
            <a:chExt cx="2896764" cy="1517135"/>
          </a:xfrm>
        </p:grpSpPr>
        <p:sp>
          <p:nvSpPr>
            <p:cNvPr id="7" name="フリーフォーム 6"/>
            <p:cNvSpPr/>
            <p:nvPr/>
          </p:nvSpPr>
          <p:spPr>
            <a:xfrm>
              <a:off x="3347864" y="2129576"/>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メール</a:t>
              </a:r>
              <a:endParaRPr kumimoji="1" lang="ja-JP" altLang="en-US" sz="3800" kern="1200" dirty="0"/>
            </a:p>
          </p:txBody>
        </p:sp>
        <p:pic>
          <p:nvPicPr>
            <p:cNvPr id="3074" name="Picture 2" descr="C:\Users\x11g020\AppData\Local\Microsoft\Windows\Temporary Internet Files\Content.IE5\93V1A2MV\MC90039630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08850" y="2664293"/>
              <a:ext cx="935778" cy="9824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グループ化 4"/>
          <p:cNvGrpSpPr/>
          <p:nvPr/>
        </p:nvGrpSpPr>
        <p:grpSpPr>
          <a:xfrm>
            <a:off x="6566936" y="1666340"/>
            <a:ext cx="2428875" cy="1893874"/>
            <a:chOff x="6566936" y="1666340"/>
            <a:chExt cx="2428875" cy="1893874"/>
          </a:xfrm>
        </p:grpSpPr>
        <p:sp>
          <p:nvSpPr>
            <p:cNvPr id="8" name="フリーフォーム 7"/>
            <p:cNvSpPr/>
            <p:nvPr/>
          </p:nvSpPr>
          <p:spPr>
            <a:xfrm>
              <a:off x="6566936" y="2102890"/>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スケジュール</a:t>
              </a:r>
              <a:endParaRPr kumimoji="1" lang="ja-JP" altLang="en-US" sz="3800" kern="1200" dirty="0"/>
            </a:p>
          </p:txBody>
        </p:sp>
        <p:pic>
          <p:nvPicPr>
            <p:cNvPr id="3078" name="Picture 6" descr="C:\Users\x11g020\AppData\Local\Microsoft\Windows\Temporary Internet Files\Content.IE5\5V80OQGV\MC900237261[1].wmf"/>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040" y="1666340"/>
              <a:ext cx="934771" cy="9264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グループ化 10"/>
          <p:cNvGrpSpPr/>
          <p:nvPr/>
        </p:nvGrpSpPr>
        <p:grpSpPr>
          <a:xfrm>
            <a:off x="1486872" y="4293096"/>
            <a:ext cx="2768077" cy="1844103"/>
            <a:chOff x="1486872" y="4293096"/>
            <a:chExt cx="2768077" cy="1844103"/>
          </a:xfrm>
        </p:grpSpPr>
        <p:sp>
          <p:nvSpPr>
            <p:cNvPr id="9" name="フリーフォーム 8"/>
            <p:cNvSpPr/>
            <p:nvPr/>
          </p:nvSpPr>
          <p:spPr>
            <a:xfrm>
              <a:off x="1486872" y="4293096"/>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売り上げ分析</a:t>
              </a:r>
              <a:endParaRPr kumimoji="1" lang="ja-JP" altLang="en-US" sz="3800" kern="1200" dirty="0"/>
            </a:p>
          </p:txBody>
        </p:sp>
        <p:pic>
          <p:nvPicPr>
            <p:cNvPr id="3079" name="Picture 7" descr="C:\Users\x11g020\AppData\Local\Microsoft\Windows\Temporary Internet Files\Content.IE5\VVX53FA5\MC900339282[1].wmf"/>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47864" y="5229200"/>
              <a:ext cx="907085" cy="9079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p:cNvGrpSpPr/>
          <p:nvPr/>
        </p:nvGrpSpPr>
        <p:grpSpPr>
          <a:xfrm>
            <a:off x="4850597" y="4293096"/>
            <a:ext cx="2942366" cy="1694207"/>
            <a:chOff x="4850597" y="4293096"/>
            <a:chExt cx="2942366" cy="1694207"/>
          </a:xfrm>
        </p:grpSpPr>
        <p:sp>
          <p:nvSpPr>
            <p:cNvPr id="10" name="フリーフォーム 9"/>
            <p:cNvSpPr/>
            <p:nvPr/>
          </p:nvSpPr>
          <p:spPr>
            <a:xfrm>
              <a:off x="5364088" y="4293096"/>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ファイル共有</a:t>
              </a:r>
              <a:endParaRPr kumimoji="1" lang="ja-JP" altLang="en-US" sz="3800" kern="1200" dirty="0"/>
            </a:p>
          </p:txBody>
        </p:sp>
        <p:pic>
          <p:nvPicPr>
            <p:cNvPr id="3080" name="Picture 8" descr="C:\Users\x11g020\AppData\Local\Microsoft\Windows\Temporary Internet Files\Content.IE5\93V1A2MV\MC900431535[1].png"/>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850597" y="5019789"/>
              <a:ext cx="1261974" cy="967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p:cNvGrpSpPr/>
          <p:nvPr/>
        </p:nvGrpSpPr>
        <p:grpSpPr>
          <a:xfrm>
            <a:off x="272435" y="1521911"/>
            <a:ext cx="2798092" cy="2090444"/>
            <a:chOff x="272435" y="1521911"/>
            <a:chExt cx="2798092" cy="2090444"/>
          </a:xfrm>
        </p:grpSpPr>
        <p:sp>
          <p:nvSpPr>
            <p:cNvPr id="6" name="フリーフォーム 5"/>
            <p:cNvSpPr/>
            <p:nvPr/>
          </p:nvSpPr>
          <p:spPr>
            <a:xfrm>
              <a:off x="272435" y="2155031"/>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シフト</a:t>
              </a:r>
              <a:endParaRPr kumimoji="1" lang="ja-JP" altLang="en-US" sz="3800" kern="1200" dirty="0"/>
            </a:p>
          </p:txBody>
        </p:sp>
        <p:pic>
          <p:nvPicPr>
            <p:cNvPr id="3081" name="Picture 9" descr="C:\Users\x11g020\AppData\Local\Microsoft\Windows\Temporary Internet Files\Content.IE5\VVX53FA5\MC900312622[1].wmf"/>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07704" y="1521911"/>
              <a:ext cx="1162823" cy="12153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328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２－２　シフト完成の流れ</a:t>
            </a:r>
            <a:endParaRPr kumimoji="1" lang="ja-JP" altLang="en-US" dirty="0"/>
          </a:p>
        </p:txBody>
      </p:sp>
      <p:sp>
        <p:nvSpPr>
          <p:cNvPr id="6" name="フリーフォーム 5"/>
          <p:cNvSpPr/>
          <p:nvPr/>
        </p:nvSpPr>
        <p:spPr>
          <a:xfrm>
            <a:off x="611560" y="5062263"/>
            <a:ext cx="7992888" cy="1174208"/>
          </a:xfrm>
          <a:custGeom>
            <a:avLst/>
            <a:gdLst>
              <a:gd name="connsiteX0" fmla="*/ 0 w 7992888"/>
              <a:gd name="connsiteY0" fmla="*/ 0 h 1174208"/>
              <a:gd name="connsiteX1" fmla="*/ 7992888 w 7992888"/>
              <a:gd name="connsiteY1" fmla="*/ 0 h 1174208"/>
              <a:gd name="connsiteX2" fmla="*/ 7992888 w 7992888"/>
              <a:gd name="connsiteY2" fmla="*/ 1174208 h 1174208"/>
              <a:gd name="connsiteX3" fmla="*/ 0 w 7992888"/>
              <a:gd name="connsiteY3" fmla="*/ 1174208 h 1174208"/>
              <a:gd name="connsiteX4" fmla="*/ 0 w 7992888"/>
              <a:gd name="connsiteY4" fmla="*/ 0 h 1174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2888" h="1174208">
                <a:moveTo>
                  <a:pt x="0" y="0"/>
                </a:moveTo>
                <a:lnTo>
                  <a:pt x="7992888" y="0"/>
                </a:lnTo>
                <a:lnTo>
                  <a:pt x="7992888" y="1174208"/>
                </a:lnTo>
                <a:lnTo>
                  <a:pt x="0" y="1174208"/>
                </a:lnTo>
                <a:lnTo>
                  <a:pt x="0" y="0"/>
                </a:lnTo>
                <a:close/>
              </a:path>
            </a:pathLst>
          </a:custGeom>
          <a:solidFill>
            <a:srgbClr val="92D050">
              <a:alpha val="66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7368" tIns="277368" rIns="277368" bIns="277368" numCol="1" spcCol="1270" anchor="ctr" anchorCtr="0">
            <a:noAutofit/>
          </a:bodyPr>
          <a:lstStyle/>
          <a:p>
            <a:pPr lvl="0" algn="ctr" defTabSz="1733550">
              <a:lnSpc>
                <a:spcPct val="90000"/>
              </a:lnSpc>
              <a:spcBef>
                <a:spcPct val="0"/>
              </a:spcBef>
              <a:spcAft>
                <a:spcPct val="35000"/>
              </a:spcAft>
            </a:pPr>
            <a:r>
              <a:rPr kumimoji="1" lang="ja-JP" altLang="en-US" sz="3600" kern="1200" dirty="0" smtClean="0">
                <a:solidFill>
                  <a:schemeClr val="tx1"/>
                </a:solidFill>
              </a:rPr>
              <a:t>アルバイトが確定したシフトを</a:t>
            </a:r>
            <a:r>
              <a:rPr kumimoji="1" lang="ja-JP" altLang="en-US" sz="3600" b="1" kern="1200" dirty="0" smtClean="0">
                <a:solidFill>
                  <a:schemeClr val="tx1"/>
                </a:solidFill>
              </a:rPr>
              <a:t>確認</a:t>
            </a:r>
            <a:endParaRPr kumimoji="1" lang="ja-JP" altLang="en-US" sz="3600" b="1" kern="1200" dirty="0">
              <a:solidFill>
                <a:schemeClr val="tx1"/>
              </a:solidFill>
            </a:endParaRPr>
          </a:p>
        </p:txBody>
      </p:sp>
      <p:sp>
        <p:nvSpPr>
          <p:cNvPr id="7" name="フリーフォーム 6"/>
          <p:cNvSpPr/>
          <p:nvPr/>
        </p:nvSpPr>
        <p:spPr>
          <a:xfrm>
            <a:off x="611560" y="3273942"/>
            <a:ext cx="7992888" cy="1805933"/>
          </a:xfrm>
          <a:custGeom>
            <a:avLst/>
            <a:gdLst>
              <a:gd name="connsiteX0" fmla="*/ 0 w 7992888"/>
              <a:gd name="connsiteY0" fmla="*/ 632492 h 1805932"/>
              <a:gd name="connsiteX1" fmla="*/ 3770703 w 7992888"/>
              <a:gd name="connsiteY1" fmla="*/ 632492 h 1805932"/>
              <a:gd name="connsiteX2" fmla="*/ 3770703 w 7992888"/>
              <a:gd name="connsiteY2" fmla="*/ 451483 h 1805932"/>
              <a:gd name="connsiteX3" fmla="*/ 3544961 w 7992888"/>
              <a:gd name="connsiteY3" fmla="*/ 451483 h 1805932"/>
              <a:gd name="connsiteX4" fmla="*/ 3996444 w 7992888"/>
              <a:gd name="connsiteY4" fmla="*/ 0 h 1805932"/>
              <a:gd name="connsiteX5" fmla="*/ 4447927 w 7992888"/>
              <a:gd name="connsiteY5" fmla="*/ 451483 h 1805932"/>
              <a:gd name="connsiteX6" fmla="*/ 4222186 w 7992888"/>
              <a:gd name="connsiteY6" fmla="*/ 451483 h 1805932"/>
              <a:gd name="connsiteX7" fmla="*/ 4222186 w 7992888"/>
              <a:gd name="connsiteY7" fmla="*/ 632492 h 1805932"/>
              <a:gd name="connsiteX8" fmla="*/ 7992888 w 7992888"/>
              <a:gd name="connsiteY8" fmla="*/ 632492 h 1805932"/>
              <a:gd name="connsiteX9" fmla="*/ 7992888 w 7992888"/>
              <a:gd name="connsiteY9" fmla="*/ 1805932 h 1805932"/>
              <a:gd name="connsiteX10" fmla="*/ 0 w 7992888"/>
              <a:gd name="connsiteY10" fmla="*/ 1805932 h 1805932"/>
              <a:gd name="connsiteX11" fmla="*/ 0 w 7992888"/>
              <a:gd name="connsiteY11" fmla="*/ 632492 h 180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92888" h="1805932">
                <a:moveTo>
                  <a:pt x="7992888" y="1173440"/>
                </a:moveTo>
                <a:lnTo>
                  <a:pt x="4222185" y="1173440"/>
                </a:lnTo>
                <a:lnTo>
                  <a:pt x="4222185" y="1354449"/>
                </a:lnTo>
                <a:lnTo>
                  <a:pt x="4447927" y="1354449"/>
                </a:lnTo>
                <a:lnTo>
                  <a:pt x="3996444" y="1805931"/>
                </a:lnTo>
                <a:lnTo>
                  <a:pt x="3544961" y="1354449"/>
                </a:lnTo>
                <a:lnTo>
                  <a:pt x="3770702" y="1354449"/>
                </a:lnTo>
                <a:lnTo>
                  <a:pt x="3770702" y="1173440"/>
                </a:lnTo>
                <a:lnTo>
                  <a:pt x="0" y="1173440"/>
                </a:lnTo>
                <a:lnTo>
                  <a:pt x="0" y="1"/>
                </a:lnTo>
                <a:lnTo>
                  <a:pt x="7992888" y="1"/>
                </a:lnTo>
                <a:lnTo>
                  <a:pt x="7992888" y="1173440"/>
                </a:lnTo>
                <a:close/>
              </a:path>
            </a:pathLst>
          </a:custGeom>
          <a:solidFill>
            <a:srgbClr val="92D050">
              <a:alpha val="66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7367" tIns="277369" rIns="277368" bIns="909860" numCol="1" spcCol="1270" anchor="ctr" anchorCtr="0">
            <a:noAutofit/>
          </a:bodyPr>
          <a:lstStyle/>
          <a:p>
            <a:pPr lvl="0" algn="ctr" defTabSz="1733550">
              <a:lnSpc>
                <a:spcPct val="90000"/>
              </a:lnSpc>
              <a:spcBef>
                <a:spcPct val="0"/>
              </a:spcBef>
              <a:spcAft>
                <a:spcPct val="35000"/>
              </a:spcAft>
            </a:pPr>
            <a:r>
              <a:rPr kumimoji="1" lang="ja-JP" altLang="en-US" sz="3900" kern="1200" dirty="0" smtClean="0">
                <a:solidFill>
                  <a:schemeClr val="tx1"/>
                </a:solidFill>
              </a:rPr>
              <a:t>社員が</a:t>
            </a:r>
            <a:r>
              <a:rPr lang="ja-JP" altLang="en-US" sz="3900" dirty="0" smtClean="0">
                <a:solidFill>
                  <a:schemeClr val="tx1"/>
                </a:solidFill>
              </a:rPr>
              <a:t>シフト</a:t>
            </a:r>
            <a:r>
              <a:rPr lang="ja-JP" altLang="en-US" sz="3900" dirty="0">
                <a:solidFill>
                  <a:schemeClr val="tx1"/>
                </a:solidFill>
              </a:rPr>
              <a:t>を</a:t>
            </a:r>
            <a:r>
              <a:rPr kumimoji="1" lang="ja-JP" altLang="en-US" sz="3900" b="1" kern="1200" dirty="0" smtClean="0">
                <a:solidFill>
                  <a:schemeClr val="tx1"/>
                </a:solidFill>
              </a:rPr>
              <a:t>作成</a:t>
            </a:r>
            <a:endParaRPr kumimoji="1" lang="ja-JP" altLang="en-US" sz="3900" b="1" kern="1200" dirty="0">
              <a:solidFill>
                <a:schemeClr val="tx1"/>
              </a:solidFill>
            </a:endParaRPr>
          </a:p>
        </p:txBody>
      </p:sp>
      <p:sp>
        <p:nvSpPr>
          <p:cNvPr id="8" name="フリーフォーム 7"/>
          <p:cNvSpPr/>
          <p:nvPr/>
        </p:nvSpPr>
        <p:spPr>
          <a:xfrm>
            <a:off x="611560" y="1485623"/>
            <a:ext cx="7992888" cy="1805934"/>
          </a:xfrm>
          <a:custGeom>
            <a:avLst/>
            <a:gdLst>
              <a:gd name="connsiteX0" fmla="*/ 0 w 7992888"/>
              <a:gd name="connsiteY0" fmla="*/ 632492 h 1805932"/>
              <a:gd name="connsiteX1" fmla="*/ 3770703 w 7992888"/>
              <a:gd name="connsiteY1" fmla="*/ 632492 h 1805932"/>
              <a:gd name="connsiteX2" fmla="*/ 3770703 w 7992888"/>
              <a:gd name="connsiteY2" fmla="*/ 451483 h 1805932"/>
              <a:gd name="connsiteX3" fmla="*/ 3544961 w 7992888"/>
              <a:gd name="connsiteY3" fmla="*/ 451483 h 1805932"/>
              <a:gd name="connsiteX4" fmla="*/ 3996444 w 7992888"/>
              <a:gd name="connsiteY4" fmla="*/ 0 h 1805932"/>
              <a:gd name="connsiteX5" fmla="*/ 4447927 w 7992888"/>
              <a:gd name="connsiteY5" fmla="*/ 451483 h 1805932"/>
              <a:gd name="connsiteX6" fmla="*/ 4222186 w 7992888"/>
              <a:gd name="connsiteY6" fmla="*/ 451483 h 1805932"/>
              <a:gd name="connsiteX7" fmla="*/ 4222186 w 7992888"/>
              <a:gd name="connsiteY7" fmla="*/ 632492 h 1805932"/>
              <a:gd name="connsiteX8" fmla="*/ 7992888 w 7992888"/>
              <a:gd name="connsiteY8" fmla="*/ 632492 h 1805932"/>
              <a:gd name="connsiteX9" fmla="*/ 7992888 w 7992888"/>
              <a:gd name="connsiteY9" fmla="*/ 1805932 h 1805932"/>
              <a:gd name="connsiteX10" fmla="*/ 0 w 7992888"/>
              <a:gd name="connsiteY10" fmla="*/ 1805932 h 1805932"/>
              <a:gd name="connsiteX11" fmla="*/ 0 w 7992888"/>
              <a:gd name="connsiteY11" fmla="*/ 632492 h 180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92888" h="1805932">
                <a:moveTo>
                  <a:pt x="7992888" y="1173440"/>
                </a:moveTo>
                <a:lnTo>
                  <a:pt x="4222185" y="1173440"/>
                </a:lnTo>
                <a:lnTo>
                  <a:pt x="4222185" y="1354449"/>
                </a:lnTo>
                <a:lnTo>
                  <a:pt x="4447927" y="1354449"/>
                </a:lnTo>
                <a:lnTo>
                  <a:pt x="3996444" y="1805931"/>
                </a:lnTo>
                <a:lnTo>
                  <a:pt x="3544961" y="1354449"/>
                </a:lnTo>
                <a:lnTo>
                  <a:pt x="3770702" y="1354449"/>
                </a:lnTo>
                <a:lnTo>
                  <a:pt x="3770702" y="1173440"/>
                </a:lnTo>
                <a:lnTo>
                  <a:pt x="0" y="1173440"/>
                </a:lnTo>
                <a:lnTo>
                  <a:pt x="0" y="1"/>
                </a:lnTo>
                <a:lnTo>
                  <a:pt x="7992888" y="1"/>
                </a:lnTo>
                <a:lnTo>
                  <a:pt x="7992888" y="1173440"/>
                </a:lnTo>
                <a:close/>
              </a:path>
            </a:pathLst>
          </a:custGeom>
          <a:solidFill>
            <a:srgbClr val="92D050">
              <a:alpha val="66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7367" tIns="277369" rIns="277368" bIns="909861" numCol="1" spcCol="1270" anchor="ctr" anchorCtr="0">
            <a:noAutofit/>
          </a:bodyPr>
          <a:lstStyle/>
          <a:p>
            <a:pPr lvl="0" algn="ctr" defTabSz="1733550">
              <a:lnSpc>
                <a:spcPct val="90000"/>
              </a:lnSpc>
              <a:spcBef>
                <a:spcPct val="0"/>
              </a:spcBef>
              <a:spcAft>
                <a:spcPct val="35000"/>
              </a:spcAft>
            </a:pPr>
            <a:r>
              <a:rPr kumimoji="1" lang="ja-JP" altLang="en-US" sz="3900" kern="1200" dirty="0" smtClean="0">
                <a:solidFill>
                  <a:schemeClr val="tx1"/>
                </a:solidFill>
              </a:rPr>
              <a:t>アルバイトが予定を</a:t>
            </a:r>
            <a:r>
              <a:rPr kumimoji="1" lang="ja-JP" altLang="en-US" sz="3900" b="1" kern="1200" dirty="0" smtClean="0">
                <a:solidFill>
                  <a:schemeClr val="tx1"/>
                </a:solidFill>
              </a:rPr>
              <a:t>提出</a:t>
            </a:r>
            <a:endParaRPr kumimoji="1" lang="ja-JP" altLang="en-US" sz="3900" b="1" kern="1200" dirty="0">
              <a:solidFill>
                <a:schemeClr val="tx1"/>
              </a:solidFill>
            </a:endParaRPr>
          </a:p>
        </p:txBody>
      </p:sp>
    </p:spTree>
    <p:extLst>
      <p:ext uri="{BB962C8B-B14F-4D97-AF65-F5344CB8AC3E}">
        <p14:creationId xmlns:p14="http://schemas.microsoft.com/office/powerpoint/2010/main" val="334692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ジャパネスク">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485</TotalTime>
  <Words>363</Words>
  <Application>Microsoft Office PowerPoint</Application>
  <PresentationFormat>画面に合わせる (4:3)</PresentationFormat>
  <Paragraphs>109</Paragraphs>
  <Slides>17</Slides>
  <Notes>2</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ジャパネスク</vt:lpstr>
      <vt:lpstr>末端店舗の情報共有システム</vt:lpstr>
      <vt:lpstr>目次</vt:lpstr>
      <vt:lpstr>１　システムの導入に至った経緯</vt:lpstr>
      <vt:lpstr>１－１　会社概要</vt:lpstr>
      <vt:lpstr>１－２　現在起きている問題</vt:lpstr>
      <vt:lpstr>１－３　解決策</vt:lpstr>
      <vt:lpstr>２　システムの画面と機能説明</vt:lpstr>
      <vt:lpstr>２－１　主な機能</vt:lpstr>
      <vt:lpstr>２－２　シフト完成の流れ</vt:lpstr>
      <vt:lpstr>２－３　シフト提出機能</vt:lpstr>
      <vt:lpstr>２－４　シフト作成機能</vt:lpstr>
      <vt:lpstr>２－５　シフト閲覧機能</vt:lpstr>
      <vt:lpstr>２－６　システムの特長</vt:lpstr>
      <vt:lpstr>３　今後の開発予定</vt:lpstr>
      <vt:lpstr>３－１　実装予定機能</vt:lpstr>
      <vt:lpstr>３－２　２次開発・３次開発</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店舗内情報共有システム開発</dc:title>
  <dc:creator>田中 宏昌</dc:creator>
  <cp:lastModifiedBy>田中 宏昌</cp:lastModifiedBy>
  <cp:revision>44</cp:revision>
  <cp:lastPrinted>2013-10-22T05:44:07Z</cp:lastPrinted>
  <dcterms:created xsi:type="dcterms:W3CDTF">2013-10-07T07:03:49Z</dcterms:created>
  <dcterms:modified xsi:type="dcterms:W3CDTF">2013-10-25T00:58:26Z</dcterms:modified>
</cp:coreProperties>
</file>