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259" r:id="rId2"/>
    <p:sldId id="278" r:id="rId3"/>
    <p:sldId id="258" r:id="rId4"/>
    <p:sldId id="261" r:id="rId5"/>
    <p:sldId id="265" r:id="rId6"/>
    <p:sldId id="279" r:id="rId7"/>
    <p:sldId id="277" r:id="rId8"/>
    <p:sldId id="267" r:id="rId9"/>
    <p:sldId id="266" r:id="rId10"/>
    <p:sldId id="268" r:id="rId11"/>
    <p:sldId id="271" r:id="rId12"/>
    <p:sldId id="270" r:id="rId13"/>
    <p:sldId id="272" r:id="rId14"/>
    <p:sldId id="274" r:id="rId15"/>
  </p:sldIdLst>
  <p:sldSz cx="9144000" cy="6858000" type="screen4x3"/>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endParaRPr kumimoji="1" lang="ja-JP" altLang="en-US"/>
          </a:p>
        </p:txBody>
      </p:sp>
      <p:sp>
        <p:nvSpPr>
          <p:cNvPr id="4" name="フッター プレースホルダー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39034BF-FCF2-4E8D-9A04-2E7098B9F127}" type="slidenum">
              <a:rPr kumimoji="1" lang="ja-JP" altLang="en-US" smtClean="0"/>
              <a:t>‹#›</a:t>
            </a:fld>
            <a:endParaRPr kumimoji="1" lang="ja-JP" altLang="en-US"/>
          </a:p>
        </p:txBody>
      </p:sp>
    </p:spTree>
    <p:extLst>
      <p:ext uri="{BB962C8B-B14F-4D97-AF65-F5344CB8AC3E}">
        <p14:creationId xmlns:p14="http://schemas.microsoft.com/office/powerpoint/2010/main" val="403818878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endParaRPr kumimoji="1" lang="ja-JP" altLang="en-US"/>
          </a:p>
        </p:txBody>
      </p:sp>
      <p:sp>
        <p:nvSpPr>
          <p:cNvPr id="4" name="スライド イメージ プレースホルダー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E3CBE92-1C31-4717-8A2C-7B10B4FAE394}" type="slidenum">
              <a:rPr kumimoji="1" lang="ja-JP" altLang="en-US" smtClean="0"/>
              <a:t>‹#›</a:t>
            </a:fld>
            <a:endParaRPr kumimoji="1" lang="ja-JP" altLang="en-US"/>
          </a:p>
        </p:txBody>
      </p:sp>
    </p:spTree>
    <p:extLst>
      <p:ext uri="{BB962C8B-B14F-4D97-AF65-F5344CB8AC3E}">
        <p14:creationId xmlns:p14="http://schemas.microsoft.com/office/powerpoint/2010/main" val="257381361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E3CBE92-1C31-4717-8A2C-7B10B4FAE394}" type="slidenum">
              <a:rPr kumimoji="1" lang="ja-JP" altLang="en-US" smtClean="0"/>
              <a:t>1</a:t>
            </a:fld>
            <a:endParaRPr kumimoji="1" lang="ja-JP" altLang="en-US"/>
          </a:p>
        </p:txBody>
      </p:sp>
      <p:sp>
        <p:nvSpPr>
          <p:cNvPr id="5" name="日付プレースホルダー 4"/>
          <p:cNvSpPr>
            <a:spLocks noGrp="1"/>
          </p:cNvSpPr>
          <p:nvPr>
            <p:ph type="dt" idx="11"/>
          </p:nvPr>
        </p:nvSpPr>
        <p:spPr/>
        <p:txBody>
          <a:bodyPr/>
          <a:lstStyle/>
          <a:p>
            <a:endParaRPr kumimoji="1" lang="ja-JP" altLang="en-US"/>
          </a:p>
        </p:txBody>
      </p:sp>
    </p:spTree>
    <p:extLst>
      <p:ext uri="{BB962C8B-B14F-4D97-AF65-F5344CB8AC3E}">
        <p14:creationId xmlns:p14="http://schemas.microsoft.com/office/powerpoint/2010/main" val="182172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8646707-6BBD-41A9-B4DF-0C76A73A2D2A}" type="slidenum">
              <a:rPr lang="en-US" altLang="ja-JP" smtClean="0"/>
              <a:t>2</a:t>
            </a:fld>
            <a:endParaRPr kumimoji="1" lang="ja-JP" altLang="en-US"/>
          </a:p>
        </p:txBody>
      </p:sp>
      <p:sp>
        <p:nvSpPr>
          <p:cNvPr id="5" name="日付プレースホルダー 4"/>
          <p:cNvSpPr>
            <a:spLocks noGrp="1"/>
          </p:cNvSpPr>
          <p:nvPr>
            <p:ph type="dt" idx="11"/>
          </p:nvPr>
        </p:nvSpPr>
        <p:spPr/>
        <p:txBody>
          <a:bodyPr/>
          <a:lstStyle/>
          <a:p>
            <a:endParaRPr kumimoji="1" lang="ja-JP" altLang="en-US"/>
          </a:p>
        </p:txBody>
      </p:sp>
    </p:spTree>
    <p:extLst>
      <p:ext uri="{BB962C8B-B14F-4D97-AF65-F5344CB8AC3E}">
        <p14:creationId xmlns:p14="http://schemas.microsoft.com/office/powerpoint/2010/main" val="2716146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1"/>
      </p:bgRef>
    </p:bg>
    <p:spTree>
      <p:nvGrpSpPr>
        <p:cNvPr id="1" name=""/>
        <p:cNvGrpSpPr/>
        <p:nvPr/>
      </p:nvGrpSpPr>
      <p:grpSpPr>
        <a:xfrm>
          <a:off x="0" y="0"/>
          <a:ext cx="0" cy="0"/>
          <a:chOff x="0" y="0"/>
          <a:chExt cx="0" cy="0"/>
        </a:xfrm>
      </p:grpSpPr>
      <p:sp>
        <p:nvSpPr>
          <p:cNvPr id="12" name="正方形/長方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角丸四角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サブタイトル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p:txBody>
          <a:bodyPr/>
          <a:lstStyle/>
          <a:p>
            <a:fld id="{E90ED720-0104-4369-84BC-D37694168613}" type="datetimeFigureOut">
              <a:rPr kumimoji="1" lang="ja-JP" altLang="en-US" smtClean="0"/>
              <a:t>2013/10/23</a:t>
            </a:fld>
            <a:endParaRPr kumimoji="1" lang="ja-JP" altLang="en-US"/>
          </a:p>
        </p:txBody>
      </p:sp>
      <p:sp>
        <p:nvSpPr>
          <p:cNvPr id="17" name="フッター プレースホルダー 16"/>
          <p:cNvSpPr>
            <a:spLocks noGrp="1"/>
          </p:cNvSpPr>
          <p:nvPr>
            <p:ph type="ftr" sz="quarter" idx="11"/>
          </p:nvPr>
        </p:nvSpPr>
        <p:spPr/>
        <p:txBody>
          <a:bodyPr/>
          <a:lstStyle/>
          <a:p>
            <a:endParaRPr kumimoji="1" lang="ja-JP" altLang="en-US"/>
          </a:p>
        </p:txBody>
      </p:sp>
      <p:sp>
        <p:nvSpPr>
          <p:cNvPr id="29" name="スライド番号プレースホルダー 28"/>
          <p:cNvSpPr>
            <a:spLocks noGrp="1"/>
          </p:cNvSpPr>
          <p:nvPr>
            <p:ph type="sldNum" sz="quarter" idx="12"/>
          </p:nvPr>
        </p:nvSpPr>
        <p:spPr/>
        <p:txBody>
          <a:bodyPr lIns="0" tIns="0" rIns="0" bIns="0">
            <a:noAutofit/>
          </a:bodyPr>
          <a:lstStyle>
            <a:lvl1pPr>
              <a:defRPr sz="1400">
                <a:solidFill>
                  <a:srgbClr val="FFFFFF"/>
                </a:solidFill>
              </a:defRPr>
            </a:lvl1pPr>
          </a:lstStyle>
          <a:p>
            <a:fld id="{D2D8002D-B5B0-4BAC-B1F6-782DDCCE6D9C}" type="slidenum">
              <a:rPr kumimoji="1" lang="ja-JP" altLang="en-US" smtClean="0"/>
              <a:t>‹#›</a:t>
            </a:fld>
            <a:endParaRPr kumimoji="1" lang="ja-JP" altLang="en-US"/>
          </a:p>
        </p:txBody>
      </p:sp>
      <p:sp>
        <p:nvSpPr>
          <p:cNvPr id="7" name="正方形/長方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ja-JP" altLang="en-US" smtClean="0"/>
              <a:t>マスター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1"/>
            <a:ext cx="201168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914400" y="274640"/>
            <a:ext cx="55626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コンテンツ プレースホルダー 7"/>
          <p:cNvSpPr>
            <a:spLocks noGrp="1"/>
          </p:cNvSpPr>
          <p:nvPr>
            <p:ph sz="quarter" idx="1"/>
          </p:nvPr>
        </p:nvSpPr>
        <p:spPr>
          <a:xfrm>
            <a:off x="914400" y="1447800"/>
            <a:ext cx="777240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11" name="正方形/長方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角丸四角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722313" y="952500"/>
            <a:ext cx="7772400" cy="1362075"/>
          </a:xfrm>
        </p:spPr>
        <p:txBody>
          <a:bodyPr anchor="b" anchorCtr="0"/>
          <a:lstStyle>
            <a:lvl1pPr algn="l">
              <a:buNone/>
              <a:defRPr sz="4000" b="0" cap="none"/>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2013/10/23</a:t>
            </a:fld>
            <a:endParaRPr kumimoji="1" lang="ja-JP" altLang="en-US"/>
          </a:p>
        </p:txBody>
      </p:sp>
      <p:sp>
        <p:nvSpPr>
          <p:cNvPr id="5" name="フッター プレースホルダー 4"/>
          <p:cNvSpPr>
            <a:spLocks noGrp="1"/>
          </p:cNvSpPr>
          <p:nvPr>
            <p:ph type="ftr" sz="quarter" idx="11"/>
          </p:nvPr>
        </p:nvSpPr>
        <p:spPr>
          <a:xfrm>
            <a:off x="800100" y="6172200"/>
            <a:ext cx="4000500" cy="457200"/>
          </a:xfrm>
        </p:spPr>
        <p:txBody>
          <a:bodyPr/>
          <a:lstStyle/>
          <a:p>
            <a:endParaRPr kumimoji="1" lang="ja-JP" altLang="en-US"/>
          </a:p>
        </p:txBody>
      </p:sp>
      <p:sp>
        <p:nvSpPr>
          <p:cNvPr id="7" name="正方形/長方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a:off x="146304" y="6208776"/>
            <a:ext cx="457200" cy="457200"/>
          </a:xfrm>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2013/10/23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91440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93395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273050"/>
            <a:ext cx="7772400" cy="1143000"/>
          </a:xfrm>
        </p:spPr>
        <p:txBody>
          <a:bodyPr anchor="b" anchorCtr="0"/>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2013/10/23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11" name="コンテンツ プレースホルダー 10"/>
          <p:cNvSpPr>
            <a:spLocks noGrp="1"/>
          </p:cNvSpPr>
          <p:nvPr>
            <p:ph sz="half" idx="2"/>
          </p:nvPr>
        </p:nvSpPr>
        <p:spPr>
          <a:xfrm>
            <a:off x="9144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half" idx="4"/>
          </p:nvPr>
        </p:nvSpPr>
        <p:spPr>
          <a:xfrm>
            <a:off x="49530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2013/10/23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2013/10/23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正方形/長方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角丸四角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914400" y="273050"/>
            <a:ext cx="7772400" cy="1143000"/>
          </a:xfrm>
        </p:spPr>
        <p:txBody>
          <a:bodyPr anchor="b" anchorCtr="0"/>
          <a:lstStyle>
            <a:lvl1pPr algn="l">
              <a:buNone/>
              <a:defRPr sz="4000" b="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2013/10/23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11" name="コンテンツ プレースホルダー 10"/>
          <p:cNvSpPr>
            <a:spLocks noGrp="1"/>
          </p:cNvSpPr>
          <p:nvPr>
            <p:ph sz="quarter" idx="1"/>
          </p:nvPr>
        </p:nvSpPr>
        <p:spPr>
          <a:xfrm>
            <a:off x="2971800" y="1600200"/>
            <a:ext cx="5715000" cy="44958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ja-JP" altLang="en-US" smtClean="0"/>
              <a:t>マスター タイトルの書式設定</a:t>
            </a:r>
            <a:endParaRPr kumimoji="0" lang="en-US"/>
          </a:p>
        </p:txBody>
      </p:sp>
      <p:sp>
        <p:nvSpPr>
          <p:cNvPr id="4" name="テキスト プレースホルダー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2013/10/23</a:t>
            </a:fld>
            <a:endParaRPr kumimoji="1" lang="ja-JP" altLang="en-US"/>
          </a:p>
        </p:txBody>
      </p:sp>
      <p:sp>
        <p:nvSpPr>
          <p:cNvPr id="6" name="フッター プレースホルダー 5"/>
          <p:cNvSpPr>
            <a:spLocks noGrp="1"/>
          </p:cNvSpPr>
          <p:nvPr>
            <p:ph type="ftr" sz="quarter" idx="11"/>
          </p:nvPr>
        </p:nvSpPr>
        <p:spPr>
          <a:xfrm>
            <a:off x="914400" y="6172200"/>
            <a:ext cx="3886200" cy="457200"/>
          </a:xfrm>
        </p:spPr>
        <p:txBody>
          <a:bodyPr/>
          <a:lstStyle/>
          <a:p>
            <a:endParaRPr kumimoji="1" lang="ja-JP" altLang="en-US"/>
          </a:p>
        </p:txBody>
      </p:sp>
      <p:sp>
        <p:nvSpPr>
          <p:cNvPr id="7" name="スライド番号プレースホルダー 6"/>
          <p:cNvSpPr>
            <a:spLocks noGrp="1"/>
          </p:cNvSpPr>
          <p:nvPr>
            <p:ph type="sldNum" sz="quarter" idx="12"/>
          </p:nvPr>
        </p:nvSpPr>
        <p:spPr>
          <a:xfrm>
            <a:off x="146304" y="6208776"/>
            <a:ext cx="457200" cy="457200"/>
          </a:xfrm>
        </p:spPr>
        <p:txBody>
          <a:bodyPr/>
          <a:lstStyle/>
          <a:p>
            <a:fld id="{D2D8002D-B5B0-4BAC-B1F6-782DDCCE6D9C}" type="slidenum">
              <a:rPr kumimoji="1" lang="ja-JP" altLang="en-US" smtClean="0"/>
              <a:t>‹#›</a:t>
            </a:fld>
            <a:endParaRPr kumimoji="1" lang="ja-JP" altLang="en-US"/>
          </a:p>
        </p:txBody>
      </p:sp>
      <p:sp>
        <p:nvSpPr>
          <p:cNvPr id="11" name="正方形/長方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正方形/長方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図プレースホルダー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ja-JP" altLang="en-US" smtClean="0"/>
              <a:t>アイコンをクリックして図を追加</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角丸四角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タイトル プレースホルダー 21"/>
          <p:cNvSpPr>
            <a:spLocks noGrp="1"/>
          </p:cNvSpPr>
          <p:nvPr>
            <p:ph type="title"/>
          </p:nvPr>
        </p:nvSpPr>
        <p:spPr>
          <a:xfrm>
            <a:off x="914400" y="274638"/>
            <a:ext cx="7772400" cy="1143000"/>
          </a:xfrm>
          <a:prstGeom prst="rect">
            <a:avLst/>
          </a:prstGeom>
        </p:spPr>
        <p:txBody>
          <a:bodyPr bIns="91440" anchor="b" anchorCtr="0">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90ED720-0104-4369-84BC-D37694168613}" type="datetimeFigureOut">
              <a:rPr kumimoji="1" lang="ja-JP" altLang="en-US" smtClean="0"/>
              <a:t>2013/10/23</a:t>
            </a:fld>
            <a:endParaRPr kumimoji="1" lang="ja-JP" altLang="en-US"/>
          </a:p>
        </p:txBody>
      </p:sp>
      <p:sp>
        <p:nvSpPr>
          <p:cNvPr id="3" name="フッター プレースホルダー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1" lang="ja-JP" altLang="en-US"/>
          </a:p>
        </p:txBody>
      </p:sp>
      <p:sp>
        <p:nvSpPr>
          <p:cNvPr id="23" name="スライド番号プレースホルダー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1"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1"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1"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png"/><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１　</a:t>
            </a:r>
            <a:r>
              <a:rPr kumimoji="1" lang="ja-JP" altLang="en-US" sz="3600" b="1" dirty="0" smtClean="0"/>
              <a:t>システムの導入に至った経緯</a:t>
            </a:r>
            <a:endParaRPr kumimoji="1" lang="ja-JP" altLang="en-US" sz="3600" b="1" dirty="0"/>
          </a:p>
        </p:txBody>
      </p:sp>
      <p:sp>
        <p:nvSpPr>
          <p:cNvPr id="3" name="テキスト プレースホルダー 2"/>
          <p:cNvSpPr>
            <a:spLocks noGrp="1"/>
          </p:cNvSpPr>
          <p:nvPr>
            <p:ph type="body" idx="1"/>
          </p:nvPr>
        </p:nvSpPr>
        <p:spPr/>
        <p:txBody>
          <a:bodyPr/>
          <a:lstStyle/>
          <a:p>
            <a:r>
              <a:rPr kumimoji="1" lang="ja-JP" altLang="en-US" dirty="0" smtClean="0">
                <a:solidFill>
                  <a:schemeClr val="tx1">
                    <a:lumMod val="95000"/>
                    <a:lumOff val="5000"/>
                  </a:schemeClr>
                </a:solidFill>
              </a:rPr>
              <a:t>１－１　現在起きている問題</a:t>
            </a:r>
            <a:endParaRPr kumimoji="1" lang="en-US" altLang="ja-JP" dirty="0" smtClean="0">
              <a:solidFill>
                <a:schemeClr val="tx1">
                  <a:lumMod val="95000"/>
                  <a:lumOff val="5000"/>
                </a:schemeClr>
              </a:solidFill>
            </a:endParaRPr>
          </a:p>
          <a:p>
            <a:r>
              <a:rPr lang="ja-JP" altLang="en-US" dirty="0" smtClean="0">
                <a:solidFill>
                  <a:schemeClr val="tx1">
                    <a:lumMod val="95000"/>
                    <a:lumOff val="5000"/>
                  </a:schemeClr>
                </a:solidFill>
              </a:rPr>
              <a:t>１－２　解決策</a:t>
            </a:r>
            <a:endParaRPr kumimoji="1" lang="ja-JP" altLang="en-US" dirty="0">
              <a:solidFill>
                <a:schemeClr val="tx1">
                  <a:lumMod val="95000"/>
                  <a:lumOff val="5000"/>
                </a:schemeClr>
              </a:solidFill>
            </a:endParaRPr>
          </a:p>
        </p:txBody>
      </p:sp>
    </p:spTree>
    <p:extLst>
      <p:ext uri="{BB962C8B-B14F-4D97-AF65-F5344CB8AC3E}">
        <p14:creationId xmlns:p14="http://schemas.microsoft.com/office/powerpoint/2010/main" val="1994572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Ｊ＆Ｇ科\卒業研究\卒業研究-Javaサーバサイド自由制作\01グループ作業用\D班\プレゼン\第二回\003.GIF"/>
          <p:cNvPicPr>
            <a:picLocks noChangeAspect="1" noChangeArrowheads="1"/>
          </p:cNvPicPr>
          <p:nvPr/>
        </p:nvPicPr>
        <p:blipFill rotWithShape="1">
          <a:blip r:embed="rId2">
            <a:extLst>
              <a:ext uri="{28A0092B-C50C-407E-A947-70E740481C1C}">
                <a14:useLocalDpi xmlns:a14="http://schemas.microsoft.com/office/drawing/2010/main" val="0"/>
              </a:ext>
            </a:extLst>
          </a:blip>
          <a:srcRect l="21021" t="12273"/>
          <a:stretch/>
        </p:blipFill>
        <p:spPr bwMode="auto">
          <a:xfrm>
            <a:off x="611560" y="1420397"/>
            <a:ext cx="7776864" cy="521273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a:bodyPr>
          <a:lstStyle/>
          <a:p>
            <a:r>
              <a:rPr lang="ja-JP" altLang="en-US" dirty="0" smtClean="0"/>
              <a:t>２－５</a:t>
            </a:r>
            <a:r>
              <a:rPr lang="ja-JP" altLang="en-US" dirty="0"/>
              <a:t>　</a:t>
            </a:r>
            <a:r>
              <a:rPr lang="ja-JP" altLang="en-US" dirty="0" smtClean="0"/>
              <a:t>シフト</a:t>
            </a:r>
            <a:r>
              <a:rPr lang="ja-JP" altLang="en-US" dirty="0"/>
              <a:t>閲覧</a:t>
            </a:r>
            <a:r>
              <a:rPr lang="ja-JP" altLang="en-US" dirty="0" smtClean="0"/>
              <a:t>機能</a:t>
            </a:r>
            <a:endParaRPr kumimoji="1" lang="ja-JP" altLang="en-US" dirty="0"/>
          </a:p>
        </p:txBody>
      </p:sp>
      <p:sp>
        <p:nvSpPr>
          <p:cNvPr id="3" name="角丸四角形吹き出し 2"/>
          <p:cNvSpPr/>
          <p:nvPr/>
        </p:nvSpPr>
        <p:spPr>
          <a:xfrm>
            <a:off x="1115616" y="2060848"/>
            <a:ext cx="1656184" cy="3600400"/>
          </a:xfrm>
          <a:prstGeom prst="wedgeRoundRectCallout">
            <a:avLst>
              <a:gd name="adj1" fmla="val 104818"/>
              <a:gd name="adj2" fmla="val -23998"/>
              <a:gd name="adj3" fmla="val 16667"/>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kumimoji="1" lang="ja-JP" altLang="en-US" dirty="0" smtClean="0"/>
              <a:t>作成画面でのデータをもとに</a:t>
            </a:r>
            <a:endParaRPr kumimoji="1" lang="en-US" altLang="ja-JP" dirty="0" smtClean="0"/>
          </a:p>
          <a:p>
            <a:pPr algn="ctr"/>
            <a:r>
              <a:rPr kumimoji="1" lang="ja-JP" altLang="en-US" dirty="0" smtClean="0"/>
              <a:t>自動的にラインが引かれる</a:t>
            </a:r>
            <a:endParaRPr kumimoji="1" lang="en-US" altLang="ja-JP" dirty="0" smtClean="0"/>
          </a:p>
          <a:p>
            <a:pPr algn="ctr"/>
            <a:r>
              <a:rPr lang="ja-JP" altLang="en-US" dirty="0"/>
              <a:t>印刷</a:t>
            </a:r>
            <a:r>
              <a:rPr lang="ja-JP" altLang="en-US" dirty="0" smtClean="0"/>
              <a:t>も権限を持っていれば可能</a:t>
            </a:r>
            <a:endParaRPr kumimoji="1" lang="ja-JP" altLang="en-US" dirty="0"/>
          </a:p>
        </p:txBody>
      </p:sp>
    </p:spTree>
    <p:extLst>
      <p:ext uri="{BB962C8B-B14F-4D97-AF65-F5344CB8AC3E}">
        <p14:creationId xmlns:p14="http://schemas.microsoft.com/office/powerpoint/2010/main" val="259305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ja-JP" altLang="en-US" dirty="0" smtClean="0"/>
              <a:t>－６　</a:t>
            </a:r>
            <a:r>
              <a:rPr kumimoji="1" lang="ja-JP" altLang="en-US" dirty="0" smtClean="0"/>
              <a:t>システムの特長</a:t>
            </a:r>
            <a:endParaRPr kumimoji="1" lang="ja-JP" altLang="en-US" dirty="0"/>
          </a:p>
        </p:txBody>
      </p:sp>
      <p:sp>
        <p:nvSpPr>
          <p:cNvPr id="3" name="コンテンツ プレースホルダー 2"/>
          <p:cNvSpPr>
            <a:spLocks noGrp="1"/>
          </p:cNvSpPr>
          <p:nvPr>
            <p:ph sz="quarter" idx="1"/>
          </p:nvPr>
        </p:nvSpPr>
        <p:spPr>
          <a:xfrm>
            <a:off x="539552" y="1988840"/>
            <a:ext cx="8204448" cy="3744416"/>
          </a:xfrm>
          <a:ln>
            <a:noFill/>
          </a:ln>
        </p:spPr>
        <p:txBody>
          <a:bodyPr anchor="t">
            <a:noAutofit/>
          </a:bodyPr>
          <a:lstStyle/>
          <a:p>
            <a:pPr marL="0" indent="0" algn="ctr">
              <a:buNone/>
            </a:pPr>
            <a:endParaRPr lang="en-US" altLang="ja-JP" sz="3200" dirty="0" smtClean="0"/>
          </a:p>
          <a:p>
            <a:pPr marL="0" indent="0" algn="ctr">
              <a:buNone/>
            </a:pPr>
            <a:endParaRPr lang="en-US" altLang="ja-JP" sz="3200" dirty="0" smtClean="0"/>
          </a:p>
        </p:txBody>
      </p:sp>
      <p:sp>
        <p:nvSpPr>
          <p:cNvPr id="6" name="フリーフォーム 5"/>
          <p:cNvSpPr/>
          <p:nvPr/>
        </p:nvSpPr>
        <p:spPr>
          <a:xfrm>
            <a:off x="467544" y="1556857"/>
            <a:ext cx="1132255" cy="1617507"/>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1">
            <a:schemeClr val="accent3">
              <a:shade val="80000"/>
              <a:hueOff val="0"/>
              <a:satOff val="0"/>
              <a:lumOff val="0"/>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r>
              <a:rPr kumimoji="1" lang="ja-JP" altLang="en-US" sz="2800" kern="1200" dirty="0" smtClean="0"/>
              <a:t>　</a:t>
            </a:r>
            <a:endParaRPr kumimoji="1" lang="ja-JP" altLang="en-US" sz="2800" kern="1200" dirty="0"/>
          </a:p>
        </p:txBody>
      </p:sp>
      <p:sp>
        <p:nvSpPr>
          <p:cNvPr id="7" name="フリーフォーム 6"/>
          <p:cNvSpPr/>
          <p:nvPr/>
        </p:nvSpPr>
        <p:spPr>
          <a:xfrm>
            <a:off x="1599799" y="1556858"/>
            <a:ext cx="7220672" cy="1051380"/>
          </a:xfrm>
          <a:custGeom>
            <a:avLst/>
            <a:gdLst>
              <a:gd name="connsiteX0" fmla="*/ 175234 w 1051380"/>
              <a:gd name="connsiteY0" fmla="*/ 0 h 7220672"/>
              <a:gd name="connsiteX1" fmla="*/ 876146 w 1051380"/>
              <a:gd name="connsiteY1" fmla="*/ 0 h 7220672"/>
              <a:gd name="connsiteX2" fmla="*/ 1051380 w 1051380"/>
              <a:gd name="connsiteY2" fmla="*/ 175234 h 7220672"/>
              <a:gd name="connsiteX3" fmla="*/ 1051380 w 1051380"/>
              <a:gd name="connsiteY3" fmla="*/ 7220672 h 7220672"/>
              <a:gd name="connsiteX4" fmla="*/ 1051380 w 1051380"/>
              <a:gd name="connsiteY4" fmla="*/ 7220672 h 7220672"/>
              <a:gd name="connsiteX5" fmla="*/ 0 w 1051380"/>
              <a:gd name="connsiteY5" fmla="*/ 7220672 h 7220672"/>
              <a:gd name="connsiteX6" fmla="*/ 0 w 1051380"/>
              <a:gd name="connsiteY6" fmla="*/ 7220672 h 7220672"/>
              <a:gd name="connsiteX7" fmla="*/ 0 w 1051380"/>
              <a:gd name="connsiteY7" fmla="*/ 175234 h 7220672"/>
              <a:gd name="connsiteX8" fmla="*/ 175234 w 1051380"/>
              <a:gd name="connsiteY8" fmla="*/ 0 h 72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380" h="7220672">
                <a:moveTo>
                  <a:pt x="1051380" y="1203475"/>
                </a:moveTo>
                <a:lnTo>
                  <a:pt x="1051380" y="6017197"/>
                </a:lnTo>
                <a:cubicBezTo>
                  <a:pt x="1051380" y="6681855"/>
                  <a:pt x="1039956" y="7220669"/>
                  <a:pt x="1025865" y="7220669"/>
                </a:cubicBezTo>
                <a:lnTo>
                  <a:pt x="0" y="7220669"/>
                </a:lnTo>
                <a:lnTo>
                  <a:pt x="0" y="7220669"/>
                </a:lnTo>
                <a:lnTo>
                  <a:pt x="0" y="3"/>
                </a:lnTo>
                <a:lnTo>
                  <a:pt x="0" y="3"/>
                </a:lnTo>
                <a:lnTo>
                  <a:pt x="1025865" y="3"/>
                </a:lnTo>
                <a:cubicBezTo>
                  <a:pt x="1039956" y="3"/>
                  <a:pt x="1051380" y="538817"/>
                  <a:pt x="1051380" y="1203475"/>
                </a:cubicBezTo>
                <a:close/>
              </a:path>
            </a:pathLst>
          </a:custGeom>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6248" tIns="69739" rIns="69739" bIns="69739" numCol="1" spcCol="1270" anchor="ctr" anchorCtr="0">
            <a:noAutofit/>
          </a:bodyPr>
          <a:lstStyle/>
          <a:p>
            <a:pPr marL="285750" lvl="1" indent="-285750" algn="l" defTabSz="1289050">
              <a:lnSpc>
                <a:spcPct val="90000"/>
              </a:lnSpc>
              <a:spcBef>
                <a:spcPct val="0"/>
              </a:spcBef>
              <a:spcAft>
                <a:spcPct val="15000"/>
              </a:spcAft>
              <a:buChar char="••"/>
            </a:pPr>
            <a:r>
              <a:rPr lang="ja-JP" altLang="en-US" sz="2900" u="sng" kern="1200" dirty="0" smtClean="0">
                <a:uFill>
                  <a:solidFill>
                    <a:srgbClr val="FF0000"/>
                  </a:solidFill>
                </a:uFill>
              </a:rPr>
              <a:t>従業員の負担を減らす</a:t>
            </a:r>
            <a:endParaRPr kumimoji="1" lang="ja-JP" altLang="en-US" sz="2900" kern="1200" dirty="0"/>
          </a:p>
        </p:txBody>
      </p:sp>
      <p:sp>
        <p:nvSpPr>
          <p:cNvPr id="8" name="フリーフォーム 7"/>
          <p:cNvSpPr/>
          <p:nvPr/>
        </p:nvSpPr>
        <p:spPr>
          <a:xfrm>
            <a:off x="467544" y="2980286"/>
            <a:ext cx="1132255" cy="1617507"/>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3">
              <a:shade val="80000"/>
              <a:hueOff val="0"/>
              <a:satOff val="0"/>
              <a:lumOff val="10652"/>
              <a:alphaOff val="0"/>
            </a:schemeClr>
          </a:lnRef>
          <a:fillRef idx="1">
            <a:schemeClr val="accent3">
              <a:shade val="80000"/>
              <a:hueOff val="0"/>
              <a:satOff val="0"/>
              <a:lumOff val="10652"/>
              <a:alphaOff val="0"/>
            </a:schemeClr>
          </a:fillRef>
          <a:effectRef idx="1">
            <a:schemeClr val="accent3">
              <a:shade val="80000"/>
              <a:hueOff val="0"/>
              <a:satOff val="0"/>
              <a:lumOff val="10652"/>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r>
              <a:rPr kumimoji="1" lang="ja-JP" altLang="en-US" sz="2800" kern="1200" dirty="0" smtClean="0"/>
              <a:t>　</a:t>
            </a:r>
            <a:endParaRPr kumimoji="1" lang="ja-JP" altLang="en-US" sz="2800" kern="1200" dirty="0"/>
          </a:p>
        </p:txBody>
      </p:sp>
      <p:sp>
        <p:nvSpPr>
          <p:cNvPr id="9" name="フリーフォーム 8"/>
          <p:cNvSpPr/>
          <p:nvPr/>
        </p:nvSpPr>
        <p:spPr>
          <a:xfrm>
            <a:off x="1599799" y="2980286"/>
            <a:ext cx="7220672" cy="1051380"/>
          </a:xfrm>
          <a:custGeom>
            <a:avLst/>
            <a:gdLst>
              <a:gd name="connsiteX0" fmla="*/ 175234 w 1051380"/>
              <a:gd name="connsiteY0" fmla="*/ 0 h 7220672"/>
              <a:gd name="connsiteX1" fmla="*/ 876146 w 1051380"/>
              <a:gd name="connsiteY1" fmla="*/ 0 h 7220672"/>
              <a:gd name="connsiteX2" fmla="*/ 1051380 w 1051380"/>
              <a:gd name="connsiteY2" fmla="*/ 175234 h 7220672"/>
              <a:gd name="connsiteX3" fmla="*/ 1051380 w 1051380"/>
              <a:gd name="connsiteY3" fmla="*/ 7220672 h 7220672"/>
              <a:gd name="connsiteX4" fmla="*/ 1051380 w 1051380"/>
              <a:gd name="connsiteY4" fmla="*/ 7220672 h 7220672"/>
              <a:gd name="connsiteX5" fmla="*/ 0 w 1051380"/>
              <a:gd name="connsiteY5" fmla="*/ 7220672 h 7220672"/>
              <a:gd name="connsiteX6" fmla="*/ 0 w 1051380"/>
              <a:gd name="connsiteY6" fmla="*/ 7220672 h 7220672"/>
              <a:gd name="connsiteX7" fmla="*/ 0 w 1051380"/>
              <a:gd name="connsiteY7" fmla="*/ 175234 h 7220672"/>
              <a:gd name="connsiteX8" fmla="*/ 175234 w 1051380"/>
              <a:gd name="connsiteY8" fmla="*/ 0 h 72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380" h="7220672">
                <a:moveTo>
                  <a:pt x="1051380" y="1203475"/>
                </a:moveTo>
                <a:lnTo>
                  <a:pt x="1051380" y="6017197"/>
                </a:lnTo>
                <a:cubicBezTo>
                  <a:pt x="1051380" y="6681855"/>
                  <a:pt x="1039956" y="7220669"/>
                  <a:pt x="1025865" y="7220669"/>
                </a:cubicBezTo>
                <a:lnTo>
                  <a:pt x="0" y="7220669"/>
                </a:lnTo>
                <a:lnTo>
                  <a:pt x="0" y="7220669"/>
                </a:lnTo>
                <a:lnTo>
                  <a:pt x="0" y="3"/>
                </a:lnTo>
                <a:lnTo>
                  <a:pt x="0" y="3"/>
                </a:lnTo>
                <a:lnTo>
                  <a:pt x="1025865" y="3"/>
                </a:lnTo>
                <a:cubicBezTo>
                  <a:pt x="1039956" y="3"/>
                  <a:pt x="1051380" y="538817"/>
                  <a:pt x="1051380" y="1203475"/>
                </a:cubicBezTo>
                <a:close/>
              </a:path>
            </a:pathLst>
          </a:custGeom>
        </p:spPr>
        <p:style>
          <a:lnRef idx="2">
            <a:schemeClr val="accent3">
              <a:shade val="80000"/>
              <a:hueOff val="0"/>
              <a:satOff val="0"/>
              <a:lumOff val="1065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6248" tIns="69739" rIns="69739" bIns="69739" numCol="1" spcCol="1270" anchor="ctr" anchorCtr="0">
            <a:noAutofit/>
          </a:bodyPr>
          <a:lstStyle/>
          <a:p>
            <a:pPr marL="285750" lvl="1" indent="-285750" algn="l" defTabSz="1289050">
              <a:lnSpc>
                <a:spcPct val="90000"/>
              </a:lnSpc>
              <a:spcBef>
                <a:spcPct val="0"/>
              </a:spcBef>
              <a:spcAft>
                <a:spcPct val="15000"/>
              </a:spcAft>
              <a:buChar char="••"/>
            </a:pPr>
            <a:r>
              <a:rPr lang="ja-JP" altLang="en-US" sz="2900" kern="1200" dirty="0" smtClean="0"/>
              <a:t>店舗の情報をあらかじめ知っておいてもらうことで </a:t>
            </a:r>
            <a:r>
              <a:rPr lang="ja-JP" altLang="en-US" sz="2900" u="sng" kern="1200" dirty="0" smtClean="0">
                <a:uFill>
                  <a:solidFill>
                    <a:srgbClr val="FF0000"/>
                  </a:solidFill>
                </a:uFill>
              </a:rPr>
              <a:t>ヒューマンエラーをなくす</a:t>
            </a:r>
            <a:endParaRPr kumimoji="1" lang="ja-JP" altLang="en-US" sz="2900" kern="1200" dirty="0"/>
          </a:p>
        </p:txBody>
      </p:sp>
      <p:sp>
        <p:nvSpPr>
          <p:cNvPr id="10" name="フリーフォーム 9"/>
          <p:cNvSpPr/>
          <p:nvPr/>
        </p:nvSpPr>
        <p:spPr>
          <a:xfrm>
            <a:off x="467544" y="4403714"/>
            <a:ext cx="1132255" cy="1617507"/>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3">
              <a:shade val="80000"/>
              <a:hueOff val="0"/>
              <a:satOff val="0"/>
              <a:lumOff val="21304"/>
              <a:alphaOff val="0"/>
            </a:schemeClr>
          </a:lnRef>
          <a:fillRef idx="1">
            <a:schemeClr val="accent3">
              <a:shade val="80000"/>
              <a:hueOff val="0"/>
              <a:satOff val="0"/>
              <a:lumOff val="21304"/>
              <a:alphaOff val="0"/>
            </a:schemeClr>
          </a:fillRef>
          <a:effectRef idx="1">
            <a:schemeClr val="accent3">
              <a:shade val="80000"/>
              <a:hueOff val="0"/>
              <a:satOff val="0"/>
              <a:lumOff val="21304"/>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r>
              <a:rPr kumimoji="1" lang="ja-JP" altLang="en-US" sz="2800" kern="1200" dirty="0" smtClean="0"/>
              <a:t>　</a:t>
            </a:r>
            <a:endParaRPr kumimoji="1" lang="ja-JP" altLang="en-US" sz="2800" kern="1200" dirty="0"/>
          </a:p>
        </p:txBody>
      </p:sp>
      <p:sp>
        <p:nvSpPr>
          <p:cNvPr id="11" name="フリーフォーム 10"/>
          <p:cNvSpPr/>
          <p:nvPr/>
        </p:nvSpPr>
        <p:spPr>
          <a:xfrm>
            <a:off x="1599799" y="4403715"/>
            <a:ext cx="7220672" cy="1051380"/>
          </a:xfrm>
          <a:custGeom>
            <a:avLst/>
            <a:gdLst>
              <a:gd name="connsiteX0" fmla="*/ 175234 w 1051380"/>
              <a:gd name="connsiteY0" fmla="*/ 0 h 7220672"/>
              <a:gd name="connsiteX1" fmla="*/ 876146 w 1051380"/>
              <a:gd name="connsiteY1" fmla="*/ 0 h 7220672"/>
              <a:gd name="connsiteX2" fmla="*/ 1051380 w 1051380"/>
              <a:gd name="connsiteY2" fmla="*/ 175234 h 7220672"/>
              <a:gd name="connsiteX3" fmla="*/ 1051380 w 1051380"/>
              <a:gd name="connsiteY3" fmla="*/ 7220672 h 7220672"/>
              <a:gd name="connsiteX4" fmla="*/ 1051380 w 1051380"/>
              <a:gd name="connsiteY4" fmla="*/ 7220672 h 7220672"/>
              <a:gd name="connsiteX5" fmla="*/ 0 w 1051380"/>
              <a:gd name="connsiteY5" fmla="*/ 7220672 h 7220672"/>
              <a:gd name="connsiteX6" fmla="*/ 0 w 1051380"/>
              <a:gd name="connsiteY6" fmla="*/ 7220672 h 7220672"/>
              <a:gd name="connsiteX7" fmla="*/ 0 w 1051380"/>
              <a:gd name="connsiteY7" fmla="*/ 175234 h 7220672"/>
              <a:gd name="connsiteX8" fmla="*/ 175234 w 1051380"/>
              <a:gd name="connsiteY8" fmla="*/ 0 h 72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380" h="7220672">
                <a:moveTo>
                  <a:pt x="1051380" y="1203475"/>
                </a:moveTo>
                <a:lnTo>
                  <a:pt x="1051380" y="6017197"/>
                </a:lnTo>
                <a:cubicBezTo>
                  <a:pt x="1051380" y="6681855"/>
                  <a:pt x="1039956" y="7220669"/>
                  <a:pt x="1025865" y="7220669"/>
                </a:cubicBezTo>
                <a:lnTo>
                  <a:pt x="0" y="7220669"/>
                </a:lnTo>
                <a:lnTo>
                  <a:pt x="0" y="7220669"/>
                </a:lnTo>
                <a:lnTo>
                  <a:pt x="0" y="3"/>
                </a:lnTo>
                <a:lnTo>
                  <a:pt x="0" y="3"/>
                </a:lnTo>
                <a:lnTo>
                  <a:pt x="1025865" y="3"/>
                </a:lnTo>
                <a:cubicBezTo>
                  <a:pt x="1039956" y="3"/>
                  <a:pt x="1051380" y="538817"/>
                  <a:pt x="1051380" y="1203475"/>
                </a:cubicBezTo>
                <a:close/>
              </a:path>
            </a:pathLst>
          </a:custGeom>
        </p:spPr>
        <p:style>
          <a:lnRef idx="2">
            <a:schemeClr val="accent3">
              <a:shade val="80000"/>
              <a:hueOff val="0"/>
              <a:satOff val="0"/>
              <a:lumOff val="2130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6248" tIns="69739" rIns="69739" bIns="69739" numCol="1" spcCol="1270" anchor="ctr" anchorCtr="0">
            <a:noAutofit/>
          </a:bodyPr>
          <a:lstStyle/>
          <a:p>
            <a:pPr marL="285750" lvl="1" indent="-285750" algn="l" defTabSz="1289050">
              <a:lnSpc>
                <a:spcPct val="90000"/>
              </a:lnSpc>
              <a:spcBef>
                <a:spcPct val="0"/>
              </a:spcBef>
              <a:spcAft>
                <a:spcPct val="15000"/>
              </a:spcAft>
              <a:buChar char="••"/>
            </a:pPr>
            <a:r>
              <a:rPr lang="ja-JP" altLang="en-US" sz="2900" u="sng" kern="1200" dirty="0" smtClean="0">
                <a:uFill>
                  <a:solidFill>
                    <a:srgbClr val="FF0000"/>
                  </a:solidFill>
                </a:uFill>
              </a:rPr>
              <a:t>お客様へのより良いサービスを提供できる</a:t>
            </a:r>
            <a:endParaRPr kumimoji="1" lang="ja-JP" altLang="en-US" sz="2900" kern="1200" dirty="0"/>
          </a:p>
        </p:txBody>
      </p:sp>
    </p:spTree>
    <p:extLst>
      <p:ext uri="{BB962C8B-B14F-4D97-AF65-F5344CB8AC3E}">
        <p14:creationId xmlns:p14="http://schemas.microsoft.com/office/powerpoint/2010/main" val="397691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b="1" dirty="0"/>
              <a:t>３　</a:t>
            </a:r>
            <a:r>
              <a:rPr kumimoji="1" lang="ja-JP" altLang="en-US" sz="3600" b="1" dirty="0" smtClean="0"/>
              <a:t>今後の開発予定</a:t>
            </a:r>
            <a:endParaRPr kumimoji="1" lang="ja-JP" altLang="en-US" sz="3600" b="1" dirty="0"/>
          </a:p>
        </p:txBody>
      </p:sp>
      <p:sp>
        <p:nvSpPr>
          <p:cNvPr id="3" name="テキスト プレースホルダー 2"/>
          <p:cNvSpPr>
            <a:spLocks noGrp="1"/>
          </p:cNvSpPr>
          <p:nvPr>
            <p:ph type="body" idx="1"/>
          </p:nvPr>
        </p:nvSpPr>
        <p:spPr/>
        <p:txBody>
          <a:bodyPr>
            <a:normAutofit/>
          </a:bodyPr>
          <a:lstStyle/>
          <a:p>
            <a:r>
              <a:rPr lang="ja-JP" altLang="en-US" dirty="0">
                <a:solidFill>
                  <a:schemeClr val="tx1">
                    <a:lumMod val="95000"/>
                    <a:lumOff val="5000"/>
                  </a:schemeClr>
                </a:solidFill>
              </a:rPr>
              <a:t>３</a:t>
            </a:r>
            <a:r>
              <a:rPr lang="ja-JP" altLang="en-US" dirty="0" smtClean="0">
                <a:solidFill>
                  <a:schemeClr val="tx1">
                    <a:lumMod val="95000"/>
                    <a:lumOff val="5000"/>
                  </a:schemeClr>
                </a:solidFill>
              </a:rPr>
              <a:t>－１　今後の開発予定</a:t>
            </a:r>
            <a:endParaRPr lang="en-US" altLang="ja-JP" dirty="0" smtClean="0">
              <a:solidFill>
                <a:schemeClr val="tx1">
                  <a:lumMod val="95000"/>
                  <a:lumOff val="5000"/>
                </a:schemeClr>
              </a:solidFill>
            </a:endParaRPr>
          </a:p>
          <a:p>
            <a:r>
              <a:rPr kumimoji="1" lang="ja-JP" altLang="en-US" dirty="0" smtClean="0">
                <a:solidFill>
                  <a:schemeClr val="tx1">
                    <a:lumMod val="95000"/>
                    <a:lumOff val="5000"/>
                  </a:schemeClr>
                </a:solidFill>
              </a:rPr>
              <a:t>３－２　２次開発・３次開発</a:t>
            </a:r>
            <a:endParaRPr kumimoji="1" lang="en-US" altLang="ja-JP" dirty="0" smtClean="0">
              <a:solidFill>
                <a:schemeClr val="tx1">
                  <a:lumMod val="95000"/>
                  <a:lumOff val="5000"/>
                </a:schemeClr>
              </a:solidFill>
            </a:endParaRPr>
          </a:p>
        </p:txBody>
      </p:sp>
    </p:spTree>
    <p:extLst>
      <p:ext uri="{BB962C8B-B14F-4D97-AF65-F5344CB8AC3E}">
        <p14:creationId xmlns:p14="http://schemas.microsoft.com/office/powerpoint/2010/main" val="518485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
          </p:nvPr>
        </p:nvSpPr>
        <p:spPr>
          <a:xfrm>
            <a:off x="1115616" y="1447800"/>
            <a:ext cx="7571184" cy="5005536"/>
          </a:xfrm>
        </p:spPr>
        <p:txBody>
          <a:bodyPr>
            <a:noAutofit/>
          </a:bodyPr>
          <a:lstStyle/>
          <a:p>
            <a:pPr lvl="1"/>
            <a:r>
              <a:rPr lang="ja-JP" altLang="en-US" dirty="0" smtClean="0"/>
              <a:t>スケジュール</a:t>
            </a:r>
            <a:r>
              <a:rPr lang="ja-JP" altLang="en-US" dirty="0"/>
              <a:t>管理</a:t>
            </a:r>
            <a:r>
              <a:rPr lang="ja-JP" altLang="en-US" dirty="0" smtClean="0"/>
              <a:t>機能</a:t>
            </a:r>
            <a:endParaRPr lang="en-US" altLang="ja-JP" dirty="0" smtClean="0"/>
          </a:p>
          <a:p>
            <a:pPr marL="594360" lvl="2" indent="0">
              <a:buNone/>
            </a:pPr>
            <a:r>
              <a:rPr lang="ja-JP" altLang="en-US" dirty="0"/>
              <a:t>主</a:t>
            </a:r>
            <a:r>
              <a:rPr lang="ja-JP" altLang="en-US" dirty="0" smtClean="0"/>
              <a:t>に店舗所在地周辺のイベントや新メニュー、キャンペーンなどの内部告知</a:t>
            </a:r>
            <a:endParaRPr lang="en-US" altLang="ja-JP" dirty="0" smtClean="0"/>
          </a:p>
          <a:p>
            <a:pPr marL="594360" lvl="2" indent="0">
              <a:buNone/>
            </a:pPr>
            <a:endParaRPr lang="ja-JP" altLang="en-US" dirty="0" smtClean="0"/>
          </a:p>
          <a:p>
            <a:pPr lvl="1"/>
            <a:r>
              <a:rPr lang="ja-JP" altLang="en-US" dirty="0" smtClean="0"/>
              <a:t>メールフォーム機能</a:t>
            </a:r>
            <a:endParaRPr lang="en-US" altLang="ja-JP" dirty="0" smtClean="0"/>
          </a:p>
          <a:p>
            <a:pPr marL="594360" lvl="2" indent="0">
              <a:buNone/>
            </a:pPr>
            <a:r>
              <a:rPr lang="ja-JP" altLang="en-US" dirty="0" smtClean="0"/>
              <a:t>従業員</a:t>
            </a:r>
            <a:r>
              <a:rPr lang="ja-JP" altLang="en-US" dirty="0"/>
              <a:t>同士</a:t>
            </a:r>
            <a:r>
              <a:rPr lang="ja-JP" altLang="en-US" dirty="0" smtClean="0"/>
              <a:t>のコミュニケーションや社員による一斉送信に使用</a:t>
            </a:r>
            <a:endParaRPr lang="en-US" altLang="ja-JP" dirty="0" smtClean="0"/>
          </a:p>
          <a:p>
            <a:pPr marL="594360" lvl="2" indent="0">
              <a:buNone/>
            </a:pPr>
            <a:endParaRPr lang="en-US" altLang="ja-JP" dirty="0" smtClean="0"/>
          </a:p>
          <a:p>
            <a:pPr lvl="1"/>
            <a:r>
              <a:rPr lang="ja-JP" altLang="en-US" dirty="0"/>
              <a:t>ファイル共有</a:t>
            </a:r>
            <a:r>
              <a:rPr lang="ja-JP" altLang="en-US" dirty="0" smtClean="0"/>
              <a:t>機能</a:t>
            </a:r>
            <a:endParaRPr lang="en-US" altLang="ja-JP" dirty="0" smtClean="0"/>
          </a:p>
          <a:p>
            <a:pPr marL="594360" lvl="2" indent="0">
              <a:buNone/>
            </a:pPr>
            <a:r>
              <a:rPr lang="ja-JP" altLang="en-US" dirty="0"/>
              <a:t>マニュアル</a:t>
            </a:r>
            <a:r>
              <a:rPr lang="ja-JP" altLang="en-US" dirty="0" smtClean="0"/>
              <a:t>やトレーニングビデオの配信</a:t>
            </a:r>
            <a:endParaRPr lang="en-US" altLang="ja-JP" dirty="0" smtClean="0"/>
          </a:p>
          <a:p>
            <a:pPr marL="594360" lvl="2" indent="0">
              <a:buNone/>
            </a:pPr>
            <a:endParaRPr lang="en-US" altLang="ja-JP" dirty="0" smtClean="0"/>
          </a:p>
          <a:p>
            <a:pPr lvl="1"/>
            <a:r>
              <a:rPr lang="ja-JP" altLang="en-US" dirty="0" smtClean="0"/>
              <a:t>売り上げ分析機能</a:t>
            </a:r>
            <a:endParaRPr lang="en-US" altLang="ja-JP" dirty="0" smtClean="0"/>
          </a:p>
          <a:p>
            <a:pPr lvl="2"/>
            <a:r>
              <a:rPr lang="ja-JP" altLang="en-US" dirty="0" smtClean="0"/>
              <a:t>過去のデータと現在を比べ達成率や売り上げの予測を立てる</a:t>
            </a:r>
            <a:endParaRPr lang="en-US" altLang="ja-JP" dirty="0"/>
          </a:p>
        </p:txBody>
      </p:sp>
      <p:pic>
        <p:nvPicPr>
          <p:cNvPr id="1028" name="Picture 4" descr="C:\Users\x11g020\AppData\Local\Microsoft\Windows\Temporary Internet Files\Content.IE5\93V1A2MV\MC900431587[1].png"/>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395536" y="2636912"/>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x11g020\AppData\Local\Microsoft\Windows\Temporary Internet Files\Content.IE5\93V1A2MV\MC900432664[1].png"/>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30374" y="1340768"/>
            <a:ext cx="1138436" cy="1138436"/>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a:bodyPr>
          <a:lstStyle/>
          <a:p>
            <a:r>
              <a:rPr lang="ja-JP" altLang="en-US" dirty="0" smtClean="0"/>
              <a:t>３－１　実装予定機能</a:t>
            </a:r>
            <a:endParaRPr kumimoji="1" lang="ja-JP" altLang="en-US" dirty="0"/>
          </a:p>
        </p:txBody>
      </p:sp>
      <p:pic>
        <p:nvPicPr>
          <p:cNvPr id="1029" name="Picture 5" descr="C:\Users\x11g020\AppData\Local\Microsoft\Windows\Temporary Internet Files\Content.IE5\5V80OQGV\MC900431535[1].png"/>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47804" y="4005064"/>
            <a:ext cx="1221006"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x11g020\AppData\Local\Microsoft\Windows\Temporary Internet Files\Content.IE5\Q8JJ1UVH\MC900310620[1].wmf"/>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299201" y="5244947"/>
            <a:ext cx="1200781" cy="116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80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500"/>
                                        <p:tgtEl>
                                          <p:spTgt spid="10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029"/>
                                        </p:tgtEl>
                                        <p:attrNameLst>
                                          <p:attrName>style.visibility</p:attrName>
                                        </p:attrNameLst>
                                      </p:cBhvr>
                                      <p:to>
                                        <p:strVal val="visible"/>
                                      </p:to>
                                    </p:set>
                                    <p:animEffect transition="in" filter="fade">
                                      <p:cBhvr>
                                        <p:cTn id="35" dur="500"/>
                                        <p:tgtEl>
                                          <p:spTgt spid="10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031"/>
                                        </p:tgtEl>
                                        <p:attrNameLst>
                                          <p:attrName>style.visibility</p:attrName>
                                        </p:attrNameLst>
                                      </p:cBhvr>
                                      <p:to>
                                        <p:strVal val="visible"/>
                                      </p:to>
                                    </p:set>
                                    <p:animEffect transition="in" filter="fade">
                                      <p:cBhvr>
                                        <p:cTn id="46"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３－２　２次開発・３次開発</a:t>
            </a:r>
            <a:endParaRPr kumimoji="1" lang="ja-JP" altLang="en-US" dirty="0"/>
          </a:p>
        </p:txBody>
      </p:sp>
      <p:sp>
        <p:nvSpPr>
          <p:cNvPr id="4" name="角丸四角形 3"/>
          <p:cNvSpPr/>
          <p:nvPr/>
        </p:nvSpPr>
        <p:spPr>
          <a:xfrm>
            <a:off x="873561" y="1628800"/>
            <a:ext cx="7416824"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indent="-274320">
              <a:spcBef>
                <a:spcPts val="580"/>
              </a:spcBef>
              <a:buClr>
                <a:srgbClr val="DDDDDD"/>
              </a:buClr>
              <a:buSzPct val="85000"/>
              <a:buFont typeface="Wingdings 2"/>
              <a:buChar char=""/>
            </a:pPr>
            <a:r>
              <a:rPr lang="ja-JP" altLang="ja-JP" sz="2800" dirty="0">
                <a:solidFill>
                  <a:prstClr val="black"/>
                </a:solidFill>
              </a:rPr>
              <a:t>第２次開発</a:t>
            </a:r>
          </a:p>
          <a:p>
            <a:pPr marL="320040" lvl="1">
              <a:spcBef>
                <a:spcPts val="370"/>
              </a:spcBef>
              <a:buClr>
                <a:srgbClr val="B2B2B2"/>
              </a:buClr>
              <a:buSzPct val="85000"/>
            </a:pPr>
            <a:r>
              <a:rPr lang="ja-JP" altLang="en-US" sz="2400" dirty="0" smtClean="0">
                <a:solidFill>
                  <a:prstClr val="black"/>
                </a:solidFill>
              </a:rPr>
              <a:t>・</a:t>
            </a:r>
            <a:r>
              <a:rPr lang="ja-JP" altLang="ja-JP" sz="2400" dirty="0" smtClean="0">
                <a:solidFill>
                  <a:prstClr val="black"/>
                </a:solidFill>
              </a:rPr>
              <a:t>売上分析機能（視覚化）</a:t>
            </a:r>
            <a:endParaRPr lang="en-US" altLang="ja-JP" sz="2400" dirty="0" smtClean="0">
              <a:solidFill>
                <a:prstClr val="black"/>
              </a:solidFill>
            </a:endParaRPr>
          </a:p>
          <a:p>
            <a:pPr marL="320040" lvl="1">
              <a:spcBef>
                <a:spcPts val="370"/>
              </a:spcBef>
              <a:buClr>
                <a:srgbClr val="B2B2B2"/>
              </a:buClr>
              <a:buSzPct val="85000"/>
            </a:pPr>
            <a:r>
              <a:rPr lang="en-US" altLang="ja-JP" sz="2400" dirty="0" smtClean="0">
                <a:solidFill>
                  <a:prstClr val="black"/>
                </a:solidFill>
              </a:rPr>
              <a:t>	</a:t>
            </a:r>
            <a:r>
              <a:rPr lang="ja-JP" altLang="ja-JP" sz="2400" dirty="0" smtClean="0">
                <a:solidFill>
                  <a:prstClr val="black"/>
                </a:solidFill>
              </a:rPr>
              <a:t>アンケートの数値</a:t>
            </a:r>
            <a:r>
              <a:rPr lang="ja-JP" altLang="en-US" sz="2400" dirty="0" smtClean="0">
                <a:solidFill>
                  <a:prstClr val="black"/>
                </a:solidFill>
              </a:rPr>
              <a:t>化</a:t>
            </a:r>
            <a:r>
              <a:rPr lang="ja-JP" altLang="ja-JP" sz="2400" dirty="0">
                <a:solidFill>
                  <a:prstClr val="black"/>
                </a:solidFill>
              </a:rPr>
              <a:t>（評価の把握</a:t>
            </a:r>
            <a:r>
              <a:rPr lang="ja-JP" altLang="ja-JP" sz="2400" dirty="0" smtClean="0">
                <a:solidFill>
                  <a:prstClr val="black"/>
                </a:solidFill>
              </a:rPr>
              <a:t>）</a:t>
            </a:r>
            <a:r>
              <a:rPr lang="ja-JP" altLang="en-US" sz="2400" dirty="0" smtClean="0">
                <a:solidFill>
                  <a:prstClr val="black"/>
                </a:solidFill>
              </a:rPr>
              <a:t>　　　　　　　　　　　　　　　　　　　　　　　　　　</a:t>
            </a:r>
            <a:endParaRPr lang="en-US" altLang="ja-JP" sz="2400" dirty="0">
              <a:solidFill>
                <a:prstClr val="black"/>
              </a:solidFill>
            </a:endParaRPr>
          </a:p>
        </p:txBody>
      </p:sp>
      <p:sp>
        <p:nvSpPr>
          <p:cNvPr id="5" name="角丸四角形 4"/>
          <p:cNvSpPr/>
          <p:nvPr/>
        </p:nvSpPr>
        <p:spPr>
          <a:xfrm>
            <a:off x="866529" y="3861048"/>
            <a:ext cx="7416824"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indent="-274320">
              <a:spcBef>
                <a:spcPts val="580"/>
              </a:spcBef>
              <a:buClr>
                <a:srgbClr val="DDDDDD"/>
              </a:buClr>
              <a:buSzPct val="85000"/>
              <a:buFont typeface="Wingdings 2"/>
              <a:buChar char=""/>
            </a:pPr>
            <a:r>
              <a:rPr lang="ja-JP" altLang="ja-JP" sz="2800" dirty="0">
                <a:solidFill>
                  <a:prstClr val="black"/>
                </a:solidFill>
              </a:rPr>
              <a:t>第３次開発</a:t>
            </a:r>
          </a:p>
          <a:p>
            <a:pPr marL="320040" lvl="1">
              <a:spcBef>
                <a:spcPts val="370"/>
              </a:spcBef>
              <a:buClr>
                <a:srgbClr val="B2B2B2"/>
              </a:buClr>
              <a:buSzPct val="85000"/>
            </a:pPr>
            <a:r>
              <a:rPr lang="ja-JP" altLang="en-US" sz="2400" dirty="0">
                <a:solidFill>
                  <a:prstClr val="black"/>
                </a:solidFill>
              </a:rPr>
              <a:t>・</a:t>
            </a:r>
            <a:r>
              <a:rPr lang="ja-JP" altLang="ja-JP" sz="2400" dirty="0">
                <a:solidFill>
                  <a:prstClr val="black"/>
                </a:solidFill>
              </a:rPr>
              <a:t>スマートフォン用画面</a:t>
            </a:r>
            <a:r>
              <a:rPr lang="ja-JP" altLang="ja-JP" sz="2400" dirty="0" smtClean="0">
                <a:solidFill>
                  <a:prstClr val="black"/>
                </a:solidFill>
              </a:rPr>
              <a:t>遷移</a:t>
            </a:r>
            <a:endParaRPr lang="en-US" altLang="ja-JP" sz="2400" dirty="0" smtClean="0">
              <a:solidFill>
                <a:prstClr val="black"/>
              </a:solidFill>
            </a:endParaRPr>
          </a:p>
          <a:p>
            <a:pPr marL="320040" lvl="1">
              <a:spcBef>
                <a:spcPts val="370"/>
              </a:spcBef>
              <a:buClr>
                <a:srgbClr val="B2B2B2"/>
              </a:buClr>
              <a:buSzPct val="85000"/>
            </a:pPr>
            <a:r>
              <a:rPr lang="en-US" altLang="ja-JP" sz="2400" dirty="0">
                <a:solidFill>
                  <a:prstClr val="black"/>
                </a:solidFill>
              </a:rPr>
              <a:t>	</a:t>
            </a:r>
            <a:r>
              <a:rPr lang="en-US" altLang="ja-JP" sz="2400" dirty="0" smtClean="0">
                <a:solidFill>
                  <a:prstClr val="black"/>
                </a:solidFill>
              </a:rPr>
              <a:t>	</a:t>
            </a:r>
            <a:r>
              <a:rPr lang="ja-JP" altLang="ja-JP" sz="2400" dirty="0" smtClean="0">
                <a:solidFill>
                  <a:prstClr val="black"/>
                </a:solidFill>
              </a:rPr>
              <a:t>（レスポンシブデザイン</a:t>
            </a:r>
            <a:r>
              <a:rPr lang="ja-JP" altLang="ja-JP" sz="2400" dirty="0">
                <a:solidFill>
                  <a:prstClr val="black"/>
                </a:solidFill>
              </a:rPr>
              <a:t>）</a:t>
            </a:r>
            <a:endParaRPr lang="en-US" altLang="ja-JP" sz="2400" dirty="0">
              <a:solidFill>
                <a:prstClr val="black"/>
              </a:solidFill>
            </a:endParaRPr>
          </a:p>
        </p:txBody>
      </p:sp>
    </p:spTree>
    <p:extLst>
      <p:ext uri="{BB962C8B-B14F-4D97-AF65-F5344CB8AC3E}">
        <p14:creationId xmlns:p14="http://schemas.microsoft.com/office/powerpoint/2010/main" val="172650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564904"/>
            <a:ext cx="8229600" cy="3888432"/>
          </a:xfrm>
        </p:spPr>
        <p:txBody>
          <a:bodyPr>
            <a:normAutofit/>
          </a:bodyPr>
          <a:lstStyle/>
          <a:p>
            <a:r>
              <a:rPr lang="ja-JP" altLang="en-US" sz="2800" dirty="0" smtClean="0">
                <a:latin typeface="+mj-ea"/>
                <a:ea typeface="+mj-ea"/>
              </a:rPr>
              <a:t>会社名：株式会社ヤリゼイサ</a:t>
            </a:r>
            <a:endParaRPr lang="en-US" altLang="ja-JP" sz="2800" dirty="0" smtClean="0">
              <a:latin typeface="+mj-ea"/>
              <a:ea typeface="+mj-ea"/>
            </a:endParaRPr>
          </a:p>
          <a:p>
            <a:r>
              <a:rPr lang="ja-JP" altLang="ja-JP" sz="2800" dirty="0" smtClean="0">
                <a:latin typeface="+mj-ea"/>
                <a:ea typeface="+mj-ea"/>
              </a:rPr>
              <a:t>本社</a:t>
            </a:r>
            <a:r>
              <a:rPr lang="ja-JP" altLang="ja-JP" sz="2800" dirty="0">
                <a:latin typeface="+mj-ea"/>
                <a:ea typeface="+mj-ea"/>
              </a:rPr>
              <a:t>住所：群馬県高崎市赤坂二丁目</a:t>
            </a:r>
            <a:r>
              <a:rPr lang="en-US" altLang="ja-JP" sz="2800" dirty="0">
                <a:latin typeface="+mj-ea"/>
                <a:ea typeface="+mj-ea"/>
              </a:rPr>
              <a:t>2-53 </a:t>
            </a:r>
            <a:endParaRPr lang="en-US" altLang="ja-JP" sz="2800" dirty="0" smtClean="0">
              <a:latin typeface="+mj-ea"/>
              <a:ea typeface="+mj-ea"/>
            </a:endParaRPr>
          </a:p>
          <a:p>
            <a:pPr marL="0" indent="0">
              <a:buNone/>
            </a:pPr>
            <a:r>
              <a:rPr lang="en-US" altLang="ja-JP" sz="2800" dirty="0">
                <a:latin typeface="+mj-ea"/>
                <a:ea typeface="+mj-ea"/>
              </a:rPr>
              <a:t>	</a:t>
            </a:r>
            <a:r>
              <a:rPr lang="en-US" altLang="ja-JP" sz="2800" dirty="0" smtClean="0">
                <a:latin typeface="+mj-ea"/>
                <a:ea typeface="+mj-ea"/>
              </a:rPr>
              <a:t>					</a:t>
            </a:r>
            <a:r>
              <a:rPr lang="ja-JP" altLang="ja-JP" sz="2800" dirty="0" smtClean="0">
                <a:latin typeface="+mj-ea"/>
                <a:ea typeface="+mj-ea"/>
              </a:rPr>
              <a:t>六</a:t>
            </a:r>
            <a:r>
              <a:rPr lang="ja-JP" altLang="ja-JP" sz="2800" dirty="0">
                <a:latin typeface="+mj-ea"/>
                <a:ea typeface="+mj-ea"/>
              </a:rPr>
              <a:t>菱ビル</a:t>
            </a:r>
            <a:r>
              <a:rPr lang="en-US" altLang="ja-JP" sz="2800" dirty="0" smtClean="0">
                <a:latin typeface="+mj-ea"/>
                <a:ea typeface="+mj-ea"/>
              </a:rPr>
              <a:t>3F</a:t>
            </a:r>
            <a:endParaRPr lang="en-US" altLang="ja-JP" sz="2800" dirty="0">
              <a:latin typeface="+mj-ea"/>
              <a:ea typeface="+mj-ea"/>
            </a:endParaRPr>
          </a:p>
          <a:p>
            <a:r>
              <a:rPr lang="ja-JP" altLang="ja-JP" sz="2800" dirty="0" smtClean="0">
                <a:latin typeface="+mj-ea"/>
                <a:ea typeface="+mj-ea"/>
              </a:rPr>
              <a:t>年間</a:t>
            </a:r>
            <a:r>
              <a:rPr lang="ja-JP" altLang="ja-JP" sz="2800" dirty="0">
                <a:latin typeface="+mj-ea"/>
                <a:ea typeface="+mj-ea"/>
              </a:rPr>
              <a:t>総売上：</a:t>
            </a:r>
            <a:r>
              <a:rPr lang="en-US" altLang="ja-JP" sz="2800" dirty="0">
                <a:latin typeface="+mj-ea"/>
                <a:ea typeface="+mj-ea"/>
              </a:rPr>
              <a:t>146</a:t>
            </a:r>
            <a:r>
              <a:rPr lang="ja-JP" altLang="ja-JP" sz="2800" dirty="0">
                <a:latin typeface="+mj-ea"/>
                <a:ea typeface="+mj-ea"/>
              </a:rPr>
              <a:t>億</a:t>
            </a:r>
            <a:r>
              <a:rPr lang="en-US" altLang="ja-JP" sz="2800" dirty="0">
                <a:latin typeface="+mj-ea"/>
                <a:ea typeface="+mj-ea"/>
              </a:rPr>
              <a:t>6000</a:t>
            </a:r>
            <a:r>
              <a:rPr lang="ja-JP" altLang="ja-JP" sz="2800" dirty="0">
                <a:latin typeface="+mj-ea"/>
                <a:ea typeface="+mj-ea"/>
              </a:rPr>
              <a:t>万</a:t>
            </a:r>
            <a:r>
              <a:rPr lang="ja-JP" altLang="ja-JP" sz="2800" dirty="0" smtClean="0">
                <a:latin typeface="+mj-ea"/>
                <a:ea typeface="+mj-ea"/>
              </a:rPr>
              <a:t>円</a:t>
            </a:r>
            <a:endParaRPr lang="en-US" altLang="ja-JP" sz="2800" dirty="0" smtClean="0">
              <a:latin typeface="+mj-ea"/>
              <a:ea typeface="+mj-ea"/>
            </a:endParaRPr>
          </a:p>
          <a:p>
            <a:r>
              <a:rPr lang="ja-JP" altLang="en-US" sz="2800" dirty="0" smtClean="0">
                <a:latin typeface="+mj-ea"/>
                <a:ea typeface="+mj-ea"/>
              </a:rPr>
              <a:t>ホテルなどの大型施設のテナントを中心に展開している、大衆向けのファミリーレストラン</a:t>
            </a:r>
            <a:endParaRPr lang="en-US" altLang="ja-JP" sz="2800" dirty="0" smtClean="0">
              <a:latin typeface="+mj-ea"/>
              <a:ea typeface="+mj-ea"/>
            </a:endParaRPr>
          </a:p>
          <a:p>
            <a:endParaRPr lang="ja-JP" altLang="ja-JP"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96136" y="476672"/>
            <a:ext cx="2592288" cy="2379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00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x11g020\AppData\Local\Microsoft\Windows\Temporary Internet Files\Content.IE5\5V80OQGV\MP900430728[1].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320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0" y="0"/>
            <a:ext cx="9133724"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467544" y="692696"/>
            <a:ext cx="8352928" cy="5976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dirty="0" smtClean="0"/>
              <a:t>１－１　現在起きて</a:t>
            </a:r>
            <a:r>
              <a:rPr kumimoji="1" lang="ja-JP" altLang="en-US" smtClean="0"/>
              <a:t>いる問題</a:t>
            </a:r>
            <a:endParaRPr kumimoji="1" lang="ja-JP" altLang="en-US" dirty="0"/>
          </a:p>
        </p:txBody>
      </p:sp>
      <p:sp>
        <p:nvSpPr>
          <p:cNvPr id="3" name="コンテンツ プレースホルダー 2"/>
          <p:cNvSpPr>
            <a:spLocks noGrp="1"/>
          </p:cNvSpPr>
          <p:nvPr>
            <p:ph sz="quarter" idx="1"/>
          </p:nvPr>
        </p:nvSpPr>
        <p:spPr>
          <a:xfrm>
            <a:off x="914400" y="1447800"/>
            <a:ext cx="7772400" cy="3277344"/>
          </a:xfrm>
        </p:spPr>
        <p:txBody>
          <a:bodyPr tIns="108000" spcCol="360000">
            <a:normAutofit/>
          </a:bodyPr>
          <a:lstStyle/>
          <a:p>
            <a:pPr>
              <a:buClr>
                <a:srgbClr val="00B050"/>
              </a:buClr>
              <a:buFont typeface="Wingdings" panose="05000000000000000000" pitchFamily="2" charset="2"/>
              <a:buChar char="Ø"/>
            </a:pPr>
            <a:r>
              <a:rPr lang="ja-JP" altLang="en-US" sz="2500" dirty="0">
                <a:latin typeface="+mj-ea"/>
              </a:rPr>
              <a:t>シフト提出期限を守らない従業員が</a:t>
            </a:r>
            <a:r>
              <a:rPr lang="ja-JP" altLang="en-US" sz="2500" dirty="0" smtClean="0">
                <a:latin typeface="+mj-ea"/>
              </a:rPr>
              <a:t>いる</a:t>
            </a:r>
            <a:endParaRPr lang="en-US" altLang="ja-JP" sz="2500" dirty="0">
              <a:latin typeface="+mj-ea"/>
            </a:endParaRPr>
          </a:p>
          <a:p>
            <a:pPr>
              <a:buClr>
                <a:srgbClr val="00B050"/>
              </a:buClr>
              <a:buFont typeface="Wingdings" panose="05000000000000000000" pitchFamily="2" charset="2"/>
              <a:buChar char="Ø"/>
            </a:pPr>
            <a:r>
              <a:rPr lang="ja-JP" altLang="en-US" sz="2500" dirty="0">
                <a:latin typeface="+mj-ea"/>
              </a:rPr>
              <a:t>従業員のシフトの確認が店舗でしか</a:t>
            </a:r>
            <a:r>
              <a:rPr lang="ja-JP" altLang="en-US" sz="2500" dirty="0" smtClean="0">
                <a:latin typeface="+mj-ea"/>
              </a:rPr>
              <a:t>出来ない</a:t>
            </a:r>
            <a:endParaRPr lang="en-US" altLang="ja-JP" sz="2500" dirty="0">
              <a:latin typeface="+mj-ea"/>
            </a:endParaRPr>
          </a:p>
          <a:p>
            <a:pPr>
              <a:buClr>
                <a:srgbClr val="00B050"/>
              </a:buClr>
              <a:buFont typeface="Wingdings" panose="05000000000000000000" pitchFamily="2" charset="2"/>
              <a:buChar char="Ø"/>
            </a:pPr>
            <a:r>
              <a:rPr lang="ja-JP" altLang="en-US" sz="2500" dirty="0">
                <a:latin typeface="+mj-ea"/>
              </a:rPr>
              <a:t>シフトの管理・売上分析が手書きで行われて</a:t>
            </a:r>
            <a:r>
              <a:rPr lang="ja-JP" altLang="en-US" sz="2500" dirty="0" smtClean="0">
                <a:latin typeface="+mj-ea"/>
              </a:rPr>
              <a:t>いる</a:t>
            </a:r>
            <a:endParaRPr lang="en-US" altLang="ja-JP" sz="2500" dirty="0">
              <a:latin typeface="+mj-ea"/>
            </a:endParaRPr>
          </a:p>
          <a:p>
            <a:pPr>
              <a:buClr>
                <a:srgbClr val="00B050"/>
              </a:buClr>
              <a:buFont typeface="Wingdings" panose="05000000000000000000" pitchFamily="2" charset="2"/>
              <a:buChar char="Ø"/>
            </a:pPr>
            <a:r>
              <a:rPr lang="ja-JP" altLang="en-US" sz="2500" dirty="0">
                <a:latin typeface="+mj-ea"/>
              </a:rPr>
              <a:t>従業員同士の連絡が</a:t>
            </a:r>
            <a:r>
              <a:rPr lang="ja-JP" altLang="en-US" sz="2500" dirty="0" smtClean="0">
                <a:latin typeface="+mj-ea"/>
              </a:rPr>
              <a:t>取れず臨機応変</a:t>
            </a:r>
            <a:r>
              <a:rPr lang="ja-JP" altLang="en-US" sz="2500" dirty="0">
                <a:latin typeface="+mj-ea"/>
              </a:rPr>
              <a:t>に対応</a:t>
            </a:r>
            <a:r>
              <a:rPr lang="ja-JP" altLang="en-US" sz="2500" dirty="0" smtClean="0">
                <a:latin typeface="+mj-ea"/>
              </a:rPr>
              <a:t>できない</a:t>
            </a:r>
            <a:endParaRPr lang="en-US" altLang="ja-JP" sz="2500" dirty="0">
              <a:latin typeface="+mj-ea"/>
            </a:endParaRPr>
          </a:p>
          <a:p>
            <a:pPr>
              <a:buClr>
                <a:srgbClr val="00B050"/>
              </a:buClr>
              <a:buFont typeface="Wingdings" panose="05000000000000000000" pitchFamily="2" charset="2"/>
              <a:buChar char="Ø"/>
            </a:pPr>
            <a:r>
              <a:rPr lang="ja-JP" altLang="en-US" sz="2500" dirty="0">
                <a:latin typeface="+mj-ea"/>
              </a:rPr>
              <a:t>紙媒体の資料が紛失・破損によって確認し</a:t>
            </a:r>
            <a:r>
              <a:rPr lang="ja-JP" altLang="en-US" sz="2500" dirty="0" smtClean="0">
                <a:latin typeface="+mj-ea"/>
              </a:rPr>
              <a:t>辛い</a:t>
            </a:r>
            <a:endParaRPr lang="en-US" altLang="ja-JP" sz="2500" dirty="0" smtClean="0">
              <a:latin typeface="+mj-ea"/>
            </a:endParaRPr>
          </a:p>
          <a:p>
            <a:pPr>
              <a:buClr>
                <a:srgbClr val="00B050"/>
              </a:buClr>
              <a:buFont typeface="Wingdings" panose="05000000000000000000" pitchFamily="2" charset="2"/>
              <a:buChar char="Ø"/>
            </a:pPr>
            <a:endParaRPr lang="en-US" altLang="ja-JP" sz="2400" dirty="0">
              <a:latin typeface="+mj-ea"/>
            </a:endParaRPr>
          </a:p>
          <a:p>
            <a:endParaRPr kumimoji="1" lang="ja-JP" altLang="en-US" sz="2400" dirty="0"/>
          </a:p>
        </p:txBody>
      </p:sp>
      <p:sp>
        <p:nvSpPr>
          <p:cNvPr id="7" name="雲 6"/>
          <p:cNvSpPr/>
          <p:nvPr/>
        </p:nvSpPr>
        <p:spPr>
          <a:xfrm>
            <a:off x="863588" y="4509120"/>
            <a:ext cx="7560840" cy="1838292"/>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u="sng" dirty="0">
              <a:uFill>
                <a:solidFill>
                  <a:srgbClr val="FF0000"/>
                </a:solidFill>
              </a:uFill>
              <a:latin typeface="+mj-ea"/>
            </a:endParaRPr>
          </a:p>
        </p:txBody>
      </p:sp>
      <p:sp>
        <p:nvSpPr>
          <p:cNvPr id="6" name="V 字形矢印 5"/>
          <p:cNvSpPr/>
          <p:nvPr/>
        </p:nvSpPr>
        <p:spPr>
          <a:xfrm rot="5400000">
            <a:off x="4085946" y="3735034"/>
            <a:ext cx="936104" cy="1044116"/>
          </a:xfrm>
          <a:prstGeom prst="notchedRightArrow">
            <a:avLst>
              <a:gd name="adj1" fmla="val 31881"/>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727684" y="4889657"/>
            <a:ext cx="6012668" cy="1077218"/>
          </a:xfrm>
          <a:prstGeom prst="rect">
            <a:avLst/>
          </a:prstGeom>
          <a:noFill/>
        </p:spPr>
        <p:txBody>
          <a:bodyPr wrap="square" rtlCol="0">
            <a:spAutoFit/>
          </a:bodyPr>
          <a:lstStyle/>
          <a:p>
            <a:pPr algn="ctr"/>
            <a:r>
              <a:rPr lang="ja-JP" altLang="en-US" sz="3200" u="sng" dirty="0">
                <a:uFill>
                  <a:solidFill>
                    <a:srgbClr val="FF0000"/>
                  </a:solidFill>
                </a:uFill>
                <a:latin typeface="+mj-ea"/>
              </a:rPr>
              <a:t>正社員の負担が増え</a:t>
            </a:r>
            <a:endParaRPr lang="en-US" altLang="ja-JP" sz="3200" u="sng" dirty="0">
              <a:uFill>
                <a:solidFill>
                  <a:srgbClr val="FF0000"/>
                </a:solidFill>
              </a:uFill>
              <a:latin typeface="+mj-ea"/>
            </a:endParaRPr>
          </a:p>
          <a:p>
            <a:pPr algn="ctr"/>
            <a:r>
              <a:rPr lang="ja-JP" altLang="en-US" sz="3200" u="sng" dirty="0">
                <a:uFill>
                  <a:solidFill>
                    <a:srgbClr val="FF0000"/>
                  </a:solidFill>
                </a:uFill>
                <a:latin typeface="+mj-ea"/>
              </a:rPr>
              <a:t>他の業界より離職率が高い</a:t>
            </a:r>
            <a:endParaRPr lang="en-US" altLang="ja-JP" sz="3200" u="sng" dirty="0">
              <a:uFill>
                <a:solidFill>
                  <a:srgbClr val="FF0000"/>
                </a:solidFill>
              </a:uFill>
              <a:latin typeface="+mj-ea"/>
            </a:endParaRPr>
          </a:p>
        </p:txBody>
      </p:sp>
    </p:spTree>
    <p:extLst>
      <p:ext uri="{BB962C8B-B14F-4D97-AF65-F5344CB8AC3E}">
        <p14:creationId xmlns:p14="http://schemas.microsoft.com/office/powerpoint/2010/main" val="47817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randombar(horizontal)">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x11g020\AppData\Local\Microsoft\Windows\Temporary Internet Files\Content.IE5\5V80OQGV\MP900430728[1].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320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0" y="0"/>
            <a:ext cx="9133724"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390398" y="764704"/>
            <a:ext cx="8352928" cy="58326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dirty="0" smtClean="0"/>
              <a:t>１－２　解決策</a:t>
            </a:r>
            <a:endParaRPr kumimoji="1" lang="ja-JP" altLang="en-US" dirty="0"/>
          </a:p>
        </p:txBody>
      </p:sp>
      <p:sp>
        <p:nvSpPr>
          <p:cNvPr id="3" name="コンテンツ プレースホルダー 2"/>
          <p:cNvSpPr>
            <a:spLocks noGrp="1"/>
          </p:cNvSpPr>
          <p:nvPr>
            <p:ph sz="quarter" idx="1"/>
          </p:nvPr>
        </p:nvSpPr>
        <p:spPr/>
        <p:txBody>
          <a:bodyPr>
            <a:normAutofit/>
          </a:bodyPr>
          <a:lstStyle/>
          <a:p>
            <a:pPr>
              <a:buClr>
                <a:srgbClr val="00B050"/>
              </a:buClr>
              <a:buFont typeface="Wingdings" panose="05000000000000000000" pitchFamily="2" charset="2"/>
              <a:buChar char="Ø"/>
            </a:pPr>
            <a:r>
              <a:rPr lang="ja-JP" altLang="en-US" sz="2500" dirty="0" smtClean="0">
                <a:latin typeface="+mj-ea"/>
              </a:rPr>
              <a:t>シフト提出機能にアラームを付加し期限をしらせる</a:t>
            </a:r>
            <a:endParaRPr lang="en-US" altLang="ja-JP" sz="2500" dirty="0">
              <a:latin typeface="+mj-ea"/>
            </a:endParaRPr>
          </a:p>
          <a:p>
            <a:pPr>
              <a:buClr>
                <a:srgbClr val="00B050"/>
              </a:buClr>
              <a:buFont typeface="Wingdings" panose="05000000000000000000" pitchFamily="2" charset="2"/>
              <a:buChar char="Ø"/>
            </a:pPr>
            <a:r>
              <a:rPr lang="ja-JP" altLang="en-US" sz="2500" dirty="0" smtClean="0">
                <a:latin typeface="+mj-ea"/>
              </a:rPr>
              <a:t>オンラインでシフトの閲覧をできるようにする</a:t>
            </a:r>
            <a:endParaRPr lang="en-US" altLang="ja-JP" sz="2500" dirty="0">
              <a:latin typeface="+mj-ea"/>
            </a:endParaRPr>
          </a:p>
          <a:p>
            <a:pPr>
              <a:buClr>
                <a:srgbClr val="00B050"/>
              </a:buClr>
              <a:buFont typeface="Wingdings" panose="05000000000000000000" pitchFamily="2" charset="2"/>
              <a:buChar char="Ø"/>
            </a:pPr>
            <a:r>
              <a:rPr lang="ja-JP" altLang="en-US" sz="2500" dirty="0" smtClean="0">
                <a:latin typeface="+mj-ea"/>
              </a:rPr>
              <a:t>シフトの作成機能、売り上げのデータを計算視覚化</a:t>
            </a:r>
            <a:endParaRPr lang="en-US" altLang="ja-JP" sz="2500" dirty="0">
              <a:latin typeface="+mj-ea"/>
            </a:endParaRPr>
          </a:p>
          <a:p>
            <a:pPr>
              <a:buClr>
                <a:srgbClr val="00B050"/>
              </a:buClr>
              <a:buFont typeface="Wingdings" panose="05000000000000000000" pitchFamily="2" charset="2"/>
              <a:buChar char="Ø"/>
            </a:pPr>
            <a:r>
              <a:rPr lang="ja-JP" altLang="en-US" sz="2500" dirty="0" smtClean="0">
                <a:latin typeface="+mj-ea"/>
              </a:rPr>
              <a:t>従業員同士のコミュニケーション用にメールフォームを設置</a:t>
            </a:r>
            <a:endParaRPr lang="en-US" altLang="ja-JP" sz="2500" dirty="0" smtClean="0">
              <a:latin typeface="+mj-ea"/>
            </a:endParaRPr>
          </a:p>
          <a:p>
            <a:pPr>
              <a:buClr>
                <a:srgbClr val="00B050"/>
              </a:buClr>
              <a:buFont typeface="Wingdings" panose="05000000000000000000" pitchFamily="2" charset="2"/>
              <a:buChar char="Ø"/>
            </a:pPr>
            <a:r>
              <a:rPr lang="ja-JP" altLang="en-US" sz="2500" dirty="0">
                <a:latin typeface="+mj-ea"/>
              </a:rPr>
              <a:t>ファイル共有機能によって各店舗でのマニュアル等のダウンロード・印刷を可能に</a:t>
            </a:r>
            <a:r>
              <a:rPr lang="ja-JP" altLang="en-US" sz="2500" dirty="0" smtClean="0">
                <a:latin typeface="+mj-ea"/>
              </a:rPr>
              <a:t>する</a:t>
            </a:r>
            <a:endParaRPr lang="en-US" altLang="ja-JP" sz="2500" dirty="0">
              <a:latin typeface="+mj-ea"/>
            </a:endParaRPr>
          </a:p>
        </p:txBody>
      </p:sp>
      <p:sp>
        <p:nvSpPr>
          <p:cNvPr id="4" name="コンテンツ プレースホルダー 2"/>
          <p:cNvSpPr txBox="1">
            <a:spLocks/>
          </p:cNvSpPr>
          <p:nvPr/>
        </p:nvSpPr>
        <p:spPr>
          <a:xfrm>
            <a:off x="755576" y="1484784"/>
            <a:ext cx="7772400" cy="4572000"/>
          </a:xfrm>
          <a:prstGeom prst="rect">
            <a:avLst/>
          </a:prstGeom>
        </p:spPr>
        <p:txBody>
          <a:bodyPr vert="horz" anchor="ctr">
            <a:normAutofit/>
          </a:bodyPr>
          <a:lstStyle>
            <a:lvl1pPr marL="274320" indent="-274320" algn="l" rtl="0" eaLnBrk="1" latinLnBrk="0" hangingPunct="1">
              <a:spcBef>
                <a:spcPts val="580"/>
              </a:spcBef>
              <a:buClr>
                <a:schemeClr val="accent1"/>
              </a:buClr>
              <a:buSzPct val="85000"/>
              <a:buFont typeface="Wingdings 2"/>
              <a:buChar char=""/>
              <a:defRPr kumimoji="1"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1"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1"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a:lstStyle>
          <a:p>
            <a:pPr marL="0" indent="0" algn="ctr">
              <a:buClr>
                <a:srgbClr val="00B050"/>
              </a:buClr>
              <a:buFont typeface="Wingdings 2"/>
              <a:buNone/>
            </a:pPr>
            <a:endParaRPr lang="en-US" altLang="ja-JP" sz="3200" u="sng" dirty="0">
              <a:uFill>
                <a:solidFill>
                  <a:srgbClr val="FF0000"/>
                </a:solidFill>
              </a:uFill>
              <a:latin typeface="+mj-ea"/>
            </a:endParaRPr>
          </a:p>
        </p:txBody>
      </p:sp>
      <p:sp>
        <p:nvSpPr>
          <p:cNvPr id="7" name="雲 6"/>
          <p:cNvSpPr/>
          <p:nvPr/>
        </p:nvSpPr>
        <p:spPr>
          <a:xfrm>
            <a:off x="844739" y="5006289"/>
            <a:ext cx="7560840" cy="1838292"/>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u="sng" dirty="0">
              <a:uFill>
                <a:solidFill>
                  <a:srgbClr val="FF0000"/>
                </a:solidFill>
              </a:uFill>
              <a:latin typeface="+mj-ea"/>
            </a:endParaRPr>
          </a:p>
        </p:txBody>
      </p:sp>
      <p:sp>
        <p:nvSpPr>
          <p:cNvPr id="8" name="V 字形矢印 7"/>
          <p:cNvSpPr/>
          <p:nvPr/>
        </p:nvSpPr>
        <p:spPr>
          <a:xfrm rot="5400000">
            <a:off x="4067097" y="4396716"/>
            <a:ext cx="936104" cy="1044116"/>
          </a:xfrm>
          <a:prstGeom prst="notchedRightArrow">
            <a:avLst>
              <a:gd name="adj1" fmla="val 31881"/>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708835" y="5386826"/>
            <a:ext cx="6012668" cy="1077218"/>
          </a:xfrm>
          <a:prstGeom prst="rect">
            <a:avLst/>
          </a:prstGeom>
          <a:noFill/>
        </p:spPr>
        <p:txBody>
          <a:bodyPr wrap="square" rtlCol="0">
            <a:spAutoFit/>
          </a:bodyPr>
          <a:lstStyle/>
          <a:p>
            <a:pPr algn="ctr">
              <a:buClr>
                <a:srgbClr val="00B050"/>
              </a:buClr>
            </a:pPr>
            <a:r>
              <a:rPr lang="ja-JP" altLang="en-US" sz="3200" u="sng" dirty="0">
                <a:uFill>
                  <a:solidFill>
                    <a:srgbClr val="FF0000"/>
                  </a:solidFill>
                </a:uFill>
                <a:latin typeface="+mj-ea"/>
              </a:rPr>
              <a:t>社員、従業員の負担を</a:t>
            </a:r>
            <a:r>
              <a:rPr lang="ja-JP" altLang="en-US" sz="3200" u="sng" dirty="0" smtClean="0">
                <a:uFill>
                  <a:solidFill>
                    <a:srgbClr val="FF0000"/>
                  </a:solidFill>
                </a:uFill>
                <a:latin typeface="+mj-ea"/>
              </a:rPr>
              <a:t>減らし</a:t>
            </a:r>
            <a:endParaRPr lang="en-US" altLang="ja-JP" sz="3200" u="sng" dirty="0" smtClean="0">
              <a:uFill>
                <a:solidFill>
                  <a:srgbClr val="FF0000"/>
                </a:solidFill>
              </a:uFill>
              <a:latin typeface="+mj-ea"/>
            </a:endParaRPr>
          </a:p>
          <a:p>
            <a:pPr algn="ctr">
              <a:buClr>
                <a:srgbClr val="00B050"/>
              </a:buClr>
            </a:pPr>
            <a:r>
              <a:rPr lang="ja-JP" altLang="en-US" sz="3200" u="sng" dirty="0" smtClean="0">
                <a:uFill>
                  <a:solidFill>
                    <a:srgbClr val="FF0000"/>
                  </a:solidFill>
                </a:uFill>
                <a:latin typeface="+mj-ea"/>
              </a:rPr>
              <a:t>働きやすい環境</a:t>
            </a:r>
            <a:r>
              <a:rPr lang="ja-JP" altLang="en-US" sz="3200" u="sng" dirty="0">
                <a:uFill>
                  <a:solidFill>
                    <a:srgbClr val="FF0000"/>
                  </a:solidFill>
                </a:uFill>
                <a:latin typeface="+mj-ea"/>
              </a:rPr>
              <a:t>を提供する</a:t>
            </a:r>
            <a:endParaRPr lang="en-US" altLang="ja-JP" sz="3200" u="sng" dirty="0">
              <a:uFill>
                <a:solidFill>
                  <a:srgbClr val="FF0000"/>
                </a:solidFill>
              </a:uFill>
              <a:latin typeface="+mj-ea"/>
            </a:endParaRPr>
          </a:p>
        </p:txBody>
      </p:sp>
    </p:spTree>
    <p:extLst>
      <p:ext uri="{BB962C8B-B14F-4D97-AF65-F5344CB8AC3E}">
        <p14:creationId xmlns:p14="http://schemas.microsoft.com/office/powerpoint/2010/main" val="12341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nodePh="1">
                                  <p:stCondLst>
                                    <p:cond delay="0"/>
                                  </p:stCondLst>
                                  <p:endCondLst>
                                    <p:cond evt="begin" delay="0">
                                      <p:tn val="35"/>
                                    </p:cond>
                                  </p:end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randombar(horizontal)">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b="1" dirty="0" smtClean="0"/>
              <a:t>２</a:t>
            </a:r>
            <a:r>
              <a:rPr lang="ja-JP" altLang="en-US" sz="3600" b="1" dirty="0"/>
              <a:t>　</a:t>
            </a:r>
            <a:r>
              <a:rPr kumimoji="1" lang="ja-JP" altLang="en-US" sz="3600" b="1" dirty="0" smtClean="0"/>
              <a:t>システムの画面と機能説明</a:t>
            </a:r>
            <a:endParaRPr kumimoji="1" lang="ja-JP" altLang="en-US" sz="3600" b="1" dirty="0"/>
          </a:p>
        </p:txBody>
      </p:sp>
      <p:sp>
        <p:nvSpPr>
          <p:cNvPr id="3" name="テキスト プレースホルダー 2"/>
          <p:cNvSpPr>
            <a:spLocks noGrp="1"/>
          </p:cNvSpPr>
          <p:nvPr>
            <p:ph type="body" idx="1"/>
          </p:nvPr>
        </p:nvSpPr>
        <p:spPr>
          <a:xfrm>
            <a:off x="722313" y="2547938"/>
            <a:ext cx="7772400" cy="2393230"/>
          </a:xfrm>
        </p:spPr>
        <p:txBody>
          <a:bodyPr>
            <a:normAutofit fontScale="92500" lnSpcReduction="10000"/>
          </a:bodyPr>
          <a:lstStyle/>
          <a:p>
            <a:r>
              <a:rPr lang="ja-JP" altLang="en-US" dirty="0" smtClean="0">
                <a:solidFill>
                  <a:schemeClr val="tx1">
                    <a:lumMod val="95000"/>
                    <a:lumOff val="5000"/>
                  </a:schemeClr>
                </a:solidFill>
              </a:rPr>
              <a:t>２－１　主な機能</a:t>
            </a:r>
            <a:endParaRPr lang="en-US" altLang="ja-JP" dirty="0" smtClean="0">
              <a:solidFill>
                <a:schemeClr val="tx1">
                  <a:lumMod val="95000"/>
                  <a:lumOff val="5000"/>
                </a:schemeClr>
              </a:solidFill>
            </a:endParaRPr>
          </a:p>
          <a:p>
            <a:r>
              <a:rPr lang="ja-JP" altLang="en-US" dirty="0" smtClean="0">
                <a:solidFill>
                  <a:schemeClr val="tx1">
                    <a:lumMod val="95000"/>
                    <a:lumOff val="5000"/>
                  </a:schemeClr>
                </a:solidFill>
              </a:rPr>
              <a:t>２－２　シフト完成までの流れ</a:t>
            </a:r>
            <a:endParaRPr lang="en-US" altLang="ja-JP" dirty="0" smtClean="0">
              <a:solidFill>
                <a:schemeClr val="tx1">
                  <a:lumMod val="95000"/>
                  <a:lumOff val="5000"/>
                </a:schemeClr>
              </a:solidFill>
            </a:endParaRPr>
          </a:p>
          <a:p>
            <a:r>
              <a:rPr lang="ja-JP" altLang="en-US" dirty="0" smtClean="0">
                <a:solidFill>
                  <a:schemeClr val="tx1">
                    <a:lumMod val="95000"/>
                    <a:lumOff val="5000"/>
                  </a:schemeClr>
                </a:solidFill>
              </a:rPr>
              <a:t>２</a:t>
            </a:r>
            <a:r>
              <a:rPr kumimoji="1" lang="ja-JP" altLang="en-US" dirty="0" smtClean="0">
                <a:solidFill>
                  <a:schemeClr val="tx1">
                    <a:lumMod val="95000"/>
                    <a:lumOff val="5000"/>
                  </a:schemeClr>
                </a:solidFill>
              </a:rPr>
              <a:t>－３　</a:t>
            </a:r>
            <a:r>
              <a:rPr lang="ja-JP" altLang="en-US" dirty="0" smtClean="0">
                <a:solidFill>
                  <a:schemeClr val="tx1">
                    <a:lumMod val="95000"/>
                    <a:lumOff val="5000"/>
                  </a:schemeClr>
                </a:solidFill>
              </a:rPr>
              <a:t>シフト</a:t>
            </a:r>
            <a:r>
              <a:rPr lang="ja-JP" altLang="en-US" dirty="0">
                <a:solidFill>
                  <a:schemeClr val="tx1">
                    <a:lumMod val="95000"/>
                    <a:lumOff val="5000"/>
                  </a:schemeClr>
                </a:solidFill>
              </a:rPr>
              <a:t>提出</a:t>
            </a:r>
            <a:r>
              <a:rPr lang="ja-JP" altLang="en-US" dirty="0" smtClean="0">
                <a:solidFill>
                  <a:schemeClr val="tx1">
                    <a:lumMod val="95000"/>
                    <a:lumOff val="5000"/>
                  </a:schemeClr>
                </a:solidFill>
              </a:rPr>
              <a:t>機能</a:t>
            </a:r>
            <a:endParaRPr kumimoji="1" lang="en-US" altLang="ja-JP" dirty="0" smtClean="0">
              <a:solidFill>
                <a:schemeClr val="tx1">
                  <a:lumMod val="95000"/>
                  <a:lumOff val="5000"/>
                </a:schemeClr>
              </a:solidFill>
            </a:endParaRPr>
          </a:p>
          <a:p>
            <a:r>
              <a:rPr lang="ja-JP" altLang="en-US" dirty="0" smtClean="0">
                <a:solidFill>
                  <a:schemeClr val="tx1">
                    <a:lumMod val="95000"/>
                    <a:lumOff val="5000"/>
                  </a:schemeClr>
                </a:solidFill>
              </a:rPr>
              <a:t>２－４　</a:t>
            </a:r>
            <a:r>
              <a:rPr lang="ja-JP" altLang="en-US" dirty="0">
                <a:solidFill>
                  <a:schemeClr val="tx1">
                    <a:lumMod val="95000"/>
                    <a:lumOff val="5000"/>
                  </a:schemeClr>
                </a:solidFill>
              </a:rPr>
              <a:t>シフト作成</a:t>
            </a:r>
            <a:r>
              <a:rPr lang="ja-JP" altLang="en-US" dirty="0" smtClean="0">
                <a:solidFill>
                  <a:schemeClr val="tx1">
                    <a:lumMod val="95000"/>
                    <a:lumOff val="5000"/>
                  </a:schemeClr>
                </a:solidFill>
              </a:rPr>
              <a:t>機能</a:t>
            </a:r>
            <a:endParaRPr lang="en-US" altLang="ja-JP" dirty="0" smtClean="0">
              <a:solidFill>
                <a:schemeClr val="tx1">
                  <a:lumMod val="95000"/>
                  <a:lumOff val="5000"/>
                </a:schemeClr>
              </a:solidFill>
            </a:endParaRPr>
          </a:p>
          <a:p>
            <a:r>
              <a:rPr lang="ja-JP" altLang="en-US" dirty="0" smtClean="0">
                <a:solidFill>
                  <a:schemeClr val="tx1">
                    <a:lumMod val="95000"/>
                    <a:lumOff val="5000"/>
                  </a:schemeClr>
                </a:solidFill>
              </a:rPr>
              <a:t>２</a:t>
            </a:r>
            <a:r>
              <a:rPr kumimoji="1" lang="ja-JP" altLang="en-US" dirty="0" smtClean="0">
                <a:solidFill>
                  <a:schemeClr val="tx1">
                    <a:lumMod val="95000"/>
                    <a:lumOff val="5000"/>
                  </a:schemeClr>
                </a:solidFill>
              </a:rPr>
              <a:t>－５　シフト閲覧機能</a:t>
            </a:r>
            <a:endParaRPr kumimoji="1" lang="en-US" altLang="ja-JP" dirty="0" smtClean="0">
              <a:solidFill>
                <a:schemeClr val="tx1">
                  <a:lumMod val="95000"/>
                  <a:lumOff val="5000"/>
                </a:schemeClr>
              </a:solidFill>
            </a:endParaRPr>
          </a:p>
          <a:p>
            <a:r>
              <a:rPr lang="ja-JP" altLang="en-US" dirty="0" smtClean="0">
                <a:solidFill>
                  <a:schemeClr val="tx1">
                    <a:lumMod val="95000"/>
                    <a:lumOff val="5000"/>
                  </a:schemeClr>
                </a:solidFill>
              </a:rPr>
              <a:t>２－６</a:t>
            </a:r>
            <a:r>
              <a:rPr lang="ja-JP" altLang="en-US" dirty="0">
                <a:solidFill>
                  <a:schemeClr val="tx1">
                    <a:lumMod val="95000"/>
                    <a:lumOff val="5000"/>
                  </a:schemeClr>
                </a:solidFill>
              </a:rPr>
              <a:t>　システムの</a:t>
            </a:r>
            <a:r>
              <a:rPr lang="ja-JP" altLang="en-US" dirty="0" smtClean="0">
                <a:solidFill>
                  <a:schemeClr val="tx1">
                    <a:lumMod val="95000"/>
                    <a:lumOff val="5000"/>
                  </a:schemeClr>
                </a:solidFill>
              </a:rPr>
              <a:t>特長</a:t>
            </a:r>
            <a:endParaRPr lang="en-US" altLang="ja-JP" dirty="0">
              <a:solidFill>
                <a:schemeClr val="tx1">
                  <a:lumMod val="95000"/>
                  <a:lumOff val="5000"/>
                </a:schemeClr>
              </a:solidFill>
            </a:endParaRPr>
          </a:p>
          <a:p>
            <a:endParaRPr kumimoji="1" lang="en-US" altLang="ja-JP" b="1" dirty="0" smtClean="0">
              <a:solidFill>
                <a:schemeClr val="tx1">
                  <a:lumMod val="95000"/>
                  <a:lumOff val="5000"/>
                </a:schemeClr>
              </a:solidFill>
            </a:endParaRPr>
          </a:p>
        </p:txBody>
      </p:sp>
    </p:spTree>
    <p:extLst>
      <p:ext uri="{BB962C8B-B14F-4D97-AF65-F5344CB8AC3E}">
        <p14:creationId xmlns:p14="http://schemas.microsoft.com/office/powerpoint/2010/main" val="1710788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２－１　主な機能</a:t>
            </a:r>
            <a:endParaRPr kumimoji="1" lang="ja-JP" altLang="en-US" dirty="0"/>
          </a:p>
        </p:txBody>
      </p:sp>
      <p:grpSp>
        <p:nvGrpSpPr>
          <p:cNvPr id="4" name="グループ化 3"/>
          <p:cNvGrpSpPr/>
          <p:nvPr/>
        </p:nvGrpSpPr>
        <p:grpSpPr>
          <a:xfrm>
            <a:off x="3327715" y="2129576"/>
            <a:ext cx="2896764" cy="1517135"/>
            <a:chOff x="3347864" y="2129576"/>
            <a:chExt cx="2896764" cy="1517135"/>
          </a:xfrm>
        </p:grpSpPr>
        <p:sp>
          <p:nvSpPr>
            <p:cNvPr id="7" name="フリーフォーム 6"/>
            <p:cNvSpPr/>
            <p:nvPr/>
          </p:nvSpPr>
          <p:spPr>
            <a:xfrm>
              <a:off x="3347864" y="2129576"/>
              <a:ext cx="2428875" cy="1457324"/>
            </a:xfrm>
            <a:custGeom>
              <a:avLst/>
              <a:gdLst>
                <a:gd name="connsiteX0" fmla="*/ 0 w 2428875"/>
                <a:gd name="connsiteY0" fmla="*/ 0 h 1457324"/>
                <a:gd name="connsiteX1" fmla="*/ 2428875 w 2428875"/>
                <a:gd name="connsiteY1" fmla="*/ 0 h 1457324"/>
                <a:gd name="connsiteX2" fmla="*/ 2428875 w 2428875"/>
                <a:gd name="connsiteY2" fmla="*/ 1457324 h 1457324"/>
                <a:gd name="connsiteX3" fmla="*/ 0 w 2428875"/>
                <a:gd name="connsiteY3" fmla="*/ 1457324 h 1457324"/>
                <a:gd name="connsiteX4" fmla="*/ 0 w 2428875"/>
                <a:gd name="connsiteY4" fmla="*/ 0 h 1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75" h="1457324">
                  <a:moveTo>
                    <a:pt x="0" y="0"/>
                  </a:moveTo>
                  <a:lnTo>
                    <a:pt x="2428875" y="0"/>
                  </a:lnTo>
                  <a:lnTo>
                    <a:pt x="2428875" y="1457324"/>
                  </a:lnTo>
                  <a:lnTo>
                    <a:pt x="0" y="1457324"/>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kumimoji="1" lang="ja-JP" altLang="en-US" sz="3800" kern="1200" dirty="0" smtClean="0"/>
                <a:t>メール</a:t>
              </a:r>
              <a:endParaRPr kumimoji="1" lang="ja-JP" altLang="en-US" sz="3800" kern="1200" dirty="0"/>
            </a:p>
          </p:txBody>
        </p:sp>
        <p:pic>
          <p:nvPicPr>
            <p:cNvPr id="3074" name="Picture 2" descr="C:\Users\x11g020\AppData\Local\Microsoft\Windows\Temporary Internet Files\Content.IE5\93V1A2MV\MC900396306[1].wmf"/>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08850" y="2664293"/>
              <a:ext cx="935778" cy="9824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グループ化 4"/>
          <p:cNvGrpSpPr/>
          <p:nvPr/>
        </p:nvGrpSpPr>
        <p:grpSpPr>
          <a:xfrm>
            <a:off x="6566936" y="1666340"/>
            <a:ext cx="2428875" cy="1893874"/>
            <a:chOff x="6566936" y="1666340"/>
            <a:chExt cx="2428875" cy="1893874"/>
          </a:xfrm>
        </p:grpSpPr>
        <p:sp>
          <p:nvSpPr>
            <p:cNvPr id="8" name="フリーフォーム 7"/>
            <p:cNvSpPr/>
            <p:nvPr/>
          </p:nvSpPr>
          <p:spPr>
            <a:xfrm>
              <a:off x="6566936" y="2102890"/>
              <a:ext cx="2428875" cy="1457324"/>
            </a:xfrm>
            <a:custGeom>
              <a:avLst/>
              <a:gdLst>
                <a:gd name="connsiteX0" fmla="*/ 0 w 2428875"/>
                <a:gd name="connsiteY0" fmla="*/ 0 h 1457324"/>
                <a:gd name="connsiteX1" fmla="*/ 2428875 w 2428875"/>
                <a:gd name="connsiteY1" fmla="*/ 0 h 1457324"/>
                <a:gd name="connsiteX2" fmla="*/ 2428875 w 2428875"/>
                <a:gd name="connsiteY2" fmla="*/ 1457324 h 1457324"/>
                <a:gd name="connsiteX3" fmla="*/ 0 w 2428875"/>
                <a:gd name="connsiteY3" fmla="*/ 1457324 h 1457324"/>
                <a:gd name="connsiteX4" fmla="*/ 0 w 2428875"/>
                <a:gd name="connsiteY4" fmla="*/ 0 h 1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75" h="1457324">
                  <a:moveTo>
                    <a:pt x="0" y="0"/>
                  </a:moveTo>
                  <a:lnTo>
                    <a:pt x="2428875" y="0"/>
                  </a:lnTo>
                  <a:lnTo>
                    <a:pt x="2428875" y="1457324"/>
                  </a:lnTo>
                  <a:lnTo>
                    <a:pt x="0" y="1457324"/>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kumimoji="1" lang="ja-JP" altLang="en-US" sz="3800" kern="1200" dirty="0" smtClean="0"/>
                <a:t>スケジュール</a:t>
              </a:r>
              <a:endParaRPr kumimoji="1" lang="ja-JP" altLang="en-US" sz="3800" kern="1200" dirty="0"/>
            </a:p>
          </p:txBody>
        </p:sp>
        <p:pic>
          <p:nvPicPr>
            <p:cNvPr id="3078" name="Picture 6" descr="C:\Users\x11g020\AppData\Local\Microsoft\Windows\Temporary Internet Files\Content.IE5\5V80OQGV\MC900237261[1].wmf"/>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040" y="1666340"/>
              <a:ext cx="934771" cy="9264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グループ化 10"/>
          <p:cNvGrpSpPr/>
          <p:nvPr/>
        </p:nvGrpSpPr>
        <p:grpSpPr>
          <a:xfrm>
            <a:off x="1486872" y="4293096"/>
            <a:ext cx="2768077" cy="1844103"/>
            <a:chOff x="1486872" y="4293096"/>
            <a:chExt cx="2768077" cy="1844103"/>
          </a:xfrm>
        </p:grpSpPr>
        <p:sp>
          <p:nvSpPr>
            <p:cNvPr id="9" name="フリーフォーム 8"/>
            <p:cNvSpPr/>
            <p:nvPr/>
          </p:nvSpPr>
          <p:spPr>
            <a:xfrm>
              <a:off x="1486872" y="4293096"/>
              <a:ext cx="2428875" cy="1457324"/>
            </a:xfrm>
            <a:custGeom>
              <a:avLst/>
              <a:gdLst>
                <a:gd name="connsiteX0" fmla="*/ 0 w 2428875"/>
                <a:gd name="connsiteY0" fmla="*/ 0 h 1457324"/>
                <a:gd name="connsiteX1" fmla="*/ 2428875 w 2428875"/>
                <a:gd name="connsiteY1" fmla="*/ 0 h 1457324"/>
                <a:gd name="connsiteX2" fmla="*/ 2428875 w 2428875"/>
                <a:gd name="connsiteY2" fmla="*/ 1457324 h 1457324"/>
                <a:gd name="connsiteX3" fmla="*/ 0 w 2428875"/>
                <a:gd name="connsiteY3" fmla="*/ 1457324 h 1457324"/>
                <a:gd name="connsiteX4" fmla="*/ 0 w 2428875"/>
                <a:gd name="connsiteY4" fmla="*/ 0 h 1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75" h="1457324">
                  <a:moveTo>
                    <a:pt x="0" y="0"/>
                  </a:moveTo>
                  <a:lnTo>
                    <a:pt x="2428875" y="0"/>
                  </a:lnTo>
                  <a:lnTo>
                    <a:pt x="2428875" y="1457324"/>
                  </a:lnTo>
                  <a:lnTo>
                    <a:pt x="0" y="1457324"/>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kumimoji="1" lang="ja-JP" altLang="en-US" sz="3800" kern="1200" dirty="0" smtClean="0"/>
                <a:t>売り上げ分析</a:t>
              </a:r>
              <a:endParaRPr kumimoji="1" lang="ja-JP" altLang="en-US" sz="3800" kern="1200" dirty="0"/>
            </a:p>
          </p:txBody>
        </p:sp>
        <p:pic>
          <p:nvPicPr>
            <p:cNvPr id="3079" name="Picture 7" descr="C:\Users\x11g020\AppData\Local\Microsoft\Windows\Temporary Internet Files\Content.IE5\VVX53FA5\MC900339282[1].wmf"/>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47864" y="5229200"/>
              <a:ext cx="907085" cy="9079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グループ化 11"/>
          <p:cNvGrpSpPr/>
          <p:nvPr/>
        </p:nvGrpSpPr>
        <p:grpSpPr>
          <a:xfrm>
            <a:off x="4850597" y="4293096"/>
            <a:ext cx="2942366" cy="1694207"/>
            <a:chOff x="4850597" y="4293096"/>
            <a:chExt cx="2942366" cy="1694207"/>
          </a:xfrm>
        </p:grpSpPr>
        <p:sp>
          <p:nvSpPr>
            <p:cNvPr id="10" name="フリーフォーム 9"/>
            <p:cNvSpPr/>
            <p:nvPr/>
          </p:nvSpPr>
          <p:spPr>
            <a:xfrm>
              <a:off x="5364088" y="4293096"/>
              <a:ext cx="2428875" cy="1457324"/>
            </a:xfrm>
            <a:custGeom>
              <a:avLst/>
              <a:gdLst>
                <a:gd name="connsiteX0" fmla="*/ 0 w 2428875"/>
                <a:gd name="connsiteY0" fmla="*/ 0 h 1457324"/>
                <a:gd name="connsiteX1" fmla="*/ 2428875 w 2428875"/>
                <a:gd name="connsiteY1" fmla="*/ 0 h 1457324"/>
                <a:gd name="connsiteX2" fmla="*/ 2428875 w 2428875"/>
                <a:gd name="connsiteY2" fmla="*/ 1457324 h 1457324"/>
                <a:gd name="connsiteX3" fmla="*/ 0 w 2428875"/>
                <a:gd name="connsiteY3" fmla="*/ 1457324 h 1457324"/>
                <a:gd name="connsiteX4" fmla="*/ 0 w 2428875"/>
                <a:gd name="connsiteY4" fmla="*/ 0 h 1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75" h="1457324">
                  <a:moveTo>
                    <a:pt x="0" y="0"/>
                  </a:moveTo>
                  <a:lnTo>
                    <a:pt x="2428875" y="0"/>
                  </a:lnTo>
                  <a:lnTo>
                    <a:pt x="2428875" y="1457324"/>
                  </a:lnTo>
                  <a:lnTo>
                    <a:pt x="0" y="1457324"/>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kumimoji="1" lang="ja-JP" altLang="en-US" sz="3800" kern="1200" dirty="0" smtClean="0"/>
                <a:t>ファイル共有</a:t>
              </a:r>
              <a:endParaRPr kumimoji="1" lang="ja-JP" altLang="en-US" sz="3800" kern="1200" dirty="0"/>
            </a:p>
          </p:txBody>
        </p:sp>
        <p:pic>
          <p:nvPicPr>
            <p:cNvPr id="3080" name="Picture 8" descr="C:\Users\x11g020\AppData\Local\Microsoft\Windows\Temporary Internet Files\Content.IE5\93V1A2MV\MC900431535[1].png"/>
            <p:cNvPicPr>
              <a:picLocks noChangeAspect="1" noChangeArrowheads="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850597" y="5019789"/>
              <a:ext cx="1261974" cy="9675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グループ化 2"/>
          <p:cNvGrpSpPr/>
          <p:nvPr/>
        </p:nvGrpSpPr>
        <p:grpSpPr>
          <a:xfrm>
            <a:off x="272435" y="1521911"/>
            <a:ext cx="2798092" cy="2090444"/>
            <a:chOff x="272435" y="1521911"/>
            <a:chExt cx="2798092" cy="2090444"/>
          </a:xfrm>
        </p:grpSpPr>
        <p:sp>
          <p:nvSpPr>
            <p:cNvPr id="6" name="フリーフォーム 5"/>
            <p:cNvSpPr/>
            <p:nvPr/>
          </p:nvSpPr>
          <p:spPr>
            <a:xfrm>
              <a:off x="272435" y="2155031"/>
              <a:ext cx="2428875" cy="1457324"/>
            </a:xfrm>
            <a:custGeom>
              <a:avLst/>
              <a:gdLst>
                <a:gd name="connsiteX0" fmla="*/ 0 w 2428875"/>
                <a:gd name="connsiteY0" fmla="*/ 0 h 1457324"/>
                <a:gd name="connsiteX1" fmla="*/ 2428875 w 2428875"/>
                <a:gd name="connsiteY1" fmla="*/ 0 h 1457324"/>
                <a:gd name="connsiteX2" fmla="*/ 2428875 w 2428875"/>
                <a:gd name="connsiteY2" fmla="*/ 1457324 h 1457324"/>
                <a:gd name="connsiteX3" fmla="*/ 0 w 2428875"/>
                <a:gd name="connsiteY3" fmla="*/ 1457324 h 1457324"/>
                <a:gd name="connsiteX4" fmla="*/ 0 w 2428875"/>
                <a:gd name="connsiteY4" fmla="*/ 0 h 1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75" h="1457324">
                  <a:moveTo>
                    <a:pt x="0" y="0"/>
                  </a:moveTo>
                  <a:lnTo>
                    <a:pt x="2428875" y="0"/>
                  </a:lnTo>
                  <a:lnTo>
                    <a:pt x="2428875" y="1457324"/>
                  </a:lnTo>
                  <a:lnTo>
                    <a:pt x="0" y="1457324"/>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kumimoji="1" lang="ja-JP" altLang="en-US" sz="3800" kern="1200" dirty="0" smtClean="0"/>
                <a:t>シフト</a:t>
              </a:r>
              <a:endParaRPr kumimoji="1" lang="ja-JP" altLang="en-US" sz="3800" kern="1200" dirty="0"/>
            </a:p>
          </p:txBody>
        </p:sp>
        <p:pic>
          <p:nvPicPr>
            <p:cNvPr id="3081" name="Picture 9" descr="C:\Users\x11g020\AppData\Local\Microsoft\Windows\Temporary Internet Files\Content.IE5\VVX53FA5\MC900312622[1].wmf"/>
            <p:cNvPicPr>
              <a:picLocks noChangeAspect="1" noChangeArrowheads="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07704" y="1521911"/>
              <a:ext cx="1162823" cy="12153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2328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２－２　シフト完成の流れ</a:t>
            </a:r>
            <a:endParaRPr kumimoji="1" lang="ja-JP" altLang="en-US" dirty="0"/>
          </a:p>
        </p:txBody>
      </p:sp>
      <p:sp>
        <p:nvSpPr>
          <p:cNvPr id="6" name="フリーフォーム 5"/>
          <p:cNvSpPr/>
          <p:nvPr/>
        </p:nvSpPr>
        <p:spPr>
          <a:xfrm>
            <a:off x="611560" y="5062263"/>
            <a:ext cx="7992888" cy="1174208"/>
          </a:xfrm>
          <a:custGeom>
            <a:avLst/>
            <a:gdLst>
              <a:gd name="connsiteX0" fmla="*/ 0 w 7992888"/>
              <a:gd name="connsiteY0" fmla="*/ 0 h 1174208"/>
              <a:gd name="connsiteX1" fmla="*/ 7992888 w 7992888"/>
              <a:gd name="connsiteY1" fmla="*/ 0 h 1174208"/>
              <a:gd name="connsiteX2" fmla="*/ 7992888 w 7992888"/>
              <a:gd name="connsiteY2" fmla="*/ 1174208 h 1174208"/>
              <a:gd name="connsiteX3" fmla="*/ 0 w 7992888"/>
              <a:gd name="connsiteY3" fmla="*/ 1174208 h 1174208"/>
              <a:gd name="connsiteX4" fmla="*/ 0 w 7992888"/>
              <a:gd name="connsiteY4" fmla="*/ 0 h 1174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2888" h="1174208">
                <a:moveTo>
                  <a:pt x="0" y="0"/>
                </a:moveTo>
                <a:lnTo>
                  <a:pt x="7992888" y="0"/>
                </a:lnTo>
                <a:lnTo>
                  <a:pt x="7992888" y="1174208"/>
                </a:lnTo>
                <a:lnTo>
                  <a:pt x="0" y="1174208"/>
                </a:lnTo>
                <a:lnTo>
                  <a:pt x="0" y="0"/>
                </a:lnTo>
                <a:close/>
              </a:path>
            </a:pathLst>
          </a:custGeom>
          <a:solidFill>
            <a:srgbClr val="92D050">
              <a:alpha val="66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7368" tIns="277368" rIns="277368" bIns="277368" numCol="1" spcCol="1270" anchor="ctr" anchorCtr="0">
            <a:noAutofit/>
          </a:bodyPr>
          <a:lstStyle/>
          <a:p>
            <a:pPr lvl="0" algn="ctr" defTabSz="1733550">
              <a:lnSpc>
                <a:spcPct val="90000"/>
              </a:lnSpc>
              <a:spcBef>
                <a:spcPct val="0"/>
              </a:spcBef>
              <a:spcAft>
                <a:spcPct val="35000"/>
              </a:spcAft>
            </a:pPr>
            <a:r>
              <a:rPr kumimoji="1" lang="ja-JP" altLang="en-US" sz="3600" kern="1200" dirty="0" smtClean="0">
                <a:solidFill>
                  <a:schemeClr val="tx1"/>
                </a:solidFill>
              </a:rPr>
              <a:t>アルバイトが確定したシフトを</a:t>
            </a:r>
            <a:r>
              <a:rPr kumimoji="1" lang="ja-JP" altLang="en-US" sz="3600" b="1" kern="1200" dirty="0" smtClean="0">
                <a:solidFill>
                  <a:schemeClr val="tx1"/>
                </a:solidFill>
              </a:rPr>
              <a:t>確認</a:t>
            </a:r>
            <a:endParaRPr kumimoji="1" lang="ja-JP" altLang="en-US" sz="3600" b="1" kern="1200" dirty="0">
              <a:solidFill>
                <a:schemeClr val="tx1"/>
              </a:solidFill>
            </a:endParaRPr>
          </a:p>
        </p:txBody>
      </p:sp>
      <p:sp>
        <p:nvSpPr>
          <p:cNvPr id="7" name="フリーフォーム 6"/>
          <p:cNvSpPr/>
          <p:nvPr/>
        </p:nvSpPr>
        <p:spPr>
          <a:xfrm>
            <a:off x="611560" y="3273942"/>
            <a:ext cx="7992888" cy="1805933"/>
          </a:xfrm>
          <a:custGeom>
            <a:avLst/>
            <a:gdLst>
              <a:gd name="connsiteX0" fmla="*/ 0 w 7992888"/>
              <a:gd name="connsiteY0" fmla="*/ 632492 h 1805932"/>
              <a:gd name="connsiteX1" fmla="*/ 3770703 w 7992888"/>
              <a:gd name="connsiteY1" fmla="*/ 632492 h 1805932"/>
              <a:gd name="connsiteX2" fmla="*/ 3770703 w 7992888"/>
              <a:gd name="connsiteY2" fmla="*/ 451483 h 1805932"/>
              <a:gd name="connsiteX3" fmla="*/ 3544961 w 7992888"/>
              <a:gd name="connsiteY3" fmla="*/ 451483 h 1805932"/>
              <a:gd name="connsiteX4" fmla="*/ 3996444 w 7992888"/>
              <a:gd name="connsiteY4" fmla="*/ 0 h 1805932"/>
              <a:gd name="connsiteX5" fmla="*/ 4447927 w 7992888"/>
              <a:gd name="connsiteY5" fmla="*/ 451483 h 1805932"/>
              <a:gd name="connsiteX6" fmla="*/ 4222186 w 7992888"/>
              <a:gd name="connsiteY6" fmla="*/ 451483 h 1805932"/>
              <a:gd name="connsiteX7" fmla="*/ 4222186 w 7992888"/>
              <a:gd name="connsiteY7" fmla="*/ 632492 h 1805932"/>
              <a:gd name="connsiteX8" fmla="*/ 7992888 w 7992888"/>
              <a:gd name="connsiteY8" fmla="*/ 632492 h 1805932"/>
              <a:gd name="connsiteX9" fmla="*/ 7992888 w 7992888"/>
              <a:gd name="connsiteY9" fmla="*/ 1805932 h 1805932"/>
              <a:gd name="connsiteX10" fmla="*/ 0 w 7992888"/>
              <a:gd name="connsiteY10" fmla="*/ 1805932 h 1805932"/>
              <a:gd name="connsiteX11" fmla="*/ 0 w 7992888"/>
              <a:gd name="connsiteY11" fmla="*/ 632492 h 180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92888" h="1805932">
                <a:moveTo>
                  <a:pt x="7992888" y="1173440"/>
                </a:moveTo>
                <a:lnTo>
                  <a:pt x="4222185" y="1173440"/>
                </a:lnTo>
                <a:lnTo>
                  <a:pt x="4222185" y="1354449"/>
                </a:lnTo>
                <a:lnTo>
                  <a:pt x="4447927" y="1354449"/>
                </a:lnTo>
                <a:lnTo>
                  <a:pt x="3996444" y="1805931"/>
                </a:lnTo>
                <a:lnTo>
                  <a:pt x="3544961" y="1354449"/>
                </a:lnTo>
                <a:lnTo>
                  <a:pt x="3770702" y="1354449"/>
                </a:lnTo>
                <a:lnTo>
                  <a:pt x="3770702" y="1173440"/>
                </a:lnTo>
                <a:lnTo>
                  <a:pt x="0" y="1173440"/>
                </a:lnTo>
                <a:lnTo>
                  <a:pt x="0" y="1"/>
                </a:lnTo>
                <a:lnTo>
                  <a:pt x="7992888" y="1"/>
                </a:lnTo>
                <a:lnTo>
                  <a:pt x="7992888" y="1173440"/>
                </a:lnTo>
                <a:close/>
              </a:path>
            </a:pathLst>
          </a:custGeom>
          <a:solidFill>
            <a:srgbClr val="92D050">
              <a:alpha val="66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7367" tIns="277369" rIns="277368" bIns="909860" numCol="1" spcCol="1270" anchor="ctr" anchorCtr="0">
            <a:noAutofit/>
          </a:bodyPr>
          <a:lstStyle/>
          <a:p>
            <a:pPr lvl="0" algn="ctr" defTabSz="1733550">
              <a:lnSpc>
                <a:spcPct val="90000"/>
              </a:lnSpc>
              <a:spcBef>
                <a:spcPct val="0"/>
              </a:spcBef>
              <a:spcAft>
                <a:spcPct val="35000"/>
              </a:spcAft>
            </a:pPr>
            <a:r>
              <a:rPr kumimoji="1" lang="ja-JP" altLang="en-US" sz="3900" kern="1200" dirty="0" smtClean="0">
                <a:solidFill>
                  <a:schemeClr val="tx1"/>
                </a:solidFill>
              </a:rPr>
              <a:t>社員が</a:t>
            </a:r>
            <a:r>
              <a:rPr lang="ja-JP" altLang="en-US" sz="3900" dirty="0" smtClean="0">
                <a:solidFill>
                  <a:schemeClr val="tx1"/>
                </a:solidFill>
              </a:rPr>
              <a:t>シフト</a:t>
            </a:r>
            <a:r>
              <a:rPr lang="ja-JP" altLang="en-US" sz="3900" dirty="0">
                <a:solidFill>
                  <a:schemeClr val="tx1"/>
                </a:solidFill>
              </a:rPr>
              <a:t>を</a:t>
            </a:r>
            <a:r>
              <a:rPr kumimoji="1" lang="ja-JP" altLang="en-US" sz="3900" b="1" kern="1200" dirty="0" smtClean="0">
                <a:solidFill>
                  <a:schemeClr val="tx1"/>
                </a:solidFill>
              </a:rPr>
              <a:t>作成</a:t>
            </a:r>
            <a:endParaRPr kumimoji="1" lang="ja-JP" altLang="en-US" sz="3900" b="1" kern="1200" dirty="0">
              <a:solidFill>
                <a:schemeClr val="tx1"/>
              </a:solidFill>
            </a:endParaRPr>
          </a:p>
        </p:txBody>
      </p:sp>
      <p:sp>
        <p:nvSpPr>
          <p:cNvPr id="8" name="フリーフォーム 7"/>
          <p:cNvSpPr/>
          <p:nvPr/>
        </p:nvSpPr>
        <p:spPr>
          <a:xfrm>
            <a:off x="611560" y="1485623"/>
            <a:ext cx="7992888" cy="1805934"/>
          </a:xfrm>
          <a:custGeom>
            <a:avLst/>
            <a:gdLst>
              <a:gd name="connsiteX0" fmla="*/ 0 w 7992888"/>
              <a:gd name="connsiteY0" fmla="*/ 632492 h 1805932"/>
              <a:gd name="connsiteX1" fmla="*/ 3770703 w 7992888"/>
              <a:gd name="connsiteY1" fmla="*/ 632492 h 1805932"/>
              <a:gd name="connsiteX2" fmla="*/ 3770703 w 7992888"/>
              <a:gd name="connsiteY2" fmla="*/ 451483 h 1805932"/>
              <a:gd name="connsiteX3" fmla="*/ 3544961 w 7992888"/>
              <a:gd name="connsiteY3" fmla="*/ 451483 h 1805932"/>
              <a:gd name="connsiteX4" fmla="*/ 3996444 w 7992888"/>
              <a:gd name="connsiteY4" fmla="*/ 0 h 1805932"/>
              <a:gd name="connsiteX5" fmla="*/ 4447927 w 7992888"/>
              <a:gd name="connsiteY5" fmla="*/ 451483 h 1805932"/>
              <a:gd name="connsiteX6" fmla="*/ 4222186 w 7992888"/>
              <a:gd name="connsiteY6" fmla="*/ 451483 h 1805932"/>
              <a:gd name="connsiteX7" fmla="*/ 4222186 w 7992888"/>
              <a:gd name="connsiteY7" fmla="*/ 632492 h 1805932"/>
              <a:gd name="connsiteX8" fmla="*/ 7992888 w 7992888"/>
              <a:gd name="connsiteY8" fmla="*/ 632492 h 1805932"/>
              <a:gd name="connsiteX9" fmla="*/ 7992888 w 7992888"/>
              <a:gd name="connsiteY9" fmla="*/ 1805932 h 1805932"/>
              <a:gd name="connsiteX10" fmla="*/ 0 w 7992888"/>
              <a:gd name="connsiteY10" fmla="*/ 1805932 h 1805932"/>
              <a:gd name="connsiteX11" fmla="*/ 0 w 7992888"/>
              <a:gd name="connsiteY11" fmla="*/ 632492 h 180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92888" h="1805932">
                <a:moveTo>
                  <a:pt x="7992888" y="1173440"/>
                </a:moveTo>
                <a:lnTo>
                  <a:pt x="4222185" y="1173440"/>
                </a:lnTo>
                <a:lnTo>
                  <a:pt x="4222185" y="1354449"/>
                </a:lnTo>
                <a:lnTo>
                  <a:pt x="4447927" y="1354449"/>
                </a:lnTo>
                <a:lnTo>
                  <a:pt x="3996444" y="1805931"/>
                </a:lnTo>
                <a:lnTo>
                  <a:pt x="3544961" y="1354449"/>
                </a:lnTo>
                <a:lnTo>
                  <a:pt x="3770702" y="1354449"/>
                </a:lnTo>
                <a:lnTo>
                  <a:pt x="3770702" y="1173440"/>
                </a:lnTo>
                <a:lnTo>
                  <a:pt x="0" y="1173440"/>
                </a:lnTo>
                <a:lnTo>
                  <a:pt x="0" y="1"/>
                </a:lnTo>
                <a:lnTo>
                  <a:pt x="7992888" y="1"/>
                </a:lnTo>
                <a:lnTo>
                  <a:pt x="7992888" y="1173440"/>
                </a:lnTo>
                <a:close/>
              </a:path>
            </a:pathLst>
          </a:custGeom>
          <a:solidFill>
            <a:srgbClr val="92D050">
              <a:alpha val="66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7367" tIns="277369" rIns="277368" bIns="909861" numCol="1" spcCol="1270" anchor="ctr" anchorCtr="0">
            <a:noAutofit/>
          </a:bodyPr>
          <a:lstStyle/>
          <a:p>
            <a:pPr lvl="0" algn="ctr" defTabSz="1733550">
              <a:lnSpc>
                <a:spcPct val="90000"/>
              </a:lnSpc>
              <a:spcBef>
                <a:spcPct val="0"/>
              </a:spcBef>
              <a:spcAft>
                <a:spcPct val="35000"/>
              </a:spcAft>
            </a:pPr>
            <a:r>
              <a:rPr kumimoji="1" lang="ja-JP" altLang="en-US" sz="3900" kern="1200" dirty="0" smtClean="0">
                <a:solidFill>
                  <a:schemeClr val="tx1"/>
                </a:solidFill>
              </a:rPr>
              <a:t>アルバイトが予定を</a:t>
            </a:r>
            <a:r>
              <a:rPr kumimoji="1" lang="ja-JP" altLang="en-US" sz="3900" b="1" kern="1200" dirty="0" smtClean="0">
                <a:solidFill>
                  <a:schemeClr val="tx1"/>
                </a:solidFill>
              </a:rPr>
              <a:t>提出</a:t>
            </a:r>
            <a:endParaRPr kumimoji="1" lang="ja-JP" altLang="en-US" sz="3900" b="1" kern="1200" dirty="0">
              <a:solidFill>
                <a:schemeClr val="tx1"/>
              </a:solidFill>
            </a:endParaRPr>
          </a:p>
        </p:txBody>
      </p:sp>
    </p:spTree>
    <p:extLst>
      <p:ext uri="{BB962C8B-B14F-4D97-AF65-F5344CB8AC3E}">
        <p14:creationId xmlns:p14="http://schemas.microsoft.com/office/powerpoint/2010/main" val="334692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Ｊ＆Ｇ科\卒業研究\卒業研究-Javaサーバサイド自由制作\01グループ作業用\D班\プレゼン\第二回\画像\teisyutu.PNG"/>
          <p:cNvPicPr>
            <a:picLocks noChangeAspect="1" noChangeArrowheads="1"/>
          </p:cNvPicPr>
          <p:nvPr/>
        </p:nvPicPr>
        <p:blipFill rotWithShape="1">
          <a:blip r:embed="rId2">
            <a:extLst>
              <a:ext uri="{28A0092B-C50C-407E-A947-70E740481C1C}">
                <a14:useLocalDpi xmlns:a14="http://schemas.microsoft.com/office/drawing/2010/main" val="0"/>
              </a:ext>
            </a:extLst>
          </a:blip>
          <a:srcRect l="24744" t="12645"/>
          <a:stretch/>
        </p:blipFill>
        <p:spPr bwMode="auto">
          <a:xfrm>
            <a:off x="899592" y="1268760"/>
            <a:ext cx="7704856" cy="545711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a:bodyPr>
          <a:lstStyle/>
          <a:p>
            <a:r>
              <a:rPr lang="ja-JP" altLang="en-US" dirty="0" smtClean="0"/>
              <a:t>２－３</a:t>
            </a:r>
            <a:r>
              <a:rPr lang="ja-JP" altLang="en-US" dirty="0"/>
              <a:t>　</a:t>
            </a:r>
            <a:r>
              <a:rPr lang="ja-JP" altLang="en-US" dirty="0" smtClean="0"/>
              <a:t>シフト</a:t>
            </a:r>
            <a:r>
              <a:rPr lang="ja-JP" altLang="en-US" dirty="0"/>
              <a:t>提出</a:t>
            </a:r>
            <a:r>
              <a:rPr lang="ja-JP" altLang="en-US" dirty="0" smtClean="0"/>
              <a:t>機能</a:t>
            </a:r>
            <a:endParaRPr kumimoji="1" lang="ja-JP" altLang="en-US" dirty="0"/>
          </a:p>
        </p:txBody>
      </p:sp>
      <p:sp>
        <p:nvSpPr>
          <p:cNvPr id="3" name="角丸四角形吹き出し 2"/>
          <p:cNvSpPr/>
          <p:nvPr/>
        </p:nvSpPr>
        <p:spPr>
          <a:xfrm>
            <a:off x="611560" y="3212976"/>
            <a:ext cx="1512168" cy="3024336"/>
          </a:xfrm>
          <a:prstGeom prst="wedgeRoundRectCallout">
            <a:avLst>
              <a:gd name="adj1" fmla="val 102735"/>
              <a:gd name="adj2" fmla="val 42320"/>
              <a:gd name="adj3" fmla="val 16667"/>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kumimoji="1" lang="ja-JP" altLang="en-US" dirty="0" smtClean="0"/>
              <a:t>「未提出」の項目が</a:t>
            </a:r>
            <a:endParaRPr lang="en-US" altLang="ja-JP" dirty="0"/>
          </a:p>
          <a:p>
            <a:pPr algn="ctr"/>
            <a:r>
              <a:rPr lang="ja-JP" altLang="en-US" dirty="0" smtClean="0"/>
              <a:t>存在</a:t>
            </a:r>
            <a:r>
              <a:rPr lang="ja-JP" altLang="en-US" dirty="0"/>
              <a:t>する</a:t>
            </a:r>
            <a:r>
              <a:rPr lang="ja-JP" altLang="en-US" dirty="0" smtClean="0"/>
              <a:t>と、期限が</a:t>
            </a:r>
            <a:endParaRPr lang="en-US" altLang="ja-JP" dirty="0" smtClean="0"/>
          </a:p>
          <a:p>
            <a:pPr algn="ctr"/>
            <a:r>
              <a:rPr lang="ja-JP" altLang="en-US" dirty="0" smtClean="0"/>
              <a:t>迫った時点でメール</a:t>
            </a:r>
            <a:endParaRPr lang="en-US" altLang="ja-JP" dirty="0"/>
          </a:p>
          <a:p>
            <a:pPr algn="ctr"/>
            <a:r>
              <a:rPr lang="ja-JP" altLang="en-US" dirty="0" smtClean="0"/>
              <a:t>アラートが自動送信される</a:t>
            </a:r>
            <a:endParaRPr kumimoji="1" lang="ja-JP" altLang="en-US" dirty="0"/>
          </a:p>
        </p:txBody>
      </p:sp>
    </p:spTree>
    <p:extLst>
      <p:ext uri="{BB962C8B-B14F-4D97-AF65-F5344CB8AC3E}">
        <p14:creationId xmlns:p14="http://schemas.microsoft.com/office/powerpoint/2010/main" val="259305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２－４　シフト</a:t>
            </a:r>
            <a:r>
              <a:rPr lang="ja-JP" altLang="en-US" dirty="0"/>
              <a:t>作成</a:t>
            </a:r>
            <a:r>
              <a:rPr lang="ja-JP" altLang="en-US" dirty="0" smtClean="0"/>
              <a:t>機能</a:t>
            </a:r>
            <a:endParaRPr kumimoji="1" lang="ja-JP" altLang="en-US" dirty="0"/>
          </a:p>
        </p:txBody>
      </p:sp>
      <p:pic>
        <p:nvPicPr>
          <p:cNvPr id="2050" name="Picture 2" descr="H:\Ｊ＆Ｇ科\卒業研究\卒業研究-Javaサーバサイド自由制作\01グループ作業用\D班\プレゼン\第二回\画像\sakusei.PNG"/>
          <p:cNvPicPr>
            <a:picLocks noChangeAspect="1" noChangeArrowheads="1"/>
          </p:cNvPicPr>
          <p:nvPr/>
        </p:nvPicPr>
        <p:blipFill rotWithShape="1">
          <a:blip r:embed="rId2">
            <a:extLst>
              <a:ext uri="{28A0092B-C50C-407E-A947-70E740481C1C}">
                <a14:useLocalDpi xmlns:a14="http://schemas.microsoft.com/office/drawing/2010/main" val="0"/>
              </a:ext>
            </a:extLst>
          </a:blip>
          <a:srcRect l="23370" t="12172"/>
          <a:stretch/>
        </p:blipFill>
        <p:spPr bwMode="auto">
          <a:xfrm>
            <a:off x="611560" y="1426333"/>
            <a:ext cx="7704856" cy="534698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7668344" y="1700808"/>
            <a:ext cx="1296144" cy="3600400"/>
          </a:xfrm>
          <a:prstGeom prst="wedgeRoundRectCallout">
            <a:avLst>
              <a:gd name="adj1" fmla="val -216761"/>
              <a:gd name="adj2" fmla="val -17641"/>
              <a:gd name="adj3" fmla="val 16667"/>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kumimoji="1" lang="ja-JP" altLang="en-US" dirty="0" smtClean="0"/>
              <a:t>マウスで開始時間と終了時間をクリックすると自動的にラインが引かれる</a:t>
            </a:r>
            <a:endParaRPr kumimoji="1" lang="ja-JP" altLang="en-US" dirty="0"/>
          </a:p>
        </p:txBody>
      </p:sp>
    </p:spTree>
    <p:extLst>
      <p:ext uri="{BB962C8B-B14F-4D97-AF65-F5344CB8AC3E}">
        <p14:creationId xmlns:p14="http://schemas.microsoft.com/office/powerpoint/2010/main" val="156654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ジャパネスク">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ジャパネスク">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ジャパネスク">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473</TotalTime>
  <Words>347</Words>
  <Application>Microsoft Office PowerPoint</Application>
  <PresentationFormat>画面に合わせる (4:3)</PresentationFormat>
  <Paragraphs>83</Paragraphs>
  <Slides>14</Slides>
  <Notes>2</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ジャパネスク</vt:lpstr>
      <vt:lpstr>１　システムの導入に至った経緯</vt:lpstr>
      <vt:lpstr>PowerPoint プレゼンテーション</vt:lpstr>
      <vt:lpstr>１－１　現在起きている問題</vt:lpstr>
      <vt:lpstr>１－２　解決策</vt:lpstr>
      <vt:lpstr>２　システムの画面と機能説明</vt:lpstr>
      <vt:lpstr>２－１　主な機能</vt:lpstr>
      <vt:lpstr>２－２　シフト完成の流れ</vt:lpstr>
      <vt:lpstr>２－３　シフト提出機能</vt:lpstr>
      <vt:lpstr>２－４　シフト作成機能</vt:lpstr>
      <vt:lpstr>２－５　シフト閲覧機能</vt:lpstr>
      <vt:lpstr>２－６　システムの特長</vt:lpstr>
      <vt:lpstr>３　今後の開発予定</vt:lpstr>
      <vt:lpstr>３－１　実装予定機能</vt:lpstr>
      <vt:lpstr>３－２　２次開発・３次開発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店舗内情報共有システム開発</dc:title>
  <dc:creator>田中 宏昌</dc:creator>
  <cp:lastModifiedBy>田中 宏昌</cp:lastModifiedBy>
  <cp:revision>41</cp:revision>
  <cp:lastPrinted>2013-10-22T05:44:07Z</cp:lastPrinted>
  <dcterms:created xsi:type="dcterms:W3CDTF">2013-10-07T07:03:49Z</dcterms:created>
  <dcterms:modified xsi:type="dcterms:W3CDTF">2013-10-23T06:31:20Z</dcterms:modified>
</cp:coreProperties>
</file>