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handoutMasterIdLst>
    <p:handoutMasterId r:id="rId18"/>
  </p:handoutMasterIdLst>
  <p:sldIdLst>
    <p:sldId id="281" r:id="rId2"/>
    <p:sldId id="282" r:id="rId3"/>
    <p:sldId id="259" r:id="rId4"/>
    <p:sldId id="278" r:id="rId5"/>
    <p:sldId id="283" r:id="rId6"/>
    <p:sldId id="288" r:id="rId7"/>
    <p:sldId id="289" r:id="rId8"/>
    <p:sldId id="285" r:id="rId9"/>
    <p:sldId id="291" r:id="rId10"/>
    <p:sldId id="286" r:id="rId11"/>
    <p:sldId id="287" r:id="rId12"/>
    <p:sldId id="290" r:id="rId13"/>
    <p:sldId id="270" r:id="rId14"/>
    <p:sldId id="274" r:id="rId15"/>
    <p:sldId id="280" r:id="rId16"/>
  </p:sldIdLst>
  <p:sldSz cx="9144000" cy="6858000" type="screen4x3"/>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4646"/>
    <a:srgbClr val="C4E59F"/>
    <a:srgbClr val="B3D9E7"/>
    <a:srgbClr val="A6D86E"/>
    <a:srgbClr val="7FC0D7"/>
    <a:srgbClr val="70B8D2"/>
    <a:srgbClr val="8DCD47"/>
    <a:srgbClr val="DDF0C8"/>
    <a:srgbClr val="E2ECF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00" y="-2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endParaRPr kumimoji="1" lang="ja-JP" altLang="en-US" dirty="0"/>
          </a:p>
        </p:txBody>
      </p:sp>
      <p:sp>
        <p:nvSpPr>
          <p:cNvPr id="4" name="フッター プレースホルダー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39034BF-FCF2-4E8D-9A04-2E7098B9F127}" type="slidenum">
              <a:rPr kumimoji="1" lang="ja-JP" altLang="en-US" smtClean="0"/>
              <a:t>‹#›</a:t>
            </a:fld>
            <a:endParaRPr kumimoji="1" lang="ja-JP" altLang="en-US" dirty="0"/>
          </a:p>
        </p:txBody>
      </p:sp>
    </p:spTree>
    <p:extLst>
      <p:ext uri="{BB962C8B-B14F-4D97-AF65-F5344CB8AC3E}">
        <p14:creationId xmlns:p14="http://schemas.microsoft.com/office/powerpoint/2010/main" val="403818878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endParaRPr kumimoji="1" lang="ja-JP" altLang="en-US" dirty="0"/>
          </a:p>
        </p:txBody>
      </p:sp>
      <p:sp>
        <p:nvSpPr>
          <p:cNvPr id="4" name="スライド イメージ プレースホルダー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7E3CBE92-1C31-4717-8A2C-7B10B4FAE394}" type="slidenum">
              <a:rPr kumimoji="1" lang="ja-JP" altLang="en-US" smtClean="0"/>
              <a:t>‹#›</a:t>
            </a:fld>
            <a:endParaRPr kumimoji="1" lang="ja-JP" altLang="en-US" dirty="0"/>
          </a:p>
        </p:txBody>
      </p:sp>
    </p:spTree>
    <p:extLst>
      <p:ext uri="{BB962C8B-B14F-4D97-AF65-F5344CB8AC3E}">
        <p14:creationId xmlns:p14="http://schemas.microsoft.com/office/powerpoint/2010/main" val="257381361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E3CBE92-1C31-4717-8A2C-7B10B4FAE394}" type="slidenum">
              <a:rPr kumimoji="1" lang="ja-JP" altLang="en-US" smtClean="0"/>
              <a:t>3</a:t>
            </a:fld>
            <a:endParaRPr kumimoji="1" lang="ja-JP" altLang="en-US" dirty="0"/>
          </a:p>
        </p:txBody>
      </p:sp>
      <p:sp>
        <p:nvSpPr>
          <p:cNvPr id="5" name="日付プレースホルダー 4"/>
          <p:cNvSpPr>
            <a:spLocks noGrp="1"/>
          </p:cNvSpPr>
          <p:nvPr>
            <p:ph type="dt" idx="11"/>
          </p:nvPr>
        </p:nvSpPr>
        <p:spPr/>
        <p:txBody>
          <a:bodyPr/>
          <a:lstStyle/>
          <a:p>
            <a:endParaRPr kumimoji="1" lang="ja-JP" altLang="en-US" dirty="0"/>
          </a:p>
        </p:txBody>
      </p:sp>
    </p:spTree>
    <p:extLst>
      <p:ext uri="{BB962C8B-B14F-4D97-AF65-F5344CB8AC3E}">
        <p14:creationId xmlns:p14="http://schemas.microsoft.com/office/powerpoint/2010/main" val="182172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8646707-6BBD-41A9-B4DF-0C76A73A2D2A}" type="slidenum">
              <a:rPr lang="en-US" altLang="ja-JP" smtClean="0"/>
              <a:t>4</a:t>
            </a:fld>
            <a:endParaRPr kumimoji="1" lang="ja-JP" altLang="en-US" dirty="0"/>
          </a:p>
        </p:txBody>
      </p:sp>
      <p:sp>
        <p:nvSpPr>
          <p:cNvPr id="5" name="日付プレースホルダー 4"/>
          <p:cNvSpPr>
            <a:spLocks noGrp="1"/>
          </p:cNvSpPr>
          <p:nvPr>
            <p:ph type="dt" idx="11"/>
          </p:nvPr>
        </p:nvSpPr>
        <p:spPr/>
        <p:txBody>
          <a:bodyPr/>
          <a:lstStyle/>
          <a:p>
            <a:endParaRPr kumimoji="1" lang="ja-JP" altLang="en-US" dirty="0"/>
          </a:p>
        </p:txBody>
      </p:sp>
    </p:spTree>
    <p:extLst>
      <p:ext uri="{BB962C8B-B14F-4D97-AF65-F5344CB8AC3E}">
        <p14:creationId xmlns:p14="http://schemas.microsoft.com/office/powerpoint/2010/main" val="2716146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1"/>
      </p:bgRef>
    </p:bg>
    <p:spTree>
      <p:nvGrpSpPr>
        <p:cNvPr id="1" name=""/>
        <p:cNvGrpSpPr/>
        <p:nvPr/>
      </p:nvGrpSpPr>
      <p:grpSpPr>
        <a:xfrm>
          <a:off x="0" y="0"/>
          <a:ext cx="0" cy="0"/>
          <a:chOff x="0" y="0"/>
          <a:chExt cx="0" cy="0"/>
        </a:xfrm>
      </p:grpSpPr>
      <p:sp>
        <p:nvSpPr>
          <p:cNvPr id="12" name="正方形/長方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角丸四角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サブタイトル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17" name="フッター プレースホルダー 16"/>
          <p:cNvSpPr>
            <a:spLocks noGrp="1"/>
          </p:cNvSpPr>
          <p:nvPr>
            <p:ph type="ftr" sz="quarter" idx="11"/>
          </p:nvPr>
        </p:nvSpPr>
        <p:spPr/>
        <p:txBody>
          <a:bodyPr/>
          <a:lstStyle/>
          <a:p>
            <a:endParaRPr kumimoji="1" lang="ja-JP" altLang="en-US" dirty="0"/>
          </a:p>
        </p:txBody>
      </p:sp>
      <p:sp>
        <p:nvSpPr>
          <p:cNvPr id="29" name="スライド番号プレースホルダー 28"/>
          <p:cNvSpPr>
            <a:spLocks noGrp="1"/>
          </p:cNvSpPr>
          <p:nvPr>
            <p:ph type="sldNum" sz="quarter" idx="12"/>
          </p:nvPr>
        </p:nvSpPr>
        <p:spPr/>
        <p:txBody>
          <a:bodyPr lIns="0" tIns="0" rIns="0" bIns="0">
            <a:noAutofit/>
          </a:bodyPr>
          <a:lstStyle>
            <a:lvl1pPr>
              <a:defRPr sz="1400">
                <a:solidFill>
                  <a:srgbClr val="FFFFFF"/>
                </a:solidFill>
              </a:defRPr>
            </a:lvl1pPr>
          </a:lstStyle>
          <a:p>
            <a:fld id="{D2D8002D-B5B0-4BAC-B1F6-782DDCCE6D9C}" type="slidenum">
              <a:rPr kumimoji="1" lang="ja-JP" altLang="en-US" smtClean="0"/>
              <a:t>‹#›</a:t>
            </a:fld>
            <a:endParaRPr kumimoji="1" lang="ja-JP" altLang="en-US" dirty="0"/>
          </a:p>
        </p:txBody>
      </p:sp>
      <p:sp>
        <p:nvSpPr>
          <p:cNvPr id="7" name="正方形/長方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正方形/長方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正方形/長方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タイトル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ja-JP" altLang="en-US" smtClean="0"/>
              <a:t>マスター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1"/>
            <a:ext cx="201168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914400" y="274640"/>
            <a:ext cx="55626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
        <p:nvSpPr>
          <p:cNvPr id="8" name="コンテンツ プレースホルダー 7"/>
          <p:cNvSpPr>
            <a:spLocks noGrp="1"/>
          </p:cNvSpPr>
          <p:nvPr>
            <p:ph sz="quarter" idx="1"/>
          </p:nvPr>
        </p:nvSpPr>
        <p:spPr>
          <a:xfrm>
            <a:off x="914400" y="1447800"/>
            <a:ext cx="777240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11" name="正方形/長方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角丸四角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タイトル 1"/>
          <p:cNvSpPr>
            <a:spLocks noGrp="1"/>
          </p:cNvSpPr>
          <p:nvPr>
            <p:ph type="title"/>
          </p:nvPr>
        </p:nvSpPr>
        <p:spPr>
          <a:xfrm>
            <a:off x="722313" y="952500"/>
            <a:ext cx="7772400" cy="1362075"/>
          </a:xfrm>
        </p:spPr>
        <p:txBody>
          <a:bodyPr anchor="b" anchorCtr="0"/>
          <a:lstStyle>
            <a:lvl1pPr algn="l">
              <a:buNone/>
              <a:defRPr sz="4000" b="0" cap="none"/>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5" name="フッター プレースホルダー 4"/>
          <p:cNvSpPr>
            <a:spLocks noGrp="1"/>
          </p:cNvSpPr>
          <p:nvPr>
            <p:ph type="ftr" sz="quarter" idx="11"/>
          </p:nvPr>
        </p:nvSpPr>
        <p:spPr>
          <a:xfrm>
            <a:off x="800100" y="6172200"/>
            <a:ext cx="4000500" cy="457200"/>
          </a:xfrm>
        </p:spPr>
        <p:txBody>
          <a:bodyPr/>
          <a:lstStyle/>
          <a:p>
            <a:endParaRPr kumimoji="1" lang="ja-JP" altLang="en-US" dirty="0"/>
          </a:p>
        </p:txBody>
      </p:sp>
      <p:sp>
        <p:nvSpPr>
          <p:cNvPr id="7" name="正方形/長方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正方形/長方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正方形/長方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スライド番号プレースホルダー 5"/>
          <p:cNvSpPr>
            <a:spLocks noGrp="1"/>
          </p:cNvSpPr>
          <p:nvPr>
            <p:ph type="sldNum" sz="quarter" idx="12"/>
          </p:nvPr>
        </p:nvSpPr>
        <p:spPr>
          <a:xfrm>
            <a:off x="146304" y="6208776"/>
            <a:ext cx="457200" cy="457200"/>
          </a:xfrm>
        </p:spPr>
        <p:txBody>
          <a:bodyPr/>
          <a:lstStyle/>
          <a:p>
            <a:fld id="{D2D8002D-B5B0-4BAC-B1F6-782DDCCE6D9C}" type="slidenum">
              <a:rPr kumimoji="1" lang="ja-JP" altLang="en-US" smtClean="0"/>
              <a:t>‹#›</a:t>
            </a:fld>
            <a:endParaRPr kumimoji="1" lang="ja-JP"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
        <p:nvSpPr>
          <p:cNvPr id="9" name="コンテンツ プレースホルダー 8"/>
          <p:cNvSpPr>
            <a:spLocks noGrp="1"/>
          </p:cNvSpPr>
          <p:nvPr>
            <p:ph sz="quarter" idx="1"/>
          </p:nvPr>
        </p:nvSpPr>
        <p:spPr>
          <a:xfrm>
            <a:off x="91440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933950" y="1447800"/>
            <a:ext cx="3749040" cy="4572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273050"/>
            <a:ext cx="7772400" cy="1143000"/>
          </a:xfrm>
        </p:spPr>
        <p:txBody>
          <a:bodyPr anchor="b" anchorCtr="0"/>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
        <p:nvSpPr>
          <p:cNvPr id="11" name="コンテンツ プレースホルダー 10"/>
          <p:cNvSpPr>
            <a:spLocks noGrp="1"/>
          </p:cNvSpPr>
          <p:nvPr>
            <p:ph sz="half" idx="2"/>
          </p:nvPr>
        </p:nvSpPr>
        <p:spPr>
          <a:xfrm>
            <a:off x="9144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half" idx="4"/>
          </p:nvPr>
        </p:nvSpPr>
        <p:spPr>
          <a:xfrm>
            <a:off x="4953000" y="2247900"/>
            <a:ext cx="3733800" cy="38862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正方形/長方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角丸四角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タイトル 1"/>
          <p:cNvSpPr>
            <a:spLocks noGrp="1"/>
          </p:cNvSpPr>
          <p:nvPr>
            <p:ph type="title"/>
          </p:nvPr>
        </p:nvSpPr>
        <p:spPr>
          <a:xfrm>
            <a:off x="914400" y="273050"/>
            <a:ext cx="7772400" cy="1143000"/>
          </a:xfrm>
        </p:spPr>
        <p:txBody>
          <a:bodyPr anchor="b" anchorCtr="0"/>
          <a:lstStyle>
            <a:lvl1pPr algn="l">
              <a:buNone/>
              <a:defRPr sz="4000" b="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dirty="0"/>
          </a:p>
        </p:txBody>
      </p:sp>
      <p:sp>
        <p:nvSpPr>
          <p:cNvPr id="11" name="コンテンツ プレースホルダー 10"/>
          <p:cNvSpPr>
            <a:spLocks noGrp="1"/>
          </p:cNvSpPr>
          <p:nvPr>
            <p:ph sz="quarter" idx="1"/>
          </p:nvPr>
        </p:nvSpPr>
        <p:spPr>
          <a:xfrm>
            <a:off x="2971800" y="1600200"/>
            <a:ext cx="5715000" cy="44958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ja-JP" altLang="en-US" smtClean="0"/>
              <a:t>マスター タイトルの書式設定</a:t>
            </a:r>
            <a:endParaRPr kumimoji="0" lang="en-US"/>
          </a:p>
        </p:txBody>
      </p:sp>
      <p:sp>
        <p:nvSpPr>
          <p:cNvPr id="4" name="テキスト プレースホルダー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2013/11/28</a:t>
            </a:fld>
            <a:endParaRPr kumimoji="1" lang="ja-JP" altLang="en-US" dirty="0"/>
          </a:p>
        </p:txBody>
      </p:sp>
      <p:sp>
        <p:nvSpPr>
          <p:cNvPr id="6" name="フッター プレースホルダー 5"/>
          <p:cNvSpPr>
            <a:spLocks noGrp="1"/>
          </p:cNvSpPr>
          <p:nvPr>
            <p:ph type="ftr" sz="quarter" idx="11"/>
          </p:nvPr>
        </p:nvSpPr>
        <p:spPr>
          <a:xfrm>
            <a:off x="914400" y="6172200"/>
            <a:ext cx="3886200" cy="457200"/>
          </a:xfrm>
        </p:spPr>
        <p:txBody>
          <a:bodyPr/>
          <a:lstStyle/>
          <a:p>
            <a:endParaRPr kumimoji="1" lang="ja-JP" altLang="en-US" dirty="0"/>
          </a:p>
        </p:txBody>
      </p:sp>
      <p:sp>
        <p:nvSpPr>
          <p:cNvPr id="7" name="スライド番号プレースホルダー 6"/>
          <p:cNvSpPr>
            <a:spLocks noGrp="1"/>
          </p:cNvSpPr>
          <p:nvPr>
            <p:ph type="sldNum" sz="quarter" idx="12"/>
          </p:nvPr>
        </p:nvSpPr>
        <p:spPr>
          <a:xfrm>
            <a:off x="146304" y="6208776"/>
            <a:ext cx="457200" cy="457200"/>
          </a:xfrm>
        </p:spPr>
        <p:txBody>
          <a:bodyPr/>
          <a:lstStyle/>
          <a:p>
            <a:fld id="{D2D8002D-B5B0-4BAC-B1F6-782DDCCE6D9C}" type="slidenum">
              <a:rPr kumimoji="1" lang="ja-JP" altLang="en-US" smtClean="0"/>
              <a:t>‹#›</a:t>
            </a:fld>
            <a:endParaRPr kumimoji="1" lang="ja-JP" altLang="en-US" dirty="0"/>
          </a:p>
        </p:txBody>
      </p:sp>
      <p:sp>
        <p:nvSpPr>
          <p:cNvPr id="11" name="正方形/長方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正方形/長方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正方形/長方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図プレースホルダー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ja-JP" altLang="en-US" dirty="0" smtClean="0"/>
              <a:t>アイコンをクリックして図を追加</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角丸四角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914400" y="274638"/>
            <a:ext cx="7772400" cy="1143000"/>
          </a:xfrm>
          <a:prstGeom prst="rect">
            <a:avLst/>
          </a:prstGeom>
        </p:spPr>
        <p:txBody>
          <a:bodyPr bIns="91440" anchor="b" anchorCtr="0">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90ED720-0104-4369-84BC-D37694168613}" type="datetimeFigureOut">
              <a:rPr kumimoji="1" lang="ja-JP" altLang="en-US" smtClean="0"/>
              <a:t>2013/11/28</a:t>
            </a:fld>
            <a:endParaRPr kumimoji="1" lang="ja-JP" altLang="en-US" dirty="0"/>
          </a:p>
        </p:txBody>
      </p:sp>
      <p:sp>
        <p:nvSpPr>
          <p:cNvPr id="3" name="フッター プレースホルダー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1" lang="ja-JP" altLang="en-US" dirty="0"/>
          </a:p>
        </p:txBody>
      </p:sp>
      <p:sp>
        <p:nvSpPr>
          <p:cNvPr id="23" name="スライド番号プレースホルダー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2D8002D-B5B0-4BAC-B1F6-782DDCCE6D9C}" type="slidenum">
              <a:rPr kumimoji="1" lang="ja-JP" altLang="en-US" smtClean="0"/>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1"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1"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1"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a:xfrm>
            <a:off x="1295400" y="3200400"/>
            <a:ext cx="6400800" cy="588640"/>
          </a:xfrm>
        </p:spPr>
        <p:txBody>
          <a:bodyPr>
            <a:normAutofit/>
          </a:bodyPr>
          <a:lstStyle/>
          <a:p>
            <a:r>
              <a:rPr kumimoji="1" lang="ja-JP" altLang="en-US" sz="3200" dirty="0" smtClean="0"/>
              <a:t>経過報告</a:t>
            </a:r>
            <a:endParaRPr kumimoji="1" lang="ja-JP" altLang="en-US" sz="3200" dirty="0"/>
          </a:p>
        </p:txBody>
      </p:sp>
      <p:sp>
        <p:nvSpPr>
          <p:cNvPr id="3" name="タイトル 2"/>
          <p:cNvSpPr>
            <a:spLocks noGrp="1"/>
          </p:cNvSpPr>
          <p:nvPr>
            <p:ph type="ctrTitle"/>
          </p:nvPr>
        </p:nvSpPr>
        <p:spPr/>
        <p:txBody>
          <a:bodyPr/>
          <a:lstStyle/>
          <a:p>
            <a:r>
              <a:rPr kumimoji="1" lang="ja-JP" altLang="en-US" b="1" dirty="0" smtClean="0">
                <a:solidFill>
                  <a:schemeClr val="tx1"/>
                </a:solidFill>
              </a:rPr>
              <a:t>末端店舗の情報共有システム</a:t>
            </a:r>
            <a:endParaRPr kumimoji="1" lang="ja-JP" altLang="en-US" b="1" dirty="0">
              <a:solidFill>
                <a:schemeClr val="tx1"/>
              </a:solidFill>
            </a:endParaRPr>
          </a:p>
        </p:txBody>
      </p:sp>
      <p:sp>
        <p:nvSpPr>
          <p:cNvPr id="4" name="テキスト ボックス 3"/>
          <p:cNvSpPr txBox="1"/>
          <p:nvPr/>
        </p:nvSpPr>
        <p:spPr>
          <a:xfrm>
            <a:off x="4860032" y="4581128"/>
            <a:ext cx="3672408" cy="1754326"/>
          </a:xfrm>
          <a:prstGeom prst="rect">
            <a:avLst/>
          </a:prstGeom>
          <a:noFill/>
        </p:spPr>
        <p:txBody>
          <a:bodyPr wrap="square" rtlCol="0">
            <a:spAutoFit/>
          </a:bodyPr>
          <a:lstStyle/>
          <a:p>
            <a:r>
              <a:rPr kumimoji="1" lang="en-US" altLang="ja-JP" dirty="0" smtClean="0">
                <a:latin typeface="+mn-ea"/>
              </a:rPr>
              <a:t>IT</a:t>
            </a:r>
            <a:r>
              <a:rPr kumimoji="1" lang="ja-JP" altLang="en-US" dirty="0" smtClean="0">
                <a:latin typeface="+mn-ea"/>
              </a:rPr>
              <a:t>エンジニア科　３年１組　４班</a:t>
            </a:r>
            <a:endParaRPr kumimoji="1" lang="en-US" altLang="ja-JP" dirty="0" smtClean="0">
              <a:latin typeface="+mn-ea"/>
            </a:endParaRPr>
          </a:p>
          <a:p>
            <a:r>
              <a:rPr lang="ja-JP" altLang="en-US" dirty="0" smtClean="0">
                <a:latin typeface="+mn-ea"/>
              </a:rPr>
              <a:t>リーダー</a:t>
            </a:r>
            <a:r>
              <a:rPr lang="en-US" altLang="ja-JP" dirty="0" smtClean="0">
                <a:latin typeface="+mn-ea"/>
              </a:rPr>
              <a:t>	</a:t>
            </a:r>
            <a:r>
              <a:rPr lang="ja-JP" altLang="en-US" dirty="0" smtClean="0">
                <a:latin typeface="+mn-ea"/>
              </a:rPr>
              <a:t>安達　林太郎</a:t>
            </a:r>
            <a:endParaRPr lang="en-US" altLang="ja-JP" dirty="0" smtClean="0">
              <a:latin typeface="+mn-ea"/>
            </a:endParaRPr>
          </a:p>
          <a:p>
            <a:r>
              <a:rPr kumimoji="1" lang="ja-JP" altLang="en-US" dirty="0" smtClean="0">
                <a:latin typeface="+mn-ea"/>
              </a:rPr>
              <a:t>サブリーダー</a:t>
            </a:r>
            <a:r>
              <a:rPr kumimoji="1" lang="en-US" altLang="ja-JP" dirty="0" smtClean="0">
                <a:latin typeface="+mn-ea"/>
              </a:rPr>
              <a:t>	</a:t>
            </a:r>
            <a:r>
              <a:rPr kumimoji="1" lang="ja-JP" altLang="en-US" dirty="0" smtClean="0">
                <a:latin typeface="+mn-ea"/>
              </a:rPr>
              <a:t>翠田　葵</a:t>
            </a:r>
            <a:endParaRPr kumimoji="1" lang="en-US" altLang="ja-JP" dirty="0" smtClean="0">
              <a:latin typeface="+mn-ea"/>
            </a:endParaRPr>
          </a:p>
          <a:p>
            <a:r>
              <a:rPr lang="en-US" altLang="ja-JP" dirty="0">
                <a:latin typeface="+mn-ea"/>
              </a:rPr>
              <a:t>	</a:t>
            </a:r>
            <a:r>
              <a:rPr lang="en-US" altLang="ja-JP" dirty="0" smtClean="0">
                <a:latin typeface="+mn-ea"/>
              </a:rPr>
              <a:t>	</a:t>
            </a:r>
            <a:r>
              <a:rPr lang="ja-JP" altLang="en-US" dirty="0" smtClean="0">
                <a:latin typeface="+mn-ea"/>
              </a:rPr>
              <a:t>青山　直樹</a:t>
            </a:r>
            <a:endParaRPr lang="en-US" altLang="ja-JP" dirty="0" smtClean="0">
              <a:latin typeface="+mn-ea"/>
            </a:endParaRPr>
          </a:p>
          <a:p>
            <a:r>
              <a:rPr kumimoji="1" lang="en-US" altLang="ja-JP" dirty="0">
                <a:latin typeface="+mn-ea"/>
              </a:rPr>
              <a:t>	</a:t>
            </a:r>
            <a:r>
              <a:rPr kumimoji="1" lang="en-US" altLang="ja-JP" dirty="0" smtClean="0">
                <a:latin typeface="+mn-ea"/>
              </a:rPr>
              <a:t>	</a:t>
            </a:r>
            <a:r>
              <a:rPr kumimoji="1" lang="ja-JP" altLang="en-US" dirty="0" smtClean="0">
                <a:latin typeface="+mn-ea"/>
              </a:rPr>
              <a:t>田中　宏昌</a:t>
            </a:r>
            <a:endParaRPr kumimoji="1" lang="en-US" altLang="ja-JP" dirty="0" smtClean="0">
              <a:latin typeface="+mn-ea"/>
            </a:endParaRPr>
          </a:p>
          <a:p>
            <a:r>
              <a:rPr lang="en-US" altLang="ja-JP" dirty="0">
                <a:latin typeface="+mn-ea"/>
              </a:rPr>
              <a:t>	</a:t>
            </a:r>
            <a:r>
              <a:rPr lang="en-US" altLang="ja-JP" dirty="0" smtClean="0">
                <a:latin typeface="+mn-ea"/>
              </a:rPr>
              <a:t>	</a:t>
            </a:r>
            <a:r>
              <a:rPr lang="ja-JP" altLang="en-US" dirty="0" smtClean="0">
                <a:latin typeface="+mn-ea"/>
              </a:rPr>
              <a:t>村上　出海</a:t>
            </a:r>
            <a:endParaRPr kumimoji="1" lang="ja-JP" altLang="en-US" dirty="0">
              <a:latin typeface="+mn-ea"/>
            </a:endParaRPr>
          </a:p>
        </p:txBody>
      </p:sp>
    </p:spTree>
    <p:extLst>
      <p:ext uri="{BB962C8B-B14F-4D97-AF65-F5344CB8AC3E}">
        <p14:creationId xmlns:p14="http://schemas.microsoft.com/office/powerpoint/2010/main" val="2544216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584" y="-234280"/>
            <a:ext cx="7772400" cy="1143000"/>
          </a:xfrm>
        </p:spPr>
        <p:txBody>
          <a:bodyPr>
            <a:normAutofit/>
          </a:bodyPr>
          <a:lstStyle/>
          <a:p>
            <a:r>
              <a:rPr lang="ja-JP" altLang="en-US" dirty="0" smtClean="0"/>
              <a:t>２－４</a:t>
            </a:r>
            <a:r>
              <a:rPr lang="ja-JP" altLang="en-US" dirty="0"/>
              <a:t>　</a:t>
            </a:r>
            <a:r>
              <a:rPr lang="ja-JP" altLang="en-US" dirty="0" smtClean="0"/>
              <a:t>スケジュール詳細機能</a:t>
            </a:r>
            <a:endParaRPr kumimoji="1" lang="ja-JP" altLang="en-US" dirty="0"/>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38" y="858606"/>
            <a:ext cx="8208912" cy="5712959"/>
          </a:xfrm>
          <a:prstGeom prst="rect">
            <a:avLst/>
          </a:prstGeom>
        </p:spPr>
      </p:pic>
    </p:spTree>
    <p:extLst>
      <p:ext uri="{BB962C8B-B14F-4D97-AF65-F5344CB8AC3E}">
        <p14:creationId xmlns:p14="http://schemas.microsoft.com/office/powerpoint/2010/main" val="1872935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70" y="875150"/>
            <a:ext cx="8222194" cy="5722202"/>
          </a:xfrm>
          <a:prstGeom prst="rect">
            <a:avLst/>
          </a:prstGeom>
        </p:spPr>
      </p:pic>
      <p:sp>
        <p:nvSpPr>
          <p:cNvPr id="2" name="タイトル 1"/>
          <p:cNvSpPr>
            <a:spLocks noGrp="1"/>
          </p:cNvSpPr>
          <p:nvPr>
            <p:ph type="title"/>
          </p:nvPr>
        </p:nvSpPr>
        <p:spPr>
          <a:xfrm>
            <a:off x="827584" y="-243408"/>
            <a:ext cx="7772400" cy="1143000"/>
          </a:xfrm>
        </p:spPr>
        <p:txBody>
          <a:bodyPr>
            <a:normAutofit/>
          </a:bodyPr>
          <a:lstStyle/>
          <a:p>
            <a:r>
              <a:rPr lang="ja-JP" altLang="en-US" dirty="0" smtClean="0"/>
              <a:t>２－５　スケジュール編集機能</a:t>
            </a:r>
            <a:endParaRPr kumimoji="1" lang="ja-JP" altLang="en-US" dirty="0"/>
          </a:p>
        </p:txBody>
      </p:sp>
      <p:sp>
        <p:nvSpPr>
          <p:cNvPr id="4" name="角丸四角形吹き出し 3"/>
          <p:cNvSpPr/>
          <p:nvPr/>
        </p:nvSpPr>
        <p:spPr>
          <a:xfrm>
            <a:off x="4608004" y="3789040"/>
            <a:ext cx="3348372" cy="1080120"/>
          </a:xfrm>
          <a:prstGeom prst="wedgeRoundRectCallout">
            <a:avLst>
              <a:gd name="adj1" fmla="val -47389"/>
              <a:gd name="adj2" fmla="val 69557"/>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pPr algn="ctr"/>
            <a:r>
              <a:rPr lang="ja-JP" altLang="en-US" dirty="0" smtClean="0"/>
              <a:t>イベント期間が一日の場合、開始日のみ入力すればよい。</a:t>
            </a:r>
            <a:endParaRPr lang="en-US" altLang="ja-JP" dirty="0" smtClean="0"/>
          </a:p>
          <a:p>
            <a:pPr algn="ctr"/>
            <a:r>
              <a:rPr kumimoji="1" lang="ja-JP" altLang="en-US" dirty="0" smtClean="0"/>
              <a:t>また連日の場合は開始日と</a:t>
            </a:r>
            <a:endParaRPr kumimoji="1" lang="en-US" altLang="ja-JP" dirty="0" smtClean="0"/>
          </a:p>
          <a:p>
            <a:pPr algn="ctr"/>
            <a:r>
              <a:rPr kumimoji="1" lang="ja-JP" altLang="en-US" dirty="0" smtClean="0"/>
              <a:t>終了日に入力すればよい。</a:t>
            </a:r>
            <a:endParaRPr kumimoji="1" lang="ja-JP" altLang="en-US" dirty="0"/>
          </a:p>
        </p:txBody>
      </p:sp>
    </p:spTree>
    <p:extLst>
      <p:ext uri="{BB962C8B-B14F-4D97-AF65-F5344CB8AC3E}">
        <p14:creationId xmlns:p14="http://schemas.microsoft.com/office/powerpoint/2010/main" val="193248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２</a:t>
            </a:r>
            <a:r>
              <a:rPr lang="ja-JP" altLang="en-US" dirty="0" smtClean="0"/>
              <a:t>－６　</a:t>
            </a:r>
            <a:r>
              <a:rPr kumimoji="1" lang="ja-JP" altLang="en-US" dirty="0" smtClean="0"/>
              <a:t>システムの特長</a:t>
            </a:r>
            <a:endParaRPr kumimoji="1" lang="ja-JP" altLang="en-US" dirty="0"/>
          </a:p>
        </p:txBody>
      </p:sp>
      <p:sp>
        <p:nvSpPr>
          <p:cNvPr id="3" name="コンテンツ プレースホルダー 2"/>
          <p:cNvSpPr>
            <a:spLocks noGrp="1"/>
          </p:cNvSpPr>
          <p:nvPr>
            <p:ph sz="quarter" idx="1"/>
          </p:nvPr>
        </p:nvSpPr>
        <p:spPr>
          <a:xfrm>
            <a:off x="539552" y="1988840"/>
            <a:ext cx="8204448" cy="3744416"/>
          </a:xfrm>
          <a:ln>
            <a:noFill/>
          </a:ln>
        </p:spPr>
        <p:txBody>
          <a:bodyPr anchor="t">
            <a:noAutofit/>
          </a:bodyPr>
          <a:lstStyle/>
          <a:p>
            <a:pPr marL="0" indent="0" algn="ctr">
              <a:buNone/>
            </a:pPr>
            <a:endParaRPr lang="en-US" altLang="ja-JP" sz="3200" dirty="0" smtClean="0"/>
          </a:p>
          <a:p>
            <a:pPr marL="0" indent="0" algn="ctr">
              <a:buNone/>
            </a:pPr>
            <a:endParaRPr lang="en-US" altLang="ja-JP" sz="3200" dirty="0" smtClean="0"/>
          </a:p>
        </p:txBody>
      </p:sp>
      <p:sp>
        <p:nvSpPr>
          <p:cNvPr id="6" name="フリーフォーム 5"/>
          <p:cNvSpPr/>
          <p:nvPr/>
        </p:nvSpPr>
        <p:spPr>
          <a:xfrm>
            <a:off x="467544" y="1556857"/>
            <a:ext cx="1132255" cy="1617507"/>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1">
            <a:schemeClr val="accent3">
              <a:shade val="80000"/>
              <a:hueOff val="0"/>
              <a:satOff val="0"/>
              <a:lumOff val="0"/>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r>
              <a:rPr kumimoji="1" lang="ja-JP" altLang="en-US" sz="2800" kern="1200" dirty="0" smtClean="0"/>
              <a:t>　</a:t>
            </a:r>
            <a:endParaRPr kumimoji="1" lang="ja-JP" altLang="en-US" sz="2800" kern="1200" dirty="0"/>
          </a:p>
        </p:txBody>
      </p:sp>
      <p:sp>
        <p:nvSpPr>
          <p:cNvPr id="7" name="フリーフォーム 6"/>
          <p:cNvSpPr/>
          <p:nvPr/>
        </p:nvSpPr>
        <p:spPr>
          <a:xfrm>
            <a:off x="1599799" y="1556858"/>
            <a:ext cx="7220672" cy="1051380"/>
          </a:xfrm>
          <a:custGeom>
            <a:avLst/>
            <a:gdLst>
              <a:gd name="connsiteX0" fmla="*/ 175234 w 1051380"/>
              <a:gd name="connsiteY0" fmla="*/ 0 h 7220672"/>
              <a:gd name="connsiteX1" fmla="*/ 876146 w 1051380"/>
              <a:gd name="connsiteY1" fmla="*/ 0 h 7220672"/>
              <a:gd name="connsiteX2" fmla="*/ 1051380 w 1051380"/>
              <a:gd name="connsiteY2" fmla="*/ 175234 h 7220672"/>
              <a:gd name="connsiteX3" fmla="*/ 1051380 w 1051380"/>
              <a:gd name="connsiteY3" fmla="*/ 7220672 h 7220672"/>
              <a:gd name="connsiteX4" fmla="*/ 1051380 w 1051380"/>
              <a:gd name="connsiteY4" fmla="*/ 7220672 h 7220672"/>
              <a:gd name="connsiteX5" fmla="*/ 0 w 1051380"/>
              <a:gd name="connsiteY5" fmla="*/ 7220672 h 7220672"/>
              <a:gd name="connsiteX6" fmla="*/ 0 w 1051380"/>
              <a:gd name="connsiteY6" fmla="*/ 7220672 h 7220672"/>
              <a:gd name="connsiteX7" fmla="*/ 0 w 1051380"/>
              <a:gd name="connsiteY7" fmla="*/ 175234 h 7220672"/>
              <a:gd name="connsiteX8" fmla="*/ 175234 w 1051380"/>
              <a:gd name="connsiteY8" fmla="*/ 0 h 72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380" h="7220672">
                <a:moveTo>
                  <a:pt x="1051380" y="1203475"/>
                </a:moveTo>
                <a:lnTo>
                  <a:pt x="1051380" y="6017197"/>
                </a:lnTo>
                <a:cubicBezTo>
                  <a:pt x="1051380" y="6681855"/>
                  <a:pt x="1039956" y="7220669"/>
                  <a:pt x="1025865" y="7220669"/>
                </a:cubicBezTo>
                <a:lnTo>
                  <a:pt x="0" y="7220669"/>
                </a:lnTo>
                <a:lnTo>
                  <a:pt x="0" y="7220669"/>
                </a:lnTo>
                <a:lnTo>
                  <a:pt x="0" y="3"/>
                </a:lnTo>
                <a:lnTo>
                  <a:pt x="0" y="3"/>
                </a:lnTo>
                <a:lnTo>
                  <a:pt x="1025865" y="3"/>
                </a:lnTo>
                <a:cubicBezTo>
                  <a:pt x="1039956" y="3"/>
                  <a:pt x="1051380" y="538817"/>
                  <a:pt x="1051380" y="1203475"/>
                </a:cubicBezTo>
                <a:close/>
              </a:path>
            </a:pathLst>
          </a:custGeom>
        </p:spPr>
        <p:style>
          <a:lnRef idx="2">
            <a:schemeClr val="accent3">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6248" tIns="69739" rIns="69739" bIns="69739" numCol="1" spcCol="1270" anchor="ctr" anchorCtr="0">
            <a:noAutofit/>
          </a:bodyPr>
          <a:lstStyle/>
          <a:p>
            <a:pPr marL="285750" lvl="1" indent="-285750" algn="l" defTabSz="1289050">
              <a:lnSpc>
                <a:spcPct val="90000"/>
              </a:lnSpc>
              <a:spcBef>
                <a:spcPct val="0"/>
              </a:spcBef>
              <a:spcAft>
                <a:spcPct val="15000"/>
              </a:spcAft>
              <a:buChar char="••"/>
            </a:pPr>
            <a:r>
              <a:rPr lang="ja-JP" altLang="en-US" sz="2900" kern="1200" dirty="0" smtClean="0">
                <a:uFill>
                  <a:solidFill>
                    <a:srgbClr val="FF0000"/>
                  </a:solidFill>
                </a:uFill>
              </a:rPr>
              <a:t>全従業員の仕事の負担を減らす</a:t>
            </a:r>
            <a:endParaRPr kumimoji="1" lang="ja-JP" altLang="en-US" sz="2900" kern="1200" dirty="0"/>
          </a:p>
        </p:txBody>
      </p:sp>
      <p:sp>
        <p:nvSpPr>
          <p:cNvPr id="8" name="フリーフォーム 7"/>
          <p:cNvSpPr/>
          <p:nvPr/>
        </p:nvSpPr>
        <p:spPr>
          <a:xfrm>
            <a:off x="467544" y="2980286"/>
            <a:ext cx="1132255" cy="1617507"/>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3">
              <a:shade val="80000"/>
              <a:hueOff val="0"/>
              <a:satOff val="0"/>
              <a:lumOff val="10652"/>
              <a:alphaOff val="0"/>
            </a:schemeClr>
          </a:lnRef>
          <a:fillRef idx="1">
            <a:schemeClr val="accent3">
              <a:shade val="80000"/>
              <a:hueOff val="0"/>
              <a:satOff val="0"/>
              <a:lumOff val="10652"/>
              <a:alphaOff val="0"/>
            </a:schemeClr>
          </a:fillRef>
          <a:effectRef idx="1">
            <a:schemeClr val="accent3">
              <a:shade val="80000"/>
              <a:hueOff val="0"/>
              <a:satOff val="0"/>
              <a:lumOff val="10652"/>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r>
              <a:rPr kumimoji="1" lang="ja-JP" altLang="en-US" sz="2800" kern="1200" dirty="0" smtClean="0"/>
              <a:t>　</a:t>
            </a:r>
            <a:endParaRPr kumimoji="1" lang="ja-JP" altLang="en-US" sz="2800" kern="1200" dirty="0"/>
          </a:p>
        </p:txBody>
      </p:sp>
      <p:sp>
        <p:nvSpPr>
          <p:cNvPr id="9" name="フリーフォーム 8"/>
          <p:cNvSpPr/>
          <p:nvPr/>
        </p:nvSpPr>
        <p:spPr>
          <a:xfrm>
            <a:off x="1599799" y="2980286"/>
            <a:ext cx="7220672" cy="1051380"/>
          </a:xfrm>
          <a:custGeom>
            <a:avLst/>
            <a:gdLst>
              <a:gd name="connsiteX0" fmla="*/ 175234 w 1051380"/>
              <a:gd name="connsiteY0" fmla="*/ 0 h 7220672"/>
              <a:gd name="connsiteX1" fmla="*/ 876146 w 1051380"/>
              <a:gd name="connsiteY1" fmla="*/ 0 h 7220672"/>
              <a:gd name="connsiteX2" fmla="*/ 1051380 w 1051380"/>
              <a:gd name="connsiteY2" fmla="*/ 175234 h 7220672"/>
              <a:gd name="connsiteX3" fmla="*/ 1051380 w 1051380"/>
              <a:gd name="connsiteY3" fmla="*/ 7220672 h 7220672"/>
              <a:gd name="connsiteX4" fmla="*/ 1051380 w 1051380"/>
              <a:gd name="connsiteY4" fmla="*/ 7220672 h 7220672"/>
              <a:gd name="connsiteX5" fmla="*/ 0 w 1051380"/>
              <a:gd name="connsiteY5" fmla="*/ 7220672 h 7220672"/>
              <a:gd name="connsiteX6" fmla="*/ 0 w 1051380"/>
              <a:gd name="connsiteY6" fmla="*/ 7220672 h 7220672"/>
              <a:gd name="connsiteX7" fmla="*/ 0 w 1051380"/>
              <a:gd name="connsiteY7" fmla="*/ 175234 h 7220672"/>
              <a:gd name="connsiteX8" fmla="*/ 175234 w 1051380"/>
              <a:gd name="connsiteY8" fmla="*/ 0 h 72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380" h="7220672">
                <a:moveTo>
                  <a:pt x="1051380" y="1203475"/>
                </a:moveTo>
                <a:lnTo>
                  <a:pt x="1051380" y="6017197"/>
                </a:lnTo>
                <a:cubicBezTo>
                  <a:pt x="1051380" y="6681855"/>
                  <a:pt x="1039956" y="7220669"/>
                  <a:pt x="1025865" y="7220669"/>
                </a:cubicBezTo>
                <a:lnTo>
                  <a:pt x="0" y="7220669"/>
                </a:lnTo>
                <a:lnTo>
                  <a:pt x="0" y="7220669"/>
                </a:lnTo>
                <a:lnTo>
                  <a:pt x="0" y="3"/>
                </a:lnTo>
                <a:lnTo>
                  <a:pt x="0" y="3"/>
                </a:lnTo>
                <a:lnTo>
                  <a:pt x="1025865" y="3"/>
                </a:lnTo>
                <a:cubicBezTo>
                  <a:pt x="1039956" y="3"/>
                  <a:pt x="1051380" y="538817"/>
                  <a:pt x="1051380" y="1203475"/>
                </a:cubicBezTo>
                <a:close/>
              </a:path>
            </a:pathLst>
          </a:custGeom>
        </p:spPr>
        <p:style>
          <a:lnRef idx="2">
            <a:schemeClr val="accent3">
              <a:shade val="80000"/>
              <a:hueOff val="0"/>
              <a:satOff val="0"/>
              <a:lumOff val="1065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6248" tIns="69739" rIns="69739" bIns="69739" numCol="1" spcCol="1270" anchor="ctr" anchorCtr="0">
            <a:noAutofit/>
          </a:bodyPr>
          <a:lstStyle/>
          <a:p>
            <a:pPr marL="285750" lvl="1" indent="-285750" algn="l" defTabSz="1289050">
              <a:lnSpc>
                <a:spcPct val="90000"/>
              </a:lnSpc>
              <a:spcBef>
                <a:spcPct val="0"/>
              </a:spcBef>
              <a:spcAft>
                <a:spcPct val="15000"/>
              </a:spcAft>
              <a:buChar char="••"/>
            </a:pPr>
            <a:r>
              <a:rPr lang="ja-JP" altLang="en-US" sz="2900" kern="1200" dirty="0" smtClean="0"/>
              <a:t>イベントスケジュールを予め知ることで</a:t>
            </a:r>
            <a:endParaRPr lang="en-US" altLang="ja-JP" sz="2900" kern="1200" dirty="0" smtClean="0"/>
          </a:p>
          <a:p>
            <a:pPr marL="0" lvl="1" algn="l" defTabSz="1289050">
              <a:lnSpc>
                <a:spcPct val="90000"/>
              </a:lnSpc>
              <a:spcBef>
                <a:spcPct val="0"/>
              </a:spcBef>
              <a:spcAft>
                <a:spcPct val="15000"/>
              </a:spcAft>
            </a:pPr>
            <a:r>
              <a:rPr lang="en-US" altLang="ja-JP" sz="2900" dirty="0"/>
              <a:t> </a:t>
            </a:r>
            <a:r>
              <a:rPr lang="en-US" altLang="ja-JP" sz="2900" dirty="0" smtClean="0"/>
              <a:t>   </a:t>
            </a:r>
            <a:r>
              <a:rPr lang="ja-JP" altLang="en-US" sz="2900" kern="1200" dirty="0" smtClean="0">
                <a:solidFill>
                  <a:schemeClr val="tx1"/>
                </a:solidFill>
                <a:uFill>
                  <a:solidFill>
                    <a:srgbClr val="FF0000"/>
                  </a:solidFill>
                </a:uFill>
              </a:rPr>
              <a:t>シフトの人員に余裕が持てる</a:t>
            </a:r>
            <a:endParaRPr kumimoji="1" lang="ja-JP" altLang="en-US" sz="2900" kern="1200" dirty="0">
              <a:solidFill>
                <a:schemeClr val="tx1"/>
              </a:solidFill>
              <a:uFill>
                <a:solidFill>
                  <a:srgbClr val="FF0000"/>
                </a:solidFill>
              </a:uFill>
            </a:endParaRPr>
          </a:p>
        </p:txBody>
      </p:sp>
      <p:sp>
        <p:nvSpPr>
          <p:cNvPr id="10" name="フリーフォーム 9"/>
          <p:cNvSpPr/>
          <p:nvPr/>
        </p:nvSpPr>
        <p:spPr>
          <a:xfrm>
            <a:off x="467544" y="4403714"/>
            <a:ext cx="1132255" cy="1617507"/>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3">
              <a:shade val="80000"/>
              <a:hueOff val="0"/>
              <a:satOff val="0"/>
              <a:lumOff val="21304"/>
              <a:alphaOff val="0"/>
            </a:schemeClr>
          </a:lnRef>
          <a:fillRef idx="1">
            <a:schemeClr val="accent3">
              <a:shade val="80000"/>
              <a:hueOff val="0"/>
              <a:satOff val="0"/>
              <a:lumOff val="21304"/>
              <a:alphaOff val="0"/>
            </a:schemeClr>
          </a:fillRef>
          <a:effectRef idx="1">
            <a:schemeClr val="accent3">
              <a:shade val="80000"/>
              <a:hueOff val="0"/>
              <a:satOff val="0"/>
              <a:lumOff val="21304"/>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r>
              <a:rPr kumimoji="1" lang="ja-JP" altLang="en-US" sz="2800" kern="1200" dirty="0" smtClean="0"/>
              <a:t>　</a:t>
            </a:r>
            <a:endParaRPr kumimoji="1" lang="ja-JP" altLang="en-US" sz="2800" kern="1200" dirty="0"/>
          </a:p>
        </p:txBody>
      </p:sp>
      <p:sp>
        <p:nvSpPr>
          <p:cNvPr id="11" name="フリーフォーム 10"/>
          <p:cNvSpPr/>
          <p:nvPr/>
        </p:nvSpPr>
        <p:spPr>
          <a:xfrm>
            <a:off x="1599799" y="4403715"/>
            <a:ext cx="7220672" cy="1051380"/>
          </a:xfrm>
          <a:custGeom>
            <a:avLst/>
            <a:gdLst>
              <a:gd name="connsiteX0" fmla="*/ 175234 w 1051380"/>
              <a:gd name="connsiteY0" fmla="*/ 0 h 7220672"/>
              <a:gd name="connsiteX1" fmla="*/ 876146 w 1051380"/>
              <a:gd name="connsiteY1" fmla="*/ 0 h 7220672"/>
              <a:gd name="connsiteX2" fmla="*/ 1051380 w 1051380"/>
              <a:gd name="connsiteY2" fmla="*/ 175234 h 7220672"/>
              <a:gd name="connsiteX3" fmla="*/ 1051380 w 1051380"/>
              <a:gd name="connsiteY3" fmla="*/ 7220672 h 7220672"/>
              <a:gd name="connsiteX4" fmla="*/ 1051380 w 1051380"/>
              <a:gd name="connsiteY4" fmla="*/ 7220672 h 7220672"/>
              <a:gd name="connsiteX5" fmla="*/ 0 w 1051380"/>
              <a:gd name="connsiteY5" fmla="*/ 7220672 h 7220672"/>
              <a:gd name="connsiteX6" fmla="*/ 0 w 1051380"/>
              <a:gd name="connsiteY6" fmla="*/ 7220672 h 7220672"/>
              <a:gd name="connsiteX7" fmla="*/ 0 w 1051380"/>
              <a:gd name="connsiteY7" fmla="*/ 175234 h 7220672"/>
              <a:gd name="connsiteX8" fmla="*/ 175234 w 1051380"/>
              <a:gd name="connsiteY8" fmla="*/ 0 h 72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380" h="7220672">
                <a:moveTo>
                  <a:pt x="1051380" y="1203475"/>
                </a:moveTo>
                <a:lnTo>
                  <a:pt x="1051380" y="6017197"/>
                </a:lnTo>
                <a:cubicBezTo>
                  <a:pt x="1051380" y="6681855"/>
                  <a:pt x="1039956" y="7220669"/>
                  <a:pt x="1025865" y="7220669"/>
                </a:cubicBezTo>
                <a:lnTo>
                  <a:pt x="0" y="7220669"/>
                </a:lnTo>
                <a:lnTo>
                  <a:pt x="0" y="7220669"/>
                </a:lnTo>
                <a:lnTo>
                  <a:pt x="0" y="3"/>
                </a:lnTo>
                <a:lnTo>
                  <a:pt x="0" y="3"/>
                </a:lnTo>
                <a:lnTo>
                  <a:pt x="1025865" y="3"/>
                </a:lnTo>
                <a:cubicBezTo>
                  <a:pt x="1039956" y="3"/>
                  <a:pt x="1051380" y="538817"/>
                  <a:pt x="1051380" y="1203475"/>
                </a:cubicBezTo>
                <a:close/>
              </a:path>
            </a:pathLst>
          </a:custGeom>
        </p:spPr>
        <p:style>
          <a:lnRef idx="2">
            <a:schemeClr val="accent3">
              <a:shade val="80000"/>
              <a:hueOff val="0"/>
              <a:satOff val="0"/>
              <a:lumOff val="2130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06248" tIns="69739" rIns="69739" bIns="69739" numCol="1" spcCol="1270" anchor="ctr" anchorCtr="0">
            <a:noAutofit/>
          </a:bodyPr>
          <a:lstStyle/>
          <a:p>
            <a:pPr marL="285750" lvl="1" indent="-285750" algn="l" defTabSz="1289050">
              <a:lnSpc>
                <a:spcPct val="90000"/>
              </a:lnSpc>
              <a:spcBef>
                <a:spcPct val="0"/>
              </a:spcBef>
              <a:spcAft>
                <a:spcPct val="15000"/>
              </a:spcAft>
              <a:buChar char="••"/>
            </a:pPr>
            <a:r>
              <a:rPr lang="ja-JP" altLang="en-US" sz="2900" dirty="0">
                <a:uFill>
                  <a:solidFill>
                    <a:srgbClr val="FF0000"/>
                  </a:solidFill>
                </a:uFill>
              </a:rPr>
              <a:t>お客</a:t>
            </a:r>
            <a:r>
              <a:rPr lang="ja-JP" altLang="en-US" sz="2900" dirty="0" smtClean="0">
                <a:uFill>
                  <a:solidFill>
                    <a:srgbClr val="FF0000"/>
                  </a:solidFill>
                </a:uFill>
              </a:rPr>
              <a:t>様により良い</a:t>
            </a:r>
            <a:r>
              <a:rPr lang="ja-JP" altLang="en-US" sz="2900" kern="1200" dirty="0" smtClean="0">
                <a:uFill>
                  <a:solidFill>
                    <a:srgbClr val="FF0000"/>
                  </a:solidFill>
                </a:uFill>
              </a:rPr>
              <a:t>サービスを提供することできる</a:t>
            </a:r>
            <a:endParaRPr kumimoji="1" lang="ja-JP" altLang="en-US" sz="2900" kern="1200" dirty="0"/>
          </a:p>
        </p:txBody>
      </p:sp>
    </p:spTree>
    <p:extLst>
      <p:ext uri="{BB962C8B-B14F-4D97-AF65-F5344CB8AC3E}">
        <p14:creationId xmlns:p14="http://schemas.microsoft.com/office/powerpoint/2010/main" val="285919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b="1" dirty="0"/>
              <a:t>３　</a:t>
            </a:r>
            <a:r>
              <a:rPr kumimoji="1" lang="ja-JP" altLang="en-US" sz="3600" b="1" dirty="0" smtClean="0"/>
              <a:t>今後の開発予定</a:t>
            </a:r>
            <a:endParaRPr kumimoji="1" lang="ja-JP" altLang="en-US" sz="3600" b="1" dirty="0"/>
          </a:p>
        </p:txBody>
      </p:sp>
      <p:sp>
        <p:nvSpPr>
          <p:cNvPr id="3" name="テキスト プレースホルダー 2"/>
          <p:cNvSpPr>
            <a:spLocks noGrp="1"/>
          </p:cNvSpPr>
          <p:nvPr>
            <p:ph type="body" idx="1"/>
          </p:nvPr>
        </p:nvSpPr>
        <p:spPr/>
        <p:txBody>
          <a:bodyPr>
            <a:normAutofit/>
          </a:bodyPr>
          <a:lstStyle/>
          <a:p>
            <a:r>
              <a:rPr kumimoji="1" lang="ja-JP" altLang="en-US" dirty="0" smtClean="0">
                <a:solidFill>
                  <a:schemeClr val="tx1">
                    <a:lumMod val="95000"/>
                    <a:lumOff val="5000"/>
                  </a:schemeClr>
                </a:solidFill>
              </a:rPr>
              <a:t>２次開発・３次開発について</a:t>
            </a:r>
            <a:endParaRPr kumimoji="1" lang="en-US" altLang="ja-JP" dirty="0" smtClean="0">
              <a:solidFill>
                <a:schemeClr val="tx1">
                  <a:lumMod val="95000"/>
                  <a:lumOff val="5000"/>
                </a:schemeClr>
              </a:solidFill>
            </a:endParaRPr>
          </a:p>
        </p:txBody>
      </p:sp>
    </p:spTree>
    <p:extLst>
      <p:ext uri="{BB962C8B-B14F-4D97-AF65-F5344CB8AC3E}">
        <p14:creationId xmlns:p14="http://schemas.microsoft.com/office/powerpoint/2010/main" val="518485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4056" y="-171400"/>
            <a:ext cx="7772400" cy="1143000"/>
          </a:xfrm>
        </p:spPr>
        <p:txBody>
          <a:bodyPr>
            <a:normAutofit/>
          </a:bodyPr>
          <a:lstStyle/>
          <a:p>
            <a:r>
              <a:rPr lang="ja-JP" altLang="en-US" dirty="0" smtClean="0"/>
              <a:t>２次開発・３次開発について</a:t>
            </a:r>
            <a:endParaRPr kumimoji="1" lang="ja-JP" altLang="en-US" dirty="0"/>
          </a:p>
        </p:txBody>
      </p:sp>
      <p:sp>
        <p:nvSpPr>
          <p:cNvPr id="4" name="角丸四角形 3"/>
          <p:cNvSpPr/>
          <p:nvPr/>
        </p:nvSpPr>
        <p:spPr>
          <a:xfrm>
            <a:off x="866528" y="1052736"/>
            <a:ext cx="7521895" cy="3168352"/>
          </a:xfrm>
          <a:prstGeom prst="roundRect">
            <a:avLst/>
          </a:prstGeom>
          <a:solidFill>
            <a:srgbClr val="E2EC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580"/>
              </a:spcBef>
              <a:buClr>
                <a:srgbClr val="DDDDDD"/>
              </a:buClr>
              <a:buSzPct val="85000"/>
            </a:pPr>
            <a:r>
              <a:rPr lang="ja-JP" altLang="ja-JP" sz="2800" dirty="0">
                <a:solidFill>
                  <a:prstClr val="black"/>
                </a:solidFill>
              </a:rPr>
              <a:t>第２次開発</a:t>
            </a:r>
          </a:p>
          <a:p>
            <a:pPr marL="320040" lvl="1">
              <a:spcBef>
                <a:spcPts val="370"/>
              </a:spcBef>
              <a:buClr>
                <a:srgbClr val="B2B2B2"/>
              </a:buClr>
              <a:buSzPct val="85000"/>
            </a:pPr>
            <a:r>
              <a:rPr lang="ja-JP" altLang="en-US" sz="2400" dirty="0" smtClean="0">
                <a:solidFill>
                  <a:prstClr val="black"/>
                </a:solidFill>
              </a:rPr>
              <a:t>・</a:t>
            </a:r>
            <a:r>
              <a:rPr lang="ja-JP" altLang="ja-JP" sz="2400" dirty="0" smtClean="0">
                <a:solidFill>
                  <a:prstClr val="black"/>
                </a:solidFill>
              </a:rPr>
              <a:t>売上分析機能</a:t>
            </a:r>
            <a:r>
              <a:rPr lang="ja-JP" altLang="en-US" sz="2400" dirty="0" smtClean="0">
                <a:solidFill>
                  <a:prstClr val="black"/>
                </a:solidFill>
              </a:rPr>
              <a:t>の向上</a:t>
            </a:r>
            <a:endParaRPr lang="en-US" altLang="ja-JP" sz="2400" dirty="0" smtClean="0">
              <a:solidFill>
                <a:prstClr val="black"/>
              </a:solidFill>
            </a:endParaRPr>
          </a:p>
          <a:p>
            <a:pPr marL="320040" lvl="1">
              <a:spcBef>
                <a:spcPts val="370"/>
              </a:spcBef>
              <a:buClr>
                <a:srgbClr val="B2B2B2"/>
              </a:buClr>
              <a:buSzPct val="85000"/>
            </a:pPr>
            <a:r>
              <a:rPr lang="ja-JP" altLang="en-US" sz="2400" dirty="0">
                <a:solidFill>
                  <a:prstClr val="black"/>
                </a:solidFill>
              </a:rPr>
              <a:t>　</a:t>
            </a:r>
            <a:r>
              <a:rPr lang="ja-JP" altLang="en-US" sz="2400" dirty="0" smtClean="0">
                <a:solidFill>
                  <a:prstClr val="black"/>
                </a:solidFill>
              </a:rPr>
              <a:t>客</a:t>
            </a:r>
            <a:r>
              <a:rPr lang="ja-JP" altLang="en-US" sz="2400" dirty="0">
                <a:solidFill>
                  <a:prstClr val="black"/>
                </a:solidFill>
              </a:rPr>
              <a:t>単価</a:t>
            </a:r>
            <a:r>
              <a:rPr lang="ja-JP" altLang="en-US" sz="2400" dirty="0" smtClean="0">
                <a:solidFill>
                  <a:prstClr val="black"/>
                </a:solidFill>
              </a:rPr>
              <a:t>の集計、時間帯での売上集計、人件費率</a:t>
            </a:r>
            <a:endParaRPr lang="en-US" altLang="ja-JP" sz="2400" dirty="0" smtClean="0">
              <a:solidFill>
                <a:prstClr val="black"/>
              </a:solidFill>
            </a:endParaRPr>
          </a:p>
          <a:p>
            <a:pPr marL="320040" lvl="1">
              <a:spcBef>
                <a:spcPts val="370"/>
              </a:spcBef>
              <a:buClr>
                <a:srgbClr val="B2B2B2"/>
              </a:buClr>
              <a:buSzPct val="85000"/>
            </a:pPr>
            <a:r>
              <a:rPr lang="ja-JP" altLang="en-US" sz="2400" dirty="0" smtClean="0">
                <a:solidFill>
                  <a:prstClr val="black"/>
                </a:solidFill>
              </a:rPr>
              <a:t>　などより高度な分析機能</a:t>
            </a:r>
            <a:endParaRPr lang="en-US" altLang="ja-JP" sz="2400" dirty="0">
              <a:solidFill>
                <a:prstClr val="black"/>
              </a:solidFill>
            </a:endParaRPr>
          </a:p>
          <a:p>
            <a:pPr marL="320040" lvl="1">
              <a:spcBef>
                <a:spcPts val="370"/>
              </a:spcBef>
              <a:buClr>
                <a:srgbClr val="B2B2B2"/>
              </a:buClr>
              <a:buSzPct val="85000"/>
            </a:pPr>
            <a:r>
              <a:rPr lang="ja-JP" altLang="en-US" sz="2400" dirty="0" smtClean="0">
                <a:solidFill>
                  <a:prstClr val="black"/>
                </a:solidFill>
              </a:rPr>
              <a:t>・</a:t>
            </a:r>
            <a:r>
              <a:rPr lang="ja-JP" altLang="ja-JP" sz="2400" dirty="0" smtClean="0">
                <a:solidFill>
                  <a:prstClr val="black"/>
                </a:solidFill>
              </a:rPr>
              <a:t>アンケート</a:t>
            </a:r>
            <a:r>
              <a:rPr lang="ja-JP" altLang="en-US" sz="2400" dirty="0" smtClean="0">
                <a:solidFill>
                  <a:prstClr val="black"/>
                </a:solidFill>
              </a:rPr>
              <a:t>機能</a:t>
            </a:r>
            <a:endParaRPr lang="en-US" altLang="ja-JP" sz="2400" dirty="0">
              <a:solidFill>
                <a:prstClr val="black"/>
              </a:solidFill>
            </a:endParaRPr>
          </a:p>
          <a:p>
            <a:pPr marL="320040" lvl="1">
              <a:spcBef>
                <a:spcPts val="370"/>
              </a:spcBef>
              <a:buClr>
                <a:srgbClr val="B2B2B2"/>
              </a:buClr>
              <a:buSzPct val="85000"/>
            </a:pPr>
            <a:r>
              <a:rPr lang="ja-JP" altLang="en-US" sz="2400" dirty="0" smtClean="0">
                <a:solidFill>
                  <a:prstClr val="black"/>
                </a:solidFill>
              </a:rPr>
              <a:t>　店舗毎の</a:t>
            </a:r>
            <a:r>
              <a:rPr lang="ja-JP" altLang="ja-JP" sz="2400" dirty="0" smtClean="0">
                <a:solidFill>
                  <a:prstClr val="black"/>
                </a:solidFill>
              </a:rPr>
              <a:t>評価</a:t>
            </a:r>
            <a:r>
              <a:rPr lang="ja-JP" altLang="en-US" sz="2400" dirty="0">
                <a:solidFill>
                  <a:prstClr val="black"/>
                </a:solidFill>
              </a:rPr>
              <a:t>を</a:t>
            </a:r>
            <a:r>
              <a:rPr lang="ja-JP" altLang="ja-JP" sz="2400" dirty="0" smtClean="0">
                <a:solidFill>
                  <a:prstClr val="black"/>
                </a:solidFill>
              </a:rPr>
              <a:t>把握</a:t>
            </a:r>
            <a:r>
              <a:rPr lang="ja-JP" altLang="en-US" sz="2400" dirty="0" smtClean="0">
                <a:solidFill>
                  <a:prstClr val="black"/>
                </a:solidFill>
              </a:rPr>
              <a:t>　　　　　　　　　　　　　　　　　　　　　　　　　　</a:t>
            </a:r>
            <a:endParaRPr lang="en-US" altLang="ja-JP" sz="2400" dirty="0">
              <a:solidFill>
                <a:prstClr val="black"/>
              </a:solidFill>
            </a:endParaRPr>
          </a:p>
        </p:txBody>
      </p:sp>
      <p:sp>
        <p:nvSpPr>
          <p:cNvPr id="5" name="角丸四角形 4"/>
          <p:cNvSpPr/>
          <p:nvPr/>
        </p:nvSpPr>
        <p:spPr>
          <a:xfrm>
            <a:off x="866528" y="4437112"/>
            <a:ext cx="7521894" cy="1899625"/>
          </a:xfrm>
          <a:prstGeom prst="roundRect">
            <a:avLst/>
          </a:prstGeom>
          <a:solidFill>
            <a:srgbClr val="E2EC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580"/>
              </a:spcBef>
              <a:buClr>
                <a:srgbClr val="DDDDDD"/>
              </a:buClr>
              <a:buSzPct val="85000"/>
            </a:pPr>
            <a:r>
              <a:rPr lang="ja-JP" altLang="ja-JP" sz="2800" dirty="0">
                <a:solidFill>
                  <a:prstClr val="black"/>
                </a:solidFill>
              </a:rPr>
              <a:t>第３次開発</a:t>
            </a:r>
          </a:p>
          <a:p>
            <a:pPr marL="320040" lvl="1">
              <a:spcBef>
                <a:spcPts val="370"/>
              </a:spcBef>
              <a:buClr>
                <a:srgbClr val="B2B2B2"/>
              </a:buClr>
              <a:buSzPct val="85000"/>
            </a:pPr>
            <a:r>
              <a:rPr lang="ja-JP" altLang="en-US" sz="2400" dirty="0" smtClean="0">
                <a:solidFill>
                  <a:prstClr val="black"/>
                </a:solidFill>
              </a:rPr>
              <a:t>・モバイル端末用インターフェースの提供</a:t>
            </a:r>
            <a:endParaRPr lang="en-US" altLang="ja-JP" sz="2400" dirty="0" smtClean="0">
              <a:solidFill>
                <a:prstClr val="black"/>
              </a:solidFill>
            </a:endParaRPr>
          </a:p>
          <a:p>
            <a:pPr marL="320040" lvl="1">
              <a:spcBef>
                <a:spcPts val="370"/>
              </a:spcBef>
              <a:buClr>
                <a:srgbClr val="B2B2B2"/>
              </a:buClr>
              <a:buSzPct val="85000"/>
            </a:pPr>
            <a:r>
              <a:rPr lang="ja-JP" altLang="en-US" sz="2400" dirty="0">
                <a:solidFill>
                  <a:prstClr val="black"/>
                </a:solidFill>
              </a:rPr>
              <a:t>　</a:t>
            </a:r>
            <a:r>
              <a:rPr lang="ja-JP" altLang="en-US" sz="2400" dirty="0" smtClean="0">
                <a:solidFill>
                  <a:prstClr val="black"/>
                </a:solidFill>
              </a:rPr>
              <a:t>スマ</a:t>
            </a:r>
            <a:r>
              <a:rPr lang="ja-JP" altLang="en-US" sz="2400" dirty="0">
                <a:solidFill>
                  <a:prstClr val="black"/>
                </a:solidFill>
              </a:rPr>
              <a:t>ホ</a:t>
            </a:r>
            <a:r>
              <a:rPr lang="ja-JP" altLang="en-US" sz="2400" dirty="0" smtClean="0">
                <a:solidFill>
                  <a:prstClr val="black"/>
                </a:solidFill>
              </a:rPr>
              <a:t>などからアクセス可能なので、学生など</a:t>
            </a:r>
            <a:endParaRPr lang="en-US" altLang="ja-JP" sz="2400" dirty="0" smtClean="0">
              <a:solidFill>
                <a:prstClr val="black"/>
              </a:solidFill>
            </a:endParaRPr>
          </a:p>
          <a:p>
            <a:pPr marL="320040" lvl="1">
              <a:spcBef>
                <a:spcPts val="370"/>
              </a:spcBef>
              <a:buClr>
                <a:srgbClr val="B2B2B2"/>
              </a:buClr>
              <a:buSzPct val="85000"/>
            </a:pPr>
            <a:r>
              <a:rPr lang="ja-JP" altLang="en-US" sz="2400" dirty="0" smtClean="0">
                <a:solidFill>
                  <a:prstClr val="black"/>
                </a:solidFill>
              </a:rPr>
              <a:t>　がどこでも利用可能になる</a:t>
            </a:r>
            <a:endParaRPr lang="en-US" altLang="ja-JP" sz="2400" dirty="0">
              <a:solidFill>
                <a:prstClr val="black"/>
              </a:solidFill>
            </a:endParaRPr>
          </a:p>
        </p:txBody>
      </p:sp>
    </p:spTree>
    <p:extLst>
      <p:ext uri="{BB962C8B-B14F-4D97-AF65-F5344CB8AC3E}">
        <p14:creationId xmlns:p14="http://schemas.microsoft.com/office/powerpoint/2010/main" val="172650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x11g020\AppData\Local\Microsoft\Windows\Temporary Internet Files\Content.IE5\NZTN55EM\MC900058938[1].wmf"/>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5815569" y="3278143"/>
            <a:ext cx="3328429" cy="3579857"/>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p:cNvSpPr>
            <a:spLocks noGrp="1"/>
          </p:cNvSpPr>
          <p:nvPr>
            <p:ph sz="quarter" idx="1"/>
          </p:nvPr>
        </p:nvSpPr>
        <p:spPr>
          <a:xfrm>
            <a:off x="899592" y="1412776"/>
            <a:ext cx="7772400" cy="3240360"/>
          </a:xfrm>
        </p:spPr>
        <p:txBody>
          <a:bodyPr anchor="ctr">
            <a:normAutofit/>
          </a:bodyPr>
          <a:lstStyle/>
          <a:p>
            <a:pPr marL="0" indent="0" algn="ctr">
              <a:buNone/>
            </a:pPr>
            <a:r>
              <a:rPr kumimoji="1" lang="ja-JP" altLang="en-US" sz="3600" dirty="0" smtClean="0"/>
              <a:t>御静聴ありがとうございました</a:t>
            </a:r>
            <a:endParaRPr kumimoji="1" lang="ja-JP" altLang="en-US" sz="3600" dirty="0"/>
          </a:p>
        </p:txBody>
      </p:sp>
    </p:spTree>
    <p:extLst>
      <p:ext uri="{BB962C8B-B14F-4D97-AF65-F5344CB8AC3E}">
        <p14:creationId xmlns:p14="http://schemas.microsoft.com/office/powerpoint/2010/main" val="65357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sz="quarter" idx="1"/>
          </p:nvPr>
        </p:nvSpPr>
        <p:spPr/>
        <p:txBody>
          <a:bodyPr>
            <a:normAutofit lnSpcReduction="10000"/>
          </a:bodyPr>
          <a:lstStyle/>
          <a:p>
            <a:pPr marL="0" lvl="0" indent="0">
              <a:buNone/>
            </a:pPr>
            <a:r>
              <a:rPr lang="ja-JP" altLang="en-US" dirty="0" smtClean="0"/>
              <a:t>１　</a:t>
            </a:r>
            <a:r>
              <a:rPr lang="ja-JP" altLang="ja-JP" dirty="0" smtClean="0"/>
              <a:t>システム</a:t>
            </a:r>
            <a:r>
              <a:rPr lang="ja-JP" altLang="ja-JP" dirty="0"/>
              <a:t>導入に至った経緯</a:t>
            </a:r>
          </a:p>
          <a:p>
            <a:pPr marL="320040" lvl="1" indent="0">
              <a:buNone/>
            </a:pPr>
            <a:r>
              <a:rPr lang="en-US" altLang="ja-JP" sz="1900" dirty="0" smtClean="0"/>
              <a:t>	</a:t>
            </a:r>
            <a:r>
              <a:rPr lang="ja-JP" altLang="ja-JP" sz="2200" dirty="0" smtClean="0"/>
              <a:t>１－１</a:t>
            </a:r>
            <a:r>
              <a:rPr lang="en-US" altLang="ja-JP" sz="2200" dirty="0"/>
              <a:t>.</a:t>
            </a:r>
            <a:r>
              <a:rPr lang="ja-JP" altLang="ja-JP" sz="2200" dirty="0"/>
              <a:t>会社概要</a:t>
            </a:r>
          </a:p>
          <a:p>
            <a:pPr marL="0" indent="0">
              <a:buNone/>
            </a:pPr>
            <a:r>
              <a:rPr lang="en-US" altLang="ja-JP" sz="2200" dirty="0" smtClean="0"/>
              <a:t>	</a:t>
            </a:r>
            <a:r>
              <a:rPr lang="ja-JP" altLang="ja-JP" sz="2200" dirty="0" smtClean="0"/>
              <a:t>１－２</a:t>
            </a:r>
            <a:r>
              <a:rPr lang="en-US" altLang="ja-JP" sz="2200" dirty="0"/>
              <a:t>.</a:t>
            </a:r>
            <a:r>
              <a:rPr lang="ja-JP" altLang="ja-JP" sz="2200" dirty="0"/>
              <a:t>現在起きている問題</a:t>
            </a:r>
          </a:p>
          <a:p>
            <a:pPr marL="0" indent="0">
              <a:buNone/>
            </a:pPr>
            <a:r>
              <a:rPr lang="ja-JP" altLang="en-US" dirty="0" smtClean="0"/>
              <a:t>２　</a:t>
            </a:r>
            <a:r>
              <a:rPr lang="ja-JP" altLang="ja-JP" dirty="0" smtClean="0"/>
              <a:t>システム</a:t>
            </a:r>
            <a:r>
              <a:rPr lang="ja-JP" altLang="ja-JP" dirty="0"/>
              <a:t>画面と機能</a:t>
            </a:r>
            <a:r>
              <a:rPr lang="ja-JP" altLang="ja-JP" dirty="0" smtClean="0"/>
              <a:t>説明</a:t>
            </a:r>
            <a:endParaRPr lang="ja-JP" altLang="ja-JP" dirty="0"/>
          </a:p>
          <a:p>
            <a:pPr marL="0" indent="0">
              <a:buNone/>
            </a:pPr>
            <a:r>
              <a:rPr lang="en-US" altLang="ja-JP" sz="1800" dirty="0" smtClean="0">
                <a:solidFill>
                  <a:schemeClr val="tx1">
                    <a:lumMod val="95000"/>
                    <a:lumOff val="5000"/>
                  </a:schemeClr>
                </a:solidFill>
              </a:rPr>
              <a:t>	</a:t>
            </a:r>
            <a:r>
              <a:rPr lang="ja-JP" altLang="en-US" sz="1800" dirty="0" smtClean="0">
                <a:solidFill>
                  <a:schemeClr val="tx1">
                    <a:lumMod val="95000"/>
                    <a:lumOff val="5000"/>
                  </a:schemeClr>
                </a:solidFill>
              </a:rPr>
              <a:t>２－１</a:t>
            </a:r>
            <a:r>
              <a:rPr lang="ja-JP" altLang="en-US" sz="1800" dirty="0">
                <a:solidFill>
                  <a:schemeClr val="tx1">
                    <a:lumMod val="95000"/>
                    <a:lumOff val="5000"/>
                  </a:schemeClr>
                </a:solidFill>
              </a:rPr>
              <a:t>　</a:t>
            </a:r>
            <a:r>
              <a:rPr lang="ja-JP" altLang="en-US" sz="1800" dirty="0" smtClean="0">
                <a:solidFill>
                  <a:schemeClr val="tx1">
                    <a:lumMod val="95000"/>
                    <a:lumOff val="5000"/>
                  </a:schemeClr>
                </a:solidFill>
              </a:rPr>
              <a:t>問題を解決する機能</a:t>
            </a:r>
            <a:endParaRPr lang="en-US" altLang="ja-JP" sz="1800" dirty="0">
              <a:solidFill>
                <a:schemeClr val="tx1">
                  <a:lumMod val="95000"/>
                  <a:lumOff val="5000"/>
                </a:schemeClr>
              </a:solidFill>
            </a:endParaRPr>
          </a:p>
          <a:p>
            <a:pPr marL="0" indent="0">
              <a:buNone/>
            </a:pPr>
            <a:r>
              <a:rPr lang="en-US" altLang="ja-JP" sz="1800" dirty="0" smtClean="0">
                <a:solidFill>
                  <a:schemeClr val="tx1">
                    <a:lumMod val="95000"/>
                    <a:lumOff val="5000"/>
                  </a:schemeClr>
                </a:solidFill>
              </a:rPr>
              <a:t>	</a:t>
            </a:r>
            <a:r>
              <a:rPr lang="ja-JP" altLang="en-US" sz="1800" dirty="0" smtClean="0">
                <a:solidFill>
                  <a:schemeClr val="tx1">
                    <a:lumMod val="95000"/>
                    <a:lumOff val="5000"/>
                  </a:schemeClr>
                </a:solidFill>
              </a:rPr>
              <a:t>２－２</a:t>
            </a:r>
            <a:r>
              <a:rPr lang="ja-JP" altLang="en-US" sz="1800" dirty="0">
                <a:solidFill>
                  <a:schemeClr val="tx1">
                    <a:lumMod val="95000"/>
                    <a:lumOff val="5000"/>
                  </a:schemeClr>
                </a:solidFill>
              </a:rPr>
              <a:t>　スケジュール機能の説明</a:t>
            </a:r>
            <a:endParaRPr lang="en-US" altLang="ja-JP" sz="1800" dirty="0">
              <a:solidFill>
                <a:schemeClr val="tx1">
                  <a:lumMod val="95000"/>
                  <a:lumOff val="5000"/>
                </a:schemeClr>
              </a:solidFill>
            </a:endParaRPr>
          </a:p>
          <a:p>
            <a:pPr marL="0" indent="0">
              <a:buNone/>
            </a:pPr>
            <a:r>
              <a:rPr lang="en-US" altLang="ja-JP" sz="1800" dirty="0" smtClean="0">
                <a:solidFill>
                  <a:schemeClr val="tx1">
                    <a:lumMod val="95000"/>
                    <a:lumOff val="5000"/>
                  </a:schemeClr>
                </a:solidFill>
              </a:rPr>
              <a:t>	</a:t>
            </a:r>
            <a:r>
              <a:rPr lang="ja-JP" altLang="en-US" sz="1800" dirty="0" smtClean="0">
                <a:solidFill>
                  <a:schemeClr val="tx1">
                    <a:lumMod val="95000"/>
                    <a:lumOff val="5000"/>
                  </a:schemeClr>
                </a:solidFill>
              </a:rPr>
              <a:t>２－３</a:t>
            </a:r>
            <a:r>
              <a:rPr lang="ja-JP" altLang="en-US" sz="1800" dirty="0">
                <a:solidFill>
                  <a:schemeClr val="tx1">
                    <a:lumMod val="95000"/>
                    <a:lumOff val="5000"/>
                  </a:schemeClr>
                </a:solidFill>
              </a:rPr>
              <a:t>　スケジュール確認機能</a:t>
            </a:r>
            <a:endParaRPr lang="en-US" altLang="ja-JP" sz="1800" dirty="0">
              <a:solidFill>
                <a:schemeClr val="tx1">
                  <a:lumMod val="95000"/>
                  <a:lumOff val="5000"/>
                </a:schemeClr>
              </a:solidFill>
            </a:endParaRPr>
          </a:p>
          <a:p>
            <a:pPr marL="0" indent="0">
              <a:buNone/>
            </a:pPr>
            <a:r>
              <a:rPr lang="en-US" altLang="ja-JP" sz="1800" dirty="0" smtClean="0">
                <a:solidFill>
                  <a:schemeClr val="tx1">
                    <a:lumMod val="95000"/>
                    <a:lumOff val="5000"/>
                  </a:schemeClr>
                </a:solidFill>
              </a:rPr>
              <a:t>	</a:t>
            </a:r>
            <a:r>
              <a:rPr lang="ja-JP" altLang="en-US" sz="1800" dirty="0" smtClean="0">
                <a:solidFill>
                  <a:schemeClr val="tx1">
                    <a:lumMod val="95000"/>
                    <a:lumOff val="5000"/>
                  </a:schemeClr>
                </a:solidFill>
              </a:rPr>
              <a:t>２－４</a:t>
            </a:r>
            <a:r>
              <a:rPr lang="ja-JP" altLang="en-US" sz="1800" dirty="0">
                <a:solidFill>
                  <a:schemeClr val="tx1">
                    <a:lumMod val="95000"/>
                    <a:lumOff val="5000"/>
                  </a:schemeClr>
                </a:solidFill>
              </a:rPr>
              <a:t>　</a:t>
            </a:r>
            <a:r>
              <a:rPr lang="ja-JP" altLang="en-US" sz="1800" dirty="0" smtClean="0">
                <a:solidFill>
                  <a:schemeClr val="tx1">
                    <a:lumMod val="95000"/>
                    <a:lumOff val="5000"/>
                  </a:schemeClr>
                </a:solidFill>
              </a:rPr>
              <a:t>スケジュール詳細機能</a:t>
            </a:r>
            <a:endParaRPr lang="en-US" altLang="ja-JP" sz="1800" dirty="0">
              <a:solidFill>
                <a:schemeClr val="tx1">
                  <a:lumMod val="95000"/>
                  <a:lumOff val="5000"/>
                </a:schemeClr>
              </a:solidFill>
            </a:endParaRPr>
          </a:p>
          <a:p>
            <a:pPr marL="0" indent="0">
              <a:buNone/>
            </a:pPr>
            <a:r>
              <a:rPr lang="en-US" altLang="ja-JP" sz="1800" dirty="0" smtClean="0">
                <a:solidFill>
                  <a:schemeClr val="tx1">
                    <a:lumMod val="95000"/>
                    <a:lumOff val="5000"/>
                  </a:schemeClr>
                </a:solidFill>
              </a:rPr>
              <a:t>	</a:t>
            </a:r>
            <a:r>
              <a:rPr lang="ja-JP" altLang="en-US" sz="1800" dirty="0" smtClean="0">
                <a:solidFill>
                  <a:schemeClr val="tx1">
                    <a:lumMod val="95000"/>
                    <a:lumOff val="5000"/>
                  </a:schemeClr>
                </a:solidFill>
              </a:rPr>
              <a:t>２－５</a:t>
            </a:r>
            <a:r>
              <a:rPr lang="ja-JP" altLang="en-US" sz="1800" dirty="0">
                <a:solidFill>
                  <a:schemeClr val="tx1">
                    <a:lumMod val="95000"/>
                    <a:lumOff val="5000"/>
                  </a:schemeClr>
                </a:solidFill>
              </a:rPr>
              <a:t>　</a:t>
            </a:r>
            <a:r>
              <a:rPr lang="ja-JP" altLang="en-US" sz="1800" dirty="0" smtClean="0">
                <a:solidFill>
                  <a:schemeClr val="tx1">
                    <a:lumMod val="95000"/>
                    <a:lumOff val="5000"/>
                  </a:schemeClr>
                </a:solidFill>
              </a:rPr>
              <a:t>スケジュール編集機能</a:t>
            </a:r>
            <a:endParaRPr lang="en-US" altLang="ja-JP" sz="1800" dirty="0">
              <a:solidFill>
                <a:schemeClr val="tx1">
                  <a:lumMod val="95000"/>
                  <a:lumOff val="5000"/>
                </a:schemeClr>
              </a:solidFill>
            </a:endParaRPr>
          </a:p>
          <a:p>
            <a:pPr marL="0" indent="0">
              <a:buNone/>
            </a:pPr>
            <a:r>
              <a:rPr lang="en-US" altLang="ja-JP" sz="1800" dirty="0" smtClean="0">
                <a:solidFill>
                  <a:schemeClr val="tx1">
                    <a:lumMod val="95000"/>
                    <a:lumOff val="5000"/>
                  </a:schemeClr>
                </a:solidFill>
              </a:rPr>
              <a:t>	</a:t>
            </a:r>
            <a:r>
              <a:rPr lang="ja-JP" altLang="en-US" sz="1800" dirty="0" smtClean="0">
                <a:solidFill>
                  <a:schemeClr val="tx1">
                    <a:lumMod val="95000"/>
                    <a:lumOff val="5000"/>
                  </a:schemeClr>
                </a:solidFill>
              </a:rPr>
              <a:t>２－６</a:t>
            </a:r>
            <a:r>
              <a:rPr lang="ja-JP" altLang="en-US" sz="1800" dirty="0">
                <a:solidFill>
                  <a:schemeClr val="tx1">
                    <a:lumMod val="95000"/>
                    <a:lumOff val="5000"/>
                  </a:schemeClr>
                </a:solidFill>
              </a:rPr>
              <a:t>　システムの特長</a:t>
            </a:r>
            <a:endParaRPr lang="en-US" altLang="ja-JP" sz="1800" dirty="0">
              <a:solidFill>
                <a:schemeClr val="tx1">
                  <a:lumMod val="95000"/>
                  <a:lumOff val="5000"/>
                </a:schemeClr>
              </a:solidFill>
            </a:endParaRPr>
          </a:p>
          <a:p>
            <a:pPr marL="0" indent="0">
              <a:buNone/>
            </a:pPr>
            <a:r>
              <a:rPr lang="ja-JP" altLang="en-US" dirty="0" smtClean="0"/>
              <a:t>３　今後の</a:t>
            </a:r>
            <a:r>
              <a:rPr lang="ja-JP" altLang="en-US" dirty="0"/>
              <a:t>開発</a:t>
            </a:r>
            <a:r>
              <a:rPr lang="ja-JP" altLang="en-US" dirty="0" smtClean="0"/>
              <a:t>予定</a:t>
            </a:r>
            <a:endParaRPr lang="en-US" altLang="ja-JP" dirty="0" smtClean="0"/>
          </a:p>
          <a:p>
            <a:pPr marL="320040" lvl="1" indent="0">
              <a:buNone/>
            </a:pPr>
            <a:r>
              <a:rPr lang="en-US" altLang="ja-JP" dirty="0"/>
              <a:t>	</a:t>
            </a:r>
            <a:r>
              <a:rPr lang="ja-JP" altLang="ja-JP" sz="2100" dirty="0" smtClean="0"/>
              <a:t>２次</a:t>
            </a:r>
            <a:r>
              <a:rPr lang="ja-JP" altLang="ja-JP" sz="2100" dirty="0"/>
              <a:t>開発・３次開発</a:t>
            </a:r>
          </a:p>
          <a:p>
            <a:endParaRPr kumimoji="1" lang="ja-JP" altLang="en-US" dirty="0"/>
          </a:p>
        </p:txBody>
      </p:sp>
    </p:spTree>
    <p:extLst>
      <p:ext uri="{BB962C8B-B14F-4D97-AF65-F5344CB8AC3E}">
        <p14:creationId xmlns:p14="http://schemas.microsoft.com/office/powerpoint/2010/main" val="2963715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１　</a:t>
            </a:r>
            <a:r>
              <a:rPr kumimoji="1" lang="ja-JP" altLang="en-US" sz="3600" b="1" dirty="0" smtClean="0"/>
              <a:t>システムの導入に至った経緯</a:t>
            </a:r>
            <a:endParaRPr kumimoji="1" lang="ja-JP" altLang="en-US" sz="3600" b="1" dirty="0"/>
          </a:p>
        </p:txBody>
      </p:sp>
      <p:sp>
        <p:nvSpPr>
          <p:cNvPr id="3" name="テキスト プレースホルダー 2"/>
          <p:cNvSpPr>
            <a:spLocks noGrp="1"/>
          </p:cNvSpPr>
          <p:nvPr>
            <p:ph type="body" idx="1"/>
          </p:nvPr>
        </p:nvSpPr>
        <p:spPr/>
        <p:txBody>
          <a:bodyPr>
            <a:normAutofit/>
          </a:bodyPr>
          <a:lstStyle/>
          <a:p>
            <a:r>
              <a:rPr kumimoji="1" lang="ja-JP" altLang="en-US" dirty="0" smtClean="0">
                <a:solidFill>
                  <a:schemeClr val="tx1">
                    <a:lumMod val="95000"/>
                    <a:lumOff val="5000"/>
                  </a:schemeClr>
                </a:solidFill>
              </a:rPr>
              <a:t>１－１　会社概要　</a:t>
            </a:r>
            <a:endParaRPr kumimoji="1" lang="en-US" altLang="ja-JP" dirty="0" smtClean="0">
              <a:solidFill>
                <a:schemeClr val="tx1">
                  <a:lumMod val="95000"/>
                  <a:lumOff val="5000"/>
                </a:schemeClr>
              </a:solidFill>
            </a:endParaRPr>
          </a:p>
          <a:p>
            <a:r>
              <a:rPr lang="ja-JP" altLang="en-US" dirty="0" smtClean="0">
                <a:solidFill>
                  <a:schemeClr val="tx1">
                    <a:lumMod val="95000"/>
                    <a:lumOff val="5000"/>
                  </a:schemeClr>
                </a:solidFill>
              </a:rPr>
              <a:t>１－２　現在</a:t>
            </a:r>
            <a:r>
              <a:rPr lang="ja-JP" altLang="en-US" dirty="0">
                <a:solidFill>
                  <a:schemeClr val="tx1">
                    <a:lumMod val="95000"/>
                    <a:lumOff val="5000"/>
                  </a:schemeClr>
                </a:solidFill>
              </a:rPr>
              <a:t>起きて</a:t>
            </a:r>
            <a:r>
              <a:rPr lang="ja-JP" altLang="en-US" dirty="0" smtClean="0">
                <a:solidFill>
                  <a:schemeClr val="tx1">
                    <a:lumMod val="95000"/>
                    <a:lumOff val="5000"/>
                  </a:schemeClr>
                </a:solidFill>
              </a:rPr>
              <a:t>いる</a:t>
            </a:r>
            <a:r>
              <a:rPr kumimoji="1" lang="ja-JP" altLang="en-US" dirty="0" smtClean="0">
                <a:solidFill>
                  <a:schemeClr val="tx1">
                    <a:lumMod val="95000"/>
                    <a:lumOff val="5000"/>
                  </a:schemeClr>
                </a:solidFill>
              </a:rPr>
              <a:t>問題</a:t>
            </a:r>
            <a:endParaRPr kumimoji="1" lang="en-US" altLang="ja-JP" dirty="0" smtClean="0">
              <a:solidFill>
                <a:schemeClr val="tx1">
                  <a:lumMod val="95000"/>
                  <a:lumOff val="5000"/>
                </a:schemeClr>
              </a:solidFill>
            </a:endParaRPr>
          </a:p>
        </p:txBody>
      </p:sp>
    </p:spTree>
    <p:extLst>
      <p:ext uri="{BB962C8B-B14F-4D97-AF65-F5344CB8AC3E}">
        <p14:creationId xmlns:p14="http://schemas.microsoft.com/office/powerpoint/2010/main" val="1994572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564904"/>
            <a:ext cx="8229600" cy="3888432"/>
          </a:xfrm>
        </p:spPr>
        <p:txBody>
          <a:bodyPr>
            <a:normAutofit/>
          </a:bodyPr>
          <a:lstStyle/>
          <a:p>
            <a:r>
              <a:rPr lang="ja-JP" altLang="en-US" sz="2800" dirty="0" smtClean="0">
                <a:latin typeface="+mj-ea"/>
                <a:ea typeface="+mj-ea"/>
              </a:rPr>
              <a:t>会社名：株式会社ヤリゼイサ</a:t>
            </a:r>
            <a:endParaRPr lang="en-US" altLang="ja-JP" sz="2800" dirty="0" smtClean="0">
              <a:latin typeface="+mj-ea"/>
              <a:ea typeface="+mj-ea"/>
            </a:endParaRPr>
          </a:p>
          <a:p>
            <a:r>
              <a:rPr lang="ja-JP" altLang="ja-JP" sz="2800" dirty="0" smtClean="0">
                <a:latin typeface="+mj-ea"/>
                <a:ea typeface="+mj-ea"/>
              </a:rPr>
              <a:t>本社</a:t>
            </a:r>
            <a:r>
              <a:rPr lang="ja-JP" altLang="ja-JP" sz="2800" dirty="0">
                <a:latin typeface="+mj-ea"/>
                <a:ea typeface="+mj-ea"/>
              </a:rPr>
              <a:t>住所：群馬県高崎市赤坂二丁目</a:t>
            </a:r>
            <a:r>
              <a:rPr lang="en-US" altLang="ja-JP" sz="2800" dirty="0">
                <a:latin typeface="+mj-ea"/>
                <a:ea typeface="+mj-ea"/>
              </a:rPr>
              <a:t>2-53 </a:t>
            </a:r>
            <a:endParaRPr lang="en-US" altLang="ja-JP" sz="2800" dirty="0" smtClean="0">
              <a:latin typeface="+mj-ea"/>
              <a:ea typeface="+mj-ea"/>
            </a:endParaRPr>
          </a:p>
          <a:p>
            <a:pPr marL="0" indent="0">
              <a:buNone/>
            </a:pPr>
            <a:r>
              <a:rPr lang="en-US" altLang="ja-JP" sz="2800" dirty="0">
                <a:latin typeface="+mj-ea"/>
                <a:ea typeface="+mj-ea"/>
              </a:rPr>
              <a:t>	</a:t>
            </a:r>
            <a:r>
              <a:rPr lang="en-US" altLang="ja-JP" sz="2800" dirty="0" smtClean="0">
                <a:latin typeface="+mj-ea"/>
                <a:ea typeface="+mj-ea"/>
              </a:rPr>
              <a:t>					</a:t>
            </a:r>
            <a:r>
              <a:rPr lang="ja-JP" altLang="ja-JP" sz="2800" dirty="0" smtClean="0">
                <a:latin typeface="+mj-ea"/>
                <a:ea typeface="+mj-ea"/>
              </a:rPr>
              <a:t>六</a:t>
            </a:r>
            <a:r>
              <a:rPr lang="ja-JP" altLang="ja-JP" sz="2800" dirty="0">
                <a:latin typeface="+mj-ea"/>
                <a:ea typeface="+mj-ea"/>
              </a:rPr>
              <a:t>菱ビル</a:t>
            </a:r>
            <a:r>
              <a:rPr lang="en-US" altLang="ja-JP" sz="2800" dirty="0" smtClean="0">
                <a:latin typeface="+mj-ea"/>
                <a:ea typeface="+mj-ea"/>
              </a:rPr>
              <a:t>3F</a:t>
            </a:r>
            <a:endParaRPr lang="en-US" altLang="ja-JP" sz="2800" dirty="0">
              <a:latin typeface="+mj-ea"/>
              <a:ea typeface="+mj-ea"/>
            </a:endParaRPr>
          </a:p>
          <a:p>
            <a:r>
              <a:rPr lang="ja-JP" altLang="ja-JP" sz="2800" dirty="0" smtClean="0">
                <a:latin typeface="+mj-ea"/>
                <a:ea typeface="+mj-ea"/>
              </a:rPr>
              <a:t>年間</a:t>
            </a:r>
            <a:r>
              <a:rPr lang="ja-JP" altLang="ja-JP" sz="2800" dirty="0">
                <a:latin typeface="+mj-ea"/>
                <a:ea typeface="+mj-ea"/>
              </a:rPr>
              <a:t>総売上：</a:t>
            </a:r>
            <a:r>
              <a:rPr lang="en-US" altLang="ja-JP" sz="2800" dirty="0">
                <a:latin typeface="+mj-ea"/>
                <a:ea typeface="+mj-ea"/>
              </a:rPr>
              <a:t>146</a:t>
            </a:r>
            <a:r>
              <a:rPr lang="ja-JP" altLang="ja-JP" sz="2800" dirty="0">
                <a:latin typeface="+mj-ea"/>
                <a:ea typeface="+mj-ea"/>
              </a:rPr>
              <a:t>億</a:t>
            </a:r>
            <a:r>
              <a:rPr lang="en-US" altLang="ja-JP" sz="2800" dirty="0">
                <a:latin typeface="+mj-ea"/>
                <a:ea typeface="+mj-ea"/>
              </a:rPr>
              <a:t>6000</a:t>
            </a:r>
            <a:r>
              <a:rPr lang="ja-JP" altLang="ja-JP" sz="2800" dirty="0">
                <a:latin typeface="+mj-ea"/>
                <a:ea typeface="+mj-ea"/>
              </a:rPr>
              <a:t>万</a:t>
            </a:r>
            <a:r>
              <a:rPr lang="ja-JP" altLang="ja-JP" sz="2800" dirty="0" smtClean="0">
                <a:latin typeface="+mj-ea"/>
                <a:ea typeface="+mj-ea"/>
              </a:rPr>
              <a:t>円</a:t>
            </a:r>
            <a:endParaRPr lang="en-US" altLang="ja-JP" sz="2800" dirty="0" smtClean="0">
              <a:latin typeface="+mj-ea"/>
              <a:ea typeface="+mj-ea"/>
            </a:endParaRPr>
          </a:p>
          <a:p>
            <a:r>
              <a:rPr lang="ja-JP" altLang="en-US" sz="2800" dirty="0" smtClean="0">
                <a:latin typeface="+mj-ea"/>
                <a:ea typeface="+mj-ea"/>
              </a:rPr>
              <a:t>ホテルなどの大型施設のテナントを中心に展開している、大衆向けのファミリーレストラン</a:t>
            </a:r>
            <a:endParaRPr lang="en-US" altLang="ja-JP" sz="2800" dirty="0" smtClean="0">
              <a:latin typeface="+mj-ea"/>
              <a:ea typeface="+mj-ea"/>
            </a:endParaRPr>
          </a:p>
          <a:p>
            <a:endParaRPr lang="ja-JP" altLang="ja-JP"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96136" y="476672"/>
            <a:ext cx="2592288" cy="2379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タイトル 1"/>
          <p:cNvSpPr>
            <a:spLocks noGrp="1"/>
          </p:cNvSpPr>
          <p:nvPr>
            <p:ph type="title"/>
          </p:nvPr>
        </p:nvSpPr>
        <p:spPr>
          <a:xfrm>
            <a:off x="914400" y="274638"/>
            <a:ext cx="7772400" cy="1143000"/>
          </a:xfrm>
        </p:spPr>
        <p:txBody>
          <a:bodyPr>
            <a:normAutofit/>
          </a:bodyPr>
          <a:lstStyle/>
          <a:p>
            <a:r>
              <a:rPr kumimoji="1" lang="ja-JP" altLang="en-US" dirty="0" smtClean="0"/>
              <a:t>１－１　</a:t>
            </a:r>
            <a:r>
              <a:rPr lang="ja-JP" altLang="en-US" dirty="0" smtClean="0"/>
              <a:t>会社</a:t>
            </a:r>
            <a:r>
              <a:rPr lang="ja-JP" altLang="en-US" dirty="0"/>
              <a:t>概要</a:t>
            </a:r>
            <a:endParaRPr kumimoji="1" lang="ja-JP" altLang="en-US" dirty="0"/>
          </a:p>
        </p:txBody>
      </p:sp>
    </p:spTree>
    <p:extLst>
      <p:ext uri="{BB962C8B-B14F-4D97-AF65-F5344CB8AC3E}">
        <p14:creationId xmlns:p14="http://schemas.microsoft.com/office/powerpoint/2010/main" val="339100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p:nvPr>
        </p:nvSpPr>
        <p:spPr>
          <a:xfrm>
            <a:off x="914400" y="-243408"/>
            <a:ext cx="7772400" cy="1143000"/>
          </a:xfrm>
        </p:spPr>
        <p:txBody>
          <a:bodyPr>
            <a:normAutofit/>
          </a:bodyPr>
          <a:lstStyle/>
          <a:p>
            <a:r>
              <a:rPr kumimoji="1" lang="ja-JP" altLang="en-US" dirty="0" smtClean="0"/>
              <a:t>１－２　現在起きている問題</a:t>
            </a:r>
            <a:endParaRPr kumimoji="1" lang="ja-JP" altLang="en-US" dirty="0"/>
          </a:p>
        </p:txBody>
      </p:sp>
      <p:sp>
        <p:nvSpPr>
          <p:cNvPr id="17" name="コンテンツ プレースホルダー 2"/>
          <p:cNvSpPr>
            <a:spLocks noGrp="1"/>
          </p:cNvSpPr>
          <p:nvPr>
            <p:ph sz="quarter" idx="1"/>
          </p:nvPr>
        </p:nvSpPr>
        <p:spPr>
          <a:xfrm>
            <a:off x="251520" y="1124744"/>
            <a:ext cx="8712968" cy="3548889"/>
          </a:xfrm>
        </p:spPr>
        <p:txBody>
          <a:bodyPr tIns="108000" spcCol="360000">
            <a:normAutofit/>
          </a:bodyPr>
          <a:lstStyle/>
          <a:p>
            <a:pPr>
              <a:buClr>
                <a:srgbClr val="00B050"/>
              </a:buClr>
              <a:buFont typeface="Wingdings" panose="05000000000000000000" pitchFamily="2" charset="2"/>
              <a:buChar char="Ø"/>
            </a:pPr>
            <a:r>
              <a:rPr lang="ja-JP" altLang="en-US" sz="2800" dirty="0">
                <a:latin typeface="+mj-ea"/>
                <a:ea typeface="+mj-ea"/>
              </a:rPr>
              <a:t>シフト提出期限を守らない従業員が</a:t>
            </a:r>
            <a:r>
              <a:rPr lang="ja-JP" altLang="en-US" sz="2800" dirty="0" smtClean="0">
                <a:latin typeface="+mj-ea"/>
                <a:ea typeface="+mj-ea"/>
              </a:rPr>
              <a:t>いる</a:t>
            </a:r>
            <a:endParaRPr lang="en-US" altLang="ja-JP" sz="2800" dirty="0">
              <a:latin typeface="+mj-ea"/>
              <a:ea typeface="+mj-ea"/>
            </a:endParaRPr>
          </a:p>
          <a:p>
            <a:pPr>
              <a:buClr>
                <a:srgbClr val="00B050"/>
              </a:buClr>
              <a:buFont typeface="Wingdings" panose="05000000000000000000" pitchFamily="2" charset="2"/>
              <a:buChar char="Ø"/>
            </a:pPr>
            <a:r>
              <a:rPr lang="ja-JP" altLang="en-US" sz="2800" dirty="0">
                <a:latin typeface="+mj-ea"/>
                <a:ea typeface="+mj-ea"/>
              </a:rPr>
              <a:t>従業員のシフトの確認が店舗でしか</a:t>
            </a:r>
            <a:r>
              <a:rPr lang="ja-JP" altLang="en-US" sz="2800" dirty="0" smtClean="0">
                <a:latin typeface="+mj-ea"/>
                <a:ea typeface="+mj-ea"/>
              </a:rPr>
              <a:t>出来ない</a:t>
            </a:r>
            <a:endParaRPr lang="en-US" altLang="ja-JP" sz="2800" dirty="0">
              <a:latin typeface="+mj-ea"/>
              <a:ea typeface="+mj-ea"/>
            </a:endParaRPr>
          </a:p>
          <a:p>
            <a:pPr>
              <a:buClr>
                <a:srgbClr val="00B050"/>
              </a:buClr>
              <a:buFont typeface="Wingdings" panose="05000000000000000000" pitchFamily="2" charset="2"/>
              <a:buChar char="Ø"/>
            </a:pPr>
            <a:r>
              <a:rPr lang="ja-JP" altLang="en-US" sz="2800" dirty="0">
                <a:latin typeface="+mj-ea"/>
                <a:ea typeface="+mj-ea"/>
              </a:rPr>
              <a:t>シフトの管理・売上分析が手書きで行われて</a:t>
            </a:r>
            <a:r>
              <a:rPr lang="ja-JP" altLang="en-US" sz="2800" dirty="0" smtClean="0">
                <a:latin typeface="+mj-ea"/>
                <a:ea typeface="+mj-ea"/>
              </a:rPr>
              <a:t>いる</a:t>
            </a:r>
            <a:endParaRPr lang="en-US" altLang="ja-JP" sz="2800" dirty="0">
              <a:latin typeface="+mj-ea"/>
              <a:ea typeface="+mj-ea"/>
            </a:endParaRPr>
          </a:p>
          <a:p>
            <a:pPr>
              <a:buClr>
                <a:srgbClr val="00B050"/>
              </a:buClr>
              <a:buFont typeface="Wingdings" panose="05000000000000000000" pitchFamily="2" charset="2"/>
              <a:buChar char="Ø"/>
            </a:pPr>
            <a:r>
              <a:rPr lang="ja-JP" altLang="en-US" sz="2800" dirty="0">
                <a:latin typeface="+mj-ea"/>
                <a:ea typeface="+mj-ea"/>
              </a:rPr>
              <a:t>従業員同士の連絡が</a:t>
            </a:r>
            <a:r>
              <a:rPr lang="ja-JP" altLang="en-US" sz="2800" dirty="0" smtClean="0">
                <a:latin typeface="+mj-ea"/>
                <a:ea typeface="+mj-ea"/>
              </a:rPr>
              <a:t>取れず臨機応変</a:t>
            </a:r>
            <a:r>
              <a:rPr lang="ja-JP" altLang="en-US" sz="2800" dirty="0">
                <a:latin typeface="+mj-ea"/>
                <a:ea typeface="+mj-ea"/>
              </a:rPr>
              <a:t>に対応</a:t>
            </a:r>
            <a:r>
              <a:rPr lang="ja-JP" altLang="en-US" sz="2800" dirty="0" smtClean="0">
                <a:latin typeface="+mj-ea"/>
                <a:ea typeface="+mj-ea"/>
              </a:rPr>
              <a:t>できない</a:t>
            </a:r>
            <a:endParaRPr lang="en-US" altLang="ja-JP" sz="2800" dirty="0">
              <a:latin typeface="+mj-ea"/>
              <a:ea typeface="+mj-ea"/>
            </a:endParaRPr>
          </a:p>
          <a:p>
            <a:pPr>
              <a:buClr>
                <a:srgbClr val="00B050"/>
              </a:buClr>
              <a:buFont typeface="Wingdings" panose="05000000000000000000" pitchFamily="2" charset="2"/>
              <a:buChar char="Ø"/>
            </a:pPr>
            <a:r>
              <a:rPr lang="ja-JP" altLang="en-US" sz="2800" dirty="0">
                <a:latin typeface="+mj-ea"/>
                <a:ea typeface="+mj-ea"/>
              </a:rPr>
              <a:t>紙媒体の資料が紛失・破損によって確認し</a:t>
            </a:r>
            <a:r>
              <a:rPr lang="ja-JP" altLang="en-US" sz="2800" dirty="0" smtClean="0">
                <a:latin typeface="+mj-ea"/>
                <a:ea typeface="+mj-ea"/>
              </a:rPr>
              <a:t>辛い</a:t>
            </a:r>
            <a:endParaRPr lang="en-US" altLang="ja-JP" sz="2800" dirty="0" smtClean="0">
              <a:latin typeface="+mj-ea"/>
              <a:ea typeface="+mj-ea"/>
            </a:endParaRPr>
          </a:p>
          <a:p>
            <a:pPr>
              <a:buClr>
                <a:srgbClr val="00B050"/>
              </a:buClr>
              <a:buFont typeface="Wingdings" panose="05000000000000000000" pitchFamily="2" charset="2"/>
              <a:buChar char="Ø"/>
            </a:pPr>
            <a:endParaRPr lang="en-US" altLang="ja-JP" sz="2800" dirty="0">
              <a:latin typeface="+mj-ea"/>
              <a:ea typeface="+mj-ea"/>
            </a:endParaRPr>
          </a:p>
          <a:p>
            <a:endParaRPr kumimoji="1" lang="ja-JP" altLang="en-US" sz="2800" dirty="0">
              <a:latin typeface="+mj-ea"/>
              <a:ea typeface="+mj-ea"/>
            </a:endParaRPr>
          </a:p>
        </p:txBody>
      </p:sp>
      <p:sp>
        <p:nvSpPr>
          <p:cNvPr id="18" name="雲 17"/>
          <p:cNvSpPr/>
          <p:nvPr/>
        </p:nvSpPr>
        <p:spPr>
          <a:xfrm>
            <a:off x="863588" y="4509120"/>
            <a:ext cx="7560840" cy="1838292"/>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u="sng" dirty="0">
              <a:uFill>
                <a:solidFill>
                  <a:srgbClr val="FF0000"/>
                </a:solidFill>
              </a:uFill>
              <a:latin typeface="+mj-ea"/>
            </a:endParaRPr>
          </a:p>
        </p:txBody>
      </p:sp>
      <p:sp>
        <p:nvSpPr>
          <p:cNvPr id="19" name="V 字形矢印 18"/>
          <p:cNvSpPr/>
          <p:nvPr/>
        </p:nvSpPr>
        <p:spPr>
          <a:xfrm rot="5400000">
            <a:off x="4085946" y="3735034"/>
            <a:ext cx="936104" cy="1044116"/>
          </a:xfrm>
          <a:prstGeom prst="notchedRightArrow">
            <a:avLst>
              <a:gd name="adj1" fmla="val 31881"/>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p:cNvSpPr txBox="1"/>
          <p:nvPr/>
        </p:nvSpPr>
        <p:spPr>
          <a:xfrm>
            <a:off x="1727684" y="4889657"/>
            <a:ext cx="6012668" cy="1077218"/>
          </a:xfrm>
          <a:prstGeom prst="rect">
            <a:avLst/>
          </a:prstGeom>
          <a:noFill/>
        </p:spPr>
        <p:txBody>
          <a:bodyPr wrap="square" rtlCol="0">
            <a:spAutoFit/>
          </a:bodyPr>
          <a:lstStyle/>
          <a:p>
            <a:pPr algn="ctr"/>
            <a:r>
              <a:rPr lang="ja-JP" altLang="en-US" sz="3200" u="sng" dirty="0">
                <a:uFill>
                  <a:solidFill>
                    <a:srgbClr val="FF0000"/>
                  </a:solidFill>
                </a:uFill>
                <a:latin typeface="+mj-ea"/>
              </a:rPr>
              <a:t>正社員の負担が増え</a:t>
            </a:r>
            <a:endParaRPr lang="en-US" altLang="ja-JP" sz="3200" u="sng" dirty="0">
              <a:uFill>
                <a:solidFill>
                  <a:srgbClr val="FF0000"/>
                </a:solidFill>
              </a:uFill>
              <a:latin typeface="+mj-ea"/>
            </a:endParaRPr>
          </a:p>
          <a:p>
            <a:pPr algn="ctr"/>
            <a:r>
              <a:rPr lang="ja-JP" altLang="en-US" sz="3200" u="sng" dirty="0">
                <a:uFill>
                  <a:solidFill>
                    <a:srgbClr val="FF0000"/>
                  </a:solidFill>
                </a:uFill>
                <a:latin typeface="+mj-ea"/>
              </a:rPr>
              <a:t>他の業界より離職率が高い</a:t>
            </a:r>
            <a:endParaRPr lang="en-US" altLang="ja-JP" sz="3200" u="sng" dirty="0">
              <a:uFill>
                <a:solidFill>
                  <a:srgbClr val="FF0000"/>
                </a:solidFill>
              </a:uFill>
              <a:latin typeface="+mj-ea"/>
            </a:endParaRPr>
          </a:p>
        </p:txBody>
      </p:sp>
    </p:spTree>
    <p:extLst>
      <p:ext uri="{BB962C8B-B14F-4D97-AF65-F5344CB8AC3E}">
        <p14:creationId xmlns:p14="http://schemas.microsoft.com/office/powerpoint/2010/main" val="55240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b="1" dirty="0" smtClean="0"/>
              <a:t>２</a:t>
            </a:r>
            <a:r>
              <a:rPr lang="ja-JP" altLang="en-US" sz="3600" b="1" dirty="0"/>
              <a:t>　</a:t>
            </a:r>
            <a:r>
              <a:rPr kumimoji="1" lang="ja-JP" altLang="en-US" sz="3600" b="1" dirty="0" smtClean="0"/>
              <a:t>システムの画面と機能説明</a:t>
            </a:r>
            <a:endParaRPr kumimoji="1" lang="ja-JP" altLang="en-US" sz="3600" b="1" dirty="0"/>
          </a:p>
        </p:txBody>
      </p:sp>
      <p:sp>
        <p:nvSpPr>
          <p:cNvPr id="3" name="テキスト プレースホルダー 2"/>
          <p:cNvSpPr>
            <a:spLocks noGrp="1"/>
          </p:cNvSpPr>
          <p:nvPr>
            <p:ph type="body" idx="1"/>
          </p:nvPr>
        </p:nvSpPr>
        <p:spPr>
          <a:xfrm>
            <a:off x="722313" y="2547938"/>
            <a:ext cx="7772400" cy="2393230"/>
          </a:xfrm>
        </p:spPr>
        <p:txBody>
          <a:bodyPr>
            <a:normAutofit fontScale="92500" lnSpcReduction="10000"/>
          </a:bodyPr>
          <a:lstStyle/>
          <a:p>
            <a:r>
              <a:rPr lang="ja-JP" altLang="en-US" dirty="0" smtClean="0">
                <a:solidFill>
                  <a:schemeClr val="tx1">
                    <a:lumMod val="95000"/>
                    <a:lumOff val="5000"/>
                  </a:schemeClr>
                </a:solidFill>
                <a:latin typeface="+mn-ea"/>
              </a:rPr>
              <a:t>２－１　</a:t>
            </a:r>
            <a:r>
              <a:rPr lang="ja-JP" altLang="en-US" dirty="0">
                <a:solidFill>
                  <a:schemeClr val="tx1">
                    <a:lumMod val="95000"/>
                    <a:lumOff val="5000"/>
                  </a:schemeClr>
                </a:solidFill>
                <a:latin typeface="+mn-ea"/>
              </a:rPr>
              <a:t>問題</a:t>
            </a:r>
            <a:r>
              <a:rPr lang="ja-JP" altLang="en-US" dirty="0" smtClean="0">
                <a:solidFill>
                  <a:schemeClr val="tx1">
                    <a:lumMod val="95000"/>
                    <a:lumOff val="5000"/>
                  </a:schemeClr>
                </a:solidFill>
                <a:latin typeface="+mn-ea"/>
              </a:rPr>
              <a:t>を解決</a:t>
            </a:r>
            <a:r>
              <a:rPr lang="ja-JP" altLang="en-US" dirty="0">
                <a:solidFill>
                  <a:schemeClr val="tx1">
                    <a:lumMod val="95000"/>
                    <a:lumOff val="5000"/>
                  </a:schemeClr>
                </a:solidFill>
                <a:latin typeface="+mn-ea"/>
              </a:rPr>
              <a:t>する</a:t>
            </a:r>
            <a:r>
              <a:rPr lang="ja-JP" altLang="en-US" dirty="0" smtClean="0">
                <a:solidFill>
                  <a:schemeClr val="tx1">
                    <a:lumMod val="95000"/>
                    <a:lumOff val="5000"/>
                  </a:schemeClr>
                </a:solidFill>
                <a:latin typeface="+mn-ea"/>
              </a:rPr>
              <a:t>機能</a:t>
            </a:r>
            <a:endParaRPr lang="en-US" altLang="ja-JP" dirty="0" smtClean="0">
              <a:solidFill>
                <a:schemeClr val="tx1">
                  <a:lumMod val="95000"/>
                  <a:lumOff val="5000"/>
                </a:schemeClr>
              </a:solidFill>
              <a:latin typeface="+mn-ea"/>
            </a:endParaRPr>
          </a:p>
          <a:p>
            <a:r>
              <a:rPr lang="ja-JP" altLang="en-US" dirty="0" smtClean="0">
                <a:solidFill>
                  <a:schemeClr val="tx1">
                    <a:lumMod val="95000"/>
                    <a:lumOff val="5000"/>
                  </a:schemeClr>
                </a:solidFill>
                <a:latin typeface="+mn-ea"/>
              </a:rPr>
              <a:t>２－２　スケジュール機能の説明</a:t>
            </a:r>
            <a:endParaRPr lang="en-US" altLang="ja-JP" dirty="0" smtClean="0">
              <a:solidFill>
                <a:schemeClr val="tx1">
                  <a:lumMod val="95000"/>
                  <a:lumOff val="5000"/>
                </a:schemeClr>
              </a:solidFill>
              <a:latin typeface="+mn-ea"/>
            </a:endParaRPr>
          </a:p>
          <a:p>
            <a:r>
              <a:rPr lang="ja-JP" altLang="en-US" dirty="0" smtClean="0">
                <a:solidFill>
                  <a:schemeClr val="tx1">
                    <a:lumMod val="95000"/>
                    <a:lumOff val="5000"/>
                  </a:schemeClr>
                </a:solidFill>
                <a:latin typeface="+mn-ea"/>
              </a:rPr>
              <a:t>２</a:t>
            </a:r>
            <a:r>
              <a:rPr kumimoji="1" lang="ja-JP" altLang="en-US" dirty="0" smtClean="0">
                <a:solidFill>
                  <a:schemeClr val="tx1">
                    <a:lumMod val="95000"/>
                    <a:lumOff val="5000"/>
                  </a:schemeClr>
                </a:solidFill>
                <a:latin typeface="+mn-ea"/>
              </a:rPr>
              <a:t>－３　</a:t>
            </a:r>
            <a:r>
              <a:rPr lang="ja-JP" altLang="en-US" dirty="0" smtClean="0">
                <a:solidFill>
                  <a:schemeClr val="tx1">
                    <a:lumMod val="95000"/>
                    <a:lumOff val="5000"/>
                  </a:schemeClr>
                </a:solidFill>
                <a:latin typeface="+mn-ea"/>
              </a:rPr>
              <a:t>スケジュール確認機能</a:t>
            </a:r>
            <a:endParaRPr kumimoji="1" lang="en-US" altLang="ja-JP" dirty="0" smtClean="0">
              <a:solidFill>
                <a:schemeClr val="tx1">
                  <a:lumMod val="95000"/>
                  <a:lumOff val="5000"/>
                </a:schemeClr>
              </a:solidFill>
              <a:latin typeface="+mn-ea"/>
            </a:endParaRPr>
          </a:p>
          <a:p>
            <a:r>
              <a:rPr lang="ja-JP" altLang="en-US" dirty="0" smtClean="0">
                <a:solidFill>
                  <a:schemeClr val="tx1">
                    <a:lumMod val="95000"/>
                    <a:lumOff val="5000"/>
                  </a:schemeClr>
                </a:solidFill>
                <a:latin typeface="+mn-ea"/>
              </a:rPr>
              <a:t>２－４　スケジュール作成機能</a:t>
            </a:r>
            <a:endParaRPr lang="en-US" altLang="ja-JP" dirty="0" smtClean="0">
              <a:solidFill>
                <a:schemeClr val="tx1">
                  <a:lumMod val="95000"/>
                  <a:lumOff val="5000"/>
                </a:schemeClr>
              </a:solidFill>
              <a:latin typeface="+mn-ea"/>
            </a:endParaRPr>
          </a:p>
          <a:p>
            <a:r>
              <a:rPr lang="ja-JP" altLang="en-US" dirty="0" smtClean="0">
                <a:solidFill>
                  <a:schemeClr val="tx1">
                    <a:lumMod val="95000"/>
                    <a:lumOff val="5000"/>
                  </a:schemeClr>
                </a:solidFill>
                <a:latin typeface="+mn-ea"/>
              </a:rPr>
              <a:t>２</a:t>
            </a:r>
            <a:r>
              <a:rPr kumimoji="1" lang="ja-JP" altLang="en-US" dirty="0" smtClean="0">
                <a:solidFill>
                  <a:schemeClr val="tx1">
                    <a:lumMod val="95000"/>
                    <a:lumOff val="5000"/>
                  </a:schemeClr>
                </a:solidFill>
                <a:latin typeface="+mn-ea"/>
              </a:rPr>
              <a:t>－５　スケジュール詳細機能</a:t>
            </a:r>
            <a:endParaRPr kumimoji="1" lang="en-US" altLang="ja-JP" dirty="0" smtClean="0">
              <a:solidFill>
                <a:schemeClr val="tx1">
                  <a:lumMod val="95000"/>
                  <a:lumOff val="5000"/>
                </a:schemeClr>
              </a:solidFill>
              <a:latin typeface="+mn-ea"/>
            </a:endParaRPr>
          </a:p>
          <a:p>
            <a:r>
              <a:rPr lang="ja-JP" altLang="en-US" dirty="0" smtClean="0">
                <a:solidFill>
                  <a:schemeClr val="tx1">
                    <a:lumMod val="95000"/>
                    <a:lumOff val="5000"/>
                  </a:schemeClr>
                </a:solidFill>
                <a:latin typeface="+mn-ea"/>
              </a:rPr>
              <a:t>２－６</a:t>
            </a:r>
            <a:r>
              <a:rPr lang="ja-JP" altLang="en-US" dirty="0">
                <a:solidFill>
                  <a:schemeClr val="tx1">
                    <a:lumMod val="95000"/>
                    <a:lumOff val="5000"/>
                  </a:schemeClr>
                </a:solidFill>
                <a:latin typeface="+mn-ea"/>
              </a:rPr>
              <a:t>　システムの</a:t>
            </a:r>
            <a:r>
              <a:rPr lang="ja-JP" altLang="en-US" dirty="0" smtClean="0">
                <a:solidFill>
                  <a:schemeClr val="tx1">
                    <a:lumMod val="95000"/>
                    <a:lumOff val="5000"/>
                  </a:schemeClr>
                </a:solidFill>
                <a:latin typeface="+mn-ea"/>
              </a:rPr>
              <a:t>特長</a:t>
            </a:r>
            <a:endParaRPr lang="en-US" altLang="ja-JP" dirty="0">
              <a:solidFill>
                <a:schemeClr val="tx1">
                  <a:lumMod val="95000"/>
                  <a:lumOff val="5000"/>
                </a:schemeClr>
              </a:solidFill>
              <a:latin typeface="+mn-ea"/>
            </a:endParaRPr>
          </a:p>
          <a:p>
            <a:endParaRPr kumimoji="1" lang="en-US" altLang="ja-JP" b="1" dirty="0" smtClean="0">
              <a:solidFill>
                <a:schemeClr val="tx1">
                  <a:lumMod val="95000"/>
                  <a:lumOff val="5000"/>
                </a:schemeClr>
              </a:solidFill>
              <a:latin typeface="+mn-ea"/>
            </a:endParaRPr>
          </a:p>
        </p:txBody>
      </p:sp>
    </p:spTree>
    <p:extLst>
      <p:ext uri="{BB962C8B-B14F-4D97-AF65-F5344CB8AC3E}">
        <p14:creationId xmlns:p14="http://schemas.microsoft.com/office/powerpoint/2010/main" val="850985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
          </p:nvPr>
        </p:nvSpPr>
        <p:spPr>
          <a:xfrm>
            <a:off x="1043608" y="799728"/>
            <a:ext cx="7571184" cy="5365576"/>
          </a:xfrm>
        </p:spPr>
        <p:txBody>
          <a:bodyPr>
            <a:noAutofit/>
          </a:bodyPr>
          <a:lstStyle/>
          <a:p>
            <a:pPr lvl="1"/>
            <a:r>
              <a:rPr lang="ja-JP" altLang="en-US" dirty="0" smtClean="0">
                <a:latin typeface="+mj-ea"/>
                <a:ea typeface="+mj-ea"/>
              </a:rPr>
              <a:t>シフト管理機能</a:t>
            </a:r>
            <a:endParaRPr lang="en-US" altLang="ja-JP" dirty="0" smtClean="0">
              <a:latin typeface="+mj-ea"/>
              <a:ea typeface="+mj-ea"/>
            </a:endParaRPr>
          </a:p>
          <a:p>
            <a:pPr marL="320040" lvl="1" indent="0">
              <a:buNone/>
            </a:pPr>
            <a:r>
              <a:rPr lang="ja-JP" altLang="en-US" sz="2000" dirty="0" smtClean="0">
                <a:latin typeface="+mj-ea"/>
                <a:ea typeface="+mj-ea"/>
              </a:rPr>
              <a:t>　従業員のシフトを管理、編集、閲覧を行う</a:t>
            </a:r>
            <a:endParaRPr lang="en-US" altLang="ja-JP" sz="2000" dirty="0" smtClean="0">
              <a:latin typeface="+mj-ea"/>
              <a:ea typeface="+mj-ea"/>
            </a:endParaRPr>
          </a:p>
          <a:p>
            <a:pPr marL="320040" lvl="1" indent="0">
              <a:buNone/>
            </a:pPr>
            <a:endParaRPr lang="en-US" altLang="ja-JP" sz="700" dirty="0" smtClean="0">
              <a:latin typeface="+mj-ea"/>
              <a:ea typeface="+mj-ea"/>
            </a:endParaRPr>
          </a:p>
          <a:p>
            <a:pPr lvl="1"/>
            <a:r>
              <a:rPr lang="ja-JP" altLang="en-US" dirty="0" smtClean="0">
                <a:latin typeface="+mj-ea"/>
                <a:ea typeface="+mj-ea"/>
              </a:rPr>
              <a:t>スケジュール</a:t>
            </a:r>
            <a:r>
              <a:rPr lang="ja-JP" altLang="en-US" dirty="0">
                <a:latin typeface="+mj-ea"/>
                <a:ea typeface="+mj-ea"/>
              </a:rPr>
              <a:t>管理機能</a:t>
            </a:r>
            <a:endParaRPr lang="en-US" altLang="ja-JP" dirty="0">
              <a:latin typeface="+mj-ea"/>
              <a:ea typeface="+mj-ea"/>
            </a:endParaRPr>
          </a:p>
          <a:p>
            <a:pPr marL="594360" lvl="2" indent="0">
              <a:buNone/>
            </a:pPr>
            <a:r>
              <a:rPr lang="ja-JP" altLang="en-US" dirty="0" smtClean="0">
                <a:latin typeface="+mj-ea"/>
                <a:ea typeface="+mj-ea"/>
              </a:rPr>
              <a:t>店舗イベント</a:t>
            </a:r>
            <a:r>
              <a:rPr lang="ja-JP" altLang="en-US" dirty="0">
                <a:latin typeface="+mj-ea"/>
                <a:ea typeface="+mj-ea"/>
              </a:rPr>
              <a:t>や新メニュー、キャンペーンなどの内部</a:t>
            </a:r>
            <a:r>
              <a:rPr lang="ja-JP" altLang="en-US" dirty="0" smtClean="0">
                <a:latin typeface="+mj-ea"/>
                <a:ea typeface="+mj-ea"/>
              </a:rPr>
              <a:t>告知</a:t>
            </a:r>
            <a:endParaRPr lang="en-US" altLang="ja-JP" dirty="0" smtClean="0">
              <a:latin typeface="+mj-ea"/>
              <a:ea typeface="+mj-ea"/>
            </a:endParaRPr>
          </a:p>
          <a:p>
            <a:pPr marL="594360" lvl="2" indent="0">
              <a:buNone/>
            </a:pPr>
            <a:endParaRPr lang="en-US" altLang="ja-JP" sz="700" dirty="0" smtClean="0">
              <a:latin typeface="+mj-ea"/>
              <a:ea typeface="+mj-ea"/>
            </a:endParaRPr>
          </a:p>
          <a:p>
            <a:pPr lvl="1"/>
            <a:r>
              <a:rPr lang="ja-JP" altLang="en-US" dirty="0" smtClean="0">
                <a:latin typeface="+mj-ea"/>
                <a:ea typeface="+mj-ea"/>
              </a:rPr>
              <a:t>メールフォーム機能</a:t>
            </a:r>
            <a:endParaRPr lang="en-US" altLang="ja-JP" dirty="0" smtClean="0">
              <a:latin typeface="+mj-ea"/>
              <a:ea typeface="+mj-ea"/>
            </a:endParaRPr>
          </a:p>
          <a:p>
            <a:pPr marL="594360" lvl="2" indent="0">
              <a:buNone/>
            </a:pPr>
            <a:r>
              <a:rPr lang="ja-JP" altLang="en-US" dirty="0" smtClean="0">
                <a:latin typeface="+mj-ea"/>
                <a:ea typeface="+mj-ea"/>
              </a:rPr>
              <a:t>従業員</a:t>
            </a:r>
            <a:r>
              <a:rPr lang="ja-JP" altLang="en-US" dirty="0">
                <a:latin typeface="+mj-ea"/>
                <a:ea typeface="+mj-ea"/>
              </a:rPr>
              <a:t>同士</a:t>
            </a:r>
            <a:r>
              <a:rPr lang="ja-JP" altLang="en-US" dirty="0" smtClean="0">
                <a:latin typeface="+mj-ea"/>
                <a:ea typeface="+mj-ea"/>
              </a:rPr>
              <a:t>のコミュニケーションや社員による一斉送信に使用</a:t>
            </a:r>
            <a:endParaRPr lang="en-US" altLang="ja-JP" dirty="0" smtClean="0">
              <a:latin typeface="+mj-ea"/>
              <a:ea typeface="+mj-ea"/>
            </a:endParaRPr>
          </a:p>
          <a:p>
            <a:pPr marL="594360" lvl="2" indent="0">
              <a:buNone/>
            </a:pPr>
            <a:endParaRPr lang="en-US" altLang="ja-JP" sz="700" dirty="0" smtClean="0">
              <a:latin typeface="+mj-ea"/>
              <a:ea typeface="+mj-ea"/>
            </a:endParaRPr>
          </a:p>
          <a:p>
            <a:pPr lvl="1"/>
            <a:r>
              <a:rPr lang="ja-JP" altLang="en-US" dirty="0" smtClean="0">
                <a:latin typeface="+mj-ea"/>
                <a:ea typeface="+mj-ea"/>
              </a:rPr>
              <a:t>ファイル</a:t>
            </a:r>
            <a:r>
              <a:rPr lang="ja-JP" altLang="en-US" dirty="0">
                <a:latin typeface="+mj-ea"/>
                <a:ea typeface="+mj-ea"/>
              </a:rPr>
              <a:t>共有</a:t>
            </a:r>
            <a:r>
              <a:rPr lang="ja-JP" altLang="en-US" dirty="0" smtClean="0">
                <a:latin typeface="+mj-ea"/>
                <a:ea typeface="+mj-ea"/>
              </a:rPr>
              <a:t>機能</a:t>
            </a:r>
            <a:endParaRPr lang="en-US" altLang="ja-JP" dirty="0" smtClean="0">
              <a:latin typeface="+mj-ea"/>
              <a:ea typeface="+mj-ea"/>
            </a:endParaRPr>
          </a:p>
          <a:p>
            <a:pPr marL="594360" lvl="2" indent="0">
              <a:buNone/>
            </a:pPr>
            <a:r>
              <a:rPr lang="ja-JP" altLang="en-US" dirty="0">
                <a:latin typeface="+mj-ea"/>
                <a:ea typeface="+mj-ea"/>
              </a:rPr>
              <a:t>マニュアル</a:t>
            </a:r>
            <a:r>
              <a:rPr lang="ja-JP" altLang="en-US" dirty="0" smtClean="0">
                <a:latin typeface="+mj-ea"/>
                <a:ea typeface="+mj-ea"/>
              </a:rPr>
              <a:t>やトレーニングビデオの配信</a:t>
            </a:r>
            <a:endParaRPr lang="en-US" altLang="ja-JP" dirty="0" smtClean="0">
              <a:latin typeface="+mj-ea"/>
              <a:ea typeface="+mj-ea"/>
            </a:endParaRPr>
          </a:p>
          <a:p>
            <a:pPr marL="594360" lvl="2" indent="0">
              <a:buNone/>
            </a:pPr>
            <a:endParaRPr lang="en-US" altLang="ja-JP" sz="700" dirty="0" smtClean="0">
              <a:latin typeface="+mj-ea"/>
              <a:ea typeface="+mj-ea"/>
            </a:endParaRPr>
          </a:p>
          <a:p>
            <a:pPr lvl="1"/>
            <a:r>
              <a:rPr lang="ja-JP" altLang="en-US" dirty="0" smtClean="0">
                <a:latin typeface="+mj-ea"/>
                <a:ea typeface="+mj-ea"/>
              </a:rPr>
              <a:t>売り上げ分析機能</a:t>
            </a:r>
            <a:endParaRPr lang="en-US" altLang="ja-JP" dirty="0" smtClean="0">
              <a:latin typeface="+mj-ea"/>
              <a:ea typeface="+mj-ea"/>
            </a:endParaRPr>
          </a:p>
          <a:p>
            <a:pPr lvl="2"/>
            <a:r>
              <a:rPr lang="ja-JP" altLang="en-US" dirty="0" smtClean="0">
                <a:latin typeface="+mj-ea"/>
                <a:ea typeface="+mj-ea"/>
              </a:rPr>
              <a:t>過去のデータと現在を比べ達成率や売り上げの予測を立てる</a:t>
            </a:r>
            <a:endParaRPr lang="en-US" altLang="ja-JP" dirty="0">
              <a:latin typeface="+mj-ea"/>
              <a:ea typeface="+mj-ea"/>
            </a:endParaRPr>
          </a:p>
        </p:txBody>
      </p:sp>
      <p:pic>
        <p:nvPicPr>
          <p:cNvPr id="1028" name="Picture 4" descr="C:\Users\x11g020\AppData\Local\Microsoft\Windows\Temporary Internet Files\Content.IE5\93V1A2MV\MC900431587[1].png"/>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611560" y="2780928"/>
            <a:ext cx="720080" cy="72008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899592" y="-234280"/>
            <a:ext cx="7772400" cy="1143000"/>
          </a:xfrm>
        </p:spPr>
        <p:txBody>
          <a:bodyPr>
            <a:normAutofit/>
          </a:bodyPr>
          <a:lstStyle/>
          <a:p>
            <a:r>
              <a:rPr lang="ja-JP" altLang="en-US" dirty="0"/>
              <a:t>２</a:t>
            </a:r>
            <a:r>
              <a:rPr lang="ja-JP" altLang="en-US" dirty="0" smtClean="0"/>
              <a:t>－１　問題を解決する機能</a:t>
            </a:r>
            <a:endParaRPr kumimoji="1" lang="ja-JP" altLang="en-US" dirty="0"/>
          </a:p>
        </p:txBody>
      </p:sp>
      <p:pic>
        <p:nvPicPr>
          <p:cNvPr id="1029" name="Picture 5" descr="C:\Users\x11g020\AppData\Local\Microsoft\Windows\Temporary Internet Files\Content.IE5\5V80OQGV\MC900431535[1].png"/>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05112" y="3789040"/>
            <a:ext cx="898536" cy="68887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x11g020\AppData\Local\Microsoft\Windows\Temporary Internet Files\Content.IE5\Q8JJ1UVH\MC900310620[1].wmf"/>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587233" y="4797152"/>
            <a:ext cx="744407" cy="7203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x11g020\AppData\Local\Microsoft\Windows\Temporary Internet Files\Content.IE5\93V1A2MV\MC900432664[1].png"/>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46398" y="1772816"/>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836712"/>
            <a:ext cx="830165"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矢印 3"/>
          <p:cNvSpPr/>
          <p:nvPr/>
        </p:nvSpPr>
        <p:spPr>
          <a:xfrm>
            <a:off x="1403648" y="6027352"/>
            <a:ext cx="792088" cy="425951"/>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2123728" y="5715253"/>
            <a:ext cx="5514246" cy="954107"/>
          </a:xfrm>
          <a:prstGeom prst="rect">
            <a:avLst/>
          </a:prstGeom>
          <a:noFill/>
        </p:spPr>
        <p:txBody>
          <a:bodyPr wrap="square" rtlCol="0">
            <a:spAutoFit/>
          </a:bodyPr>
          <a:lstStyle/>
          <a:p>
            <a:pPr algn="ctr">
              <a:buClr>
                <a:srgbClr val="00B050"/>
              </a:buClr>
            </a:pPr>
            <a:r>
              <a:rPr lang="ja-JP" altLang="en-US" sz="2800" u="sng" dirty="0">
                <a:uFill>
                  <a:solidFill>
                    <a:srgbClr val="FF0000"/>
                  </a:solidFill>
                </a:uFill>
                <a:latin typeface="+mj-ea"/>
              </a:rPr>
              <a:t>社員、従業員の負担を</a:t>
            </a:r>
            <a:r>
              <a:rPr lang="ja-JP" altLang="en-US" sz="2800" u="sng" dirty="0" smtClean="0">
                <a:uFill>
                  <a:solidFill>
                    <a:srgbClr val="FF0000"/>
                  </a:solidFill>
                </a:uFill>
                <a:latin typeface="+mj-ea"/>
              </a:rPr>
              <a:t>減らし</a:t>
            </a:r>
            <a:endParaRPr lang="en-US" altLang="ja-JP" sz="2800" u="sng" dirty="0" smtClean="0">
              <a:uFill>
                <a:solidFill>
                  <a:srgbClr val="FF0000"/>
                </a:solidFill>
              </a:uFill>
              <a:latin typeface="+mj-ea"/>
            </a:endParaRPr>
          </a:p>
          <a:p>
            <a:pPr algn="ctr">
              <a:buClr>
                <a:srgbClr val="00B050"/>
              </a:buClr>
            </a:pPr>
            <a:r>
              <a:rPr lang="ja-JP" altLang="en-US" sz="2800" u="sng" dirty="0" smtClean="0">
                <a:uFill>
                  <a:solidFill>
                    <a:srgbClr val="FF0000"/>
                  </a:solidFill>
                </a:uFill>
                <a:latin typeface="+mj-ea"/>
              </a:rPr>
              <a:t>働きやすい環境</a:t>
            </a:r>
            <a:r>
              <a:rPr lang="ja-JP" altLang="en-US" sz="2800" u="sng" dirty="0">
                <a:uFill>
                  <a:solidFill>
                    <a:srgbClr val="FF0000"/>
                  </a:solidFill>
                </a:uFill>
                <a:latin typeface="+mj-ea"/>
              </a:rPr>
              <a:t>を提供する</a:t>
            </a:r>
            <a:endParaRPr lang="en-US" altLang="ja-JP" sz="2800" u="sng" dirty="0">
              <a:uFill>
                <a:solidFill>
                  <a:srgbClr val="FF0000"/>
                </a:solidFill>
              </a:uFill>
              <a:latin typeface="+mj-ea"/>
            </a:endParaRPr>
          </a:p>
        </p:txBody>
      </p:sp>
    </p:spTree>
    <p:extLst>
      <p:ext uri="{BB962C8B-B14F-4D97-AF65-F5344CB8AC3E}">
        <p14:creationId xmlns:p14="http://schemas.microsoft.com/office/powerpoint/2010/main" val="261145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1028"/>
                                        </p:tgtEl>
                                        <p:attrNameLst>
                                          <p:attrName>style.visibility</p:attrName>
                                        </p:attrNameLst>
                                      </p:cBhvr>
                                      <p:to>
                                        <p:strVal val="visible"/>
                                      </p:to>
                                    </p:set>
                                    <p:animEffect transition="in" filter="fade">
                                      <p:cBhvr>
                                        <p:cTn id="41" dur="1000"/>
                                        <p:tgtEl>
                                          <p:spTgt spid="1028"/>
                                        </p:tgtEl>
                                      </p:cBhvr>
                                    </p:animEffect>
                                    <p:anim calcmode="lin" valueType="num">
                                      <p:cBhvr>
                                        <p:cTn id="42" dur="1000" fill="hold"/>
                                        <p:tgtEl>
                                          <p:spTgt spid="1028"/>
                                        </p:tgtEl>
                                        <p:attrNameLst>
                                          <p:attrName>ppt_x</p:attrName>
                                        </p:attrNameLst>
                                      </p:cBhvr>
                                      <p:tavLst>
                                        <p:tav tm="0">
                                          <p:val>
                                            <p:strVal val="#ppt_x"/>
                                          </p:val>
                                        </p:tav>
                                        <p:tav tm="100000">
                                          <p:val>
                                            <p:strVal val="#ppt_x"/>
                                          </p:val>
                                        </p:tav>
                                      </p:tavLst>
                                    </p:anim>
                                    <p:anim calcmode="lin" valueType="num">
                                      <p:cBhvr>
                                        <p:cTn id="43" dur="1000" fill="hold"/>
                                        <p:tgtEl>
                                          <p:spTgt spid="1028"/>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9" presetID="47"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0"/>
                                        <p:tgtEl>
                                          <p:spTgt spid="3">
                                            <p:txEl>
                                              <p:pRg st="7" end="7"/>
                                            </p:txEl>
                                          </p:spTgt>
                                        </p:tgtEl>
                                      </p:cBhvr>
                                    </p:animEffect>
                                    <p:anim calcmode="lin" valueType="num">
                                      <p:cBhvr>
                                        <p:cTn id="5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nodeType="clickEffect">
                                  <p:stCondLst>
                                    <p:cond delay="0"/>
                                  </p:stCondLst>
                                  <p:childTnLst>
                                    <p:set>
                                      <p:cBhvr>
                                        <p:cTn id="57" dur="1" fill="hold">
                                          <p:stCondLst>
                                            <p:cond delay="0"/>
                                          </p:stCondLst>
                                        </p:cTn>
                                        <p:tgtEl>
                                          <p:spTgt spid="1029"/>
                                        </p:tgtEl>
                                        <p:attrNameLst>
                                          <p:attrName>style.visibility</p:attrName>
                                        </p:attrNameLst>
                                      </p:cBhvr>
                                      <p:to>
                                        <p:strVal val="visible"/>
                                      </p:to>
                                    </p:set>
                                    <p:animEffect transition="in" filter="fade">
                                      <p:cBhvr>
                                        <p:cTn id="58" dur="1000"/>
                                        <p:tgtEl>
                                          <p:spTgt spid="1029"/>
                                        </p:tgtEl>
                                      </p:cBhvr>
                                    </p:animEffect>
                                    <p:anim calcmode="lin" valueType="num">
                                      <p:cBhvr>
                                        <p:cTn id="59" dur="1000" fill="hold"/>
                                        <p:tgtEl>
                                          <p:spTgt spid="1029"/>
                                        </p:tgtEl>
                                        <p:attrNameLst>
                                          <p:attrName>ppt_x</p:attrName>
                                        </p:attrNameLst>
                                      </p:cBhvr>
                                      <p:tavLst>
                                        <p:tav tm="0">
                                          <p:val>
                                            <p:strVal val="#ppt_x"/>
                                          </p:val>
                                        </p:tav>
                                        <p:tav tm="100000">
                                          <p:val>
                                            <p:strVal val="#ppt_x"/>
                                          </p:val>
                                        </p:tav>
                                      </p:tavLst>
                                    </p:anim>
                                    <p:anim calcmode="lin" valueType="num">
                                      <p:cBhvr>
                                        <p:cTn id="60" dur="1000" fill="hold"/>
                                        <p:tgtEl>
                                          <p:spTgt spid="1029"/>
                                        </p:tgtEl>
                                        <p:attrNameLst>
                                          <p:attrName>ppt_y</p:attrName>
                                        </p:attrNameLst>
                                      </p:cBhvr>
                                      <p:tavLst>
                                        <p:tav tm="0">
                                          <p:val>
                                            <p:strVal val="#ppt_y-.1"/>
                                          </p:val>
                                        </p:tav>
                                        <p:tav tm="100000">
                                          <p:val>
                                            <p:strVal val="#ppt_y"/>
                                          </p:val>
                                        </p:tav>
                                      </p:tavLst>
                                    </p:anim>
                                  </p:childTnLst>
                                </p:cTn>
                              </p:par>
                              <p:par>
                                <p:cTn id="61" presetID="47" presetClass="entr" presetSubtype="0" fill="hold" nodeType="with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6" presetID="47" presetClass="entr" presetSubtype="0" fill="hold" nodeType="with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1000"/>
                                        <p:tgtEl>
                                          <p:spTgt spid="3">
                                            <p:txEl>
                                              <p:pRg st="10" end="10"/>
                                            </p:txEl>
                                          </p:spTgt>
                                        </p:tgtEl>
                                      </p:cBhvr>
                                    </p:animEffect>
                                    <p:anim calcmode="lin" valueType="num">
                                      <p:cBhvr>
                                        <p:cTn id="6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nodeType="clickEffect">
                                  <p:stCondLst>
                                    <p:cond delay="0"/>
                                  </p:stCondLst>
                                  <p:childTnLst>
                                    <p:set>
                                      <p:cBhvr>
                                        <p:cTn id="74" dur="1" fill="hold">
                                          <p:stCondLst>
                                            <p:cond delay="0"/>
                                          </p:stCondLst>
                                        </p:cTn>
                                        <p:tgtEl>
                                          <p:spTgt spid="1031"/>
                                        </p:tgtEl>
                                        <p:attrNameLst>
                                          <p:attrName>style.visibility</p:attrName>
                                        </p:attrNameLst>
                                      </p:cBhvr>
                                      <p:to>
                                        <p:strVal val="visible"/>
                                      </p:to>
                                    </p:set>
                                    <p:animEffect transition="in" filter="fade">
                                      <p:cBhvr>
                                        <p:cTn id="75" dur="1000"/>
                                        <p:tgtEl>
                                          <p:spTgt spid="1031"/>
                                        </p:tgtEl>
                                      </p:cBhvr>
                                    </p:animEffect>
                                    <p:anim calcmode="lin" valueType="num">
                                      <p:cBhvr>
                                        <p:cTn id="76" dur="1000" fill="hold"/>
                                        <p:tgtEl>
                                          <p:spTgt spid="1031"/>
                                        </p:tgtEl>
                                        <p:attrNameLst>
                                          <p:attrName>ppt_x</p:attrName>
                                        </p:attrNameLst>
                                      </p:cBhvr>
                                      <p:tavLst>
                                        <p:tav tm="0">
                                          <p:val>
                                            <p:strVal val="#ppt_x"/>
                                          </p:val>
                                        </p:tav>
                                        <p:tav tm="100000">
                                          <p:val>
                                            <p:strVal val="#ppt_x"/>
                                          </p:val>
                                        </p:tav>
                                      </p:tavLst>
                                    </p:anim>
                                    <p:anim calcmode="lin" valueType="num">
                                      <p:cBhvr>
                                        <p:cTn id="77" dur="1000" fill="hold"/>
                                        <p:tgtEl>
                                          <p:spTgt spid="1031"/>
                                        </p:tgtEl>
                                        <p:attrNameLst>
                                          <p:attrName>ppt_y</p:attrName>
                                        </p:attrNameLst>
                                      </p:cBhvr>
                                      <p:tavLst>
                                        <p:tav tm="0">
                                          <p:val>
                                            <p:strVal val="#ppt_y-.1"/>
                                          </p:val>
                                        </p:tav>
                                        <p:tav tm="100000">
                                          <p:val>
                                            <p:strVal val="#ppt_y"/>
                                          </p:val>
                                        </p:tav>
                                      </p:tavLst>
                                    </p:anim>
                                  </p:childTnLst>
                                </p:cTn>
                              </p:par>
                              <p:par>
                                <p:cTn id="78" presetID="47" presetClass="entr" presetSubtype="0" fill="hold" nodeType="withEffect">
                                  <p:stCondLst>
                                    <p:cond delay="0"/>
                                  </p:stCondLst>
                                  <p:childTnLst>
                                    <p:set>
                                      <p:cBhvr>
                                        <p:cTn id="79" dur="1" fill="hold">
                                          <p:stCondLst>
                                            <p:cond delay="0"/>
                                          </p:stCondLst>
                                        </p:cTn>
                                        <p:tgtEl>
                                          <p:spTgt spid="3">
                                            <p:txEl>
                                              <p:pRg st="12" end="12"/>
                                            </p:txEl>
                                          </p:spTgt>
                                        </p:tgtEl>
                                        <p:attrNameLst>
                                          <p:attrName>style.visibility</p:attrName>
                                        </p:attrNameLst>
                                      </p:cBhvr>
                                      <p:to>
                                        <p:strVal val="visible"/>
                                      </p:to>
                                    </p:set>
                                    <p:animEffect transition="in" filter="fade">
                                      <p:cBhvr>
                                        <p:cTn id="80" dur="1000"/>
                                        <p:tgtEl>
                                          <p:spTgt spid="3">
                                            <p:txEl>
                                              <p:pRg st="12" end="12"/>
                                            </p:txEl>
                                          </p:spTgt>
                                        </p:tgtEl>
                                      </p:cBhvr>
                                    </p:animEffect>
                                    <p:anim calcmode="lin" valueType="num">
                                      <p:cBhvr>
                                        <p:cTn id="8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3" presetID="47" presetClass="entr" presetSubtype="0" fill="hold" nodeType="with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Effect transition="in" filter="fade">
                                      <p:cBhvr>
                                        <p:cTn id="85" dur="1000"/>
                                        <p:tgtEl>
                                          <p:spTgt spid="3">
                                            <p:txEl>
                                              <p:pRg st="13" end="13"/>
                                            </p:txEl>
                                          </p:spTgt>
                                        </p:tgtEl>
                                      </p:cBhvr>
                                    </p:animEffect>
                                    <p:anim calcmode="lin" valueType="num">
                                      <p:cBhvr>
                                        <p:cTn id="86"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500"/>
                                        <p:tgtEl>
                                          <p:spTgt spid="1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gtEl>
                                        <p:attrNameLst>
                                          <p:attrName>style.visibility</p:attrName>
                                        </p:attrNameLst>
                                      </p:cBhvr>
                                      <p:to>
                                        <p:strVal val="visible"/>
                                      </p:to>
                                    </p:set>
                                    <p:animEffect transition="in" filter="fade">
                                      <p:cBhvr>
                                        <p:cTn id="9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4040022" y="2204864"/>
            <a:ext cx="1110322" cy="1963392"/>
            <a:chOff x="4040022" y="2204864"/>
            <a:chExt cx="1110322" cy="1963392"/>
          </a:xfrm>
          <a:solidFill>
            <a:srgbClr val="002060"/>
          </a:solidFill>
        </p:grpSpPr>
        <p:sp>
          <p:nvSpPr>
            <p:cNvPr id="14" name="減算記号 13"/>
            <p:cNvSpPr/>
            <p:nvPr/>
          </p:nvSpPr>
          <p:spPr>
            <a:xfrm rot="5400000">
              <a:off x="3822561" y="2823579"/>
              <a:ext cx="1546595" cy="960393"/>
            </a:xfrm>
            <a:prstGeom prst="mathMinus">
              <a:avLst>
                <a:gd name="adj1" fmla="val 253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方向矢印 16"/>
            <p:cNvSpPr/>
            <p:nvPr/>
          </p:nvSpPr>
          <p:spPr>
            <a:xfrm rot="10800000">
              <a:off x="4040022" y="2204864"/>
              <a:ext cx="1110322" cy="1666314"/>
            </a:xfrm>
            <a:prstGeom prst="leftRightUpArrow">
              <a:avLst>
                <a:gd name="adj1" fmla="val 25000"/>
                <a:gd name="adj2" fmla="val 11807"/>
                <a:gd name="adj3" fmla="val 0"/>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p:cNvSpPr/>
            <p:nvPr/>
          </p:nvSpPr>
          <p:spPr>
            <a:xfrm>
              <a:off x="4313109" y="2924943"/>
              <a:ext cx="555161" cy="1243313"/>
            </a:xfrm>
            <a:prstGeom prst="downArrow">
              <a:avLst>
                <a:gd name="adj1" fmla="val 45226"/>
                <a:gd name="adj2" fmla="val 53431"/>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減算記号 19"/>
            <p:cNvSpPr/>
            <p:nvPr/>
          </p:nvSpPr>
          <p:spPr>
            <a:xfrm rot="5400000">
              <a:off x="3822561" y="2859863"/>
              <a:ext cx="1546595" cy="960393"/>
            </a:xfrm>
            <a:prstGeom prst="mathMinus">
              <a:avLst>
                <a:gd name="adj1" fmla="val 253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5147964" y="1536575"/>
            <a:ext cx="3672407" cy="1987802"/>
          </a:xfrm>
          <a:prstGeom prst="rect">
            <a:avLst/>
          </a:prstGeom>
          <a:solidFill>
            <a:srgbClr val="FFFF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sz="2700" dirty="0" smtClean="0">
                <a:solidFill>
                  <a:schemeClr val="tx1"/>
                </a:solidFill>
                <a:latin typeface="ＭＳ Ｐゴシック" panose="020B0600070205080204" pitchFamily="50" charset="-128"/>
                <a:ea typeface="ＭＳ Ｐゴシック" panose="020B0600070205080204" pitchFamily="50" charset="-128"/>
              </a:rPr>
              <a:t>イベント期間に合わせ、アルバイトを確保しやすい。</a:t>
            </a:r>
            <a:endParaRPr kumimoji="1" lang="ja-JP" altLang="en-US" sz="2700" dirty="0">
              <a:solidFill>
                <a:schemeClr val="tx1"/>
              </a:solidFill>
              <a:latin typeface="ＭＳ Ｐゴシック" panose="020B0600070205080204" pitchFamily="50" charset="-128"/>
              <a:ea typeface="ＭＳ Ｐゴシック" panose="020B0600070205080204" pitchFamily="50" charset="-128"/>
            </a:endParaRPr>
          </a:p>
        </p:txBody>
      </p:sp>
      <p:sp>
        <p:nvSpPr>
          <p:cNvPr id="3" name="正方形/長方形 2"/>
          <p:cNvSpPr/>
          <p:nvPr/>
        </p:nvSpPr>
        <p:spPr>
          <a:xfrm>
            <a:off x="572541" y="1557806"/>
            <a:ext cx="3465100" cy="1987802"/>
          </a:xfrm>
          <a:prstGeom prst="rect">
            <a:avLst/>
          </a:prstGeom>
          <a:solidFill>
            <a:srgbClr val="FFFFE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ja-JP" sz="2800" dirty="0">
              <a:latin typeface="ＭＳ Ｐゴシック" panose="020B0600070205080204" pitchFamily="50" charset="-128"/>
              <a:ea typeface="ＭＳ Ｐゴシック" panose="020B0600070205080204" pitchFamily="50" charset="-128"/>
            </a:endParaRPr>
          </a:p>
          <a:p>
            <a:pPr algn="just"/>
            <a:r>
              <a:rPr kumimoji="1" lang="ja-JP" altLang="en-US" sz="2800" dirty="0" smtClean="0">
                <a:latin typeface="ＭＳ Ｐゴシック" panose="020B0600070205080204" pitchFamily="50" charset="-128"/>
                <a:ea typeface="ＭＳ Ｐゴシック" panose="020B0600070205080204" pitchFamily="50" charset="-128"/>
              </a:rPr>
              <a:t>カレンダーにイベントの</a:t>
            </a:r>
            <a:r>
              <a:rPr lang="ja-JP" altLang="en-US" sz="2800" dirty="0">
                <a:latin typeface="ＭＳ Ｐゴシック" panose="020B0600070205080204" pitchFamily="50" charset="-128"/>
                <a:ea typeface="ＭＳ Ｐゴシック" panose="020B0600070205080204" pitchFamily="50" charset="-128"/>
              </a:rPr>
              <a:t>期間</a:t>
            </a:r>
            <a:r>
              <a:rPr lang="ja-JP" altLang="en-US" sz="2800" dirty="0" smtClean="0">
                <a:latin typeface="ＭＳ Ｐゴシック" panose="020B0600070205080204" pitchFamily="50" charset="-128"/>
                <a:ea typeface="ＭＳ Ｐゴシック" panose="020B0600070205080204" pitchFamily="50" charset="-128"/>
              </a:rPr>
              <a:t>を表示</a:t>
            </a:r>
            <a:endParaRPr lang="en-US" altLang="ja-JP" sz="2800" dirty="0">
              <a:latin typeface="ＭＳ Ｐゴシック" panose="020B0600070205080204" pitchFamily="50" charset="-128"/>
              <a:ea typeface="ＭＳ Ｐゴシック" panose="020B0600070205080204" pitchFamily="50" charset="-128"/>
            </a:endParaRPr>
          </a:p>
          <a:p>
            <a:pPr algn="just"/>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2" name="タイトル 1"/>
          <p:cNvSpPr>
            <a:spLocks noGrp="1"/>
          </p:cNvSpPr>
          <p:nvPr>
            <p:ph type="title"/>
          </p:nvPr>
        </p:nvSpPr>
        <p:spPr>
          <a:xfrm>
            <a:off x="827584" y="-243408"/>
            <a:ext cx="7859216" cy="1143000"/>
          </a:xfrm>
        </p:spPr>
        <p:txBody>
          <a:bodyPr>
            <a:noAutofit/>
          </a:bodyPr>
          <a:lstStyle/>
          <a:p>
            <a:r>
              <a:rPr kumimoji="1" lang="ja-JP" altLang="en-US" dirty="0" smtClean="0"/>
              <a:t>２－２　スケジュール機能の説明</a:t>
            </a:r>
            <a:endParaRPr kumimoji="1" lang="ja-JP" altLang="en-US" dirty="0"/>
          </a:p>
        </p:txBody>
      </p:sp>
      <p:sp>
        <p:nvSpPr>
          <p:cNvPr id="10" name="横巻き 9"/>
          <p:cNvSpPr/>
          <p:nvPr/>
        </p:nvSpPr>
        <p:spPr>
          <a:xfrm>
            <a:off x="395637" y="3871179"/>
            <a:ext cx="8424734" cy="2726173"/>
          </a:xfrm>
          <a:prstGeom prst="horizontalScroll">
            <a:avLst/>
          </a:prstGeom>
          <a:solidFill>
            <a:srgbClr val="FFFFC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200" dirty="0" smtClean="0">
                <a:solidFill>
                  <a:schemeClr val="tx1"/>
                </a:solidFill>
                <a:latin typeface="ＭＳ Ｐゴシック" panose="020B0600070205080204" pitchFamily="50" charset="-128"/>
                <a:ea typeface="ＭＳ Ｐゴシック" panose="020B0600070205080204" pitchFamily="50" charset="-128"/>
              </a:rPr>
              <a:t>イベント</a:t>
            </a:r>
            <a:r>
              <a:rPr lang="ja-JP" altLang="en-US" sz="3200" dirty="0">
                <a:solidFill>
                  <a:schemeClr val="tx1"/>
                </a:solidFill>
                <a:latin typeface="ＭＳ Ｐゴシック" panose="020B0600070205080204" pitchFamily="50" charset="-128"/>
                <a:ea typeface="ＭＳ Ｐゴシック" panose="020B0600070205080204" pitchFamily="50" charset="-128"/>
              </a:rPr>
              <a:t>日</a:t>
            </a:r>
            <a:r>
              <a:rPr lang="ja-JP" altLang="en-US" sz="3200" dirty="0" smtClean="0">
                <a:solidFill>
                  <a:schemeClr val="tx1"/>
                </a:solidFill>
                <a:latin typeface="ＭＳ Ｐゴシック" panose="020B0600070205080204" pitchFamily="50" charset="-128"/>
                <a:ea typeface="ＭＳ Ｐゴシック" panose="020B0600070205080204" pitchFamily="50" charset="-128"/>
              </a:rPr>
              <a:t>に人員を多めに配置することで当日シフトの負担を減らせる。</a:t>
            </a:r>
            <a:endParaRPr lang="en-US" altLang="ja-JP" sz="3200" dirty="0" smtClean="0">
              <a:solidFill>
                <a:schemeClr val="tx1"/>
              </a:solidFill>
              <a:latin typeface="ＭＳ Ｐゴシック" panose="020B0600070205080204" pitchFamily="50" charset="-128"/>
              <a:ea typeface="ＭＳ Ｐゴシック" panose="020B0600070205080204" pitchFamily="50" charset="-128"/>
            </a:endParaRPr>
          </a:p>
          <a:p>
            <a:pPr algn="ctr"/>
            <a:r>
              <a:rPr lang="ja-JP" altLang="en-US" sz="3200" dirty="0" smtClean="0">
                <a:solidFill>
                  <a:schemeClr val="tx1"/>
                </a:solidFill>
                <a:latin typeface="ＭＳ Ｐゴシック" panose="020B0600070205080204" pitchFamily="50" charset="-128"/>
                <a:ea typeface="ＭＳ Ｐゴシック" panose="020B0600070205080204" pitchFamily="50" charset="-128"/>
              </a:rPr>
              <a:t>また忙しい時間帯のシフトなのでアルバイトに責任感を持たせることができる。</a:t>
            </a:r>
            <a:endParaRPr kumimoji="1" lang="ja-JP" altLang="en-US" sz="3200" dirty="0">
              <a:solidFill>
                <a:schemeClr val="tx1"/>
              </a:solidFill>
              <a:latin typeface="ＭＳ Ｐゴシック" panose="020B0600070205080204" pitchFamily="50" charset="-128"/>
              <a:ea typeface="ＭＳ Ｐゴシック" panose="020B0600070205080204" pitchFamily="50" charset="-128"/>
            </a:endParaRPr>
          </a:p>
        </p:txBody>
      </p:sp>
      <p:sp>
        <p:nvSpPr>
          <p:cNvPr id="13" name="テキスト ボックス 12"/>
          <p:cNvSpPr txBox="1"/>
          <p:nvPr/>
        </p:nvSpPr>
        <p:spPr>
          <a:xfrm>
            <a:off x="539552" y="836712"/>
            <a:ext cx="8136904" cy="523220"/>
          </a:xfrm>
          <a:prstGeom prst="rect">
            <a:avLst/>
          </a:prstGeom>
          <a:noFill/>
        </p:spPr>
        <p:txBody>
          <a:bodyPr wrap="square" rtlCol="0">
            <a:spAutoFit/>
          </a:bodyPr>
          <a:lstStyle/>
          <a:p>
            <a:r>
              <a:rPr lang="ja-JP" altLang="en-US" sz="2800" dirty="0" smtClean="0">
                <a:latin typeface="ＭＳ Ｐゴシック" panose="020B0600070205080204" pitchFamily="50" charset="-128"/>
                <a:ea typeface="ＭＳ Ｐゴシック" panose="020B0600070205080204" pitchFamily="50" charset="-128"/>
              </a:rPr>
              <a:t>社員の負担を減らし、アルバイトに責任感を持たせる</a:t>
            </a:r>
            <a:endParaRPr kumimoji="1" lang="ja-JP" altLang="en-US" sz="28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4037873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1000"/>
                                        <p:tgtEl>
                                          <p:spTgt spid="12"/>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375109"/>
            <a:ext cx="7704857" cy="5222243"/>
          </a:xfrm>
          <a:prstGeom prst="rect">
            <a:avLst/>
          </a:prstGeom>
        </p:spPr>
      </p:pic>
      <p:sp>
        <p:nvSpPr>
          <p:cNvPr id="2" name="タイトル 1"/>
          <p:cNvSpPr>
            <a:spLocks noGrp="1"/>
          </p:cNvSpPr>
          <p:nvPr>
            <p:ph type="title"/>
          </p:nvPr>
        </p:nvSpPr>
        <p:spPr>
          <a:xfrm>
            <a:off x="827584" y="-243408"/>
            <a:ext cx="7772400" cy="1143000"/>
          </a:xfrm>
        </p:spPr>
        <p:txBody>
          <a:bodyPr>
            <a:normAutofit/>
          </a:bodyPr>
          <a:lstStyle/>
          <a:p>
            <a:r>
              <a:rPr lang="ja-JP" altLang="en-US" dirty="0" smtClean="0"/>
              <a:t>２－３</a:t>
            </a:r>
            <a:r>
              <a:rPr lang="ja-JP" altLang="en-US" dirty="0"/>
              <a:t>　</a:t>
            </a:r>
            <a:r>
              <a:rPr lang="ja-JP" altLang="en-US" dirty="0" smtClean="0"/>
              <a:t>スケジュール確認機能</a:t>
            </a:r>
            <a:endParaRPr kumimoji="1" lang="ja-JP" altLang="en-US" dirty="0"/>
          </a:p>
        </p:txBody>
      </p:sp>
      <p:sp>
        <p:nvSpPr>
          <p:cNvPr id="6" name="テキスト ボックス 5"/>
          <p:cNvSpPr txBox="1"/>
          <p:nvPr/>
        </p:nvSpPr>
        <p:spPr>
          <a:xfrm>
            <a:off x="1187624" y="817548"/>
            <a:ext cx="7488832" cy="523220"/>
          </a:xfrm>
          <a:prstGeom prst="rect">
            <a:avLst/>
          </a:prstGeom>
          <a:noFill/>
        </p:spPr>
        <p:txBody>
          <a:bodyPr wrap="square" rtlCol="0">
            <a:spAutoFit/>
          </a:bodyPr>
          <a:lstStyle/>
          <a:p>
            <a:r>
              <a:rPr kumimoji="1" lang="ja-JP" altLang="en-US" sz="2800" dirty="0" smtClean="0">
                <a:latin typeface="ＭＳ Ｐゴシック" panose="020B0600070205080204" pitchFamily="50" charset="-128"/>
                <a:ea typeface="ＭＳ Ｐゴシック" panose="020B0600070205080204" pitchFamily="50" charset="-128"/>
              </a:rPr>
              <a:t>一ヶ月のイベント内容</a:t>
            </a:r>
            <a:r>
              <a:rPr lang="ja-JP" altLang="en-US" sz="2800" dirty="0">
                <a:latin typeface="ＭＳ Ｐゴシック" panose="020B0600070205080204" pitchFamily="50" charset="-128"/>
                <a:ea typeface="ＭＳ Ｐゴシック" panose="020B0600070205080204" pitchFamily="50" charset="-128"/>
              </a:rPr>
              <a:t>と</a:t>
            </a:r>
            <a:r>
              <a:rPr lang="ja-JP" altLang="en-US" sz="2800" dirty="0" smtClean="0">
                <a:latin typeface="ＭＳ Ｐゴシック" panose="020B0600070205080204" pitchFamily="50" charset="-128"/>
                <a:ea typeface="ＭＳ Ｐゴシック" panose="020B0600070205080204" pitchFamily="50" charset="-128"/>
              </a:rPr>
              <a:t>期間を</a:t>
            </a:r>
            <a:r>
              <a:rPr kumimoji="1" lang="ja-JP" altLang="en-US" sz="2800" dirty="0" smtClean="0">
                <a:latin typeface="ＭＳ Ｐゴシック" panose="020B0600070205080204" pitchFamily="50" charset="-128"/>
                <a:ea typeface="ＭＳ Ｐゴシック" panose="020B0600070205080204" pitchFamily="50" charset="-128"/>
              </a:rPr>
              <a:t>確認できる</a:t>
            </a:r>
            <a:endParaRPr kumimoji="1" lang="ja-JP" altLang="en-US" sz="2800" dirty="0">
              <a:latin typeface="ＭＳ Ｐゴシック" panose="020B0600070205080204" pitchFamily="50" charset="-128"/>
              <a:ea typeface="ＭＳ Ｐゴシック" panose="020B0600070205080204" pitchFamily="50" charset="-128"/>
            </a:endParaRPr>
          </a:p>
        </p:txBody>
      </p:sp>
      <p:sp>
        <p:nvSpPr>
          <p:cNvPr id="4" name="角丸四角形 3"/>
          <p:cNvSpPr/>
          <p:nvPr/>
        </p:nvSpPr>
        <p:spPr>
          <a:xfrm>
            <a:off x="683568" y="3068960"/>
            <a:ext cx="7488832" cy="1512168"/>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角丸四角形吹き出し 2"/>
          <p:cNvSpPr/>
          <p:nvPr/>
        </p:nvSpPr>
        <p:spPr>
          <a:xfrm>
            <a:off x="2771800" y="4581128"/>
            <a:ext cx="2232248" cy="1008112"/>
          </a:xfrm>
          <a:prstGeom prst="wedgeRoundRectCallout">
            <a:avLst>
              <a:gd name="adj1" fmla="val 21366"/>
              <a:gd name="adj2" fmla="val -87987"/>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pPr algn="ctr"/>
            <a:r>
              <a:rPr kumimoji="1" lang="ja-JP" altLang="en-US" dirty="0" smtClean="0"/>
              <a:t>個別のイベントがある日には</a:t>
            </a:r>
            <a:r>
              <a:rPr kumimoji="1" lang="en-US" altLang="ja-JP" dirty="0" smtClean="0"/>
              <a:t>『</a:t>
            </a:r>
            <a:r>
              <a:rPr kumimoji="1" lang="ja-JP" altLang="en-US" dirty="0" smtClean="0"/>
              <a:t>個</a:t>
            </a:r>
            <a:r>
              <a:rPr kumimoji="1" lang="en-US" altLang="ja-JP" dirty="0" smtClean="0"/>
              <a:t>』</a:t>
            </a:r>
            <a:r>
              <a:rPr kumimoji="1" lang="ja-JP" altLang="en-US" dirty="0" smtClean="0"/>
              <a:t>と表示される</a:t>
            </a:r>
            <a:endParaRPr kumimoji="1" lang="ja-JP" altLang="en-US" dirty="0"/>
          </a:p>
        </p:txBody>
      </p:sp>
      <p:sp>
        <p:nvSpPr>
          <p:cNvPr id="7" name="角丸四角形吹き出し 6"/>
          <p:cNvSpPr/>
          <p:nvPr/>
        </p:nvSpPr>
        <p:spPr>
          <a:xfrm>
            <a:off x="539552" y="1628800"/>
            <a:ext cx="2376264" cy="1008112"/>
          </a:xfrm>
          <a:prstGeom prst="wedgeRoundRectCallout">
            <a:avLst>
              <a:gd name="adj1" fmla="val 49251"/>
              <a:gd name="adj2" fmla="val 93422"/>
              <a:gd name="adj3" fmla="val 16667"/>
            </a:avLst>
          </a:prstGeom>
        </p:spPr>
        <p:style>
          <a:lnRef idx="2">
            <a:schemeClr val="accent6"/>
          </a:lnRef>
          <a:fillRef idx="1">
            <a:schemeClr val="lt1"/>
          </a:fillRef>
          <a:effectRef idx="0">
            <a:schemeClr val="accent6"/>
          </a:effectRef>
          <a:fontRef idx="minor">
            <a:schemeClr val="dk1"/>
          </a:fontRef>
        </p:style>
        <p:txBody>
          <a:bodyPr vert="horz" rtlCol="0" anchor="ctr"/>
          <a:lstStyle/>
          <a:p>
            <a:pPr algn="ctr"/>
            <a:r>
              <a:rPr kumimoji="1" lang="ja-JP" altLang="en-US" dirty="0" smtClean="0"/>
              <a:t>イベント期間はカレンダーに色がつ</a:t>
            </a:r>
            <a:r>
              <a:rPr lang="ja-JP" altLang="en-US" dirty="0" smtClean="0"/>
              <a:t>き、一目でわかる</a:t>
            </a:r>
            <a:endParaRPr kumimoji="1" lang="en-US" altLang="ja-JP" dirty="0" smtClean="0"/>
          </a:p>
        </p:txBody>
      </p:sp>
    </p:spTree>
    <p:extLst>
      <p:ext uri="{BB962C8B-B14F-4D97-AF65-F5344CB8AC3E}">
        <p14:creationId xmlns:p14="http://schemas.microsoft.com/office/powerpoint/2010/main" val="114744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ジャパネスク">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ジャパネスク">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ジャパネスク">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1226</TotalTime>
  <Words>308</Words>
  <Application>Microsoft Office PowerPoint</Application>
  <PresentationFormat>画面に合わせる (4:3)</PresentationFormat>
  <Paragraphs>102</Paragraphs>
  <Slides>15</Slides>
  <Notes>2</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ジャパネスク</vt:lpstr>
      <vt:lpstr>末端店舗の情報共有システム</vt:lpstr>
      <vt:lpstr>目次</vt:lpstr>
      <vt:lpstr>１　システムの導入に至った経緯</vt:lpstr>
      <vt:lpstr>１－１　会社概要</vt:lpstr>
      <vt:lpstr>１－２　現在起きている問題</vt:lpstr>
      <vt:lpstr>２　システムの画面と機能説明</vt:lpstr>
      <vt:lpstr>２－１　問題を解決する機能</vt:lpstr>
      <vt:lpstr>２－２　スケジュール機能の説明</vt:lpstr>
      <vt:lpstr>２－３　スケジュール確認機能</vt:lpstr>
      <vt:lpstr>２－４　スケジュール詳細機能</vt:lpstr>
      <vt:lpstr>２－５　スケジュール編集機能</vt:lpstr>
      <vt:lpstr>２－６　システムの特長</vt:lpstr>
      <vt:lpstr>３　今後の開発予定</vt:lpstr>
      <vt:lpstr>２次開発・３次開発について</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店舗内情報共有システム開発</dc:title>
  <dc:creator>田中 宏昌</dc:creator>
  <cp:lastModifiedBy>村上 出海</cp:lastModifiedBy>
  <cp:revision>96</cp:revision>
  <cp:lastPrinted>2013-11-12T08:02:58Z</cp:lastPrinted>
  <dcterms:created xsi:type="dcterms:W3CDTF">2013-10-07T07:03:49Z</dcterms:created>
  <dcterms:modified xsi:type="dcterms:W3CDTF">2013-11-28T04:55:30Z</dcterms:modified>
</cp:coreProperties>
</file>