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83" r:id="rId2"/>
    <p:sldId id="290" r:id="rId3"/>
    <p:sldId id="288" r:id="rId4"/>
    <p:sldId id="285" r:id="rId5"/>
    <p:sldId id="286" r:id="rId6"/>
    <p:sldId id="287" r:id="rId7"/>
    <p:sldId id="289" r:id="rId8"/>
    <p:sldId id="279" r:id="rId9"/>
    <p:sldId id="271" r:id="rId10"/>
    <p:sldId id="291" r:id="rId11"/>
    <p:sldId id="294" r:id="rId12"/>
    <p:sldId id="295" r:id="rId13"/>
    <p:sldId id="282" r:id="rId14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C75"/>
    <a:srgbClr val="47A152"/>
    <a:srgbClr val="0099CC"/>
    <a:srgbClr val="D0FCD4"/>
    <a:srgbClr val="CCFFFF"/>
    <a:srgbClr val="78FF64"/>
    <a:srgbClr val="CCFF99"/>
    <a:srgbClr val="B1FFAB"/>
    <a:srgbClr val="FFCC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563" autoAdjust="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A7931-9468-4A8B-9FAC-DD1237536A31}" type="doc">
      <dgm:prSet loTypeId="urn:microsoft.com/office/officeart/2005/8/layout/radial6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44F5E76C-335C-465D-84CF-D9CEE95A0006}">
      <dgm:prSet phldrT="[テキスト]" custT="1"/>
      <dgm:spPr>
        <a:solidFill>
          <a:srgbClr val="D0FCD4"/>
        </a:solidFill>
        <a:ln w="38100">
          <a:solidFill>
            <a:srgbClr val="0099CC"/>
          </a:solidFill>
        </a:ln>
      </dgm:spPr>
      <dgm:t>
        <a:bodyPr/>
        <a:lstStyle/>
        <a:p>
          <a:r>
            <a:rPr kumimoji="1" lang="ja-JP" altLang="en-US" sz="28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rPr>
            <a:t>良い</a:t>
          </a:r>
          <a:endParaRPr kumimoji="1" lang="en-US" altLang="ja-JP" sz="2800" b="1" cap="none" spc="0" dirty="0" smtClean="0">
            <a:ln w="17780" cmpd="sng">
              <a:solidFill>
                <a:srgbClr val="FFFFFF"/>
              </a:solidFill>
              <a:prstDash val="solid"/>
              <a:miter lim="800000"/>
            </a:ln>
            <a:gradFill rotWithShape="1">
              <a:gsLst>
                <a:gs pos="0">
                  <a:srgbClr val="000000">
                    <a:tint val="92000"/>
                    <a:shade val="100000"/>
                    <a:satMod val="150000"/>
                  </a:srgbClr>
                </a:gs>
                <a:gs pos="49000">
                  <a:srgbClr val="000000">
                    <a:tint val="89000"/>
                    <a:shade val="90000"/>
                    <a:satMod val="150000"/>
                  </a:srgbClr>
                </a:gs>
                <a:gs pos="50000">
                  <a:srgbClr val="000000">
                    <a:tint val="100000"/>
                    <a:shade val="75000"/>
                    <a:satMod val="150000"/>
                  </a:srgbClr>
                </a:gs>
                <a:gs pos="95000">
                  <a:srgbClr val="000000">
                    <a:shade val="47000"/>
                    <a:satMod val="150000"/>
                  </a:srgbClr>
                </a:gs>
                <a:gs pos="100000">
                  <a:srgbClr val="000000">
                    <a:shade val="39000"/>
                    <a:satMod val="150000"/>
                  </a:srgbClr>
                </a:gs>
              </a:gsLst>
              <a:lin ang="5400000"/>
            </a:gradFill>
            <a:effectLst>
              <a:outerShdw blurRad="50800" algn="tl" rotWithShape="0">
                <a:srgbClr val="000000"/>
              </a:outerShdw>
            </a:effectLst>
          </a:endParaRPr>
        </a:p>
        <a:p>
          <a:r>
            <a:rPr kumimoji="1" lang="ja-JP" altLang="en-US" sz="28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rPr>
            <a:t>システム</a:t>
          </a:r>
          <a:endParaRPr kumimoji="1" lang="ja-JP" altLang="en-US" sz="2800" b="1" cap="none" spc="0" dirty="0">
            <a:ln w="17780" cmpd="sng">
              <a:solidFill>
                <a:srgbClr val="FFFFFF"/>
              </a:solidFill>
              <a:prstDash val="solid"/>
              <a:miter lim="800000"/>
            </a:ln>
            <a:gradFill rotWithShape="1">
              <a:gsLst>
                <a:gs pos="0">
                  <a:srgbClr val="000000">
                    <a:tint val="92000"/>
                    <a:shade val="100000"/>
                    <a:satMod val="150000"/>
                  </a:srgbClr>
                </a:gs>
                <a:gs pos="49000">
                  <a:srgbClr val="000000">
                    <a:tint val="89000"/>
                    <a:shade val="90000"/>
                    <a:satMod val="150000"/>
                  </a:srgbClr>
                </a:gs>
                <a:gs pos="50000">
                  <a:srgbClr val="000000">
                    <a:tint val="100000"/>
                    <a:shade val="75000"/>
                    <a:satMod val="150000"/>
                  </a:srgbClr>
                </a:gs>
                <a:gs pos="95000">
                  <a:srgbClr val="000000">
                    <a:shade val="47000"/>
                    <a:satMod val="150000"/>
                  </a:srgbClr>
                </a:gs>
                <a:gs pos="100000">
                  <a:srgbClr val="000000">
                    <a:shade val="39000"/>
                    <a:satMod val="150000"/>
                  </a:srgbClr>
                </a:gs>
              </a:gsLst>
              <a:lin ang="5400000"/>
            </a:gradFill>
            <a:effectLst>
              <a:outerShdw blurRad="50800" algn="tl" rotWithShape="0">
                <a:srgbClr val="000000"/>
              </a:outerShdw>
            </a:effectLst>
          </a:endParaRPr>
        </a:p>
      </dgm:t>
    </dgm:pt>
    <dgm:pt modelId="{281AD644-1381-400C-AC71-953B0CD41A41}" type="parTrans" cxnId="{231EB6A4-FB0A-431F-9FCB-92DF4332D397}">
      <dgm:prSet/>
      <dgm:spPr/>
      <dgm:t>
        <a:bodyPr/>
        <a:lstStyle/>
        <a:p>
          <a:endParaRPr kumimoji="1" lang="ja-JP" altLang="en-US"/>
        </a:p>
      </dgm:t>
    </dgm:pt>
    <dgm:pt modelId="{54DEF5E5-0270-4EA0-9B0E-DD785B5FF2FA}" type="sibTrans" cxnId="{231EB6A4-FB0A-431F-9FCB-92DF4332D397}">
      <dgm:prSet/>
      <dgm:spPr/>
      <dgm:t>
        <a:bodyPr/>
        <a:lstStyle/>
        <a:p>
          <a:endParaRPr kumimoji="1" lang="ja-JP" altLang="en-US"/>
        </a:p>
      </dgm:t>
    </dgm:pt>
    <dgm:pt modelId="{78BCBA80-3219-465C-ABB4-85C5ED962DF0}">
      <dgm:prSet phldrT="[テキスト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kumimoji="1" lang="ja-JP" altLang="en-US" dirty="0" smtClean="0"/>
            <a:t>お客様</a:t>
          </a:r>
          <a:r>
            <a:rPr kumimoji="1" lang="ja-JP" altLang="en-US" dirty="0" smtClean="0"/>
            <a:t>が</a:t>
          </a:r>
          <a:endParaRPr kumimoji="1" lang="en-US" altLang="ja-JP" dirty="0" smtClean="0"/>
        </a:p>
        <a:p>
          <a:r>
            <a:rPr kumimoji="1" lang="ja-JP" altLang="en-US" dirty="0" smtClean="0"/>
            <a:t>使いやすい</a:t>
          </a:r>
          <a:endParaRPr kumimoji="1" lang="ja-JP" altLang="en-US" dirty="0"/>
        </a:p>
      </dgm:t>
    </dgm:pt>
    <dgm:pt modelId="{36C9658D-5F61-4DA0-906E-F8606EB3A5D7}" type="parTrans" cxnId="{43A5A08D-B768-4681-A9A3-8EEE82AF389A}">
      <dgm:prSet/>
      <dgm:spPr/>
      <dgm:t>
        <a:bodyPr/>
        <a:lstStyle/>
        <a:p>
          <a:endParaRPr kumimoji="1" lang="ja-JP" altLang="en-US"/>
        </a:p>
      </dgm:t>
    </dgm:pt>
    <dgm:pt modelId="{E4AAB0EA-FD83-4D56-BBCA-585AB72E86DB}" type="sibTrans" cxnId="{43A5A08D-B768-4681-A9A3-8EEE82AF389A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kumimoji="1" lang="ja-JP" altLang="en-US"/>
        </a:p>
      </dgm:t>
    </dgm:pt>
    <dgm:pt modelId="{B559B82E-BB29-4781-BC27-64020EFE2836}">
      <dgm:prSet phldrT="[テキスト]"/>
      <dgm:spPr>
        <a:solidFill>
          <a:schemeClr val="tx2">
            <a:lumMod val="20000"/>
            <a:lumOff val="8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kumimoji="1" lang="ja-JP" altLang="en-US" dirty="0" smtClean="0"/>
            <a:t>汎用性が高い</a:t>
          </a:r>
          <a:endParaRPr kumimoji="1" lang="ja-JP" altLang="en-US" dirty="0"/>
        </a:p>
      </dgm:t>
    </dgm:pt>
    <dgm:pt modelId="{4AAC0701-D46E-4A02-9F23-8581FE86A08B}" type="parTrans" cxnId="{13DD09F3-1166-4A7A-857F-9427BF160EAF}">
      <dgm:prSet/>
      <dgm:spPr/>
      <dgm:t>
        <a:bodyPr/>
        <a:lstStyle/>
        <a:p>
          <a:endParaRPr kumimoji="1" lang="ja-JP" altLang="en-US"/>
        </a:p>
      </dgm:t>
    </dgm:pt>
    <dgm:pt modelId="{49E61B0D-9324-438A-9F24-69A2DDEF84CB}" type="sibTrans" cxnId="{13DD09F3-1166-4A7A-857F-9427BF160EAF}">
      <dgm:prSet/>
      <dgm:spPr>
        <a:solidFill>
          <a:schemeClr val="tx2">
            <a:lumMod val="20000"/>
            <a:lumOff val="8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kumimoji="1" lang="ja-JP" altLang="en-US"/>
        </a:p>
      </dgm:t>
    </dgm:pt>
    <dgm:pt modelId="{DA07DD8E-22F2-46BA-8CA5-8FD9018D3D3B}">
      <dgm:prSet phldrT="[テキスト]"/>
      <dgm:spPr>
        <a:ln>
          <a:solidFill>
            <a:srgbClr val="002060"/>
          </a:solidFill>
        </a:ln>
      </dgm:spPr>
      <dgm:t>
        <a:bodyPr/>
        <a:lstStyle/>
        <a:p>
          <a:r>
            <a:rPr kumimoji="1" lang="ja-JP" altLang="en-US" dirty="0" smtClean="0"/>
            <a:t>拡張性が高い</a:t>
          </a:r>
          <a:endParaRPr kumimoji="1" lang="ja-JP" altLang="en-US" dirty="0"/>
        </a:p>
      </dgm:t>
    </dgm:pt>
    <dgm:pt modelId="{C5BBAF9B-5935-474D-B87B-ACD61859527E}" type="parTrans" cxnId="{65CB9CF1-967B-4838-8976-B945855EF7A0}">
      <dgm:prSet/>
      <dgm:spPr/>
      <dgm:t>
        <a:bodyPr/>
        <a:lstStyle/>
        <a:p>
          <a:endParaRPr kumimoji="1" lang="ja-JP" altLang="en-US"/>
        </a:p>
      </dgm:t>
    </dgm:pt>
    <dgm:pt modelId="{D2E6C081-6E52-41E1-8EAB-E61085BB18CB}" type="sibTrans" cxnId="{65CB9CF1-967B-4838-8976-B945855EF7A0}">
      <dgm:prSet/>
      <dgm:spPr>
        <a:ln>
          <a:solidFill>
            <a:srgbClr val="002060"/>
          </a:solidFill>
        </a:ln>
      </dgm:spPr>
      <dgm:t>
        <a:bodyPr/>
        <a:lstStyle/>
        <a:p>
          <a:endParaRPr kumimoji="1" lang="ja-JP" altLang="en-US"/>
        </a:p>
      </dgm:t>
    </dgm:pt>
    <dgm:pt modelId="{C74AA87A-F36C-43E4-8B99-8BD3AFC19E9E}" type="pres">
      <dgm:prSet presAssocID="{0B3A7931-9468-4A8B-9FAC-DD1237536A3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8FED05C-8BEC-43DA-BFE0-F7248644A28A}" type="pres">
      <dgm:prSet presAssocID="{44F5E76C-335C-465D-84CF-D9CEE95A0006}" presName="centerShape" presStyleLbl="node0" presStyleIdx="0" presStyleCnt="1" custScaleX="116179" custScaleY="94593" custLinFactNeighborX="3076" custLinFactNeighborY="1558"/>
      <dgm:spPr/>
      <dgm:t>
        <a:bodyPr/>
        <a:lstStyle/>
        <a:p>
          <a:endParaRPr kumimoji="1" lang="ja-JP" altLang="en-US"/>
        </a:p>
      </dgm:t>
    </dgm:pt>
    <dgm:pt modelId="{AD64F738-472C-4DF5-9EEE-AFC1ED86AF7B}" type="pres">
      <dgm:prSet presAssocID="{78BCBA80-3219-465C-ABB4-85C5ED962DF0}" presName="node" presStyleLbl="node1" presStyleIdx="0" presStyleCnt="3" custScaleX="196093" custScaleY="121254" custRadScaleRad="89407" custRadScaleInc="819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2667A9B-9D9F-4734-A5D1-C63954621D41}" type="pres">
      <dgm:prSet presAssocID="{78BCBA80-3219-465C-ABB4-85C5ED962DF0}" presName="dummy" presStyleCnt="0"/>
      <dgm:spPr/>
      <dgm:t>
        <a:bodyPr/>
        <a:lstStyle/>
        <a:p>
          <a:endParaRPr kumimoji="1" lang="ja-JP" altLang="en-US"/>
        </a:p>
      </dgm:t>
    </dgm:pt>
    <dgm:pt modelId="{9DE30D05-BFD7-44E3-A936-AE59DE82EA59}" type="pres">
      <dgm:prSet presAssocID="{E4AAB0EA-FD83-4D56-BBCA-585AB72E86DB}" presName="sibTrans" presStyleLbl="sibTrans2D1" presStyleIdx="0" presStyleCnt="3" custScaleX="91889" custScaleY="100264" custLinFactNeighborX="-4252" custLinFactNeighborY="1999"/>
      <dgm:spPr/>
      <dgm:t>
        <a:bodyPr/>
        <a:lstStyle/>
        <a:p>
          <a:endParaRPr kumimoji="1" lang="ja-JP" altLang="en-US"/>
        </a:p>
      </dgm:t>
    </dgm:pt>
    <dgm:pt modelId="{01E842D1-BD40-418D-A93E-2452553940FB}" type="pres">
      <dgm:prSet presAssocID="{B559B82E-BB29-4781-BC27-64020EFE2836}" presName="node" presStyleLbl="node1" presStyleIdx="1" presStyleCnt="3" custScaleX="174284" custScaleY="91942" custRadScaleRad="133882" custRadScaleInc="-598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6328D5-CB26-4D77-B306-3A07E63D30F2}" type="pres">
      <dgm:prSet presAssocID="{B559B82E-BB29-4781-BC27-64020EFE2836}" presName="dummy" presStyleCnt="0"/>
      <dgm:spPr/>
      <dgm:t>
        <a:bodyPr/>
        <a:lstStyle/>
        <a:p>
          <a:endParaRPr kumimoji="1" lang="ja-JP" altLang="en-US"/>
        </a:p>
      </dgm:t>
    </dgm:pt>
    <dgm:pt modelId="{D73A17E0-4368-4344-ACE9-B4C4C6098E63}" type="pres">
      <dgm:prSet presAssocID="{49E61B0D-9324-438A-9F24-69A2DDEF84CB}" presName="sibTrans" presStyleLbl="sibTrans2D1" presStyleIdx="1" presStyleCnt="3" custScaleX="91920" custScaleY="73962" custLinFactNeighborX="2167" custLinFactNeighborY="-12936"/>
      <dgm:spPr/>
      <dgm:t>
        <a:bodyPr/>
        <a:lstStyle/>
        <a:p>
          <a:endParaRPr kumimoji="1" lang="ja-JP" altLang="en-US"/>
        </a:p>
      </dgm:t>
    </dgm:pt>
    <dgm:pt modelId="{27703641-802C-4ECD-A9F8-78D36823DAB5}" type="pres">
      <dgm:prSet presAssocID="{DA07DD8E-22F2-46BA-8CA5-8FD9018D3D3B}" presName="node" presStyleLbl="node1" presStyleIdx="2" presStyleCnt="3" custScaleX="161926" custScaleY="111268" custRadScaleRad="129370" custRadScaleInc="910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3BA363B-060C-4DCD-864A-214C31463E6E}" type="pres">
      <dgm:prSet presAssocID="{DA07DD8E-22F2-46BA-8CA5-8FD9018D3D3B}" presName="dummy" presStyleCnt="0"/>
      <dgm:spPr/>
      <dgm:t>
        <a:bodyPr/>
        <a:lstStyle/>
        <a:p>
          <a:endParaRPr kumimoji="1" lang="ja-JP" altLang="en-US"/>
        </a:p>
      </dgm:t>
    </dgm:pt>
    <dgm:pt modelId="{E8337876-3C37-44E8-90B3-9D21B1A65BED}" type="pres">
      <dgm:prSet presAssocID="{D2E6C081-6E52-41E1-8EAB-E61085BB18CB}" presName="sibTrans" presStyleLbl="sibTrans2D1" presStyleIdx="2" presStyleCnt="3" custScaleX="81435" custScaleY="96602"/>
      <dgm:spPr/>
      <dgm:t>
        <a:bodyPr/>
        <a:lstStyle/>
        <a:p>
          <a:endParaRPr kumimoji="1" lang="ja-JP" altLang="en-US"/>
        </a:p>
      </dgm:t>
    </dgm:pt>
  </dgm:ptLst>
  <dgm:cxnLst>
    <dgm:cxn modelId="{8E3150C5-82A4-45AF-AE14-D4E21384FE3B}" type="presOf" srcId="{78BCBA80-3219-465C-ABB4-85C5ED962DF0}" destId="{AD64F738-472C-4DF5-9EEE-AFC1ED86AF7B}" srcOrd="0" destOrd="0" presId="urn:microsoft.com/office/officeart/2005/8/layout/radial6"/>
    <dgm:cxn modelId="{2A906607-0AEB-419B-981E-815F543081DC}" type="presOf" srcId="{E4AAB0EA-FD83-4D56-BBCA-585AB72E86DB}" destId="{9DE30D05-BFD7-44E3-A936-AE59DE82EA59}" srcOrd="0" destOrd="0" presId="urn:microsoft.com/office/officeart/2005/8/layout/radial6"/>
    <dgm:cxn modelId="{71CCAEB3-5327-4668-972E-1D5E9829AED1}" type="presOf" srcId="{44F5E76C-335C-465D-84CF-D9CEE95A0006}" destId="{58FED05C-8BEC-43DA-BFE0-F7248644A28A}" srcOrd="0" destOrd="0" presId="urn:microsoft.com/office/officeart/2005/8/layout/radial6"/>
    <dgm:cxn modelId="{13DD09F3-1166-4A7A-857F-9427BF160EAF}" srcId="{44F5E76C-335C-465D-84CF-D9CEE95A0006}" destId="{B559B82E-BB29-4781-BC27-64020EFE2836}" srcOrd="1" destOrd="0" parTransId="{4AAC0701-D46E-4A02-9F23-8581FE86A08B}" sibTransId="{49E61B0D-9324-438A-9F24-69A2DDEF84CB}"/>
    <dgm:cxn modelId="{F2C4C668-FCA6-4981-8826-7FB014173DBB}" type="presOf" srcId="{0B3A7931-9468-4A8B-9FAC-DD1237536A31}" destId="{C74AA87A-F36C-43E4-8B99-8BD3AFC19E9E}" srcOrd="0" destOrd="0" presId="urn:microsoft.com/office/officeart/2005/8/layout/radial6"/>
    <dgm:cxn modelId="{65CB9CF1-967B-4838-8976-B945855EF7A0}" srcId="{44F5E76C-335C-465D-84CF-D9CEE95A0006}" destId="{DA07DD8E-22F2-46BA-8CA5-8FD9018D3D3B}" srcOrd="2" destOrd="0" parTransId="{C5BBAF9B-5935-474D-B87B-ACD61859527E}" sibTransId="{D2E6C081-6E52-41E1-8EAB-E61085BB18CB}"/>
    <dgm:cxn modelId="{231EB6A4-FB0A-431F-9FCB-92DF4332D397}" srcId="{0B3A7931-9468-4A8B-9FAC-DD1237536A31}" destId="{44F5E76C-335C-465D-84CF-D9CEE95A0006}" srcOrd="0" destOrd="0" parTransId="{281AD644-1381-400C-AC71-953B0CD41A41}" sibTransId="{54DEF5E5-0270-4EA0-9B0E-DD785B5FF2FA}"/>
    <dgm:cxn modelId="{EE6FA289-0D6B-4E5D-B474-C5FB02761957}" type="presOf" srcId="{DA07DD8E-22F2-46BA-8CA5-8FD9018D3D3B}" destId="{27703641-802C-4ECD-A9F8-78D36823DAB5}" srcOrd="0" destOrd="0" presId="urn:microsoft.com/office/officeart/2005/8/layout/radial6"/>
    <dgm:cxn modelId="{43A5A08D-B768-4681-A9A3-8EEE82AF389A}" srcId="{44F5E76C-335C-465D-84CF-D9CEE95A0006}" destId="{78BCBA80-3219-465C-ABB4-85C5ED962DF0}" srcOrd="0" destOrd="0" parTransId="{36C9658D-5F61-4DA0-906E-F8606EB3A5D7}" sibTransId="{E4AAB0EA-FD83-4D56-BBCA-585AB72E86DB}"/>
    <dgm:cxn modelId="{D00F7872-FBCA-41A1-9510-3EBC0F59E549}" type="presOf" srcId="{B559B82E-BB29-4781-BC27-64020EFE2836}" destId="{01E842D1-BD40-418D-A93E-2452553940FB}" srcOrd="0" destOrd="0" presId="urn:microsoft.com/office/officeart/2005/8/layout/radial6"/>
    <dgm:cxn modelId="{E21072C8-11E7-46CA-94D1-53D57687B383}" type="presOf" srcId="{D2E6C081-6E52-41E1-8EAB-E61085BB18CB}" destId="{E8337876-3C37-44E8-90B3-9D21B1A65BED}" srcOrd="0" destOrd="0" presId="urn:microsoft.com/office/officeart/2005/8/layout/radial6"/>
    <dgm:cxn modelId="{C4EDC2E2-61C7-4C84-B1EA-5D359EEA0919}" type="presOf" srcId="{49E61B0D-9324-438A-9F24-69A2DDEF84CB}" destId="{D73A17E0-4368-4344-ACE9-B4C4C6098E63}" srcOrd="0" destOrd="0" presId="urn:microsoft.com/office/officeart/2005/8/layout/radial6"/>
    <dgm:cxn modelId="{BCB241C6-CD6F-4A50-93D0-46B40B6F6D7D}" type="presParOf" srcId="{C74AA87A-F36C-43E4-8B99-8BD3AFC19E9E}" destId="{58FED05C-8BEC-43DA-BFE0-F7248644A28A}" srcOrd="0" destOrd="0" presId="urn:microsoft.com/office/officeart/2005/8/layout/radial6"/>
    <dgm:cxn modelId="{C3DA3E8E-FD3B-44CA-A354-C211FB0D70EE}" type="presParOf" srcId="{C74AA87A-F36C-43E4-8B99-8BD3AFC19E9E}" destId="{AD64F738-472C-4DF5-9EEE-AFC1ED86AF7B}" srcOrd="1" destOrd="0" presId="urn:microsoft.com/office/officeart/2005/8/layout/radial6"/>
    <dgm:cxn modelId="{B38BDD2E-C79F-49CD-9A49-A18F43B1D159}" type="presParOf" srcId="{C74AA87A-F36C-43E4-8B99-8BD3AFC19E9E}" destId="{32667A9B-9D9F-4734-A5D1-C63954621D41}" srcOrd="2" destOrd="0" presId="urn:microsoft.com/office/officeart/2005/8/layout/radial6"/>
    <dgm:cxn modelId="{4C010B57-A829-4463-9B0A-D978EABF0F46}" type="presParOf" srcId="{C74AA87A-F36C-43E4-8B99-8BD3AFC19E9E}" destId="{9DE30D05-BFD7-44E3-A936-AE59DE82EA59}" srcOrd="3" destOrd="0" presId="urn:microsoft.com/office/officeart/2005/8/layout/radial6"/>
    <dgm:cxn modelId="{DC694E7B-2022-41DD-86EA-D89142340158}" type="presParOf" srcId="{C74AA87A-F36C-43E4-8B99-8BD3AFC19E9E}" destId="{01E842D1-BD40-418D-A93E-2452553940FB}" srcOrd="4" destOrd="0" presId="urn:microsoft.com/office/officeart/2005/8/layout/radial6"/>
    <dgm:cxn modelId="{60070505-87E5-444F-B6F4-D0D474C5CEDA}" type="presParOf" srcId="{C74AA87A-F36C-43E4-8B99-8BD3AFC19E9E}" destId="{E46328D5-CB26-4D77-B306-3A07E63D30F2}" srcOrd="5" destOrd="0" presId="urn:microsoft.com/office/officeart/2005/8/layout/radial6"/>
    <dgm:cxn modelId="{EBD0891D-BA58-44D1-BACA-298E03AC0548}" type="presParOf" srcId="{C74AA87A-F36C-43E4-8B99-8BD3AFC19E9E}" destId="{D73A17E0-4368-4344-ACE9-B4C4C6098E63}" srcOrd="6" destOrd="0" presId="urn:microsoft.com/office/officeart/2005/8/layout/radial6"/>
    <dgm:cxn modelId="{018D7DA5-DF90-4A62-A0CC-A69B3B352A61}" type="presParOf" srcId="{C74AA87A-F36C-43E4-8B99-8BD3AFC19E9E}" destId="{27703641-802C-4ECD-A9F8-78D36823DAB5}" srcOrd="7" destOrd="0" presId="urn:microsoft.com/office/officeart/2005/8/layout/radial6"/>
    <dgm:cxn modelId="{0F8B1939-3D10-4596-8EC9-161BEEFBBCBF}" type="presParOf" srcId="{C74AA87A-F36C-43E4-8B99-8BD3AFC19E9E}" destId="{03BA363B-060C-4DCD-864A-214C31463E6E}" srcOrd="8" destOrd="0" presId="urn:microsoft.com/office/officeart/2005/8/layout/radial6"/>
    <dgm:cxn modelId="{DB8B0F17-041E-4474-B6D7-C3DA933AE0C8}" type="presParOf" srcId="{C74AA87A-F36C-43E4-8B99-8BD3AFC19E9E}" destId="{E8337876-3C37-44E8-90B3-9D21B1A65BED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37876-3C37-44E8-90B3-9D21B1A65BED}">
      <dsp:nvSpPr>
        <dsp:cNvPr id="0" name=""/>
        <dsp:cNvSpPr/>
      </dsp:nvSpPr>
      <dsp:spPr>
        <a:xfrm>
          <a:off x="1647050" y="816004"/>
          <a:ext cx="3281996" cy="3893257"/>
        </a:xfrm>
        <a:prstGeom prst="blockArc">
          <a:avLst>
            <a:gd name="adj1" fmla="val 8853173"/>
            <a:gd name="adj2" fmla="val 17489819"/>
            <a:gd name="adj3" fmla="val 4639"/>
          </a:avLst>
        </a:prstGeom>
        <a:gradFill rotWithShape="0">
          <a:gsLst>
            <a:gs pos="0">
              <a:schemeClr val="accent2">
                <a:hueOff val="10518374"/>
                <a:satOff val="-61895"/>
                <a:lumOff val="2355"/>
                <a:alphaOff val="0"/>
                <a:tint val="60000"/>
                <a:satMod val="250000"/>
              </a:schemeClr>
            </a:gs>
            <a:gs pos="35000">
              <a:schemeClr val="accent2">
                <a:hueOff val="10518374"/>
                <a:satOff val="-61895"/>
                <a:lumOff val="2355"/>
                <a:alphaOff val="0"/>
                <a:tint val="47000"/>
                <a:satMod val="275000"/>
              </a:schemeClr>
            </a:gs>
            <a:gs pos="100000">
              <a:schemeClr val="accent2">
                <a:hueOff val="10518374"/>
                <a:satOff val="-61895"/>
                <a:lumOff val="2355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3A17E0-4368-4344-ACE9-B4C4C6098E63}">
      <dsp:nvSpPr>
        <dsp:cNvPr id="0" name=""/>
        <dsp:cNvSpPr/>
      </dsp:nvSpPr>
      <dsp:spPr>
        <a:xfrm>
          <a:off x="1872227" y="1512178"/>
          <a:ext cx="4330743" cy="3484665"/>
        </a:xfrm>
        <a:prstGeom prst="blockArc">
          <a:avLst>
            <a:gd name="adj1" fmla="val 67424"/>
            <a:gd name="adj2" fmla="val 10867424"/>
            <a:gd name="adj3" fmla="val 3968"/>
          </a:avLst>
        </a:prstGeom>
        <a:solidFill>
          <a:schemeClr val="tx2">
            <a:lumMod val="20000"/>
            <a:lumOff val="8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E30D05-BFD7-44E3-A936-AE59DE82EA59}">
      <dsp:nvSpPr>
        <dsp:cNvPr id="0" name=""/>
        <dsp:cNvSpPr/>
      </dsp:nvSpPr>
      <dsp:spPr>
        <a:xfrm>
          <a:off x="2592276" y="864113"/>
          <a:ext cx="3703314" cy="4040844"/>
        </a:xfrm>
        <a:prstGeom prst="blockArc">
          <a:avLst>
            <a:gd name="adj1" fmla="val 15124255"/>
            <a:gd name="adj2" fmla="val 2049700"/>
            <a:gd name="adj3" fmla="val 463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FED05C-8BEC-43DA-BFE0-F7248644A28A}">
      <dsp:nvSpPr>
        <dsp:cNvPr id="0" name=""/>
        <dsp:cNvSpPr/>
      </dsp:nvSpPr>
      <dsp:spPr>
        <a:xfrm>
          <a:off x="2952334" y="1872213"/>
          <a:ext cx="2154977" cy="1754583"/>
        </a:xfrm>
        <a:prstGeom prst="ellipse">
          <a:avLst/>
        </a:prstGeom>
        <a:solidFill>
          <a:srgbClr val="D0FCD4"/>
        </a:solidFill>
        <a:ln w="38100">
          <a:solidFill>
            <a:srgbClr val="0099CC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rPr>
            <a:t>良い</a:t>
          </a:r>
          <a:endParaRPr kumimoji="1" lang="en-US" altLang="ja-JP" sz="2800" b="1" kern="1200" cap="none" spc="0" dirty="0" smtClean="0">
            <a:ln w="17780" cmpd="sng">
              <a:solidFill>
                <a:srgbClr val="FFFFFF"/>
              </a:solidFill>
              <a:prstDash val="solid"/>
              <a:miter lim="800000"/>
            </a:ln>
            <a:gradFill rotWithShape="1">
              <a:gsLst>
                <a:gs pos="0">
                  <a:srgbClr val="000000">
                    <a:tint val="92000"/>
                    <a:shade val="100000"/>
                    <a:satMod val="150000"/>
                  </a:srgbClr>
                </a:gs>
                <a:gs pos="49000">
                  <a:srgbClr val="000000">
                    <a:tint val="89000"/>
                    <a:shade val="90000"/>
                    <a:satMod val="150000"/>
                  </a:srgbClr>
                </a:gs>
                <a:gs pos="50000">
                  <a:srgbClr val="000000">
                    <a:tint val="100000"/>
                    <a:shade val="75000"/>
                    <a:satMod val="150000"/>
                  </a:srgbClr>
                </a:gs>
                <a:gs pos="95000">
                  <a:srgbClr val="000000">
                    <a:shade val="47000"/>
                    <a:satMod val="150000"/>
                  </a:srgbClr>
                </a:gs>
                <a:gs pos="100000">
                  <a:srgbClr val="000000">
                    <a:shade val="39000"/>
                    <a:satMod val="150000"/>
                  </a:srgbClr>
                </a:gs>
              </a:gsLst>
              <a:lin ang="5400000"/>
            </a:gradFill>
            <a:effectLst>
              <a:outerShdw blurRad="50800" algn="tl" rotWithShape="0">
                <a:srgbClr val="000000"/>
              </a:outerShdw>
            </a:effectLst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rPr>
            <a:t>システム</a:t>
          </a:r>
          <a:endParaRPr kumimoji="1" lang="ja-JP" altLang="en-US" sz="2800" b="1" kern="1200" cap="none" spc="0" dirty="0">
            <a:ln w="17780" cmpd="sng">
              <a:solidFill>
                <a:srgbClr val="FFFFFF"/>
              </a:solidFill>
              <a:prstDash val="solid"/>
              <a:miter lim="800000"/>
            </a:ln>
            <a:gradFill rotWithShape="1">
              <a:gsLst>
                <a:gs pos="0">
                  <a:srgbClr val="000000">
                    <a:tint val="92000"/>
                    <a:shade val="100000"/>
                    <a:satMod val="150000"/>
                  </a:srgbClr>
                </a:gs>
                <a:gs pos="49000">
                  <a:srgbClr val="000000">
                    <a:tint val="89000"/>
                    <a:shade val="90000"/>
                    <a:satMod val="150000"/>
                  </a:srgbClr>
                </a:gs>
                <a:gs pos="50000">
                  <a:srgbClr val="000000">
                    <a:tint val="100000"/>
                    <a:shade val="75000"/>
                    <a:satMod val="150000"/>
                  </a:srgbClr>
                </a:gs>
                <a:gs pos="95000">
                  <a:srgbClr val="000000">
                    <a:shade val="47000"/>
                    <a:satMod val="150000"/>
                  </a:srgbClr>
                </a:gs>
                <a:gs pos="100000">
                  <a:srgbClr val="000000">
                    <a:shade val="39000"/>
                    <a:satMod val="150000"/>
                  </a:srgbClr>
                </a:gs>
              </a:gsLst>
              <a:lin ang="5400000"/>
            </a:gradFill>
            <a:effectLst>
              <a:outerShdw blurRad="50800" algn="tl" rotWithShape="0">
                <a:srgbClr val="000000"/>
              </a:outerShdw>
            </a:effectLst>
          </a:endParaRPr>
        </a:p>
      </dsp:txBody>
      <dsp:txXfrm>
        <a:off x="3267923" y="2129166"/>
        <a:ext cx="1523799" cy="1240677"/>
      </dsp:txXfrm>
    </dsp:sp>
    <dsp:sp modelId="{AD64F738-472C-4DF5-9EEE-AFC1ED86AF7B}">
      <dsp:nvSpPr>
        <dsp:cNvPr id="0" name=""/>
        <dsp:cNvSpPr/>
      </dsp:nvSpPr>
      <dsp:spPr>
        <a:xfrm>
          <a:off x="2736309" y="144009"/>
          <a:ext cx="2546098" cy="15743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solidFill>
            <a:schemeClr val="accent5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600" kern="1200" dirty="0" smtClean="0"/>
            <a:t>お客様</a:t>
          </a:r>
          <a:r>
            <a:rPr kumimoji="1" lang="ja-JP" altLang="en-US" sz="2600" kern="1200" dirty="0" smtClean="0"/>
            <a:t>が</a:t>
          </a:r>
          <a:endParaRPr kumimoji="1" lang="en-US" altLang="ja-JP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600" kern="1200" dirty="0" smtClean="0"/>
            <a:t>使いやすい</a:t>
          </a:r>
          <a:endParaRPr kumimoji="1" lang="ja-JP" altLang="en-US" sz="2600" kern="1200" dirty="0"/>
        </a:p>
      </dsp:txBody>
      <dsp:txXfrm>
        <a:off x="3109176" y="374571"/>
        <a:ext cx="1800364" cy="1113254"/>
      </dsp:txXfrm>
    </dsp:sp>
    <dsp:sp modelId="{01E842D1-BD40-418D-A93E-2452553940FB}">
      <dsp:nvSpPr>
        <dsp:cNvPr id="0" name=""/>
        <dsp:cNvSpPr/>
      </dsp:nvSpPr>
      <dsp:spPr>
        <a:xfrm>
          <a:off x="5112565" y="3312370"/>
          <a:ext cx="2262927" cy="1193787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600" kern="1200" dirty="0" smtClean="0"/>
            <a:t>汎用性が高い</a:t>
          </a:r>
          <a:endParaRPr kumimoji="1" lang="ja-JP" altLang="en-US" sz="2600" kern="1200" dirty="0"/>
        </a:p>
      </dsp:txBody>
      <dsp:txXfrm>
        <a:off x="5443963" y="3487196"/>
        <a:ext cx="1600131" cy="844135"/>
      </dsp:txXfrm>
    </dsp:sp>
    <dsp:sp modelId="{27703641-802C-4ECD-A9F8-78D36823DAB5}">
      <dsp:nvSpPr>
        <dsp:cNvPr id="0" name=""/>
        <dsp:cNvSpPr/>
      </dsp:nvSpPr>
      <dsp:spPr>
        <a:xfrm>
          <a:off x="575741" y="3096339"/>
          <a:ext cx="2102469" cy="1444719"/>
        </a:xfrm>
        <a:prstGeom prst="ellipse">
          <a:avLst/>
        </a:prstGeom>
        <a:gradFill rotWithShape="0">
          <a:gsLst>
            <a:gs pos="0">
              <a:schemeClr val="accent2">
                <a:hueOff val="10518374"/>
                <a:satOff val="-61895"/>
                <a:lumOff val="2355"/>
                <a:alphaOff val="0"/>
                <a:tint val="60000"/>
                <a:satMod val="250000"/>
              </a:schemeClr>
            </a:gs>
            <a:gs pos="35000">
              <a:schemeClr val="accent2">
                <a:hueOff val="10518374"/>
                <a:satOff val="-61895"/>
                <a:lumOff val="2355"/>
                <a:alphaOff val="0"/>
                <a:tint val="47000"/>
                <a:satMod val="275000"/>
              </a:schemeClr>
            </a:gs>
            <a:gs pos="100000">
              <a:schemeClr val="accent2">
                <a:hueOff val="10518374"/>
                <a:satOff val="-61895"/>
                <a:lumOff val="2355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solidFill>
            <a:srgbClr val="00206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600" kern="1200" dirty="0" smtClean="0"/>
            <a:t>拡張性が高い</a:t>
          </a:r>
          <a:endParaRPr kumimoji="1" lang="ja-JP" altLang="en-US" sz="2600" kern="1200" dirty="0"/>
        </a:p>
      </dsp:txBody>
      <dsp:txXfrm>
        <a:off x="883640" y="3307913"/>
        <a:ext cx="1486671" cy="1021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034BF-FCF2-4E8D-9A04-2E7098B9F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8878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BE92-1C31-4717-8A2C-7B10B4FA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8136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8784976" cy="3024337"/>
          </a:xfrm>
        </p:spPr>
        <p:txBody>
          <a:bodyPr/>
          <a:lstStyle/>
          <a:p>
            <a:r>
              <a:rPr kumimoji="1" lang="ja-JP" altLang="en-US" sz="5400" b="1" dirty="0" smtClean="0">
                <a:solidFill>
                  <a:schemeClr val="tx1"/>
                </a:solidFill>
                <a:latin typeface="+mn-ea"/>
                <a:ea typeface="+mn-ea"/>
              </a:rPr>
              <a:t>末端店舗の情報共有システム</a:t>
            </a:r>
            <a:endParaRPr kumimoji="1" lang="ja-JP" altLang="en-US" sz="5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-24760" y="2204864"/>
            <a:ext cx="9036496" cy="720080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dirty="0" smtClean="0">
                <a:latin typeface="+mn-ea"/>
              </a:rPr>
              <a:t>～完成</a:t>
            </a:r>
            <a:r>
              <a:rPr kumimoji="1" lang="ja-JP" altLang="en-US" sz="3600" dirty="0" smtClean="0">
                <a:latin typeface="+mn-ea"/>
              </a:rPr>
              <a:t>報告～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60032" y="458112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IT</a:t>
            </a:r>
            <a:r>
              <a:rPr kumimoji="1" lang="ja-JP" altLang="en-US" dirty="0" smtClean="0">
                <a:latin typeface="+mn-ea"/>
              </a:rPr>
              <a:t>エンジニア科　３年１組　４班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リーダー</a:t>
            </a:r>
            <a:r>
              <a:rPr lang="en-US" altLang="ja-JP" dirty="0" smtClean="0">
                <a:latin typeface="+mn-ea"/>
              </a:rPr>
              <a:t>		</a:t>
            </a:r>
            <a:r>
              <a:rPr lang="ja-JP" altLang="en-US" dirty="0" smtClean="0">
                <a:latin typeface="+mn-ea"/>
              </a:rPr>
              <a:t>安達　林太郎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サブリーダー</a:t>
            </a:r>
            <a:r>
              <a:rPr kumimoji="1" lang="en-US" altLang="ja-JP" dirty="0" smtClean="0">
                <a:latin typeface="+mn-ea"/>
              </a:rPr>
              <a:t>	</a:t>
            </a:r>
            <a:r>
              <a:rPr kumimoji="1" lang="ja-JP" altLang="en-US" dirty="0" smtClean="0">
                <a:latin typeface="+mn-ea"/>
              </a:rPr>
              <a:t>翠田　葵</a:t>
            </a:r>
            <a:endParaRPr kumimoji="1"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	</a:t>
            </a:r>
            <a:r>
              <a:rPr lang="en-US" altLang="ja-JP" dirty="0" smtClean="0">
                <a:latin typeface="+mn-ea"/>
              </a:rPr>
              <a:t>	</a:t>
            </a:r>
            <a:r>
              <a:rPr lang="ja-JP" altLang="en-US" dirty="0" smtClean="0">
                <a:latin typeface="+mn-ea"/>
              </a:rPr>
              <a:t>青山　直樹</a:t>
            </a:r>
            <a:endParaRPr lang="en-US" altLang="ja-JP" dirty="0" smtClean="0">
              <a:latin typeface="+mn-ea"/>
            </a:endParaRPr>
          </a:p>
          <a:p>
            <a:r>
              <a:rPr kumimoji="1" lang="en-US" altLang="ja-JP" dirty="0">
                <a:latin typeface="+mn-ea"/>
              </a:rPr>
              <a:t>	</a:t>
            </a:r>
            <a:r>
              <a:rPr kumimoji="1" lang="en-US" altLang="ja-JP" dirty="0" smtClean="0">
                <a:latin typeface="+mn-ea"/>
              </a:rPr>
              <a:t>	</a:t>
            </a:r>
            <a:r>
              <a:rPr kumimoji="1" lang="ja-JP" altLang="en-US" dirty="0" smtClean="0">
                <a:latin typeface="+mn-ea"/>
              </a:rPr>
              <a:t>田中　宏昌</a:t>
            </a:r>
            <a:endParaRPr kumimoji="1"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	</a:t>
            </a:r>
            <a:r>
              <a:rPr lang="en-US" altLang="ja-JP" dirty="0" smtClean="0">
                <a:latin typeface="+mn-ea"/>
              </a:rPr>
              <a:t>	</a:t>
            </a:r>
            <a:r>
              <a:rPr lang="ja-JP" altLang="en-US" dirty="0" smtClean="0">
                <a:latin typeface="+mn-ea"/>
              </a:rPr>
              <a:t>村上　出海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12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7920880" cy="1371600"/>
          </a:xfrm>
        </p:spPr>
        <p:txBody>
          <a:bodyPr/>
          <a:lstStyle/>
          <a:p>
            <a:r>
              <a:rPr lang="ja-JP" altLang="en-US" dirty="0"/>
              <a:t>３</a:t>
            </a:r>
            <a:r>
              <a:rPr lang="en-US" altLang="ja-JP" dirty="0" smtClean="0"/>
              <a:t> </a:t>
            </a:r>
            <a:r>
              <a:rPr lang="ja-JP" altLang="en-US" dirty="0" smtClean="0"/>
              <a:t>各種機能説明</a:t>
            </a:r>
            <a:r>
              <a:rPr lang="en-US" altLang="ja-JP" dirty="0" smtClean="0"/>
              <a:t>(</a:t>
            </a:r>
            <a:r>
              <a:rPr lang="ja-JP" altLang="en-US" dirty="0"/>
              <a:t>デモンストレーション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2564904"/>
            <a:ext cx="5737448" cy="3816424"/>
          </a:xfrm>
        </p:spPr>
        <p:txBody>
          <a:bodyPr/>
          <a:lstStyle/>
          <a:p>
            <a:r>
              <a:rPr lang="en-US" altLang="ja-JP" b="0" dirty="0" smtClean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3-1.</a:t>
            </a:r>
            <a:r>
              <a:rPr lang="ja-JP" altLang="en-US" sz="2800" b="0" dirty="0" smtClean="0">
                <a:latin typeface="+mn-ea"/>
              </a:rPr>
              <a:t>ログイン機能</a:t>
            </a:r>
            <a:endParaRPr lang="en-US" altLang="ja-JP" sz="2800" b="0" dirty="0" smtClean="0">
              <a:latin typeface="+mn-ea"/>
            </a:endParaRPr>
          </a:p>
          <a:p>
            <a:r>
              <a:rPr lang="en-US" altLang="ja-JP" sz="2800" b="0" dirty="0" smtClean="0">
                <a:latin typeface="+mn-ea"/>
              </a:rPr>
              <a:t>	3-2.</a:t>
            </a:r>
            <a:r>
              <a:rPr lang="ja-JP" altLang="en-US" sz="2800" b="0" dirty="0">
                <a:latin typeface="+mn-ea"/>
              </a:rPr>
              <a:t>メール機能</a:t>
            </a:r>
            <a:endParaRPr lang="en-US" altLang="ja-JP" sz="2800" b="0" dirty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3-3.</a:t>
            </a:r>
            <a:r>
              <a:rPr lang="ja-JP" altLang="en-US" sz="2800" b="0" dirty="0" smtClean="0">
                <a:latin typeface="+mn-ea"/>
              </a:rPr>
              <a:t>ユーザー管理機能</a:t>
            </a:r>
            <a:endParaRPr lang="en-US" altLang="ja-JP" sz="2800" b="0" dirty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3-4.</a:t>
            </a:r>
            <a:r>
              <a:rPr lang="ja-JP" altLang="en-US" sz="2800" b="0" dirty="0" smtClean="0">
                <a:latin typeface="+mn-ea"/>
              </a:rPr>
              <a:t>シフト機能</a:t>
            </a:r>
            <a:endParaRPr lang="en-US" altLang="ja-JP" sz="2800" b="0" dirty="0" smtClean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3-5.</a:t>
            </a:r>
            <a:r>
              <a:rPr lang="ja-JP" altLang="en-US" sz="2800" b="0" dirty="0" smtClean="0">
                <a:latin typeface="+mn-ea"/>
              </a:rPr>
              <a:t>スケジュール機能</a:t>
            </a:r>
            <a:endParaRPr lang="en-US" altLang="ja-JP" sz="2800" b="0" dirty="0" smtClean="0">
              <a:latin typeface="+mn-ea"/>
            </a:endParaRPr>
          </a:p>
          <a:p>
            <a:r>
              <a:rPr lang="en-US" altLang="ja-JP" sz="2800" b="0" dirty="0" smtClean="0">
                <a:latin typeface="+mn-ea"/>
              </a:rPr>
              <a:t>	3-6</a:t>
            </a:r>
            <a:r>
              <a:rPr lang="en-US" altLang="ja-JP" sz="2800" b="0" dirty="0">
                <a:latin typeface="+mn-ea"/>
              </a:rPr>
              <a:t>.</a:t>
            </a:r>
            <a:r>
              <a:rPr lang="ja-JP" altLang="en-US" sz="2800" b="0" dirty="0">
                <a:latin typeface="+mn-ea"/>
              </a:rPr>
              <a:t>二次開発、三次開発</a:t>
            </a:r>
            <a:endParaRPr lang="en-US" altLang="ja-JP" sz="2800" b="0" dirty="0">
              <a:latin typeface="+mn-ea"/>
            </a:endParaRPr>
          </a:p>
          <a:p>
            <a:endParaRPr lang="en-US" altLang="ja-JP" sz="2800" b="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7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３</a:t>
            </a:r>
            <a:r>
              <a:rPr lang="ja-JP" altLang="en-US" dirty="0"/>
              <a:t>－６</a:t>
            </a:r>
            <a:r>
              <a:rPr lang="ja-JP" altLang="en-US" dirty="0" smtClean="0"/>
              <a:t>　２次開発・３次開発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92142" y="1628800"/>
            <a:ext cx="7416824" cy="19442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580"/>
              </a:spcBef>
              <a:buClr>
                <a:srgbClr val="DDDDDD"/>
              </a:buClr>
              <a:buSzPct val="85000"/>
            </a:pPr>
            <a:r>
              <a:rPr lang="ja-JP" altLang="ja-JP" sz="2800" dirty="0">
                <a:solidFill>
                  <a:prstClr val="black"/>
                </a:solidFill>
              </a:rPr>
              <a:t>第２次</a:t>
            </a:r>
            <a:r>
              <a:rPr lang="ja-JP" altLang="ja-JP" sz="2800" dirty="0" smtClean="0">
                <a:solidFill>
                  <a:prstClr val="black"/>
                </a:solidFill>
              </a:rPr>
              <a:t>開発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lvl="0">
              <a:spcBef>
                <a:spcPts val="580"/>
              </a:spcBef>
              <a:buClr>
                <a:srgbClr val="DDDDDD"/>
              </a:buClr>
              <a:buSzPct val="85000"/>
            </a:pPr>
            <a:r>
              <a:rPr lang="ja-JP" altLang="en-US" sz="2400" dirty="0" smtClean="0">
                <a:solidFill>
                  <a:prstClr val="black"/>
                </a:solidFill>
              </a:rPr>
              <a:t>・ファイル共有機能の追加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>
              <a:spcBef>
                <a:spcPts val="580"/>
              </a:spcBef>
              <a:buClr>
                <a:srgbClr val="DDDDDD"/>
              </a:buClr>
              <a:buSzPct val="85000"/>
            </a:pPr>
            <a:r>
              <a:rPr lang="ja-JP" altLang="en-US" sz="2400" dirty="0" smtClean="0">
                <a:solidFill>
                  <a:prstClr val="black"/>
                </a:solidFill>
              </a:rPr>
              <a:t>・</a:t>
            </a:r>
            <a:r>
              <a:rPr lang="ja-JP" altLang="ja-JP" sz="2400" dirty="0" smtClean="0">
                <a:solidFill>
                  <a:prstClr val="black"/>
                </a:solidFill>
              </a:rPr>
              <a:t>売上分析機能</a:t>
            </a:r>
            <a:r>
              <a:rPr lang="ja-JP" altLang="en-US" sz="2400" dirty="0" smtClean="0">
                <a:solidFill>
                  <a:prstClr val="black"/>
                </a:solidFill>
              </a:rPr>
              <a:t>の追加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marL="320040" lvl="1">
              <a:spcBef>
                <a:spcPts val="370"/>
              </a:spcBef>
              <a:buClr>
                <a:srgbClr val="B2B2B2"/>
              </a:buClr>
              <a:buSzPct val="85000"/>
            </a:pPr>
            <a:r>
              <a:rPr lang="en-US" altLang="ja-JP" sz="2400" dirty="0">
                <a:solidFill>
                  <a:prstClr val="black"/>
                </a:solidFill>
              </a:rPr>
              <a:t>	</a:t>
            </a:r>
            <a:r>
              <a:rPr lang="ja-JP" altLang="ja-JP" sz="2400" dirty="0" smtClean="0">
                <a:solidFill>
                  <a:prstClr val="black"/>
                </a:solidFill>
              </a:rPr>
              <a:t>アンケートの数値</a:t>
            </a:r>
            <a:r>
              <a:rPr lang="ja-JP" altLang="en-US" sz="2400" dirty="0" smtClean="0">
                <a:solidFill>
                  <a:prstClr val="black"/>
                </a:solidFill>
              </a:rPr>
              <a:t>化</a:t>
            </a:r>
            <a:r>
              <a:rPr lang="ja-JP" altLang="ja-JP" sz="2400" dirty="0">
                <a:solidFill>
                  <a:prstClr val="black"/>
                </a:solidFill>
              </a:rPr>
              <a:t>（評価の把握</a:t>
            </a:r>
            <a:r>
              <a:rPr lang="ja-JP" altLang="ja-JP" sz="2400" dirty="0" smtClean="0">
                <a:solidFill>
                  <a:prstClr val="black"/>
                </a:solidFill>
              </a:rPr>
              <a:t>）</a:t>
            </a:r>
            <a:r>
              <a:rPr lang="ja-JP" altLang="en-US" sz="2400" dirty="0" smtClean="0">
                <a:solidFill>
                  <a:prstClr val="black"/>
                </a:solidFill>
              </a:rPr>
              <a:t>　　　　　　　　　　　　　　　　　　　　　　　　　　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866529" y="3861048"/>
            <a:ext cx="7416824" cy="165618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580"/>
              </a:spcBef>
              <a:buClr>
                <a:srgbClr val="DDDDDD"/>
              </a:buClr>
              <a:buSzPct val="85000"/>
            </a:pPr>
            <a:r>
              <a:rPr lang="ja-JP" altLang="ja-JP" sz="2800" dirty="0">
                <a:solidFill>
                  <a:prstClr val="black"/>
                </a:solidFill>
              </a:rPr>
              <a:t>第３次開発</a:t>
            </a:r>
          </a:p>
          <a:p>
            <a:pPr marL="320040" lvl="1">
              <a:spcBef>
                <a:spcPts val="370"/>
              </a:spcBef>
              <a:buClr>
                <a:srgbClr val="B2B2B2"/>
              </a:buClr>
              <a:buSzPct val="85000"/>
            </a:pPr>
            <a:r>
              <a:rPr lang="ja-JP" altLang="en-US" sz="2400" dirty="0">
                <a:solidFill>
                  <a:prstClr val="black"/>
                </a:solidFill>
              </a:rPr>
              <a:t>・</a:t>
            </a:r>
            <a:r>
              <a:rPr lang="ja-JP" altLang="ja-JP" sz="2400" dirty="0">
                <a:solidFill>
                  <a:prstClr val="black"/>
                </a:solidFill>
              </a:rPr>
              <a:t>スマートフォン用画面</a:t>
            </a:r>
            <a:r>
              <a:rPr lang="ja-JP" altLang="ja-JP" sz="2400" dirty="0" smtClean="0">
                <a:solidFill>
                  <a:prstClr val="black"/>
                </a:solidFill>
              </a:rPr>
              <a:t>遷移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marL="320040" lvl="1">
              <a:spcBef>
                <a:spcPts val="370"/>
              </a:spcBef>
              <a:buClr>
                <a:srgbClr val="B2B2B2"/>
              </a:buClr>
              <a:buSzPct val="85000"/>
            </a:pPr>
            <a:r>
              <a:rPr lang="en-US" altLang="ja-JP" sz="2400" dirty="0">
                <a:solidFill>
                  <a:prstClr val="black"/>
                </a:solidFill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</a:rPr>
              <a:t>	</a:t>
            </a:r>
            <a:r>
              <a:rPr lang="ja-JP" altLang="ja-JP" sz="2400" dirty="0" smtClean="0">
                <a:solidFill>
                  <a:prstClr val="black"/>
                </a:solidFill>
              </a:rPr>
              <a:t>（レスポンシブデザイン</a:t>
            </a:r>
            <a:r>
              <a:rPr lang="ja-JP" altLang="ja-JP" sz="2400" dirty="0">
                <a:solidFill>
                  <a:prstClr val="black"/>
                </a:solidFill>
              </a:rPr>
              <a:t>）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　よいシステムとは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368072"/>
              </p:ext>
            </p:extLst>
          </p:nvPr>
        </p:nvGraphicFramePr>
        <p:xfrm>
          <a:off x="611560" y="1412776"/>
          <a:ext cx="789768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0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x11g020\AppData\Local\Microsoft\Windows\Temporary Internet Files\Content.IE5\NZTN55EM\MC900058938[1].wmf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9" y="3278143"/>
            <a:ext cx="3328429" cy="35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12776"/>
            <a:ext cx="7772400" cy="324036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 smtClean="0"/>
              <a:t>御静聴ありがとうございました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890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95536" y="1682800"/>
            <a:ext cx="4032448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ja-JP" sz="3200" dirty="0">
                <a:latin typeface="+mn-ea"/>
              </a:rPr>
              <a:t>1.</a:t>
            </a:r>
            <a:r>
              <a:rPr lang="ja-JP" altLang="en-US" sz="3200" dirty="0">
                <a:latin typeface="+mn-ea"/>
              </a:rPr>
              <a:t>システム導入に至った経緯</a:t>
            </a:r>
            <a:endParaRPr lang="en-US" altLang="ja-JP" sz="3200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	</a:t>
            </a:r>
            <a:r>
              <a:rPr lang="en-US" altLang="ja-JP" b="0" dirty="0">
                <a:latin typeface="+mn-ea"/>
              </a:rPr>
              <a:t>1-1.</a:t>
            </a:r>
            <a:r>
              <a:rPr lang="ja-JP" altLang="en-US" b="0" dirty="0">
                <a:latin typeface="+mn-ea"/>
              </a:rPr>
              <a:t>会社概要</a:t>
            </a:r>
            <a:endParaRPr lang="en-US" altLang="ja-JP" b="0" dirty="0">
              <a:latin typeface="+mn-ea"/>
            </a:endParaRPr>
          </a:p>
          <a:p>
            <a:r>
              <a:rPr lang="en-US" altLang="ja-JP" b="0" dirty="0">
                <a:latin typeface="+mn-ea"/>
              </a:rPr>
              <a:t>	1-2.</a:t>
            </a:r>
            <a:r>
              <a:rPr lang="ja-JP" altLang="en-US" b="0" dirty="0">
                <a:latin typeface="+mn-ea"/>
              </a:rPr>
              <a:t>現在起きている問題</a:t>
            </a:r>
            <a:endParaRPr lang="en-US" altLang="ja-JP" b="0" dirty="0">
              <a:latin typeface="+mn-ea"/>
            </a:endParaRPr>
          </a:p>
          <a:p>
            <a:r>
              <a:rPr lang="en-US" altLang="ja-JP" b="0" dirty="0">
                <a:latin typeface="+mn-ea"/>
              </a:rPr>
              <a:t>	1-3.</a:t>
            </a:r>
            <a:r>
              <a:rPr lang="ja-JP" altLang="en-US" b="0" dirty="0">
                <a:latin typeface="+mn-ea"/>
              </a:rPr>
              <a:t>解決策（メリット）</a:t>
            </a:r>
            <a:endParaRPr lang="en-US" altLang="ja-JP" b="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ja-JP" sz="3200" dirty="0">
                <a:latin typeface="+mn-ea"/>
              </a:rPr>
              <a:t>2.</a:t>
            </a:r>
            <a:r>
              <a:rPr lang="ja-JP" altLang="en-US" sz="3200" dirty="0" smtClean="0">
                <a:latin typeface="+mn-ea"/>
              </a:rPr>
              <a:t>システム</a:t>
            </a:r>
            <a:r>
              <a:rPr lang="ja-JP" altLang="en-US" sz="3200" dirty="0">
                <a:latin typeface="+mn-ea"/>
              </a:rPr>
              <a:t>画面</a:t>
            </a:r>
            <a:r>
              <a:rPr lang="ja-JP" altLang="en-US" sz="3200" dirty="0" smtClean="0">
                <a:latin typeface="+mn-ea"/>
              </a:rPr>
              <a:t>と機能説明</a:t>
            </a:r>
            <a:endParaRPr lang="en-US" altLang="ja-JP" sz="3200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	</a:t>
            </a:r>
            <a:r>
              <a:rPr lang="en-US" altLang="ja-JP" b="0" dirty="0">
                <a:latin typeface="+mn-ea"/>
              </a:rPr>
              <a:t>2-1.</a:t>
            </a:r>
            <a:r>
              <a:rPr lang="ja-JP" altLang="en-US" b="0" dirty="0">
                <a:latin typeface="+mn-ea"/>
              </a:rPr>
              <a:t>主な機能</a:t>
            </a:r>
            <a:endParaRPr lang="en-US" altLang="ja-JP" b="0" dirty="0">
              <a:latin typeface="+mn-ea"/>
            </a:endParaRPr>
          </a:p>
          <a:p>
            <a:r>
              <a:rPr lang="en-US" altLang="ja-JP" b="0" dirty="0">
                <a:latin typeface="+mn-ea"/>
              </a:rPr>
              <a:t>	</a:t>
            </a:r>
            <a:r>
              <a:rPr lang="en-US" altLang="ja-JP" b="0" dirty="0" smtClean="0">
                <a:latin typeface="+mn-ea"/>
              </a:rPr>
              <a:t>2-2.</a:t>
            </a:r>
            <a:r>
              <a:rPr lang="ja-JP" altLang="en-US" b="0" dirty="0">
                <a:latin typeface="+mn-ea"/>
              </a:rPr>
              <a:t>システムの特徴</a:t>
            </a:r>
            <a:endParaRPr lang="en-US" altLang="ja-JP" b="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427984" y="1700808"/>
            <a:ext cx="4176464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ja-JP" sz="3200" dirty="0">
                <a:latin typeface="+mn-ea"/>
              </a:rPr>
              <a:t>3.</a:t>
            </a:r>
            <a:r>
              <a:rPr lang="ja-JP" altLang="en-US" sz="3200" dirty="0">
                <a:latin typeface="+mn-ea"/>
              </a:rPr>
              <a:t>各機能</a:t>
            </a:r>
            <a:r>
              <a:rPr lang="ja-JP" altLang="en-US" sz="3200" dirty="0">
                <a:latin typeface="+mn-ea"/>
              </a:rPr>
              <a:t>説明</a:t>
            </a:r>
            <a:endParaRPr lang="en-US" altLang="ja-JP" sz="32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ja-JP" dirty="0">
                <a:latin typeface="+mn-ea"/>
              </a:rPr>
              <a:t>	</a:t>
            </a:r>
            <a:r>
              <a:rPr lang="en-US" altLang="ja-JP" b="0" dirty="0" smtClean="0">
                <a:latin typeface="+mn-ea"/>
              </a:rPr>
              <a:t>3‐1.</a:t>
            </a:r>
            <a:r>
              <a:rPr lang="ja-JP" altLang="en-US" b="0" dirty="0" smtClean="0">
                <a:latin typeface="+mn-ea"/>
              </a:rPr>
              <a:t>デモンストレーション</a:t>
            </a:r>
            <a:endParaRPr lang="en-US" altLang="ja-JP" b="0" dirty="0" smtClean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ja-JP" b="0" dirty="0">
                <a:latin typeface="+mn-ea"/>
              </a:rPr>
              <a:t>	</a:t>
            </a:r>
            <a:r>
              <a:rPr lang="en-US" altLang="ja-JP" b="0" dirty="0" smtClean="0">
                <a:latin typeface="+mn-ea"/>
              </a:rPr>
              <a:t>3‐2.</a:t>
            </a:r>
            <a:r>
              <a:rPr lang="ja-JP" altLang="en-US" b="0" dirty="0" smtClean="0">
                <a:latin typeface="+mn-ea"/>
              </a:rPr>
              <a:t>二次開発、三次開発</a:t>
            </a:r>
            <a:endParaRPr lang="en-US" altLang="ja-JP" b="0" dirty="0" smtClean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ja-JP" sz="3200" dirty="0">
                <a:latin typeface="+mn-ea"/>
              </a:rPr>
              <a:t>4</a:t>
            </a:r>
            <a:r>
              <a:rPr lang="en-US" altLang="ja-JP" sz="3200" dirty="0">
                <a:latin typeface="+mn-ea"/>
              </a:rPr>
              <a:t>.</a:t>
            </a:r>
            <a:r>
              <a:rPr lang="ja-JP" altLang="en-US" sz="3200" dirty="0">
                <a:latin typeface="+mn-ea"/>
              </a:rPr>
              <a:t>よいシステムとは？</a:t>
            </a:r>
            <a:endParaRPr lang="en-US" altLang="ja-JP" sz="3200" dirty="0">
              <a:latin typeface="+mn-ea"/>
            </a:endParaRPr>
          </a:p>
          <a:p>
            <a:pPr>
              <a:lnSpc>
                <a:spcPct val="160000"/>
              </a:lnSpc>
            </a:pPr>
            <a:endParaRPr lang="en-US" altLang="ja-JP" dirty="0" smtClean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ja-JP" sz="3200" dirty="0">
                <a:latin typeface="+mn-ea"/>
              </a:rPr>
              <a:t>5</a:t>
            </a:r>
            <a:r>
              <a:rPr lang="en-US" altLang="ja-JP" sz="3200" dirty="0">
                <a:latin typeface="+mn-ea"/>
              </a:rPr>
              <a:t>.</a:t>
            </a:r>
            <a:r>
              <a:rPr lang="ja-JP" altLang="en-US" sz="3200" dirty="0">
                <a:latin typeface="+mn-ea"/>
              </a:rPr>
              <a:t>班員所感</a:t>
            </a:r>
            <a:endParaRPr lang="en-US" altLang="ja-JP" sz="320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26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1371600"/>
          </a:xfrm>
        </p:spPr>
        <p:txBody>
          <a:bodyPr/>
          <a:lstStyle/>
          <a:p>
            <a:r>
              <a:rPr lang="ja-JP" altLang="en-US" dirty="0" smtClean="0"/>
              <a:t>１</a:t>
            </a:r>
            <a:r>
              <a:rPr lang="en-US" altLang="ja-JP" dirty="0"/>
              <a:t> </a:t>
            </a:r>
            <a:r>
              <a:rPr lang="ja-JP" altLang="en-US" dirty="0" smtClean="0"/>
              <a:t>システム導入に至った経緯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2564904"/>
            <a:ext cx="5737448" cy="3816424"/>
          </a:xfrm>
        </p:spPr>
        <p:txBody>
          <a:bodyPr/>
          <a:lstStyle/>
          <a:p>
            <a:r>
              <a:rPr lang="en-US" altLang="ja-JP" b="0" dirty="0" smtClean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1-1</a:t>
            </a:r>
            <a:r>
              <a:rPr lang="en-US" altLang="ja-JP" sz="2800" b="0" dirty="0">
                <a:latin typeface="+mn-ea"/>
              </a:rPr>
              <a:t>.</a:t>
            </a:r>
            <a:r>
              <a:rPr lang="ja-JP" altLang="en-US" sz="2800" b="0" dirty="0">
                <a:latin typeface="+mn-ea"/>
              </a:rPr>
              <a:t>会社概要</a:t>
            </a:r>
            <a:endParaRPr lang="en-US" altLang="ja-JP" sz="2800" b="0" dirty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1-2.</a:t>
            </a:r>
            <a:r>
              <a:rPr lang="ja-JP" altLang="en-US" sz="2800" b="0" dirty="0">
                <a:latin typeface="+mn-ea"/>
              </a:rPr>
              <a:t>現在起きている問題</a:t>
            </a:r>
            <a:endParaRPr lang="en-US" altLang="ja-JP" sz="2800" b="0" dirty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1-3.</a:t>
            </a:r>
            <a:r>
              <a:rPr lang="ja-JP" altLang="en-US" sz="2800" b="0" dirty="0">
                <a:latin typeface="+mn-ea"/>
              </a:rPr>
              <a:t>解決策（メリット）</a:t>
            </a:r>
            <a:endParaRPr lang="en-US" altLang="ja-JP" sz="2800" b="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9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１－１</a:t>
            </a:r>
            <a:r>
              <a:rPr lang="en-US" altLang="ja-JP" dirty="0"/>
              <a:t> </a:t>
            </a:r>
            <a:r>
              <a:rPr kumimoji="1" lang="ja-JP" altLang="en-US" dirty="0" smtClean="0"/>
              <a:t>会社概要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ja-JP" altLang="en-US" sz="2800" b="0" dirty="0" smtClean="0">
                <a:latin typeface="+mn-ea"/>
              </a:rPr>
              <a:t>会</a:t>
            </a:r>
            <a:r>
              <a:rPr lang="ja-JP" altLang="en-US" sz="2800" b="0" dirty="0">
                <a:latin typeface="+mn-ea"/>
              </a:rPr>
              <a:t>社名：株式会社ヤリゼイサ</a:t>
            </a:r>
          </a:p>
          <a:p>
            <a:r>
              <a:rPr lang="ja-JP" altLang="en-US" sz="2800" b="0" dirty="0">
                <a:latin typeface="+mn-ea"/>
              </a:rPr>
              <a:t>本社住所：群馬県高崎市赤坂二丁目</a:t>
            </a:r>
            <a:r>
              <a:rPr lang="en-US" altLang="ja-JP" sz="2800" b="0" dirty="0">
                <a:latin typeface="+mn-ea"/>
              </a:rPr>
              <a:t>2-53 </a:t>
            </a:r>
          </a:p>
          <a:p>
            <a:r>
              <a:rPr lang="en-US" altLang="ja-JP" sz="2800" b="0" dirty="0">
                <a:latin typeface="+mn-ea"/>
              </a:rPr>
              <a:t>						</a:t>
            </a:r>
            <a:r>
              <a:rPr lang="ja-JP" altLang="en-US" sz="2800" b="0" dirty="0">
                <a:latin typeface="+mn-ea"/>
              </a:rPr>
              <a:t>六菱ビル</a:t>
            </a:r>
            <a:r>
              <a:rPr lang="en-US" altLang="ja-JP" sz="2800" b="0" dirty="0">
                <a:latin typeface="+mn-ea"/>
              </a:rPr>
              <a:t>3F</a:t>
            </a:r>
          </a:p>
          <a:p>
            <a:r>
              <a:rPr lang="ja-JP" altLang="en-US" sz="2800" b="0" dirty="0">
                <a:latin typeface="+mn-ea"/>
              </a:rPr>
              <a:t>年間総売上：</a:t>
            </a:r>
            <a:r>
              <a:rPr lang="en-US" altLang="ja-JP" sz="2800" b="0" dirty="0">
                <a:latin typeface="+mn-ea"/>
              </a:rPr>
              <a:t>146</a:t>
            </a:r>
            <a:r>
              <a:rPr lang="ja-JP" altLang="en-US" sz="2800" b="0" dirty="0">
                <a:latin typeface="+mn-ea"/>
              </a:rPr>
              <a:t>億</a:t>
            </a:r>
            <a:r>
              <a:rPr lang="en-US" altLang="ja-JP" sz="2800" b="0" dirty="0">
                <a:latin typeface="+mn-ea"/>
              </a:rPr>
              <a:t>6000</a:t>
            </a:r>
            <a:r>
              <a:rPr lang="ja-JP" altLang="en-US" sz="2800" b="0" dirty="0">
                <a:latin typeface="+mn-ea"/>
              </a:rPr>
              <a:t>万円</a:t>
            </a:r>
          </a:p>
          <a:p>
            <a:r>
              <a:rPr lang="ja-JP" altLang="en-US" sz="2800" b="0" dirty="0">
                <a:latin typeface="+mn-ea"/>
              </a:rPr>
              <a:t>ホテルなどの大型施設のテナントを中心に展開している、大衆向けのファミリーレストラン</a:t>
            </a:r>
          </a:p>
          <a:p>
            <a:endParaRPr lang="ja-JP" altLang="en-US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0648"/>
            <a:ext cx="2592288" cy="237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１－２ 現在起きている問題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52600"/>
            <a:ext cx="7848872" cy="4772743"/>
          </a:xfrm>
        </p:spPr>
        <p:txBody>
          <a:bodyPr>
            <a:noAutofit/>
          </a:bodyPr>
          <a:lstStyle/>
          <a:p>
            <a:endParaRPr kumimoji="1" lang="ja-JP" altLang="en-US" sz="2800" b="0" dirty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3960" y="1772816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シフト提出期限を守らない従業員がいる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483960" y="2636912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従業員のシフトの確認が店舗でしか出来ない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71424" y="3501008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シフトの管理・売上分析が手書きで行われている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483960" y="4315936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従業員同士の連絡が取れず臨機応変に対応できない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71424" y="5157192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紙媒体の資料が紛失・破損によって確認し辛い</a:t>
            </a:r>
          </a:p>
        </p:txBody>
      </p:sp>
      <p:sp>
        <p:nvSpPr>
          <p:cNvPr id="18" name="雲 17"/>
          <p:cNvSpPr/>
          <p:nvPr/>
        </p:nvSpPr>
        <p:spPr>
          <a:xfrm>
            <a:off x="855570" y="2135952"/>
            <a:ext cx="7172813" cy="3023552"/>
          </a:xfrm>
          <a:prstGeom prst="cloud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  <a:p>
            <a:pPr algn="ctr"/>
            <a:r>
              <a:rPr lang="ja-JP" altLang="en-US" sz="2800" dirty="0"/>
              <a:t>正社員の負担が増え</a:t>
            </a:r>
          </a:p>
          <a:p>
            <a:pPr algn="ctr"/>
            <a:r>
              <a:rPr lang="ja-JP" altLang="en-US" sz="2800" dirty="0"/>
              <a:t>他の業界より離職率が高い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90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１－</a:t>
            </a:r>
            <a:r>
              <a:rPr lang="ja-JP" altLang="en-US" dirty="0"/>
              <a:t>３</a:t>
            </a:r>
            <a:r>
              <a:rPr lang="ja-JP" altLang="en-US" dirty="0" smtClean="0"/>
              <a:t> 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52600"/>
            <a:ext cx="7848872" cy="4916759"/>
          </a:xfrm>
        </p:spPr>
        <p:txBody>
          <a:bodyPr>
            <a:noAutofit/>
          </a:bodyPr>
          <a:lstStyle/>
          <a:p>
            <a:endParaRPr kumimoji="1" lang="ja-JP" altLang="en-US" sz="2800" b="0" dirty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7544" y="1772816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シフト提出機能にアラームを付加し、期限を知らせる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467544" y="2636912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オンラインでシフトの閲覧を可能にさせる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55008" y="3501008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シフトの作成機能、売上のデータを計算視覚化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467544" y="4354800"/>
            <a:ext cx="7416824" cy="720080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従業員間で連絡を取り合えるよう、メールフォーム設置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50856" y="5229200"/>
            <a:ext cx="7416824" cy="1008112"/>
          </a:xfrm>
          <a:prstGeom prst="roundRect">
            <a:avLst/>
          </a:prstGeom>
          <a:gradFill flip="none" rotWithShape="1">
            <a:gsLst>
              <a:gs pos="0">
                <a:srgbClr val="CBCBCB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ファイル共有機能によって各店舗でマニュアル等を、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ダウンロード・印刷を可能にさせる</a:t>
            </a:r>
          </a:p>
        </p:txBody>
      </p:sp>
      <p:sp>
        <p:nvSpPr>
          <p:cNvPr id="13" name="雲 12"/>
          <p:cNvSpPr/>
          <p:nvPr/>
        </p:nvSpPr>
        <p:spPr>
          <a:xfrm>
            <a:off x="855570" y="2135952"/>
            <a:ext cx="7172814" cy="3023552"/>
          </a:xfrm>
          <a:prstGeom prst="cloud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  <a:p>
            <a:pPr algn="ctr"/>
            <a:r>
              <a:rPr lang="ja-JP" altLang="en-US" sz="2800" dirty="0" smtClean="0"/>
              <a:t>社員</a:t>
            </a:r>
            <a:r>
              <a:rPr lang="ja-JP" altLang="en-US" sz="2800" dirty="0"/>
              <a:t>、従業員の負担を減らし</a:t>
            </a:r>
          </a:p>
          <a:p>
            <a:pPr algn="ctr"/>
            <a:r>
              <a:rPr lang="ja-JP" altLang="en-US" sz="2800" dirty="0"/>
              <a:t>働きやすい環境を提供する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1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1371600"/>
          </a:xfrm>
        </p:spPr>
        <p:txBody>
          <a:bodyPr/>
          <a:lstStyle/>
          <a:p>
            <a:r>
              <a:rPr lang="ja-JP" altLang="en-US" dirty="0"/>
              <a:t>２</a:t>
            </a:r>
            <a:r>
              <a:rPr lang="en-US" altLang="ja-JP" dirty="0" smtClean="0"/>
              <a:t> </a:t>
            </a:r>
            <a:r>
              <a:rPr lang="ja-JP" altLang="en-US" smtClean="0"/>
              <a:t>システム画面と機能説明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2564904"/>
            <a:ext cx="5737448" cy="3816424"/>
          </a:xfrm>
        </p:spPr>
        <p:txBody>
          <a:bodyPr/>
          <a:lstStyle/>
          <a:p>
            <a:r>
              <a:rPr lang="en-US" altLang="ja-JP" b="0" dirty="0" smtClean="0">
                <a:latin typeface="+mn-ea"/>
              </a:rPr>
              <a:t>	</a:t>
            </a:r>
            <a:r>
              <a:rPr lang="en-US" altLang="ja-JP" sz="2800" b="0" dirty="0">
                <a:latin typeface="+mn-ea"/>
              </a:rPr>
              <a:t>2</a:t>
            </a:r>
            <a:r>
              <a:rPr lang="en-US" altLang="ja-JP" sz="2800" b="0" dirty="0" smtClean="0">
                <a:latin typeface="+mn-ea"/>
              </a:rPr>
              <a:t>-1.</a:t>
            </a:r>
            <a:r>
              <a:rPr lang="ja-JP" altLang="en-US" sz="2800" b="0" dirty="0">
                <a:latin typeface="+mn-ea"/>
              </a:rPr>
              <a:t>主な</a:t>
            </a:r>
            <a:r>
              <a:rPr lang="ja-JP" altLang="en-US" sz="2800" b="0" dirty="0" smtClean="0">
                <a:latin typeface="+mn-ea"/>
              </a:rPr>
              <a:t>機能</a:t>
            </a:r>
            <a:endParaRPr lang="en-US" altLang="ja-JP" sz="2800" b="0" dirty="0">
              <a:latin typeface="+mn-ea"/>
            </a:endParaRPr>
          </a:p>
          <a:p>
            <a:r>
              <a:rPr lang="en-US" altLang="ja-JP" sz="2800" b="0" dirty="0">
                <a:latin typeface="+mn-ea"/>
              </a:rPr>
              <a:t>	</a:t>
            </a:r>
            <a:r>
              <a:rPr lang="en-US" altLang="ja-JP" sz="2800" b="0" dirty="0" smtClean="0">
                <a:latin typeface="+mn-ea"/>
              </a:rPr>
              <a:t>2-2.</a:t>
            </a:r>
            <a:r>
              <a:rPr lang="ja-JP" altLang="en-US" sz="2800" b="0" dirty="0">
                <a:latin typeface="+mn-ea"/>
              </a:rPr>
              <a:t>システムの</a:t>
            </a:r>
            <a:r>
              <a:rPr lang="ja-JP" altLang="en-US" sz="2800" b="0" dirty="0" smtClean="0">
                <a:latin typeface="+mn-ea"/>
              </a:rPr>
              <a:t>特長</a:t>
            </a:r>
            <a:endParaRPr lang="en-US" altLang="ja-JP" sz="2800" b="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1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２－１　主な機能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184472" y="2134500"/>
            <a:ext cx="2810192" cy="1679472"/>
            <a:chOff x="3347864" y="2129576"/>
            <a:chExt cx="2810192" cy="1679472"/>
          </a:xfrm>
          <a:gradFill>
            <a:gsLst>
              <a:gs pos="0">
                <a:srgbClr val="002060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100000">
                <a:srgbClr val="F0FFEF"/>
              </a:gs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13500000" scaled="1"/>
          </a:gradFill>
        </p:grpSpPr>
        <p:sp>
          <p:nvSpPr>
            <p:cNvPr id="7" name="フリーフォーム 6"/>
            <p:cNvSpPr/>
            <p:nvPr/>
          </p:nvSpPr>
          <p:spPr>
            <a:xfrm>
              <a:off x="3347864" y="2129576"/>
              <a:ext cx="2428875" cy="1457324"/>
            </a:xfrm>
            <a:custGeom>
              <a:avLst/>
              <a:gdLst>
                <a:gd name="connsiteX0" fmla="*/ 0 w 2428875"/>
                <a:gd name="connsiteY0" fmla="*/ 0 h 1457324"/>
                <a:gd name="connsiteX1" fmla="*/ 2428875 w 2428875"/>
                <a:gd name="connsiteY1" fmla="*/ 0 h 1457324"/>
                <a:gd name="connsiteX2" fmla="*/ 2428875 w 2428875"/>
                <a:gd name="connsiteY2" fmla="*/ 1457324 h 1457324"/>
                <a:gd name="connsiteX3" fmla="*/ 0 w 2428875"/>
                <a:gd name="connsiteY3" fmla="*/ 1457324 h 1457324"/>
                <a:gd name="connsiteX4" fmla="*/ 0 w 2428875"/>
                <a:gd name="connsiteY4" fmla="*/ 0 h 145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1457324">
                  <a:moveTo>
                    <a:pt x="0" y="0"/>
                  </a:moveTo>
                  <a:lnTo>
                    <a:pt x="2428875" y="0"/>
                  </a:lnTo>
                  <a:lnTo>
                    <a:pt x="2428875" y="1457324"/>
                  </a:lnTo>
                  <a:lnTo>
                    <a:pt x="0" y="14573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200" kern="1200" dirty="0" smtClean="0"/>
                <a:t>メール</a:t>
              </a:r>
              <a:endParaRPr kumimoji="1" lang="ja-JP" altLang="en-US" sz="3200" kern="1200" dirty="0"/>
            </a:p>
          </p:txBody>
        </p:sp>
        <p:pic>
          <p:nvPicPr>
            <p:cNvPr id="3074" name="Picture 2" descr="C:\Users\x11g020\AppData\Local\Microsoft\Windows\Temporary Internet Files\Content.IE5\93V1A2MV\MC90039630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278" y="2826630"/>
              <a:ext cx="935778" cy="98241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xtLst/>
          </p:spPr>
        </p:pic>
      </p:grpSp>
      <p:grpSp>
        <p:nvGrpSpPr>
          <p:cNvPr id="5" name="グループ化 4"/>
          <p:cNvGrpSpPr/>
          <p:nvPr/>
        </p:nvGrpSpPr>
        <p:grpSpPr>
          <a:xfrm>
            <a:off x="6129413" y="1728082"/>
            <a:ext cx="2835076" cy="1863740"/>
            <a:chOff x="6464235" y="1741812"/>
            <a:chExt cx="2531576" cy="1786261"/>
          </a:xfrm>
          <a:gradFill>
            <a:gsLst>
              <a:gs pos="0">
                <a:srgbClr val="002060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100000">
                <a:srgbClr val="F0FFEF"/>
              </a:gs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13500000" scaled="1"/>
          </a:gradFill>
        </p:grpSpPr>
        <p:sp>
          <p:nvSpPr>
            <p:cNvPr id="8" name="フリーフォーム 7"/>
            <p:cNvSpPr/>
            <p:nvPr/>
          </p:nvSpPr>
          <p:spPr>
            <a:xfrm>
              <a:off x="6464235" y="2070749"/>
              <a:ext cx="2428875" cy="1457324"/>
            </a:xfrm>
            <a:custGeom>
              <a:avLst/>
              <a:gdLst>
                <a:gd name="connsiteX0" fmla="*/ 0 w 2428875"/>
                <a:gd name="connsiteY0" fmla="*/ 0 h 1457324"/>
                <a:gd name="connsiteX1" fmla="*/ 2428875 w 2428875"/>
                <a:gd name="connsiteY1" fmla="*/ 0 h 1457324"/>
                <a:gd name="connsiteX2" fmla="*/ 2428875 w 2428875"/>
                <a:gd name="connsiteY2" fmla="*/ 1457324 h 1457324"/>
                <a:gd name="connsiteX3" fmla="*/ 0 w 2428875"/>
                <a:gd name="connsiteY3" fmla="*/ 1457324 h 1457324"/>
                <a:gd name="connsiteX4" fmla="*/ 0 w 2428875"/>
                <a:gd name="connsiteY4" fmla="*/ 0 h 145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1457324">
                  <a:moveTo>
                    <a:pt x="0" y="0"/>
                  </a:moveTo>
                  <a:lnTo>
                    <a:pt x="2428875" y="0"/>
                  </a:lnTo>
                  <a:lnTo>
                    <a:pt x="2428875" y="1457324"/>
                  </a:lnTo>
                  <a:lnTo>
                    <a:pt x="0" y="14573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200" kern="1200" dirty="0" smtClean="0"/>
                <a:t>スケジュール</a:t>
              </a:r>
              <a:endParaRPr kumimoji="1" lang="ja-JP" altLang="en-US" sz="3200" kern="1200" dirty="0"/>
            </a:p>
          </p:txBody>
        </p:sp>
        <p:pic>
          <p:nvPicPr>
            <p:cNvPr id="3078" name="Picture 6" descr="C:\Users\x11g020\AppData\Local\Microsoft\Windows\Temporary Internet Files\Content.IE5\5V80OQGV\MC900237261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7188" y="1741812"/>
              <a:ext cx="858623" cy="851000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xtLst/>
          </p:spPr>
        </p:pic>
      </p:grpSp>
      <p:grpSp>
        <p:nvGrpSpPr>
          <p:cNvPr id="11" name="グループ化 10"/>
          <p:cNvGrpSpPr/>
          <p:nvPr/>
        </p:nvGrpSpPr>
        <p:grpSpPr>
          <a:xfrm>
            <a:off x="1259632" y="4293096"/>
            <a:ext cx="2995317" cy="1844103"/>
            <a:chOff x="1486872" y="4293096"/>
            <a:chExt cx="2768077" cy="1844103"/>
          </a:xfrm>
          <a:gradFill>
            <a:gsLst>
              <a:gs pos="0">
                <a:srgbClr val="002060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100000">
                <a:srgbClr val="F0FFEF"/>
              </a:gs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13500000" scaled="1"/>
          </a:gradFill>
        </p:grpSpPr>
        <p:sp>
          <p:nvSpPr>
            <p:cNvPr id="9" name="フリーフォーム 8"/>
            <p:cNvSpPr/>
            <p:nvPr/>
          </p:nvSpPr>
          <p:spPr>
            <a:xfrm>
              <a:off x="1486872" y="4293096"/>
              <a:ext cx="2428875" cy="1457324"/>
            </a:xfrm>
            <a:custGeom>
              <a:avLst/>
              <a:gdLst>
                <a:gd name="connsiteX0" fmla="*/ 0 w 2428875"/>
                <a:gd name="connsiteY0" fmla="*/ 0 h 1457324"/>
                <a:gd name="connsiteX1" fmla="*/ 2428875 w 2428875"/>
                <a:gd name="connsiteY1" fmla="*/ 0 h 1457324"/>
                <a:gd name="connsiteX2" fmla="*/ 2428875 w 2428875"/>
                <a:gd name="connsiteY2" fmla="*/ 1457324 h 1457324"/>
                <a:gd name="connsiteX3" fmla="*/ 0 w 2428875"/>
                <a:gd name="connsiteY3" fmla="*/ 1457324 h 1457324"/>
                <a:gd name="connsiteX4" fmla="*/ 0 w 2428875"/>
                <a:gd name="connsiteY4" fmla="*/ 0 h 145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1457324">
                  <a:moveTo>
                    <a:pt x="0" y="0"/>
                  </a:moveTo>
                  <a:lnTo>
                    <a:pt x="2428875" y="0"/>
                  </a:lnTo>
                  <a:lnTo>
                    <a:pt x="2428875" y="1457324"/>
                  </a:lnTo>
                  <a:lnTo>
                    <a:pt x="0" y="14573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200" kern="1200" dirty="0" smtClean="0"/>
                <a:t>売り上げ分析</a:t>
              </a:r>
              <a:endParaRPr kumimoji="1" lang="ja-JP" altLang="en-US" sz="3200" kern="1200" dirty="0"/>
            </a:p>
          </p:txBody>
        </p:sp>
        <p:pic>
          <p:nvPicPr>
            <p:cNvPr id="3079" name="Picture 7" descr="C:\Users\x11g020\AppData\Local\Microsoft\Windows\Temporary Internet Files\Content.IE5\VVX53FA5\MC900339282[1]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5229200"/>
              <a:ext cx="907085" cy="907999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xtLst/>
          </p:spPr>
        </p:pic>
      </p:grpSp>
      <p:grpSp>
        <p:nvGrpSpPr>
          <p:cNvPr id="12" name="グループ化 11"/>
          <p:cNvGrpSpPr/>
          <p:nvPr/>
        </p:nvGrpSpPr>
        <p:grpSpPr>
          <a:xfrm>
            <a:off x="4906586" y="4293096"/>
            <a:ext cx="3096342" cy="1694206"/>
            <a:chOff x="4989533" y="4293096"/>
            <a:chExt cx="2803430" cy="1694206"/>
          </a:xfrm>
          <a:gradFill>
            <a:gsLst>
              <a:gs pos="0">
                <a:srgbClr val="002060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100000">
                <a:srgbClr val="F0FFEF"/>
              </a:gs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13500000" scaled="1"/>
          </a:gradFill>
        </p:grpSpPr>
        <p:sp>
          <p:nvSpPr>
            <p:cNvPr id="10" name="フリーフォーム 9"/>
            <p:cNvSpPr/>
            <p:nvPr/>
          </p:nvSpPr>
          <p:spPr>
            <a:xfrm>
              <a:off x="5364088" y="4293096"/>
              <a:ext cx="2428875" cy="1457324"/>
            </a:xfrm>
            <a:custGeom>
              <a:avLst/>
              <a:gdLst>
                <a:gd name="connsiteX0" fmla="*/ 0 w 2428875"/>
                <a:gd name="connsiteY0" fmla="*/ 0 h 1457324"/>
                <a:gd name="connsiteX1" fmla="*/ 2428875 w 2428875"/>
                <a:gd name="connsiteY1" fmla="*/ 0 h 1457324"/>
                <a:gd name="connsiteX2" fmla="*/ 2428875 w 2428875"/>
                <a:gd name="connsiteY2" fmla="*/ 1457324 h 1457324"/>
                <a:gd name="connsiteX3" fmla="*/ 0 w 2428875"/>
                <a:gd name="connsiteY3" fmla="*/ 1457324 h 1457324"/>
                <a:gd name="connsiteX4" fmla="*/ 0 w 2428875"/>
                <a:gd name="connsiteY4" fmla="*/ 0 h 145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1457324">
                  <a:moveTo>
                    <a:pt x="0" y="0"/>
                  </a:moveTo>
                  <a:lnTo>
                    <a:pt x="2428875" y="0"/>
                  </a:lnTo>
                  <a:lnTo>
                    <a:pt x="2428875" y="1457324"/>
                  </a:lnTo>
                  <a:lnTo>
                    <a:pt x="0" y="14573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200" kern="1200" dirty="0" smtClean="0"/>
                <a:t>ファイル共有</a:t>
              </a:r>
              <a:endParaRPr kumimoji="1" lang="ja-JP" altLang="en-US" sz="3200" kern="1200" dirty="0"/>
            </a:p>
          </p:txBody>
        </p:sp>
        <p:pic>
          <p:nvPicPr>
            <p:cNvPr id="3080" name="Picture 8" descr="C:\Users\x11g020\AppData\Local\Microsoft\Windows\Temporary Internet Files\Content.IE5\93V1A2MV\MC900431535[1].png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533" y="5126305"/>
              <a:ext cx="1123039" cy="860997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xtLst/>
          </p:spPr>
        </p:pic>
      </p:grpSp>
      <p:grpSp>
        <p:nvGrpSpPr>
          <p:cNvPr id="3" name="グループ化 2"/>
          <p:cNvGrpSpPr/>
          <p:nvPr/>
        </p:nvGrpSpPr>
        <p:grpSpPr>
          <a:xfrm>
            <a:off x="272435" y="1767658"/>
            <a:ext cx="2798092" cy="1844697"/>
            <a:chOff x="272435" y="1767658"/>
            <a:chExt cx="2798092" cy="1844697"/>
          </a:xfrm>
          <a:gradFill>
            <a:gsLst>
              <a:gs pos="0">
                <a:srgbClr val="002060"/>
              </a:gs>
              <a:gs pos="0">
                <a:srgbClr val="C4C4C4"/>
              </a:gs>
              <a:gs pos="0">
                <a:schemeClr val="accent1">
                  <a:tint val="66000"/>
                  <a:satMod val="160000"/>
                </a:schemeClr>
              </a:gs>
              <a:gs pos="100000">
                <a:srgbClr val="F0FFEF"/>
              </a:gs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13500000" scaled="1"/>
          </a:gradFill>
        </p:grpSpPr>
        <p:sp>
          <p:nvSpPr>
            <p:cNvPr id="6" name="フリーフォーム 5"/>
            <p:cNvSpPr/>
            <p:nvPr/>
          </p:nvSpPr>
          <p:spPr>
            <a:xfrm>
              <a:off x="272435" y="2155031"/>
              <a:ext cx="2428875" cy="1457324"/>
            </a:xfrm>
            <a:custGeom>
              <a:avLst/>
              <a:gdLst>
                <a:gd name="connsiteX0" fmla="*/ 0 w 2428875"/>
                <a:gd name="connsiteY0" fmla="*/ 0 h 1457324"/>
                <a:gd name="connsiteX1" fmla="*/ 2428875 w 2428875"/>
                <a:gd name="connsiteY1" fmla="*/ 0 h 1457324"/>
                <a:gd name="connsiteX2" fmla="*/ 2428875 w 2428875"/>
                <a:gd name="connsiteY2" fmla="*/ 1457324 h 1457324"/>
                <a:gd name="connsiteX3" fmla="*/ 0 w 2428875"/>
                <a:gd name="connsiteY3" fmla="*/ 1457324 h 1457324"/>
                <a:gd name="connsiteX4" fmla="*/ 0 w 2428875"/>
                <a:gd name="connsiteY4" fmla="*/ 0 h 145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1457324">
                  <a:moveTo>
                    <a:pt x="0" y="0"/>
                  </a:moveTo>
                  <a:lnTo>
                    <a:pt x="2428875" y="0"/>
                  </a:lnTo>
                  <a:lnTo>
                    <a:pt x="2428875" y="1457324"/>
                  </a:lnTo>
                  <a:lnTo>
                    <a:pt x="0" y="14573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200" kern="1200" dirty="0" smtClean="0"/>
                <a:t>シフト</a:t>
              </a:r>
              <a:endParaRPr kumimoji="1" lang="ja-JP" altLang="en-US" sz="3200" kern="1200" dirty="0"/>
            </a:p>
          </p:txBody>
        </p:sp>
        <p:pic>
          <p:nvPicPr>
            <p:cNvPr id="3081" name="Picture 9" descr="C:\Users\x11g020\AppData\Local\Microsoft\Windows\Temporary Internet Files\Content.IE5\VVX53FA5\MC900312622[1].wmf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625" y="1767658"/>
              <a:ext cx="1040902" cy="108790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xtLst/>
          </p:spPr>
        </p:pic>
      </p:grpSp>
    </p:spTree>
    <p:extLst>
      <p:ext uri="{BB962C8B-B14F-4D97-AF65-F5344CB8AC3E}">
        <p14:creationId xmlns:p14="http://schemas.microsoft.com/office/powerpoint/2010/main" val="39232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２－２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システムの特長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988840"/>
            <a:ext cx="8204448" cy="3744416"/>
          </a:xfrm>
          <a:ln>
            <a:noFill/>
          </a:ln>
        </p:spPr>
        <p:txBody>
          <a:bodyPr anchor="t">
            <a:noAutofit/>
          </a:bodyPr>
          <a:lstStyle/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endParaRPr lang="en-US" altLang="ja-JP" sz="3200" dirty="0" smtClean="0"/>
          </a:p>
        </p:txBody>
      </p:sp>
      <p:sp>
        <p:nvSpPr>
          <p:cNvPr id="6" name="フリーフォーム 5"/>
          <p:cNvSpPr/>
          <p:nvPr/>
        </p:nvSpPr>
        <p:spPr>
          <a:xfrm>
            <a:off x="467544" y="1928905"/>
            <a:ext cx="1132255" cy="1617507"/>
          </a:xfrm>
          <a:custGeom>
            <a:avLst/>
            <a:gdLst>
              <a:gd name="connsiteX0" fmla="*/ 0 w 1617507"/>
              <a:gd name="connsiteY0" fmla="*/ 0 h 1132255"/>
              <a:gd name="connsiteX1" fmla="*/ 1051380 w 1617507"/>
              <a:gd name="connsiteY1" fmla="*/ 0 h 1132255"/>
              <a:gd name="connsiteX2" fmla="*/ 1617507 w 1617507"/>
              <a:gd name="connsiteY2" fmla="*/ 566128 h 1132255"/>
              <a:gd name="connsiteX3" fmla="*/ 1051380 w 1617507"/>
              <a:gd name="connsiteY3" fmla="*/ 1132255 h 1132255"/>
              <a:gd name="connsiteX4" fmla="*/ 0 w 1617507"/>
              <a:gd name="connsiteY4" fmla="*/ 1132255 h 1132255"/>
              <a:gd name="connsiteX5" fmla="*/ 566128 w 1617507"/>
              <a:gd name="connsiteY5" fmla="*/ 566128 h 1132255"/>
              <a:gd name="connsiteX6" fmla="*/ 0 w 1617507"/>
              <a:gd name="connsiteY6" fmla="*/ 0 h 113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507" h="1132255">
                <a:moveTo>
                  <a:pt x="1617507" y="0"/>
                </a:moveTo>
                <a:lnTo>
                  <a:pt x="1617507" y="735966"/>
                </a:lnTo>
                <a:lnTo>
                  <a:pt x="808753" y="1132255"/>
                </a:lnTo>
                <a:lnTo>
                  <a:pt x="0" y="735966"/>
                </a:lnTo>
                <a:lnTo>
                  <a:pt x="0" y="0"/>
                </a:lnTo>
                <a:lnTo>
                  <a:pt x="808753" y="396290"/>
                </a:lnTo>
                <a:lnTo>
                  <a:pt x="1617507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1" tIns="583908" rIns="17779" bIns="58390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800" kern="1200" dirty="0" smtClean="0"/>
              <a:t>　</a:t>
            </a:r>
            <a:endParaRPr kumimoji="1" lang="ja-JP" altLang="en-US" sz="2800" kern="1200" dirty="0"/>
          </a:p>
        </p:txBody>
      </p:sp>
      <p:sp>
        <p:nvSpPr>
          <p:cNvPr id="7" name="フリーフォーム 6"/>
          <p:cNvSpPr/>
          <p:nvPr/>
        </p:nvSpPr>
        <p:spPr>
          <a:xfrm>
            <a:off x="1599799" y="1928906"/>
            <a:ext cx="7220672" cy="1051380"/>
          </a:xfrm>
          <a:custGeom>
            <a:avLst/>
            <a:gdLst>
              <a:gd name="connsiteX0" fmla="*/ 175234 w 1051380"/>
              <a:gd name="connsiteY0" fmla="*/ 0 h 7220672"/>
              <a:gd name="connsiteX1" fmla="*/ 876146 w 1051380"/>
              <a:gd name="connsiteY1" fmla="*/ 0 h 7220672"/>
              <a:gd name="connsiteX2" fmla="*/ 1051380 w 1051380"/>
              <a:gd name="connsiteY2" fmla="*/ 175234 h 7220672"/>
              <a:gd name="connsiteX3" fmla="*/ 1051380 w 1051380"/>
              <a:gd name="connsiteY3" fmla="*/ 7220672 h 7220672"/>
              <a:gd name="connsiteX4" fmla="*/ 1051380 w 1051380"/>
              <a:gd name="connsiteY4" fmla="*/ 7220672 h 7220672"/>
              <a:gd name="connsiteX5" fmla="*/ 0 w 1051380"/>
              <a:gd name="connsiteY5" fmla="*/ 7220672 h 7220672"/>
              <a:gd name="connsiteX6" fmla="*/ 0 w 1051380"/>
              <a:gd name="connsiteY6" fmla="*/ 7220672 h 7220672"/>
              <a:gd name="connsiteX7" fmla="*/ 0 w 1051380"/>
              <a:gd name="connsiteY7" fmla="*/ 175234 h 7220672"/>
              <a:gd name="connsiteX8" fmla="*/ 175234 w 1051380"/>
              <a:gd name="connsiteY8" fmla="*/ 0 h 722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380" h="7220672">
                <a:moveTo>
                  <a:pt x="1051380" y="1203475"/>
                </a:moveTo>
                <a:lnTo>
                  <a:pt x="1051380" y="6017197"/>
                </a:lnTo>
                <a:cubicBezTo>
                  <a:pt x="1051380" y="6681855"/>
                  <a:pt x="1039956" y="7220669"/>
                  <a:pt x="1025865" y="7220669"/>
                </a:cubicBezTo>
                <a:lnTo>
                  <a:pt x="0" y="7220669"/>
                </a:lnTo>
                <a:lnTo>
                  <a:pt x="0" y="7220669"/>
                </a:lnTo>
                <a:lnTo>
                  <a:pt x="0" y="3"/>
                </a:lnTo>
                <a:lnTo>
                  <a:pt x="0" y="3"/>
                </a:lnTo>
                <a:lnTo>
                  <a:pt x="1025865" y="3"/>
                </a:lnTo>
                <a:cubicBezTo>
                  <a:pt x="1039956" y="3"/>
                  <a:pt x="1051380" y="538817"/>
                  <a:pt x="1051380" y="1203475"/>
                </a:cubicBez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6248" tIns="69739" rIns="69739" bIns="69739" numCol="1" spcCol="1270" anchor="ctr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ja-JP" altLang="en-US" sz="2900" u="sng" kern="1200" dirty="0" smtClean="0">
                <a:uFill>
                  <a:solidFill>
                    <a:srgbClr val="FF0000"/>
                  </a:solidFill>
                </a:uFill>
              </a:rPr>
              <a:t>従業員の負担を減らす</a:t>
            </a:r>
            <a:endParaRPr kumimoji="1" lang="ja-JP" altLang="en-US" sz="2900" kern="1200" dirty="0"/>
          </a:p>
        </p:txBody>
      </p:sp>
      <p:sp>
        <p:nvSpPr>
          <p:cNvPr id="8" name="フリーフォーム 7"/>
          <p:cNvSpPr/>
          <p:nvPr/>
        </p:nvSpPr>
        <p:spPr>
          <a:xfrm>
            <a:off x="467544" y="3352334"/>
            <a:ext cx="1132255" cy="1617507"/>
          </a:xfrm>
          <a:custGeom>
            <a:avLst/>
            <a:gdLst>
              <a:gd name="connsiteX0" fmla="*/ 0 w 1617507"/>
              <a:gd name="connsiteY0" fmla="*/ 0 h 1132255"/>
              <a:gd name="connsiteX1" fmla="*/ 1051380 w 1617507"/>
              <a:gd name="connsiteY1" fmla="*/ 0 h 1132255"/>
              <a:gd name="connsiteX2" fmla="*/ 1617507 w 1617507"/>
              <a:gd name="connsiteY2" fmla="*/ 566128 h 1132255"/>
              <a:gd name="connsiteX3" fmla="*/ 1051380 w 1617507"/>
              <a:gd name="connsiteY3" fmla="*/ 1132255 h 1132255"/>
              <a:gd name="connsiteX4" fmla="*/ 0 w 1617507"/>
              <a:gd name="connsiteY4" fmla="*/ 1132255 h 1132255"/>
              <a:gd name="connsiteX5" fmla="*/ 566128 w 1617507"/>
              <a:gd name="connsiteY5" fmla="*/ 566128 h 1132255"/>
              <a:gd name="connsiteX6" fmla="*/ 0 w 1617507"/>
              <a:gd name="connsiteY6" fmla="*/ 0 h 113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507" h="1132255">
                <a:moveTo>
                  <a:pt x="1617507" y="0"/>
                </a:moveTo>
                <a:lnTo>
                  <a:pt x="1617507" y="735966"/>
                </a:lnTo>
                <a:lnTo>
                  <a:pt x="808753" y="1132255"/>
                </a:lnTo>
                <a:lnTo>
                  <a:pt x="0" y="735966"/>
                </a:lnTo>
                <a:lnTo>
                  <a:pt x="0" y="0"/>
                </a:lnTo>
                <a:lnTo>
                  <a:pt x="808753" y="396290"/>
                </a:lnTo>
                <a:lnTo>
                  <a:pt x="1617507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10652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10652"/>
              <a:alphaOff val="0"/>
            </a:schemeClr>
          </a:fillRef>
          <a:effectRef idx="1">
            <a:schemeClr val="accent3">
              <a:shade val="80000"/>
              <a:hueOff val="0"/>
              <a:satOff val="0"/>
              <a:lumOff val="106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1" tIns="583908" rIns="17779" bIns="58390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800" kern="1200" dirty="0" smtClean="0"/>
              <a:t>　</a:t>
            </a:r>
            <a:endParaRPr kumimoji="1" lang="ja-JP" altLang="en-US" sz="2800" kern="1200" dirty="0"/>
          </a:p>
        </p:txBody>
      </p:sp>
      <p:sp>
        <p:nvSpPr>
          <p:cNvPr id="9" name="フリーフォーム 8"/>
          <p:cNvSpPr/>
          <p:nvPr/>
        </p:nvSpPr>
        <p:spPr>
          <a:xfrm>
            <a:off x="1599799" y="3352334"/>
            <a:ext cx="7220672" cy="1051380"/>
          </a:xfrm>
          <a:custGeom>
            <a:avLst/>
            <a:gdLst>
              <a:gd name="connsiteX0" fmla="*/ 175234 w 1051380"/>
              <a:gd name="connsiteY0" fmla="*/ 0 h 7220672"/>
              <a:gd name="connsiteX1" fmla="*/ 876146 w 1051380"/>
              <a:gd name="connsiteY1" fmla="*/ 0 h 7220672"/>
              <a:gd name="connsiteX2" fmla="*/ 1051380 w 1051380"/>
              <a:gd name="connsiteY2" fmla="*/ 175234 h 7220672"/>
              <a:gd name="connsiteX3" fmla="*/ 1051380 w 1051380"/>
              <a:gd name="connsiteY3" fmla="*/ 7220672 h 7220672"/>
              <a:gd name="connsiteX4" fmla="*/ 1051380 w 1051380"/>
              <a:gd name="connsiteY4" fmla="*/ 7220672 h 7220672"/>
              <a:gd name="connsiteX5" fmla="*/ 0 w 1051380"/>
              <a:gd name="connsiteY5" fmla="*/ 7220672 h 7220672"/>
              <a:gd name="connsiteX6" fmla="*/ 0 w 1051380"/>
              <a:gd name="connsiteY6" fmla="*/ 7220672 h 7220672"/>
              <a:gd name="connsiteX7" fmla="*/ 0 w 1051380"/>
              <a:gd name="connsiteY7" fmla="*/ 175234 h 7220672"/>
              <a:gd name="connsiteX8" fmla="*/ 175234 w 1051380"/>
              <a:gd name="connsiteY8" fmla="*/ 0 h 722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380" h="7220672">
                <a:moveTo>
                  <a:pt x="1051380" y="1203475"/>
                </a:moveTo>
                <a:lnTo>
                  <a:pt x="1051380" y="6017197"/>
                </a:lnTo>
                <a:cubicBezTo>
                  <a:pt x="1051380" y="6681855"/>
                  <a:pt x="1039956" y="7220669"/>
                  <a:pt x="1025865" y="7220669"/>
                </a:cubicBezTo>
                <a:lnTo>
                  <a:pt x="0" y="7220669"/>
                </a:lnTo>
                <a:lnTo>
                  <a:pt x="0" y="7220669"/>
                </a:lnTo>
                <a:lnTo>
                  <a:pt x="0" y="3"/>
                </a:lnTo>
                <a:lnTo>
                  <a:pt x="0" y="3"/>
                </a:lnTo>
                <a:lnTo>
                  <a:pt x="1025865" y="3"/>
                </a:lnTo>
                <a:cubicBezTo>
                  <a:pt x="1039956" y="3"/>
                  <a:pt x="1051380" y="538817"/>
                  <a:pt x="1051380" y="1203475"/>
                </a:cubicBez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1065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6248" tIns="69739" rIns="69739" bIns="69739" numCol="1" spcCol="1270" anchor="ctr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ja-JP" altLang="en-US" sz="2900" kern="1200" dirty="0" smtClean="0"/>
              <a:t>店舗の情報をあらかじめ知っておいてもらうことで </a:t>
            </a:r>
            <a:r>
              <a:rPr lang="ja-JP" altLang="en-US" sz="2900" u="sng" kern="1200" dirty="0" smtClean="0">
                <a:uFill>
                  <a:solidFill>
                    <a:srgbClr val="FF0000"/>
                  </a:solidFill>
                </a:uFill>
              </a:rPr>
              <a:t>ヒューマンエラーをなくす</a:t>
            </a:r>
            <a:endParaRPr kumimoji="1" lang="ja-JP" altLang="en-US" sz="2900" kern="1200" dirty="0"/>
          </a:p>
        </p:txBody>
      </p:sp>
      <p:sp>
        <p:nvSpPr>
          <p:cNvPr id="10" name="フリーフォーム 9"/>
          <p:cNvSpPr/>
          <p:nvPr/>
        </p:nvSpPr>
        <p:spPr>
          <a:xfrm>
            <a:off x="467544" y="4775762"/>
            <a:ext cx="1132255" cy="1617507"/>
          </a:xfrm>
          <a:custGeom>
            <a:avLst/>
            <a:gdLst>
              <a:gd name="connsiteX0" fmla="*/ 0 w 1617507"/>
              <a:gd name="connsiteY0" fmla="*/ 0 h 1132255"/>
              <a:gd name="connsiteX1" fmla="*/ 1051380 w 1617507"/>
              <a:gd name="connsiteY1" fmla="*/ 0 h 1132255"/>
              <a:gd name="connsiteX2" fmla="*/ 1617507 w 1617507"/>
              <a:gd name="connsiteY2" fmla="*/ 566128 h 1132255"/>
              <a:gd name="connsiteX3" fmla="*/ 1051380 w 1617507"/>
              <a:gd name="connsiteY3" fmla="*/ 1132255 h 1132255"/>
              <a:gd name="connsiteX4" fmla="*/ 0 w 1617507"/>
              <a:gd name="connsiteY4" fmla="*/ 1132255 h 1132255"/>
              <a:gd name="connsiteX5" fmla="*/ 566128 w 1617507"/>
              <a:gd name="connsiteY5" fmla="*/ 566128 h 1132255"/>
              <a:gd name="connsiteX6" fmla="*/ 0 w 1617507"/>
              <a:gd name="connsiteY6" fmla="*/ 0 h 113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7507" h="1132255">
                <a:moveTo>
                  <a:pt x="1617507" y="0"/>
                </a:moveTo>
                <a:lnTo>
                  <a:pt x="1617507" y="735966"/>
                </a:lnTo>
                <a:lnTo>
                  <a:pt x="808753" y="1132255"/>
                </a:lnTo>
                <a:lnTo>
                  <a:pt x="0" y="735966"/>
                </a:lnTo>
                <a:lnTo>
                  <a:pt x="0" y="0"/>
                </a:lnTo>
                <a:lnTo>
                  <a:pt x="808753" y="396290"/>
                </a:lnTo>
                <a:lnTo>
                  <a:pt x="1617507" y="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21304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21304"/>
              <a:alphaOff val="0"/>
            </a:schemeClr>
          </a:fillRef>
          <a:effectRef idx="1">
            <a:schemeClr val="accent3">
              <a:shade val="80000"/>
              <a:hueOff val="0"/>
              <a:satOff val="0"/>
              <a:lumOff val="213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1" tIns="583908" rIns="17779" bIns="583907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800" kern="1200" dirty="0" smtClean="0"/>
              <a:t>　</a:t>
            </a:r>
            <a:endParaRPr kumimoji="1" lang="ja-JP" altLang="en-US" sz="2800" kern="12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1599799" y="4775763"/>
            <a:ext cx="7220672" cy="1051380"/>
          </a:xfrm>
          <a:custGeom>
            <a:avLst/>
            <a:gdLst>
              <a:gd name="connsiteX0" fmla="*/ 175234 w 1051380"/>
              <a:gd name="connsiteY0" fmla="*/ 0 h 7220672"/>
              <a:gd name="connsiteX1" fmla="*/ 876146 w 1051380"/>
              <a:gd name="connsiteY1" fmla="*/ 0 h 7220672"/>
              <a:gd name="connsiteX2" fmla="*/ 1051380 w 1051380"/>
              <a:gd name="connsiteY2" fmla="*/ 175234 h 7220672"/>
              <a:gd name="connsiteX3" fmla="*/ 1051380 w 1051380"/>
              <a:gd name="connsiteY3" fmla="*/ 7220672 h 7220672"/>
              <a:gd name="connsiteX4" fmla="*/ 1051380 w 1051380"/>
              <a:gd name="connsiteY4" fmla="*/ 7220672 h 7220672"/>
              <a:gd name="connsiteX5" fmla="*/ 0 w 1051380"/>
              <a:gd name="connsiteY5" fmla="*/ 7220672 h 7220672"/>
              <a:gd name="connsiteX6" fmla="*/ 0 w 1051380"/>
              <a:gd name="connsiteY6" fmla="*/ 7220672 h 7220672"/>
              <a:gd name="connsiteX7" fmla="*/ 0 w 1051380"/>
              <a:gd name="connsiteY7" fmla="*/ 175234 h 7220672"/>
              <a:gd name="connsiteX8" fmla="*/ 175234 w 1051380"/>
              <a:gd name="connsiteY8" fmla="*/ 0 h 722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380" h="7220672">
                <a:moveTo>
                  <a:pt x="1051380" y="1203475"/>
                </a:moveTo>
                <a:lnTo>
                  <a:pt x="1051380" y="6017197"/>
                </a:lnTo>
                <a:cubicBezTo>
                  <a:pt x="1051380" y="6681855"/>
                  <a:pt x="1039956" y="7220669"/>
                  <a:pt x="1025865" y="7220669"/>
                </a:cubicBezTo>
                <a:lnTo>
                  <a:pt x="0" y="7220669"/>
                </a:lnTo>
                <a:lnTo>
                  <a:pt x="0" y="7220669"/>
                </a:lnTo>
                <a:lnTo>
                  <a:pt x="0" y="3"/>
                </a:lnTo>
                <a:lnTo>
                  <a:pt x="0" y="3"/>
                </a:lnTo>
                <a:lnTo>
                  <a:pt x="1025865" y="3"/>
                </a:lnTo>
                <a:cubicBezTo>
                  <a:pt x="1039956" y="3"/>
                  <a:pt x="1051380" y="538817"/>
                  <a:pt x="1051380" y="1203475"/>
                </a:cubicBez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2130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6248" tIns="69739" rIns="69739" bIns="69739" numCol="1" spcCol="1270" anchor="ctr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ja-JP" altLang="en-US" sz="2900" u="sng" kern="1200" dirty="0" smtClean="0">
                <a:uFill>
                  <a:solidFill>
                    <a:srgbClr val="FF0000"/>
                  </a:solidFill>
                </a:uFill>
              </a:rPr>
              <a:t>お客様へのより良いサービスを提供できる</a:t>
            </a:r>
            <a:endParaRPr kumimoji="1" lang="ja-JP" altLang="en-US" sz="2900" kern="1200" dirty="0"/>
          </a:p>
        </p:txBody>
      </p:sp>
    </p:spTree>
    <p:extLst>
      <p:ext uri="{BB962C8B-B14F-4D97-AF65-F5344CB8AC3E}">
        <p14:creationId xmlns:p14="http://schemas.microsoft.com/office/powerpoint/2010/main" val="397691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861</TotalTime>
  <Words>277</Words>
  <Application>Microsoft Office PowerPoint</Application>
  <PresentationFormat>画面に合わせる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エッセンシャル</vt:lpstr>
      <vt:lpstr>末端店舗の情報共有システム</vt:lpstr>
      <vt:lpstr>目次</vt:lpstr>
      <vt:lpstr>１ システム導入に至った経緯</vt:lpstr>
      <vt:lpstr>１－１ 会社概要</vt:lpstr>
      <vt:lpstr>１－２ 現在起きている問題</vt:lpstr>
      <vt:lpstr>１－３ 解決策</vt:lpstr>
      <vt:lpstr>２ システム画面と機能説明</vt:lpstr>
      <vt:lpstr>２－１　主な機能</vt:lpstr>
      <vt:lpstr>２－２　システムの特長</vt:lpstr>
      <vt:lpstr>３ 各種機能説明(デモンストレーション)</vt:lpstr>
      <vt:lpstr>３－６　２次開発・３次開発</vt:lpstr>
      <vt:lpstr>４　よいシステムとは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店舗内情報共有システム開発</dc:title>
  <dc:creator>田中 宏昌</dc:creator>
  <cp:lastModifiedBy>石井　武士</cp:lastModifiedBy>
  <cp:revision>74</cp:revision>
  <cp:lastPrinted>2013-10-22T05:44:07Z</cp:lastPrinted>
  <dcterms:created xsi:type="dcterms:W3CDTF">2013-10-07T07:03:49Z</dcterms:created>
  <dcterms:modified xsi:type="dcterms:W3CDTF">2014-01-23T06:16:27Z</dcterms:modified>
</cp:coreProperties>
</file>