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88" r:id="rId2"/>
    <p:sldId id="285" r:id="rId3"/>
    <p:sldId id="286" r:id="rId4"/>
    <p:sldId id="287" r:id="rId5"/>
    <p:sldId id="289" r:id="rId6"/>
    <p:sldId id="279" r:id="rId7"/>
    <p:sldId id="271" r:id="rId8"/>
    <p:sldId id="291" r:id="rId9"/>
    <p:sldId id="293" r:id="rId10"/>
    <p:sldId id="292" r:id="rId11"/>
    <p:sldId id="282" r:id="rId12"/>
  </p:sldIdLst>
  <p:sldSz cx="9144000" cy="6858000" type="screen4x3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CCFFFF"/>
    <a:srgbClr val="64BC75"/>
    <a:srgbClr val="47A152"/>
    <a:srgbClr val="78FF64"/>
    <a:srgbClr val="CCFF99"/>
    <a:srgbClr val="B1FFAB"/>
    <a:srgbClr val="D0FCD4"/>
    <a:srgbClr val="FFCCFF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handoutView">
  <p:normalViewPr>
    <p:restoredLeft sz="15672" autoAdjust="0"/>
    <p:restoredTop sz="94563" autoAdjust="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1590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1887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CBE92-1C31-4717-8A2C-7B10B4FAE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8136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13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DE22-420E-453E-A4EB-4260E3AE904E}" type="datetime1">
              <a:rPr kumimoji="1" lang="ja-JP" altLang="en-US" smtClean="0"/>
              <a:t>2014/1/23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A1EB-DC1C-4F3A-AEEC-A7D312408304}" type="datetime1">
              <a:rPr kumimoji="1" lang="ja-JP" altLang="en-US" smtClean="0"/>
              <a:t>2014/1/23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181A-5D71-474F-AA27-05E90F97A640}" type="datetime1">
              <a:rPr kumimoji="1" lang="ja-JP" altLang="en-US" smtClean="0"/>
              <a:t>2014/1/23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8718-4E2D-4B1F-9008-43763A1839FA}" type="datetime1">
              <a:rPr kumimoji="1" lang="ja-JP" altLang="en-US" smtClean="0"/>
              <a:t>2014/1/23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B795-9C29-4F4B-97B7-8DCB29F5BAB6}" type="datetime1">
              <a:rPr kumimoji="1" lang="ja-JP" altLang="en-US" smtClean="0"/>
              <a:t>2014/1/23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0F7C-B295-47E0-894D-4406D8833CFE}" type="datetime1">
              <a:rPr kumimoji="1" lang="ja-JP" altLang="en-US" smtClean="0"/>
              <a:t>2014/1/23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BB31-F1C5-4D49-9C89-D9E8988189D6}" type="datetime1">
              <a:rPr kumimoji="1" lang="ja-JP" altLang="en-US" smtClean="0"/>
              <a:t>2014/1/23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A57B-8B43-4435-96D5-266009560273}" type="datetime1">
              <a:rPr kumimoji="1" lang="ja-JP" altLang="en-US" smtClean="0"/>
              <a:t>2014/1/23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795C-03E5-4142-97B7-FABD2420D89D}" type="datetime1">
              <a:rPr kumimoji="1" lang="ja-JP" altLang="en-US" smtClean="0"/>
              <a:t>2014/1/23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87F7-DB48-4612-A85D-FBB469A0B6A7}" type="datetime1">
              <a:rPr kumimoji="1" lang="ja-JP" altLang="en-US" smtClean="0"/>
              <a:t>2014/1/23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B3B6-82C8-41B4-9327-003588FD6E40}" type="datetime1">
              <a:rPr kumimoji="1" lang="ja-JP" altLang="en-US" smtClean="0"/>
              <a:t>2014/1/23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4FED626-BEFB-47D2-B301-85981E260759}" type="datetime1">
              <a:rPr kumimoji="1" lang="ja-JP" altLang="en-US" smtClean="0"/>
              <a:t>2014/1/23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5791200" cy="1371600"/>
          </a:xfrm>
        </p:spPr>
        <p:txBody>
          <a:bodyPr/>
          <a:lstStyle/>
          <a:p>
            <a:r>
              <a:rPr lang="ja-JP" altLang="en-US" dirty="0" smtClean="0"/>
              <a:t>１</a:t>
            </a:r>
            <a:r>
              <a:rPr lang="en-US" altLang="ja-JP" dirty="0"/>
              <a:t> </a:t>
            </a:r>
            <a:r>
              <a:rPr lang="ja-JP" altLang="en-US" dirty="0" smtClean="0"/>
              <a:t>システム導入に至った経緯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2564904"/>
            <a:ext cx="5737448" cy="3816424"/>
          </a:xfrm>
        </p:spPr>
        <p:txBody>
          <a:bodyPr/>
          <a:lstStyle/>
          <a:p>
            <a:r>
              <a:rPr lang="en-US" altLang="ja-JP" b="0" dirty="0" smtClean="0">
                <a:latin typeface="+mn-ea"/>
              </a:rPr>
              <a:t>	</a:t>
            </a:r>
            <a:r>
              <a:rPr lang="en-US" altLang="ja-JP" sz="2800" b="0" dirty="0" smtClean="0">
                <a:latin typeface="+mn-ea"/>
              </a:rPr>
              <a:t>1-1</a:t>
            </a:r>
            <a:r>
              <a:rPr lang="en-US" altLang="ja-JP" sz="2800" b="0" dirty="0">
                <a:latin typeface="+mn-ea"/>
              </a:rPr>
              <a:t>.</a:t>
            </a:r>
            <a:r>
              <a:rPr lang="ja-JP" altLang="en-US" sz="2800" b="0" dirty="0">
                <a:latin typeface="+mn-ea"/>
              </a:rPr>
              <a:t>会社概要</a:t>
            </a:r>
            <a:endParaRPr lang="en-US" altLang="ja-JP" sz="2800" b="0" dirty="0">
              <a:latin typeface="+mn-ea"/>
            </a:endParaRPr>
          </a:p>
          <a:p>
            <a:r>
              <a:rPr lang="en-US" altLang="ja-JP" sz="2800" b="0" dirty="0">
                <a:latin typeface="+mn-ea"/>
              </a:rPr>
              <a:t>	1-2.</a:t>
            </a:r>
            <a:r>
              <a:rPr lang="ja-JP" altLang="en-US" sz="2800" b="0" dirty="0">
                <a:latin typeface="+mn-ea"/>
              </a:rPr>
              <a:t>現在起きている問題</a:t>
            </a:r>
            <a:endParaRPr lang="en-US" altLang="ja-JP" sz="2800" b="0" dirty="0">
              <a:latin typeface="+mn-ea"/>
            </a:endParaRPr>
          </a:p>
          <a:p>
            <a:r>
              <a:rPr lang="en-US" altLang="ja-JP" sz="2800" b="0" dirty="0">
                <a:latin typeface="+mn-ea"/>
              </a:rPr>
              <a:t>	1-3.</a:t>
            </a:r>
            <a:r>
              <a:rPr lang="ja-JP" altLang="en-US" sz="2800" b="0" dirty="0">
                <a:latin typeface="+mn-ea"/>
              </a:rPr>
              <a:t>解決策（メリット）</a:t>
            </a:r>
            <a:endParaRPr lang="en-US" altLang="ja-JP" sz="2800" b="0" dirty="0">
              <a:latin typeface="+mn-ea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293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４　よいシステムとは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611560" y="2276872"/>
            <a:ext cx="7620000" cy="2880320"/>
          </a:xfrm>
        </p:spPr>
        <p:txBody>
          <a:bodyPr>
            <a:normAutofit/>
          </a:bodyPr>
          <a:lstStyle/>
          <a:p>
            <a:r>
              <a:rPr lang="ja-JP" altLang="en-US" sz="4000" b="0" dirty="0"/>
              <a:t>１</a:t>
            </a:r>
            <a:r>
              <a:rPr lang="ja-JP" altLang="en-US" sz="4000" b="0" dirty="0" smtClean="0"/>
              <a:t>、お客様が使いやすいシステム</a:t>
            </a:r>
            <a:endParaRPr lang="en-US" altLang="ja-JP" sz="4000" b="0" dirty="0" smtClean="0"/>
          </a:p>
          <a:p>
            <a:r>
              <a:rPr kumimoji="1" lang="ja-JP" altLang="en-US" sz="4000" b="0" smtClean="0"/>
              <a:t>２、汎用性が高い</a:t>
            </a:r>
            <a:endParaRPr lang="en-US" altLang="ja-JP" sz="4000" b="0" dirty="0" smtClean="0"/>
          </a:p>
          <a:p>
            <a:r>
              <a:rPr kumimoji="1" lang="ja-JP" altLang="en-US" sz="4000" b="0" dirty="0" smtClean="0"/>
              <a:t>３、拡張性が高いシステム</a:t>
            </a:r>
            <a:endParaRPr kumimoji="1" lang="ja-JP" alt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336313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x11g020\AppData\Local\Microsoft\Windows\Temporary Internet Files\Content.IE5\NZTN55EM\MC900058938[1].wmf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569" y="3278143"/>
            <a:ext cx="3328429" cy="357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12776"/>
            <a:ext cx="7772400" cy="324036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3600" dirty="0" smtClean="0"/>
              <a:t>御静聴ありがとうございました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8906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１－１</a:t>
            </a:r>
            <a:r>
              <a:rPr lang="en-US" altLang="ja-JP" dirty="0"/>
              <a:t> </a:t>
            </a:r>
            <a:r>
              <a:rPr kumimoji="1" lang="ja-JP" altLang="en-US" dirty="0" smtClean="0"/>
              <a:t>会社概要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>
              <a:latin typeface="+mn-ea"/>
            </a:endParaRPr>
          </a:p>
          <a:p>
            <a:endParaRPr lang="en-US" altLang="ja-JP" dirty="0">
              <a:latin typeface="+mn-ea"/>
            </a:endParaRPr>
          </a:p>
          <a:p>
            <a:r>
              <a:rPr lang="ja-JP" altLang="en-US" sz="2800" b="0" dirty="0" smtClean="0">
                <a:latin typeface="+mn-ea"/>
              </a:rPr>
              <a:t>会</a:t>
            </a:r>
            <a:r>
              <a:rPr lang="ja-JP" altLang="en-US" sz="2800" b="0" dirty="0">
                <a:latin typeface="+mn-ea"/>
              </a:rPr>
              <a:t>社名：株式会社ヤリゼイサ</a:t>
            </a:r>
          </a:p>
          <a:p>
            <a:r>
              <a:rPr lang="ja-JP" altLang="en-US" sz="2800" b="0" dirty="0">
                <a:latin typeface="+mn-ea"/>
              </a:rPr>
              <a:t>本社住所：群馬県高崎市赤坂二丁目</a:t>
            </a:r>
            <a:r>
              <a:rPr lang="en-US" altLang="ja-JP" sz="2800" b="0" dirty="0">
                <a:latin typeface="+mn-ea"/>
              </a:rPr>
              <a:t>2-53 </a:t>
            </a:r>
          </a:p>
          <a:p>
            <a:r>
              <a:rPr lang="en-US" altLang="ja-JP" sz="2800" b="0" dirty="0">
                <a:latin typeface="+mn-ea"/>
              </a:rPr>
              <a:t>						</a:t>
            </a:r>
            <a:r>
              <a:rPr lang="ja-JP" altLang="en-US" sz="2800" b="0" dirty="0">
                <a:latin typeface="+mn-ea"/>
              </a:rPr>
              <a:t>六菱ビル</a:t>
            </a:r>
            <a:r>
              <a:rPr lang="en-US" altLang="ja-JP" sz="2800" b="0" dirty="0">
                <a:latin typeface="+mn-ea"/>
              </a:rPr>
              <a:t>3F</a:t>
            </a:r>
          </a:p>
          <a:p>
            <a:r>
              <a:rPr lang="ja-JP" altLang="en-US" sz="2800" b="0" dirty="0">
                <a:latin typeface="+mn-ea"/>
              </a:rPr>
              <a:t>年間総売上：</a:t>
            </a:r>
            <a:r>
              <a:rPr lang="en-US" altLang="ja-JP" sz="2800" b="0" dirty="0">
                <a:latin typeface="+mn-ea"/>
              </a:rPr>
              <a:t>146</a:t>
            </a:r>
            <a:r>
              <a:rPr lang="ja-JP" altLang="en-US" sz="2800" b="0" dirty="0">
                <a:latin typeface="+mn-ea"/>
              </a:rPr>
              <a:t>億</a:t>
            </a:r>
            <a:r>
              <a:rPr lang="en-US" altLang="ja-JP" sz="2800" b="0" dirty="0">
                <a:latin typeface="+mn-ea"/>
              </a:rPr>
              <a:t>6000</a:t>
            </a:r>
            <a:r>
              <a:rPr lang="ja-JP" altLang="en-US" sz="2800" b="0" dirty="0">
                <a:latin typeface="+mn-ea"/>
              </a:rPr>
              <a:t>万円</a:t>
            </a:r>
          </a:p>
          <a:p>
            <a:r>
              <a:rPr lang="ja-JP" altLang="en-US" sz="2800" b="0" dirty="0">
                <a:latin typeface="+mn-ea"/>
              </a:rPr>
              <a:t>ホテルなどの大型施設のテナントを中心に展開している、大衆向けのファミリーレストラン</a:t>
            </a:r>
          </a:p>
          <a:p>
            <a:endParaRPr lang="ja-JP" altLang="en-US" dirty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60648"/>
            <a:ext cx="2592288" cy="2379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9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1424" y="0"/>
            <a:ext cx="5791200" cy="1191662"/>
          </a:xfrm>
        </p:spPr>
        <p:txBody>
          <a:bodyPr/>
          <a:lstStyle/>
          <a:p>
            <a:r>
              <a:rPr lang="ja-JP" altLang="en-US" dirty="0" smtClean="0"/>
              <a:t>１－２ 現在起きている問題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752600"/>
            <a:ext cx="7848872" cy="4772743"/>
          </a:xfrm>
        </p:spPr>
        <p:txBody>
          <a:bodyPr>
            <a:noAutofit/>
          </a:bodyPr>
          <a:lstStyle/>
          <a:p>
            <a:endParaRPr kumimoji="1" lang="ja-JP" altLang="en-US" sz="2800" b="0" dirty="0"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51141" y="1340768"/>
            <a:ext cx="7416824" cy="720080"/>
          </a:xfrm>
          <a:prstGeom prst="roundRect">
            <a:avLst/>
          </a:prstGeom>
          <a:gradFill flip="none" rotWithShape="1">
            <a:gsLst>
              <a:gs pos="0">
                <a:srgbClr val="CBCBCB"/>
              </a:gs>
              <a:gs pos="0">
                <a:srgbClr val="C4C4C4"/>
              </a:gs>
              <a:gs pos="0">
                <a:schemeClr val="accent1">
                  <a:tint val="66000"/>
                  <a:satMod val="160000"/>
                </a:schemeClr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シフト提出期限を守らない従業員がいる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451141" y="2069305"/>
            <a:ext cx="7416824" cy="720080"/>
          </a:xfrm>
          <a:prstGeom prst="roundRect">
            <a:avLst/>
          </a:prstGeom>
          <a:gradFill flip="none" rotWithShape="1">
            <a:gsLst>
              <a:gs pos="0">
                <a:srgbClr val="CBCBCB"/>
              </a:gs>
              <a:gs pos="0">
                <a:srgbClr val="C4C4C4"/>
              </a:gs>
              <a:gs pos="0">
                <a:schemeClr val="accent1">
                  <a:tint val="66000"/>
                  <a:satMod val="160000"/>
                </a:schemeClr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従業員のシフトの確認が店舗でしか出来ない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451141" y="2789385"/>
            <a:ext cx="7416824" cy="720080"/>
          </a:xfrm>
          <a:prstGeom prst="roundRect">
            <a:avLst/>
          </a:prstGeom>
          <a:gradFill flip="none" rotWithShape="1">
            <a:gsLst>
              <a:gs pos="0">
                <a:srgbClr val="CBCBCB"/>
              </a:gs>
              <a:gs pos="0">
                <a:srgbClr val="C4C4C4"/>
              </a:gs>
              <a:gs pos="0">
                <a:schemeClr val="accent1">
                  <a:tint val="66000"/>
                  <a:satMod val="160000"/>
                </a:schemeClr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シフトの管理・売上分析が手書きで行われている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470573" y="3509465"/>
            <a:ext cx="7416824" cy="720080"/>
          </a:xfrm>
          <a:prstGeom prst="roundRect">
            <a:avLst/>
          </a:prstGeom>
          <a:gradFill flip="none" rotWithShape="1">
            <a:gsLst>
              <a:gs pos="0">
                <a:srgbClr val="CBCBCB"/>
              </a:gs>
              <a:gs pos="0">
                <a:srgbClr val="C4C4C4"/>
              </a:gs>
              <a:gs pos="0">
                <a:schemeClr val="accent1">
                  <a:tint val="66000"/>
                  <a:satMod val="160000"/>
                </a:schemeClr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従業員同士の連絡が取れず臨機応変に対応できない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471424" y="4229545"/>
            <a:ext cx="7416824" cy="720080"/>
          </a:xfrm>
          <a:prstGeom prst="roundRect">
            <a:avLst/>
          </a:prstGeom>
          <a:gradFill flip="none" rotWithShape="1">
            <a:gsLst>
              <a:gs pos="0">
                <a:srgbClr val="CBCBCB"/>
              </a:gs>
              <a:gs pos="0">
                <a:srgbClr val="C4C4C4"/>
              </a:gs>
              <a:gs pos="0">
                <a:schemeClr val="accent1">
                  <a:tint val="66000"/>
                  <a:satMod val="160000"/>
                </a:schemeClr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紙媒体の資料が紛失・破損によって確認し辛い</a:t>
            </a:r>
          </a:p>
        </p:txBody>
      </p:sp>
      <p:sp>
        <p:nvSpPr>
          <p:cNvPr id="4" name="上矢印吹き出し 3"/>
          <p:cNvSpPr/>
          <p:nvPr/>
        </p:nvSpPr>
        <p:spPr>
          <a:xfrm>
            <a:off x="451141" y="4949625"/>
            <a:ext cx="7485384" cy="1647727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/>
              <a:t>正社員の負担が増え</a:t>
            </a:r>
          </a:p>
          <a:p>
            <a:pPr algn="ctr"/>
            <a:r>
              <a:rPr lang="ja-JP" altLang="en-US" sz="2800" b="1" dirty="0"/>
              <a:t>他の業界より離職率が高い</a:t>
            </a:r>
          </a:p>
        </p:txBody>
      </p:sp>
      <p:sp>
        <p:nvSpPr>
          <p:cNvPr id="6" name="下矢印 5"/>
          <p:cNvSpPr/>
          <p:nvPr/>
        </p:nvSpPr>
        <p:spPr>
          <a:xfrm>
            <a:off x="3630848" y="4949623"/>
            <a:ext cx="1096273" cy="567607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05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5791200" cy="831622"/>
          </a:xfrm>
        </p:spPr>
        <p:txBody>
          <a:bodyPr/>
          <a:lstStyle/>
          <a:p>
            <a:r>
              <a:rPr lang="ja-JP" altLang="en-US" dirty="0" smtClean="0"/>
              <a:t>１－</a:t>
            </a:r>
            <a:r>
              <a:rPr lang="ja-JP" altLang="en-US" dirty="0"/>
              <a:t>３</a:t>
            </a:r>
            <a:r>
              <a:rPr lang="ja-JP" altLang="en-US" dirty="0" smtClean="0"/>
              <a:t> 解決策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752600"/>
            <a:ext cx="7848872" cy="4916759"/>
          </a:xfrm>
        </p:spPr>
        <p:txBody>
          <a:bodyPr>
            <a:noAutofit/>
          </a:bodyPr>
          <a:lstStyle/>
          <a:p>
            <a:endParaRPr kumimoji="1" lang="ja-JP" altLang="en-US" sz="2800" b="0" dirty="0"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67544" y="1422106"/>
            <a:ext cx="7416824" cy="720080"/>
          </a:xfrm>
          <a:prstGeom prst="roundRect">
            <a:avLst/>
          </a:prstGeom>
          <a:gradFill flip="none" rotWithShape="1">
            <a:gsLst>
              <a:gs pos="0">
                <a:srgbClr val="CBCBCB"/>
              </a:gs>
              <a:gs pos="0">
                <a:srgbClr val="C4C4C4"/>
              </a:gs>
              <a:gs pos="0">
                <a:schemeClr val="accent1">
                  <a:tint val="66000"/>
                  <a:satMod val="160000"/>
                </a:schemeClr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シフト提出機能にアラームを付加し、期限を知らせる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467544" y="2142186"/>
            <a:ext cx="7416824" cy="720080"/>
          </a:xfrm>
          <a:prstGeom prst="roundRect">
            <a:avLst/>
          </a:prstGeom>
          <a:gradFill flip="none" rotWithShape="1">
            <a:gsLst>
              <a:gs pos="0">
                <a:srgbClr val="CBCBCB"/>
              </a:gs>
              <a:gs pos="0">
                <a:srgbClr val="C4C4C4"/>
              </a:gs>
              <a:gs pos="0">
                <a:schemeClr val="accent1">
                  <a:tint val="66000"/>
                  <a:satMod val="160000"/>
                </a:schemeClr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オンラインでシフトの閲覧を可能にさせる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467544" y="2862266"/>
            <a:ext cx="7416824" cy="720080"/>
          </a:xfrm>
          <a:prstGeom prst="roundRect">
            <a:avLst/>
          </a:prstGeom>
          <a:gradFill flip="none" rotWithShape="1">
            <a:gsLst>
              <a:gs pos="0">
                <a:srgbClr val="CBCBCB"/>
              </a:gs>
              <a:gs pos="0">
                <a:srgbClr val="C4C4C4"/>
              </a:gs>
              <a:gs pos="0">
                <a:schemeClr val="accent1">
                  <a:tint val="66000"/>
                  <a:satMod val="160000"/>
                </a:schemeClr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シフトの作成機能、売上のデータを計算視覚化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467544" y="3582346"/>
            <a:ext cx="7416824" cy="720080"/>
          </a:xfrm>
          <a:prstGeom prst="roundRect">
            <a:avLst/>
          </a:prstGeom>
          <a:gradFill flip="none" rotWithShape="1">
            <a:gsLst>
              <a:gs pos="0">
                <a:srgbClr val="CBCBCB"/>
              </a:gs>
              <a:gs pos="0">
                <a:srgbClr val="C4C4C4"/>
              </a:gs>
              <a:gs pos="0">
                <a:schemeClr val="accent1">
                  <a:tint val="66000"/>
                  <a:satMod val="160000"/>
                </a:schemeClr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従業員間で連絡を取り合えるよう、メールフォーム設置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467544" y="4318572"/>
            <a:ext cx="7416824" cy="766612"/>
          </a:xfrm>
          <a:prstGeom prst="roundRect">
            <a:avLst/>
          </a:prstGeom>
          <a:gradFill flip="none" rotWithShape="1">
            <a:gsLst>
              <a:gs pos="0">
                <a:srgbClr val="CBCBCB"/>
              </a:gs>
              <a:gs pos="0">
                <a:srgbClr val="C4C4C4"/>
              </a:gs>
              <a:gs pos="0">
                <a:schemeClr val="accent1">
                  <a:tint val="66000"/>
                  <a:satMod val="160000"/>
                </a:schemeClr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ファイル共有機能によって各店舗でマニュアル等を、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ダウンロード・印刷を可能にさせる</a:t>
            </a:r>
          </a:p>
        </p:txBody>
      </p:sp>
      <p:sp>
        <p:nvSpPr>
          <p:cNvPr id="4" name="上矢印吹き出し 3"/>
          <p:cNvSpPr/>
          <p:nvPr/>
        </p:nvSpPr>
        <p:spPr>
          <a:xfrm>
            <a:off x="549167" y="5085184"/>
            <a:ext cx="7335201" cy="158417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/>
              <a:t>社員</a:t>
            </a:r>
            <a:r>
              <a:rPr lang="ja-JP" altLang="en-US" sz="2800" b="1" dirty="0"/>
              <a:t>、従業員の負担を減らし</a:t>
            </a:r>
          </a:p>
          <a:p>
            <a:pPr algn="ctr"/>
            <a:r>
              <a:rPr lang="ja-JP" altLang="en-US" sz="2800" b="1" dirty="0"/>
              <a:t>働きやすい環境を提供する</a:t>
            </a:r>
          </a:p>
        </p:txBody>
      </p:sp>
      <p:sp>
        <p:nvSpPr>
          <p:cNvPr id="13" name="下矢印 12"/>
          <p:cNvSpPr/>
          <p:nvPr/>
        </p:nvSpPr>
        <p:spPr>
          <a:xfrm>
            <a:off x="3681205" y="5072661"/>
            <a:ext cx="1096273" cy="60154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10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5791200" cy="1371600"/>
          </a:xfrm>
        </p:spPr>
        <p:txBody>
          <a:bodyPr/>
          <a:lstStyle/>
          <a:p>
            <a:r>
              <a:rPr lang="ja-JP" altLang="en-US" dirty="0"/>
              <a:t>２</a:t>
            </a:r>
            <a:r>
              <a:rPr lang="en-US" altLang="ja-JP" dirty="0" smtClean="0"/>
              <a:t> </a:t>
            </a:r>
            <a:r>
              <a:rPr lang="ja-JP" altLang="en-US" smtClean="0"/>
              <a:t>システム画面と機能説明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2564904"/>
            <a:ext cx="5737448" cy="3816424"/>
          </a:xfrm>
        </p:spPr>
        <p:txBody>
          <a:bodyPr/>
          <a:lstStyle/>
          <a:p>
            <a:r>
              <a:rPr lang="en-US" altLang="ja-JP" b="0" dirty="0" smtClean="0">
                <a:latin typeface="+mn-ea"/>
              </a:rPr>
              <a:t>	</a:t>
            </a:r>
            <a:r>
              <a:rPr lang="en-US" altLang="ja-JP" sz="2800" b="0" dirty="0">
                <a:latin typeface="+mn-ea"/>
              </a:rPr>
              <a:t>2</a:t>
            </a:r>
            <a:r>
              <a:rPr lang="en-US" altLang="ja-JP" sz="2800" b="0" dirty="0" smtClean="0">
                <a:latin typeface="+mn-ea"/>
              </a:rPr>
              <a:t>-1.</a:t>
            </a:r>
            <a:r>
              <a:rPr lang="ja-JP" altLang="en-US" sz="2800" b="0" dirty="0">
                <a:latin typeface="+mn-ea"/>
              </a:rPr>
              <a:t>主な機能</a:t>
            </a:r>
            <a:endParaRPr lang="en-US" altLang="ja-JP" sz="2800" b="0" dirty="0">
              <a:latin typeface="+mn-ea"/>
            </a:endParaRPr>
          </a:p>
          <a:p>
            <a:r>
              <a:rPr lang="en-US" altLang="ja-JP" sz="2800" b="0" dirty="0">
                <a:latin typeface="+mn-ea"/>
              </a:rPr>
              <a:t>	</a:t>
            </a:r>
            <a:r>
              <a:rPr lang="en-US" altLang="ja-JP" sz="2800" b="0" dirty="0" smtClean="0">
                <a:latin typeface="+mn-ea"/>
              </a:rPr>
              <a:t>2-2.</a:t>
            </a:r>
            <a:r>
              <a:rPr lang="ja-JP" altLang="en-US" sz="2800" b="0" dirty="0">
                <a:latin typeface="+mn-ea"/>
              </a:rPr>
              <a:t>システム</a:t>
            </a:r>
            <a:r>
              <a:rPr lang="ja-JP" altLang="en-US" sz="2800" b="0" dirty="0" smtClean="0">
                <a:latin typeface="+mn-ea"/>
              </a:rPr>
              <a:t>の</a:t>
            </a:r>
            <a:r>
              <a:rPr lang="ja-JP" altLang="en-US" sz="2800" b="0" dirty="0">
                <a:latin typeface="+mn-ea"/>
              </a:rPr>
              <a:t>特長</a:t>
            </a:r>
            <a:endParaRPr lang="en-US" altLang="ja-JP" sz="2800" b="0" dirty="0">
              <a:latin typeface="+mn-ea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110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２－１　主な機能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3184472" y="2134500"/>
            <a:ext cx="2810192" cy="1679472"/>
            <a:chOff x="3347864" y="2129576"/>
            <a:chExt cx="2810192" cy="1679472"/>
          </a:xfrm>
          <a:gradFill>
            <a:gsLst>
              <a:gs pos="0">
                <a:srgbClr val="002060"/>
              </a:gs>
              <a:gs pos="0">
                <a:srgbClr val="C4C4C4"/>
              </a:gs>
              <a:gs pos="0">
                <a:schemeClr val="accent1">
                  <a:tint val="66000"/>
                  <a:satMod val="160000"/>
                </a:schemeClr>
              </a:gs>
              <a:gs pos="100000">
                <a:srgbClr val="F0FFEF"/>
              </a:gs>
              <a:gs pos="1000">
                <a:schemeClr val="accent3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13500000" scaled="1"/>
          </a:gradFill>
        </p:grpSpPr>
        <p:sp>
          <p:nvSpPr>
            <p:cNvPr id="7" name="フリーフォーム 6"/>
            <p:cNvSpPr/>
            <p:nvPr/>
          </p:nvSpPr>
          <p:spPr>
            <a:xfrm>
              <a:off x="3347864" y="2129576"/>
              <a:ext cx="2428875" cy="1457324"/>
            </a:xfrm>
            <a:custGeom>
              <a:avLst/>
              <a:gdLst>
                <a:gd name="connsiteX0" fmla="*/ 0 w 2428875"/>
                <a:gd name="connsiteY0" fmla="*/ 0 h 1457324"/>
                <a:gd name="connsiteX1" fmla="*/ 2428875 w 2428875"/>
                <a:gd name="connsiteY1" fmla="*/ 0 h 1457324"/>
                <a:gd name="connsiteX2" fmla="*/ 2428875 w 2428875"/>
                <a:gd name="connsiteY2" fmla="*/ 1457324 h 1457324"/>
                <a:gd name="connsiteX3" fmla="*/ 0 w 2428875"/>
                <a:gd name="connsiteY3" fmla="*/ 1457324 h 1457324"/>
                <a:gd name="connsiteX4" fmla="*/ 0 w 2428875"/>
                <a:gd name="connsiteY4" fmla="*/ 0 h 145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8875" h="1457324">
                  <a:moveTo>
                    <a:pt x="0" y="0"/>
                  </a:moveTo>
                  <a:lnTo>
                    <a:pt x="2428875" y="0"/>
                  </a:lnTo>
                  <a:lnTo>
                    <a:pt x="2428875" y="1457324"/>
                  </a:lnTo>
                  <a:lnTo>
                    <a:pt x="0" y="14573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3200" kern="1200" dirty="0" smtClean="0"/>
                <a:t>メール</a:t>
              </a:r>
              <a:endParaRPr kumimoji="1" lang="ja-JP" altLang="en-US" sz="3200" kern="1200" dirty="0"/>
            </a:p>
          </p:txBody>
        </p:sp>
        <p:pic>
          <p:nvPicPr>
            <p:cNvPr id="3074" name="Picture 2" descr="C:\Users\x11g020\AppData\Local\Microsoft\Windows\Temporary Internet Files\Content.IE5\93V1A2MV\MC90039630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2278" y="2826630"/>
              <a:ext cx="935778" cy="98241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xtLst/>
          </p:spPr>
        </p:pic>
      </p:grpSp>
      <p:grpSp>
        <p:nvGrpSpPr>
          <p:cNvPr id="5" name="グループ化 4"/>
          <p:cNvGrpSpPr/>
          <p:nvPr/>
        </p:nvGrpSpPr>
        <p:grpSpPr>
          <a:xfrm>
            <a:off x="6129413" y="1728082"/>
            <a:ext cx="2835076" cy="1863740"/>
            <a:chOff x="6464235" y="1741812"/>
            <a:chExt cx="2531576" cy="1786261"/>
          </a:xfrm>
          <a:gradFill>
            <a:gsLst>
              <a:gs pos="0">
                <a:srgbClr val="002060"/>
              </a:gs>
              <a:gs pos="0">
                <a:srgbClr val="C4C4C4"/>
              </a:gs>
              <a:gs pos="0">
                <a:schemeClr val="accent1">
                  <a:tint val="66000"/>
                  <a:satMod val="160000"/>
                </a:schemeClr>
              </a:gs>
              <a:gs pos="100000">
                <a:srgbClr val="F0FFEF"/>
              </a:gs>
              <a:gs pos="1000">
                <a:schemeClr val="accent3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13500000" scaled="1"/>
          </a:gradFill>
        </p:grpSpPr>
        <p:sp>
          <p:nvSpPr>
            <p:cNvPr id="8" name="フリーフォーム 7"/>
            <p:cNvSpPr/>
            <p:nvPr/>
          </p:nvSpPr>
          <p:spPr>
            <a:xfrm>
              <a:off x="6464235" y="2070749"/>
              <a:ext cx="2428875" cy="1457324"/>
            </a:xfrm>
            <a:custGeom>
              <a:avLst/>
              <a:gdLst>
                <a:gd name="connsiteX0" fmla="*/ 0 w 2428875"/>
                <a:gd name="connsiteY0" fmla="*/ 0 h 1457324"/>
                <a:gd name="connsiteX1" fmla="*/ 2428875 w 2428875"/>
                <a:gd name="connsiteY1" fmla="*/ 0 h 1457324"/>
                <a:gd name="connsiteX2" fmla="*/ 2428875 w 2428875"/>
                <a:gd name="connsiteY2" fmla="*/ 1457324 h 1457324"/>
                <a:gd name="connsiteX3" fmla="*/ 0 w 2428875"/>
                <a:gd name="connsiteY3" fmla="*/ 1457324 h 1457324"/>
                <a:gd name="connsiteX4" fmla="*/ 0 w 2428875"/>
                <a:gd name="connsiteY4" fmla="*/ 0 h 145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8875" h="1457324">
                  <a:moveTo>
                    <a:pt x="0" y="0"/>
                  </a:moveTo>
                  <a:lnTo>
                    <a:pt x="2428875" y="0"/>
                  </a:lnTo>
                  <a:lnTo>
                    <a:pt x="2428875" y="1457324"/>
                  </a:lnTo>
                  <a:lnTo>
                    <a:pt x="0" y="14573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3200" kern="1200" dirty="0" smtClean="0"/>
                <a:t>スケジュール</a:t>
              </a:r>
              <a:endParaRPr kumimoji="1" lang="ja-JP" altLang="en-US" sz="3200" kern="1200" dirty="0"/>
            </a:p>
          </p:txBody>
        </p:sp>
        <p:pic>
          <p:nvPicPr>
            <p:cNvPr id="3078" name="Picture 6" descr="C:\Users\x11g020\AppData\Local\Microsoft\Windows\Temporary Internet Files\Content.IE5\5V80OQGV\MC900237261[1]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7188" y="1741812"/>
              <a:ext cx="858623" cy="851000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xtLst/>
          </p:spPr>
        </p:pic>
      </p:grpSp>
      <p:grpSp>
        <p:nvGrpSpPr>
          <p:cNvPr id="11" name="グループ化 10"/>
          <p:cNvGrpSpPr/>
          <p:nvPr/>
        </p:nvGrpSpPr>
        <p:grpSpPr>
          <a:xfrm>
            <a:off x="1259632" y="4293096"/>
            <a:ext cx="2995317" cy="1844103"/>
            <a:chOff x="1486872" y="4293096"/>
            <a:chExt cx="2768077" cy="1844103"/>
          </a:xfrm>
          <a:gradFill>
            <a:gsLst>
              <a:gs pos="0">
                <a:srgbClr val="002060"/>
              </a:gs>
              <a:gs pos="0">
                <a:srgbClr val="C4C4C4"/>
              </a:gs>
              <a:gs pos="0">
                <a:schemeClr val="accent1">
                  <a:tint val="66000"/>
                  <a:satMod val="160000"/>
                </a:schemeClr>
              </a:gs>
              <a:gs pos="100000">
                <a:srgbClr val="F0FFEF"/>
              </a:gs>
              <a:gs pos="1000">
                <a:schemeClr val="accent3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13500000" scaled="1"/>
          </a:gradFill>
        </p:grpSpPr>
        <p:sp>
          <p:nvSpPr>
            <p:cNvPr id="9" name="フリーフォーム 8"/>
            <p:cNvSpPr/>
            <p:nvPr/>
          </p:nvSpPr>
          <p:spPr>
            <a:xfrm>
              <a:off x="1486872" y="4293096"/>
              <a:ext cx="2428875" cy="1457324"/>
            </a:xfrm>
            <a:custGeom>
              <a:avLst/>
              <a:gdLst>
                <a:gd name="connsiteX0" fmla="*/ 0 w 2428875"/>
                <a:gd name="connsiteY0" fmla="*/ 0 h 1457324"/>
                <a:gd name="connsiteX1" fmla="*/ 2428875 w 2428875"/>
                <a:gd name="connsiteY1" fmla="*/ 0 h 1457324"/>
                <a:gd name="connsiteX2" fmla="*/ 2428875 w 2428875"/>
                <a:gd name="connsiteY2" fmla="*/ 1457324 h 1457324"/>
                <a:gd name="connsiteX3" fmla="*/ 0 w 2428875"/>
                <a:gd name="connsiteY3" fmla="*/ 1457324 h 1457324"/>
                <a:gd name="connsiteX4" fmla="*/ 0 w 2428875"/>
                <a:gd name="connsiteY4" fmla="*/ 0 h 145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8875" h="1457324">
                  <a:moveTo>
                    <a:pt x="0" y="0"/>
                  </a:moveTo>
                  <a:lnTo>
                    <a:pt x="2428875" y="0"/>
                  </a:lnTo>
                  <a:lnTo>
                    <a:pt x="2428875" y="1457324"/>
                  </a:lnTo>
                  <a:lnTo>
                    <a:pt x="0" y="14573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3200" kern="1200" dirty="0" smtClean="0"/>
                <a:t>売り上げ分析</a:t>
              </a:r>
              <a:endParaRPr kumimoji="1" lang="ja-JP" altLang="en-US" sz="3200" kern="1200" dirty="0"/>
            </a:p>
          </p:txBody>
        </p:sp>
        <p:pic>
          <p:nvPicPr>
            <p:cNvPr id="3079" name="Picture 7" descr="C:\Users\x11g020\AppData\Local\Microsoft\Windows\Temporary Internet Files\Content.IE5\VVX53FA5\MC900339282[1].wmf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864" y="5229200"/>
              <a:ext cx="907085" cy="907999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xtLst/>
          </p:spPr>
        </p:pic>
      </p:grpSp>
      <p:grpSp>
        <p:nvGrpSpPr>
          <p:cNvPr id="12" name="グループ化 11"/>
          <p:cNvGrpSpPr/>
          <p:nvPr/>
        </p:nvGrpSpPr>
        <p:grpSpPr>
          <a:xfrm>
            <a:off x="4906586" y="4293096"/>
            <a:ext cx="3096342" cy="1694206"/>
            <a:chOff x="4989533" y="4293096"/>
            <a:chExt cx="2803430" cy="1694206"/>
          </a:xfrm>
          <a:gradFill>
            <a:gsLst>
              <a:gs pos="0">
                <a:srgbClr val="002060"/>
              </a:gs>
              <a:gs pos="0">
                <a:srgbClr val="C4C4C4"/>
              </a:gs>
              <a:gs pos="0">
                <a:schemeClr val="accent1">
                  <a:tint val="66000"/>
                  <a:satMod val="160000"/>
                </a:schemeClr>
              </a:gs>
              <a:gs pos="100000">
                <a:srgbClr val="F0FFEF"/>
              </a:gs>
              <a:gs pos="1000">
                <a:schemeClr val="accent3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13500000" scaled="1"/>
          </a:gradFill>
        </p:grpSpPr>
        <p:sp>
          <p:nvSpPr>
            <p:cNvPr id="10" name="フリーフォーム 9"/>
            <p:cNvSpPr/>
            <p:nvPr/>
          </p:nvSpPr>
          <p:spPr>
            <a:xfrm>
              <a:off x="5364088" y="4293096"/>
              <a:ext cx="2428875" cy="1457324"/>
            </a:xfrm>
            <a:custGeom>
              <a:avLst/>
              <a:gdLst>
                <a:gd name="connsiteX0" fmla="*/ 0 w 2428875"/>
                <a:gd name="connsiteY0" fmla="*/ 0 h 1457324"/>
                <a:gd name="connsiteX1" fmla="*/ 2428875 w 2428875"/>
                <a:gd name="connsiteY1" fmla="*/ 0 h 1457324"/>
                <a:gd name="connsiteX2" fmla="*/ 2428875 w 2428875"/>
                <a:gd name="connsiteY2" fmla="*/ 1457324 h 1457324"/>
                <a:gd name="connsiteX3" fmla="*/ 0 w 2428875"/>
                <a:gd name="connsiteY3" fmla="*/ 1457324 h 1457324"/>
                <a:gd name="connsiteX4" fmla="*/ 0 w 2428875"/>
                <a:gd name="connsiteY4" fmla="*/ 0 h 145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8875" h="1457324">
                  <a:moveTo>
                    <a:pt x="0" y="0"/>
                  </a:moveTo>
                  <a:lnTo>
                    <a:pt x="2428875" y="0"/>
                  </a:lnTo>
                  <a:lnTo>
                    <a:pt x="2428875" y="1457324"/>
                  </a:lnTo>
                  <a:lnTo>
                    <a:pt x="0" y="14573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3200" kern="1200" dirty="0" smtClean="0"/>
                <a:t>ファイル共有</a:t>
              </a:r>
              <a:endParaRPr kumimoji="1" lang="ja-JP" altLang="en-US" sz="3200" kern="1200" dirty="0"/>
            </a:p>
          </p:txBody>
        </p:sp>
        <p:pic>
          <p:nvPicPr>
            <p:cNvPr id="3080" name="Picture 8" descr="C:\Users\x11g020\AppData\Local\Microsoft\Windows\Temporary Internet Files\Content.IE5\93V1A2MV\MC900431535[1].png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9533" y="5126305"/>
              <a:ext cx="1123039" cy="860997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xtLst/>
          </p:spPr>
        </p:pic>
      </p:grpSp>
      <p:grpSp>
        <p:nvGrpSpPr>
          <p:cNvPr id="3" name="グループ化 2"/>
          <p:cNvGrpSpPr/>
          <p:nvPr/>
        </p:nvGrpSpPr>
        <p:grpSpPr>
          <a:xfrm>
            <a:off x="272435" y="1767658"/>
            <a:ext cx="2798092" cy="1844697"/>
            <a:chOff x="272435" y="1767658"/>
            <a:chExt cx="2798092" cy="1844697"/>
          </a:xfrm>
          <a:gradFill>
            <a:gsLst>
              <a:gs pos="0">
                <a:srgbClr val="002060"/>
              </a:gs>
              <a:gs pos="0">
                <a:srgbClr val="C4C4C4"/>
              </a:gs>
              <a:gs pos="0">
                <a:schemeClr val="accent1">
                  <a:tint val="66000"/>
                  <a:satMod val="160000"/>
                </a:schemeClr>
              </a:gs>
              <a:gs pos="100000">
                <a:srgbClr val="F0FFEF"/>
              </a:gs>
              <a:gs pos="1000">
                <a:schemeClr val="accent3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13500000" scaled="1"/>
          </a:gradFill>
        </p:grpSpPr>
        <p:sp>
          <p:nvSpPr>
            <p:cNvPr id="6" name="フリーフォーム 5"/>
            <p:cNvSpPr/>
            <p:nvPr/>
          </p:nvSpPr>
          <p:spPr>
            <a:xfrm>
              <a:off x="272435" y="2155031"/>
              <a:ext cx="2428875" cy="1457324"/>
            </a:xfrm>
            <a:custGeom>
              <a:avLst/>
              <a:gdLst>
                <a:gd name="connsiteX0" fmla="*/ 0 w 2428875"/>
                <a:gd name="connsiteY0" fmla="*/ 0 h 1457324"/>
                <a:gd name="connsiteX1" fmla="*/ 2428875 w 2428875"/>
                <a:gd name="connsiteY1" fmla="*/ 0 h 1457324"/>
                <a:gd name="connsiteX2" fmla="*/ 2428875 w 2428875"/>
                <a:gd name="connsiteY2" fmla="*/ 1457324 h 1457324"/>
                <a:gd name="connsiteX3" fmla="*/ 0 w 2428875"/>
                <a:gd name="connsiteY3" fmla="*/ 1457324 h 1457324"/>
                <a:gd name="connsiteX4" fmla="*/ 0 w 2428875"/>
                <a:gd name="connsiteY4" fmla="*/ 0 h 145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8875" h="1457324">
                  <a:moveTo>
                    <a:pt x="0" y="0"/>
                  </a:moveTo>
                  <a:lnTo>
                    <a:pt x="2428875" y="0"/>
                  </a:lnTo>
                  <a:lnTo>
                    <a:pt x="2428875" y="1457324"/>
                  </a:lnTo>
                  <a:lnTo>
                    <a:pt x="0" y="14573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3200" kern="1200" dirty="0" smtClean="0"/>
                <a:t>シフト</a:t>
              </a:r>
              <a:endParaRPr kumimoji="1" lang="ja-JP" altLang="en-US" sz="3200" kern="1200" dirty="0"/>
            </a:p>
          </p:txBody>
        </p:sp>
        <p:pic>
          <p:nvPicPr>
            <p:cNvPr id="3081" name="Picture 9" descr="C:\Users\x11g020\AppData\Local\Microsoft\Windows\Temporary Internet Files\Content.IE5\VVX53FA5\MC900312622[1].wmf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9625" y="1767658"/>
              <a:ext cx="1040902" cy="108790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xtLst/>
          </p:spPr>
        </p:pic>
      </p:grpSp>
    </p:spTree>
    <p:extLst>
      <p:ext uri="{BB962C8B-B14F-4D97-AF65-F5344CB8AC3E}">
        <p14:creationId xmlns:p14="http://schemas.microsoft.com/office/powerpoint/2010/main" val="392328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２－３　</a:t>
            </a:r>
            <a:r>
              <a:rPr kumimoji="1" lang="ja-JP" altLang="en-US" dirty="0" smtClean="0"/>
              <a:t>システムの特長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9552" y="1988840"/>
            <a:ext cx="8204448" cy="3744416"/>
          </a:xfrm>
          <a:ln>
            <a:noFill/>
          </a:ln>
        </p:spPr>
        <p:txBody>
          <a:bodyPr anchor="t">
            <a:noAutofit/>
          </a:bodyPr>
          <a:lstStyle/>
          <a:p>
            <a:pPr marL="0" indent="0" algn="ctr">
              <a:buNone/>
            </a:pPr>
            <a:endParaRPr lang="en-US" altLang="ja-JP" sz="3200" dirty="0" smtClean="0"/>
          </a:p>
          <a:p>
            <a:pPr marL="0" indent="0" algn="ctr">
              <a:buNone/>
            </a:pPr>
            <a:endParaRPr lang="en-US" altLang="ja-JP" sz="3200" dirty="0" smtClean="0"/>
          </a:p>
        </p:txBody>
      </p:sp>
      <p:sp>
        <p:nvSpPr>
          <p:cNvPr id="6" name="フリーフォーム 5"/>
          <p:cNvSpPr/>
          <p:nvPr/>
        </p:nvSpPr>
        <p:spPr>
          <a:xfrm>
            <a:off x="271393" y="2071288"/>
            <a:ext cx="1132255" cy="1617507"/>
          </a:xfrm>
          <a:custGeom>
            <a:avLst/>
            <a:gdLst>
              <a:gd name="connsiteX0" fmla="*/ 0 w 1617507"/>
              <a:gd name="connsiteY0" fmla="*/ 0 h 1132255"/>
              <a:gd name="connsiteX1" fmla="*/ 1051380 w 1617507"/>
              <a:gd name="connsiteY1" fmla="*/ 0 h 1132255"/>
              <a:gd name="connsiteX2" fmla="*/ 1617507 w 1617507"/>
              <a:gd name="connsiteY2" fmla="*/ 566128 h 1132255"/>
              <a:gd name="connsiteX3" fmla="*/ 1051380 w 1617507"/>
              <a:gd name="connsiteY3" fmla="*/ 1132255 h 1132255"/>
              <a:gd name="connsiteX4" fmla="*/ 0 w 1617507"/>
              <a:gd name="connsiteY4" fmla="*/ 1132255 h 1132255"/>
              <a:gd name="connsiteX5" fmla="*/ 566128 w 1617507"/>
              <a:gd name="connsiteY5" fmla="*/ 566128 h 1132255"/>
              <a:gd name="connsiteX6" fmla="*/ 0 w 1617507"/>
              <a:gd name="connsiteY6" fmla="*/ 0 h 1132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7507" h="1132255">
                <a:moveTo>
                  <a:pt x="1617507" y="0"/>
                </a:moveTo>
                <a:lnTo>
                  <a:pt x="1617507" y="735966"/>
                </a:lnTo>
                <a:lnTo>
                  <a:pt x="808753" y="1132255"/>
                </a:lnTo>
                <a:lnTo>
                  <a:pt x="0" y="735966"/>
                </a:lnTo>
                <a:lnTo>
                  <a:pt x="0" y="0"/>
                </a:lnTo>
                <a:lnTo>
                  <a:pt x="808753" y="396290"/>
                </a:lnTo>
                <a:lnTo>
                  <a:pt x="1617507" y="0"/>
                </a:ln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80000"/>
              <a:hueOff val="0"/>
              <a:satOff val="0"/>
              <a:lumOff val="0"/>
              <a:alphaOff val="0"/>
            </a:schemeClr>
          </a:fillRef>
          <a:effectRef idx="1">
            <a:schemeClr val="accent3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781" tIns="583908" rIns="17779" bIns="583907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ja-JP" altLang="en-US" sz="2800" kern="1200" dirty="0" smtClean="0"/>
              <a:t>　</a:t>
            </a:r>
            <a:endParaRPr kumimoji="1" lang="ja-JP" altLang="en-US" sz="2800" kern="1200" dirty="0"/>
          </a:p>
        </p:txBody>
      </p:sp>
      <p:sp>
        <p:nvSpPr>
          <p:cNvPr id="7" name="フリーフォーム 6"/>
          <p:cNvSpPr/>
          <p:nvPr/>
        </p:nvSpPr>
        <p:spPr>
          <a:xfrm>
            <a:off x="1403648" y="2071289"/>
            <a:ext cx="7220672" cy="1051380"/>
          </a:xfrm>
          <a:custGeom>
            <a:avLst/>
            <a:gdLst>
              <a:gd name="connsiteX0" fmla="*/ 175234 w 1051380"/>
              <a:gd name="connsiteY0" fmla="*/ 0 h 7220672"/>
              <a:gd name="connsiteX1" fmla="*/ 876146 w 1051380"/>
              <a:gd name="connsiteY1" fmla="*/ 0 h 7220672"/>
              <a:gd name="connsiteX2" fmla="*/ 1051380 w 1051380"/>
              <a:gd name="connsiteY2" fmla="*/ 175234 h 7220672"/>
              <a:gd name="connsiteX3" fmla="*/ 1051380 w 1051380"/>
              <a:gd name="connsiteY3" fmla="*/ 7220672 h 7220672"/>
              <a:gd name="connsiteX4" fmla="*/ 1051380 w 1051380"/>
              <a:gd name="connsiteY4" fmla="*/ 7220672 h 7220672"/>
              <a:gd name="connsiteX5" fmla="*/ 0 w 1051380"/>
              <a:gd name="connsiteY5" fmla="*/ 7220672 h 7220672"/>
              <a:gd name="connsiteX6" fmla="*/ 0 w 1051380"/>
              <a:gd name="connsiteY6" fmla="*/ 7220672 h 7220672"/>
              <a:gd name="connsiteX7" fmla="*/ 0 w 1051380"/>
              <a:gd name="connsiteY7" fmla="*/ 175234 h 7220672"/>
              <a:gd name="connsiteX8" fmla="*/ 175234 w 1051380"/>
              <a:gd name="connsiteY8" fmla="*/ 0 h 7220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1380" h="7220672">
                <a:moveTo>
                  <a:pt x="1051380" y="1203475"/>
                </a:moveTo>
                <a:lnTo>
                  <a:pt x="1051380" y="6017197"/>
                </a:lnTo>
                <a:cubicBezTo>
                  <a:pt x="1051380" y="6681855"/>
                  <a:pt x="1039956" y="7220669"/>
                  <a:pt x="1025865" y="7220669"/>
                </a:cubicBezTo>
                <a:lnTo>
                  <a:pt x="0" y="7220669"/>
                </a:lnTo>
                <a:lnTo>
                  <a:pt x="0" y="7220669"/>
                </a:lnTo>
                <a:lnTo>
                  <a:pt x="0" y="3"/>
                </a:lnTo>
                <a:lnTo>
                  <a:pt x="0" y="3"/>
                </a:lnTo>
                <a:lnTo>
                  <a:pt x="1025865" y="3"/>
                </a:lnTo>
                <a:cubicBezTo>
                  <a:pt x="1039956" y="3"/>
                  <a:pt x="1051380" y="538817"/>
                  <a:pt x="1051380" y="1203475"/>
                </a:cubicBez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6248" tIns="69739" rIns="69739" bIns="69739" numCol="1" spcCol="1270" anchor="ctr" anchorCtr="0">
            <a:noAutofit/>
          </a:bodyPr>
          <a:lstStyle/>
          <a:p>
            <a:pPr marL="285750" lvl="1" indent="-28575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ja-JP" altLang="en-US" sz="2900" u="sng" kern="1200" dirty="0" smtClean="0">
                <a:uFill>
                  <a:solidFill>
                    <a:srgbClr val="FF0000"/>
                  </a:solidFill>
                </a:uFill>
              </a:rPr>
              <a:t>従業員の負担を減らす</a:t>
            </a:r>
            <a:endParaRPr kumimoji="1" lang="ja-JP" altLang="en-US" sz="2900" kern="1200" dirty="0"/>
          </a:p>
        </p:txBody>
      </p:sp>
      <p:sp>
        <p:nvSpPr>
          <p:cNvPr id="8" name="フリーフォーム 7"/>
          <p:cNvSpPr/>
          <p:nvPr/>
        </p:nvSpPr>
        <p:spPr>
          <a:xfrm>
            <a:off x="271393" y="3494717"/>
            <a:ext cx="1132255" cy="1617507"/>
          </a:xfrm>
          <a:custGeom>
            <a:avLst/>
            <a:gdLst>
              <a:gd name="connsiteX0" fmla="*/ 0 w 1617507"/>
              <a:gd name="connsiteY0" fmla="*/ 0 h 1132255"/>
              <a:gd name="connsiteX1" fmla="*/ 1051380 w 1617507"/>
              <a:gd name="connsiteY1" fmla="*/ 0 h 1132255"/>
              <a:gd name="connsiteX2" fmla="*/ 1617507 w 1617507"/>
              <a:gd name="connsiteY2" fmla="*/ 566128 h 1132255"/>
              <a:gd name="connsiteX3" fmla="*/ 1051380 w 1617507"/>
              <a:gd name="connsiteY3" fmla="*/ 1132255 h 1132255"/>
              <a:gd name="connsiteX4" fmla="*/ 0 w 1617507"/>
              <a:gd name="connsiteY4" fmla="*/ 1132255 h 1132255"/>
              <a:gd name="connsiteX5" fmla="*/ 566128 w 1617507"/>
              <a:gd name="connsiteY5" fmla="*/ 566128 h 1132255"/>
              <a:gd name="connsiteX6" fmla="*/ 0 w 1617507"/>
              <a:gd name="connsiteY6" fmla="*/ 0 h 1132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7507" h="1132255">
                <a:moveTo>
                  <a:pt x="1617507" y="0"/>
                </a:moveTo>
                <a:lnTo>
                  <a:pt x="1617507" y="735966"/>
                </a:lnTo>
                <a:lnTo>
                  <a:pt x="808753" y="1132255"/>
                </a:lnTo>
                <a:lnTo>
                  <a:pt x="0" y="735966"/>
                </a:lnTo>
                <a:lnTo>
                  <a:pt x="0" y="0"/>
                </a:lnTo>
                <a:lnTo>
                  <a:pt x="808753" y="396290"/>
                </a:lnTo>
                <a:lnTo>
                  <a:pt x="1617507" y="0"/>
                </a:ln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10652"/>
              <a:alphaOff val="0"/>
            </a:schemeClr>
          </a:lnRef>
          <a:fillRef idx="1">
            <a:schemeClr val="accent3">
              <a:shade val="80000"/>
              <a:hueOff val="0"/>
              <a:satOff val="0"/>
              <a:lumOff val="10652"/>
              <a:alphaOff val="0"/>
            </a:schemeClr>
          </a:fillRef>
          <a:effectRef idx="1">
            <a:schemeClr val="accent3">
              <a:shade val="80000"/>
              <a:hueOff val="0"/>
              <a:satOff val="0"/>
              <a:lumOff val="1065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781" tIns="583908" rIns="17779" bIns="583907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ja-JP" altLang="en-US" sz="2800" kern="1200" dirty="0" smtClean="0"/>
              <a:t>　</a:t>
            </a:r>
            <a:endParaRPr kumimoji="1" lang="ja-JP" altLang="en-US" sz="2800" kern="1200" dirty="0"/>
          </a:p>
        </p:txBody>
      </p:sp>
      <p:sp>
        <p:nvSpPr>
          <p:cNvPr id="9" name="フリーフォーム 8"/>
          <p:cNvSpPr/>
          <p:nvPr/>
        </p:nvSpPr>
        <p:spPr>
          <a:xfrm>
            <a:off x="1403648" y="3494717"/>
            <a:ext cx="7220672" cy="1051380"/>
          </a:xfrm>
          <a:custGeom>
            <a:avLst/>
            <a:gdLst>
              <a:gd name="connsiteX0" fmla="*/ 175234 w 1051380"/>
              <a:gd name="connsiteY0" fmla="*/ 0 h 7220672"/>
              <a:gd name="connsiteX1" fmla="*/ 876146 w 1051380"/>
              <a:gd name="connsiteY1" fmla="*/ 0 h 7220672"/>
              <a:gd name="connsiteX2" fmla="*/ 1051380 w 1051380"/>
              <a:gd name="connsiteY2" fmla="*/ 175234 h 7220672"/>
              <a:gd name="connsiteX3" fmla="*/ 1051380 w 1051380"/>
              <a:gd name="connsiteY3" fmla="*/ 7220672 h 7220672"/>
              <a:gd name="connsiteX4" fmla="*/ 1051380 w 1051380"/>
              <a:gd name="connsiteY4" fmla="*/ 7220672 h 7220672"/>
              <a:gd name="connsiteX5" fmla="*/ 0 w 1051380"/>
              <a:gd name="connsiteY5" fmla="*/ 7220672 h 7220672"/>
              <a:gd name="connsiteX6" fmla="*/ 0 w 1051380"/>
              <a:gd name="connsiteY6" fmla="*/ 7220672 h 7220672"/>
              <a:gd name="connsiteX7" fmla="*/ 0 w 1051380"/>
              <a:gd name="connsiteY7" fmla="*/ 175234 h 7220672"/>
              <a:gd name="connsiteX8" fmla="*/ 175234 w 1051380"/>
              <a:gd name="connsiteY8" fmla="*/ 0 h 7220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1380" h="7220672">
                <a:moveTo>
                  <a:pt x="1051380" y="1203475"/>
                </a:moveTo>
                <a:lnTo>
                  <a:pt x="1051380" y="6017197"/>
                </a:lnTo>
                <a:cubicBezTo>
                  <a:pt x="1051380" y="6681855"/>
                  <a:pt x="1039956" y="7220669"/>
                  <a:pt x="1025865" y="7220669"/>
                </a:cubicBezTo>
                <a:lnTo>
                  <a:pt x="0" y="7220669"/>
                </a:lnTo>
                <a:lnTo>
                  <a:pt x="0" y="7220669"/>
                </a:lnTo>
                <a:lnTo>
                  <a:pt x="0" y="3"/>
                </a:lnTo>
                <a:lnTo>
                  <a:pt x="0" y="3"/>
                </a:lnTo>
                <a:lnTo>
                  <a:pt x="1025865" y="3"/>
                </a:lnTo>
                <a:cubicBezTo>
                  <a:pt x="1039956" y="3"/>
                  <a:pt x="1051380" y="538817"/>
                  <a:pt x="1051380" y="1203475"/>
                </a:cubicBez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10652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6248" tIns="69739" rIns="69739" bIns="69739" numCol="1" spcCol="1270" anchor="ctr" anchorCtr="0">
            <a:noAutofit/>
          </a:bodyPr>
          <a:lstStyle/>
          <a:p>
            <a:pPr marL="285750" lvl="1" indent="-28575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ja-JP" altLang="en-US" sz="2900" kern="1200" dirty="0" smtClean="0"/>
              <a:t>店舗の情報をあらかじめ知っておいてもらうことで </a:t>
            </a:r>
            <a:r>
              <a:rPr lang="ja-JP" altLang="en-US" sz="2900" u="sng" kern="1200" dirty="0" smtClean="0">
                <a:uFill>
                  <a:solidFill>
                    <a:srgbClr val="FF0000"/>
                  </a:solidFill>
                </a:uFill>
              </a:rPr>
              <a:t>ヒューマンエラーをなくす</a:t>
            </a:r>
            <a:endParaRPr kumimoji="1" lang="ja-JP" altLang="en-US" sz="2900" kern="1200" dirty="0"/>
          </a:p>
        </p:txBody>
      </p:sp>
      <p:sp>
        <p:nvSpPr>
          <p:cNvPr id="10" name="フリーフォーム 9"/>
          <p:cNvSpPr/>
          <p:nvPr/>
        </p:nvSpPr>
        <p:spPr>
          <a:xfrm>
            <a:off x="271393" y="4918145"/>
            <a:ext cx="1132255" cy="1617507"/>
          </a:xfrm>
          <a:custGeom>
            <a:avLst/>
            <a:gdLst>
              <a:gd name="connsiteX0" fmla="*/ 0 w 1617507"/>
              <a:gd name="connsiteY0" fmla="*/ 0 h 1132255"/>
              <a:gd name="connsiteX1" fmla="*/ 1051380 w 1617507"/>
              <a:gd name="connsiteY1" fmla="*/ 0 h 1132255"/>
              <a:gd name="connsiteX2" fmla="*/ 1617507 w 1617507"/>
              <a:gd name="connsiteY2" fmla="*/ 566128 h 1132255"/>
              <a:gd name="connsiteX3" fmla="*/ 1051380 w 1617507"/>
              <a:gd name="connsiteY3" fmla="*/ 1132255 h 1132255"/>
              <a:gd name="connsiteX4" fmla="*/ 0 w 1617507"/>
              <a:gd name="connsiteY4" fmla="*/ 1132255 h 1132255"/>
              <a:gd name="connsiteX5" fmla="*/ 566128 w 1617507"/>
              <a:gd name="connsiteY5" fmla="*/ 566128 h 1132255"/>
              <a:gd name="connsiteX6" fmla="*/ 0 w 1617507"/>
              <a:gd name="connsiteY6" fmla="*/ 0 h 1132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7507" h="1132255">
                <a:moveTo>
                  <a:pt x="1617507" y="0"/>
                </a:moveTo>
                <a:lnTo>
                  <a:pt x="1617507" y="735966"/>
                </a:lnTo>
                <a:lnTo>
                  <a:pt x="808753" y="1132255"/>
                </a:lnTo>
                <a:lnTo>
                  <a:pt x="0" y="735966"/>
                </a:lnTo>
                <a:lnTo>
                  <a:pt x="0" y="0"/>
                </a:lnTo>
                <a:lnTo>
                  <a:pt x="808753" y="396290"/>
                </a:lnTo>
                <a:lnTo>
                  <a:pt x="1617507" y="0"/>
                </a:ln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21304"/>
              <a:alphaOff val="0"/>
            </a:schemeClr>
          </a:lnRef>
          <a:fillRef idx="1">
            <a:schemeClr val="accent3">
              <a:shade val="80000"/>
              <a:hueOff val="0"/>
              <a:satOff val="0"/>
              <a:lumOff val="21304"/>
              <a:alphaOff val="0"/>
            </a:schemeClr>
          </a:fillRef>
          <a:effectRef idx="1">
            <a:schemeClr val="accent3">
              <a:shade val="80000"/>
              <a:hueOff val="0"/>
              <a:satOff val="0"/>
              <a:lumOff val="2130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781" tIns="583908" rIns="17779" bIns="583907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ja-JP" altLang="en-US" sz="2800" kern="1200" dirty="0" smtClean="0"/>
              <a:t>　</a:t>
            </a:r>
            <a:endParaRPr kumimoji="1" lang="ja-JP" altLang="en-US" sz="2800" kern="1200" dirty="0"/>
          </a:p>
        </p:txBody>
      </p:sp>
      <p:sp>
        <p:nvSpPr>
          <p:cNvPr id="11" name="フリーフォーム 10"/>
          <p:cNvSpPr/>
          <p:nvPr/>
        </p:nvSpPr>
        <p:spPr>
          <a:xfrm>
            <a:off x="1403648" y="4918146"/>
            <a:ext cx="7220672" cy="1051380"/>
          </a:xfrm>
          <a:custGeom>
            <a:avLst/>
            <a:gdLst>
              <a:gd name="connsiteX0" fmla="*/ 175234 w 1051380"/>
              <a:gd name="connsiteY0" fmla="*/ 0 h 7220672"/>
              <a:gd name="connsiteX1" fmla="*/ 876146 w 1051380"/>
              <a:gd name="connsiteY1" fmla="*/ 0 h 7220672"/>
              <a:gd name="connsiteX2" fmla="*/ 1051380 w 1051380"/>
              <a:gd name="connsiteY2" fmla="*/ 175234 h 7220672"/>
              <a:gd name="connsiteX3" fmla="*/ 1051380 w 1051380"/>
              <a:gd name="connsiteY3" fmla="*/ 7220672 h 7220672"/>
              <a:gd name="connsiteX4" fmla="*/ 1051380 w 1051380"/>
              <a:gd name="connsiteY4" fmla="*/ 7220672 h 7220672"/>
              <a:gd name="connsiteX5" fmla="*/ 0 w 1051380"/>
              <a:gd name="connsiteY5" fmla="*/ 7220672 h 7220672"/>
              <a:gd name="connsiteX6" fmla="*/ 0 w 1051380"/>
              <a:gd name="connsiteY6" fmla="*/ 7220672 h 7220672"/>
              <a:gd name="connsiteX7" fmla="*/ 0 w 1051380"/>
              <a:gd name="connsiteY7" fmla="*/ 175234 h 7220672"/>
              <a:gd name="connsiteX8" fmla="*/ 175234 w 1051380"/>
              <a:gd name="connsiteY8" fmla="*/ 0 h 7220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1380" h="7220672">
                <a:moveTo>
                  <a:pt x="1051380" y="1203475"/>
                </a:moveTo>
                <a:lnTo>
                  <a:pt x="1051380" y="6017197"/>
                </a:lnTo>
                <a:cubicBezTo>
                  <a:pt x="1051380" y="6681855"/>
                  <a:pt x="1039956" y="7220669"/>
                  <a:pt x="1025865" y="7220669"/>
                </a:cubicBezTo>
                <a:lnTo>
                  <a:pt x="0" y="7220669"/>
                </a:lnTo>
                <a:lnTo>
                  <a:pt x="0" y="7220669"/>
                </a:lnTo>
                <a:lnTo>
                  <a:pt x="0" y="3"/>
                </a:lnTo>
                <a:lnTo>
                  <a:pt x="0" y="3"/>
                </a:lnTo>
                <a:lnTo>
                  <a:pt x="1025865" y="3"/>
                </a:lnTo>
                <a:cubicBezTo>
                  <a:pt x="1039956" y="3"/>
                  <a:pt x="1051380" y="538817"/>
                  <a:pt x="1051380" y="1203475"/>
                </a:cubicBez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2130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6248" tIns="69739" rIns="69739" bIns="69739" numCol="1" spcCol="1270" anchor="ctr" anchorCtr="0">
            <a:noAutofit/>
          </a:bodyPr>
          <a:lstStyle/>
          <a:p>
            <a:pPr marL="285750" lvl="1" indent="-28575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ja-JP" altLang="en-US" sz="2900" u="sng" kern="1200" dirty="0" smtClean="0">
                <a:uFill>
                  <a:solidFill>
                    <a:srgbClr val="FF0000"/>
                  </a:solidFill>
                </a:uFill>
              </a:rPr>
              <a:t>お客様へのより良いサービスを提供できる</a:t>
            </a:r>
            <a:endParaRPr kumimoji="1" lang="ja-JP" altLang="en-US" sz="2900" kern="1200" dirty="0"/>
          </a:p>
        </p:txBody>
      </p:sp>
    </p:spTree>
    <p:extLst>
      <p:ext uri="{BB962C8B-B14F-4D97-AF65-F5344CB8AC3E}">
        <p14:creationId xmlns:p14="http://schemas.microsoft.com/office/powerpoint/2010/main" val="397691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7920880" cy="1371600"/>
          </a:xfrm>
        </p:spPr>
        <p:txBody>
          <a:bodyPr/>
          <a:lstStyle/>
          <a:p>
            <a:r>
              <a:rPr lang="ja-JP" altLang="en-US" dirty="0" smtClean="0"/>
              <a:t>３</a:t>
            </a:r>
            <a:r>
              <a:rPr lang="en-US" altLang="ja-JP" dirty="0" smtClean="0"/>
              <a:t> </a:t>
            </a:r>
            <a:r>
              <a:rPr lang="ja-JP" altLang="en-US" dirty="0" smtClean="0"/>
              <a:t>各機能説明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2564904"/>
            <a:ext cx="5737448" cy="3816424"/>
          </a:xfrm>
        </p:spPr>
        <p:txBody>
          <a:bodyPr/>
          <a:lstStyle/>
          <a:p>
            <a:r>
              <a:rPr lang="en-US" altLang="ja-JP" b="0" dirty="0" smtClean="0">
                <a:latin typeface="+mn-ea"/>
              </a:rPr>
              <a:t>	</a:t>
            </a:r>
            <a:r>
              <a:rPr lang="en-US" altLang="ja-JP" sz="2800" b="0" dirty="0" smtClean="0">
                <a:latin typeface="+mn-ea"/>
              </a:rPr>
              <a:t>3-1.</a:t>
            </a:r>
            <a:r>
              <a:rPr lang="ja-JP" altLang="en-US" sz="2800" b="0" dirty="0" smtClean="0">
                <a:latin typeface="+mn-ea"/>
              </a:rPr>
              <a:t>ログイン機能</a:t>
            </a:r>
            <a:endParaRPr lang="en-US" altLang="ja-JP" sz="2800" b="0" dirty="0" smtClean="0">
              <a:latin typeface="+mn-ea"/>
            </a:endParaRPr>
          </a:p>
          <a:p>
            <a:r>
              <a:rPr lang="en-US" altLang="ja-JP" sz="2800" b="0" dirty="0" smtClean="0">
                <a:latin typeface="+mn-ea"/>
              </a:rPr>
              <a:t>	3-2.</a:t>
            </a:r>
            <a:r>
              <a:rPr lang="ja-JP" altLang="en-US" sz="2800" b="0" dirty="0">
                <a:latin typeface="+mn-ea"/>
              </a:rPr>
              <a:t>メール機能</a:t>
            </a:r>
            <a:endParaRPr lang="en-US" altLang="ja-JP" sz="2800" b="0" dirty="0">
              <a:latin typeface="+mn-ea"/>
            </a:endParaRPr>
          </a:p>
          <a:p>
            <a:r>
              <a:rPr lang="en-US" altLang="ja-JP" sz="2800" b="0" dirty="0">
                <a:latin typeface="+mn-ea"/>
              </a:rPr>
              <a:t>	</a:t>
            </a:r>
            <a:r>
              <a:rPr lang="en-US" altLang="ja-JP" sz="2800" b="0" dirty="0" smtClean="0">
                <a:latin typeface="+mn-ea"/>
              </a:rPr>
              <a:t>3-3.</a:t>
            </a:r>
            <a:r>
              <a:rPr lang="ja-JP" altLang="en-US" sz="2800" b="0" dirty="0" smtClean="0">
                <a:latin typeface="+mn-ea"/>
              </a:rPr>
              <a:t>ユーザー管理機能</a:t>
            </a:r>
            <a:endParaRPr lang="en-US" altLang="ja-JP" sz="2800" b="0" dirty="0">
              <a:latin typeface="+mn-ea"/>
            </a:endParaRPr>
          </a:p>
          <a:p>
            <a:r>
              <a:rPr lang="en-US" altLang="ja-JP" sz="2800" b="0" dirty="0">
                <a:latin typeface="+mn-ea"/>
              </a:rPr>
              <a:t>	</a:t>
            </a:r>
            <a:r>
              <a:rPr lang="en-US" altLang="ja-JP" sz="2800" b="0" dirty="0" smtClean="0">
                <a:latin typeface="+mn-ea"/>
              </a:rPr>
              <a:t>3-4.</a:t>
            </a:r>
            <a:r>
              <a:rPr lang="ja-JP" altLang="en-US" sz="2800" b="0" dirty="0" smtClean="0">
                <a:latin typeface="+mn-ea"/>
              </a:rPr>
              <a:t>シフト機能</a:t>
            </a:r>
            <a:endParaRPr lang="en-US" altLang="ja-JP" sz="2800" b="0" dirty="0" smtClean="0">
              <a:latin typeface="+mn-ea"/>
            </a:endParaRPr>
          </a:p>
          <a:p>
            <a:r>
              <a:rPr lang="en-US" altLang="ja-JP" sz="2800" b="0" dirty="0">
                <a:latin typeface="+mn-ea"/>
              </a:rPr>
              <a:t>	</a:t>
            </a:r>
            <a:r>
              <a:rPr lang="en-US" altLang="ja-JP" sz="2800" b="0" dirty="0" smtClean="0">
                <a:latin typeface="+mn-ea"/>
              </a:rPr>
              <a:t>3-5.</a:t>
            </a:r>
            <a:r>
              <a:rPr lang="ja-JP" altLang="en-US" sz="2800" b="0" dirty="0" smtClean="0">
                <a:latin typeface="+mn-ea"/>
              </a:rPr>
              <a:t>スケジュール機能</a:t>
            </a:r>
            <a:endParaRPr lang="en-US" altLang="ja-JP" sz="2800" b="0" dirty="0" smtClean="0">
              <a:latin typeface="+mn-ea"/>
            </a:endParaRPr>
          </a:p>
          <a:p>
            <a:r>
              <a:rPr lang="en-US" altLang="ja-JP" sz="2800" b="0" dirty="0">
                <a:latin typeface="+mn-ea"/>
              </a:rPr>
              <a:t>	</a:t>
            </a:r>
            <a:r>
              <a:rPr lang="en-US" altLang="ja-JP" sz="2800" b="0" dirty="0" smtClean="0">
                <a:latin typeface="+mn-ea"/>
              </a:rPr>
              <a:t>3-6</a:t>
            </a:r>
            <a:r>
              <a:rPr lang="en-US" altLang="ja-JP" sz="2800" b="0" dirty="0">
                <a:latin typeface="+mn-ea"/>
              </a:rPr>
              <a:t>.</a:t>
            </a:r>
            <a:r>
              <a:rPr lang="ja-JP" altLang="en-US" sz="2800" b="0" dirty="0" smtClean="0">
                <a:latin typeface="+mn-ea"/>
              </a:rPr>
              <a:t>二次開発、三次開発</a:t>
            </a:r>
            <a:endParaRPr lang="en-US" altLang="ja-JP" sz="2800" b="0" dirty="0">
              <a:latin typeface="+mn-ea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76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３－６ 　２次開発・３次開発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92142" y="1628800"/>
            <a:ext cx="7416824" cy="194421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580"/>
              </a:spcBef>
              <a:buClr>
                <a:srgbClr val="DDDDDD"/>
              </a:buClr>
              <a:buSzPct val="85000"/>
            </a:pPr>
            <a:r>
              <a:rPr lang="ja-JP" altLang="ja-JP" sz="2800" dirty="0">
                <a:solidFill>
                  <a:prstClr val="black"/>
                </a:solidFill>
              </a:rPr>
              <a:t>第２次</a:t>
            </a:r>
            <a:r>
              <a:rPr lang="ja-JP" altLang="ja-JP" sz="2800" dirty="0" smtClean="0">
                <a:solidFill>
                  <a:prstClr val="black"/>
                </a:solidFill>
              </a:rPr>
              <a:t>開発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lvl="0">
              <a:spcBef>
                <a:spcPts val="580"/>
              </a:spcBef>
              <a:buClr>
                <a:srgbClr val="DDDDDD"/>
              </a:buClr>
              <a:buSzPct val="85000"/>
            </a:pPr>
            <a:r>
              <a:rPr lang="ja-JP" altLang="en-US" sz="2400" dirty="0" smtClean="0">
                <a:solidFill>
                  <a:prstClr val="black"/>
                </a:solidFill>
              </a:rPr>
              <a:t>・ファイル共有機能の追加</a:t>
            </a:r>
            <a:endParaRPr lang="en-US" altLang="ja-JP" sz="2400" dirty="0">
              <a:solidFill>
                <a:prstClr val="black"/>
              </a:solidFill>
            </a:endParaRPr>
          </a:p>
          <a:p>
            <a:pPr lvl="0">
              <a:spcBef>
                <a:spcPts val="580"/>
              </a:spcBef>
              <a:buClr>
                <a:srgbClr val="DDDDDD"/>
              </a:buClr>
              <a:buSzPct val="85000"/>
            </a:pPr>
            <a:r>
              <a:rPr lang="ja-JP" altLang="en-US" sz="2400" dirty="0" smtClean="0">
                <a:solidFill>
                  <a:prstClr val="black"/>
                </a:solidFill>
              </a:rPr>
              <a:t>・</a:t>
            </a:r>
            <a:r>
              <a:rPr lang="ja-JP" altLang="ja-JP" sz="2400" dirty="0" smtClean="0">
                <a:solidFill>
                  <a:prstClr val="black"/>
                </a:solidFill>
              </a:rPr>
              <a:t>売上分析機能</a:t>
            </a:r>
            <a:r>
              <a:rPr lang="ja-JP" altLang="en-US" sz="2400" dirty="0" smtClean="0">
                <a:solidFill>
                  <a:prstClr val="black"/>
                </a:solidFill>
              </a:rPr>
              <a:t>の追加</a:t>
            </a:r>
            <a:endParaRPr lang="en-US" altLang="ja-JP" sz="2400" dirty="0" smtClean="0">
              <a:solidFill>
                <a:prstClr val="black"/>
              </a:solidFill>
            </a:endParaRPr>
          </a:p>
          <a:p>
            <a:pPr marL="320040" lvl="1">
              <a:spcBef>
                <a:spcPts val="370"/>
              </a:spcBef>
              <a:buClr>
                <a:srgbClr val="B2B2B2"/>
              </a:buClr>
              <a:buSzPct val="85000"/>
            </a:pPr>
            <a:r>
              <a:rPr lang="en-US" altLang="ja-JP" sz="2400" dirty="0">
                <a:solidFill>
                  <a:prstClr val="black"/>
                </a:solidFill>
              </a:rPr>
              <a:t>	</a:t>
            </a:r>
            <a:r>
              <a:rPr lang="ja-JP" altLang="ja-JP" sz="2400" dirty="0" smtClean="0">
                <a:solidFill>
                  <a:prstClr val="black"/>
                </a:solidFill>
              </a:rPr>
              <a:t>アンケートの数値</a:t>
            </a:r>
            <a:r>
              <a:rPr lang="ja-JP" altLang="en-US" sz="2400" dirty="0" smtClean="0">
                <a:solidFill>
                  <a:prstClr val="black"/>
                </a:solidFill>
              </a:rPr>
              <a:t>化</a:t>
            </a:r>
            <a:r>
              <a:rPr lang="ja-JP" altLang="ja-JP" sz="2400" dirty="0">
                <a:solidFill>
                  <a:prstClr val="black"/>
                </a:solidFill>
              </a:rPr>
              <a:t>（評価の把握</a:t>
            </a:r>
            <a:r>
              <a:rPr lang="ja-JP" altLang="ja-JP" sz="2400" dirty="0" smtClean="0">
                <a:solidFill>
                  <a:prstClr val="black"/>
                </a:solidFill>
              </a:rPr>
              <a:t>）</a:t>
            </a:r>
            <a:r>
              <a:rPr lang="ja-JP" altLang="en-US" sz="2400" dirty="0" smtClean="0">
                <a:solidFill>
                  <a:prstClr val="black"/>
                </a:solidFill>
              </a:rPr>
              <a:t>　　　　　　　　　　　　　　　　　　　　　　　　　　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866529" y="3861048"/>
            <a:ext cx="7416824" cy="1656184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580"/>
              </a:spcBef>
              <a:buClr>
                <a:srgbClr val="DDDDDD"/>
              </a:buClr>
              <a:buSzPct val="85000"/>
            </a:pPr>
            <a:r>
              <a:rPr lang="ja-JP" altLang="ja-JP" sz="2800" dirty="0">
                <a:solidFill>
                  <a:prstClr val="black"/>
                </a:solidFill>
              </a:rPr>
              <a:t>第３次開発</a:t>
            </a:r>
          </a:p>
          <a:p>
            <a:pPr marL="320040" lvl="1">
              <a:spcBef>
                <a:spcPts val="370"/>
              </a:spcBef>
              <a:buClr>
                <a:srgbClr val="B2B2B2"/>
              </a:buClr>
              <a:buSzPct val="85000"/>
            </a:pPr>
            <a:r>
              <a:rPr lang="ja-JP" altLang="en-US" sz="2400" dirty="0">
                <a:solidFill>
                  <a:prstClr val="black"/>
                </a:solidFill>
              </a:rPr>
              <a:t>・</a:t>
            </a:r>
            <a:r>
              <a:rPr lang="ja-JP" altLang="ja-JP" sz="2400" dirty="0">
                <a:solidFill>
                  <a:prstClr val="black"/>
                </a:solidFill>
              </a:rPr>
              <a:t>スマートフォン用画面</a:t>
            </a:r>
            <a:r>
              <a:rPr lang="ja-JP" altLang="ja-JP" sz="2400" dirty="0" smtClean="0">
                <a:solidFill>
                  <a:prstClr val="black"/>
                </a:solidFill>
              </a:rPr>
              <a:t>遷移</a:t>
            </a:r>
            <a:endParaRPr lang="en-US" altLang="ja-JP" sz="2400" dirty="0" smtClean="0">
              <a:solidFill>
                <a:prstClr val="black"/>
              </a:solidFill>
            </a:endParaRPr>
          </a:p>
          <a:p>
            <a:pPr marL="320040" lvl="1">
              <a:spcBef>
                <a:spcPts val="370"/>
              </a:spcBef>
              <a:buClr>
                <a:srgbClr val="B2B2B2"/>
              </a:buClr>
              <a:buSzPct val="85000"/>
            </a:pPr>
            <a:r>
              <a:rPr lang="en-US" altLang="ja-JP" sz="2400" dirty="0">
                <a:solidFill>
                  <a:prstClr val="black"/>
                </a:solidFill>
              </a:rPr>
              <a:t>	</a:t>
            </a:r>
            <a:r>
              <a:rPr lang="en-US" altLang="ja-JP" sz="2400" dirty="0" smtClean="0">
                <a:solidFill>
                  <a:prstClr val="black"/>
                </a:solidFill>
              </a:rPr>
              <a:t>	</a:t>
            </a:r>
            <a:r>
              <a:rPr lang="ja-JP" altLang="ja-JP" sz="2400" dirty="0" smtClean="0">
                <a:solidFill>
                  <a:prstClr val="black"/>
                </a:solidFill>
              </a:rPr>
              <a:t>（レスポンシブデザイン</a:t>
            </a:r>
            <a:r>
              <a:rPr lang="ja-JP" altLang="ja-JP" sz="2400" dirty="0">
                <a:solidFill>
                  <a:prstClr val="black"/>
                </a:solidFill>
              </a:rPr>
              <a:t>）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28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797</TotalTime>
  <Words>255</Words>
  <Application>Microsoft Office PowerPoint</Application>
  <PresentationFormat>画面に合わせる (4:3)</PresentationFormat>
  <Paragraphs>66</Paragraphs>
  <Slides>11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エッセンシャル</vt:lpstr>
      <vt:lpstr>１ システム導入に至った経緯</vt:lpstr>
      <vt:lpstr>１－１ 会社概要</vt:lpstr>
      <vt:lpstr>１－２ 現在起きている問題</vt:lpstr>
      <vt:lpstr>１－３ 解決策</vt:lpstr>
      <vt:lpstr>２ システム画面と機能説明</vt:lpstr>
      <vt:lpstr>２－１　主な機能</vt:lpstr>
      <vt:lpstr>２－３　システムの特長</vt:lpstr>
      <vt:lpstr>３ 各機能説明</vt:lpstr>
      <vt:lpstr>３－６ 　２次開発・３次開発</vt:lpstr>
      <vt:lpstr>４　よいシステムとは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店舗内情報共有システム開発</dc:title>
  <dc:creator>田中 宏昌</dc:creator>
  <cp:lastModifiedBy>安達 林太郎</cp:lastModifiedBy>
  <cp:revision>77</cp:revision>
  <cp:lastPrinted>2014-01-21T07:29:09Z</cp:lastPrinted>
  <dcterms:created xsi:type="dcterms:W3CDTF">2013-10-07T07:03:49Z</dcterms:created>
  <dcterms:modified xsi:type="dcterms:W3CDTF">2014-01-23T00:40:09Z</dcterms:modified>
</cp:coreProperties>
</file>