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5" r:id="rId9"/>
    <p:sldId id="262" r:id="rId10"/>
    <p:sldId id="272" r:id="rId11"/>
    <p:sldId id="263" r:id="rId12"/>
    <p:sldId id="264" r:id="rId13"/>
    <p:sldId id="266" r:id="rId14"/>
    <p:sldId id="270" r:id="rId15"/>
    <p:sldId id="268" r:id="rId16"/>
    <p:sldId id="269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A55CE-BB9C-4588-A8C9-B258F5283EA7}" type="datetimeFigureOut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43004-2E01-4643-AF26-2337ACFE94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931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354A9-F3B2-49C3-9BE9-BA3B49862513}" type="datetimeFigureOut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3DCDA-9F8B-448B-A5A3-E7ED8047D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2385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SNS</a:t>
            </a:r>
            <a:r>
              <a:rPr kumimoji="1" lang="ja-JP" altLang="en-US" dirty="0" smtClean="0"/>
              <a:t>の利用目的を明確にする。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資料作成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3DCDA-9F8B-448B-A5A3-E7ED8047D45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6198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6EAEA-3A9F-4F97-8397-5FA5D3382190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7648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6EAEA-3A9F-4F97-8397-5FA5D3382190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4995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6EAEA-3A9F-4F97-8397-5FA5D3382190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775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3E23-8557-4724-B2C6-DAEE97F5F313}" type="datetimeFigureOut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908D-EA65-4C2F-9EE4-423454AFB9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3E23-8557-4724-B2C6-DAEE97F5F313}" type="datetimeFigureOut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908D-EA65-4C2F-9EE4-423454AFB9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3E23-8557-4724-B2C6-DAEE97F5F313}" type="datetimeFigureOut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908D-EA65-4C2F-9EE4-423454AFB9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3E23-8557-4724-B2C6-DAEE97F5F313}" type="datetimeFigureOut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908D-EA65-4C2F-9EE4-423454AFB9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3E23-8557-4724-B2C6-DAEE97F5F313}" type="datetimeFigureOut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908D-EA65-4C2F-9EE4-423454AFB9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3E23-8557-4724-B2C6-DAEE97F5F313}" type="datetimeFigureOut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908D-EA65-4C2F-9EE4-423454AFB9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3E23-8557-4724-B2C6-DAEE97F5F313}" type="datetimeFigureOut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908D-EA65-4C2F-9EE4-423454AFB9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3E23-8557-4724-B2C6-DAEE97F5F313}" type="datetimeFigureOut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908D-EA65-4C2F-9EE4-423454AFB9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3E23-8557-4724-B2C6-DAEE97F5F313}" type="datetimeFigureOut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908D-EA65-4C2F-9EE4-423454AFB9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3E23-8557-4724-B2C6-DAEE97F5F313}" type="datetimeFigureOut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908D-EA65-4C2F-9EE4-423454AFB9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3E23-8557-4724-B2C6-DAEE97F5F313}" type="datetimeFigureOut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908D-EA65-4C2F-9EE4-423454AFB9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FA03E23-8557-4724-B2C6-DAEE97F5F313}" type="datetimeFigureOut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A2E908D-EA65-4C2F-9EE4-423454AFB9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2160240"/>
          </a:xfrm>
        </p:spPr>
        <p:txBody>
          <a:bodyPr>
            <a:normAutofit/>
          </a:bodyPr>
          <a:lstStyle/>
          <a:p>
            <a:r>
              <a:rPr lang="ja-JP" altLang="en-US" sz="4800" b="1" dirty="0" err="1"/>
              <a:t>すたじ</a:t>
            </a:r>
            <a:r>
              <a:rPr lang="ja-JP" altLang="en-US" sz="4800" b="1" dirty="0"/>
              <a:t>お麦茶</a:t>
            </a:r>
            <a:r>
              <a:rPr lang="ja-JP" altLang="en-US" sz="4900" dirty="0"/>
              <a:t/>
            </a:r>
            <a:br>
              <a:rPr lang="ja-JP" altLang="en-US" sz="4900" dirty="0"/>
            </a:br>
            <a:r>
              <a:rPr lang="ja-JP" altLang="en-US" sz="3300" dirty="0"/>
              <a:t>～</a:t>
            </a:r>
            <a:r>
              <a:rPr lang="en-US" altLang="ja-JP" sz="3300" dirty="0"/>
              <a:t>Studio </a:t>
            </a:r>
            <a:r>
              <a:rPr lang="en-US" altLang="ja-JP" sz="3300" dirty="0" err="1"/>
              <a:t>Mugicha</a:t>
            </a:r>
            <a:r>
              <a:rPr lang="ja-JP" altLang="en-US" sz="3300" dirty="0"/>
              <a:t>～</a:t>
            </a:r>
            <a:r>
              <a:rPr lang="en-US" altLang="ja-JP" sz="4900" dirty="0"/>
              <a:t/>
            </a:r>
            <a:br>
              <a:rPr lang="en-US" altLang="ja-JP" sz="4900" dirty="0"/>
            </a:br>
            <a:r>
              <a:rPr lang="ja-JP" altLang="en-US" dirty="0" smtClean="0">
                <a:effectLst/>
              </a:rPr>
              <a:t>開発経過報告　機能の紹介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10952"/>
          </a:xfrm>
        </p:spPr>
        <p:txBody>
          <a:bodyPr/>
          <a:lstStyle/>
          <a:p>
            <a:r>
              <a:rPr lang="ja-JP" altLang="en-US" sz="3600" dirty="0" smtClean="0">
                <a:solidFill>
                  <a:srgbClr val="002060"/>
                </a:solidFill>
              </a:rPr>
              <a:t>ＩＴエンジニア科　５班</a:t>
            </a:r>
          </a:p>
          <a:p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17973" y="6069615"/>
            <a:ext cx="432048" cy="346086"/>
          </a:xfrm>
          <a:prstGeom prst="rect">
            <a:avLst/>
          </a:prstGeom>
          <a:noFill/>
        </p:spPr>
        <p:txBody>
          <a:bodyPr wrap="square" lIns="86536" tIns="43267" rIns="86536" bIns="43267" rtlCol="0">
            <a:spAutoFit/>
          </a:bodyPr>
          <a:lstStyle/>
          <a:p>
            <a:r>
              <a:rPr lang="ja-JP" altLang="en-US" sz="1600" dirty="0"/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427874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705147" y="620688"/>
            <a:ext cx="55771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２－２　グループ選択画面</a:t>
            </a:r>
            <a:endParaRPr lang="ja-JP" altLang="en-US" sz="40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10" y="2258138"/>
            <a:ext cx="7310284" cy="410840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7" name="テキスト ボックス 6"/>
          <p:cNvSpPr txBox="1"/>
          <p:nvPr/>
        </p:nvSpPr>
        <p:spPr>
          <a:xfrm>
            <a:off x="8244408" y="6021290"/>
            <a:ext cx="432048" cy="346086"/>
          </a:xfrm>
          <a:prstGeom prst="rect">
            <a:avLst/>
          </a:prstGeom>
          <a:noFill/>
        </p:spPr>
        <p:txBody>
          <a:bodyPr wrap="square" lIns="86536" tIns="43267" rIns="86536" bIns="43267" rtlCol="0">
            <a:spAutoFit/>
          </a:bodyPr>
          <a:lstStyle/>
          <a:p>
            <a:r>
              <a:rPr lang="ja-JP" altLang="en-US" sz="1600" dirty="0"/>
              <a:t>１０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33391" y="1328574"/>
            <a:ext cx="6120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グループを選択して所属してるユーザーを表示する機能です</a:t>
            </a:r>
            <a:endParaRPr kumimoji="1" lang="ja-JP" altLang="en-US" sz="2800" dirty="0"/>
          </a:p>
        </p:txBody>
      </p:sp>
      <p:sp>
        <p:nvSpPr>
          <p:cNvPr id="9" name="円形吹き出し 8"/>
          <p:cNvSpPr/>
          <p:nvPr/>
        </p:nvSpPr>
        <p:spPr>
          <a:xfrm>
            <a:off x="3203848" y="4312339"/>
            <a:ext cx="2880320" cy="1420918"/>
          </a:xfrm>
          <a:prstGeom prst="wedgeEllipseCallout">
            <a:avLst>
              <a:gd name="adj1" fmla="val -32013"/>
              <a:gd name="adj2" fmla="val -5978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86536" tIns="43267" rIns="86536" bIns="43267" spcCol="0" rtlCol="0" anchor="ctr"/>
          <a:lstStyle/>
          <a:p>
            <a:pPr algn="ctr"/>
            <a:r>
              <a:rPr kumimoji="1" lang="ja-JP" altLang="en-US" dirty="0" smtClean="0"/>
              <a:t>左側のアイコンをクリックする</a:t>
            </a:r>
            <a:r>
              <a:rPr lang="ja-JP" altLang="en-US" dirty="0"/>
              <a:t>と</a:t>
            </a:r>
            <a:r>
              <a:rPr kumimoji="1" lang="ja-JP" altLang="en-US" dirty="0" smtClean="0"/>
              <a:t>グループを表示します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591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611562" y="620691"/>
            <a:ext cx="7848872" cy="648072"/>
          </a:xfrm>
          <a:noFill/>
        </p:spPr>
        <p:txBody>
          <a:bodyPr>
            <a:normAutofit fontScale="90000"/>
          </a:bodyPr>
          <a:lstStyle/>
          <a:p>
            <a:r>
              <a:rPr lang="ja-JP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２－３　チャット画面　　</a:t>
            </a:r>
            <a:endParaRPr kumimoji="1" lang="ja-JP" alt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189450"/>
            <a:ext cx="4677954" cy="41551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テキスト ボックス 6"/>
          <p:cNvSpPr txBox="1"/>
          <p:nvPr/>
        </p:nvSpPr>
        <p:spPr>
          <a:xfrm>
            <a:off x="7956378" y="6021290"/>
            <a:ext cx="432048" cy="346086"/>
          </a:xfrm>
          <a:prstGeom prst="rect">
            <a:avLst/>
          </a:prstGeom>
          <a:noFill/>
        </p:spPr>
        <p:txBody>
          <a:bodyPr wrap="square" lIns="86536" tIns="43267" rIns="86536" bIns="43267" rtlCol="0">
            <a:spAutoFit/>
          </a:bodyPr>
          <a:lstStyle/>
          <a:p>
            <a:r>
              <a:rPr lang="ja-JP" altLang="en-US" sz="1600" dirty="0"/>
              <a:t>１１</a:t>
            </a:r>
          </a:p>
        </p:txBody>
      </p:sp>
      <p:sp>
        <p:nvSpPr>
          <p:cNvPr id="5" name="円形吹き出し 4"/>
          <p:cNvSpPr/>
          <p:nvPr/>
        </p:nvSpPr>
        <p:spPr>
          <a:xfrm>
            <a:off x="160377" y="3212976"/>
            <a:ext cx="2880321" cy="1452786"/>
          </a:xfrm>
          <a:prstGeom prst="wedgeEllipseCallout">
            <a:avLst>
              <a:gd name="adj1" fmla="val 34116"/>
              <a:gd name="adj2" fmla="val 6669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86536" tIns="43267" rIns="86536" bIns="43267" spcCol="0" rtlCol="0" anchor="ctr"/>
          <a:lstStyle/>
          <a:p>
            <a:pPr algn="ctr"/>
            <a:r>
              <a:rPr lang="ja-JP" altLang="en-US" dirty="0" smtClean="0"/>
              <a:t>入力項目表示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スタンプ選択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画像送信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18793" y="1408753"/>
            <a:ext cx="7103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主</a:t>
            </a:r>
            <a:r>
              <a:rPr lang="ja-JP" altLang="en-US" sz="2400" dirty="0" smtClean="0"/>
              <a:t>に１対複数（グループ）で利用するリアルタイム形式のチャットです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804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611562" y="620691"/>
            <a:ext cx="7848872" cy="648072"/>
          </a:xfrm>
          <a:noFill/>
        </p:spPr>
        <p:txBody>
          <a:bodyPr>
            <a:normAutofit fontScale="90000"/>
          </a:bodyPr>
          <a:lstStyle/>
          <a:p>
            <a:r>
              <a:rPr lang="ja-JP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２－４　メール画面　　</a:t>
            </a:r>
            <a:endParaRPr kumimoji="1" lang="ja-JP" alt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98" y="1830424"/>
            <a:ext cx="6984776" cy="41908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テキスト ボックス 5"/>
          <p:cNvSpPr txBox="1"/>
          <p:nvPr/>
        </p:nvSpPr>
        <p:spPr>
          <a:xfrm>
            <a:off x="7956376" y="6021290"/>
            <a:ext cx="648071" cy="346086"/>
          </a:xfrm>
          <a:prstGeom prst="rect">
            <a:avLst/>
          </a:prstGeom>
          <a:noFill/>
        </p:spPr>
        <p:txBody>
          <a:bodyPr wrap="square" lIns="86536" tIns="43267" rIns="86536" bIns="43267" rtlCol="0">
            <a:spAutoFit/>
          </a:bodyPr>
          <a:lstStyle/>
          <a:p>
            <a:r>
              <a:rPr lang="ja-JP" altLang="en-US" sz="1600" dirty="0" smtClean="0"/>
              <a:t>１２</a:t>
            </a:r>
            <a:endParaRPr lang="ja-JP" altLang="en-US" sz="16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56081" y="1368759"/>
            <a:ext cx="710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主</a:t>
            </a:r>
            <a:r>
              <a:rPr lang="ja-JP" altLang="en-US" sz="2400" dirty="0" smtClean="0"/>
              <a:t>に１対少人数で文章を残す際に使う機能です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5690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800" dirty="0" smtClean="0"/>
              <a:t>	</a:t>
            </a:r>
            <a:r>
              <a:rPr lang="ja-JP" altLang="en-US" sz="2800" dirty="0"/>
              <a:t>３</a:t>
            </a:r>
            <a:r>
              <a:rPr lang="ja-JP" altLang="en-US" sz="2800" dirty="0" smtClean="0"/>
              <a:t>－１　今後の導入予定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r>
              <a:rPr lang="en-US" altLang="ja-JP" sz="2800" dirty="0" smtClean="0"/>
              <a:t>	</a:t>
            </a:r>
            <a:r>
              <a:rPr lang="ja-JP" altLang="en-US" sz="2800" dirty="0" smtClean="0"/>
              <a:t>３－２　最後に</a:t>
            </a:r>
            <a:endParaRPr lang="en-US" altLang="ja-JP" sz="2800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３</a:t>
            </a:r>
            <a:r>
              <a:rPr lang="ja-JP" altLang="en-US" dirty="0" smtClean="0"/>
              <a:t>．実装予定と意気込み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101948" y="5896572"/>
            <a:ext cx="646515" cy="346086"/>
          </a:xfrm>
          <a:prstGeom prst="rect">
            <a:avLst/>
          </a:prstGeom>
          <a:noFill/>
        </p:spPr>
        <p:txBody>
          <a:bodyPr wrap="square" lIns="86536" tIns="43267" rIns="86536" bIns="43267" rtlCol="0">
            <a:spAutoFit/>
          </a:bodyPr>
          <a:lstStyle/>
          <a:p>
            <a:r>
              <a:rPr lang="ja-JP" altLang="en-US" sz="1600" dirty="0" smtClean="0"/>
              <a:t>１３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6851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936104"/>
          </a:xfrm>
          <a:noFill/>
        </p:spPr>
        <p:txBody>
          <a:bodyPr>
            <a:normAutofit/>
          </a:bodyPr>
          <a:lstStyle/>
          <a:p>
            <a:r>
              <a:rPr lang="ja-JP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３－１　今後の実装予定　　</a:t>
            </a:r>
            <a:endParaRPr kumimoji="1" lang="ja-JP" alt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テキスト プレースホルダー 2"/>
          <p:cNvSpPr txBox="1">
            <a:spLocks/>
          </p:cNvSpPr>
          <p:nvPr/>
        </p:nvSpPr>
        <p:spPr>
          <a:xfrm>
            <a:off x="395536" y="1515276"/>
            <a:ext cx="8208912" cy="5626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800" dirty="0" smtClean="0">
                <a:solidFill>
                  <a:schemeClr val="accent2">
                    <a:lumMod val="75000"/>
                  </a:schemeClr>
                </a:solidFill>
              </a:rPr>
              <a:t>現状で実装が予定されている機能は以下の機能です</a:t>
            </a:r>
            <a:r>
              <a:rPr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。</a:t>
            </a:r>
            <a:endParaRPr lang="en-US" altLang="ja-JP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7381" y="2564904"/>
            <a:ext cx="331236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chemeClr val="accent2">
                    <a:lumMod val="75000"/>
                  </a:schemeClr>
                </a:solidFill>
              </a:rPr>
              <a:t>タイムライン機能</a:t>
            </a:r>
            <a:endParaRPr lang="en-US" altLang="ja-JP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ja-JP" sz="28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ja-JP" altLang="en-US" sz="2800" dirty="0" smtClean="0">
                <a:solidFill>
                  <a:schemeClr val="accent2">
                    <a:lumMod val="75000"/>
                  </a:schemeClr>
                </a:solidFill>
              </a:rPr>
              <a:t>ユーザー検索機能</a:t>
            </a:r>
            <a:endParaRPr lang="en-US" altLang="ja-JP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kumimoji="1" lang="en-US" altLang="ja-JP" sz="28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ja-JP" altLang="en-US" sz="2800" dirty="0" smtClean="0">
                <a:solidFill>
                  <a:schemeClr val="accent2">
                    <a:lumMod val="75000"/>
                  </a:schemeClr>
                </a:solidFill>
              </a:rPr>
              <a:t>ユーザー情報機能</a:t>
            </a:r>
            <a:endParaRPr lang="en-US" altLang="ja-JP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kumimoji="1" lang="en-US" altLang="ja-JP" sz="28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ja-JP" altLang="en-US" sz="2800" dirty="0" smtClean="0">
                <a:solidFill>
                  <a:schemeClr val="accent2">
                    <a:lumMod val="75000"/>
                  </a:schemeClr>
                </a:solidFill>
              </a:rPr>
              <a:t>情報変更機能</a:t>
            </a:r>
            <a:endParaRPr kumimoji="1" lang="ja-JP" alt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101948" y="5896572"/>
            <a:ext cx="646515" cy="346086"/>
          </a:xfrm>
          <a:prstGeom prst="rect">
            <a:avLst/>
          </a:prstGeom>
          <a:noFill/>
        </p:spPr>
        <p:txBody>
          <a:bodyPr wrap="square" lIns="86536" tIns="43267" rIns="86536" bIns="43267" rtlCol="0">
            <a:spAutoFit/>
          </a:bodyPr>
          <a:lstStyle/>
          <a:p>
            <a:r>
              <a:rPr lang="ja-JP" altLang="en-US" sz="1600" dirty="0" smtClean="0"/>
              <a:t>１４</a:t>
            </a:r>
            <a:endParaRPr lang="ja-JP" altLang="en-US" sz="16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779912" y="2420888"/>
            <a:ext cx="482453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solidFill>
                  <a:schemeClr val="accent2">
                    <a:lumMod val="75000"/>
                  </a:schemeClr>
                </a:solidFill>
              </a:rPr>
              <a:t>第２次開発で実装予定</a:t>
            </a:r>
            <a:endParaRPr kumimoji="1" lang="en-US" altLang="ja-JP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ja-JP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ja-JP" altLang="en-US" sz="2400" dirty="0" smtClean="0"/>
              <a:t>・会議室</a:t>
            </a:r>
            <a:r>
              <a:rPr lang="ja-JP" altLang="en-US" sz="2400" dirty="0"/>
              <a:t>の空き状況を確認</a:t>
            </a:r>
            <a:r>
              <a:rPr lang="ja-JP" altLang="en-US" sz="2400" dirty="0" smtClean="0"/>
              <a:t>予約機能</a:t>
            </a:r>
            <a:endParaRPr kumimoji="1" lang="en-US" altLang="ja-JP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ja-JP" altLang="en-US" sz="2400" dirty="0" smtClean="0"/>
              <a:t>・有益</a:t>
            </a:r>
            <a:r>
              <a:rPr lang="ja-JP" altLang="en-US" sz="2400" dirty="0"/>
              <a:t>に感じた情報</a:t>
            </a:r>
            <a:r>
              <a:rPr lang="ja-JP" altLang="en-US" sz="2400" dirty="0" smtClean="0"/>
              <a:t>を</a:t>
            </a:r>
            <a:r>
              <a:rPr lang="ja-JP" altLang="en-US" sz="2400" dirty="0"/>
              <a:t>留める</a:t>
            </a:r>
            <a:r>
              <a:rPr lang="ja-JP" altLang="en-US" sz="2400" dirty="0" smtClean="0"/>
              <a:t>クリップ機能</a:t>
            </a:r>
            <a:endParaRPr lang="en-US" altLang="ja-JP" sz="2400" dirty="0" smtClean="0"/>
          </a:p>
          <a:p>
            <a:r>
              <a:rPr lang="ja-JP" altLang="en-US" sz="2400" dirty="0" smtClean="0"/>
              <a:t>・ルール</a:t>
            </a:r>
            <a:r>
              <a:rPr lang="ja-JP" altLang="en-US" sz="2400" dirty="0"/>
              <a:t>違反を通報する</a:t>
            </a:r>
            <a:r>
              <a:rPr lang="ja-JP" altLang="en-US" sz="2400" dirty="0" smtClean="0"/>
              <a:t>通報機能</a:t>
            </a:r>
            <a:endParaRPr lang="en-US" altLang="ja-JP" sz="2400" dirty="0" smtClean="0"/>
          </a:p>
          <a:p>
            <a:r>
              <a:rPr kumimoji="1" lang="ja-JP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・得意分野が一目でわかるタグ機能</a:t>
            </a:r>
            <a:endParaRPr kumimoji="1" lang="ja-JP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56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611562" y="637019"/>
            <a:ext cx="7848872" cy="687420"/>
          </a:xfrm>
          <a:prstGeom prst="rect">
            <a:avLst/>
          </a:prstGeom>
          <a:noFill/>
        </p:spPr>
        <p:txBody>
          <a:bodyPr vert="horz" lIns="86536" tIns="43267" rIns="86536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1" sz="3600" b="0" kern="1200" cap="none" baseline="0">
                <a:solidFill>
                  <a:schemeClr val="bg2">
                    <a:shade val="2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ja-JP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３－２　最後に　</a:t>
            </a:r>
            <a:endParaRPr lang="ja-JP" alt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63589" y="1628800"/>
            <a:ext cx="7344817" cy="2952328"/>
          </a:xfrm>
        </p:spPr>
        <p:txBody>
          <a:bodyPr>
            <a:noAutofit/>
          </a:bodyPr>
          <a:lstStyle/>
          <a:p>
            <a:pPr algn="l"/>
            <a:r>
              <a:rPr lang="ja-JP" altLang="en-US" sz="2800" dirty="0" smtClean="0">
                <a:solidFill>
                  <a:schemeClr val="accent2">
                    <a:lumMod val="75000"/>
                  </a:schemeClr>
                </a:solidFill>
              </a:rPr>
              <a:t>利点</a:t>
            </a:r>
            <a:r>
              <a:rPr lang="ja-JP" altLang="en-US" sz="2800" dirty="0">
                <a:solidFill>
                  <a:schemeClr val="accent2">
                    <a:lumMod val="75000"/>
                  </a:schemeClr>
                </a:solidFill>
              </a:rPr>
              <a:t>と問題点を考えシステムを実装し、システム全体の利用性を高める。</a:t>
            </a:r>
            <a:endParaRPr lang="en-US" altLang="ja-JP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432677" indent="-432677" algn="l">
              <a:buFont typeface="Arial" panose="020B0604020202020204" pitchFamily="34" charset="0"/>
              <a:buChar char="•"/>
            </a:pPr>
            <a:endParaRPr lang="en-US" altLang="ja-JP" sz="2800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ja-JP" altLang="en-US" sz="2800" dirty="0">
                <a:solidFill>
                  <a:schemeClr val="accent2">
                    <a:lumMod val="75000"/>
                  </a:schemeClr>
                </a:solidFill>
              </a:rPr>
              <a:t>社内ＳＮＳならでは強みを生かし、社内の活性化を促す。</a:t>
            </a:r>
            <a:endParaRPr lang="en-US" altLang="ja-JP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432677" indent="-432677">
              <a:buFont typeface="Arial" panose="020B0604020202020204" pitchFamily="34" charset="0"/>
              <a:buChar char="•"/>
            </a:pPr>
            <a:endParaRPr lang="en-US" altLang="ja-JP" sz="2600" dirty="0"/>
          </a:p>
        </p:txBody>
      </p:sp>
      <p:sp>
        <p:nvSpPr>
          <p:cNvPr id="8" name="角丸四角形 7"/>
          <p:cNvSpPr/>
          <p:nvPr/>
        </p:nvSpPr>
        <p:spPr>
          <a:xfrm>
            <a:off x="1187624" y="4412233"/>
            <a:ext cx="6480720" cy="1523526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86536" tIns="43267" rIns="86536" bIns="43267" rtlCol="0" anchor="ctr"/>
          <a:lstStyle/>
          <a:p>
            <a:r>
              <a:rPr lang="ja-JP" altLang="en-US" sz="3200" b="1" dirty="0">
                <a:solidFill>
                  <a:schemeClr val="bg2">
                    <a:lumMod val="10000"/>
                  </a:schemeClr>
                </a:solidFill>
              </a:rPr>
              <a:t>以上の点を踏まえてシステムの</a:t>
            </a:r>
            <a:endParaRPr lang="en-US" altLang="ja-JP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ja-JP" altLang="en-US" sz="3200" b="1" dirty="0">
                <a:solidFill>
                  <a:schemeClr val="bg2">
                    <a:lumMod val="10000"/>
                  </a:schemeClr>
                </a:solidFill>
              </a:rPr>
              <a:t>向上に励んでいきたいと思います！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884370" y="5935759"/>
            <a:ext cx="720081" cy="346086"/>
          </a:xfrm>
          <a:prstGeom prst="rect">
            <a:avLst/>
          </a:prstGeom>
          <a:noFill/>
        </p:spPr>
        <p:txBody>
          <a:bodyPr wrap="square" lIns="86536" tIns="43267" rIns="86536" bIns="43267" rtlCol="0">
            <a:spAutoFit/>
          </a:bodyPr>
          <a:lstStyle/>
          <a:p>
            <a:r>
              <a:rPr lang="ja-JP" altLang="en-US" sz="1600" dirty="0" smtClean="0"/>
              <a:t>１５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7402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55577" y="2348880"/>
            <a:ext cx="7916415" cy="1584176"/>
          </a:xfrm>
        </p:spPr>
        <p:txBody>
          <a:bodyPr>
            <a:normAutofit/>
          </a:bodyPr>
          <a:lstStyle/>
          <a:p>
            <a:r>
              <a:rPr lang="ja-JP" altLang="en-US" sz="4800" dirty="0">
                <a:solidFill>
                  <a:schemeClr val="bg1"/>
                </a:solidFill>
                <a:latin typeface="+mn-ea"/>
                <a:ea typeface="+mn-ea"/>
              </a:rPr>
              <a:t>ご静聴</a:t>
            </a:r>
            <a:r>
              <a:rPr lang="en-US" altLang="ja-JP" sz="4800" dirty="0">
                <a:solidFill>
                  <a:schemeClr val="bg1"/>
                </a:solidFill>
                <a:latin typeface="+mn-ea"/>
                <a:ea typeface="+mn-ea"/>
              </a:rPr>
              <a:t/>
            </a:r>
            <a:br>
              <a:rPr lang="en-US" altLang="ja-JP" sz="4800" dirty="0">
                <a:solidFill>
                  <a:schemeClr val="bg1"/>
                </a:solidFill>
                <a:latin typeface="+mn-ea"/>
                <a:ea typeface="+mn-ea"/>
              </a:rPr>
            </a:br>
            <a:r>
              <a:rPr lang="ja-JP" altLang="en-US" sz="4800" dirty="0">
                <a:solidFill>
                  <a:schemeClr val="bg1"/>
                </a:solidFill>
                <a:latin typeface="+mn-ea"/>
                <a:ea typeface="+mn-ea"/>
              </a:rPr>
              <a:t>ありがとうございました。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56376" y="6021290"/>
            <a:ext cx="648071" cy="346086"/>
          </a:xfrm>
          <a:prstGeom prst="rect">
            <a:avLst/>
          </a:prstGeom>
          <a:noFill/>
        </p:spPr>
        <p:txBody>
          <a:bodyPr wrap="square" lIns="86536" tIns="43267" rIns="86536" bIns="43267" rtlCol="0">
            <a:spAutoFit/>
          </a:bodyPr>
          <a:lstStyle/>
          <a:p>
            <a:r>
              <a:rPr lang="ja-JP" altLang="en-US" sz="1600" dirty="0" smtClean="0"/>
              <a:t>１６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0429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2060848"/>
            <a:ext cx="7408333" cy="3450696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	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kumimoji="1" lang="ja-JP" altLang="en-US" sz="3200" dirty="0" smtClean="0"/>
              <a:t>１．開発の経緯</a:t>
            </a:r>
            <a:endParaRPr kumimoji="1" lang="en-US" altLang="ja-JP" sz="3200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 smtClean="0"/>
              <a:t>	</a:t>
            </a:r>
            <a:r>
              <a:rPr lang="ja-JP" altLang="en-US" sz="3200" dirty="0"/>
              <a:t>２</a:t>
            </a:r>
            <a:r>
              <a:rPr lang="ja-JP" altLang="en-US" sz="3200" dirty="0" smtClean="0"/>
              <a:t>．主要システムのご紹介</a:t>
            </a:r>
            <a:endParaRPr lang="en-US" altLang="ja-JP" sz="3200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sz="3200" dirty="0" smtClean="0"/>
              <a:t>３．</a:t>
            </a:r>
            <a:r>
              <a:rPr lang="ja-JP" altLang="en-US" sz="3200" dirty="0"/>
              <a:t>実装</a:t>
            </a:r>
            <a:r>
              <a:rPr lang="ja-JP" altLang="en-US" sz="3200" dirty="0" smtClean="0"/>
              <a:t>予定と意気込み</a:t>
            </a:r>
            <a:endParaRPr lang="en-US" altLang="ja-JP" sz="32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194311" y="6043995"/>
            <a:ext cx="432048" cy="346086"/>
          </a:xfrm>
          <a:prstGeom prst="rect">
            <a:avLst/>
          </a:prstGeom>
          <a:noFill/>
        </p:spPr>
        <p:txBody>
          <a:bodyPr wrap="square" lIns="86536" tIns="43267" rIns="86536" bIns="43267" rtlCol="0">
            <a:spAutoFit/>
          </a:bodyPr>
          <a:lstStyle/>
          <a:p>
            <a:r>
              <a:rPr lang="ja-JP" altLang="en-US" sz="1600" dirty="0"/>
              <a:t>２</a:t>
            </a:r>
          </a:p>
        </p:txBody>
      </p:sp>
    </p:spTree>
    <p:extLst>
      <p:ext uri="{BB962C8B-B14F-4D97-AF65-F5344CB8AC3E}">
        <p14:creationId xmlns:p14="http://schemas.microsoft.com/office/powerpoint/2010/main" val="269736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794436" y="1988840"/>
            <a:ext cx="7408333" cy="3672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800" dirty="0" smtClean="0"/>
              <a:t>	</a:t>
            </a:r>
            <a:r>
              <a:rPr lang="ja-JP" altLang="en-US" sz="2800" dirty="0" smtClean="0"/>
              <a:t>１－１　問題点・要望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r>
              <a:rPr lang="en-US" altLang="ja-JP" sz="2800" dirty="0" smtClean="0"/>
              <a:t>	</a:t>
            </a:r>
            <a:r>
              <a:rPr lang="ja-JP" altLang="en-US" sz="2800" dirty="0" smtClean="0"/>
              <a:t>１－２　社内ＳＮＳ導入の目的</a:t>
            </a:r>
            <a:endParaRPr lang="en-US" altLang="ja-JP" sz="2800" dirty="0"/>
          </a:p>
          <a:p>
            <a:pPr marL="0" indent="0">
              <a:buNone/>
            </a:pP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2800" dirty="0"/>
              <a:t>	</a:t>
            </a:r>
            <a:r>
              <a:rPr lang="ja-JP" altLang="en-US" sz="2800" dirty="0" smtClean="0"/>
              <a:t>１－３　</a:t>
            </a:r>
            <a:r>
              <a:rPr lang="ja-JP" altLang="en-US" sz="2800" dirty="0"/>
              <a:t>既存の</a:t>
            </a:r>
            <a:r>
              <a:rPr lang="ja-JP" altLang="en-US" sz="2800" dirty="0" smtClean="0"/>
              <a:t>ＳＮＳにおける課題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2800" dirty="0"/>
              <a:t>	</a:t>
            </a:r>
            <a:r>
              <a:rPr lang="ja-JP" altLang="en-US" sz="2800" dirty="0" smtClean="0"/>
              <a:t>１－４　課題の改善案</a:t>
            </a:r>
            <a:endParaRPr lang="en-US" altLang="ja-JP" sz="28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１．開発の</a:t>
            </a:r>
            <a:r>
              <a:rPr lang="ja-JP" altLang="en-US" dirty="0" smtClean="0"/>
              <a:t>経緯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202769" y="6043995"/>
            <a:ext cx="432048" cy="346086"/>
          </a:xfrm>
          <a:prstGeom prst="rect">
            <a:avLst/>
          </a:prstGeom>
          <a:noFill/>
        </p:spPr>
        <p:txBody>
          <a:bodyPr wrap="square" lIns="86536" tIns="43267" rIns="86536" bIns="43267" rtlCol="0">
            <a:spAutoFit/>
          </a:bodyPr>
          <a:lstStyle/>
          <a:p>
            <a:r>
              <a:rPr lang="ja-JP" altLang="en-US" sz="1600" dirty="0"/>
              <a:t>３</a:t>
            </a:r>
          </a:p>
        </p:txBody>
      </p:sp>
    </p:spTree>
    <p:extLst>
      <p:ext uri="{BB962C8B-B14F-4D97-AF65-F5344CB8AC3E}">
        <p14:creationId xmlns:p14="http://schemas.microsoft.com/office/powerpoint/2010/main" val="6599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611562" y="836715"/>
            <a:ext cx="7848872" cy="648072"/>
          </a:xfrm>
          <a:noFill/>
        </p:spPr>
        <p:txBody>
          <a:bodyPr>
            <a:normAutofit fontScale="90000"/>
          </a:bodyPr>
          <a:lstStyle/>
          <a:p>
            <a:r>
              <a:rPr lang="ja-JP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１－１　問題点・要望　</a:t>
            </a:r>
            <a:endParaRPr kumimoji="1" lang="ja-JP" alt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99596" y="1916832"/>
            <a:ext cx="7128792" cy="2592287"/>
          </a:xfrm>
        </p:spPr>
        <p:txBody>
          <a:bodyPr>
            <a:noAutofit/>
          </a:bodyPr>
          <a:lstStyle/>
          <a:p>
            <a:pPr algn="l"/>
            <a:r>
              <a:rPr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・自社</a:t>
            </a:r>
            <a:r>
              <a:rPr lang="ja-JP" altLang="en-US" sz="2800" dirty="0">
                <a:solidFill>
                  <a:schemeClr val="accent1">
                    <a:lumMod val="50000"/>
                  </a:schemeClr>
                </a:solidFill>
              </a:rPr>
              <a:t>の余っているサーバーを有効活用し</a:t>
            </a:r>
            <a:r>
              <a:rPr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、</a:t>
            </a:r>
            <a:endParaRPr lang="en-US" altLang="ja-JP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r>
              <a:rPr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  新規顧客の獲得と</a:t>
            </a:r>
            <a:r>
              <a:rPr lang="ja-JP" altLang="en-US" sz="2800" dirty="0">
                <a:solidFill>
                  <a:schemeClr val="accent1">
                    <a:lumMod val="50000"/>
                  </a:schemeClr>
                </a:solidFill>
              </a:rPr>
              <a:t>利益</a:t>
            </a:r>
            <a:r>
              <a:rPr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の向上させたい</a:t>
            </a:r>
            <a:endParaRPr lang="en-US" altLang="ja-JP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86761" indent="-486761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algn="l"/>
            <a:r>
              <a:rPr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・社内</a:t>
            </a:r>
            <a:r>
              <a:rPr lang="ja-JP" altLang="en-US" sz="2800" dirty="0">
                <a:solidFill>
                  <a:schemeClr val="accent1">
                    <a:lumMod val="50000"/>
                  </a:schemeClr>
                </a:solidFill>
              </a:rPr>
              <a:t>事業部間のコミュニケーション</a:t>
            </a:r>
            <a:r>
              <a:rPr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が</a:t>
            </a:r>
            <a:endParaRPr lang="en-US" altLang="ja-JP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r>
              <a:rPr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  過疎</a:t>
            </a:r>
            <a:r>
              <a:rPr lang="ja-JP" altLang="en-US" sz="2800" dirty="0">
                <a:solidFill>
                  <a:schemeClr val="accent1">
                    <a:lumMod val="50000"/>
                  </a:schemeClr>
                </a:solidFill>
              </a:rPr>
              <a:t>になっているため改善</a:t>
            </a:r>
            <a:r>
              <a:rPr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したい</a:t>
            </a:r>
            <a:endParaRPr lang="en-US" altLang="ja-JP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1115616" y="4773471"/>
            <a:ext cx="6768753" cy="129614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86536" tIns="43267" rIns="86536" bIns="43267" spcCol="0" rtlCol="0" anchor="ctr"/>
          <a:lstStyle/>
          <a:p>
            <a:pPr algn="ctr"/>
            <a:r>
              <a:rPr lang="ja-JP" altLang="en-US" sz="3200" b="1" dirty="0" smtClean="0">
                <a:solidFill>
                  <a:schemeClr val="bg2">
                    <a:lumMod val="10000"/>
                  </a:schemeClr>
                </a:solidFill>
              </a:rPr>
              <a:t>上記の点を踏まえて社内ＳＮＳを</a:t>
            </a:r>
            <a:endParaRPr lang="en-US" altLang="ja-JP" sz="32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ja-JP" altLang="en-US" sz="3200" b="1" dirty="0" smtClean="0">
                <a:solidFill>
                  <a:schemeClr val="bg2">
                    <a:lumMod val="10000"/>
                  </a:schemeClr>
                </a:solidFill>
              </a:rPr>
              <a:t>開発することになりました</a:t>
            </a:r>
            <a:endParaRPr lang="ja-JP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101949" y="5896572"/>
            <a:ext cx="432048" cy="346086"/>
          </a:xfrm>
          <a:prstGeom prst="rect">
            <a:avLst/>
          </a:prstGeom>
          <a:noFill/>
        </p:spPr>
        <p:txBody>
          <a:bodyPr wrap="square" lIns="86536" tIns="43267" rIns="86536" bIns="43267" rtlCol="0">
            <a:spAutoFit/>
          </a:bodyPr>
          <a:lstStyle/>
          <a:p>
            <a:r>
              <a:rPr lang="ja-JP" altLang="en-US" sz="1600" dirty="0"/>
              <a:t>４</a:t>
            </a:r>
          </a:p>
        </p:txBody>
      </p:sp>
    </p:spTree>
    <p:extLst>
      <p:ext uri="{BB962C8B-B14F-4D97-AF65-F5344CB8AC3E}">
        <p14:creationId xmlns:p14="http://schemas.microsoft.com/office/powerpoint/2010/main" val="161795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539552" y="836715"/>
            <a:ext cx="7848872" cy="64807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b="0" kern="1200" cap="none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１－２　社内ＳＮＳ導入の目的　</a:t>
            </a:r>
            <a:endParaRPr lang="ja-JP" alt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27584" y="1772816"/>
            <a:ext cx="749038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>
                    <a:lumMod val="50000"/>
                  </a:schemeClr>
                </a:solidFill>
              </a:rPr>
              <a:t>・</a:t>
            </a:r>
            <a:r>
              <a:rPr kumimoji="1"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サーバースペースの有効活用</a:t>
            </a:r>
            <a:endParaRPr kumimoji="1" lang="en-US" altLang="ja-JP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ja-JP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・自社</a:t>
            </a:r>
            <a:r>
              <a:rPr lang="ja-JP" altLang="en-US" sz="2800" dirty="0">
                <a:solidFill>
                  <a:schemeClr val="accent1">
                    <a:lumMod val="50000"/>
                  </a:schemeClr>
                </a:solidFill>
              </a:rPr>
              <a:t>のサービス</a:t>
            </a:r>
            <a:r>
              <a:rPr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宣伝</a:t>
            </a:r>
            <a:endParaRPr lang="en-US" altLang="ja-JP" sz="28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ja-JP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・新しいアイディアの創造できる広場の提供</a:t>
            </a:r>
            <a:endParaRPr lang="en-US" altLang="ja-JP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ja-JP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・事業部間でのコミュニケーションの</a:t>
            </a:r>
            <a:r>
              <a:rPr lang="ja-JP" altLang="en-US" sz="2800" dirty="0">
                <a:solidFill>
                  <a:schemeClr val="accent1">
                    <a:lumMod val="50000"/>
                  </a:schemeClr>
                </a:solidFill>
              </a:rPr>
              <a:t>改善</a:t>
            </a:r>
            <a:endParaRPr kumimoji="1" lang="en-US" altLang="ja-JP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ja-JP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・従来</a:t>
            </a:r>
            <a:r>
              <a:rPr lang="ja-JP" altLang="en-US" sz="2800" dirty="0">
                <a:solidFill>
                  <a:schemeClr val="accent1">
                    <a:lumMod val="50000"/>
                  </a:schemeClr>
                </a:solidFill>
              </a:rPr>
              <a:t>の</a:t>
            </a:r>
            <a:r>
              <a:rPr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無駄を無くし</a:t>
            </a:r>
            <a:r>
              <a:rPr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スピーディー</a:t>
            </a:r>
            <a:r>
              <a:rPr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な</a:t>
            </a:r>
            <a:r>
              <a:rPr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業務化</a:t>
            </a:r>
            <a:endParaRPr lang="en-US" altLang="ja-JP" sz="2800" dirty="0">
              <a:solidFill>
                <a:schemeClr val="accent1">
                  <a:lumMod val="50000"/>
                </a:schemeClr>
              </a:solidFill>
            </a:endParaRPr>
          </a:p>
          <a:p>
            <a:endParaRPr kumimoji="1" lang="en-US" altLang="ja-JP" sz="2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101949" y="5977172"/>
            <a:ext cx="432048" cy="346086"/>
          </a:xfrm>
          <a:prstGeom prst="rect">
            <a:avLst/>
          </a:prstGeom>
          <a:noFill/>
        </p:spPr>
        <p:txBody>
          <a:bodyPr wrap="square" lIns="86536" tIns="43267" rIns="86536" bIns="43267" rtlCol="0">
            <a:spAutoFit/>
          </a:bodyPr>
          <a:lstStyle/>
          <a:p>
            <a:r>
              <a:rPr lang="ja-JP" altLang="en-US" sz="1600" dirty="0"/>
              <a:t>５</a:t>
            </a:r>
          </a:p>
        </p:txBody>
      </p:sp>
    </p:spTree>
    <p:extLst>
      <p:ext uri="{BB962C8B-B14F-4D97-AF65-F5344CB8AC3E}">
        <p14:creationId xmlns:p14="http://schemas.microsoft.com/office/powerpoint/2010/main" val="2159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539552" y="692696"/>
            <a:ext cx="7848872" cy="64807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b="0" kern="1200" cap="none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１－３　既存のＳＮＳにおける課題　</a:t>
            </a:r>
            <a:endParaRPr lang="ja-JP" alt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172400" y="6049180"/>
            <a:ext cx="432048" cy="346086"/>
          </a:xfrm>
          <a:prstGeom prst="rect">
            <a:avLst/>
          </a:prstGeom>
          <a:noFill/>
        </p:spPr>
        <p:txBody>
          <a:bodyPr wrap="square" lIns="86536" tIns="43267" rIns="86536" bIns="43267" rtlCol="0">
            <a:spAutoFit/>
          </a:bodyPr>
          <a:lstStyle/>
          <a:p>
            <a:r>
              <a:rPr lang="ja-JP" altLang="en-US" sz="1600" dirty="0"/>
              <a:t>６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83568" y="1700808"/>
            <a:ext cx="770485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・業務目的以外での利用</a:t>
            </a:r>
            <a:endParaRPr kumimoji="1" lang="en-US" altLang="ja-JP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kumimoji="1" lang="en-US" altLang="ja-JP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・運営者チームの欠如</a:t>
            </a:r>
            <a:endParaRPr kumimoji="1" lang="en-US" altLang="ja-JP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ja-JP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・強制的な</a:t>
            </a:r>
            <a:r>
              <a:rPr lang="en-US" altLang="ja-JP" sz="2800" dirty="0">
                <a:solidFill>
                  <a:schemeClr val="accent1">
                    <a:lumMod val="50000"/>
                  </a:schemeClr>
                </a:solidFill>
              </a:rPr>
              <a:t>SNS</a:t>
            </a:r>
            <a:r>
              <a:rPr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の一斉展開</a:t>
            </a:r>
            <a:endParaRPr lang="en-US" altLang="ja-JP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ja-JP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・上司からの「Ｇ</a:t>
            </a:r>
            <a:r>
              <a:rPr lang="ja-JP" altLang="en-US" sz="2800" dirty="0">
                <a:solidFill>
                  <a:schemeClr val="accent1">
                    <a:lumMod val="50000"/>
                  </a:schemeClr>
                </a:solidFill>
              </a:rPr>
              <a:t>ｏｏｄ</a:t>
            </a:r>
            <a:r>
              <a:rPr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！</a:t>
            </a:r>
            <a:r>
              <a:rPr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！」（いいね！）の</a:t>
            </a:r>
            <a:r>
              <a:rPr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強要</a:t>
            </a:r>
            <a:endParaRPr lang="en-US" altLang="ja-JP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46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539552" y="692696"/>
            <a:ext cx="7848872" cy="64807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b="0" kern="1200" cap="none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１－４　課題の改善案　　</a:t>
            </a:r>
            <a:endParaRPr lang="ja-JP" alt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55576" y="1614330"/>
            <a:ext cx="76328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・ＳＮＳの利用</a:t>
            </a:r>
            <a:r>
              <a:rPr lang="ja-JP" altLang="en-US" sz="2800" dirty="0">
                <a:solidFill>
                  <a:schemeClr val="accent1">
                    <a:lumMod val="50000"/>
                  </a:schemeClr>
                </a:solidFill>
              </a:rPr>
              <a:t>目的</a:t>
            </a:r>
            <a:r>
              <a:rPr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を明確にする</a:t>
            </a:r>
            <a:endParaRPr lang="en-US" altLang="ja-JP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ja-JP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・運営者側も積極的に利用する</a:t>
            </a:r>
            <a:endParaRPr lang="en-US" altLang="ja-JP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ja-JP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・部門内の展開から部門間の展開へ</a:t>
            </a:r>
            <a:endParaRPr lang="en-US" altLang="ja-JP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ja-JP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・上司</a:t>
            </a:r>
            <a:r>
              <a:rPr lang="ja-JP" altLang="en-US" sz="2800" dirty="0">
                <a:solidFill>
                  <a:schemeClr val="accent1">
                    <a:lumMod val="50000"/>
                  </a:schemeClr>
                </a:solidFill>
              </a:rPr>
              <a:t>から部下又は対象者同士の</a:t>
            </a:r>
            <a:r>
              <a:rPr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「Ｇｏｏｄ</a:t>
            </a:r>
            <a:r>
              <a:rPr lang="en-US" altLang="ja-JP" sz="2800" dirty="0" smtClean="0">
                <a:solidFill>
                  <a:schemeClr val="accent1">
                    <a:lumMod val="50000"/>
                  </a:schemeClr>
                </a:solidFill>
              </a:rPr>
              <a:t>!!</a:t>
            </a:r>
            <a:r>
              <a:rPr lang="ja-JP" altLang="en-US" sz="2800" dirty="0" smtClean="0">
                <a:solidFill>
                  <a:schemeClr val="accent1">
                    <a:lumMod val="50000"/>
                  </a:schemeClr>
                </a:solidFill>
              </a:rPr>
              <a:t>」機能</a:t>
            </a:r>
            <a:endParaRPr lang="en-US" altLang="ja-JP" sz="28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ja-JP" sz="2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172400" y="6049180"/>
            <a:ext cx="432048" cy="346086"/>
          </a:xfrm>
          <a:prstGeom prst="rect">
            <a:avLst/>
          </a:prstGeom>
          <a:noFill/>
        </p:spPr>
        <p:txBody>
          <a:bodyPr wrap="square" lIns="86536" tIns="43267" rIns="86536" bIns="43267" rtlCol="0">
            <a:spAutoFit/>
          </a:bodyPr>
          <a:lstStyle/>
          <a:p>
            <a:r>
              <a:rPr lang="ja-JP" altLang="en-US" sz="1600" dirty="0"/>
              <a:t>７</a:t>
            </a:r>
          </a:p>
        </p:txBody>
      </p:sp>
    </p:spTree>
    <p:extLst>
      <p:ext uri="{BB962C8B-B14F-4D97-AF65-F5344CB8AC3E}">
        <p14:creationId xmlns:p14="http://schemas.microsoft.com/office/powerpoint/2010/main" val="206781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909640" y="1844824"/>
            <a:ext cx="7408333" cy="3744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800" dirty="0" smtClean="0"/>
              <a:t>	</a:t>
            </a:r>
            <a:r>
              <a:rPr lang="ja-JP" altLang="en-US" sz="2800" dirty="0"/>
              <a:t>２－１</a:t>
            </a:r>
            <a:r>
              <a:rPr lang="ja-JP" altLang="en-US" sz="2800" dirty="0" smtClean="0"/>
              <a:t>　マイページ画面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2800" dirty="0" smtClean="0"/>
              <a:t>	</a:t>
            </a:r>
            <a:r>
              <a:rPr lang="ja-JP" altLang="en-US" sz="2800" dirty="0" smtClean="0"/>
              <a:t>２－２　グループ選択画面</a:t>
            </a: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r>
              <a:rPr lang="en-US" altLang="ja-JP" sz="2800" dirty="0" smtClean="0"/>
              <a:t>	</a:t>
            </a:r>
            <a:r>
              <a:rPr lang="ja-JP" altLang="en-US" sz="2800" dirty="0" smtClean="0"/>
              <a:t>２－３　チャット画面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2800" dirty="0"/>
              <a:t>	</a:t>
            </a:r>
            <a:r>
              <a:rPr lang="ja-JP" altLang="en-US" sz="2800" dirty="0" smtClean="0"/>
              <a:t>２－４　メール画面</a:t>
            </a:r>
            <a:endParaRPr lang="en-US" altLang="ja-JP" sz="28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２．主要システムのご紹介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101949" y="5896572"/>
            <a:ext cx="432048" cy="346086"/>
          </a:xfrm>
          <a:prstGeom prst="rect">
            <a:avLst/>
          </a:prstGeom>
          <a:noFill/>
        </p:spPr>
        <p:txBody>
          <a:bodyPr wrap="square" lIns="86536" tIns="43267" rIns="86536" bIns="43267" rtlCol="0">
            <a:spAutoFit/>
          </a:bodyPr>
          <a:lstStyle/>
          <a:p>
            <a:r>
              <a:rPr lang="ja-JP" altLang="en-US" sz="1600" dirty="0"/>
              <a:t>８</a:t>
            </a:r>
          </a:p>
        </p:txBody>
      </p:sp>
    </p:spTree>
    <p:extLst>
      <p:ext uri="{BB962C8B-B14F-4D97-AF65-F5344CB8AC3E}">
        <p14:creationId xmlns:p14="http://schemas.microsoft.com/office/powerpoint/2010/main" val="183039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0" y="2231980"/>
            <a:ext cx="6959829" cy="39623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611562" y="908722"/>
            <a:ext cx="7848872" cy="648072"/>
          </a:xfrm>
          <a:noFill/>
        </p:spPr>
        <p:txBody>
          <a:bodyPr>
            <a:normAutofit fontScale="90000"/>
          </a:bodyPr>
          <a:lstStyle/>
          <a:p>
            <a:r>
              <a:rPr lang="ja-JP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２－１　マイページ画面　　</a:t>
            </a:r>
            <a:endParaRPr kumimoji="1" lang="ja-JP" alt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147453" y="6021290"/>
            <a:ext cx="432048" cy="333600"/>
          </a:xfrm>
          <a:prstGeom prst="rect">
            <a:avLst/>
          </a:prstGeom>
          <a:noFill/>
        </p:spPr>
        <p:txBody>
          <a:bodyPr wrap="square" lIns="86536" tIns="43267" rIns="86536" bIns="43267" rtlCol="0">
            <a:spAutoFit/>
          </a:bodyPr>
          <a:lstStyle/>
          <a:p>
            <a:r>
              <a:rPr lang="ja-JP" altLang="en-US" sz="1600" dirty="0"/>
              <a:t>９</a:t>
            </a:r>
            <a:endParaRPr lang="en-US" altLang="ja-JP" sz="1600" dirty="0"/>
          </a:p>
        </p:txBody>
      </p:sp>
      <p:sp>
        <p:nvSpPr>
          <p:cNvPr id="3" name="円形吹き出し 2"/>
          <p:cNvSpPr/>
          <p:nvPr/>
        </p:nvSpPr>
        <p:spPr>
          <a:xfrm>
            <a:off x="559700" y="4122332"/>
            <a:ext cx="2880321" cy="1452786"/>
          </a:xfrm>
          <a:prstGeom prst="wedgeEllipseCallout">
            <a:avLst>
              <a:gd name="adj1" fmla="val -21556"/>
              <a:gd name="adj2" fmla="val -6831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86536" tIns="43267" rIns="86536" bIns="43267" spcCol="0" rtlCol="0" anchor="ctr"/>
          <a:lstStyle/>
          <a:p>
            <a:pPr algn="ctr"/>
            <a:r>
              <a:rPr kumimoji="1" lang="ja-JP" altLang="en-US" dirty="0" smtClean="0"/>
              <a:t>プロフィール画像とメニュー画面</a:t>
            </a:r>
            <a:endParaRPr kumimoji="1" lang="ja-JP" altLang="en-US" dirty="0"/>
          </a:p>
        </p:txBody>
      </p:sp>
      <p:sp>
        <p:nvSpPr>
          <p:cNvPr id="7" name="円形吹き出し 6"/>
          <p:cNvSpPr/>
          <p:nvPr/>
        </p:nvSpPr>
        <p:spPr>
          <a:xfrm>
            <a:off x="6262530" y="4314192"/>
            <a:ext cx="2880321" cy="1452786"/>
          </a:xfrm>
          <a:prstGeom prst="wedgeEllipseCallout">
            <a:avLst>
              <a:gd name="adj1" fmla="val -59743"/>
              <a:gd name="adj2" fmla="val 1287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86536" tIns="43267" rIns="86536" bIns="43267" spcCol="0" rtlCol="0" anchor="ctr"/>
          <a:lstStyle/>
          <a:p>
            <a:pPr algn="ctr"/>
            <a:r>
              <a:rPr lang="ja-JP" altLang="en-US" dirty="0" smtClean="0"/>
              <a:t>つぶやき、画像は下の領域に表示されます。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283161" y="1670362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ログイン後に表示される最初の画面</a:t>
            </a:r>
            <a:r>
              <a:rPr lang="ja-JP" altLang="en-US" sz="2400" dirty="0"/>
              <a:t>と</a:t>
            </a:r>
            <a:r>
              <a:rPr lang="ja-JP" altLang="en-US" sz="2400" dirty="0" smtClean="0"/>
              <a:t>なり</a:t>
            </a:r>
            <a:r>
              <a:rPr lang="ja-JP" altLang="en-US" sz="2400" dirty="0"/>
              <a:t>ます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8441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ウェーブ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ウェーブ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>
    <a:spDef>
      <a:spPr>
        <a:solidFill>
          <a:schemeClr val="tx2">
            <a:lumMod val="60000"/>
            <a:lumOff val="40000"/>
          </a:schemeClr>
        </a:solidFill>
      </a:spPr>
      <a:bodyPr lIns="86536" tIns="43267" rIns="86536" bIns="43267" spcCol="0" rtlCol="0" anchor="ctr"/>
      <a:lstStyle>
        <a:defPPr algn="ctr">
          <a:defRPr sz="3200" b="1" dirty="0" smtClean="0">
            <a:solidFill>
              <a:schemeClr val="bg2">
                <a:lumMod val="10000"/>
              </a:schemeClr>
            </a:solidFill>
          </a:defRPr>
        </a:defPPr>
      </a:lstStyle>
      <a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588</TotalTime>
  <Words>416</Words>
  <Application>Microsoft Office PowerPoint</Application>
  <PresentationFormat>画面に合わせる (4:3)</PresentationFormat>
  <Paragraphs>120</Paragraphs>
  <Slides>16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3" baseType="lpstr">
      <vt:lpstr>HGP明朝E</vt:lpstr>
      <vt:lpstr>ＭＳ Ｐゴシック</vt:lpstr>
      <vt:lpstr>Arial</vt:lpstr>
      <vt:lpstr>Calibri</vt:lpstr>
      <vt:lpstr>Candara</vt:lpstr>
      <vt:lpstr>Symbol</vt:lpstr>
      <vt:lpstr>ウェーブ</vt:lpstr>
      <vt:lpstr>すたじお麦茶 ～Studio Mugicha～ 開発経過報告　機能の紹介</vt:lpstr>
      <vt:lpstr>目次</vt:lpstr>
      <vt:lpstr>１．開発の経緯</vt:lpstr>
      <vt:lpstr>１－１　問題点・要望　</vt:lpstr>
      <vt:lpstr>PowerPoint プレゼンテーション</vt:lpstr>
      <vt:lpstr>PowerPoint プレゼンテーション</vt:lpstr>
      <vt:lpstr>PowerPoint プレゼンテーション</vt:lpstr>
      <vt:lpstr>２．主要システムのご紹介</vt:lpstr>
      <vt:lpstr>２－１　マイページ画面　　</vt:lpstr>
      <vt:lpstr>PowerPoint プレゼンテーション</vt:lpstr>
      <vt:lpstr>２－３　チャット画面　　</vt:lpstr>
      <vt:lpstr>２－４　メール画面　　</vt:lpstr>
      <vt:lpstr>３．実装予定と意気込み</vt:lpstr>
      <vt:lpstr>３－１　今後の実装予定　　</vt:lpstr>
      <vt:lpstr>PowerPoint プレゼンテーション</vt:lpstr>
      <vt:lpstr>ご静聴 ありがとうございました。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すたじお麦茶 ～Studio Mugicha～ 開発経過報告　機能の紹介</dc:title>
  <dc:creator>小沢 浩平</dc:creator>
  <cp:lastModifiedBy>Microsoft アカウント</cp:lastModifiedBy>
  <cp:revision>46</cp:revision>
  <cp:lastPrinted>2013-10-17T05:22:31Z</cp:lastPrinted>
  <dcterms:created xsi:type="dcterms:W3CDTF">2013-10-15T03:15:17Z</dcterms:created>
  <dcterms:modified xsi:type="dcterms:W3CDTF">2013-10-17T10:49:51Z</dcterms:modified>
</cp:coreProperties>
</file>