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handoutMasterIdLst>
    <p:handoutMasterId r:id="rId20"/>
  </p:handoutMasterIdLst>
  <p:sldIdLst>
    <p:sldId id="282" r:id="rId2"/>
    <p:sldId id="257" r:id="rId3"/>
    <p:sldId id="258" r:id="rId4"/>
    <p:sldId id="274" r:id="rId5"/>
    <p:sldId id="275" r:id="rId6"/>
    <p:sldId id="276" r:id="rId7"/>
    <p:sldId id="277" r:id="rId8"/>
    <p:sldId id="265" r:id="rId9"/>
    <p:sldId id="262" r:id="rId10"/>
    <p:sldId id="272" r:id="rId11"/>
    <p:sldId id="263" r:id="rId12"/>
    <p:sldId id="264" r:id="rId13"/>
    <p:sldId id="278" r:id="rId14"/>
    <p:sldId id="266" r:id="rId15"/>
    <p:sldId id="279" r:id="rId16"/>
    <p:sldId id="280" r:id="rId17"/>
    <p:sldId id="281" r:id="rId18"/>
  </p:sldIdLst>
  <p:sldSz cx="10801350" cy="7740650"/>
  <p:notesSz cx="6858000" cy="9144000"/>
  <p:defaultTextStyle>
    <a:defPPr>
      <a:defRPr lang="ja-JP"/>
    </a:defPPr>
    <a:lvl1pPr marL="0" algn="l" defTabSz="109027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45137" algn="l" defTabSz="109027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90273" algn="l" defTabSz="109027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35410" algn="l" defTabSz="109027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80547" algn="l" defTabSz="109027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725684" algn="l" defTabSz="109027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70820" algn="l" defTabSz="109027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815957" algn="l" defTabSz="109027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361094" algn="l" defTabSz="109027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>
        <p:scale>
          <a:sx n="71" d="100"/>
          <a:sy n="71" d="100"/>
        </p:scale>
        <p:origin x="-756" y="54"/>
      </p:cViewPr>
      <p:guideLst>
        <p:guide orient="horz" pos="2439"/>
        <p:guide pos="34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286"/>
    </p:cViewPr>
  </p:sorterViewPr>
  <p:notesViewPr>
    <p:cSldViewPr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43004-2E01-4643-AF26-2337ACFE9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93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354A9-F3B2-49C3-9BE9-BA3B49862513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36638" y="685800"/>
            <a:ext cx="4784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DCDA-9F8B-448B-A5A3-E7ED8047D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38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0273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1pPr>
    <a:lvl2pPr marL="545137" algn="l" defTabSz="1090273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2pPr>
    <a:lvl3pPr marL="1090273" algn="l" defTabSz="1090273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3pPr>
    <a:lvl4pPr marL="1635410" algn="l" defTabSz="1090273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4pPr>
    <a:lvl5pPr marL="2180547" algn="l" defTabSz="1090273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5pPr>
    <a:lvl6pPr marL="2725684" algn="l" defTabSz="1090273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6pPr>
    <a:lvl7pPr marL="3270820" algn="l" defTabSz="1090273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7pPr>
    <a:lvl8pPr marL="3815957" algn="l" defTabSz="1090273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8pPr>
    <a:lvl9pPr marL="4361094" algn="l" defTabSz="1090273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036638" y="685800"/>
            <a:ext cx="4784725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EAEA-3A9F-4F97-8397-5FA5D338219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64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036638" y="685800"/>
            <a:ext cx="4784725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EAEA-3A9F-4F97-8397-5FA5D338219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99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036638" y="685800"/>
            <a:ext cx="4784725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EAEA-3A9F-4F97-8397-5FA5D338219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7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692211" y="406218"/>
            <a:ext cx="8749094" cy="1661660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692211" y="2088174"/>
            <a:ext cx="8749094" cy="1978166"/>
          </a:xfrm>
        </p:spPr>
        <p:txBody>
          <a:bodyPr tIns="0"/>
          <a:lstStyle>
            <a:lvl1pPr marL="31785" indent="0" algn="l">
              <a:buNone/>
              <a:defRPr sz="3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529758" indent="0" algn="ctr">
              <a:buNone/>
            </a:lvl2pPr>
            <a:lvl3pPr marL="1059515" indent="0" algn="ctr">
              <a:buNone/>
            </a:lvl3pPr>
            <a:lvl4pPr marL="1589273" indent="0" algn="ctr">
              <a:buNone/>
            </a:lvl4pPr>
            <a:lvl5pPr marL="2119031" indent="0" algn="ctr">
              <a:buNone/>
            </a:lvl5pPr>
            <a:lvl6pPr marL="2648788" indent="0" algn="ctr">
              <a:buNone/>
            </a:lvl6pPr>
            <a:lvl7pPr marL="3178546" indent="0" algn="ctr">
              <a:buNone/>
            </a:lvl7pPr>
            <a:lvl8pPr marL="3708303" indent="0" algn="ctr">
              <a:buNone/>
            </a:lvl8pPr>
            <a:lvl9pPr marL="4238061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03E23-8557-4724-B2C6-DAEE97F5F313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088443" y="1595764"/>
            <a:ext cx="248431" cy="23738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5952" tIns="52976" rIns="105952" bIns="529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366914" y="1518125"/>
            <a:ext cx="75609" cy="7224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5952" tIns="52976" rIns="105952" bIns="529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03E23-8557-4724-B2C6-DAEE97F5F313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101013" y="309987"/>
            <a:ext cx="2160270" cy="6604638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350169" y="309988"/>
            <a:ext cx="6570821" cy="660463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03E23-8557-4724-B2C6-DAEE97F5F313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03E23-8557-4724-B2C6-DAEE97F5F313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696664" y="-61"/>
            <a:ext cx="8101013" cy="774071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952" tIns="52976" rIns="105952" bIns="529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5726" y="2934996"/>
            <a:ext cx="7560945" cy="2580217"/>
          </a:xfrm>
        </p:spPr>
        <p:txBody>
          <a:bodyPr anchor="t"/>
          <a:lstStyle>
            <a:lvl1pPr algn="l">
              <a:lnSpc>
                <a:spcPts val="5214"/>
              </a:lnSpc>
              <a:buNone/>
              <a:defRPr sz="46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45726" y="1204101"/>
            <a:ext cx="7560945" cy="1704018"/>
          </a:xfrm>
        </p:spPr>
        <p:txBody>
          <a:bodyPr anchor="b"/>
          <a:lstStyle>
            <a:lvl1pPr marL="21190" indent="0">
              <a:lnSpc>
                <a:spcPts val="2665"/>
              </a:lnSpc>
              <a:spcBef>
                <a:spcPts val="0"/>
              </a:spcBef>
              <a:buNone/>
              <a:defRPr sz="23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03E23-8557-4724-B2C6-DAEE97F5F313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700338" y="0"/>
            <a:ext cx="90011" cy="774071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952" tIns="52976" rIns="105952" bIns="529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566054" y="3176913"/>
            <a:ext cx="248431" cy="23738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5952" tIns="52976" rIns="105952" bIns="529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844526" y="3099274"/>
            <a:ext cx="75609" cy="7224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5952" tIns="52976" rIns="105952" bIns="529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5812" y="309626"/>
            <a:ext cx="8857107" cy="1290108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695812" y="1720144"/>
            <a:ext cx="4320540" cy="52636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32379" y="1720144"/>
            <a:ext cx="4320540" cy="52636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03E23-8557-4724-B2C6-DAEE97F5F313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0068" y="5824491"/>
            <a:ext cx="9721215" cy="1290108"/>
          </a:xfrm>
        </p:spPr>
        <p:txBody>
          <a:bodyPr anchor="ctr"/>
          <a:lstStyle>
            <a:lvl1pPr algn="ctr">
              <a:defRPr sz="52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0068" y="370528"/>
            <a:ext cx="4752594" cy="722461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4166" indent="0" algn="l">
              <a:lnSpc>
                <a:spcPct val="100000"/>
              </a:lnSpc>
              <a:spcBef>
                <a:spcPts val="116"/>
              </a:spcBef>
              <a:buNone/>
              <a:defRPr sz="2200" b="0">
                <a:solidFill>
                  <a:schemeClr val="tx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5508689" y="370528"/>
            <a:ext cx="4752594" cy="722461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4166" indent="0" algn="l">
              <a:lnSpc>
                <a:spcPct val="100000"/>
              </a:lnSpc>
              <a:spcBef>
                <a:spcPts val="116"/>
              </a:spcBef>
              <a:buNone/>
              <a:defRPr sz="2200" b="0">
                <a:solidFill>
                  <a:schemeClr val="tx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540068" y="1094093"/>
            <a:ext cx="4752594" cy="464439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55592" indent="-317855">
              <a:lnSpc>
                <a:spcPct val="100000"/>
              </a:lnSpc>
              <a:spcBef>
                <a:spcPts val="811"/>
              </a:spcBef>
              <a:defRPr sz="2800"/>
            </a:lvl1pPr>
            <a:lvl2pPr>
              <a:lnSpc>
                <a:spcPct val="100000"/>
              </a:lnSpc>
              <a:spcBef>
                <a:spcPts val="811"/>
              </a:spcBef>
              <a:defRPr sz="2300"/>
            </a:lvl2pPr>
            <a:lvl3pPr>
              <a:lnSpc>
                <a:spcPct val="100000"/>
              </a:lnSpc>
              <a:spcBef>
                <a:spcPts val="811"/>
              </a:spcBef>
              <a:defRPr sz="2100"/>
            </a:lvl3pPr>
            <a:lvl4pPr>
              <a:lnSpc>
                <a:spcPct val="100000"/>
              </a:lnSpc>
              <a:spcBef>
                <a:spcPts val="811"/>
              </a:spcBef>
              <a:defRPr sz="1900"/>
            </a:lvl4pPr>
            <a:lvl5pPr>
              <a:lnSpc>
                <a:spcPct val="100000"/>
              </a:lnSpc>
              <a:spcBef>
                <a:spcPts val="811"/>
              </a:spcBef>
              <a:defRPr sz="19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508689" y="1094093"/>
            <a:ext cx="4752594" cy="464439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55592" indent="-317855">
              <a:lnSpc>
                <a:spcPct val="100000"/>
              </a:lnSpc>
              <a:spcBef>
                <a:spcPts val="811"/>
              </a:spcBef>
              <a:defRPr sz="2800"/>
            </a:lvl1pPr>
            <a:lvl2pPr>
              <a:lnSpc>
                <a:spcPct val="100000"/>
              </a:lnSpc>
              <a:spcBef>
                <a:spcPts val="811"/>
              </a:spcBef>
              <a:defRPr sz="2300"/>
            </a:lvl2pPr>
            <a:lvl3pPr>
              <a:lnSpc>
                <a:spcPct val="100000"/>
              </a:lnSpc>
              <a:spcBef>
                <a:spcPts val="811"/>
              </a:spcBef>
              <a:defRPr sz="2100"/>
            </a:lvl3pPr>
            <a:lvl4pPr>
              <a:lnSpc>
                <a:spcPct val="100000"/>
              </a:lnSpc>
              <a:spcBef>
                <a:spcPts val="811"/>
              </a:spcBef>
              <a:defRPr sz="1900"/>
            </a:lvl4pPr>
            <a:lvl5pPr>
              <a:lnSpc>
                <a:spcPct val="100000"/>
              </a:lnSpc>
              <a:spcBef>
                <a:spcPts val="811"/>
              </a:spcBef>
              <a:defRPr sz="19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03E23-8557-4724-B2C6-DAEE97F5F313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5812" y="309626"/>
            <a:ext cx="8857107" cy="1290108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03E23-8557-4724-B2C6-DAEE97F5F313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198950" y="0"/>
            <a:ext cx="9602400" cy="774065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952" tIns="52976" rIns="105952" bIns="529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03E23-8557-4724-B2C6-DAEE97F5F313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198950" y="-61"/>
            <a:ext cx="86411" cy="774071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952" tIns="52976" rIns="105952" bIns="529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0067" y="244678"/>
            <a:ext cx="4500563" cy="1311610"/>
          </a:xfrm>
          <a:ln>
            <a:noFill/>
          </a:ln>
        </p:spPr>
        <p:txBody>
          <a:bodyPr anchor="b"/>
          <a:lstStyle>
            <a:lvl1pPr algn="l">
              <a:lnSpc>
                <a:spcPts val="2317"/>
              </a:lnSpc>
              <a:buNone/>
              <a:defRPr sz="25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40067" y="1588045"/>
            <a:ext cx="4500563" cy="788400"/>
          </a:xfrm>
        </p:spPr>
        <p:txBody>
          <a:bodyPr/>
          <a:lstStyle>
            <a:lvl1pPr marL="52976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540067" y="2408203"/>
            <a:ext cx="9631204" cy="45064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03E23-8557-4724-B2C6-DAEE97F5F313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53896" y="1204101"/>
            <a:ext cx="3240405" cy="2236188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03E23-8557-4724-B2C6-DAEE97F5F313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00113" y="1204101"/>
            <a:ext cx="5400675" cy="5160433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05952" tIns="317855" rIns="105952" bIns="52976" rtlCol="0" anchor="t">
            <a:normAutofit/>
          </a:bodyPr>
          <a:lstStyle>
            <a:extLst/>
          </a:lstStyle>
          <a:p>
            <a:pPr marL="0" indent="-328450" algn="l" rtl="0" eaLnBrk="1" latinLnBrk="0" hangingPunct="1">
              <a:lnSpc>
                <a:spcPts val="3476"/>
              </a:lnSpc>
              <a:spcBef>
                <a:spcPts val="695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90124" y="1290112"/>
            <a:ext cx="5220653" cy="3966864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105952" tIns="317855" anchor="t"/>
          <a:lstStyle>
            <a:lvl1pPr marL="0" indent="0" algn="l" eaLnBrk="1" latinLnBrk="0" hangingPunct="1">
              <a:buNone/>
              <a:defRPr sz="37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468632" y="1077168"/>
            <a:ext cx="810101" cy="23060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952" tIns="52976" rIns="105952" bIns="529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910582" y="1057354"/>
            <a:ext cx="766896" cy="23060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952" tIns="52976" rIns="105952" bIns="529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90124" y="5418455"/>
            <a:ext cx="5220653" cy="860072"/>
          </a:xfrm>
        </p:spPr>
        <p:txBody>
          <a:bodyPr anchor="ctr"/>
          <a:lstStyle>
            <a:lvl1pPr marL="0" indent="0" algn="l">
              <a:lnSpc>
                <a:spcPts val="1854"/>
              </a:lnSpc>
              <a:spcBef>
                <a:spcPts val="0"/>
              </a:spcBef>
              <a:buNone/>
              <a:defRPr sz="1600">
                <a:solidFill>
                  <a:srgbClr val="777777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963813" y="-920934"/>
            <a:ext cx="1935935" cy="1849818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952" tIns="52976" rIns="105952" bIns="529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99415" y="23819"/>
            <a:ext cx="2010713" cy="1921269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952" tIns="52976" rIns="105952" bIns="529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216029" y="1190869"/>
            <a:ext cx="1329753" cy="1244536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952" tIns="52976" rIns="105952" bIns="529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196457" y="-61"/>
            <a:ext cx="9604894" cy="774071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952" tIns="52976" rIns="105952" bIns="529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695812" y="309985"/>
            <a:ext cx="8857107" cy="1290108"/>
          </a:xfrm>
          <a:prstGeom prst="rect">
            <a:avLst/>
          </a:prstGeom>
        </p:spPr>
        <p:txBody>
          <a:bodyPr lIns="105952" tIns="52976" rIns="105952" bIns="52976"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695812" y="1634137"/>
            <a:ext cx="8857107" cy="5418455"/>
          </a:xfrm>
          <a:prstGeom prst="rect">
            <a:avLst/>
          </a:prstGeom>
        </p:spPr>
        <p:txBody>
          <a:bodyPr lIns="105952" tIns="52976" rIns="105952" bIns="52976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4230529" y="7117098"/>
            <a:ext cx="2520315" cy="537545"/>
          </a:xfrm>
          <a:prstGeom prst="rect">
            <a:avLst/>
          </a:prstGeom>
        </p:spPr>
        <p:txBody>
          <a:bodyPr lIns="105952" tIns="52976" rIns="105952" bIns="52976" anchor="b"/>
          <a:lstStyle>
            <a:lvl1pPr algn="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FA03E23-8557-4724-B2C6-DAEE97F5F313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6750844" y="7117098"/>
            <a:ext cx="3420428" cy="537545"/>
          </a:xfrm>
          <a:prstGeom prst="rect">
            <a:avLst/>
          </a:prstGeom>
        </p:spPr>
        <p:txBody>
          <a:bodyPr lIns="105952" tIns="52976" rIns="105952" bIns="52976" anchor="b"/>
          <a:lstStyle>
            <a:lvl1pPr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10174871" y="7117098"/>
            <a:ext cx="540068" cy="537545"/>
          </a:xfrm>
          <a:prstGeom prst="rect">
            <a:avLst/>
          </a:prstGeom>
        </p:spPr>
        <p:txBody>
          <a:bodyPr lIns="105952" tIns="52976" rIns="105952" bIns="52976" anchor="b"/>
          <a:lstStyle>
            <a:lvl1pPr algn="ct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198950" y="-61"/>
            <a:ext cx="86411" cy="774071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5952" tIns="52976" rIns="105952" bIns="529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50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23806" indent="-328450" algn="l" rtl="0" eaLnBrk="1" latinLnBrk="0" hangingPunct="1">
        <a:lnSpc>
          <a:spcPct val="100000"/>
        </a:lnSpc>
        <a:spcBef>
          <a:spcPts val="695"/>
        </a:spcBef>
        <a:buClr>
          <a:schemeClr val="accent1"/>
        </a:buClr>
        <a:buSzPct val="80000"/>
        <a:buFont typeface="Wingdings 2"/>
        <a:buChar char="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61" indent="-275474" algn="l" rtl="0" eaLnBrk="1" latinLnBrk="0" hangingPunct="1">
        <a:lnSpc>
          <a:spcPct val="100000"/>
        </a:lnSpc>
        <a:spcBef>
          <a:spcPts val="637"/>
        </a:spcBef>
        <a:buClr>
          <a:schemeClr val="accent1"/>
        </a:buClr>
        <a:buFont typeface="Verdana"/>
        <a:buChar char="◦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27730" indent="-264879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71418" indent="-201308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504512" indent="-211903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1748200" indent="-211903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1889" indent="-211903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224982" indent="-211903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671" indent="-211903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529758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059515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58927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119031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648788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3178546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70830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4238061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 txBox="1">
            <a:spLocks/>
          </p:cNvSpPr>
          <p:nvPr/>
        </p:nvSpPr>
        <p:spPr>
          <a:xfrm>
            <a:off x="1224211" y="1278037"/>
            <a:ext cx="9109140" cy="2438271"/>
          </a:xfrm>
          <a:prstGeom prst="rect">
            <a:avLst/>
          </a:prstGeom>
        </p:spPr>
        <p:txBody>
          <a:bodyPr lIns="105952" tIns="52976" rIns="105952" bIns="52976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50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defTabSz="914400"/>
            <a:r>
              <a:rPr lang="ja-JP" altLang="en-US" sz="5700" b="1" dirty="0" err="1" smtClean="0"/>
              <a:t>すたじ</a:t>
            </a:r>
            <a:r>
              <a:rPr lang="ja-JP" altLang="en-US" sz="5700" b="1" dirty="0" smtClean="0"/>
              <a:t>お麦茶</a:t>
            </a:r>
            <a:r>
              <a:rPr lang="ja-JP" altLang="en-US" sz="5800" dirty="0" smtClean="0"/>
              <a:t/>
            </a:r>
            <a:br>
              <a:rPr lang="ja-JP" altLang="en-US" sz="5800" dirty="0" smtClean="0"/>
            </a:br>
            <a:r>
              <a:rPr lang="ja-JP" altLang="en-US" sz="3900" dirty="0" smtClean="0"/>
              <a:t>～</a:t>
            </a:r>
            <a:r>
              <a:rPr lang="en-US" altLang="ja-JP" sz="3900" dirty="0" smtClean="0"/>
              <a:t>Studio </a:t>
            </a:r>
            <a:r>
              <a:rPr lang="en-US" altLang="ja-JP" sz="3900" dirty="0" err="1" smtClean="0"/>
              <a:t>Mugicha</a:t>
            </a:r>
            <a:r>
              <a:rPr lang="ja-JP" altLang="en-US" sz="3900" dirty="0" smtClean="0"/>
              <a:t>～</a:t>
            </a:r>
            <a:r>
              <a:rPr lang="en-US" altLang="ja-JP" sz="5800" dirty="0" smtClean="0"/>
              <a:t/>
            </a:r>
            <a:br>
              <a:rPr lang="en-US" altLang="ja-JP" sz="5800" dirty="0" smtClean="0"/>
            </a:br>
            <a:r>
              <a:rPr lang="ja-JP" altLang="en-US" dirty="0" smtClean="0">
                <a:effectLst/>
              </a:rPr>
              <a:t>開発経過報告　機能の紹介</a:t>
            </a:r>
            <a:endParaRPr lang="ja-JP" altLang="en-US" dirty="0"/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1368227" y="4386369"/>
            <a:ext cx="7560945" cy="1028195"/>
          </a:xfrm>
          <a:prstGeom prst="rect">
            <a:avLst/>
          </a:prstGeom>
        </p:spPr>
        <p:txBody>
          <a:bodyPr lIns="105952" tIns="52976" rIns="105952" bIns="52976">
            <a:normAutofit/>
          </a:bodyPr>
          <a:lstStyle>
            <a:lvl1pPr marL="423806" indent="-328450" algn="l" rtl="0" eaLnBrk="1" latinLnBrk="0" hangingPunct="1">
              <a:lnSpc>
                <a:spcPct val="100000"/>
              </a:lnSpc>
              <a:spcBef>
                <a:spcPts val="695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61" indent="-275474" algn="l" rtl="0" eaLnBrk="1" latinLnBrk="0" hangingPunct="1">
              <a:lnSpc>
                <a:spcPct val="100000"/>
              </a:lnSpc>
              <a:spcBef>
                <a:spcPts val="637"/>
              </a:spcBef>
              <a:buClr>
                <a:schemeClr val="accent1"/>
              </a:buClr>
              <a:buFont typeface="Verdana"/>
              <a:buChar char="◦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7730" indent="-2648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1418" indent="-201308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4512" indent="-21190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8200" indent="-21190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91889" indent="-21190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4982" indent="-21190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671" indent="-21190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95356" indent="0" defTabSz="914400">
              <a:buNone/>
            </a:pPr>
            <a:r>
              <a:rPr lang="ja-JP" altLang="en-US" sz="4300" dirty="0" smtClean="0">
                <a:solidFill>
                  <a:srgbClr val="002060"/>
                </a:solidFill>
              </a:rPr>
              <a:t>ＩＴエンジニア科　５班</a:t>
            </a:r>
          </a:p>
          <a:p>
            <a:pPr defTabSz="91440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8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25" y="2712549"/>
            <a:ext cx="7967107" cy="4110104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231580" y="650814"/>
            <a:ext cx="7953072" cy="879532"/>
          </a:xfrm>
          <a:prstGeom prst="rect">
            <a:avLst/>
          </a:prstGeom>
        </p:spPr>
        <p:txBody>
          <a:bodyPr wrap="none" lIns="109028" tIns="54513" rIns="109028" bIns="54513">
            <a:spAutoFit/>
          </a:bodyPr>
          <a:lstStyle/>
          <a:p>
            <a:r>
              <a:rPr lang="ja-JP" altLang="en-US" sz="5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２－２　グループ選択画面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4601" y="1710085"/>
            <a:ext cx="7627030" cy="602533"/>
          </a:xfrm>
          <a:prstGeom prst="rect">
            <a:avLst/>
          </a:prstGeom>
          <a:noFill/>
        </p:spPr>
        <p:txBody>
          <a:bodyPr wrap="square" lIns="109028" tIns="54513" rIns="109028" bIns="54513" rtlCol="0">
            <a:spAutoFit/>
          </a:bodyPr>
          <a:lstStyle/>
          <a:p>
            <a:r>
              <a:rPr lang="ja-JP" altLang="en-US" sz="3200" dirty="0"/>
              <a:t>グループを選択してチャットを</a:t>
            </a:r>
            <a:r>
              <a:rPr lang="ja-JP" altLang="en-US" sz="3200" dirty="0" smtClean="0"/>
              <a:t>開始する</a:t>
            </a:r>
            <a:endParaRPr lang="ja-JP" altLang="en-US" sz="3200" dirty="0"/>
          </a:p>
        </p:txBody>
      </p:sp>
      <p:sp>
        <p:nvSpPr>
          <p:cNvPr id="3" name="正方形/長方形 2"/>
          <p:cNvSpPr/>
          <p:nvPr/>
        </p:nvSpPr>
        <p:spPr>
          <a:xfrm>
            <a:off x="1929362" y="3316800"/>
            <a:ext cx="6909041" cy="975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180" tIns="51589" rIns="103180" bIns="51589" spcCol="0" rtlCol="0" anchor="ctr"/>
          <a:lstStyle/>
          <a:p>
            <a:pPr algn="ctr"/>
            <a:endParaRPr lang="ja-JP" altLang="en-US" sz="3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36" y="2710157"/>
            <a:ext cx="7967107" cy="4112496"/>
          </a:xfrm>
          <a:prstGeom prst="rect">
            <a:avLst/>
          </a:prstGeom>
        </p:spPr>
      </p:pic>
      <p:sp>
        <p:nvSpPr>
          <p:cNvPr id="11" name="四角形吹き出し 10"/>
          <p:cNvSpPr/>
          <p:nvPr/>
        </p:nvSpPr>
        <p:spPr>
          <a:xfrm>
            <a:off x="6577826" y="4223652"/>
            <a:ext cx="2615614" cy="902309"/>
          </a:xfrm>
          <a:prstGeom prst="wedgeRectCallout">
            <a:avLst>
              <a:gd name="adj1" fmla="val -61599"/>
              <a:gd name="adj2" fmla="val -8600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180" tIns="51589" rIns="103180" bIns="51589" spcCol="0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クリックすると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チャット画面に遷移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254779" y="732729"/>
            <a:ext cx="6803180" cy="874101"/>
          </a:xfrm>
          <a:noFill/>
        </p:spPr>
        <p:txBody>
          <a:bodyPr>
            <a:noAutofit/>
          </a:bodyPr>
          <a:lstStyle/>
          <a:p>
            <a:r>
              <a:rPr lang="ja-JP" altLang="en-US" sz="5000" dirty="0" smtClean="0">
                <a:solidFill>
                  <a:schemeClr val="bg2">
                    <a:lumMod val="25000"/>
                  </a:schemeClr>
                </a:solidFill>
              </a:rPr>
              <a:t>２－３　チャット画面</a:t>
            </a:r>
            <a:r>
              <a:rPr lang="ja-JP" altLang="en-US" sz="5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　　</a:t>
            </a:r>
            <a:endParaRPr kumimoji="1" lang="ja-JP" altLang="en-US" sz="5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47" y="2272800"/>
            <a:ext cx="5746239" cy="51736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1008187" y="1606830"/>
            <a:ext cx="9361040" cy="540978"/>
          </a:xfrm>
          <a:prstGeom prst="rect">
            <a:avLst/>
          </a:prstGeom>
          <a:noFill/>
        </p:spPr>
        <p:txBody>
          <a:bodyPr wrap="square" lIns="109028" tIns="54513" rIns="109028" bIns="54513" rtlCol="0">
            <a:spAutoFit/>
          </a:bodyPr>
          <a:lstStyle/>
          <a:p>
            <a:r>
              <a:rPr lang="ja-JP" altLang="en-US" sz="2800" dirty="0"/>
              <a:t>１対複数（グループ）で利用する</a:t>
            </a:r>
            <a:r>
              <a:rPr lang="ja-JP" altLang="en-US" sz="2800" dirty="0" smtClean="0"/>
              <a:t>リアルタイムチャット</a:t>
            </a:r>
            <a:endParaRPr lang="ja-JP" altLang="en-US" sz="2800" dirty="0"/>
          </a:p>
        </p:txBody>
      </p:sp>
      <p:sp>
        <p:nvSpPr>
          <p:cNvPr id="9" name="四角形吹き出し 8"/>
          <p:cNvSpPr/>
          <p:nvPr/>
        </p:nvSpPr>
        <p:spPr>
          <a:xfrm>
            <a:off x="892524" y="4288964"/>
            <a:ext cx="2615614" cy="902309"/>
          </a:xfrm>
          <a:prstGeom prst="wedgeRectCallout">
            <a:avLst>
              <a:gd name="adj1" fmla="val 33936"/>
              <a:gd name="adj2" fmla="val 9837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180" tIns="51589" rIns="103180" bIns="51589" spcCol="0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誰の投稿かがわかる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4656369" y="4276704"/>
            <a:ext cx="2615614" cy="902309"/>
          </a:xfrm>
          <a:prstGeom prst="wedgeRectCallout">
            <a:avLst>
              <a:gd name="adj1" fmla="val -19687"/>
              <a:gd name="adj2" fmla="val 10349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180" tIns="51589" rIns="103180" bIns="51589" spcCol="0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投稿内容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63159" y="5414563"/>
            <a:ext cx="2615614" cy="902309"/>
          </a:xfrm>
          <a:prstGeom prst="wedgeRectCallout">
            <a:avLst>
              <a:gd name="adj1" fmla="val 49345"/>
              <a:gd name="adj2" fmla="val 9325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180" tIns="51589" rIns="103180" bIns="51589" spcCol="0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ファイルを送信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スタンプボタン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722408" y="557957"/>
            <a:ext cx="9271480" cy="874101"/>
          </a:xfrm>
          <a:noFill/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</a:rPr>
              <a:t>２－４　メール画面</a:t>
            </a:r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　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8" t="15808" r="4190" b="18900"/>
          <a:stretch/>
        </p:blipFill>
        <p:spPr>
          <a:xfrm>
            <a:off x="768782" y="2178872"/>
            <a:ext cx="9395223" cy="4643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512243" y="1529993"/>
            <a:ext cx="8391417" cy="556373"/>
          </a:xfrm>
          <a:prstGeom prst="rect">
            <a:avLst/>
          </a:prstGeom>
          <a:noFill/>
        </p:spPr>
        <p:txBody>
          <a:bodyPr wrap="square" lIns="109028" tIns="54513" rIns="109028" bIns="54513" rtlCol="0">
            <a:spAutoFit/>
          </a:bodyPr>
          <a:lstStyle/>
          <a:p>
            <a:r>
              <a:rPr lang="ja-JP" altLang="en-US" sz="2900" dirty="0"/>
              <a:t>主に１対少人数で文章を残す際に使う</a:t>
            </a:r>
            <a:r>
              <a:rPr lang="ja-JP" altLang="en-US" sz="2900" dirty="0" smtClean="0"/>
              <a:t>機能</a:t>
            </a:r>
            <a:endParaRPr lang="ja-JP" altLang="en-US" sz="2900" dirty="0"/>
          </a:p>
        </p:txBody>
      </p:sp>
      <p:sp>
        <p:nvSpPr>
          <p:cNvPr id="3" name="四角形吹き出し 2"/>
          <p:cNvSpPr/>
          <p:nvPr/>
        </p:nvSpPr>
        <p:spPr>
          <a:xfrm>
            <a:off x="628968" y="4443459"/>
            <a:ext cx="2356020" cy="902309"/>
          </a:xfrm>
          <a:prstGeom prst="wedgeRectCallout">
            <a:avLst>
              <a:gd name="adj1" fmla="val 21950"/>
              <a:gd name="adj2" fmla="val -22257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180" tIns="51589" rIns="103180" bIns="51589" spcCol="0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メッセージ作成</a:t>
            </a:r>
            <a:r>
              <a:rPr lang="en-US" altLang="ja-JP" dirty="0">
                <a:solidFill>
                  <a:schemeClr val="tx1"/>
                </a:solidFill>
              </a:rPr>
              <a:t/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ボタンで新規</a:t>
            </a:r>
            <a:r>
              <a:rPr lang="ja-JP" altLang="en-US" dirty="0" smtClean="0">
                <a:solidFill>
                  <a:schemeClr val="tx1"/>
                </a:solidFill>
              </a:rPr>
              <a:t>作成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3168427" y="4469221"/>
            <a:ext cx="2615614" cy="902309"/>
          </a:xfrm>
          <a:prstGeom prst="wedgeRectCallout">
            <a:avLst>
              <a:gd name="adj1" fmla="val -57901"/>
              <a:gd name="adj2" fmla="val -18672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180" tIns="51589" rIns="103180" bIns="51589" spcCol="0"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添付ファイルの</a:t>
            </a:r>
            <a:r>
              <a:rPr lang="en-US" altLang="ja-JP" sz="2000" dirty="0">
                <a:solidFill>
                  <a:schemeClr val="tx1"/>
                </a:solidFill>
              </a:rPr>
              <a:t/>
            </a:r>
            <a:br>
              <a:rPr lang="en-US" altLang="ja-JP" sz="2000" dirty="0">
                <a:solidFill>
                  <a:schemeClr val="tx1"/>
                </a:solidFill>
              </a:rPr>
            </a:br>
            <a:r>
              <a:rPr lang="ja-JP" altLang="en-US" sz="2000" dirty="0">
                <a:solidFill>
                  <a:schemeClr val="tx1"/>
                </a:solidFill>
              </a:rPr>
              <a:t>有無がわかりやすい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88" y="4454032"/>
            <a:ext cx="482159" cy="460710"/>
          </a:xfrm>
          <a:prstGeom prst="rect">
            <a:avLst/>
          </a:prstGeom>
        </p:spPr>
      </p:pic>
      <p:sp>
        <p:nvSpPr>
          <p:cNvPr id="12" name="四角形吹き出し 11"/>
          <p:cNvSpPr/>
          <p:nvPr/>
        </p:nvSpPr>
        <p:spPr>
          <a:xfrm>
            <a:off x="5911031" y="4443458"/>
            <a:ext cx="2615614" cy="902309"/>
          </a:xfrm>
          <a:prstGeom prst="wedgeRectCallout">
            <a:avLst>
              <a:gd name="adj1" fmla="val -62215"/>
              <a:gd name="adj2" fmla="val -18843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180" tIns="51589" rIns="103180" bIns="51589" spcCol="0"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未読を強調表示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800275" y="557957"/>
            <a:ext cx="7272808" cy="1009507"/>
          </a:xfrm>
          <a:noFill/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</a:rPr>
              <a:t>２－５　弊社</a:t>
            </a:r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</a:rPr>
              <a:t>SNS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</a:rPr>
              <a:t>の売り</a:t>
            </a:r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　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8187" y="1907250"/>
            <a:ext cx="9649072" cy="5065293"/>
          </a:xfrm>
          <a:prstGeom prst="rect">
            <a:avLst/>
          </a:prstGeom>
          <a:noFill/>
        </p:spPr>
        <p:txBody>
          <a:bodyPr wrap="square" lIns="109028" tIns="54513" rIns="109028" bIns="54513" rtlCol="0">
            <a:spAutoFit/>
          </a:bodyPr>
          <a:lstStyle/>
          <a:p>
            <a:r>
              <a:rPr lang="ja-JP" altLang="en-US" sz="3200" dirty="0" smtClean="0"/>
              <a:t>・実名で利用することで信頼のあるやり取りが可能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/>
              <a:t>・人数</a:t>
            </a:r>
            <a:r>
              <a:rPr lang="en-US" altLang="ja-JP" sz="3200" dirty="0"/>
              <a:t>(</a:t>
            </a:r>
            <a:r>
              <a:rPr lang="ja-JP" altLang="en-US" sz="3200" dirty="0"/>
              <a:t>規模</a:t>
            </a:r>
            <a:r>
              <a:rPr lang="en-US" altLang="ja-JP" sz="3200" dirty="0"/>
              <a:t>)</a:t>
            </a:r>
            <a:r>
              <a:rPr lang="ja-JP" altLang="en-US" sz="3200" dirty="0"/>
              <a:t>によるライセンス形式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・部下から上司への</a:t>
            </a:r>
            <a:r>
              <a:rPr lang="en-US" altLang="ja-JP" sz="3200" dirty="0"/>
              <a:t>Good!!</a:t>
            </a:r>
            <a:r>
              <a:rPr lang="ja-JP" altLang="en-US" sz="3200" dirty="0"/>
              <a:t>は</a:t>
            </a:r>
            <a:r>
              <a:rPr lang="ja-JP" altLang="en-US" sz="3200" dirty="0" smtClean="0"/>
              <a:t>廃止（パワハラ防止）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・会議室の空き状況表示などのユニークな</a:t>
            </a:r>
            <a:r>
              <a:rPr lang="ja-JP" altLang="en-US" sz="3200" dirty="0" smtClean="0"/>
              <a:t>機能</a:t>
            </a:r>
            <a:endParaRPr lang="en-US" altLang="ja-JP" sz="3200" dirty="0" smtClean="0"/>
          </a:p>
          <a:p>
            <a:r>
              <a:rPr lang="ja-JP" altLang="en-US" sz="3200" dirty="0" smtClean="0"/>
              <a:t> </a:t>
            </a:r>
            <a:r>
              <a:rPr lang="ja-JP" altLang="en-US" sz="3200" dirty="0" smtClean="0"/>
              <a:t> </a:t>
            </a:r>
            <a:r>
              <a:rPr lang="ja-JP" altLang="en-US" sz="3200" dirty="0" smtClean="0"/>
              <a:t>（忙しい人でも利用していただける機能）</a:t>
            </a:r>
            <a:endParaRPr lang="en-US" altLang="ja-JP" sz="3200" dirty="0"/>
          </a:p>
          <a:p>
            <a:r>
              <a:rPr lang="ja-JP" altLang="en-US" sz="3200" dirty="0"/>
              <a:t>・手書き投稿機能でより、直感的に投稿可能</a:t>
            </a:r>
            <a:endParaRPr lang="en-US" altLang="ja-JP" sz="3200" dirty="0"/>
          </a:p>
          <a:p>
            <a:endParaRPr lang="en-US" altLang="ja-JP" sz="3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３</a:t>
            </a:r>
            <a:r>
              <a:rPr lang="ja-JP" altLang="en-US" dirty="0" smtClean="0"/>
              <a:t>．実装予定と意気込み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656260" y="2070125"/>
            <a:ext cx="7776864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ja-JP" altLang="en-US" sz="3400" dirty="0">
                <a:solidFill>
                  <a:schemeClr val="tx2">
                    <a:lumMod val="75000"/>
                  </a:schemeClr>
                </a:solidFill>
              </a:rPr>
              <a:t>３－１　今後の導入予定</a:t>
            </a:r>
            <a:endParaRPr lang="en-US" altLang="ja-JP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ja-JP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3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ja-JP" altLang="en-US" sz="3400" dirty="0">
                <a:solidFill>
                  <a:schemeClr val="tx2">
                    <a:lumMod val="75000"/>
                  </a:schemeClr>
                </a:solidFill>
              </a:rPr>
              <a:t>３－２　最後に</a:t>
            </a:r>
            <a:endParaRPr lang="en-US" altLang="ja-JP" sz="3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5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512243" y="634393"/>
            <a:ext cx="7776864" cy="1056584"/>
          </a:xfrm>
          <a:noFill/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</a:rPr>
              <a:t>３－１　今後の実装予定</a:t>
            </a:r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　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テキスト プレースホルダー 2"/>
          <p:cNvSpPr txBox="1">
            <a:spLocks/>
          </p:cNvSpPr>
          <p:nvPr/>
        </p:nvSpPr>
        <p:spPr>
          <a:xfrm>
            <a:off x="1090679" y="1687625"/>
            <a:ext cx="9630033" cy="635094"/>
          </a:xfrm>
          <a:prstGeom prst="rect">
            <a:avLst/>
          </a:prstGeom>
        </p:spPr>
        <p:txBody>
          <a:bodyPr vert="horz" lIns="109028" tIns="54513" rIns="109028" bIns="54513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dirty="0">
                <a:solidFill>
                  <a:schemeClr val="tx2">
                    <a:lumMod val="75000"/>
                  </a:schemeClr>
                </a:solidFill>
              </a:rPr>
              <a:t>現状で実装が予定されている機能は以下の機能です</a:t>
            </a:r>
            <a:endParaRPr lang="en-US" altLang="ja-JP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8107" y="2527511"/>
            <a:ext cx="4013135" cy="471543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09028" tIns="54513" rIns="109028" bIns="54513" rtlCol="0">
            <a:spAutoFit/>
          </a:bodyPr>
          <a:lstStyle/>
          <a:p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第１次開発実装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sz="2800" dirty="0"/>
          </a:p>
          <a:p>
            <a:r>
              <a:rPr lang="ja-JP" altLang="en-US" sz="2800" dirty="0" smtClean="0"/>
              <a:t>タイムライン</a:t>
            </a:r>
            <a:r>
              <a:rPr lang="ja-JP" altLang="en-US" sz="2800" dirty="0"/>
              <a:t>機能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ユーザー検索機能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ユーザー情報機能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情報変更機能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92563" y="2397293"/>
            <a:ext cx="6281062" cy="30502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109028" tIns="54513" rIns="109028" bIns="54513" rtlCol="0">
            <a:spAutoFit/>
          </a:bodyPr>
          <a:lstStyle/>
          <a:p>
            <a:pPr algn="ctr"/>
            <a:r>
              <a:rPr lang="ja-JP" altLang="en-US" sz="3200" dirty="0">
                <a:solidFill>
                  <a:schemeClr val="tx2">
                    <a:lumMod val="75000"/>
                  </a:schemeClr>
                </a:solidFill>
              </a:rPr>
              <a:t>第２次開発で実装予定</a:t>
            </a:r>
            <a:endParaRPr lang="en-US" altLang="ja-JP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ja-JP" altLang="en-US" sz="2800" dirty="0"/>
              <a:t>・会議室の空き状況を確認予約機能</a:t>
            </a:r>
            <a:endParaRPr lang="en-US" altLang="ja-JP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sz="2800" dirty="0"/>
              <a:t>・有益に感じた情報を</a:t>
            </a:r>
            <a:r>
              <a:rPr lang="ja-JP" altLang="en-US" sz="2800" dirty="0" smtClean="0"/>
              <a:t>留める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クリップ</a:t>
            </a:r>
            <a:r>
              <a:rPr lang="ja-JP" altLang="en-US" sz="2800" dirty="0"/>
              <a:t>機能</a:t>
            </a:r>
            <a:endParaRPr lang="en-US" altLang="ja-JP" sz="2800" dirty="0"/>
          </a:p>
          <a:p>
            <a:r>
              <a:rPr lang="ja-JP" altLang="en-US" sz="2800" dirty="0"/>
              <a:t>・ルール違反を通報する通報機能</a:t>
            </a:r>
            <a:endParaRPr lang="en-US" altLang="ja-JP" sz="2800" dirty="0"/>
          </a:p>
          <a:p>
            <a:r>
              <a:rPr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・得意分野が一目でわかるタグ</a:t>
            </a:r>
            <a:r>
              <a:rPr lang="ja-JP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機能</a:t>
            </a:r>
            <a:endParaRPr lang="en-US" altLang="ja-JP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9621" y="5751550"/>
            <a:ext cx="5706946" cy="1491392"/>
          </a:xfrm>
          <a:prstGeom prst="snip2Same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9028" tIns="54513" rIns="109028" bIns="54513" rtlCol="0">
            <a:spAutoFit/>
          </a:bodyPr>
          <a:lstStyle/>
          <a:p>
            <a:pPr algn="ctr"/>
            <a:r>
              <a:rPr lang="ja-JP" altLang="en-US" sz="3400" dirty="0">
                <a:solidFill>
                  <a:schemeClr val="tx2">
                    <a:lumMod val="75000"/>
                  </a:schemeClr>
                </a:solidFill>
              </a:rPr>
              <a:t>第３次開発で実装予定</a:t>
            </a:r>
            <a:endParaRPr lang="en-US" altLang="ja-JP" sz="3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ja-JP" altLang="en-US" sz="2400" dirty="0"/>
              <a:t>・手書き投稿機能</a:t>
            </a:r>
            <a:endParaRPr lang="en-US" altLang="ja-JP" sz="2400" dirty="0"/>
          </a:p>
          <a:p>
            <a:r>
              <a:rPr lang="ja-JP" altLang="en-US" sz="2400" dirty="0"/>
              <a:t>・スマートフォン対応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03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722408" y="719005"/>
            <a:ext cx="9271480" cy="919072"/>
          </a:xfrm>
          <a:prstGeom prst="rect">
            <a:avLst/>
          </a:prstGeom>
          <a:noFill/>
        </p:spPr>
        <p:txBody>
          <a:bodyPr vert="horz" lIns="103180" tIns="51589" rIns="10318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ja-JP" altLang="en-US" sz="4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３－２　最後に</a:t>
            </a:r>
            <a:r>
              <a:rPr lang="ja-JP" altLang="en-US" sz="4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endParaRPr lang="ja-JP" altLang="en-US" sz="46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プレースホルダー 2"/>
          <p:cNvSpPr txBox="1">
            <a:spLocks/>
          </p:cNvSpPr>
          <p:nvPr/>
        </p:nvSpPr>
        <p:spPr>
          <a:xfrm>
            <a:off x="1305778" y="1998117"/>
            <a:ext cx="7895905" cy="3086621"/>
          </a:xfrm>
          <a:prstGeom prst="rect">
            <a:avLst/>
          </a:prstGeom>
        </p:spPr>
        <p:txBody>
          <a:bodyPr lIns="105952" tIns="52976" rIns="105952" bIns="52976">
            <a:noAutofit/>
          </a:bodyPr>
          <a:lstStyle>
            <a:lvl1pPr marL="423806" indent="-328450" algn="l" rtl="0" eaLnBrk="1" latinLnBrk="0" hangingPunct="1">
              <a:lnSpc>
                <a:spcPct val="100000"/>
              </a:lnSpc>
              <a:spcBef>
                <a:spcPts val="695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61" indent="-275474" algn="l" rtl="0" eaLnBrk="1" latinLnBrk="0" hangingPunct="1">
              <a:lnSpc>
                <a:spcPct val="100000"/>
              </a:lnSpc>
              <a:spcBef>
                <a:spcPts val="637"/>
              </a:spcBef>
              <a:buClr>
                <a:schemeClr val="accent1"/>
              </a:buClr>
              <a:buFont typeface="Verdana"/>
              <a:buChar char="◦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7730" indent="-2648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1418" indent="-201308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4512" indent="-21190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8200" indent="-21190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91889" indent="-21190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4982" indent="-21190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671" indent="-21190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95356" indent="0" defTabSz="914400">
              <a:buNone/>
            </a:pPr>
            <a:r>
              <a:rPr lang="ja-JP" altLang="en-US" sz="3200" dirty="0" smtClean="0"/>
              <a:t>利点と問題点を考えシステムを実装し、システム全体の利用性を高める。</a:t>
            </a:r>
            <a:endParaRPr lang="en-US" altLang="ja-JP" sz="3200" dirty="0" smtClean="0"/>
          </a:p>
          <a:p>
            <a:pPr marL="515897" indent="-515897" defTabSz="914400">
              <a:buFont typeface="Arial" panose="020B0604020202020204" pitchFamily="34" charset="0"/>
              <a:buChar char="•"/>
            </a:pPr>
            <a:endParaRPr lang="en-US" altLang="ja-JP" sz="3200" dirty="0" smtClean="0"/>
          </a:p>
          <a:p>
            <a:pPr marL="95356" indent="0" defTabSz="914400">
              <a:buNone/>
            </a:pPr>
            <a:r>
              <a:rPr lang="ja-JP" altLang="en-US" sz="3200" dirty="0" smtClean="0"/>
              <a:t>社内ＳＮＳならでは強みを生かし、社内の活性化を促す。</a:t>
            </a:r>
            <a:endParaRPr lang="en-US" altLang="ja-JP" sz="3200" dirty="0" smtClean="0"/>
          </a:p>
          <a:p>
            <a:pPr marL="515897" indent="-515897" defTabSz="914400">
              <a:buFont typeface="Arial" panose="020B0604020202020204" pitchFamily="34" charset="0"/>
              <a:buChar char="•"/>
            </a:pPr>
            <a:endParaRPr lang="en-US" altLang="ja-JP" sz="3100" dirty="0"/>
          </a:p>
        </p:txBody>
      </p:sp>
      <p:sp>
        <p:nvSpPr>
          <p:cNvPr id="6" name="角丸四角形 5"/>
          <p:cNvSpPr/>
          <p:nvPr/>
        </p:nvSpPr>
        <p:spPr>
          <a:xfrm>
            <a:off x="1282602" y="5526509"/>
            <a:ext cx="8122053" cy="17196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03180" tIns="51589" rIns="103180" bIns="51589" rtlCol="0" anchor="ctr"/>
          <a:lstStyle/>
          <a:p>
            <a:r>
              <a:rPr lang="ja-JP" altLang="en-US" sz="3800" b="1" dirty="0">
                <a:solidFill>
                  <a:schemeClr val="bg2">
                    <a:lumMod val="10000"/>
                  </a:schemeClr>
                </a:solidFill>
              </a:rPr>
              <a:t>以上の点を踏まえてシステムの</a:t>
            </a:r>
            <a:endParaRPr lang="en-US" altLang="ja-JP" sz="3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ja-JP" altLang="en-US" sz="3800" b="1" dirty="0">
                <a:solidFill>
                  <a:schemeClr val="bg2">
                    <a:lumMod val="10000"/>
                  </a:schemeClr>
                </a:solidFill>
              </a:rPr>
              <a:t>向上に励んでいきたいと思います！</a:t>
            </a:r>
          </a:p>
        </p:txBody>
      </p:sp>
    </p:spTree>
    <p:extLst>
      <p:ext uri="{BB962C8B-B14F-4D97-AF65-F5344CB8AC3E}">
        <p14:creationId xmlns:p14="http://schemas.microsoft.com/office/powerpoint/2010/main" val="323258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864171" y="3078237"/>
            <a:ext cx="9351265" cy="1788065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5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ご静聴</a:t>
            </a:r>
            <a:r>
              <a:rPr lang="en-US" altLang="ja-JP" sz="5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ja-JP" sz="5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</a:br>
            <a:r>
              <a:rPr lang="ja-JP" altLang="en-US" sz="5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40557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0235" y="341933"/>
            <a:ext cx="8857107" cy="129010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24211" y="1494061"/>
            <a:ext cx="8751093" cy="4294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	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</a:rPr>
              <a:t>１．開発の経緯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ja-JP" sz="3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ja-JP" sz="3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</a:rPr>
              <a:t>２．主要システムのご紹介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sz="3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3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</a:rPr>
              <a:t>３．実装予定と意気込み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１．開発の</a:t>
            </a:r>
            <a:r>
              <a:rPr lang="ja-JP" altLang="en-US" dirty="0" smtClean="0"/>
              <a:t>経緯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938431" y="2244812"/>
            <a:ext cx="8751093" cy="4505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600" dirty="0"/>
              <a:t>	</a:t>
            </a: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</a:rPr>
              <a:t>１－１　問題点・要望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ja-JP" sz="3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</a:rPr>
              <a:t>１－２　社内ＳＮＳ導入の目的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ja-JP" sz="3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</a:rPr>
              <a:t>１－３　既存のＳＮＳにおける課題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ja-JP" sz="3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ja-JP" altLang="en-US" sz="3600" dirty="0">
                <a:solidFill>
                  <a:schemeClr val="tx2">
                    <a:lumMod val="75000"/>
                  </a:schemeClr>
                </a:solidFill>
              </a:rPr>
              <a:t>１－４　課題の改善案</a:t>
            </a:r>
            <a:endParaRPr lang="en-US" altLang="ja-JP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317825" y="629965"/>
            <a:ext cx="9271480" cy="936104"/>
          </a:xfrm>
          <a:noFill/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</a:rPr>
              <a:t>１－１　問題点・要望</a:t>
            </a:r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テキスト プレースホルダー 2"/>
          <p:cNvSpPr txBox="1">
            <a:spLocks/>
          </p:cNvSpPr>
          <p:nvPr/>
        </p:nvSpPr>
        <p:spPr>
          <a:xfrm>
            <a:off x="1094661" y="2070125"/>
            <a:ext cx="8730514" cy="2880320"/>
          </a:xfrm>
          <a:prstGeom prst="rect">
            <a:avLst/>
          </a:prstGeom>
        </p:spPr>
        <p:txBody>
          <a:bodyPr lIns="105952" tIns="52976" rIns="105952" bIns="52976">
            <a:noAutofit/>
          </a:bodyPr>
          <a:lstStyle>
            <a:lvl1pPr marL="423806" indent="-328450" algn="l" rtl="0" eaLnBrk="1" latinLnBrk="0" hangingPunct="1">
              <a:lnSpc>
                <a:spcPct val="100000"/>
              </a:lnSpc>
              <a:spcBef>
                <a:spcPts val="695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61" indent="-275474" algn="l" rtl="0" eaLnBrk="1" latinLnBrk="0" hangingPunct="1">
              <a:lnSpc>
                <a:spcPct val="100000"/>
              </a:lnSpc>
              <a:spcBef>
                <a:spcPts val="637"/>
              </a:spcBef>
              <a:buClr>
                <a:schemeClr val="accent1"/>
              </a:buClr>
              <a:buFont typeface="Verdana"/>
              <a:buChar char="◦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7730" indent="-2648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1418" indent="-201308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4512" indent="-21190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8200" indent="-21190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91889" indent="-21190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4982" indent="-21190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671" indent="-21190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95356" indent="0" defTabSz="914400">
              <a:buNone/>
            </a:pPr>
            <a:r>
              <a:rPr lang="ja-JP" altLang="en-US" sz="3200" dirty="0" smtClean="0"/>
              <a:t>・自社の余っているサーバーを有効活用し、</a:t>
            </a:r>
            <a:endParaRPr lang="en-US" altLang="ja-JP" sz="3200" dirty="0" smtClean="0"/>
          </a:p>
          <a:p>
            <a:pPr marL="95356" indent="0" defTabSz="914400">
              <a:buNone/>
            </a:pPr>
            <a:r>
              <a:rPr lang="ja-JP" altLang="en-US" sz="3200" dirty="0" smtClean="0"/>
              <a:t>　新規顧客の獲得と利益の向上させたい</a:t>
            </a:r>
            <a:endParaRPr lang="en-US" altLang="ja-JP" sz="3200" dirty="0" smtClean="0"/>
          </a:p>
          <a:p>
            <a:pPr defTabSz="914400"/>
            <a:endParaRPr lang="en-US" altLang="ja-JP" sz="3200" dirty="0" smtClean="0"/>
          </a:p>
          <a:p>
            <a:pPr marL="95356" indent="0" defTabSz="914400">
              <a:buNone/>
            </a:pPr>
            <a:r>
              <a:rPr lang="ja-JP" altLang="en-US" sz="3200" dirty="0" smtClean="0"/>
              <a:t>・社内事業部間のコミュニケーションが</a:t>
            </a:r>
            <a:endParaRPr lang="en-US" altLang="ja-JP" sz="3200" dirty="0" smtClean="0"/>
          </a:p>
          <a:p>
            <a:pPr marL="95356" indent="0" defTabSz="914400">
              <a:buNone/>
            </a:pPr>
            <a:r>
              <a:rPr lang="ja-JP" altLang="en-US" sz="3200" dirty="0" smtClean="0"/>
              <a:t>    過疎になっているため改善したい</a:t>
            </a:r>
            <a:endParaRPr lang="en-US" altLang="ja-JP" sz="3200" dirty="0"/>
          </a:p>
        </p:txBody>
      </p:sp>
      <p:sp>
        <p:nvSpPr>
          <p:cNvPr id="6" name="角丸四角形 5"/>
          <p:cNvSpPr/>
          <p:nvPr/>
        </p:nvSpPr>
        <p:spPr>
          <a:xfrm>
            <a:off x="1317825" y="5387835"/>
            <a:ext cx="7995589" cy="1462963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180" tIns="51589" rIns="103180" bIns="51589" spcCol="0" rtlCol="0" anchor="ctr"/>
          <a:lstStyle/>
          <a:p>
            <a:pPr algn="ctr"/>
            <a:r>
              <a:rPr lang="ja-JP" altLang="en-US" sz="3800" b="1" dirty="0">
                <a:solidFill>
                  <a:schemeClr val="bg2">
                    <a:lumMod val="10000"/>
                  </a:schemeClr>
                </a:solidFill>
              </a:rPr>
              <a:t>上記の点を踏まえて社内ＳＮＳを</a:t>
            </a:r>
            <a:endParaRPr lang="en-US" altLang="ja-JP" sz="38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ja-JP" altLang="en-US" sz="3800" b="1" dirty="0">
                <a:solidFill>
                  <a:schemeClr val="bg2">
                    <a:lumMod val="10000"/>
                  </a:schemeClr>
                </a:solidFill>
              </a:rPr>
              <a:t>開発することになりました</a:t>
            </a:r>
          </a:p>
        </p:txBody>
      </p:sp>
    </p:spTree>
    <p:extLst>
      <p:ext uri="{BB962C8B-B14F-4D97-AF65-F5344CB8AC3E}">
        <p14:creationId xmlns:p14="http://schemas.microsoft.com/office/powerpoint/2010/main" val="26952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792163" y="701973"/>
            <a:ext cx="9271480" cy="1080120"/>
          </a:xfrm>
          <a:prstGeom prst="rect">
            <a:avLst/>
          </a:prstGeom>
          <a:noFill/>
        </p:spPr>
        <p:txBody>
          <a:bodyPr vert="horz" lIns="109028" tIns="54513" rIns="109028" bIns="54513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50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１－２　社内ＳＮＳ導入の目的</a:t>
            </a:r>
            <a:r>
              <a:rPr lang="ja-JP" altLang="en-US" sz="5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endParaRPr lang="ja-JP" altLang="en-US" sz="50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28142" y="2214141"/>
            <a:ext cx="9033443" cy="5065293"/>
          </a:xfrm>
          <a:prstGeom prst="rect">
            <a:avLst/>
          </a:prstGeom>
          <a:noFill/>
        </p:spPr>
        <p:txBody>
          <a:bodyPr wrap="square" lIns="109028" tIns="54513" rIns="109028" bIns="54513" rtlCol="0">
            <a:spAutoFit/>
          </a:bodyPr>
          <a:lstStyle/>
          <a:p>
            <a:pPr lvl="1"/>
            <a:r>
              <a:rPr lang="ja-JP" altLang="en-US" sz="3200" dirty="0"/>
              <a:t>・サーバースペースの有効活用</a:t>
            </a:r>
            <a:endParaRPr lang="en-US" altLang="ja-JP" sz="3200" dirty="0"/>
          </a:p>
          <a:p>
            <a:pPr lvl="1"/>
            <a:endParaRPr lang="en-US" altLang="ja-JP" sz="3200" dirty="0"/>
          </a:p>
          <a:p>
            <a:pPr lvl="1"/>
            <a:r>
              <a:rPr lang="ja-JP" altLang="en-US" sz="3200" dirty="0"/>
              <a:t>・自社のサービス宣伝</a:t>
            </a:r>
            <a:endParaRPr lang="en-US" altLang="ja-JP" sz="3200" dirty="0"/>
          </a:p>
          <a:p>
            <a:pPr lvl="1"/>
            <a:endParaRPr lang="en-US" altLang="ja-JP" sz="3200" dirty="0"/>
          </a:p>
          <a:p>
            <a:pPr lvl="1"/>
            <a:r>
              <a:rPr lang="ja-JP" altLang="en-US" sz="3200" dirty="0"/>
              <a:t>・新しいアイディアの創造できる広場の提供</a:t>
            </a:r>
            <a:endParaRPr lang="en-US" altLang="ja-JP" sz="3200" dirty="0"/>
          </a:p>
          <a:p>
            <a:pPr lvl="1"/>
            <a:endParaRPr lang="en-US" altLang="ja-JP" sz="3200" dirty="0"/>
          </a:p>
          <a:p>
            <a:pPr lvl="1"/>
            <a:r>
              <a:rPr lang="ja-JP" altLang="en-US" sz="3200" dirty="0"/>
              <a:t>・事業部間でのコミュニケーションの改善</a:t>
            </a:r>
            <a:endParaRPr lang="en-US" altLang="ja-JP" sz="3200" dirty="0"/>
          </a:p>
          <a:p>
            <a:pPr lvl="1"/>
            <a:endParaRPr lang="en-US" altLang="ja-JP" sz="3200" dirty="0"/>
          </a:p>
          <a:p>
            <a:pPr lvl="1"/>
            <a:r>
              <a:rPr lang="ja-JP" altLang="en-US" sz="3200" dirty="0"/>
              <a:t>・従来の無駄を無くしスピーディーな業務化</a:t>
            </a:r>
            <a:endParaRPr lang="en-US" altLang="ja-JP" sz="3200" dirty="0"/>
          </a:p>
          <a:p>
            <a:endParaRPr lang="en-US" altLang="ja-JP" sz="3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4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72385" y="781848"/>
            <a:ext cx="9721080" cy="856227"/>
          </a:xfrm>
          <a:prstGeom prst="rect">
            <a:avLst/>
          </a:prstGeom>
          <a:noFill/>
        </p:spPr>
        <p:txBody>
          <a:bodyPr vert="horz" lIns="109028" tIns="54513" rIns="109028" bIns="54513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１－３　既存のＳＮＳにおける課題</a:t>
            </a:r>
            <a:r>
              <a:rPr lang="ja-JP" altLang="en-US" sz="4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endParaRPr lang="ja-JP" altLang="en-US" sz="46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5568" y="2502173"/>
            <a:ext cx="9101361" cy="4049631"/>
          </a:xfrm>
          <a:prstGeom prst="rect">
            <a:avLst/>
          </a:prstGeom>
          <a:noFill/>
        </p:spPr>
        <p:txBody>
          <a:bodyPr wrap="square" lIns="109028" tIns="54513" rIns="109028" bIns="54513" rtlCol="0">
            <a:spAutoFit/>
          </a:bodyPr>
          <a:lstStyle/>
          <a:p>
            <a:r>
              <a:rPr lang="ja-JP" altLang="en-US" sz="3200" dirty="0"/>
              <a:t>・運営チームの</a:t>
            </a:r>
            <a:r>
              <a:rPr lang="ja-JP" altLang="en-US" sz="3200" dirty="0" smtClean="0"/>
              <a:t>欠如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 smtClean="0"/>
              <a:t>・</a:t>
            </a:r>
            <a:r>
              <a:rPr lang="ja-JP" altLang="en-US" sz="3200" dirty="0"/>
              <a:t>業務目的以外での利用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・強制的な</a:t>
            </a:r>
            <a:r>
              <a:rPr lang="en-US" altLang="ja-JP" sz="3200" dirty="0"/>
              <a:t>SNS</a:t>
            </a:r>
            <a:r>
              <a:rPr lang="ja-JP" altLang="en-US" sz="3200" dirty="0"/>
              <a:t>の一斉展開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・上司からの「Ｇｏｏｄ！！」（いいね！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/>
              <a:t> </a:t>
            </a:r>
            <a:r>
              <a:rPr lang="en-US" altLang="ja-JP" sz="3200" dirty="0" smtClean="0"/>
              <a:t>   </a:t>
            </a:r>
            <a:r>
              <a:rPr lang="ja-JP" altLang="en-US" sz="3200" dirty="0" smtClean="0"/>
              <a:t>の強要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7703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6099" y="701972"/>
            <a:ext cx="9271480" cy="936103"/>
          </a:xfrm>
          <a:prstGeom prst="rect">
            <a:avLst/>
          </a:prstGeom>
          <a:noFill/>
        </p:spPr>
        <p:txBody>
          <a:bodyPr vert="horz" lIns="109028" tIns="54513" rIns="109028" bIns="54513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１－４　課題の</a:t>
            </a:r>
            <a:r>
              <a:rPr lang="ja-JP" altLang="en-US" sz="51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改善</a:t>
            </a:r>
            <a:r>
              <a:rPr lang="ja-JP" altLang="en-US" sz="4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案</a:t>
            </a:r>
            <a:r>
              <a:rPr lang="ja-JP" altLang="en-US" sz="4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endParaRPr lang="ja-JP" altLang="en-US" sz="46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4408" y="2136636"/>
            <a:ext cx="9816942" cy="4049631"/>
          </a:xfrm>
          <a:prstGeom prst="rect">
            <a:avLst/>
          </a:prstGeom>
          <a:noFill/>
        </p:spPr>
        <p:txBody>
          <a:bodyPr wrap="square" lIns="109028" tIns="54513" rIns="109028" bIns="54513" rtlCol="0">
            <a:spAutoFit/>
          </a:bodyPr>
          <a:lstStyle/>
          <a:p>
            <a:r>
              <a:rPr lang="ja-JP" altLang="en-US" sz="3200" dirty="0"/>
              <a:t>・運営者側も積極的に利用</a:t>
            </a:r>
            <a:r>
              <a:rPr lang="ja-JP" altLang="en-US" sz="3200" dirty="0" smtClean="0"/>
              <a:t>する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 smtClean="0"/>
              <a:t>・</a:t>
            </a:r>
            <a:r>
              <a:rPr lang="ja-JP" altLang="en-US" sz="3200" dirty="0"/>
              <a:t>ＳＮＳの利用目的を明確にする</a:t>
            </a:r>
            <a:r>
              <a:rPr lang="en-US" altLang="ja-JP" sz="3200" dirty="0"/>
              <a:t>(</a:t>
            </a:r>
            <a:r>
              <a:rPr lang="ja-JP" altLang="en-US" sz="3200" dirty="0"/>
              <a:t>ルールの制定</a:t>
            </a:r>
            <a:r>
              <a:rPr lang="en-US" altLang="ja-JP" sz="3200" dirty="0"/>
              <a:t>)</a:t>
            </a:r>
          </a:p>
          <a:p>
            <a:endParaRPr lang="en-US" altLang="ja-JP" sz="3200" dirty="0"/>
          </a:p>
          <a:p>
            <a:r>
              <a:rPr lang="ja-JP" altLang="en-US" sz="3200" dirty="0"/>
              <a:t>・利用者数に応じた料金プランで小規模展開が可能</a:t>
            </a:r>
            <a:endParaRPr lang="en-US" altLang="ja-JP" sz="3200" dirty="0"/>
          </a:p>
          <a:p>
            <a:r>
              <a:rPr lang="ja-JP" altLang="en-US" sz="3200" dirty="0"/>
              <a:t>　（添付資料１）</a:t>
            </a:r>
            <a:endParaRPr lang="en-US" altLang="ja-JP" sz="3200" dirty="0"/>
          </a:p>
          <a:p>
            <a:r>
              <a:rPr lang="ja-JP" altLang="en-US" sz="3200" dirty="0"/>
              <a:t>・上司から</a:t>
            </a:r>
            <a:r>
              <a:rPr lang="ja-JP" altLang="en-US" sz="3200" dirty="0" smtClean="0"/>
              <a:t>部下</a:t>
            </a:r>
            <a:r>
              <a:rPr lang="ja-JP" altLang="en-US" sz="3200" dirty="0"/>
              <a:t>への</a:t>
            </a:r>
            <a:r>
              <a:rPr lang="ja-JP" altLang="en-US" sz="3200" dirty="0" smtClean="0"/>
              <a:t>「</a:t>
            </a:r>
            <a:r>
              <a:rPr lang="ja-JP" altLang="en-US" sz="3200" dirty="0"/>
              <a:t>Ｇｏｏｄ</a:t>
            </a:r>
            <a:r>
              <a:rPr lang="en-US" altLang="ja-JP" sz="3200" dirty="0"/>
              <a:t>!!</a:t>
            </a:r>
            <a:r>
              <a:rPr lang="ja-JP" altLang="en-US" sz="3200" dirty="0"/>
              <a:t>」機能</a:t>
            </a:r>
            <a:endParaRPr lang="en-US" altLang="ja-JP" sz="3200" dirty="0"/>
          </a:p>
          <a:p>
            <a:r>
              <a:rPr lang="ja-JP" altLang="en-US" sz="3200" dirty="0"/>
              <a:t>　（添付資料２）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175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２．主要システムのご紹介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059821" y="1594604"/>
            <a:ext cx="8751093" cy="52561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3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ja-JP" altLang="en-US" sz="3400" dirty="0">
                <a:solidFill>
                  <a:schemeClr val="tx2">
                    <a:lumMod val="75000"/>
                  </a:schemeClr>
                </a:solidFill>
              </a:rPr>
              <a:t>２－１　マイページ画面</a:t>
            </a:r>
            <a:endParaRPr lang="en-US" altLang="ja-JP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ja-JP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3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ja-JP" altLang="en-US" sz="3400" dirty="0">
                <a:solidFill>
                  <a:schemeClr val="tx2">
                    <a:lumMod val="75000"/>
                  </a:schemeClr>
                </a:solidFill>
              </a:rPr>
              <a:t>２－２　グループ選択画面</a:t>
            </a:r>
            <a:endParaRPr lang="en-US" altLang="ja-JP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ja-JP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3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ja-JP" altLang="en-US" sz="3400" dirty="0">
                <a:solidFill>
                  <a:schemeClr val="tx2">
                    <a:lumMod val="75000"/>
                  </a:schemeClr>
                </a:solidFill>
              </a:rPr>
              <a:t>２－３　チャット画面</a:t>
            </a:r>
            <a:endParaRPr lang="en-US" altLang="ja-JP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ja-JP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3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ja-JP" altLang="en-US" sz="3400" dirty="0">
                <a:solidFill>
                  <a:schemeClr val="tx2">
                    <a:lumMod val="75000"/>
                  </a:schemeClr>
                </a:solidFill>
              </a:rPr>
              <a:t>２－４　メール画面</a:t>
            </a:r>
            <a:endParaRPr lang="en-US" altLang="ja-JP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ja-JP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3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ja-JP" altLang="en-US" sz="3400" dirty="0">
                <a:solidFill>
                  <a:schemeClr val="tx2">
                    <a:lumMod val="75000"/>
                  </a:schemeClr>
                </a:solidFill>
              </a:rPr>
              <a:t>２－５　弊社のＳＮＳの売り</a:t>
            </a:r>
            <a:endParaRPr lang="en-US" altLang="ja-JP" sz="3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322663" y="840165"/>
            <a:ext cx="8377569" cy="911170"/>
          </a:xfrm>
          <a:noFill/>
        </p:spPr>
        <p:txBody>
          <a:bodyPr>
            <a:normAutofit/>
          </a:bodyPr>
          <a:lstStyle/>
          <a:p>
            <a:r>
              <a:rPr lang="ja-JP" altLang="en-US" sz="5000" dirty="0" smtClean="0">
                <a:solidFill>
                  <a:schemeClr val="bg2">
                    <a:lumMod val="25000"/>
                  </a:schemeClr>
                </a:solidFill>
              </a:rPr>
              <a:t>２－１　マイページ画面</a:t>
            </a:r>
            <a:r>
              <a:rPr lang="ja-JP" altLang="en-US" sz="5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　　</a:t>
            </a:r>
            <a:endParaRPr kumimoji="1" lang="ja-JP" altLang="en-US" sz="5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63112" y="1743003"/>
            <a:ext cx="7315113" cy="602533"/>
          </a:xfrm>
          <a:prstGeom prst="rect">
            <a:avLst/>
          </a:prstGeom>
          <a:noFill/>
        </p:spPr>
        <p:txBody>
          <a:bodyPr wrap="square" lIns="109028" tIns="54513" rIns="109028" bIns="54513" rtlCol="0">
            <a:spAutoFit/>
          </a:bodyPr>
          <a:lstStyle/>
          <a:p>
            <a:r>
              <a:rPr lang="ja-JP" altLang="en-US" sz="3200" dirty="0"/>
              <a:t>ログイン後に表示される最初の</a:t>
            </a:r>
            <a:r>
              <a:rPr lang="ja-JP" altLang="en-US" sz="3200" dirty="0" smtClean="0"/>
              <a:t>画面</a:t>
            </a:r>
            <a:endParaRPr lang="ja-JP" altLang="en-US" sz="32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3"/>
          <a:stretch/>
        </p:blipFill>
        <p:spPr>
          <a:xfrm>
            <a:off x="1029008" y="2488638"/>
            <a:ext cx="8964880" cy="436035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967" r="89984" b="44298"/>
          <a:stretch/>
        </p:blipFill>
        <p:spPr>
          <a:xfrm>
            <a:off x="1062645" y="2728047"/>
            <a:ext cx="2041426" cy="406820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8" t="3511" r="8263" b="87169"/>
          <a:stretch/>
        </p:blipFill>
        <p:spPr>
          <a:xfrm>
            <a:off x="1191977" y="2569914"/>
            <a:ext cx="8801910" cy="975308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6" t="44518" r="17068" b="33114"/>
          <a:stretch/>
        </p:blipFill>
        <p:spPr>
          <a:xfrm>
            <a:off x="1616318" y="4911573"/>
            <a:ext cx="8122391" cy="14783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59" y="3003455"/>
            <a:ext cx="595416" cy="56893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15" y="3030879"/>
            <a:ext cx="524077" cy="50076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71" y="3064099"/>
            <a:ext cx="446488" cy="426626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697" y="3034527"/>
            <a:ext cx="506046" cy="483536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3"/>
          <a:stretch/>
        </p:blipFill>
        <p:spPr>
          <a:xfrm>
            <a:off x="1029006" y="2488637"/>
            <a:ext cx="8964880" cy="4360353"/>
          </a:xfrm>
          <a:prstGeom prst="rect">
            <a:avLst/>
          </a:prstGeom>
        </p:spPr>
      </p:pic>
      <p:sp>
        <p:nvSpPr>
          <p:cNvPr id="13" name="四角形吹き出し 12"/>
          <p:cNvSpPr/>
          <p:nvPr/>
        </p:nvSpPr>
        <p:spPr>
          <a:xfrm>
            <a:off x="2625559" y="6721635"/>
            <a:ext cx="2615614" cy="902309"/>
          </a:xfrm>
          <a:prstGeom prst="wedgeRectCallout">
            <a:avLst>
              <a:gd name="adj1" fmla="val -61056"/>
              <a:gd name="adj2" fmla="val -26510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180" tIns="51589" rIns="103180" bIns="51589" spcCol="0"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プロフィール画像</a:t>
            </a:r>
            <a:r>
              <a:rPr lang="ja-JP" altLang="en-US" sz="2000" dirty="0" smtClean="0">
                <a:solidFill>
                  <a:schemeClr val="tx1"/>
                </a:solidFill>
              </a:rPr>
              <a:t>と</a:t>
            </a:r>
            <a:r>
              <a:rPr lang="en-US" altLang="ja-JP" sz="2000" dirty="0" smtClean="0">
                <a:solidFill>
                  <a:schemeClr val="tx1"/>
                </a:solidFill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</a:rPr>
            </a:br>
            <a:r>
              <a:rPr lang="ja-JP" altLang="en-US" sz="2000" dirty="0" smtClean="0">
                <a:solidFill>
                  <a:schemeClr val="tx1"/>
                </a:solidFill>
              </a:rPr>
              <a:t>メニューリスト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7634882" y="6606629"/>
            <a:ext cx="1935138" cy="902309"/>
          </a:xfrm>
          <a:prstGeom prst="wedgeRectCallout">
            <a:avLst>
              <a:gd name="adj1" fmla="val -54607"/>
              <a:gd name="adj2" fmla="val -9051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180" tIns="51589" rIns="103180" bIns="51589" spcCol="0"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投稿一覧</a:t>
            </a:r>
            <a:r>
              <a:rPr lang="en-US" altLang="ja-JP" sz="2000" dirty="0" smtClean="0">
                <a:solidFill>
                  <a:schemeClr val="tx1"/>
                </a:solidFill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</a:rPr>
            </a:br>
            <a:r>
              <a:rPr lang="en-US" altLang="ja-JP" sz="2000" dirty="0" smtClean="0">
                <a:solidFill>
                  <a:schemeClr val="tx1"/>
                </a:solidFill>
              </a:rPr>
              <a:t>(</a:t>
            </a:r>
            <a:r>
              <a:rPr lang="ja-JP" altLang="en-US" sz="2000" dirty="0" smtClean="0">
                <a:solidFill>
                  <a:schemeClr val="tx1"/>
                </a:solidFill>
              </a:rPr>
              <a:t>タイムライン</a:t>
            </a:r>
            <a:r>
              <a:rPr lang="en-US" altLang="ja-JP" sz="2000" dirty="0" smtClean="0">
                <a:solidFill>
                  <a:schemeClr val="tx1"/>
                </a:solidFill>
              </a:rPr>
              <a:t>)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8602451" y="4601807"/>
            <a:ext cx="2135740" cy="902309"/>
          </a:xfrm>
          <a:prstGeom prst="wedgeRectCallout">
            <a:avLst>
              <a:gd name="adj1" fmla="val -59014"/>
              <a:gd name="adj2" fmla="val -20189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180" tIns="51589" rIns="103180" bIns="51589" spcCol="0"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通知領域と</a:t>
            </a:r>
            <a:r>
              <a:rPr lang="en-US" altLang="ja-JP" sz="2000" dirty="0" smtClean="0">
                <a:solidFill>
                  <a:schemeClr val="tx1"/>
                </a:solidFill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</a:rPr>
            </a:br>
            <a:r>
              <a:rPr lang="ja-JP" altLang="en-US" sz="2000" dirty="0" smtClean="0">
                <a:solidFill>
                  <a:schemeClr val="tx1"/>
                </a:solidFill>
              </a:rPr>
              <a:t>ホームボタン等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1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-0.09444 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6" grpId="0" animBg="1"/>
      <p:bldP spid="16" grpId="1" animBg="1"/>
      <p:bldP spid="16" grpId="2" animBg="1"/>
      <p:bldP spid="14" grpId="0" animBg="1"/>
      <p:bldP spid="14" grpId="1" animBg="1"/>
      <p:bldP spid="14" grpId="2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1035</TotalTime>
  <Words>408</Words>
  <Application>Microsoft Office PowerPoint</Application>
  <PresentationFormat>ユーザー設定</PresentationFormat>
  <Paragraphs>126</Paragraphs>
  <Slides>17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フレッシュ</vt:lpstr>
      <vt:lpstr>PowerPoint プレゼンテーション</vt:lpstr>
      <vt:lpstr>目次</vt:lpstr>
      <vt:lpstr>１．開発の経緯</vt:lpstr>
      <vt:lpstr>１－１　問題点・要望　</vt:lpstr>
      <vt:lpstr>PowerPoint プレゼンテーション</vt:lpstr>
      <vt:lpstr>PowerPoint プレゼンテーション</vt:lpstr>
      <vt:lpstr>PowerPoint プレゼンテーション</vt:lpstr>
      <vt:lpstr>２．主要システムのご紹介</vt:lpstr>
      <vt:lpstr>２－１　マイページ画面　　</vt:lpstr>
      <vt:lpstr>PowerPoint プレゼンテーション</vt:lpstr>
      <vt:lpstr>２－３　チャット画面　　</vt:lpstr>
      <vt:lpstr>２－４　メール画面　　</vt:lpstr>
      <vt:lpstr>２－５　弊社SNSの売り　　</vt:lpstr>
      <vt:lpstr>３．実装予定と意気込み</vt:lpstr>
      <vt:lpstr>３－１　今後の実装予定　　</vt:lpstr>
      <vt:lpstr>PowerPoint プレゼンテーション</vt:lpstr>
      <vt:lpstr>ご静聴 ありがとうございました。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すたじお麦茶 ～Studio Mugicha～ 開発経過報告　機能の紹介</dc:title>
  <dc:creator>小沢 浩平</dc:creator>
  <cp:lastModifiedBy>小沢 浩平</cp:lastModifiedBy>
  <cp:revision>89</cp:revision>
  <cp:lastPrinted>2013-10-21T07:15:14Z</cp:lastPrinted>
  <dcterms:created xsi:type="dcterms:W3CDTF">2013-10-15T03:15:17Z</dcterms:created>
  <dcterms:modified xsi:type="dcterms:W3CDTF">2013-10-22T03:18:42Z</dcterms:modified>
</cp:coreProperties>
</file>