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1" r:id="rId4"/>
    <p:sldId id="276" r:id="rId5"/>
    <p:sldId id="279" r:id="rId6"/>
    <p:sldId id="277" r:id="rId7"/>
    <p:sldId id="260" r:id="rId8"/>
    <p:sldId id="281" r:id="rId9"/>
    <p:sldId id="284" r:id="rId10"/>
    <p:sldId id="285" r:id="rId11"/>
    <p:sldId id="274" r:id="rId12"/>
    <p:sldId id="291" r:id="rId13"/>
    <p:sldId id="289" r:id="rId14"/>
    <p:sldId id="290" r:id="rId1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22" autoAdjust="0"/>
  </p:normalViewPr>
  <p:slideViewPr>
    <p:cSldViewPr>
      <p:cViewPr varScale="1">
        <p:scale>
          <a:sx n="74" d="100"/>
          <a:sy n="74" d="100"/>
        </p:scale>
        <p:origin x="126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01587-1382-4EF2-81A8-CB7EE01B27E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7AE11135-D97F-4DF4-9C81-71B3CB9582E3}">
      <dgm:prSet phldrT="[テキスト]" custT="1"/>
      <dgm:spPr/>
      <dgm:t>
        <a:bodyPr/>
        <a:lstStyle/>
        <a:p>
          <a:r>
            <a:rPr kumimoji="1" lang="ja-JP" altLang="en-US" sz="2000" dirty="0" smtClean="0">
              <a:latin typeface="+mj-ea"/>
              <a:ea typeface="+mj-ea"/>
            </a:rPr>
            <a:t>　実名で利用することで信頼のある、やり取りが可能</a:t>
          </a:r>
          <a:endParaRPr kumimoji="1" lang="ja-JP" altLang="en-US" sz="2000" dirty="0">
            <a:latin typeface="+mj-ea"/>
            <a:ea typeface="+mj-ea"/>
          </a:endParaRPr>
        </a:p>
      </dgm:t>
    </dgm:pt>
    <dgm:pt modelId="{38288B8F-2E7E-49C1-91EE-D07F5D8FAD87}" type="parTrans" cxnId="{A1AEECBD-C441-421B-9ED0-9AE353AFB126}">
      <dgm:prSet/>
      <dgm:spPr/>
      <dgm:t>
        <a:bodyPr/>
        <a:lstStyle/>
        <a:p>
          <a:endParaRPr kumimoji="1" lang="ja-JP" altLang="en-US"/>
        </a:p>
      </dgm:t>
    </dgm:pt>
    <dgm:pt modelId="{96B01FA7-48B8-45E6-9D00-974FCBFA5DD8}" type="sibTrans" cxnId="{A1AEECBD-C441-421B-9ED0-9AE353AFB126}">
      <dgm:prSet/>
      <dgm:spPr/>
      <dgm:t>
        <a:bodyPr/>
        <a:lstStyle/>
        <a:p>
          <a:endParaRPr kumimoji="1" lang="ja-JP" altLang="en-US"/>
        </a:p>
      </dgm:t>
    </dgm:pt>
    <dgm:pt modelId="{2D0DACA8-CFF0-402C-8284-164BF5148159}">
      <dgm:prSet custT="1"/>
      <dgm:spPr/>
      <dgm:t>
        <a:bodyPr/>
        <a:lstStyle/>
        <a:p>
          <a:r>
            <a:rPr kumimoji="1" lang="ja-JP" altLang="en-US" sz="2000" dirty="0" smtClean="0">
              <a:latin typeface="+mj-ea"/>
              <a:ea typeface="+mj-ea"/>
            </a:rPr>
            <a:t>　社内</a:t>
          </a:r>
          <a:r>
            <a:rPr kumimoji="1" lang="en-US" altLang="ja-JP" sz="2000" dirty="0" smtClean="0">
              <a:latin typeface="+mj-ea"/>
              <a:ea typeface="+mj-ea"/>
            </a:rPr>
            <a:t>SNS</a:t>
          </a:r>
          <a:r>
            <a:rPr kumimoji="1" lang="ja-JP" altLang="en-US" sz="2000" dirty="0" smtClean="0">
              <a:latin typeface="+mj-ea"/>
              <a:ea typeface="+mj-ea"/>
            </a:rPr>
            <a:t>のルール制定、</a:t>
          </a:r>
          <a:endParaRPr kumimoji="1" lang="en-US" altLang="ja-JP" sz="2000" dirty="0" smtClean="0">
            <a:latin typeface="+mj-ea"/>
            <a:ea typeface="+mj-ea"/>
          </a:endParaRPr>
        </a:p>
        <a:p>
          <a:r>
            <a:rPr kumimoji="1" lang="ja-JP" altLang="en-US" sz="2000" dirty="0" smtClean="0">
              <a:latin typeface="+mj-ea"/>
              <a:ea typeface="+mj-ea"/>
            </a:rPr>
            <a:t>　人数</a:t>
          </a:r>
          <a:r>
            <a:rPr kumimoji="1" lang="en-US" altLang="en-US" sz="2000" dirty="0" smtClean="0">
              <a:latin typeface="+mj-ea"/>
              <a:ea typeface="+mj-ea"/>
            </a:rPr>
            <a:t>(</a:t>
          </a:r>
          <a:r>
            <a:rPr kumimoji="1" lang="ja-JP" altLang="en-US" sz="2000" dirty="0" smtClean="0">
              <a:latin typeface="+mj-ea"/>
              <a:ea typeface="+mj-ea"/>
            </a:rPr>
            <a:t>規模</a:t>
          </a:r>
          <a:r>
            <a:rPr kumimoji="1" lang="en-US" altLang="en-US" sz="2000" dirty="0" smtClean="0">
              <a:latin typeface="+mj-ea"/>
              <a:ea typeface="+mj-ea"/>
            </a:rPr>
            <a:t>) </a:t>
          </a:r>
          <a:r>
            <a:rPr kumimoji="1" lang="ja-JP" altLang="en-US" sz="2000" dirty="0" smtClean="0">
              <a:latin typeface="+mj-ea"/>
              <a:ea typeface="+mj-ea"/>
            </a:rPr>
            <a:t>によるライセンス形式　</a:t>
          </a:r>
          <a:r>
            <a:rPr kumimoji="1" lang="en-US" altLang="en-US" sz="2000" dirty="0" smtClean="0">
              <a:latin typeface="+mj-ea"/>
              <a:ea typeface="+mj-ea"/>
            </a:rPr>
            <a:t>(</a:t>
          </a:r>
          <a:r>
            <a:rPr kumimoji="1" lang="ja-JP" altLang="en-US" sz="2000" dirty="0" smtClean="0">
              <a:latin typeface="+mj-ea"/>
              <a:ea typeface="+mj-ea"/>
            </a:rPr>
            <a:t>添付資料１</a:t>
          </a:r>
          <a:r>
            <a:rPr kumimoji="1" lang="en-US" altLang="en-US" sz="2000" dirty="0" smtClean="0">
              <a:latin typeface="+mj-ea"/>
              <a:ea typeface="+mj-ea"/>
            </a:rPr>
            <a:t>)</a:t>
          </a:r>
          <a:endParaRPr kumimoji="1" lang="ja-JP" altLang="en-US" sz="2000" dirty="0">
            <a:latin typeface="+mj-ea"/>
            <a:ea typeface="+mj-ea"/>
          </a:endParaRPr>
        </a:p>
      </dgm:t>
    </dgm:pt>
    <dgm:pt modelId="{8B3BFB20-3BCF-4E33-A6DC-4266950B8929}" type="parTrans" cxnId="{7E0741AD-7DD5-4EAD-B262-D1045D1003F5}">
      <dgm:prSet/>
      <dgm:spPr/>
      <dgm:t>
        <a:bodyPr/>
        <a:lstStyle/>
        <a:p>
          <a:endParaRPr kumimoji="1" lang="ja-JP" altLang="en-US"/>
        </a:p>
      </dgm:t>
    </dgm:pt>
    <dgm:pt modelId="{71053D05-325E-42C8-ABEA-709483BEDD36}" type="sibTrans" cxnId="{7E0741AD-7DD5-4EAD-B262-D1045D1003F5}">
      <dgm:prSet/>
      <dgm:spPr/>
      <dgm:t>
        <a:bodyPr/>
        <a:lstStyle/>
        <a:p>
          <a:endParaRPr kumimoji="1" lang="ja-JP" altLang="en-US"/>
        </a:p>
      </dgm:t>
    </dgm:pt>
    <dgm:pt modelId="{BCEA162F-3210-4939-86DC-8A730D00764B}">
      <dgm:prSet custT="1"/>
      <dgm:spPr/>
      <dgm:t>
        <a:bodyPr/>
        <a:lstStyle/>
        <a:p>
          <a:r>
            <a:rPr kumimoji="1" lang="ja-JP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altLang="ja-JP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G</a:t>
          </a:r>
          <a:r>
            <a:rPr kumimoji="1" lang="en-US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ood!!</a:t>
          </a:r>
          <a:r>
            <a:rPr kumimoji="1" lang="ja-JP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機能は運営・上司から部下へのみ　</a:t>
          </a:r>
          <a:r>
            <a:rPr kumimoji="1" lang="en-US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(</a:t>
          </a:r>
          <a:r>
            <a:rPr kumimoji="1" lang="zh-TW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添付資料</a:t>
          </a:r>
          <a:r>
            <a:rPr kumimoji="1" lang="ja-JP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２</a:t>
          </a:r>
          <a:r>
            <a:rPr kumimoji="1" lang="en-US" altLang="en-US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)</a:t>
          </a:r>
          <a:endParaRPr kumimoji="1" lang="ja-JP" altLang="en-US" sz="200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2B9C77C-8EB4-45BE-B091-9A4D6746618D}" type="parTrans" cxnId="{A84F96BC-505F-4052-9722-CDCF114B0AE2}">
      <dgm:prSet/>
      <dgm:spPr/>
      <dgm:t>
        <a:bodyPr/>
        <a:lstStyle/>
        <a:p>
          <a:endParaRPr kumimoji="1" lang="ja-JP" altLang="en-US"/>
        </a:p>
      </dgm:t>
    </dgm:pt>
    <dgm:pt modelId="{660A6482-0AFE-4299-B4CF-A0949EE412CC}" type="sibTrans" cxnId="{A84F96BC-505F-4052-9722-CDCF114B0AE2}">
      <dgm:prSet/>
      <dgm:spPr/>
      <dgm:t>
        <a:bodyPr/>
        <a:lstStyle/>
        <a:p>
          <a:endParaRPr kumimoji="1" lang="ja-JP" altLang="en-US"/>
        </a:p>
      </dgm:t>
    </dgm:pt>
    <dgm:pt modelId="{16BB7135-7ABF-405A-B2F8-E798450B736F}">
      <dgm:prSet custT="1"/>
      <dgm:spPr/>
      <dgm:t>
        <a:bodyPr/>
        <a:lstStyle/>
        <a:p>
          <a:r>
            <a:rPr kumimoji="1" lang="ja-JP" altLang="en-US" sz="2000" dirty="0" smtClean="0">
              <a:latin typeface="+mj-ea"/>
              <a:ea typeface="+mj-ea"/>
            </a:rPr>
            <a:t>　</a:t>
          </a:r>
          <a:r>
            <a:rPr lang="ja-JP" altLang="en-US" sz="2000" dirty="0" smtClean="0">
              <a:latin typeface="ＭＳ Ｐゴシック"/>
              <a:ea typeface="ＭＳ Ｐゴシック"/>
            </a:rPr>
            <a:t>利用者数に応じた料金プランで、小規模展開が可能</a:t>
          </a:r>
          <a:endParaRPr kumimoji="1" lang="ja-JP" altLang="en-US" sz="2000" dirty="0">
            <a:latin typeface="+mj-ea"/>
            <a:ea typeface="+mj-ea"/>
          </a:endParaRPr>
        </a:p>
      </dgm:t>
    </dgm:pt>
    <dgm:pt modelId="{B4E60D72-E0D9-4EAC-BC99-3E13840213C6}" type="parTrans" cxnId="{C17EE1B4-40BB-4A29-A32B-C508A9035026}">
      <dgm:prSet/>
      <dgm:spPr/>
      <dgm:t>
        <a:bodyPr/>
        <a:lstStyle/>
        <a:p>
          <a:endParaRPr kumimoji="1" lang="ja-JP" altLang="en-US"/>
        </a:p>
      </dgm:t>
    </dgm:pt>
    <dgm:pt modelId="{83719082-5A2F-4C91-A06A-9A9B368EA464}" type="sibTrans" cxnId="{C17EE1B4-40BB-4A29-A32B-C508A9035026}">
      <dgm:prSet/>
      <dgm:spPr/>
      <dgm:t>
        <a:bodyPr/>
        <a:lstStyle/>
        <a:p>
          <a:endParaRPr kumimoji="1" lang="ja-JP" altLang="en-US"/>
        </a:p>
      </dgm:t>
    </dgm:pt>
    <dgm:pt modelId="{A2993C4B-92B9-44EE-986B-2C22037735C3}">
      <dgm:prSet custT="1"/>
      <dgm:spPr/>
      <dgm:t>
        <a:bodyPr/>
        <a:lstStyle/>
        <a:p>
          <a:pPr algn="l"/>
          <a:r>
            <a:rPr kumimoji="1" lang="ja-JP" altLang="en-US" sz="2000" dirty="0" smtClean="0">
              <a:latin typeface="+mj-ea"/>
              <a:ea typeface="+mj-ea"/>
            </a:rPr>
            <a:t>　会議室の空き状況表示や手書き投稿機能</a:t>
          </a:r>
          <a:endParaRPr kumimoji="1" lang="en-US" altLang="ja-JP" sz="2000" dirty="0" smtClean="0">
            <a:latin typeface="+mj-ea"/>
            <a:ea typeface="+mj-ea"/>
          </a:endParaRPr>
        </a:p>
        <a:p>
          <a:pPr algn="l"/>
          <a:r>
            <a:rPr kumimoji="1" lang="ja-JP" altLang="en-US" sz="2000" dirty="0" smtClean="0">
              <a:latin typeface="+mj-ea"/>
              <a:ea typeface="+mj-ea"/>
            </a:rPr>
            <a:t>　といったユニークな機能を搭載</a:t>
          </a:r>
          <a:endParaRPr kumimoji="1" lang="ja-JP" altLang="en-US" sz="2000" dirty="0">
            <a:latin typeface="+mj-ea"/>
            <a:ea typeface="+mj-ea"/>
          </a:endParaRPr>
        </a:p>
      </dgm:t>
    </dgm:pt>
    <dgm:pt modelId="{D0908D13-F881-412B-8998-6058ED4D6108}" type="parTrans" cxnId="{F6009512-AAEC-49FF-AD83-BE34CF95B192}">
      <dgm:prSet/>
      <dgm:spPr/>
      <dgm:t>
        <a:bodyPr/>
        <a:lstStyle/>
        <a:p>
          <a:endParaRPr kumimoji="1" lang="ja-JP" altLang="en-US"/>
        </a:p>
      </dgm:t>
    </dgm:pt>
    <dgm:pt modelId="{F151718A-FD21-41CC-9EC3-A1BAB4E7E4F0}" type="sibTrans" cxnId="{F6009512-AAEC-49FF-AD83-BE34CF95B192}">
      <dgm:prSet/>
      <dgm:spPr/>
      <dgm:t>
        <a:bodyPr/>
        <a:lstStyle/>
        <a:p>
          <a:endParaRPr kumimoji="1" lang="ja-JP" altLang="en-US"/>
        </a:p>
      </dgm:t>
    </dgm:pt>
    <dgm:pt modelId="{11702B43-9C5F-4E0E-9940-62A2645A4DB8}" type="pres">
      <dgm:prSet presAssocID="{4E201587-1382-4EF2-81A8-CB7EE01B27E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0BCEC03-948F-414F-84EC-677F1EB284C3}" type="pres">
      <dgm:prSet presAssocID="{7AE11135-D97F-4DF4-9C81-71B3CB9582E3}" presName="comp" presStyleCnt="0"/>
      <dgm:spPr/>
    </dgm:pt>
    <dgm:pt modelId="{72C1B519-9632-49B3-9FB3-CF2C9DCBCA07}" type="pres">
      <dgm:prSet presAssocID="{7AE11135-D97F-4DF4-9C81-71B3CB9582E3}" presName="box" presStyleLbl="node1" presStyleIdx="0" presStyleCnt="5" custLinFactNeighborY="-7007"/>
      <dgm:spPr/>
      <dgm:t>
        <a:bodyPr/>
        <a:lstStyle/>
        <a:p>
          <a:endParaRPr kumimoji="1" lang="ja-JP" altLang="en-US"/>
        </a:p>
      </dgm:t>
    </dgm:pt>
    <dgm:pt modelId="{7DD9008D-071A-4DC6-805F-E8CCFCFD35CB}" type="pres">
      <dgm:prSet presAssocID="{7AE11135-D97F-4DF4-9C81-71B3CB9582E3}" presName="img" presStyleLbl="fgImgPlace1" presStyleIdx="0" presStyleCnt="5" custScaleX="35324" custScaleY="32035"/>
      <dgm:spPr/>
    </dgm:pt>
    <dgm:pt modelId="{9EDF6F26-6B89-4E4A-B59B-A87E7371A652}" type="pres">
      <dgm:prSet presAssocID="{7AE11135-D97F-4DF4-9C81-71B3CB9582E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B04D818-73CD-4929-8B9B-B0BCB6B9B995}" type="pres">
      <dgm:prSet presAssocID="{96B01FA7-48B8-45E6-9D00-974FCBFA5DD8}" presName="spacer" presStyleCnt="0"/>
      <dgm:spPr/>
    </dgm:pt>
    <dgm:pt modelId="{83B75CA5-3971-4DFE-9C2B-09C0A9F9D955}" type="pres">
      <dgm:prSet presAssocID="{2D0DACA8-CFF0-402C-8284-164BF5148159}" presName="comp" presStyleCnt="0"/>
      <dgm:spPr/>
    </dgm:pt>
    <dgm:pt modelId="{A4C32756-F892-42D2-9657-3F5E2FA71568}" type="pres">
      <dgm:prSet presAssocID="{2D0DACA8-CFF0-402C-8284-164BF5148159}" presName="box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D55C882F-76E3-40E8-B214-2946F301DC3E}" type="pres">
      <dgm:prSet presAssocID="{2D0DACA8-CFF0-402C-8284-164BF5148159}" presName="img" presStyleLbl="fgImgPlace1" presStyleIdx="1" presStyleCnt="5" custScaleX="26233" custScaleY="7122"/>
      <dgm:spPr/>
    </dgm:pt>
    <dgm:pt modelId="{D2154EB7-11E6-4B05-999A-BD6A37EA4AFC}" type="pres">
      <dgm:prSet presAssocID="{2D0DACA8-CFF0-402C-8284-164BF5148159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AA0C6A-9058-4FC8-8374-51394B0DBB78}" type="pres">
      <dgm:prSet presAssocID="{71053D05-325E-42C8-ABEA-709483BEDD36}" presName="spacer" presStyleCnt="0"/>
      <dgm:spPr/>
    </dgm:pt>
    <dgm:pt modelId="{57CFC4F7-E7C8-4B50-A597-E568FF467EB7}" type="pres">
      <dgm:prSet presAssocID="{BCEA162F-3210-4939-86DC-8A730D00764B}" presName="comp" presStyleCnt="0"/>
      <dgm:spPr/>
    </dgm:pt>
    <dgm:pt modelId="{15608A87-EDF9-4BE4-BA62-9DF28C8F8343}" type="pres">
      <dgm:prSet presAssocID="{BCEA162F-3210-4939-86DC-8A730D00764B}" presName="box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22569E8D-40B4-4FEC-BBCC-7F9E969B2678}" type="pres">
      <dgm:prSet presAssocID="{BCEA162F-3210-4939-86DC-8A730D00764B}" presName="img" presStyleLbl="fgImgPlace1" presStyleIdx="2" presStyleCnt="5" custFlipVert="1" custScaleX="36364" custScaleY="32700" custLinFactNeighborX="3193" custLinFactNeighborY="98333"/>
      <dgm:spPr/>
      <dgm:t>
        <a:bodyPr/>
        <a:lstStyle/>
        <a:p>
          <a:endParaRPr kumimoji="1" lang="ja-JP" altLang="en-US"/>
        </a:p>
      </dgm:t>
    </dgm:pt>
    <dgm:pt modelId="{CAB02896-443E-45F3-8772-1ADE72476AB9}" type="pres">
      <dgm:prSet presAssocID="{BCEA162F-3210-4939-86DC-8A730D00764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A494C41-BACB-43B3-BBA1-B768395E4797}" type="pres">
      <dgm:prSet presAssocID="{660A6482-0AFE-4299-B4CF-A0949EE412CC}" presName="spacer" presStyleCnt="0"/>
      <dgm:spPr/>
    </dgm:pt>
    <dgm:pt modelId="{38074EB9-F8DE-4331-A501-BEF902A80FB5}" type="pres">
      <dgm:prSet presAssocID="{16BB7135-7ABF-405A-B2F8-E798450B736F}" presName="comp" presStyleCnt="0"/>
      <dgm:spPr/>
    </dgm:pt>
    <dgm:pt modelId="{94522F24-BADC-4EE3-A35F-2273C76E99AC}" type="pres">
      <dgm:prSet presAssocID="{16BB7135-7ABF-405A-B2F8-E798450B736F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15B9FCB-B1CF-4E39-BEC8-6D2789E2B5AD}" type="pres">
      <dgm:prSet presAssocID="{16BB7135-7ABF-405A-B2F8-E798450B736F}" presName="img" presStyleLbl="fgImgPlace1" presStyleIdx="3" presStyleCnt="5" custScaleX="71687" custScaleY="30227"/>
      <dgm:spPr/>
      <dgm:t>
        <a:bodyPr/>
        <a:lstStyle/>
        <a:p>
          <a:endParaRPr kumimoji="1" lang="ja-JP" altLang="en-US"/>
        </a:p>
      </dgm:t>
    </dgm:pt>
    <dgm:pt modelId="{D959FD4C-D059-4D4F-AB2D-C0ABC4757CE4}" type="pres">
      <dgm:prSet presAssocID="{16BB7135-7ABF-405A-B2F8-E798450B73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A04BC0-6DE6-4C79-99BA-CE36DFA5CA05}" type="pres">
      <dgm:prSet presAssocID="{83719082-5A2F-4C91-A06A-9A9B368EA464}" presName="spacer" presStyleCnt="0"/>
      <dgm:spPr/>
    </dgm:pt>
    <dgm:pt modelId="{B2A9179E-ECEB-4C02-9BFA-07F853DBDEC0}" type="pres">
      <dgm:prSet presAssocID="{A2993C4B-92B9-44EE-986B-2C22037735C3}" presName="comp" presStyleCnt="0"/>
      <dgm:spPr/>
    </dgm:pt>
    <dgm:pt modelId="{208D8004-C1DD-472E-B914-295E0E4DCA3B}" type="pres">
      <dgm:prSet presAssocID="{A2993C4B-92B9-44EE-986B-2C22037735C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88C8400B-3885-4F56-94EC-E48668F6CEB9}" type="pres">
      <dgm:prSet presAssocID="{A2993C4B-92B9-44EE-986B-2C22037735C3}" presName="img" presStyleLbl="fgImgPlace1" presStyleIdx="4" presStyleCnt="5" custFlipVert="1" custScaleX="26233" custScaleY="36025"/>
      <dgm:spPr/>
    </dgm:pt>
    <dgm:pt modelId="{D1A99D51-EC72-4E25-BE61-FF3B848B0006}" type="pres">
      <dgm:prSet presAssocID="{A2993C4B-92B9-44EE-986B-2C22037735C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AEB773D-7B41-4CD0-8783-78F1B80CA9CC}" type="presOf" srcId="{2D0DACA8-CFF0-402C-8284-164BF5148159}" destId="{D2154EB7-11E6-4B05-999A-BD6A37EA4AFC}" srcOrd="1" destOrd="0" presId="urn:microsoft.com/office/officeart/2005/8/layout/vList4"/>
    <dgm:cxn modelId="{264A7AD6-4817-402C-BF34-F568C6E6C609}" type="presOf" srcId="{BCEA162F-3210-4939-86DC-8A730D00764B}" destId="{15608A87-EDF9-4BE4-BA62-9DF28C8F8343}" srcOrd="0" destOrd="0" presId="urn:microsoft.com/office/officeart/2005/8/layout/vList4"/>
    <dgm:cxn modelId="{7E0741AD-7DD5-4EAD-B262-D1045D1003F5}" srcId="{4E201587-1382-4EF2-81A8-CB7EE01B27E5}" destId="{2D0DACA8-CFF0-402C-8284-164BF5148159}" srcOrd="1" destOrd="0" parTransId="{8B3BFB20-3BCF-4E33-A6DC-4266950B8929}" sibTransId="{71053D05-325E-42C8-ABEA-709483BEDD36}"/>
    <dgm:cxn modelId="{96A0DFF3-C882-4E5C-8B84-E5B4DB725928}" type="presOf" srcId="{2D0DACA8-CFF0-402C-8284-164BF5148159}" destId="{A4C32756-F892-42D2-9657-3F5E2FA71568}" srcOrd="0" destOrd="0" presId="urn:microsoft.com/office/officeart/2005/8/layout/vList4"/>
    <dgm:cxn modelId="{3FCB5FC3-F5F6-4046-9404-04A2ACDF75C0}" type="presOf" srcId="{A2993C4B-92B9-44EE-986B-2C22037735C3}" destId="{208D8004-C1DD-472E-B914-295E0E4DCA3B}" srcOrd="0" destOrd="0" presId="urn:microsoft.com/office/officeart/2005/8/layout/vList4"/>
    <dgm:cxn modelId="{BA4F3584-3AC8-4861-B8C4-9C57368B714F}" type="presOf" srcId="{BCEA162F-3210-4939-86DC-8A730D00764B}" destId="{CAB02896-443E-45F3-8772-1ADE72476AB9}" srcOrd="1" destOrd="0" presId="urn:microsoft.com/office/officeart/2005/8/layout/vList4"/>
    <dgm:cxn modelId="{29A8B5FA-622F-4297-815B-FD5EC987D93B}" type="presOf" srcId="{4E201587-1382-4EF2-81A8-CB7EE01B27E5}" destId="{11702B43-9C5F-4E0E-9940-62A2645A4DB8}" srcOrd="0" destOrd="0" presId="urn:microsoft.com/office/officeart/2005/8/layout/vList4"/>
    <dgm:cxn modelId="{7517117C-AD89-495E-A909-83128C2BC02A}" type="presOf" srcId="{16BB7135-7ABF-405A-B2F8-E798450B736F}" destId="{D959FD4C-D059-4D4F-AB2D-C0ABC4757CE4}" srcOrd="1" destOrd="0" presId="urn:microsoft.com/office/officeart/2005/8/layout/vList4"/>
    <dgm:cxn modelId="{A84F96BC-505F-4052-9722-CDCF114B0AE2}" srcId="{4E201587-1382-4EF2-81A8-CB7EE01B27E5}" destId="{BCEA162F-3210-4939-86DC-8A730D00764B}" srcOrd="2" destOrd="0" parTransId="{92B9C77C-8EB4-45BE-B091-9A4D6746618D}" sibTransId="{660A6482-0AFE-4299-B4CF-A0949EE412CC}"/>
    <dgm:cxn modelId="{AE266786-0C03-4164-9575-33E7F583C2FA}" type="presOf" srcId="{7AE11135-D97F-4DF4-9C81-71B3CB9582E3}" destId="{9EDF6F26-6B89-4E4A-B59B-A87E7371A652}" srcOrd="1" destOrd="0" presId="urn:microsoft.com/office/officeart/2005/8/layout/vList4"/>
    <dgm:cxn modelId="{C17EE1B4-40BB-4A29-A32B-C508A9035026}" srcId="{4E201587-1382-4EF2-81A8-CB7EE01B27E5}" destId="{16BB7135-7ABF-405A-B2F8-E798450B736F}" srcOrd="3" destOrd="0" parTransId="{B4E60D72-E0D9-4EAC-BC99-3E13840213C6}" sibTransId="{83719082-5A2F-4C91-A06A-9A9B368EA464}"/>
    <dgm:cxn modelId="{816B6FA5-0134-41F1-86C1-37AC57EE2958}" type="presOf" srcId="{A2993C4B-92B9-44EE-986B-2C22037735C3}" destId="{D1A99D51-EC72-4E25-BE61-FF3B848B0006}" srcOrd="1" destOrd="0" presId="urn:microsoft.com/office/officeart/2005/8/layout/vList4"/>
    <dgm:cxn modelId="{A1AEECBD-C441-421B-9ED0-9AE353AFB126}" srcId="{4E201587-1382-4EF2-81A8-CB7EE01B27E5}" destId="{7AE11135-D97F-4DF4-9C81-71B3CB9582E3}" srcOrd="0" destOrd="0" parTransId="{38288B8F-2E7E-49C1-91EE-D07F5D8FAD87}" sibTransId="{96B01FA7-48B8-45E6-9D00-974FCBFA5DD8}"/>
    <dgm:cxn modelId="{F6009512-AAEC-49FF-AD83-BE34CF95B192}" srcId="{4E201587-1382-4EF2-81A8-CB7EE01B27E5}" destId="{A2993C4B-92B9-44EE-986B-2C22037735C3}" srcOrd="4" destOrd="0" parTransId="{D0908D13-F881-412B-8998-6058ED4D6108}" sibTransId="{F151718A-FD21-41CC-9EC3-A1BAB4E7E4F0}"/>
    <dgm:cxn modelId="{F4C14919-DDDB-4587-A85F-6A4CBFCCF289}" type="presOf" srcId="{7AE11135-D97F-4DF4-9C81-71B3CB9582E3}" destId="{72C1B519-9632-49B3-9FB3-CF2C9DCBCA07}" srcOrd="0" destOrd="0" presId="urn:microsoft.com/office/officeart/2005/8/layout/vList4"/>
    <dgm:cxn modelId="{848CD6E3-F730-486C-B575-AF4EA565BC4D}" type="presOf" srcId="{16BB7135-7ABF-405A-B2F8-E798450B736F}" destId="{94522F24-BADC-4EE3-A35F-2273C76E99AC}" srcOrd="0" destOrd="0" presId="urn:microsoft.com/office/officeart/2005/8/layout/vList4"/>
    <dgm:cxn modelId="{CF90C42F-D620-4FBB-A9D0-6DE25E987F03}" type="presParOf" srcId="{11702B43-9C5F-4E0E-9940-62A2645A4DB8}" destId="{B0BCEC03-948F-414F-84EC-677F1EB284C3}" srcOrd="0" destOrd="0" presId="urn:microsoft.com/office/officeart/2005/8/layout/vList4"/>
    <dgm:cxn modelId="{7984E31A-29D9-4B47-8EF5-7F3878121664}" type="presParOf" srcId="{B0BCEC03-948F-414F-84EC-677F1EB284C3}" destId="{72C1B519-9632-49B3-9FB3-CF2C9DCBCA07}" srcOrd="0" destOrd="0" presId="urn:microsoft.com/office/officeart/2005/8/layout/vList4"/>
    <dgm:cxn modelId="{D9216C93-E655-4C94-85A6-B8CE05F1D05D}" type="presParOf" srcId="{B0BCEC03-948F-414F-84EC-677F1EB284C3}" destId="{7DD9008D-071A-4DC6-805F-E8CCFCFD35CB}" srcOrd="1" destOrd="0" presId="urn:microsoft.com/office/officeart/2005/8/layout/vList4"/>
    <dgm:cxn modelId="{76AF524A-DF43-468E-9E6D-2F5CE885EC42}" type="presParOf" srcId="{B0BCEC03-948F-414F-84EC-677F1EB284C3}" destId="{9EDF6F26-6B89-4E4A-B59B-A87E7371A652}" srcOrd="2" destOrd="0" presId="urn:microsoft.com/office/officeart/2005/8/layout/vList4"/>
    <dgm:cxn modelId="{D00575DF-6C39-40E8-A352-1BCAA67280C0}" type="presParOf" srcId="{11702B43-9C5F-4E0E-9940-62A2645A4DB8}" destId="{4B04D818-73CD-4929-8B9B-B0BCB6B9B995}" srcOrd="1" destOrd="0" presId="urn:microsoft.com/office/officeart/2005/8/layout/vList4"/>
    <dgm:cxn modelId="{17917C8C-2231-4748-95EA-2BBDD55AC135}" type="presParOf" srcId="{11702B43-9C5F-4E0E-9940-62A2645A4DB8}" destId="{83B75CA5-3971-4DFE-9C2B-09C0A9F9D955}" srcOrd="2" destOrd="0" presId="urn:microsoft.com/office/officeart/2005/8/layout/vList4"/>
    <dgm:cxn modelId="{99ED01EE-91D6-4452-BBFF-BBA92516EEE1}" type="presParOf" srcId="{83B75CA5-3971-4DFE-9C2B-09C0A9F9D955}" destId="{A4C32756-F892-42D2-9657-3F5E2FA71568}" srcOrd="0" destOrd="0" presId="urn:microsoft.com/office/officeart/2005/8/layout/vList4"/>
    <dgm:cxn modelId="{50EDFEE0-A39C-4C49-942A-9202DD6B739A}" type="presParOf" srcId="{83B75CA5-3971-4DFE-9C2B-09C0A9F9D955}" destId="{D55C882F-76E3-40E8-B214-2946F301DC3E}" srcOrd="1" destOrd="0" presId="urn:microsoft.com/office/officeart/2005/8/layout/vList4"/>
    <dgm:cxn modelId="{188E68CD-22B1-4DD6-A1A9-DF39AA3130AC}" type="presParOf" srcId="{83B75CA5-3971-4DFE-9C2B-09C0A9F9D955}" destId="{D2154EB7-11E6-4B05-999A-BD6A37EA4AFC}" srcOrd="2" destOrd="0" presId="urn:microsoft.com/office/officeart/2005/8/layout/vList4"/>
    <dgm:cxn modelId="{3CA08CB6-D400-4789-969A-480075EC102A}" type="presParOf" srcId="{11702B43-9C5F-4E0E-9940-62A2645A4DB8}" destId="{0FAA0C6A-9058-4FC8-8374-51394B0DBB78}" srcOrd="3" destOrd="0" presId="urn:microsoft.com/office/officeart/2005/8/layout/vList4"/>
    <dgm:cxn modelId="{8E633843-D4FE-466B-B5DE-985F693CAC20}" type="presParOf" srcId="{11702B43-9C5F-4E0E-9940-62A2645A4DB8}" destId="{57CFC4F7-E7C8-4B50-A597-E568FF467EB7}" srcOrd="4" destOrd="0" presId="urn:microsoft.com/office/officeart/2005/8/layout/vList4"/>
    <dgm:cxn modelId="{D2B5251F-B78B-4457-89BC-D46B2B7B8CE2}" type="presParOf" srcId="{57CFC4F7-E7C8-4B50-A597-E568FF467EB7}" destId="{15608A87-EDF9-4BE4-BA62-9DF28C8F8343}" srcOrd="0" destOrd="0" presId="urn:microsoft.com/office/officeart/2005/8/layout/vList4"/>
    <dgm:cxn modelId="{595F6028-7719-413C-832E-6003397D6523}" type="presParOf" srcId="{57CFC4F7-E7C8-4B50-A597-E568FF467EB7}" destId="{22569E8D-40B4-4FEC-BBCC-7F9E969B2678}" srcOrd="1" destOrd="0" presId="urn:microsoft.com/office/officeart/2005/8/layout/vList4"/>
    <dgm:cxn modelId="{3CF339CD-FFE4-43F7-B225-0682C6A2F76D}" type="presParOf" srcId="{57CFC4F7-E7C8-4B50-A597-E568FF467EB7}" destId="{CAB02896-443E-45F3-8772-1ADE72476AB9}" srcOrd="2" destOrd="0" presId="urn:microsoft.com/office/officeart/2005/8/layout/vList4"/>
    <dgm:cxn modelId="{A3473393-2B90-4663-847A-0E9A3094DFFC}" type="presParOf" srcId="{11702B43-9C5F-4E0E-9940-62A2645A4DB8}" destId="{AA494C41-BACB-43B3-BBA1-B768395E4797}" srcOrd="5" destOrd="0" presId="urn:microsoft.com/office/officeart/2005/8/layout/vList4"/>
    <dgm:cxn modelId="{66BE03C7-C565-42B2-96DA-0DAC64289891}" type="presParOf" srcId="{11702B43-9C5F-4E0E-9940-62A2645A4DB8}" destId="{38074EB9-F8DE-4331-A501-BEF902A80FB5}" srcOrd="6" destOrd="0" presId="urn:microsoft.com/office/officeart/2005/8/layout/vList4"/>
    <dgm:cxn modelId="{AB3DD00D-BE72-4DEF-ACB5-8765C8ADBF17}" type="presParOf" srcId="{38074EB9-F8DE-4331-A501-BEF902A80FB5}" destId="{94522F24-BADC-4EE3-A35F-2273C76E99AC}" srcOrd="0" destOrd="0" presId="urn:microsoft.com/office/officeart/2005/8/layout/vList4"/>
    <dgm:cxn modelId="{288199E8-1A0E-4228-9A7E-813B3E3FC5CC}" type="presParOf" srcId="{38074EB9-F8DE-4331-A501-BEF902A80FB5}" destId="{B15B9FCB-B1CF-4E39-BEC8-6D2789E2B5AD}" srcOrd="1" destOrd="0" presId="urn:microsoft.com/office/officeart/2005/8/layout/vList4"/>
    <dgm:cxn modelId="{6F1BE692-0C2B-4EFB-9DD2-919B41764AF5}" type="presParOf" srcId="{38074EB9-F8DE-4331-A501-BEF902A80FB5}" destId="{D959FD4C-D059-4D4F-AB2D-C0ABC4757CE4}" srcOrd="2" destOrd="0" presId="urn:microsoft.com/office/officeart/2005/8/layout/vList4"/>
    <dgm:cxn modelId="{4654E5DE-AED5-48DB-99FB-51EF8EEAC369}" type="presParOf" srcId="{11702B43-9C5F-4E0E-9940-62A2645A4DB8}" destId="{66A04BC0-6DE6-4C79-99BA-CE36DFA5CA05}" srcOrd="7" destOrd="0" presId="urn:microsoft.com/office/officeart/2005/8/layout/vList4"/>
    <dgm:cxn modelId="{FD8DF54D-AF9D-457C-BFBB-7D70F5235650}" type="presParOf" srcId="{11702B43-9C5F-4E0E-9940-62A2645A4DB8}" destId="{B2A9179E-ECEB-4C02-9BFA-07F853DBDEC0}" srcOrd="8" destOrd="0" presId="urn:microsoft.com/office/officeart/2005/8/layout/vList4"/>
    <dgm:cxn modelId="{D84B842D-0B81-479F-8180-D4276F271FF1}" type="presParOf" srcId="{B2A9179E-ECEB-4C02-9BFA-07F853DBDEC0}" destId="{208D8004-C1DD-472E-B914-295E0E4DCA3B}" srcOrd="0" destOrd="0" presId="urn:microsoft.com/office/officeart/2005/8/layout/vList4"/>
    <dgm:cxn modelId="{EA5301DB-024F-4581-84EB-5B70FDB67E17}" type="presParOf" srcId="{B2A9179E-ECEB-4C02-9BFA-07F853DBDEC0}" destId="{88C8400B-3885-4F56-94EC-E48668F6CEB9}" srcOrd="1" destOrd="0" presId="urn:microsoft.com/office/officeart/2005/8/layout/vList4"/>
    <dgm:cxn modelId="{5279B6C8-89C4-4EDB-AA48-CA1435DBDA76}" type="presParOf" srcId="{B2A9179E-ECEB-4C02-9BFA-07F853DBDEC0}" destId="{D1A99D51-EC72-4E25-BE61-FF3B848B000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C90F0-25A1-4819-95C1-DC61AB4328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81F0676-D4F5-4C59-9C3F-578CE16D4772}">
      <dgm:prSet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pPr algn="ctr"/>
          <a:r>
            <a:rPr kumimoji="1" lang="ja-JP" altLang="en-US" sz="2400" dirty="0" smtClean="0">
              <a:solidFill>
                <a:schemeClr val="tx1"/>
              </a:solidFill>
              <a:latin typeface="+mj-ea"/>
              <a:ea typeface="+mj-ea"/>
            </a:rPr>
            <a:t>フォロワー機能がないため、すべてのユーザの投稿が表示されてしまう。</a:t>
          </a:r>
          <a:endParaRPr lang="ja-JP" altLang="en-US" sz="2400" dirty="0">
            <a:solidFill>
              <a:schemeClr val="tx1"/>
            </a:solidFill>
            <a:latin typeface="ＭＳ Ｐゴシック"/>
            <a:ea typeface="ＭＳ Ｐゴシック"/>
          </a:endParaRPr>
        </a:p>
      </dgm:t>
    </dgm:pt>
    <dgm:pt modelId="{73CE4E94-5C4F-4DC7-91E9-0C74DFDC686C}" type="parTrans" cxnId="{AD1F9CC0-D082-4BDF-9E84-23C8B7FD31D5}">
      <dgm:prSet/>
      <dgm:spPr/>
      <dgm:t>
        <a:bodyPr/>
        <a:lstStyle/>
        <a:p>
          <a:endParaRPr kumimoji="1" lang="ja-JP" altLang="en-US"/>
        </a:p>
      </dgm:t>
    </dgm:pt>
    <dgm:pt modelId="{ACE6B9E7-37B1-4184-8970-B286F380D2EC}" type="sibTrans" cxnId="{AD1F9CC0-D082-4BDF-9E84-23C8B7FD31D5}">
      <dgm:prSet/>
      <dgm:spPr/>
      <dgm:t>
        <a:bodyPr/>
        <a:lstStyle/>
        <a:p>
          <a:endParaRPr kumimoji="1" lang="ja-JP" altLang="en-US"/>
        </a:p>
      </dgm:t>
    </dgm:pt>
    <dgm:pt modelId="{96FF322E-000C-40E8-88BD-51811355867F}">
      <dgm:prSet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pPr algn="ctr"/>
          <a:r>
            <a:rPr lang="ja-JP" altLang="en-US" sz="2400" dirty="0" smtClean="0">
              <a:solidFill>
                <a:schemeClr val="tx1"/>
              </a:solidFill>
              <a:latin typeface="ＭＳ Ｐゴシック"/>
              <a:ea typeface="ＭＳ Ｐゴシック"/>
            </a:rPr>
            <a:t>運営者がお客様なので、継続した運用のモチベーションが保てるか予想できない</a:t>
          </a:r>
          <a:endParaRPr lang="en-US" altLang="ja-JP" sz="2400" dirty="0">
            <a:solidFill>
              <a:schemeClr val="tx1"/>
            </a:solidFill>
            <a:latin typeface="ＭＳ Ｐゴシック"/>
            <a:ea typeface="ＭＳ Ｐゴシック"/>
          </a:endParaRPr>
        </a:p>
      </dgm:t>
    </dgm:pt>
    <dgm:pt modelId="{DC2C5020-5955-4C51-8C19-F7CA79158567}" type="parTrans" cxnId="{09377AB7-02EC-49DE-B4E2-5EE8D220E1D9}">
      <dgm:prSet/>
      <dgm:spPr/>
      <dgm:t>
        <a:bodyPr/>
        <a:lstStyle/>
        <a:p>
          <a:endParaRPr kumimoji="1" lang="ja-JP" altLang="en-US"/>
        </a:p>
      </dgm:t>
    </dgm:pt>
    <dgm:pt modelId="{8F3F6220-71BE-4334-A81F-606E5E2EF9BA}" type="sibTrans" cxnId="{09377AB7-02EC-49DE-B4E2-5EE8D220E1D9}">
      <dgm:prSet/>
      <dgm:spPr/>
      <dgm:t>
        <a:bodyPr/>
        <a:lstStyle/>
        <a:p>
          <a:endParaRPr kumimoji="1" lang="ja-JP" altLang="en-US"/>
        </a:p>
      </dgm:t>
    </dgm:pt>
    <dgm:pt modelId="{C02006A5-2B07-4AB7-BDE3-CFC8684C75E3}">
      <dgm:prSet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pPr algn="ctr"/>
          <a:r>
            <a:rPr lang="ja-JP" altLang="en-US" sz="2400" dirty="0" smtClean="0">
              <a:solidFill>
                <a:schemeClr val="tx1"/>
              </a:solidFill>
              <a:latin typeface="ＭＳ Ｐゴシック"/>
              <a:ea typeface="ＭＳ Ｐゴシック"/>
            </a:rPr>
            <a:t>何度もルール違反を犯した人の復帰が困難になる</a:t>
          </a:r>
          <a:endParaRPr kumimoji="1" lang="ja-JP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42358CCE-BEA6-4624-91A0-557D1B75D568}" type="sibTrans" cxnId="{C22E4776-836C-46FF-8889-C737BEDF225D}">
      <dgm:prSet/>
      <dgm:spPr/>
      <dgm:t>
        <a:bodyPr/>
        <a:lstStyle/>
        <a:p>
          <a:endParaRPr kumimoji="1" lang="ja-JP" altLang="en-US"/>
        </a:p>
      </dgm:t>
    </dgm:pt>
    <dgm:pt modelId="{3A7A3718-5778-4A4C-ADB6-1B1857DFC84C}" type="parTrans" cxnId="{C22E4776-836C-46FF-8889-C737BEDF225D}">
      <dgm:prSet/>
      <dgm:spPr/>
      <dgm:t>
        <a:bodyPr/>
        <a:lstStyle/>
        <a:p>
          <a:endParaRPr kumimoji="1" lang="ja-JP" altLang="en-US"/>
        </a:p>
      </dgm:t>
    </dgm:pt>
    <dgm:pt modelId="{E80388F7-9FBA-443D-8F58-06426148038E}" type="pres">
      <dgm:prSet presAssocID="{0AFC90F0-25A1-4819-95C1-DC61AB4328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AC0B7E2-0E04-4FA2-945F-845341D763FA}" type="pres">
      <dgm:prSet presAssocID="{96FF322E-000C-40E8-88BD-5181135586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B97A62-9A81-43D1-8625-2A19842DFEFE}" type="pres">
      <dgm:prSet presAssocID="{8F3F6220-71BE-4334-A81F-606E5E2EF9BA}" presName="spacer" presStyleCnt="0"/>
      <dgm:spPr/>
    </dgm:pt>
    <dgm:pt modelId="{85DA7C99-DA56-41CD-AB52-55B33E6312FD}" type="pres">
      <dgm:prSet presAssocID="{881F0676-D4F5-4C59-9C3F-578CE16D47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85E5BFD-2411-4D52-97F8-B5535EBB89B4}" type="pres">
      <dgm:prSet presAssocID="{ACE6B9E7-37B1-4184-8970-B286F380D2EC}" presName="spacer" presStyleCnt="0"/>
      <dgm:spPr/>
    </dgm:pt>
    <dgm:pt modelId="{545E7475-AEC4-4DF9-A0D8-FD8D9B97D787}" type="pres">
      <dgm:prSet presAssocID="{C02006A5-2B07-4AB7-BDE3-CFC8684C75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D1F9CC0-D082-4BDF-9E84-23C8B7FD31D5}" srcId="{0AFC90F0-25A1-4819-95C1-DC61AB4328F8}" destId="{881F0676-D4F5-4C59-9C3F-578CE16D4772}" srcOrd="1" destOrd="0" parTransId="{73CE4E94-5C4F-4DC7-91E9-0C74DFDC686C}" sibTransId="{ACE6B9E7-37B1-4184-8970-B286F380D2EC}"/>
    <dgm:cxn modelId="{56A12B95-94BE-40C4-9AF6-0E1DF736F5A7}" type="presOf" srcId="{881F0676-D4F5-4C59-9C3F-578CE16D4772}" destId="{85DA7C99-DA56-41CD-AB52-55B33E6312FD}" srcOrd="0" destOrd="0" presId="urn:microsoft.com/office/officeart/2005/8/layout/vList2"/>
    <dgm:cxn modelId="{C22E4776-836C-46FF-8889-C737BEDF225D}" srcId="{0AFC90F0-25A1-4819-95C1-DC61AB4328F8}" destId="{C02006A5-2B07-4AB7-BDE3-CFC8684C75E3}" srcOrd="2" destOrd="0" parTransId="{3A7A3718-5778-4A4C-ADB6-1B1857DFC84C}" sibTransId="{42358CCE-BEA6-4624-91A0-557D1B75D568}"/>
    <dgm:cxn modelId="{ED95C201-CE28-4400-83EF-61BAF18B5E56}" type="presOf" srcId="{0AFC90F0-25A1-4819-95C1-DC61AB4328F8}" destId="{E80388F7-9FBA-443D-8F58-06426148038E}" srcOrd="0" destOrd="0" presId="urn:microsoft.com/office/officeart/2005/8/layout/vList2"/>
    <dgm:cxn modelId="{D17B6E19-147B-418E-B026-9A8A978860B6}" type="presOf" srcId="{C02006A5-2B07-4AB7-BDE3-CFC8684C75E3}" destId="{545E7475-AEC4-4DF9-A0D8-FD8D9B97D787}" srcOrd="0" destOrd="0" presId="urn:microsoft.com/office/officeart/2005/8/layout/vList2"/>
    <dgm:cxn modelId="{C3C1A4EE-8785-4305-96E7-4CF7220F81D2}" type="presOf" srcId="{96FF322E-000C-40E8-88BD-51811355867F}" destId="{9AC0B7E2-0E04-4FA2-945F-845341D763FA}" srcOrd="0" destOrd="0" presId="urn:microsoft.com/office/officeart/2005/8/layout/vList2"/>
    <dgm:cxn modelId="{09377AB7-02EC-49DE-B4E2-5EE8D220E1D9}" srcId="{0AFC90F0-25A1-4819-95C1-DC61AB4328F8}" destId="{96FF322E-000C-40E8-88BD-51811355867F}" srcOrd="0" destOrd="0" parTransId="{DC2C5020-5955-4C51-8C19-F7CA79158567}" sibTransId="{8F3F6220-71BE-4334-A81F-606E5E2EF9BA}"/>
    <dgm:cxn modelId="{01E4D8E0-EFCF-48BF-97CE-B3292CD3C853}" type="presParOf" srcId="{E80388F7-9FBA-443D-8F58-06426148038E}" destId="{9AC0B7E2-0E04-4FA2-945F-845341D763FA}" srcOrd="0" destOrd="0" presId="urn:microsoft.com/office/officeart/2005/8/layout/vList2"/>
    <dgm:cxn modelId="{733DF0D2-B964-4D5D-89AE-0B66DEFD4D78}" type="presParOf" srcId="{E80388F7-9FBA-443D-8F58-06426148038E}" destId="{D4B97A62-9A81-43D1-8625-2A19842DFEFE}" srcOrd="1" destOrd="0" presId="urn:microsoft.com/office/officeart/2005/8/layout/vList2"/>
    <dgm:cxn modelId="{7FCCCABB-11C1-4661-B8E7-2609B6391854}" type="presParOf" srcId="{E80388F7-9FBA-443D-8F58-06426148038E}" destId="{85DA7C99-DA56-41CD-AB52-55B33E6312FD}" srcOrd="2" destOrd="0" presId="urn:microsoft.com/office/officeart/2005/8/layout/vList2"/>
    <dgm:cxn modelId="{70E61E82-5ED5-407D-A27C-2A0135D71F00}" type="presParOf" srcId="{E80388F7-9FBA-443D-8F58-06426148038E}" destId="{985E5BFD-2411-4D52-97F8-B5535EBB89B4}" srcOrd="3" destOrd="0" presId="urn:microsoft.com/office/officeart/2005/8/layout/vList2"/>
    <dgm:cxn modelId="{BCFC3B0A-6FFD-4520-8DE1-1FF0B41377C8}" type="presParOf" srcId="{E80388F7-9FBA-443D-8F58-06426148038E}" destId="{545E7475-AEC4-4DF9-A0D8-FD8D9B97D7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C90F0-25A1-4819-95C1-DC61AB4328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6FF322E-000C-40E8-88BD-51811355867F}">
      <dgm:prSet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pPr algn="ctr"/>
          <a:r>
            <a:rPr lang="ja-JP" altLang="en-US" sz="2000" dirty="0" smtClean="0">
              <a:solidFill>
                <a:schemeClr val="tx1"/>
              </a:solidFill>
              <a:latin typeface="ＭＳ Ｐゴシック"/>
              <a:ea typeface="ＭＳ Ｐゴシック"/>
            </a:rPr>
            <a:t>運営者がお客様なので、継続した運用のモチベーションが保てるか予想できない</a:t>
          </a:r>
          <a:endParaRPr lang="en-US" altLang="ja-JP" sz="2000" dirty="0">
            <a:solidFill>
              <a:schemeClr val="tx1"/>
            </a:solidFill>
            <a:latin typeface="ＭＳ Ｐゴシック"/>
            <a:ea typeface="ＭＳ Ｐゴシック"/>
          </a:endParaRPr>
        </a:p>
      </dgm:t>
    </dgm:pt>
    <dgm:pt modelId="{DC2C5020-5955-4C51-8C19-F7CA79158567}" type="parTrans" cxnId="{09377AB7-02EC-49DE-B4E2-5EE8D220E1D9}">
      <dgm:prSet/>
      <dgm:spPr/>
      <dgm:t>
        <a:bodyPr/>
        <a:lstStyle/>
        <a:p>
          <a:endParaRPr kumimoji="1" lang="ja-JP" altLang="en-US"/>
        </a:p>
      </dgm:t>
    </dgm:pt>
    <dgm:pt modelId="{8F3F6220-71BE-4334-A81F-606E5E2EF9BA}" type="sibTrans" cxnId="{09377AB7-02EC-49DE-B4E2-5EE8D220E1D9}">
      <dgm:prSet/>
      <dgm:spPr/>
      <dgm:t>
        <a:bodyPr/>
        <a:lstStyle/>
        <a:p>
          <a:endParaRPr kumimoji="1" lang="ja-JP" altLang="en-US"/>
        </a:p>
      </dgm:t>
    </dgm:pt>
    <dgm:pt modelId="{881F0676-D4F5-4C59-9C3F-578CE16D4772}">
      <dgm:prSet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pPr algn="ctr"/>
          <a:r>
            <a:rPr kumimoji="1" lang="ja-JP" altLang="en-US" sz="2000" dirty="0" smtClean="0">
              <a:solidFill>
                <a:schemeClr val="tx1"/>
              </a:solidFill>
              <a:latin typeface="+mj-ea"/>
              <a:ea typeface="+mj-ea"/>
            </a:rPr>
            <a:t>フォロワー機能がないため、すべてのユーザの投稿が表示されてしまう</a:t>
          </a:r>
          <a:endParaRPr lang="ja-JP" altLang="en-US" sz="2000" dirty="0">
            <a:solidFill>
              <a:schemeClr val="tx1"/>
            </a:solidFill>
            <a:latin typeface="ＭＳ Ｐゴシック"/>
            <a:ea typeface="ＭＳ Ｐゴシック"/>
          </a:endParaRPr>
        </a:p>
      </dgm:t>
    </dgm:pt>
    <dgm:pt modelId="{ACE6B9E7-37B1-4184-8970-B286F380D2EC}" type="sibTrans" cxnId="{AD1F9CC0-D082-4BDF-9E84-23C8B7FD31D5}">
      <dgm:prSet/>
      <dgm:spPr/>
      <dgm:t>
        <a:bodyPr/>
        <a:lstStyle/>
        <a:p>
          <a:endParaRPr kumimoji="1" lang="ja-JP" altLang="en-US"/>
        </a:p>
      </dgm:t>
    </dgm:pt>
    <dgm:pt modelId="{73CE4E94-5C4F-4DC7-91E9-0C74DFDC686C}" type="parTrans" cxnId="{AD1F9CC0-D082-4BDF-9E84-23C8B7FD31D5}">
      <dgm:prSet/>
      <dgm:spPr/>
      <dgm:t>
        <a:bodyPr/>
        <a:lstStyle/>
        <a:p>
          <a:endParaRPr kumimoji="1" lang="ja-JP" altLang="en-US"/>
        </a:p>
      </dgm:t>
    </dgm:pt>
    <dgm:pt modelId="{C02006A5-2B07-4AB7-BDE3-CFC8684C75E3}">
      <dgm:prSet phldrT="[テキスト]" custT="1"/>
      <dgm:spPr>
        <a:solidFill>
          <a:srgbClr val="FFFFCC"/>
        </a:solidFill>
        <a:ln>
          <a:solidFill>
            <a:srgbClr val="FF0000"/>
          </a:solidFill>
        </a:ln>
      </dgm:spPr>
      <dgm:t>
        <a:bodyPr/>
        <a:lstStyle/>
        <a:p>
          <a:r>
            <a:rPr lang="ja-JP" altLang="en-US" sz="2000" dirty="0" smtClean="0">
              <a:solidFill>
                <a:schemeClr val="tx1"/>
              </a:solidFill>
              <a:latin typeface="ＭＳ Ｐゴシック"/>
              <a:ea typeface="ＭＳ Ｐゴシック"/>
            </a:rPr>
            <a:t>何度もルール違反を犯した人の復帰が困難になる</a:t>
          </a:r>
          <a:endParaRPr kumimoji="1" lang="ja-JP" altLang="en-US" sz="2000" dirty="0">
            <a:solidFill>
              <a:schemeClr val="tx1"/>
            </a:solidFill>
            <a:latin typeface="+mj-ea"/>
            <a:ea typeface="+mj-ea"/>
          </a:endParaRPr>
        </a:p>
      </dgm:t>
    </dgm:pt>
    <dgm:pt modelId="{42358CCE-BEA6-4624-91A0-557D1B75D568}" type="sibTrans" cxnId="{C22E4776-836C-46FF-8889-C737BEDF225D}">
      <dgm:prSet/>
      <dgm:spPr/>
      <dgm:t>
        <a:bodyPr/>
        <a:lstStyle/>
        <a:p>
          <a:endParaRPr kumimoji="1" lang="ja-JP" altLang="en-US"/>
        </a:p>
      </dgm:t>
    </dgm:pt>
    <dgm:pt modelId="{3A7A3718-5778-4A4C-ADB6-1B1857DFC84C}" type="parTrans" cxnId="{C22E4776-836C-46FF-8889-C737BEDF225D}">
      <dgm:prSet/>
      <dgm:spPr/>
      <dgm:t>
        <a:bodyPr/>
        <a:lstStyle/>
        <a:p>
          <a:endParaRPr kumimoji="1" lang="ja-JP" altLang="en-US"/>
        </a:p>
      </dgm:t>
    </dgm:pt>
    <dgm:pt modelId="{01990EBA-3360-4B6F-B564-E5F51262D60F}" type="pres">
      <dgm:prSet presAssocID="{0AFC90F0-25A1-4819-95C1-DC61AB4328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9EF6970-98BE-47DD-84CA-D94739368764}" type="pres">
      <dgm:prSet presAssocID="{96FF322E-000C-40E8-88BD-51811355867F}" presName="linNode" presStyleCnt="0"/>
      <dgm:spPr/>
    </dgm:pt>
    <dgm:pt modelId="{3DC6DC06-5D8B-4F52-AEEB-99A1B0B16E70}" type="pres">
      <dgm:prSet presAssocID="{96FF322E-000C-40E8-88BD-51811355867F}" presName="parentShp" presStyleLbl="node1" presStyleIdx="0" presStyleCnt="3" custScaleX="204330" custScaleY="102862" custLinFactNeighborX="-322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5DD28B2-6BE0-4BD3-96E8-9A7E624E2ED0}" type="pres">
      <dgm:prSet presAssocID="{96FF322E-000C-40E8-88BD-51811355867F}" presName="childShp" presStyleLbl="bgAccFollowNode1" presStyleIdx="0" presStyleCnt="3" custScaleX="24170" custLinFactNeighborX="-3735">
        <dgm:presLayoutVars>
          <dgm:bulletEnabled val="1"/>
        </dgm:presLayoutVars>
      </dgm:prSet>
      <dgm:spPr/>
    </dgm:pt>
    <dgm:pt modelId="{88640F34-5FD2-4742-A2B0-6C783AF61AEA}" type="pres">
      <dgm:prSet presAssocID="{8F3F6220-71BE-4334-A81F-606E5E2EF9BA}" presName="spacing" presStyleCnt="0"/>
      <dgm:spPr/>
    </dgm:pt>
    <dgm:pt modelId="{8386D9D2-6155-4C43-ADAE-AD12D796F87E}" type="pres">
      <dgm:prSet presAssocID="{881F0676-D4F5-4C59-9C3F-578CE16D4772}" presName="linNode" presStyleCnt="0"/>
      <dgm:spPr/>
    </dgm:pt>
    <dgm:pt modelId="{60542626-281A-49F2-A963-43473309A94A}" type="pres">
      <dgm:prSet presAssocID="{881F0676-D4F5-4C59-9C3F-578CE16D4772}" presName="parentShp" presStyleLbl="node1" presStyleIdx="1" presStyleCnt="3" custScaleX="283411" custScaleY="10286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B75276-29EC-4222-9CB6-33C69AE4F28B}" type="pres">
      <dgm:prSet presAssocID="{881F0676-D4F5-4C59-9C3F-578CE16D4772}" presName="childShp" presStyleLbl="bgAccFollowNode1" presStyleIdx="1" presStyleCnt="3">
        <dgm:presLayoutVars>
          <dgm:bulletEnabled val="1"/>
        </dgm:presLayoutVars>
      </dgm:prSet>
      <dgm:spPr/>
    </dgm:pt>
    <dgm:pt modelId="{674D037D-4F77-4A88-97C7-7E953D4786DB}" type="pres">
      <dgm:prSet presAssocID="{ACE6B9E7-37B1-4184-8970-B286F380D2EC}" presName="spacing" presStyleCnt="0"/>
      <dgm:spPr/>
    </dgm:pt>
    <dgm:pt modelId="{D89E53B8-F25E-497C-8746-383FD0CBD6CA}" type="pres">
      <dgm:prSet presAssocID="{C02006A5-2B07-4AB7-BDE3-CFC8684C75E3}" presName="linNode" presStyleCnt="0"/>
      <dgm:spPr/>
    </dgm:pt>
    <dgm:pt modelId="{E4C4FB70-1A63-44F1-B784-0124DBD03E69}" type="pres">
      <dgm:prSet presAssocID="{C02006A5-2B07-4AB7-BDE3-CFC8684C75E3}" presName="parentShp" presStyleLbl="node1" presStyleIdx="2" presStyleCnt="3" custScaleX="158240" custLinFactNeighborY="597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4B4288-5AD4-4F3B-B473-C7F14603DB96}" type="pres">
      <dgm:prSet presAssocID="{C02006A5-2B07-4AB7-BDE3-CFC8684C75E3}" presName="childShp" presStyleLbl="bgAccFollowNode1" presStyleIdx="2" presStyleCnt="3" custScaleX="102297" custLinFactNeighborY="5974">
        <dgm:presLayoutVars>
          <dgm:bulletEnabled val="1"/>
        </dgm:presLayoutVars>
      </dgm:prSet>
      <dgm:spPr/>
    </dgm:pt>
  </dgm:ptLst>
  <dgm:cxnLst>
    <dgm:cxn modelId="{C1DDC320-E25C-4D1D-8555-D09DC35350DF}" type="presOf" srcId="{C02006A5-2B07-4AB7-BDE3-CFC8684C75E3}" destId="{E4C4FB70-1A63-44F1-B784-0124DBD03E69}" srcOrd="0" destOrd="0" presId="urn:microsoft.com/office/officeart/2005/8/layout/vList6"/>
    <dgm:cxn modelId="{C22E4776-836C-46FF-8889-C737BEDF225D}" srcId="{0AFC90F0-25A1-4819-95C1-DC61AB4328F8}" destId="{C02006A5-2B07-4AB7-BDE3-CFC8684C75E3}" srcOrd="2" destOrd="0" parTransId="{3A7A3718-5778-4A4C-ADB6-1B1857DFC84C}" sibTransId="{42358CCE-BEA6-4624-91A0-557D1B75D568}"/>
    <dgm:cxn modelId="{6CEDF946-43E1-4286-AC4D-991F48E97567}" type="presOf" srcId="{96FF322E-000C-40E8-88BD-51811355867F}" destId="{3DC6DC06-5D8B-4F52-AEEB-99A1B0B16E70}" srcOrd="0" destOrd="0" presId="urn:microsoft.com/office/officeart/2005/8/layout/vList6"/>
    <dgm:cxn modelId="{4F465A5D-C1DD-4BF3-B99C-C4CBD928CCCC}" type="presOf" srcId="{881F0676-D4F5-4C59-9C3F-578CE16D4772}" destId="{60542626-281A-49F2-A963-43473309A94A}" srcOrd="0" destOrd="0" presId="urn:microsoft.com/office/officeart/2005/8/layout/vList6"/>
    <dgm:cxn modelId="{35083CFB-10FE-41D4-83B8-9331647F48BD}" type="presOf" srcId="{0AFC90F0-25A1-4819-95C1-DC61AB4328F8}" destId="{01990EBA-3360-4B6F-B564-E5F51262D60F}" srcOrd="0" destOrd="0" presId="urn:microsoft.com/office/officeart/2005/8/layout/vList6"/>
    <dgm:cxn modelId="{AD1F9CC0-D082-4BDF-9E84-23C8B7FD31D5}" srcId="{0AFC90F0-25A1-4819-95C1-DC61AB4328F8}" destId="{881F0676-D4F5-4C59-9C3F-578CE16D4772}" srcOrd="1" destOrd="0" parTransId="{73CE4E94-5C4F-4DC7-91E9-0C74DFDC686C}" sibTransId="{ACE6B9E7-37B1-4184-8970-B286F380D2EC}"/>
    <dgm:cxn modelId="{09377AB7-02EC-49DE-B4E2-5EE8D220E1D9}" srcId="{0AFC90F0-25A1-4819-95C1-DC61AB4328F8}" destId="{96FF322E-000C-40E8-88BD-51811355867F}" srcOrd="0" destOrd="0" parTransId="{DC2C5020-5955-4C51-8C19-F7CA79158567}" sibTransId="{8F3F6220-71BE-4334-A81F-606E5E2EF9BA}"/>
    <dgm:cxn modelId="{465EC9BD-546E-4438-B726-1FC7A641998E}" type="presParOf" srcId="{01990EBA-3360-4B6F-B564-E5F51262D60F}" destId="{29EF6970-98BE-47DD-84CA-D94739368764}" srcOrd="0" destOrd="0" presId="urn:microsoft.com/office/officeart/2005/8/layout/vList6"/>
    <dgm:cxn modelId="{DC0FF2F4-2220-4C5C-AFD9-7404CE9D9CEA}" type="presParOf" srcId="{29EF6970-98BE-47DD-84CA-D94739368764}" destId="{3DC6DC06-5D8B-4F52-AEEB-99A1B0B16E70}" srcOrd="0" destOrd="0" presId="urn:microsoft.com/office/officeart/2005/8/layout/vList6"/>
    <dgm:cxn modelId="{F65C3F03-3026-49C7-939E-FCAC8EF718F7}" type="presParOf" srcId="{29EF6970-98BE-47DD-84CA-D94739368764}" destId="{D5DD28B2-6BE0-4BD3-96E8-9A7E624E2ED0}" srcOrd="1" destOrd="0" presId="urn:microsoft.com/office/officeart/2005/8/layout/vList6"/>
    <dgm:cxn modelId="{AE7289BE-F7A2-4BB1-AB5A-5F1BA22668AB}" type="presParOf" srcId="{01990EBA-3360-4B6F-B564-E5F51262D60F}" destId="{88640F34-5FD2-4742-A2B0-6C783AF61AEA}" srcOrd="1" destOrd="0" presId="urn:microsoft.com/office/officeart/2005/8/layout/vList6"/>
    <dgm:cxn modelId="{32152D09-BE71-4740-A02D-D8CEF1F2FCAF}" type="presParOf" srcId="{01990EBA-3360-4B6F-B564-E5F51262D60F}" destId="{8386D9D2-6155-4C43-ADAE-AD12D796F87E}" srcOrd="2" destOrd="0" presId="urn:microsoft.com/office/officeart/2005/8/layout/vList6"/>
    <dgm:cxn modelId="{A80997C4-7B78-4FB0-9B84-9C482CC16A82}" type="presParOf" srcId="{8386D9D2-6155-4C43-ADAE-AD12D796F87E}" destId="{60542626-281A-49F2-A963-43473309A94A}" srcOrd="0" destOrd="0" presId="urn:microsoft.com/office/officeart/2005/8/layout/vList6"/>
    <dgm:cxn modelId="{085BD132-B787-4775-B281-EE5329B46FE5}" type="presParOf" srcId="{8386D9D2-6155-4C43-ADAE-AD12D796F87E}" destId="{7DB75276-29EC-4222-9CB6-33C69AE4F28B}" srcOrd="1" destOrd="0" presId="urn:microsoft.com/office/officeart/2005/8/layout/vList6"/>
    <dgm:cxn modelId="{01BA32D4-2225-4732-A67C-3147518FF73C}" type="presParOf" srcId="{01990EBA-3360-4B6F-B564-E5F51262D60F}" destId="{674D037D-4F77-4A88-97C7-7E953D4786DB}" srcOrd="3" destOrd="0" presId="urn:microsoft.com/office/officeart/2005/8/layout/vList6"/>
    <dgm:cxn modelId="{780848CB-4A5D-4483-BFE8-A24ED3746AAC}" type="presParOf" srcId="{01990EBA-3360-4B6F-B564-E5F51262D60F}" destId="{D89E53B8-F25E-497C-8746-383FD0CBD6CA}" srcOrd="4" destOrd="0" presId="urn:microsoft.com/office/officeart/2005/8/layout/vList6"/>
    <dgm:cxn modelId="{3E5717B2-4DC1-4E5C-B762-B0529947100D}" type="presParOf" srcId="{D89E53B8-F25E-497C-8746-383FD0CBD6CA}" destId="{E4C4FB70-1A63-44F1-B784-0124DBD03E69}" srcOrd="0" destOrd="0" presId="urn:microsoft.com/office/officeart/2005/8/layout/vList6"/>
    <dgm:cxn modelId="{66BF09EF-AB0F-460F-89FC-7859E2342564}" type="presParOf" srcId="{D89E53B8-F25E-497C-8746-383FD0CBD6CA}" destId="{5B4B4288-5AD4-4F3B-B473-C7F14603DB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B519-9632-49B3-9FB3-CF2C9DCBCA07}">
      <dsp:nvSpPr>
        <dsp:cNvPr id="0" name=""/>
        <dsp:cNvSpPr/>
      </dsp:nvSpPr>
      <dsp:spPr>
        <a:xfrm>
          <a:off x="0" y="0"/>
          <a:ext cx="7920880" cy="9727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実名で利用することで信頼のある、やり取りが可能</a:t>
          </a:r>
          <a:endParaRPr kumimoji="1" lang="ja-JP" altLang="en-US" sz="2000" kern="1200" dirty="0">
            <a:latin typeface="+mj-ea"/>
            <a:ea typeface="+mj-ea"/>
          </a:endParaRPr>
        </a:p>
      </dsp:txBody>
      <dsp:txXfrm>
        <a:off x="1681453" y="0"/>
        <a:ext cx="6239426" cy="972776"/>
      </dsp:txXfrm>
    </dsp:sp>
    <dsp:sp modelId="{7DD9008D-071A-4DC6-805F-E8CCFCFD35CB}">
      <dsp:nvSpPr>
        <dsp:cNvPr id="0" name=""/>
        <dsp:cNvSpPr/>
      </dsp:nvSpPr>
      <dsp:spPr>
        <a:xfrm>
          <a:off x="609568" y="361736"/>
          <a:ext cx="559594" cy="24930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32756-F892-42D2-9657-3F5E2FA71568}">
      <dsp:nvSpPr>
        <dsp:cNvPr id="0" name=""/>
        <dsp:cNvSpPr/>
      </dsp:nvSpPr>
      <dsp:spPr>
        <a:xfrm>
          <a:off x="0" y="1070053"/>
          <a:ext cx="7920880" cy="9727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社内</a:t>
          </a:r>
          <a:r>
            <a:rPr kumimoji="1" lang="en-US" altLang="ja-JP" sz="2000" kern="1200" dirty="0" smtClean="0">
              <a:latin typeface="+mj-ea"/>
              <a:ea typeface="+mj-ea"/>
            </a:rPr>
            <a:t>SNS</a:t>
          </a:r>
          <a:r>
            <a:rPr kumimoji="1" lang="ja-JP" altLang="en-US" sz="2000" kern="1200" dirty="0" smtClean="0">
              <a:latin typeface="+mj-ea"/>
              <a:ea typeface="+mj-ea"/>
            </a:rPr>
            <a:t>のルール制定、</a:t>
          </a:r>
          <a:endParaRPr kumimoji="1" lang="en-US" altLang="ja-JP" sz="2000" kern="1200" dirty="0" smtClean="0">
            <a:latin typeface="+mj-ea"/>
            <a:ea typeface="+mj-ea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人数</a:t>
          </a:r>
          <a:r>
            <a:rPr kumimoji="1" lang="en-US" altLang="en-US" sz="2000" kern="1200" dirty="0" smtClean="0">
              <a:latin typeface="+mj-ea"/>
              <a:ea typeface="+mj-ea"/>
            </a:rPr>
            <a:t>(</a:t>
          </a:r>
          <a:r>
            <a:rPr kumimoji="1" lang="ja-JP" altLang="en-US" sz="2000" kern="1200" dirty="0" smtClean="0">
              <a:latin typeface="+mj-ea"/>
              <a:ea typeface="+mj-ea"/>
            </a:rPr>
            <a:t>規模</a:t>
          </a:r>
          <a:r>
            <a:rPr kumimoji="1" lang="en-US" altLang="en-US" sz="2000" kern="1200" dirty="0" smtClean="0">
              <a:latin typeface="+mj-ea"/>
              <a:ea typeface="+mj-ea"/>
            </a:rPr>
            <a:t>) </a:t>
          </a:r>
          <a:r>
            <a:rPr kumimoji="1" lang="ja-JP" altLang="en-US" sz="2000" kern="1200" dirty="0" smtClean="0">
              <a:latin typeface="+mj-ea"/>
              <a:ea typeface="+mj-ea"/>
            </a:rPr>
            <a:t>によるライセンス形式　</a:t>
          </a:r>
          <a:r>
            <a:rPr kumimoji="1" lang="en-US" altLang="en-US" sz="2000" kern="1200" dirty="0" smtClean="0">
              <a:latin typeface="+mj-ea"/>
              <a:ea typeface="+mj-ea"/>
            </a:rPr>
            <a:t>(</a:t>
          </a:r>
          <a:r>
            <a:rPr kumimoji="1" lang="ja-JP" altLang="en-US" sz="2000" kern="1200" dirty="0" smtClean="0">
              <a:latin typeface="+mj-ea"/>
              <a:ea typeface="+mj-ea"/>
            </a:rPr>
            <a:t>添付資料１</a:t>
          </a:r>
          <a:r>
            <a:rPr kumimoji="1" lang="en-US" altLang="en-US" sz="2000" kern="1200" dirty="0" smtClean="0">
              <a:latin typeface="+mj-ea"/>
              <a:ea typeface="+mj-ea"/>
            </a:rPr>
            <a:t>)</a:t>
          </a:r>
          <a:endParaRPr kumimoji="1" lang="ja-JP" altLang="en-US" sz="2000" kern="1200" dirty="0">
            <a:latin typeface="+mj-ea"/>
            <a:ea typeface="+mj-ea"/>
          </a:endParaRPr>
        </a:p>
      </dsp:txBody>
      <dsp:txXfrm>
        <a:off x="1681453" y="1070053"/>
        <a:ext cx="6239426" cy="972776"/>
      </dsp:txXfrm>
    </dsp:sp>
    <dsp:sp modelId="{D55C882F-76E3-40E8-B214-2946F301DC3E}">
      <dsp:nvSpPr>
        <dsp:cNvPr id="0" name=""/>
        <dsp:cNvSpPr/>
      </dsp:nvSpPr>
      <dsp:spPr>
        <a:xfrm>
          <a:off x="681577" y="1528729"/>
          <a:ext cx="415576" cy="5542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08A87-EDF9-4BE4-BA62-9DF28C8F8343}">
      <dsp:nvSpPr>
        <dsp:cNvPr id="0" name=""/>
        <dsp:cNvSpPr/>
      </dsp:nvSpPr>
      <dsp:spPr>
        <a:xfrm>
          <a:off x="0" y="2140107"/>
          <a:ext cx="7920880" cy="9727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altLang="ja-JP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G</a:t>
          </a:r>
          <a:r>
            <a:rPr kumimoji="1" lang="en-US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ood!!</a:t>
          </a:r>
          <a:r>
            <a:rPr kumimoji="1" lang="ja-JP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機能は運営・上司から部下へのみ　</a:t>
          </a:r>
          <a:r>
            <a:rPr kumimoji="1" lang="en-US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(</a:t>
          </a:r>
          <a:r>
            <a:rPr kumimoji="1" lang="zh-TW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添付資料</a:t>
          </a:r>
          <a:r>
            <a:rPr kumimoji="1" lang="ja-JP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２</a:t>
          </a:r>
          <a:r>
            <a:rPr kumimoji="1" lang="en-US" altLang="en-US" sz="2000" kern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)</a:t>
          </a:r>
          <a:endParaRPr kumimoji="1" lang="ja-JP" altLang="en-US" sz="2000" kern="1200" dirty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1681453" y="2140107"/>
        <a:ext cx="6239426" cy="972776"/>
      </dsp:txXfrm>
    </dsp:sp>
    <dsp:sp modelId="{22569E8D-40B4-4FEC-BBCC-7F9E969B2678}">
      <dsp:nvSpPr>
        <dsp:cNvPr id="0" name=""/>
        <dsp:cNvSpPr/>
      </dsp:nvSpPr>
      <dsp:spPr>
        <a:xfrm flipV="1">
          <a:off x="651913" y="3264504"/>
          <a:ext cx="576069" cy="25447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22F24-BADC-4EE3-A35F-2273C76E99AC}">
      <dsp:nvSpPr>
        <dsp:cNvPr id="0" name=""/>
        <dsp:cNvSpPr/>
      </dsp:nvSpPr>
      <dsp:spPr>
        <a:xfrm>
          <a:off x="0" y="3210160"/>
          <a:ext cx="7920880" cy="9727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</a:t>
          </a:r>
          <a:r>
            <a:rPr lang="ja-JP" altLang="en-US" sz="2000" kern="1200" dirty="0" smtClean="0">
              <a:latin typeface="ＭＳ Ｐゴシック"/>
              <a:ea typeface="ＭＳ Ｐゴシック"/>
            </a:rPr>
            <a:t>利用者数に応じた料金プランで、小規模展開が可能</a:t>
          </a:r>
          <a:endParaRPr kumimoji="1" lang="ja-JP" altLang="en-US" sz="2000" kern="1200" dirty="0">
            <a:latin typeface="+mj-ea"/>
            <a:ea typeface="+mj-ea"/>
          </a:endParaRPr>
        </a:p>
      </dsp:txBody>
      <dsp:txXfrm>
        <a:off x="1681453" y="3210160"/>
        <a:ext cx="6239426" cy="972776"/>
      </dsp:txXfrm>
    </dsp:sp>
    <dsp:sp modelId="{B15B9FCB-B1CF-4E39-BEC8-6D2789E2B5AD}">
      <dsp:nvSpPr>
        <dsp:cNvPr id="0" name=""/>
        <dsp:cNvSpPr/>
      </dsp:nvSpPr>
      <dsp:spPr>
        <a:xfrm>
          <a:off x="321541" y="3578932"/>
          <a:ext cx="1135648" cy="23523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D8004-C1DD-472E-B914-295E0E4DCA3B}">
      <dsp:nvSpPr>
        <dsp:cNvPr id="0" name=""/>
        <dsp:cNvSpPr/>
      </dsp:nvSpPr>
      <dsp:spPr>
        <a:xfrm>
          <a:off x="0" y="4280214"/>
          <a:ext cx="7920880" cy="9727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会議室の空き状況表示や手書き投稿機能</a:t>
          </a:r>
          <a:endParaRPr kumimoji="1" lang="en-US" altLang="ja-JP" sz="2000" kern="1200" dirty="0" smtClean="0">
            <a:latin typeface="+mj-ea"/>
            <a:ea typeface="+mj-ea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+mj-ea"/>
              <a:ea typeface="+mj-ea"/>
            </a:rPr>
            <a:t>　といったユニークな機能を搭載</a:t>
          </a:r>
          <a:endParaRPr kumimoji="1" lang="ja-JP" altLang="en-US" sz="2000" kern="1200" dirty="0">
            <a:latin typeface="+mj-ea"/>
            <a:ea typeface="+mj-ea"/>
          </a:endParaRPr>
        </a:p>
      </dsp:txBody>
      <dsp:txXfrm>
        <a:off x="1681453" y="4280214"/>
        <a:ext cx="6239426" cy="972776"/>
      </dsp:txXfrm>
    </dsp:sp>
    <dsp:sp modelId="{88C8400B-3885-4F56-94EC-E48668F6CEB9}">
      <dsp:nvSpPr>
        <dsp:cNvPr id="0" name=""/>
        <dsp:cNvSpPr/>
      </dsp:nvSpPr>
      <dsp:spPr>
        <a:xfrm flipV="1">
          <a:off x="681577" y="4626425"/>
          <a:ext cx="415576" cy="28035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0B7E2-0E04-4FA2-945F-845341D763FA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solidFill>
                <a:schemeClr val="tx1"/>
              </a:solidFill>
              <a:latin typeface="ＭＳ Ｐゴシック"/>
              <a:ea typeface="ＭＳ Ｐゴシック"/>
            </a:rPr>
            <a:t>運営者がお客様なので、継続した運用のモチベーションが保てるか予想できない</a:t>
          </a:r>
          <a:endParaRPr lang="en-US" altLang="ja-JP" sz="2400" kern="1200" dirty="0">
            <a:solidFill>
              <a:schemeClr val="tx1"/>
            </a:solidFill>
            <a:latin typeface="ＭＳ Ｐゴシック"/>
            <a:ea typeface="ＭＳ Ｐゴシック"/>
          </a:endParaRPr>
        </a:p>
      </dsp:txBody>
      <dsp:txXfrm>
        <a:off x="59399" y="78998"/>
        <a:ext cx="5977202" cy="1098002"/>
      </dsp:txXfrm>
    </dsp:sp>
    <dsp:sp modelId="{85DA7C99-DA56-41CD-AB52-55B33E6312FD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rPr>
            <a:t>フォロワー機能がないため、すべてのユーザの投稿が表示されてしまう。</a:t>
          </a:r>
          <a:endParaRPr lang="ja-JP" altLang="en-US" sz="2400" kern="1200" dirty="0">
            <a:solidFill>
              <a:schemeClr val="tx1"/>
            </a:solidFill>
            <a:latin typeface="ＭＳ Ｐゴシック"/>
            <a:ea typeface="ＭＳ Ｐゴシック"/>
          </a:endParaRPr>
        </a:p>
      </dsp:txBody>
      <dsp:txXfrm>
        <a:off x="59399" y="1482999"/>
        <a:ext cx="5977202" cy="1098002"/>
      </dsp:txXfrm>
    </dsp:sp>
    <dsp:sp modelId="{545E7475-AEC4-4DF9-A0D8-FD8D9B97D787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>
              <a:solidFill>
                <a:schemeClr val="tx1"/>
              </a:solidFill>
              <a:latin typeface="ＭＳ Ｐゴシック"/>
              <a:ea typeface="ＭＳ Ｐゴシック"/>
            </a:rPr>
            <a:t>何度もルール違反を犯した人の復帰が困難になる</a:t>
          </a:r>
          <a:endParaRPr kumimoji="1" lang="ja-JP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59399" y="2886999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28B2-6BE0-4BD3-96E8-9A7E624E2ED0}">
      <dsp:nvSpPr>
        <dsp:cNvPr id="0" name=""/>
        <dsp:cNvSpPr/>
      </dsp:nvSpPr>
      <dsp:spPr>
        <a:xfrm>
          <a:off x="3960443" y="21546"/>
          <a:ext cx="698970" cy="1324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6DC06-5D8B-4F52-AEEB-99A1B0B16E70}">
      <dsp:nvSpPr>
        <dsp:cNvPr id="0" name=""/>
        <dsp:cNvSpPr/>
      </dsp:nvSpPr>
      <dsp:spPr>
        <a:xfrm>
          <a:off x="0" y="2587"/>
          <a:ext cx="3939338" cy="1362751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>
              <a:solidFill>
                <a:schemeClr val="tx1"/>
              </a:solidFill>
              <a:latin typeface="ＭＳ Ｐゴシック"/>
              <a:ea typeface="ＭＳ Ｐゴシック"/>
            </a:rPr>
            <a:t>運営者がお客様なので、継続した運用のモチベーションが保てるか予想できない</a:t>
          </a:r>
          <a:endParaRPr lang="en-US" altLang="ja-JP" sz="2000" kern="1200" dirty="0">
            <a:solidFill>
              <a:schemeClr val="tx1"/>
            </a:solidFill>
            <a:latin typeface="ＭＳ Ｐゴシック"/>
            <a:ea typeface="ＭＳ Ｐゴシック"/>
          </a:endParaRPr>
        </a:p>
      </dsp:txBody>
      <dsp:txXfrm>
        <a:off x="66524" y="69111"/>
        <a:ext cx="3806290" cy="1229703"/>
      </dsp:txXfrm>
    </dsp:sp>
    <dsp:sp modelId="{7DB75276-29EC-4222-9CB6-33C69AE4F28B}">
      <dsp:nvSpPr>
        <dsp:cNvPr id="0" name=""/>
        <dsp:cNvSpPr/>
      </dsp:nvSpPr>
      <dsp:spPr>
        <a:xfrm>
          <a:off x="3153969" y="1516781"/>
          <a:ext cx="1667857" cy="1324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42626-281A-49F2-A963-43473309A94A}">
      <dsp:nvSpPr>
        <dsp:cNvPr id="0" name=""/>
        <dsp:cNvSpPr/>
      </dsp:nvSpPr>
      <dsp:spPr>
        <a:xfrm>
          <a:off x="2709" y="1497822"/>
          <a:ext cx="3151260" cy="1362751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</a:rPr>
            <a:t>フォロワー機能がないため、すべてのユーザの投稿が表示されてしまう</a:t>
          </a:r>
          <a:endParaRPr lang="ja-JP" altLang="en-US" sz="2000" kern="1200" dirty="0">
            <a:solidFill>
              <a:schemeClr val="tx1"/>
            </a:solidFill>
            <a:latin typeface="ＭＳ Ｐゴシック"/>
            <a:ea typeface="ＭＳ Ｐゴシック"/>
          </a:endParaRPr>
        </a:p>
      </dsp:txBody>
      <dsp:txXfrm>
        <a:off x="69233" y="1564346"/>
        <a:ext cx="3018212" cy="1229703"/>
      </dsp:txXfrm>
    </dsp:sp>
    <dsp:sp modelId="{5B4B4288-5AD4-4F3B-B473-C7F14603DB96}">
      <dsp:nvSpPr>
        <dsp:cNvPr id="0" name=""/>
        <dsp:cNvSpPr/>
      </dsp:nvSpPr>
      <dsp:spPr>
        <a:xfrm>
          <a:off x="2449359" y="2995645"/>
          <a:ext cx="2374175" cy="1324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4FB70-1A63-44F1-B784-0124DBD03E69}">
      <dsp:nvSpPr>
        <dsp:cNvPr id="0" name=""/>
        <dsp:cNvSpPr/>
      </dsp:nvSpPr>
      <dsp:spPr>
        <a:xfrm>
          <a:off x="1000" y="2995645"/>
          <a:ext cx="2448358" cy="1324834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>
              <a:solidFill>
                <a:schemeClr val="tx1"/>
              </a:solidFill>
              <a:latin typeface="ＭＳ Ｐゴシック"/>
              <a:ea typeface="ＭＳ Ｐゴシック"/>
            </a:rPr>
            <a:t>何度もルール違反を犯した人の復帰が困難になる</a:t>
          </a:r>
          <a:endParaRPr kumimoji="1" lang="ja-JP" altLang="en-US" sz="20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5673" y="3060318"/>
        <a:ext cx="2319012" cy="119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C33469-87AE-4628-8B26-6656F7DE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3424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5600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2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65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8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6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C01EE-1F21-4BDE-8A92-DBB9C12CC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ip-sns.j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352928" cy="2160240"/>
          </a:xfrm>
        </p:spPr>
        <p:txBody>
          <a:bodyPr>
            <a:noAutofit/>
          </a:bodyPr>
          <a:lstStyle/>
          <a:p>
            <a:pPr algn="ctr"/>
            <a:r>
              <a:rPr lang="ja-JP" altLang="en-US" sz="5400" dirty="0" err="1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すたじ</a:t>
            </a:r>
            <a:r>
              <a:rPr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お麦茶</a:t>
            </a:r>
            <a:r>
              <a:rPr lang="ja-JP" altLang="en-US" sz="54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ja-JP" altLang="en-US" sz="54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～</a:t>
            </a:r>
            <a:r>
              <a:rPr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Studio </a:t>
            </a:r>
            <a:r>
              <a:rPr lang="en-US" altLang="ja-JP" sz="5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Mugicha</a:t>
            </a:r>
            <a:r>
              <a:rPr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～</a:t>
            </a:r>
            <a:r>
              <a:rPr lang="en-US" altLang="ja-JP" sz="54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sz="54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sz="5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80831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 smtClean="0">
                <a:latin typeface="+mj-ea"/>
                <a:ea typeface="+mj-ea"/>
              </a:rPr>
              <a:t>開発進捗状況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報告</a:t>
            </a:r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　　　　　 　 　 </a:t>
            </a:r>
            <a:endParaRPr lang="ja-JP" altLang="en-US" sz="360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～実装済みの機能紹介～</a:t>
            </a:r>
            <a:endParaRPr lang="ja-JP" altLang="en-US" sz="360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/>
            </a:r>
            <a:br>
              <a:rPr lang="ja-JP" altLang="en-US" sz="36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ＩＴエンジニア科 　 　</a:t>
            </a:r>
            <a:r>
              <a:rPr lang="ja-JP" altLang="en-US" sz="3600" dirty="0">
                <a:latin typeface="+mj-ea"/>
                <a:ea typeface="+mj-ea"/>
              </a:rPr>
              <a:t>５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班</a:t>
            </a:r>
            <a:endParaRPr kumimoji="1" lang="ja-JP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67544" y="764704"/>
            <a:ext cx="8568952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3568" y="1556792"/>
            <a:ext cx="7200800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2-3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メール画面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r="8263" b="18406"/>
          <a:stretch/>
        </p:blipFill>
        <p:spPr>
          <a:xfrm>
            <a:off x="202843" y="1196752"/>
            <a:ext cx="8679423" cy="3744416"/>
          </a:xfrm>
          <a:prstGeom prst="rect">
            <a:avLst/>
          </a:prstGeom>
        </p:spPr>
      </p:pic>
      <p:sp>
        <p:nvSpPr>
          <p:cNvPr id="8" name="フローチャート : 代替処理 7"/>
          <p:cNvSpPr/>
          <p:nvPr/>
        </p:nvSpPr>
        <p:spPr>
          <a:xfrm>
            <a:off x="2555776" y="3068960"/>
            <a:ext cx="5472608" cy="1440160"/>
          </a:xfrm>
          <a:prstGeom prst="flowChartAlternateProcess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このページのメリットは、特定の方とメールができ、削除しない限り、永久的に文章を残せることです。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580112" y="977034"/>
            <a:ext cx="2124236" cy="792088"/>
          </a:xfrm>
          <a:prstGeom prst="wedgeRoundRectCallout">
            <a:avLst>
              <a:gd name="adj1" fmla="val -114500"/>
              <a:gd name="adj2" fmla="val 100523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タイムライン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32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solidFill>
                  <a:schemeClr val="tx1"/>
                </a:solidFill>
                <a:latin typeface="+mj-ea"/>
              </a:rPr>
              <a:t>3</a:t>
            </a:r>
            <a:r>
              <a:rPr lang="en-US" altLang="ja-JP" sz="4800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ja-JP" altLang="en-US" sz="4800" dirty="0" smtClean="0">
                <a:solidFill>
                  <a:schemeClr val="tx1"/>
                </a:solidFill>
                <a:latin typeface="+mj-ea"/>
              </a:rPr>
              <a:t>システムのメリット</a:t>
            </a:r>
            <a:endParaRPr kumimoji="1" lang="ja-JP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2276872"/>
            <a:ext cx="8208912" cy="2304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3-1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ja-JP" altLang="en-US" sz="3200" dirty="0" smtClean="0">
                <a:latin typeface="+mj-ea"/>
                <a:ea typeface="+mj-ea"/>
              </a:rPr>
              <a:t>弊社</a:t>
            </a:r>
            <a:r>
              <a:rPr lang="en-US" altLang="ja-JP" sz="3200" dirty="0" smtClean="0">
                <a:latin typeface="+mj-ea"/>
                <a:ea typeface="+mj-ea"/>
              </a:rPr>
              <a:t>SNS</a:t>
            </a:r>
            <a:r>
              <a:rPr lang="ja-JP" altLang="en-US" sz="3200" dirty="0" smtClean="0">
                <a:latin typeface="+mj-ea"/>
                <a:ea typeface="+mj-ea"/>
              </a:rPr>
              <a:t>システムのメリット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3-2  </a:t>
            </a:r>
            <a:r>
              <a:rPr lang="ja-JP" altLang="en-US" sz="3200" dirty="0" smtClean="0">
                <a:latin typeface="+mj-ea"/>
                <a:ea typeface="+mj-ea"/>
              </a:rPr>
              <a:t>運用上の問題点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3-1  </a:t>
            </a:r>
            <a:r>
              <a:rPr lang="ja-JP" altLang="en-US" sz="3200" dirty="0" smtClean="0">
                <a:latin typeface="+mj-ea"/>
                <a:ea typeface="+mj-ea"/>
              </a:rPr>
              <a:t>問題点の対応策・メリット</a:t>
            </a:r>
            <a:endParaRPr lang="ja-JP" altLang="en-US" sz="3200" dirty="0"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55576" y="1556792"/>
            <a:ext cx="7920880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5536" y="764704"/>
            <a:ext cx="8496944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3-1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弊社</a:t>
            </a:r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SNS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システムのメリット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818709"/>
            <a:ext cx="309634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j-ea"/>
                <a:ea typeface="+mj-ea"/>
              </a:rPr>
              <a:t>普段関わることがない方との交流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908721"/>
            <a:ext cx="345638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j-ea"/>
                <a:ea typeface="+mj-ea"/>
              </a:rPr>
              <a:t>ニュース機能によって話題には困らない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2042845"/>
            <a:ext cx="230425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j-ea"/>
                <a:ea typeface="+mj-ea"/>
              </a:rPr>
              <a:t>新入社員の教育に役立つ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988840"/>
            <a:ext cx="388843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j-ea"/>
                <a:ea typeface="+mj-ea"/>
              </a:rPr>
              <a:t>新しいアイディアを創造し、意見を出し合える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3068960"/>
            <a:ext cx="309634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j-ea"/>
                <a:ea typeface="+mj-ea"/>
              </a:rPr>
              <a:t>会社全体の働き方が変わる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923415" y="3313463"/>
            <a:ext cx="5897057" cy="2526670"/>
            <a:chOff x="2923415" y="3313463"/>
            <a:chExt cx="5681033" cy="2526670"/>
          </a:xfrm>
        </p:grpSpPr>
        <p:sp>
          <p:nvSpPr>
            <p:cNvPr id="7" name="爆発 1 6"/>
            <p:cNvSpPr/>
            <p:nvPr/>
          </p:nvSpPr>
          <p:spPr>
            <a:xfrm>
              <a:off x="2923415" y="3313463"/>
              <a:ext cx="5681033" cy="2526670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491881" y="4149080"/>
              <a:ext cx="43494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89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社内が</a:t>
              </a:r>
              <a:r>
                <a:rPr lang="ja-JP" altLang="en-US" sz="4400" b="1" dirty="0" smtClean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89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つながる</a:t>
              </a:r>
              <a:endParaRPr kumimoji="1" lang="ja-JP" altLang="en-US" sz="4400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10" name="図形 9"/>
          <p:cNvSpPr/>
          <p:nvPr/>
        </p:nvSpPr>
        <p:spPr>
          <a:xfrm rot="4918879">
            <a:off x="2446222" y="1360274"/>
            <a:ext cx="2531501" cy="2923955"/>
          </a:xfrm>
          <a:prstGeom prst="swooshArrow">
            <a:avLst>
              <a:gd name="adj1" fmla="val 26189"/>
              <a:gd name="adj2" fmla="val 3137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6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5536" y="764704"/>
            <a:ext cx="8496944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3-2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運用上の問題点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11999484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6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764704"/>
            <a:ext cx="892899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3-3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問題点の対応策・メリット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04048" y="2708920"/>
            <a:ext cx="403244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ＭＳ Ｐゴシック"/>
                <a:ea typeface="ＭＳ Ｐゴシック"/>
              </a:rPr>
              <a:t>フォロワー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機能がないので、</a:t>
            </a:r>
            <a:r>
              <a:rPr lang="ja-JP" altLang="en-US" sz="28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全ユーザ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と繋がることができる</a:t>
            </a:r>
            <a:endParaRPr lang="en-US" altLang="ja-JP" sz="2800" dirty="0">
              <a:latin typeface="ＭＳ Ｐゴシック"/>
              <a:ea typeface="ＭＳ Ｐゴシック"/>
            </a:endParaRPr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276222571"/>
              </p:ext>
            </p:extLst>
          </p:nvPr>
        </p:nvGraphicFramePr>
        <p:xfrm>
          <a:off x="251520" y="1268760"/>
          <a:ext cx="482453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4860032" y="1340768"/>
            <a:ext cx="4248472" cy="1152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ＭＳ Ｐゴシック"/>
                <a:ea typeface="ＭＳ Ｐゴシック"/>
              </a:rPr>
              <a:t>運営者</a:t>
            </a:r>
            <a:r>
              <a:rPr lang="ja-JP" altLang="en-US" sz="2800" dirty="0">
                <a:solidFill>
                  <a:schemeClr val="tx1"/>
                </a:solidFill>
                <a:latin typeface="ＭＳ Ｐゴシック"/>
                <a:ea typeface="ＭＳ Ｐゴシック"/>
              </a:rPr>
              <a:t>に弊社</a:t>
            </a:r>
            <a:r>
              <a:rPr lang="ja-JP" altLang="en-US" sz="2800" dirty="0" smtClean="0">
                <a:solidFill>
                  <a:schemeClr val="tx1"/>
                </a:solidFill>
                <a:latin typeface="ＭＳ Ｐゴシック"/>
                <a:ea typeface="ＭＳ Ｐゴシック"/>
              </a:rPr>
              <a:t>の継続的な</a:t>
            </a:r>
            <a:r>
              <a:rPr lang="ja-JP" altLang="en-US" sz="28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長期サポート</a:t>
            </a:r>
            <a:endParaRPr lang="en-US" altLang="ja-JP" sz="28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atin typeface="ＭＳ Ｐゴシック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7984" y="4204245"/>
            <a:ext cx="468052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Ｐゴシック"/>
                <a:ea typeface="ＭＳ Ｐゴシック"/>
              </a:rPr>
              <a:t>　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ルール</a:t>
            </a:r>
            <a:r>
              <a:rPr lang="ja-JP" altLang="en-US" sz="2800" dirty="0">
                <a:latin typeface="ＭＳ Ｐゴシック"/>
                <a:ea typeface="ＭＳ Ｐゴシック"/>
              </a:rPr>
              <a:t>の制定を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していること</a:t>
            </a:r>
            <a:endParaRPr lang="en-US" altLang="ja-JP" sz="28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800" dirty="0" smtClean="0">
                <a:latin typeface="ＭＳ Ｐゴシック"/>
                <a:ea typeface="ＭＳ Ｐゴシック"/>
              </a:rPr>
              <a:t>　で、</a:t>
            </a:r>
            <a:r>
              <a:rPr lang="ja-JP" altLang="en-US" sz="28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パワハラ</a:t>
            </a:r>
            <a:r>
              <a:rPr lang="ja-JP" altLang="en-US" sz="2800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対策</a:t>
            </a:r>
            <a:r>
              <a:rPr lang="ja-JP" altLang="en-US" sz="2800" dirty="0">
                <a:latin typeface="ＭＳ Ｐゴシック"/>
                <a:ea typeface="ＭＳ Ｐゴシック"/>
              </a:rPr>
              <a:t>や</a:t>
            </a:r>
            <a:r>
              <a:rPr lang="ja-JP" altLang="en-US" sz="2800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　</a:t>
            </a:r>
            <a:endParaRPr lang="en-US" altLang="ja-JP" sz="28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800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ＭＳ Ｐゴシック"/>
                <a:ea typeface="ＭＳ Ｐゴシック"/>
              </a:rPr>
              <a:t>　社会問題に対応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して</a:t>
            </a:r>
            <a:r>
              <a:rPr lang="ja-JP" altLang="en-US" sz="2800" dirty="0">
                <a:latin typeface="ＭＳ Ｐゴシック"/>
                <a:ea typeface="ＭＳ Ｐゴシック"/>
              </a:rPr>
              <a:t>い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る</a:t>
            </a:r>
            <a:endParaRPr lang="en-US" altLang="ja-JP" sz="2800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026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6896" y="34404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2276872"/>
            <a:ext cx="8208912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1.</a:t>
            </a:r>
            <a:r>
              <a:rPr lang="ja-JP" altLang="en-US" sz="3200" dirty="0" smtClean="0">
                <a:latin typeface="+mj-ea"/>
                <a:ea typeface="+mj-ea"/>
              </a:rPr>
              <a:t>開発の経緯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3200" dirty="0" smtClean="0">
                <a:latin typeface="+mj-ea"/>
                <a:ea typeface="+mj-ea"/>
              </a:rPr>
              <a:t>2</a:t>
            </a:r>
            <a:r>
              <a:rPr lang="en-US" altLang="ja-JP" sz="3200" dirty="0" smtClean="0">
                <a:latin typeface="+mj-ea"/>
                <a:ea typeface="+mj-ea"/>
              </a:rPr>
              <a:t>.</a:t>
            </a:r>
            <a:r>
              <a:rPr lang="ja-JP" altLang="en-US" sz="3200" dirty="0">
                <a:latin typeface="+mj-ea"/>
                <a:ea typeface="+mj-ea"/>
              </a:rPr>
              <a:t>主</a:t>
            </a:r>
            <a:r>
              <a:rPr lang="ja-JP" altLang="en-US" sz="3200" dirty="0" smtClean="0">
                <a:latin typeface="+mj-ea"/>
                <a:ea typeface="+mj-ea"/>
              </a:rPr>
              <a:t>な機能紹介</a:t>
            </a:r>
            <a:endParaRPr kumimoji="1"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3.</a:t>
            </a:r>
            <a:r>
              <a:rPr lang="ja-JP" altLang="en-US" sz="3200" dirty="0" smtClean="0">
                <a:latin typeface="+mj-ea"/>
                <a:ea typeface="+mj-ea"/>
              </a:rPr>
              <a:t>システムのメリット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j-ea"/>
                <a:ea typeface="+mj-ea"/>
              </a:rPr>
              <a:t>※</a:t>
            </a:r>
            <a:r>
              <a:rPr lang="ja-JP" altLang="en-US" sz="2400" dirty="0" smtClean="0">
                <a:latin typeface="+mj-ea"/>
                <a:ea typeface="+mj-ea"/>
              </a:rPr>
              <a:t>開発スケジュールは添付資料</a:t>
            </a:r>
            <a:r>
              <a:rPr lang="en-US" altLang="ja-JP" sz="2400" dirty="0" smtClean="0">
                <a:latin typeface="+mj-ea"/>
                <a:ea typeface="+mj-ea"/>
              </a:rPr>
              <a:t>3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55576" y="1556792"/>
            <a:ext cx="7920880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3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341784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  <a:latin typeface="+mj-ea"/>
              </a:rPr>
              <a:t>1.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</a:rPr>
              <a:t>開発の経緯</a:t>
            </a:r>
            <a:endParaRPr kumimoji="1" lang="ja-JP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2276872"/>
            <a:ext cx="8208912" cy="2304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1-1</a:t>
            </a:r>
            <a:r>
              <a:rPr lang="ja-JP" altLang="en-US" sz="3200" dirty="0">
                <a:latin typeface="+mj-ea"/>
                <a:ea typeface="+mj-ea"/>
              </a:rPr>
              <a:t>　社内</a:t>
            </a:r>
            <a:r>
              <a:rPr lang="en-US" altLang="ja-JP" sz="3200" dirty="0">
                <a:latin typeface="+mj-ea"/>
                <a:ea typeface="+mj-ea"/>
              </a:rPr>
              <a:t>SNS</a:t>
            </a:r>
            <a:r>
              <a:rPr lang="ja-JP" altLang="en-US" sz="3200" dirty="0">
                <a:latin typeface="+mj-ea"/>
                <a:ea typeface="+mj-ea"/>
              </a:rPr>
              <a:t>導入</a:t>
            </a:r>
            <a:r>
              <a:rPr lang="ja-JP" altLang="en-US" sz="3200" dirty="0" smtClean="0">
                <a:latin typeface="+mj-ea"/>
                <a:ea typeface="+mj-ea"/>
              </a:rPr>
              <a:t>の目的</a:t>
            </a:r>
            <a:endParaRPr lang="ja-JP" altLang="en-US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1-2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ja-JP" altLang="en-US" sz="3200" dirty="0" smtClean="0">
                <a:latin typeface="+mj-ea"/>
                <a:ea typeface="+mj-ea"/>
              </a:rPr>
              <a:t>既存の社内</a:t>
            </a:r>
            <a:r>
              <a:rPr lang="en-US" altLang="ja-JP" sz="3200" dirty="0">
                <a:latin typeface="+mj-ea"/>
                <a:ea typeface="+mj-ea"/>
              </a:rPr>
              <a:t>SNS</a:t>
            </a:r>
            <a:r>
              <a:rPr lang="ja-JP" altLang="en-US" sz="3200" dirty="0" smtClean="0">
                <a:latin typeface="+mj-ea"/>
                <a:ea typeface="+mj-ea"/>
              </a:rPr>
              <a:t>の</a:t>
            </a:r>
            <a:r>
              <a:rPr lang="ja-JP" altLang="en-US" sz="3200" dirty="0">
                <a:latin typeface="+mj-ea"/>
                <a:ea typeface="+mj-ea"/>
              </a:rPr>
              <a:t>課題</a:t>
            </a: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1-3</a:t>
            </a:r>
            <a:r>
              <a:rPr kumimoji="1" lang="en-US" altLang="ja-JP" sz="3200" dirty="0">
                <a:latin typeface="ＭＳ Ｐゴシック"/>
                <a:ea typeface="ＭＳ Ｐゴシック"/>
              </a:rPr>
              <a:t>  </a:t>
            </a:r>
            <a:r>
              <a:rPr kumimoji="1" lang="ja-JP" altLang="en-US" sz="3200" dirty="0">
                <a:latin typeface="ＭＳ Ｐゴシック"/>
                <a:ea typeface="ＭＳ Ｐゴシック"/>
              </a:rPr>
              <a:t>弊社</a:t>
            </a:r>
            <a:r>
              <a:rPr kumimoji="1" lang="en-US" altLang="ja-JP" sz="3200" dirty="0">
                <a:latin typeface="ＭＳ Ｐゴシック"/>
                <a:ea typeface="ＭＳ Ｐゴシック"/>
              </a:rPr>
              <a:t>SNS</a:t>
            </a:r>
            <a:r>
              <a:rPr kumimoji="1" lang="ja-JP" altLang="en-US" sz="3200" dirty="0">
                <a:latin typeface="ＭＳ Ｐゴシック"/>
                <a:ea typeface="ＭＳ Ｐゴシック"/>
              </a:rPr>
              <a:t>の売り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55576" y="1556792"/>
            <a:ext cx="7920880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爆発 1 32"/>
          <p:cNvSpPr/>
          <p:nvPr/>
        </p:nvSpPr>
        <p:spPr>
          <a:xfrm>
            <a:off x="3059832" y="2511939"/>
            <a:ext cx="4720553" cy="1436366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4057" y="764704"/>
            <a:ext cx="8975886" cy="50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388424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1-1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社内</a:t>
            </a:r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SNS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導入の目的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1300623" cy="10840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44" y="1196752"/>
            <a:ext cx="1623794" cy="1012042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156065" y="2253539"/>
            <a:ext cx="2975775" cy="887429"/>
            <a:chOff x="3180401" y="1988840"/>
            <a:chExt cx="2975775" cy="887429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461379" y="2116973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j-ea"/>
                  <a:ea typeface="+mj-ea"/>
                </a:rPr>
                <a:t>サーバースペースの</a:t>
              </a:r>
              <a:r>
                <a:rPr lang="ja-JP" altLang="en-US" sz="2000" dirty="0" smtClean="0">
                  <a:solidFill>
                    <a:srgbClr val="FF0000"/>
                  </a:solidFill>
                  <a:latin typeface="+mj-ea"/>
                  <a:ea typeface="+mj-ea"/>
                </a:rPr>
                <a:t>有効活用</a:t>
              </a:r>
              <a:endParaRPr kumimoji="1" lang="ja-JP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180401" y="1988840"/>
              <a:ext cx="2975775" cy="8874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6012160" y="2348880"/>
            <a:ext cx="2975775" cy="1008112"/>
            <a:chOff x="6364380" y="2862621"/>
            <a:chExt cx="2975775" cy="1008112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592128" y="3166622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j-ea"/>
                  <a:ea typeface="+mj-ea"/>
                </a:rPr>
                <a:t>自社</a:t>
              </a:r>
              <a:r>
                <a:rPr lang="ja-JP" altLang="en-US" sz="2000" dirty="0">
                  <a:latin typeface="+mj-ea"/>
                  <a:ea typeface="+mj-ea"/>
                </a:rPr>
                <a:t>の</a:t>
              </a:r>
              <a:r>
                <a:rPr lang="ja-JP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サービス宣伝</a:t>
              </a:r>
              <a:endParaRPr lang="en-US" altLang="ja-JP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6364380" y="2862621"/>
              <a:ext cx="2975775" cy="100811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-66713" y="4221088"/>
            <a:ext cx="3198553" cy="1133365"/>
            <a:chOff x="-66713" y="4221088"/>
            <a:chExt cx="3198553" cy="113336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-66713" y="4369568"/>
              <a:ext cx="319855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j-ea"/>
                  <a:ea typeface="+mj-ea"/>
                </a:rPr>
                <a:t>新しいアイデアを</a:t>
              </a:r>
              <a:endParaRPr lang="en-US" altLang="ja-JP" sz="2000" dirty="0" smtClean="0">
                <a:latin typeface="+mj-ea"/>
                <a:ea typeface="+mj-ea"/>
              </a:endParaRPr>
            </a:p>
            <a:p>
              <a:pPr algn="ctr"/>
              <a:r>
                <a:rPr lang="ja-JP" altLang="en-US" sz="2000" dirty="0" smtClean="0">
                  <a:solidFill>
                    <a:srgbClr val="FF0000"/>
                  </a:solidFill>
                  <a:latin typeface="+mj-ea"/>
                  <a:ea typeface="+mj-ea"/>
                </a:rPr>
                <a:t>創造できる</a:t>
              </a:r>
              <a:r>
                <a:rPr lang="ja-JP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広場の提供</a:t>
              </a:r>
            </a:p>
            <a:p>
              <a:endParaRPr kumimoji="1" lang="ja-JP" altLang="en-US" dirty="0">
                <a:latin typeface="+mj-ea"/>
                <a:ea typeface="+mj-ea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6065" y="4221088"/>
              <a:ext cx="2975775" cy="10314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925520" y="1461451"/>
            <a:ext cx="3204356" cy="887429"/>
            <a:chOff x="128445" y="4102287"/>
            <a:chExt cx="3204356" cy="887429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28445" y="4112846"/>
              <a:ext cx="3204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j-ea"/>
                  <a:ea typeface="+mj-ea"/>
                </a:rPr>
                <a:t>事業部間の</a:t>
              </a:r>
              <a:endParaRPr lang="en-US" altLang="ja-JP" sz="2000" dirty="0" smtClean="0">
                <a:latin typeface="+mj-ea"/>
                <a:ea typeface="+mj-ea"/>
              </a:endParaRPr>
            </a:p>
            <a:p>
              <a:r>
                <a:rPr lang="ja-JP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　</a:t>
              </a:r>
              <a:r>
                <a:rPr lang="ja-JP" altLang="en-US" sz="2000" dirty="0" smtClean="0">
                  <a:solidFill>
                    <a:srgbClr val="FF0000"/>
                  </a:solidFill>
                  <a:latin typeface="+mj-ea"/>
                  <a:ea typeface="+mj-ea"/>
                </a:rPr>
                <a:t>コミュニケーション</a:t>
              </a:r>
              <a:r>
                <a:rPr lang="ja-JP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の改善</a:t>
              </a:r>
              <a:r>
                <a:rPr lang="en-US" altLang="ja-JP" sz="2000" dirty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endParaRPr kumimoji="1" lang="ja-JP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04769" y="4102287"/>
              <a:ext cx="2975775" cy="8874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868144" y="4341771"/>
            <a:ext cx="2975775" cy="887429"/>
            <a:chOff x="6210540" y="5067420"/>
            <a:chExt cx="2975775" cy="887429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6444208" y="5157192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j-ea"/>
                  <a:ea typeface="+mj-ea"/>
                </a:rPr>
                <a:t>従来の無駄を無くし、</a:t>
              </a:r>
              <a:r>
                <a:rPr lang="ja-JP" altLang="en-US" sz="2000" dirty="0" smtClean="0">
                  <a:solidFill>
                    <a:srgbClr val="FF0000"/>
                  </a:solidFill>
                  <a:latin typeface="+mj-ea"/>
                  <a:ea typeface="+mj-ea"/>
                </a:rPr>
                <a:t>スピーディーな業務化</a:t>
              </a:r>
              <a:endParaRPr kumimoji="1" lang="ja-JP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210540" y="5067420"/>
              <a:ext cx="2975775" cy="8874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2267744" y="2276872"/>
            <a:ext cx="4382266" cy="2772704"/>
            <a:chOff x="2267744" y="2968792"/>
            <a:chExt cx="4382266" cy="2772704"/>
          </a:xfrm>
          <a:solidFill>
            <a:srgbClr val="FFFFCC"/>
          </a:solidFill>
        </p:grpSpPr>
        <p:sp>
          <p:nvSpPr>
            <p:cNvPr id="8" name="円/楕円 7"/>
            <p:cNvSpPr/>
            <p:nvPr/>
          </p:nvSpPr>
          <p:spPr>
            <a:xfrm>
              <a:off x="2267744" y="2968792"/>
              <a:ext cx="4382266" cy="2772704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j-ea"/>
                <a:ea typeface="+mj-ea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627784" y="3866696"/>
              <a:ext cx="3486885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400" dirty="0" smtClean="0">
                  <a:latin typeface="+mj-ea"/>
                  <a:ea typeface="+mj-ea"/>
                </a:rPr>
                <a:t>社内</a:t>
              </a:r>
              <a:r>
                <a:rPr kumimoji="1" lang="en-US" altLang="ja-JP" sz="5400" dirty="0" smtClean="0">
                  <a:latin typeface="+mj-ea"/>
                  <a:ea typeface="+mj-ea"/>
                </a:rPr>
                <a:t>SNS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4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23528" y="836712"/>
            <a:ext cx="856895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34888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>
                <a:solidFill>
                  <a:schemeClr val="tx1"/>
                </a:solidFill>
                <a:latin typeface="ＭＳ Ｐゴシック"/>
                <a:ea typeface="ＭＳ Ｐゴシック"/>
              </a:rPr>
              <a:t>1-2  </a:t>
            </a:r>
            <a:r>
              <a:rPr lang="ja-JP" altLang="en-US" sz="4800" b="0" dirty="0" smtClean="0">
                <a:solidFill>
                  <a:schemeClr val="tx1"/>
                </a:solidFill>
                <a:latin typeface="ＭＳ Ｐゴシック"/>
                <a:ea typeface="ＭＳ Ｐゴシック"/>
              </a:rPr>
              <a:t>既存の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社内</a:t>
            </a:r>
            <a:r>
              <a:rPr lang="en-US" altLang="ja-JP" sz="4800" b="0" dirty="0">
                <a:solidFill>
                  <a:schemeClr val="tx1"/>
                </a:solidFill>
                <a:latin typeface="+mj-ea"/>
              </a:rPr>
              <a:t>SNS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の</a:t>
            </a:r>
            <a:r>
              <a:rPr lang="ja-JP" altLang="en-US" sz="4800" b="0" dirty="0">
                <a:solidFill>
                  <a:schemeClr val="tx1"/>
                </a:solidFill>
                <a:latin typeface="+mj-ea"/>
              </a:rPr>
              <a:t>課題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6" name="コンテンツ プレースホルダー 4"/>
          <p:cNvPicPr>
            <a:picLocks noChangeAspect="1"/>
          </p:cNvPicPr>
          <p:nvPr/>
        </p:nvPicPr>
        <p:blipFill rotWithShape="1">
          <a:blip r:embed="rId2"/>
          <a:srcRect l="-1" r="55251"/>
          <a:stretch/>
        </p:blipFill>
        <p:spPr>
          <a:xfrm>
            <a:off x="467544" y="1642160"/>
            <a:ext cx="2799763" cy="264286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-180528" y="4293096"/>
            <a:ext cx="4302269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ja-JP" altLang="en-US" dirty="0">
              <a:latin typeface="HGP明朝E"/>
              <a:ea typeface="HGP明朝E"/>
            </a:endParaRPr>
          </a:p>
          <a:p>
            <a:pPr algn="ctr"/>
            <a:endParaRPr lang="ja-JP" altLang="en-US" dirty="0">
              <a:latin typeface="HGP明朝E"/>
              <a:ea typeface="HGP明朝E"/>
            </a:endParaRPr>
          </a:p>
          <a:p>
            <a:pPr algn="ctr"/>
            <a:r>
              <a:rPr lang="ja-JP" altLang="en-US" dirty="0">
                <a:latin typeface="Arial"/>
                <a:cs typeface="Arial"/>
              </a:rPr>
              <a:t>「</a:t>
            </a:r>
            <a:r>
              <a:rPr lang="en-US" altLang="ja-JP" dirty="0">
                <a:latin typeface="Arial"/>
                <a:cs typeface="Arial"/>
              </a:rPr>
              <a:t>SKIP</a:t>
            </a:r>
            <a:r>
              <a:rPr lang="ja-JP" altLang="en-US" dirty="0">
                <a:latin typeface="Arial"/>
                <a:cs typeface="Arial"/>
              </a:rPr>
              <a:t>」より参考↓</a:t>
            </a:r>
            <a:r>
              <a:rPr lang="en-US" altLang="ja-JP" dirty="0">
                <a:latin typeface="Arial"/>
                <a:cs typeface="Arial"/>
              </a:rPr>
              <a:t>URL</a:t>
            </a:r>
            <a:endParaRPr lang="ja-JP" altLang="en-US" dirty="0">
              <a:latin typeface="Arial"/>
              <a:cs typeface="Arial"/>
            </a:endParaRPr>
          </a:p>
          <a:p>
            <a:pPr algn="ctr"/>
            <a:r>
              <a:rPr lang="en-US" altLang="ja-JP" u="sng" dirty="0">
                <a:solidFill>
                  <a:srgbClr val="511E3E"/>
                </a:solidFill>
                <a:latin typeface="Arial"/>
                <a:cs typeface="Arial"/>
                <a:hlinkClick r:id="rId3"/>
              </a:rPr>
              <a:t>http://www.skip-sns.jp/</a:t>
            </a:r>
            <a:endParaRPr lang="ja-JP" altLang="en-US" u="sng" dirty="0">
              <a:solidFill>
                <a:srgbClr val="511E3E"/>
              </a:solidFill>
              <a:latin typeface="Arial"/>
              <a:cs typeface="Arial"/>
              <a:hlinkClick r:id="rId3"/>
            </a:endParaRPr>
          </a:p>
          <a:p>
            <a:pPr algn="ctr"/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1628800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SNS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導入に関する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目的の欠如</a:t>
            </a:r>
            <a:endParaRPr lang="en-US" altLang="ja-JP" sz="2400" dirty="0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・成功に導く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運営チームの不在</a:t>
            </a:r>
            <a:endParaRPr lang="en-US" altLang="ja-JP" sz="2400" dirty="0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・成果を急いだ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一斉展開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が不発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・上司からの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Good!!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強要</a:t>
            </a:r>
            <a:r>
              <a:rPr lang="en-US" altLang="ja-JP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パワハラ</a:t>
            </a:r>
            <a:r>
              <a:rPr lang="en-US" altLang="ja-JP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3296258" y="2650272"/>
            <a:ext cx="792088" cy="6347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9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34888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ＭＳ Ｐゴシック"/>
                <a:ea typeface="ＭＳ Ｐゴシック"/>
              </a:rPr>
              <a:t>1-3  </a:t>
            </a:r>
            <a:r>
              <a:rPr lang="ja-JP" altLang="en-US" sz="4800" b="0" dirty="0">
                <a:solidFill>
                  <a:schemeClr val="tx1"/>
                </a:solidFill>
                <a:latin typeface="ＭＳ Ｐゴシック"/>
                <a:ea typeface="ＭＳ Ｐゴシック"/>
              </a:rPr>
              <a:t>弊社</a:t>
            </a:r>
            <a:r>
              <a:rPr lang="en-US" altLang="ja-JP" sz="4800" b="0" dirty="0">
                <a:solidFill>
                  <a:schemeClr val="tx1"/>
                </a:solidFill>
                <a:latin typeface="ＭＳ Ｐゴシック"/>
                <a:ea typeface="ＭＳ Ｐゴシック"/>
              </a:rPr>
              <a:t>SNS</a:t>
            </a:r>
            <a:r>
              <a:rPr lang="ja-JP" altLang="en-US" sz="4800" b="0" dirty="0">
                <a:solidFill>
                  <a:schemeClr val="tx1"/>
                </a:solidFill>
                <a:latin typeface="+mj-ea"/>
              </a:rPr>
              <a:t>の売り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8846" y="761671"/>
            <a:ext cx="8568952" cy="5256584"/>
          </a:xfrm>
          <a:prstGeom prst="rect">
            <a:avLst/>
          </a:prstGeom>
          <a:solidFill>
            <a:schemeClr val="bg1"/>
          </a:solidFill>
          <a:ln w="3000" cap="rnd">
            <a:noFill/>
            <a:round/>
          </a:ln>
          <a:effectLst/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>
              <a:latin typeface="ＭＳ Ｐゴシック"/>
              <a:ea typeface="ＭＳ Ｐゴシック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755576" y="836712"/>
            <a:ext cx="7920880" cy="5256584"/>
            <a:chOff x="755576" y="1613024"/>
            <a:chExt cx="7920880" cy="433625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55576" y="1613024"/>
              <a:ext cx="7920880" cy="4336256"/>
              <a:chOff x="755576" y="1124744"/>
              <a:chExt cx="7920880" cy="4336256"/>
            </a:xfrm>
          </p:grpSpPr>
          <p:graphicFrame>
            <p:nvGraphicFramePr>
              <p:cNvPr id="2" name="図表 1"/>
              <p:cNvGraphicFramePr/>
              <p:nvPr>
                <p:extLst>
                  <p:ext uri="{D42A27DB-BD31-4B8C-83A1-F6EECF244321}">
                    <p14:modId xmlns:p14="http://schemas.microsoft.com/office/powerpoint/2010/main" val="3237917040"/>
                  </p:ext>
                </p:extLst>
              </p:nvPr>
            </p:nvGraphicFramePr>
            <p:xfrm>
              <a:off x="755576" y="1124744"/>
              <a:ext cx="7920880" cy="43362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69" b="16728"/>
              <a:stretch/>
            </p:blipFill>
            <p:spPr>
              <a:xfrm>
                <a:off x="827584" y="4730251"/>
                <a:ext cx="1512168" cy="672213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1140520"/>
                <a:ext cx="1071562" cy="721623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818"/>
              <a:stretch/>
            </p:blipFill>
            <p:spPr>
              <a:xfrm>
                <a:off x="939119" y="2060848"/>
                <a:ext cx="1478762" cy="715639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996952"/>
                <a:ext cx="1588625" cy="529542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/>
            <p:cNvSpPr txBox="1"/>
            <p:nvPr/>
          </p:nvSpPr>
          <p:spPr>
            <a:xfrm>
              <a:off x="1403648" y="165994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latin typeface="+mj-ea"/>
                  <a:ea typeface="+mj-ea"/>
                </a:rPr>
                <a:t>青木</a:t>
              </a:r>
              <a:endParaRPr kumimoji="1" lang="ja-JP" altLang="en-US" sz="1200" dirty="0">
                <a:latin typeface="+mj-ea"/>
                <a:ea typeface="+mj-ea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1" y="4077072"/>
            <a:ext cx="162675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4800" dirty="0">
                <a:solidFill>
                  <a:schemeClr val="tx1"/>
                </a:solidFill>
                <a:latin typeface="+mj-ea"/>
              </a:rPr>
              <a:t>2</a:t>
            </a:r>
            <a:r>
              <a:rPr lang="en-US" altLang="ja-JP" sz="4800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ja-JP" altLang="en-US" sz="4800" dirty="0" smtClean="0">
                <a:solidFill>
                  <a:schemeClr val="tx1"/>
                </a:solidFill>
                <a:latin typeface="+mj-ea"/>
              </a:rPr>
              <a:t>主な機能のデモンストレーション</a:t>
            </a:r>
            <a:endParaRPr kumimoji="1" lang="ja-JP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2276872"/>
            <a:ext cx="8208912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2-1</a:t>
            </a:r>
            <a:r>
              <a:rPr lang="ja-JP" altLang="en-US" sz="3200" dirty="0">
                <a:latin typeface="+mj-ea"/>
                <a:ea typeface="+mj-ea"/>
              </a:rPr>
              <a:t>　マイページ</a:t>
            </a:r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2-2</a:t>
            </a:r>
            <a:r>
              <a:rPr lang="ja-JP" altLang="en-US" sz="3200" dirty="0">
                <a:latin typeface="+mj-ea"/>
                <a:ea typeface="+mj-ea"/>
              </a:rPr>
              <a:t>　チャット</a:t>
            </a:r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+mj-ea"/>
                <a:ea typeface="+mj-ea"/>
              </a:rPr>
              <a:t>2-3</a:t>
            </a:r>
            <a:r>
              <a:rPr lang="ja-JP" altLang="en-US" sz="3200" dirty="0">
                <a:latin typeface="+mj-ea"/>
                <a:ea typeface="+mj-ea"/>
              </a:rPr>
              <a:t>　メール</a:t>
            </a:r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endParaRPr lang="en-US" altLang="ja-JP" sz="3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ea"/>
                <a:ea typeface="+mj-ea"/>
              </a:rPr>
              <a:t/>
            </a:r>
            <a:br>
              <a:rPr lang="ja-JP" altLang="en-US" sz="3200" dirty="0">
                <a:latin typeface="+mj-ea"/>
                <a:ea typeface="+mj-ea"/>
              </a:rPr>
            </a:b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55576" y="1556792"/>
            <a:ext cx="7920880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5536" y="764703"/>
            <a:ext cx="8640960" cy="5184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2-1  </a:t>
            </a:r>
            <a:r>
              <a:rPr lang="ja-JP" altLang="en-US" sz="4800" b="0" dirty="0">
                <a:solidFill>
                  <a:schemeClr val="tx1"/>
                </a:solidFill>
                <a:latin typeface="+mj-ea"/>
              </a:rPr>
              <a:t>マイページ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画面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6" y="764703"/>
            <a:ext cx="8945220" cy="5040561"/>
          </a:xfrm>
          <a:prstGeom prst="rect">
            <a:avLst/>
          </a:prstGeom>
        </p:spPr>
      </p:pic>
      <p:sp>
        <p:nvSpPr>
          <p:cNvPr id="3" name="角丸四角形吹き出し 2"/>
          <p:cNvSpPr/>
          <p:nvPr/>
        </p:nvSpPr>
        <p:spPr>
          <a:xfrm>
            <a:off x="4788024" y="4509120"/>
            <a:ext cx="3960440" cy="1575100"/>
          </a:xfrm>
          <a:prstGeom prst="wedgeRoundRectCallout">
            <a:avLst>
              <a:gd name="adj1" fmla="val 14113"/>
              <a:gd name="adj2" fmla="val 49545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タイムライン、コメントの確認をするページ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です。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55576" y="5337212"/>
            <a:ext cx="2124236" cy="900100"/>
          </a:xfrm>
          <a:prstGeom prst="wedgeRoundRectCallout">
            <a:avLst>
              <a:gd name="adj1" fmla="val 72908"/>
              <a:gd name="adj2" fmla="val -36037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タイムライン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35926" y="3573016"/>
            <a:ext cx="3139930" cy="1152128"/>
          </a:xfrm>
          <a:prstGeom prst="wedgeRoundRectCallout">
            <a:avLst>
              <a:gd name="adj1" fmla="val 54145"/>
              <a:gd name="adj2" fmla="val -26515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投稿したつぶやき、コメント、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Good!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0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5536" y="764704"/>
            <a:ext cx="8610986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557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4800" b="0" dirty="0" smtClean="0">
                <a:solidFill>
                  <a:schemeClr val="tx1"/>
                </a:solidFill>
                <a:latin typeface="+mj-ea"/>
              </a:rPr>
              <a:t>2-2  </a:t>
            </a:r>
            <a:r>
              <a:rPr lang="ja-JP" altLang="en-US" sz="4800" b="0" dirty="0" smtClean="0">
                <a:solidFill>
                  <a:schemeClr val="tx1"/>
                </a:solidFill>
                <a:latin typeface="+mj-ea"/>
              </a:rPr>
              <a:t>チャット画面</a:t>
            </a:r>
            <a:endParaRPr kumimoji="1" lang="ja-JP" altLang="en-US" sz="48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Picture 3" descr="I:\そつけん\07画面レイアウト\word\media\image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5"/>
          <a:stretch/>
        </p:blipFill>
        <p:spPr bwMode="auto">
          <a:xfrm>
            <a:off x="551612" y="1724782"/>
            <a:ext cx="5820588" cy="41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 : 代替処理 7"/>
          <p:cNvSpPr/>
          <p:nvPr/>
        </p:nvSpPr>
        <p:spPr>
          <a:xfrm>
            <a:off x="3245882" y="908720"/>
            <a:ext cx="5760640" cy="1728192"/>
          </a:xfrm>
          <a:prstGeom prst="flowChartAlternateProcess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この画面のメリットは、内容を多人数で共有し、交流できることです。</a:t>
            </a:r>
            <a:endParaRPr kumimoji="1"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スタンプ機能によりユニークな</a:t>
            </a:r>
            <a:endParaRPr kumimoji="1"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チャット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が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可能です。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44016" y="764704"/>
            <a:ext cx="2195736" cy="1152128"/>
          </a:xfrm>
          <a:prstGeom prst="wedgeRoundRectCallout">
            <a:avLst>
              <a:gd name="adj1" fmla="val -6601"/>
              <a:gd name="adj2" fmla="val 64623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ユーザ画像</a:t>
            </a:r>
            <a:endParaRPr kumimoji="1" lang="ja-JP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3455876" y="4797152"/>
            <a:ext cx="2124236" cy="1368152"/>
            <a:chOff x="3236630" y="4869160"/>
            <a:chExt cx="2124236" cy="1368152"/>
          </a:xfrm>
        </p:grpSpPr>
        <p:sp>
          <p:nvSpPr>
            <p:cNvPr id="12" name="角丸四角形吹き出し 11"/>
            <p:cNvSpPr/>
            <p:nvPr/>
          </p:nvSpPr>
          <p:spPr>
            <a:xfrm>
              <a:off x="3236630" y="4869160"/>
              <a:ext cx="2124236" cy="1368152"/>
            </a:xfrm>
            <a:prstGeom prst="wedgeRoundRectCallout">
              <a:avLst>
                <a:gd name="adj1" fmla="val -101902"/>
                <a:gd name="adj2" fmla="val -66194"/>
                <a:gd name="adj3" fmla="val 16667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800" dirty="0" smtClean="0">
                  <a:solidFill>
                    <a:schemeClr val="tx1"/>
                  </a:solidFill>
                  <a:latin typeface="+mj-ea"/>
                  <a:ea typeface="+mj-ea"/>
                </a:rPr>
                <a:t>例：</a:t>
              </a:r>
              <a:endParaRPr kumimoji="1" lang="ja-JP" altLang="en-US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969995"/>
              <a:ext cx="1368152" cy="1134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2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1502</TotalTime>
  <Words>399</Words>
  <Application>Microsoft Office PowerPoint</Application>
  <PresentationFormat>画面に合わせる (4:3)</PresentationFormat>
  <Paragraphs>85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HGP明朝E</vt:lpstr>
      <vt:lpstr>ＭＳ Ｐゴシック</vt:lpstr>
      <vt:lpstr>Arial</vt:lpstr>
      <vt:lpstr>Calibri</vt:lpstr>
      <vt:lpstr>Constantia</vt:lpstr>
      <vt:lpstr>Wingdings 2</vt:lpstr>
      <vt:lpstr>リゾート</vt:lpstr>
      <vt:lpstr>すたじお麦茶 ～Studio Mugicha～ </vt:lpstr>
      <vt:lpstr>目次</vt:lpstr>
      <vt:lpstr>1.開発の経緯</vt:lpstr>
      <vt:lpstr>1-1  社内SNS導入の目的</vt:lpstr>
      <vt:lpstr>1-2  既存の社内SNSの課題</vt:lpstr>
      <vt:lpstr>1-3  弊社SNSの売り</vt:lpstr>
      <vt:lpstr>2.主な機能のデモンストレーション</vt:lpstr>
      <vt:lpstr>2-1  マイページ画面</vt:lpstr>
      <vt:lpstr>2-2  チャット画面</vt:lpstr>
      <vt:lpstr>2-3  メール画面</vt:lpstr>
      <vt:lpstr>3.システムのメリット</vt:lpstr>
      <vt:lpstr>3-1  弊社SNSシステムのメリット</vt:lpstr>
      <vt:lpstr>3-2  運用上の問題点</vt:lpstr>
      <vt:lpstr>3-3  問題点の対応策・メリット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すたじお麦茶 ～Studio Mugicha～ </dc:title>
  <dc:creator>青木 貴宣</dc:creator>
  <cp:lastModifiedBy>Ryo Iida</cp:lastModifiedBy>
  <cp:revision>154</cp:revision>
  <cp:lastPrinted>2013-11-26T03:12:48Z</cp:lastPrinted>
  <dcterms:created xsi:type="dcterms:W3CDTF">2013-11-11T01:07:27Z</dcterms:created>
  <dcterms:modified xsi:type="dcterms:W3CDTF">2013-11-26T03:13:58Z</dcterms:modified>
</cp:coreProperties>
</file>