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5450"/>
    <a:srgbClr val="ED8428"/>
    <a:srgbClr val="FFFFFF"/>
    <a:srgbClr val="464646"/>
    <a:srgbClr val="E72C79"/>
    <a:srgbClr val="F37021"/>
    <a:srgbClr val="E74C3C"/>
    <a:srgbClr val="FFE002"/>
    <a:srgbClr val="33CC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売上高</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cat>
            <c:strRef>
              <c:f>Sheet1!$A$2:$A$3</c:f>
              <c:strCache>
                <c:ptCount val="2"/>
                <c:pt idx="0">
                  <c:v>失敗</c:v>
                </c:pt>
                <c:pt idx="1">
                  <c:v>成功</c:v>
                </c:pt>
              </c:strCache>
            </c:strRef>
          </c:cat>
          <c:val>
            <c:numRef>
              <c:f>Sheet1!$B$2:$B$3</c:f>
              <c:numCache>
                <c:formatCode>General</c:formatCode>
                <c:ptCount val="2"/>
                <c:pt idx="0">
                  <c:v>90</c:v>
                </c:pt>
                <c:pt idx="1">
                  <c:v>10</c:v>
                </c:pt>
              </c:numCache>
            </c:numRef>
          </c:val>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F86B39D6-2B14-416E-8DA6-2529FFF23CAA}" type="datetimeFigureOut">
              <a:rPr kumimoji="1" lang="ja-JP" altLang="en-US" smtClean="0"/>
              <a:t>2014/1/28</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1CDED3A3-DF4A-4291-A7F9-A1DBB6250A28}" type="slidenum">
              <a:rPr kumimoji="1" lang="ja-JP" altLang="en-US" smtClean="0"/>
              <a:t>‹#›</a:t>
            </a:fld>
            <a:endParaRPr kumimoji="1" lang="ja-JP" altLang="en-US"/>
          </a:p>
        </p:txBody>
      </p:sp>
    </p:spTree>
    <p:extLst>
      <p:ext uri="{BB962C8B-B14F-4D97-AF65-F5344CB8AC3E}">
        <p14:creationId xmlns:p14="http://schemas.microsoft.com/office/powerpoint/2010/main" val="42373226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4</a:t>
            </a:fld>
            <a:endParaRPr kumimoji="1" lang="ja-JP" altLang="en-US"/>
          </a:p>
        </p:txBody>
      </p:sp>
    </p:spTree>
    <p:extLst>
      <p:ext uri="{BB962C8B-B14F-4D97-AF65-F5344CB8AC3E}">
        <p14:creationId xmlns:p14="http://schemas.microsoft.com/office/powerpoint/2010/main" val="392136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5</a:t>
            </a:fld>
            <a:endParaRPr kumimoji="1" lang="ja-JP" altLang="en-US"/>
          </a:p>
        </p:txBody>
      </p:sp>
    </p:spTree>
    <p:extLst>
      <p:ext uri="{BB962C8B-B14F-4D97-AF65-F5344CB8AC3E}">
        <p14:creationId xmlns:p14="http://schemas.microsoft.com/office/powerpoint/2010/main" val="226549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6</a:t>
            </a:fld>
            <a:endParaRPr kumimoji="1" lang="ja-JP" altLang="en-US"/>
          </a:p>
        </p:txBody>
      </p:sp>
    </p:spTree>
    <p:extLst>
      <p:ext uri="{BB962C8B-B14F-4D97-AF65-F5344CB8AC3E}">
        <p14:creationId xmlns:p14="http://schemas.microsoft.com/office/powerpoint/2010/main" val="60709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7</a:t>
            </a:fld>
            <a:endParaRPr kumimoji="1" lang="ja-JP" altLang="en-US"/>
          </a:p>
        </p:txBody>
      </p:sp>
    </p:spTree>
    <p:extLst>
      <p:ext uri="{BB962C8B-B14F-4D97-AF65-F5344CB8AC3E}">
        <p14:creationId xmlns:p14="http://schemas.microsoft.com/office/powerpoint/2010/main" val="309724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en-US" altLang="ja-JP" dirty="0" smtClean="0"/>
          </a:p>
          <a:p>
            <a:r>
              <a:rPr kumimoji="1" lang="ja-JP" altLang="en-US" dirty="0" smtClean="0"/>
              <a:t>ソーシャルエンジニアリング対策、本来だと、件名などで緊急性があるような文章をメールなどで、送ってそこから情報を引き出そうと試みる。メッセージ機能をつかうことで、</a:t>
            </a:r>
            <a:r>
              <a:rPr kumimoji="1" lang="en-US" altLang="ja-JP" dirty="0" smtClean="0"/>
              <a:t>ID</a:t>
            </a:r>
            <a:r>
              <a:rPr kumimoji="1" lang="ja-JP" altLang="en-US" dirty="0" smtClean="0"/>
              <a:t>とパスワードが突破されてしまった場合のみ、ソーシャルエンジニアリングが可能になるが、普通のメールを使っていると、完全になりすましが可能になってしまうという点において、ソーシャルエンジニアリング対策に有効。</a:t>
            </a:r>
            <a:endParaRPr kumimoji="1" lang="en-US" altLang="ja-JP" dirty="0" smtClean="0"/>
          </a:p>
          <a:p>
            <a:r>
              <a:rPr kumimoji="1" lang="en-US" altLang="ja-JP" dirty="0" smtClean="0"/>
              <a:t>3-1</a:t>
            </a:r>
            <a:r>
              <a:rPr kumimoji="1" lang="ja-JP" altLang="en-US" dirty="0" smtClean="0"/>
              <a:t>利用することでのメリット</a:t>
            </a:r>
            <a:endParaRPr kumimoji="1" lang="en-US" altLang="ja-JP" dirty="0" smtClean="0"/>
          </a:p>
          <a:p>
            <a:r>
              <a:rPr kumimoji="1" lang="en-US" altLang="ja-JP" dirty="0" smtClean="0"/>
              <a:t>3.</a:t>
            </a:r>
            <a:r>
              <a:rPr kumimoji="1" lang="ja-JP" altLang="en-US" dirty="0" smtClean="0"/>
              <a:t>社内メールでの面倒をなくし、よりスピーディーに</a:t>
            </a:r>
            <a:r>
              <a:rPr kumimoji="1" lang="en-US" altLang="ja-JP" dirty="0" smtClean="0"/>
              <a:t>……</a:t>
            </a:r>
            <a:r>
              <a:rPr kumimoji="1" lang="ja-JP" altLang="en-US" dirty="0" smtClean="0"/>
              <a:t>これは、会社の方針しだいだが、もしもこれを取り入れてくれたら、部下から上司ではなく、上司から部下への簡単なメールとかに、「◯◯確認しといて。」っておくるだけで、済む可能性がでてくる。少なくとも、部下から上司への簡単なメッセージは難しそうだが、上司から部下へのメッセージくらいは、簡潔に行えれば、仕事がはやくなると思う。</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10</a:t>
            </a:fld>
            <a:endParaRPr kumimoji="1" lang="ja-JP" altLang="en-US"/>
          </a:p>
        </p:txBody>
      </p:sp>
    </p:spTree>
    <p:extLst>
      <p:ext uri="{BB962C8B-B14F-4D97-AF65-F5344CB8AC3E}">
        <p14:creationId xmlns:p14="http://schemas.microsoft.com/office/powerpoint/2010/main" val="358773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新しいアイデアを創造できる場</a:t>
            </a:r>
            <a:r>
              <a:rPr kumimoji="1" lang="en-US" altLang="ja-JP" dirty="0" smtClean="0"/>
              <a:t>……</a:t>
            </a:r>
            <a:r>
              <a:rPr kumimoji="1" lang="ja-JP" altLang="en-US" dirty="0" smtClean="0"/>
              <a:t>実際企画を出す際などで、面と向かって意見を出しにくい人は少なからずいると思う。そういう人も活発に発言できる場を設けることで、新しいアイデアが創造できる。</a:t>
            </a:r>
            <a:endParaRPr kumimoji="1" lang="en-US" altLang="ja-JP" dirty="0" smtClean="0"/>
          </a:p>
          <a:p>
            <a:r>
              <a:rPr kumimoji="1" lang="ja-JP" altLang="en-US" dirty="0" smtClean="0"/>
              <a:t>ソーシャルエンジニアリング対策、本来だと、件名などで緊急性があるような文章をメールなどで、送ってそこから情報を引き出そうと試みる。メッセージ機能をつかうことで、</a:t>
            </a:r>
            <a:r>
              <a:rPr kumimoji="1" lang="en-US" altLang="ja-JP" dirty="0" smtClean="0"/>
              <a:t>ID</a:t>
            </a:r>
            <a:r>
              <a:rPr kumimoji="1" lang="ja-JP" altLang="en-US" dirty="0" smtClean="0"/>
              <a:t>とパスワードが突破されてしまった場合のみ、ソーシャルエンジニアリングが可能になるが、普通のメールを使っていると、完全になりすましが可能になってしまうという点において、ソーシャルエンジニアリング対策に有効。</a:t>
            </a:r>
            <a:endParaRPr kumimoji="1" lang="en-US" altLang="ja-JP" dirty="0" smtClean="0"/>
          </a:p>
          <a:p>
            <a:r>
              <a:rPr kumimoji="1" lang="en-US" altLang="ja-JP" dirty="0" smtClean="0"/>
              <a:t>3-1</a:t>
            </a:r>
            <a:r>
              <a:rPr kumimoji="1" lang="ja-JP" altLang="en-US" dirty="0" smtClean="0"/>
              <a:t>利用することでのメリット</a:t>
            </a:r>
            <a:endParaRPr kumimoji="1" lang="en-US" altLang="ja-JP" dirty="0" smtClean="0"/>
          </a:p>
          <a:p>
            <a:r>
              <a:rPr kumimoji="1" lang="en-US" altLang="ja-JP" dirty="0" smtClean="0"/>
              <a:t>3.</a:t>
            </a:r>
            <a:r>
              <a:rPr kumimoji="1" lang="ja-JP" altLang="en-US" dirty="0" smtClean="0"/>
              <a:t>社内メールでの面倒をなくし、よりスピーディーに</a:t>
            </a:r>
            <a:r>
              <a:rPr kumimoji="1" lang="en-US" altLang="ja-JP" dirty="0" smtClean="0"/>
              <a:t>……</a:t>
            </a:r>
            <a:r>
              <a:rPr kumimoji="1" lang="ja-JP" altLang="en-US" dirty="0" smtClean="0"/>
              <a:t>これは、会社の方針しだいだが、もしもこれを取り入れてくれたら、部下から上司ではなく、上司から部下への簡単なメールとかに、「◯◯確認しといて。」っておくるだけで、済む可能性がでてくる。少なくとも、部下から上司への簡単なメッセージは難しそうだが、上司から部下へのメッセージくらいは、簡潔に行えれば、仕事がはやくなると思う。</a:t>
            </a:r>
            <a:endParaRPr kumimoji="1" lang="ja-JP" altLang="en-US" dirty="0"/>
          </a:p>
        </p:txBody>
      </p:sp>
      <p:sp>
        <p:nvSpPr>
          <p:cNvPr id="4" name="スライド番号プレースホルダー 3"/>
          <p:cNvSpPr>
            <a:spLocks noGrp="1"/>
          </p:cNvSpPr>
          <p:nvPr>
            <p:ph type="sldNum" sz="quarter" idx="10"/>
          </p:nvPr>
        </p:nvSpPr>
        <p:spPr/>
        <p:txBody>
          <a:bodyPr/>
          <a:lstStyle/>
          <a:p>
            <a:fld id="{1CDED3A3-DF4A-4291-A7F9-A1DBB6250A28}" type="slidenum">
              <a:rPr kumimoji="1" lang="ja-JP" altLang="en-US" smtClean="0"/>
              <a:t>11</a:t>
            </a:fld>
            <a:endParaRPr kumimoji="1" lang="ja-JP" altLang="en-US"/>
          </a:p>
        </p:txBody>
      </p:sp>
    </p:spTree>
    <p:extLst>
      <p:ext uri="{BB962C8B-B14F-4D97-AF65-F5344CB8AC3E}">
        <p14:creationId xmlns:p14="http://schemas.microsoft.com/office/powerpoint/2010/main" val="118777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30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95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7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76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71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00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25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1/28/2014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57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358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1/28/2014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637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skip-sns.j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idx="4294967295"/>
          </p:nvPr>
        </p:nvSpPr>
        <p:spPr>
          <a:xfrm>
            <a:off x="1" y="990600"/>
            <a:ext cx="9144000" cy="1504950"/>
          </a:xfrm>
        </p:spPr>
        <p:txBody>
          <a:bodyPr>
            <a:noAutofit/>
          </a:bodyPr>
          <a:lstStyle/>
          <a:p>
            <a:pPr algn="ctr"/>
            <a:r>
              <a:rPr lang="ja-JP" altLang="en-US" sz="5400" b="1" dirty="0" err="1" smtClean="0">
                <a:solidFill>
                  <a:schemeClr val="tx1"/>
                </a:solidFill>
                <a:latin typeface="ＭＳ Ｐゴシック" panose="020B0600070205080204" pitchFamily="50" charset="-128"/>
                <a:ea typeface="ＭＳ Ｐゴシック" panose="020B0600070205080204" pitchFamily="50" charset="-128"/>
              </a:rPr>
              <a:t>すたじ</a:t>
            </a:r>
            <a:r>
              <a:rPr lang="ja-JP" altLang="en-US" sz="5400" b="1" dirty="0" smtClean="0">
                <a:solidFill>
                  <a:schemeClr val="tx1"/>
                </a:solidFill>
                <a:latin typeface="ＭＳ Ｐゴシック" panose="020B0600070205080204" pitchFamily="50" charset="-128"/>
                <a:ea typeface="ＭＳ Ｐゴシック" panose="020B0600070205080204" pitchFamily="50" charset="-128"/>
              </a:rPr>
              <a:t>お麦茶</a:t>
            </a:r>
            <a:r>
              <a:rPr lang="en-US" altLang="ja-JP" sz="5400" b="1" dirty="0" smtClean="0">
                <a:solidFill>
                  <a:schemeClr val="tx1"/>
                </a:solidFill>
                <a:latin typeface="ＭＳ Ｐゴシック" panose="020B0600070205080204" pitchFamily="50" charset="-128"/>
                <a:ea typeface="ＭＳ Ｐゴシック" panose="020B0600070205080204" pitchFamily="50" charset="-128"/>
              </a:rPr>
              <a:t/>
            </a:r>
            <a:br>
              <a:rPr lang="en-US" altLang="ja-JP" sz="5400" b="1" dirty="0" smtClean="0">
                <a:solidFill>
                  <a:schemeClr val="tx1"/>
                </a:solidFill>
                <a:latin typeface="ＭＳ Ｐゴシック" panose="020B0600070205080204" pitchFamily="50" charset="-128"/>
                <a:ea typeface="ＭＳ Ｐゴシック" panose="020B0600070205080204" pitchFamily="50" charset="-128"/>
              </a:rPr>
            </a:br>
            <a:r>
              <a:rPr lang="ja-JP" altLang="en-US" sz="5400" b="1" cap="none" dirty="0">
                <a:solidFill>
                  <a:schemeClr val="tx1"/>
                </a:solidFill>
                <a:latin typeface="ＭＳ Ｐゴシック" panose="020B0600070205080204" pitchFamily="50" charset="-128"/>
                <a:ea typeface="ＭＳ Ｐゴシック" panose="020B0600070205080204" pitchFamily="50" charset="-128"/>
              </a:rPr>
              <a:t>～</a:t>
            </a:r>
            <a:r>
              <a:rPr lang="en-US" altLang="ja-JP" sz="5400" b="1" cap="none" dirty="0" smtClean="0">
                <a:solidFill>
                  <a:schemeClr val="tx1"/>
                </a:solidFill>
                <a:latin typeface="ＭＳ Ｐゴシック" panose="020B0600070205080204" pitchFamily="50" charset="-128"/>
                <a:ea typeface="ＭＳ Ｐゴシック" panose="020B0600070205080204" pitchFamily="50" charset="-128"/>
              </a:rPr>
              <a:t>Studio </a:t>
            </a:r>
            <a:r>
              <a:rPr lang="en-US" altLang="ja-JP" sz="5400" b="1" cap="none" dirty="0" err="1" smtClean="0">
                <a:solidFill>
                  <a:schemeClr val="tx1"/>
                </a:solidFill>
                <a:latin typeface="ＭＳ Ｐゴシック" panose="020B0600070205080204" pitchFamily="50" charset="-128"/>
                <a:ea typeface="ＭＳ Ｐゴシック" panose="020B0600070205080204" pitchFamily="50" charset="-128"/>
              </a:rPr>
              <a:t>Mugicha</a:t>
            </a:r>
            <a:r>
              <a:rPr lang="ja-JP" altLang="en-US" sz="5400" b="1" cap="none" dirty="0">
                <a:solidFill>
                  <a:schemeClr val="tx1"/>
                </a:solidFill>
                <a:latin typeface="ＭＳ Ｐゴシック" panose="020B0600070205080204" pitchFamily="50" charset="-128"/>
                <a:ea typeface="ＭＳ Ｐゴシック" panose="020B0600070205080204" pitchFamily="50" charset="-128"/>
              </a:rPr>
              <a:t>～</a:t>
            </a:r>
            <a:endParaRPr kumimoji="1" lang="ja-JP" altLang="en-US" sz="5400" b="1" cap="none" dirty="0">
              <a:solidFill>
                <a:schemeClr val="tx1"/>
              </a:solidFill>
              <a:latin typeface="ＭＳ Ｐゴシック" panose="020B0600070205080204" pitchFamily="50" charset="-128"/>
              <a:ea typeface="ＭＳ Ｐゴシック" panose="020B0600070205080204" pitchFamily="50" charset="-128"/>
            </a:endParaRPr>
          </a:p>
        </p:txBody>
      </p:sp>
      <p:sp>
        <p:nvSpPr>
          <p:cNvPr id="4" name="タイトル 1"/>
          <p:cNvSpPr txBox="1">
            <a:spLocks/>
          </p:cNvSpPr>
          <p:nvPr/>
        </p:nvSpPr>
        <p:spPr>
          <a:xfrm>
            <a:off x="152401" y="3385866"/>
            <a:ext cx="9144000" cy="1504950"/>
          </a:xfrm>
          <a:prstGeom prst="rect">
            <a:avLst/>
          </a:prstGeom>
        </p:spPr>
        <p:txBody>
          <a:bodyPr vert="horz" lIns="91440" tIns="45720" rIns="91440" bIns="45720" rtlCol="0" anchor="b">
            <a:noAutofit/>
          </a:bodyPr>
          <a:lst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endParaRPr lang="ja-JP" altLang="en-US" sz="5400" cap="none" dirty="0">
              <a:solidFill>
                <a:schemeClr val="tx1"/>
              </a:solidFill>
            </a:endParaRPr>
          </a:p>
        </p:txBody>
      </p:sp>
      <p:sp>
        <p:nvSpPr>
          <p:cNvPr id="5" name="タイトル 1"/>
          <p:cNvSpPr txBox="1">
            <a:spLocks/>
          </p:cNvSpPr>
          <p:nvPr/>
        </p:nvSpPr>
        <p:spPr>
          <a:xfrm>
            <a:off x="-2876" y="3403118"/>
            <a:ext cx="9144000" cy="2669877"/>
          </a:xfrm>
          <a:prstGeom prst="rect">
            <a:avLst/>
          </a:prstGeom>
        </p:spPr>
        <p:txBody>
          <a:bodyPr vert="horz" lIns="91440" tIns="45720" rIns="91440" bIns="45720" rtlCol="0" anchor="b">
            <a:noAutofit/>
          </a:bodyPr>
          <a:lst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sz="3600" cap="none" dirty="0" smtClean="0">
                <a:solidFill>
                  <a:schemeClr val="tx1"/>
                </a:solidFill>
                <a:latin typeface="ＭＳ Ｐゴシック" panose="020B0600070205080204" pitchFamily="50" charset="-128"/>
                <a:ea typeface="ＭＳ Ｐゴシック" panose="020B0600070205080204" pitchFamily="50" charset="-128"/>
              </a:rPr>
              <a:t>開発結果報告</a:t>
            </a:r>
            <a:endParaRPr lang="en-US" altLang="ja-JP" sz="3600" cap="none" dirty="0" smtClean="0">
              <a:solidFill>
                <a:schemeClr val="tx1"/>
              </a:solidFill>
              <a:latin typeface="ＭＳ Ｐゴシック" panose="020B0600070205080204" pitchFamily="50" charset="-128"/>
              <a:ea typeface="ＭＳ Ｐゴシック" panose="020B0600070205080204" pitchFamily="50" charset="-128"/>
            </a:endParaRPr>
          </a:p>
          <a:p>
            <a:pPr algn="ctr"/>
            <a:endParaRPr lang="en-US" altLang="ja-JP" sz="3600" cap="none" dirty="0">
              <a:solidFill>
                <a:schemeClr val="tx1"/>
              </a:solidFill>
              <a:latin typeface="ＭＳ Ｐゴシック" panose="020B0600070205080204" pitchFamily="50" charset="-128"/>
              <a:ea typeface="ＭＳ Ｐゴシック" panose="020B0600070205080204" pitchFamily="50" charset="-128"/>
            </a:endParaRPr>
          </a:p>
          <a:p>
            <a:pPr algn="ctr"/>
            <a:r>
              <a:rPr lang="en-US" altLang="ja-JP" sz="3600" cap="none" dirty="0" smtClean="0">
                <a:solidFill>
                  <a:schemeClr val="tx1"/>
                </a:solidFill>
                <a:latin typeface="ＭＳ Ｐゴシック" panose="020B0600070205080204" pitchFamily="50" charset="-128"/>
                <a:ea typeface="ＭＳ Ｐゴシック" panose="020B0600070205080204" pitchFamily="50" charset="-128"/>
              </a:rPr>
              <a:t>IT</a:t>
            </a:r>
            <a:r>
              <a:rPr lang="ja-JP" altLang="en-US" sz="3600" cap="none" dirty="0" smtClean="0">
                <a:solidFill>
                  <a:schemeClr val="tx1"/>
                </a:solidFill>
                <a:latin typeface="ＭＳ Ｐゴシック" panose="020B0600070205080204" pitchFamily="50" charset="-128"/>
                <a:ea typeface="ＭＳ Ｐゴシック" panose="020B0600070205080204" pitchFamily="50" charset="-128"/>
              </a:rPr>
              <a:t>エンジニア科</a:t>
            </a:r>
            <a:r>
              <a:rPr lang="en-US" altLang="ja-JP" sz="3600" cap="none"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3600" cap="none" dirty="0" smtClean="0">
                <a:solidFill>
                  <a:schemeClr val="tx1"/>
                </a:solidFill>
                <a:latin typeface="ＭＳ Ｐゴシック" panose="020B0600070205080204" pitchFamily="50" charset="-128"/>
                <a:ea typeface="ＭＳ Ｐゴシック" panose="020B0600070205080204" pitchFamily="50" charset="-128"/>
              </a:rPr>
              <a:t>５班</a:t>
            </a:r>
            <a:endParaRPr lang="en-US" altLang="ja-JP" sz="3600" cap="none" dirty="0" smtClean="0">
              <a:solidFill>
                <a:schemeClr val="tx1"/>
              </a:solidFill>
              <a:latin typeface="ＭＳ Ｐゴシック" panose="020B0600070205080204" pitchFamily="50" charset="-128"/>
              <a:ea typeface="ＭＳ Ｐゴシック" panose="020B0600070205080204" pitchFamily="50" charset="-128"/>
            </a:endParaRPr>
          </a:p>
          <a:p>
            <a:pPr algn="ctr"/>
            <a:endParaRPr lang="ja-JP" altLang="en-US" sz="3600" cap="none" dirty="0">
              <a:solidFill>
                <a:schemeClr val="tx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850679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473606" y="574165"/>
            <a:ext cx="7989752" cy="66974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３</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smtClean="0">
                <a:latin typeface="ＭＳ Ｐゴシック" panose="020B0600070205080204" pitchFamily="50" charset="-128"/>
                <a:ea typeface="ＭＳ Ｐゴシック" panose="020B0600070205080204" pitchFamily="50" charset="-128"/>
              </a:rPr>
              <a:t>１　</a:t>
            </a:r>
            <a:r>
              <a:rPr lang="ja-JP" altLang="en-US" sz="3600" dirty="0">
                <a:latin typeface="ＭＳ Ｐゴシック" panose="020B0600070205080204" pitchFamily="50" charset="-128"/>
                <a:ea typeface="ＭＳ Ｐゴシック" panose="020B0600070205080204" pitchFamily="50" charset="-128"/>
              </a:rPr>
              <a:t>利用することでの</a:t>
            </a:r>
            <a:r>
              <a:rPr lang="ja-JP" altLang="en-US" sz="3600" dirty="0" smtClean="0">
                <a:latin typeface="ＭＳ Ｐゴシック" panose="020B0600070205080204" pitchFamily="50" charset="-128"/>
                <a:ea typeface="ＭＳ Ｐゴシック" panose="020B0600070205080204" pitchFamily="50" charset="-128"/>
              </a:rPr>
              <a:t>メリット</a:t>
            </a:r>
            <a:endParaRPr lang="en-US" altLang="ja-JP" sz="3600" dirty="0" smtClean="0">
              <a:latin typeface="ＭＳ Ｐゴシック" panose="020B0600070205080204" pitchFamily="50" charset="-128"/>
              <a:ea typeface="ＭＳ Ｐゴシック" panose="020B0600070205080204" pitchFamily="50" charset="-128"/>
            </a:endParaRPr>
          </a:p>
        </p:txBody>
      </p:sp>
      <p:sp>
        <p:nvSpPr>
          <p:cNvPr id="9" name="コンテンツ プレースホルダー 2"/>
          <p:cNvSpPr txBox="1">
            <a:spLocks/>
          </p:cNvSpPr>
          <p:nvPr/>
        </p:nvSpPr>
        <p:spPr>
          <a:xfrm>
            <a:off x="581192" y="1449239"/>
            <a:ext cx="7989752" cy="210404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社内メールの代わりに使う</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　１．ソーシャルエンジニアリング対策</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　２．社外と社内のメールの区別が容易</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　３．チャット機能で、よりスピーディーな連絡が可能</a:t>
            </a:r>
            <a:endParaRPr lang="ja-JP" altLang="en-US" sz="2400" dirty="0">
              <a:latin typeface="ＭＳ Ｐゴシック" panose="020B0600070205080204" pitchFamily="50" charset="-128"/>
              <a:ea typeface="ＭＳ Ｐゴシック" panose="020B060007020508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45" y="4088085"/>
            <a:ext cx="1319619" cy="112536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003" y="4007324"/>
            <a:ext cx="1414320" cy="1206121"/>
          </a:xfrm>
          <a:prstGeom prst="rect">
            <a:avLst/>
          </a:prstGeom>
        </p:spPr>
      </p:pic>
      <p:sp>
        <p:nvSpPr>
          <p:cNvPr id="12" name="下カーブ矢印 11"/>
          <p:cNvSpPr/>
          <p:nvPr/>
        </p:nvSpPr>
        <p:spPr>
          <a:xfrm>
            <a:off x="2775864" y="3643952"/>
            <a:ext cx="4102608" cy="84616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5" name="グループ化 14"/>
          <p:cNvGrpSpPr/>
          <p:nvPr/>
        </p:nvGrpSpPr>
        <p:grpSpPr>
          <a:xfrm>
            <a:off x="3087793" y="3411327"/>
            <a:ext cx="1068613" cy="909141"/>
            <a:chOff x="3934175" y="4798821"/>
            <a:chExt cx="1068613" cy="909141"/>
          </a:xfrm>
        </p:grpSpPr>
        <p:sp>
          <p:nvSpPr>
            <p:cNvPr id="13" name="正方形/長方形 12"/>
            <p:cNvSpPr/>
            <p:nvPr/>
          </p:nvSpPr>
          <p:spPr>
            <a:xfrm>
              <a:off x="4194948" y="5011996"/>
              <a:ext cx="547065" cy="4827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4175" y="4798821"/>
              <a:ext cx="1068613" cy="909141"/>
            </a:xfrm>
            <a:prstGeom prst="rect">
              <a:avLst/>
            </a:prstGeom>
          </p:spPr>
        </p:pic>
      </p:grpSp>
      <p:sp>
        <p:nvSpPr>
          <p:cNvPr id="16" name="四角形吹き出し 15"/>
          <p:cNvSpPr/>
          <p:nvPr/>
        </p:nvSpPr>
        <p:spPr>
          <a:xfrm>
            <a:off x="3958986" y="4167891"/>
            <a:ext cx="1438475" cy="965748"/>
          </a:xfrm>
          <a:prstGeom prst="wedgeRectCallout">
            <a:avLst>
              <a:gd name="adj1" fmla="val -50376"/>
              <a:gd name="adj2" fmla="val -70453"/>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dirty="0"/>
              <a:t>お疲れ様</a:t>
            </a:r>
            <a:r>
              <a:rPr kumimoji="1" lang="ja-JP" altLang="en-US" sz="1400" dirty="0" smtClean="0"/>
              <a:t>です。</a:t>
            </a:r>
            <a:endParaRPr kumimoji="1" lang="en-US" altLang="ja-JP" sz="1400" dirty="0" smtClean="0"/>
          </a:p>
          <a:p>
            <a:r>
              <a:rPr kumimoji="1" lang="ja-JP" altLang="en-US" sz="1400" dirty="0" smtClean="0"/>
              <a:t>◯◯部の◯◯で</a:t>
            </a:r>
            <a:endParaRPr kumimoji="1" lang="en-US" altLang="ja-JP" sz="1400" dirty="0" smtClean="0"/>
          </a:p>
          <a:p>
            <a:endParaRPr kumimoji="1" lang="en-US" altLang="ja-JP" sz="1400" dirty="0"/>
          </a:p>
          <a:p>
            <a:r>
              <a:rPr kumimoji="1" lang="ja-JP" altLang="en-US" sz="1400" dirty="0" smtClean="0"/>
              <a:t>先日ご連絡いた</a:t>
            </a:r>
            <a:endParaRPr kumimoji="1" lang="en-US" altLang="ja-JP" sz="1400" dirty="0" smtClean="0"/>
          </a:p>
        </p:txBody>
      </p:sp>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368" y="5499940"/>
            <a:ext cx="1319619" cy="1125360"/>
          </a:xfrm>
          <a:prstGeom prst="rect">
            <a:avLst/>
          </a:prstGeom>
        </p:spPr>
      </p:pic>
      <p:pic>
        <p:nvPicPr>
          <p:cNvPr id="36" name="図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632" y="5436433"/>
            <a:ext cx="1414320" cy="1206121"/>
          </a:xfrm>
          <a:prstGeom prst="rect">
            <a:avLst/>
          </a:prstGeom>
        </p:spPr>
      </p:pic>
      <p:sp>
        <p:nvSpPr>
          <p:cNvPr id="37" name="右矢印 36"/>
          <p:cNvSpPr/>
          <p:nvPr/>
        </p:nvSpPr>
        <p:spPr>
          <a:xfrm>
            <a:off x="2772987" y="5762445"/>
            <a:ext cx="4005016" cy="408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1144316" y="3706319"/>
            <a:ext cx="1153117" cy="523220"/>
          </a:xfrm>
          <a:prstGeom prst="rect">
            <a:avLst/>
          </a:prstGeom>
          <a:noFill/>
        </p:spPr>
        <p:txBody>
          <a:bodyPr wrap="square" rtlCol="0">
            <a:spAutoFit/>
          </a:bodyPr>
          <a:lstStyle/>
          <a:p>
            <a:r>
              <a:rPr kumimoji="1" lang="ja-JP" altLang="en-US" sz="2800" dirty="0" smtClean="0">
                <a:solidFill>
                  <a:srgbClr val="ED8428"/>
                </a:solidFill>
                <a:latin typeface="ＭＳ Ｐゴシック" panose="020B0600070205080204" pitchFamily="50" charset="-128"/>
                <a:ea typeface="ＭＳ Ｐゴシック" panose="020B0600070205080204" pitchFamily="50" charset="-128"/>
              </a:rPr>
              <a:t>従来</a:t>
            </a:r>
            <a:endParaRPr kumimoji="1" lang="ja-JP" altLang="en-US" sz="2800" dirty="0">
              <a:solidFill>
                <a:srgbClr val="ED8428"/>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1148639" y="5116024"/>
            <a:ext cx="1153117" cy="523220"/>
          </a:xfrm>
          <a:prstGeom prst="rect">
            <a:avLst/>
          </a:prstGeom>
          <a:noFill/>
        </p:spPr>
        <p:txBody>
          <a:bodyPr wrap="square" rtlCol="0">
            <a:spAutoFit/>
          </a:bodyPr>
          <a:lstStyle/>
          <a:p>
            <a:r>
              <a:rPr kumimoji="1" lang="ja-JP" altLang="en-US" sz="2800" dirty="0" smtClean="0">
                <a:solidFill>
                  <a:srgbClr val="ED8428"/>
                </a:solidFill>
                <a:latin typeface="ＭＳ Ｐゴシック" panose="020B0600070205080204" pitchFamily="50" charset="-128"/>
                <a:ea typeface="ＭＳ Ｐゴシック" panose="020B0600070205080204" pitchFamily="50" charset="-128"/>
              </a:rPr>
              <a:t>今後</a:t>
            </a:r>
            <a:endParaRPr kumimoji="1" lang="ja-JP" altLang="en-US" sz="2800" dirty="0">
              <a:solidFill>
                <a:srgbClr val="ED8428"/>
              </a:solidFill>
              <a:latin typeface="ＭＳ Ｐゴシック" panose="020B0600070205080204" pitchFamily="50" charset="-128"/>
              <a:ea typeface="ＭＳ Ｐゴシック" panose="020B0600070205080204" pitchFamily="50" charset="-128"/>
            </a:endParaRPr>
          </a:p>
        </p:txBody>
      </p:sp>
      <p:sp>
        <p:nvSpPr>
          <p:cNvPr id="50" name="正方形/長方形 49"/>
          <p:cNvSpPr/>
          <p:nvPr/>
        </p:nvSpPr>
        <p:spPr>
          <a:xfrm>
            <a:off x="4827168" y="5377634"/>
            <a:ext cx="1266693" cy="523220"/>
          </a:xfrm>
          <a:prstGeom prst="rect">
            <a:avLst/>
          </a:prstGeom>
          <a:noFill/>
        </p:spPr>
        <p:txBody>
          <a:bodyPr wrap="none" lIns="91440" tIns="45720" rIns="91440" bIns="45720">
            <a:spAutoFit/>
          </a:bodyPr>
          <a:lstStyle/>
          <a:p>
            <a:pPr algn="ctr"/>
            <a:r>
              <a:rPr lang="ja-JP" altLang="en-US" sz="2800" b="1" cap="none" spc="0" dirty="0" smtClean="0">
                <a:ln/>
                <a:solidFill>
                  <a:srgbClr val="E95450"/>
                </a:solidFill>
                <a:effectLst>
                  <a:outerShdw blurRad="38100" dist="19050" dir="2700000" algn="tl" rotWithShape="0">
                    <a:schemeClr val="dk1">
                      <a:lumMod val="50000"/>
                      <a:alpha val="40000"/>
                    </a:schemeClr>
                  </a:outerShdw>
                </a:effectLst>
                <a:latin typeface="ＭＳ Ｐゴシック" panose="020B0600070205080204" pitchFamily="50" charset="-128"/>
                <a:ea typeface="ＭＳ Ｐゴシック" panose="020B0600070205080204" pitchFamily="50" charset="-128"/>
              </a:rPr>
              <a:t>高速化</a:t>
            </a:r>
            <a:endParaRPr lang="ja-JP" altLang="en-US" sz="2800" b="1" cap="none" spc="0" dirty="0">
              <a:ln/>
              <a:solidFill>
                <a:srgbClr val="E95450"/>
              </a:solidFill>
              <a:effectLst>
                <a:outerShdw blurRad="38100" dist="19050" dir="2700000" algn="tl" rotWithShape="0">
                  <a:schemeClr val="dk1">
                    <a:lumMod val="50000"/>
                    <a:alpha val="40000"/>
                  </a:schemeClr>
                </a:outerShdw>
              </a:effectLst>
              <a:latin typeface="ＭＳ Ｐゴシック" panose="020B0600070205080204" pitchFamily="50" charset="-128"/>
              <a:ea typeface="ＭＳ Ｐゴシック" panose="020B0600070205080204" pitchFamily="50" charset="-128"/>
            </a:endParaRPr>
          </a:p>
        </p:txBody>
      </p:sp>
      <p:sp>
        <p:nvSpPr>
          <p:cNvPr id="49" name="対角する 2 つの角を切り取った四角形 48"/>
          <p:cNvSpPr/>
          <p:nvPr/>
        </p:nvSpPr>
        <p:spPr>
          <a:xfrm>
            <a:off x="2981139" y="5568762"/>
            <a:ext cx="1413440" cy="798800"/>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dirty="0" smtClean="0"/>
              <a:t>◯◯の確認をしておいてください。</a:t>
            </a:r>
            <a:endParaRPr kumimoji="1" lang="ja-JP" altLang="en-US" sz="1400" dirty="0"/>
          </a:p>
        </p:txBody>
      </p:sp>
    </p:spTree>
    <p:extLst>
      <p:ext uri="{BB962C8B-B14F-4D97-AF65-F5344CB8AC3E}">
        <p14:creationId xmlns:p14="http://schemas.microsoft.com/office/powerpoint/2010/main" val="369953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500"/>
                            </p:stCondLst>
                            <p:childTnLst>
                              <p:par>
                                <p:cTn id="54" presetID="37" presetClass="path" presetSubtype="0" accel="50000" decel="50000" fill="hold" nodeType="afterEffect">
                                  <p:stCondLst>
                                    <p:cond delay="0"/>
                                  </p:stCondLst>
                                  <p:childTnLst>
                                    <p:animMotion origin="layout" path="M 0.00017 -0.00023 L 0.11562 -0.03218 C 0.1401 -0.04005 0.1743 -0.03704 0.2085 -0.02662 C 0.24757 -0.01459 0.27743 0.00231 0.29722 0.02361 L 0.3908 0.12014 " pathEditMode="relative" rAng="780000" ptsTypes="AAAAA">
                                      <p:cBhvr>
                                        <p:cTn id="55" dur="3500" fill="hold"/>
                                        <p:tgtEl>
                                          <p:spTgt spid="15"/>
                                        </p:tgtEl>
                                        <p:attrNameLst>
                                          <p:attrName>ppt_x</p:attrName>
                                          <p:attrName>ppt_y</p:attrName>
                                        </p:attrNameLst>
                                      </p:cBhvr>
                                      <p:rCtr x="20278" y="1713"/>
                                    </p:animMotion>
                                  </p:childTnLst>
                                </p:cTn>
                              </p:par>
                            </p:childTnLst>
                          </p:cTn>
                        </p:par>
                        <p:par>
                          <p:cTn id="56" fill="hold">
                            <p:stCondLst>
                              <p:cond delay="4000"/>
                            </p:stCondLst>
                            <p:childTnLst>
                              <p:par>
                                <p:cTn id="57" presetID="10" presetClass="exit" presetSubtype="0" fill="hold" nodeType="after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3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randombar(horizontal)">
                                      <p:cBhvr>
                                        <p:cTn id="75" dur="500"/>
                                        <p:tgtEl>
                                          <p:spTgt spid="37"/>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randombar(horizontal)">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2"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63" presetClass="path" presetSubtype="0" accel="50000" decel="50000" fill="hold" grpId="0" nodeType="clickEffect">
                                  <p:stCondLst>
                                    <p:cond delay="0"/>
                                  </p:stCondLst>
                                  <p:childTnLst>
                                    <p:animMotion origin="layout" path="M 1.38889E-6 1.11111E-6 L 0.38767 1.11111E-6 " pathEditMode="relative" rAng="0" ptsTypes="AA">
                                      <p:cBhvr>
                                        <p:cTn id="87" dur="1000" fill="hold"/>
                                        <p:tgtEl>
                                          <p:spTgt spid="49"/>
                                        </p:tgtEl>
                                        <p:attrNameLst>
                                          <p:attrName>ppt_x</p:attrName>
                                          <p:attrName>ppt_y</p:attrName>
                                        </p:attrNameLst>
                                      </p:cBhvr>
                                      <p:rCtr x="19375" y="0"/>
                                    </p:animMotion>
                                  </p:childTnLst>
                                </p:cTn>
                              </p:par>
                            </p:childTnLst>
                          </p:cTn>
                        </p:par>
                        <p:par>
                          <p:cTn id="88" fill="hold">
                            <p:stCondLst>
                              <p:cond delay="1000"/>
                            </p:stCondLst>
                            <p:childTnLst>
                              <p:par>
                                <p:cTn id="89" presetID="10" presetClass="exit" presetSubtype="0" fill="hold" grpId="1" nodeType="afterEffect">
                                  <p:stCondLst>
                                    <p:cond delay="0"/>
                                  </p:stCondLst>
                                  <p:childTnLst>
                                    <p:animEffect transition="out" filter="fade">
                                      <p:cBhvr>
                                        <p:cTn id="90" dur="500"/>
                                        <p:tgtEl>
                                          <p:spTgt spid="49"/>
                                        </p:tgtEl>
                                      </p:cBhvr>
                                    </p:animEffect>
                                    <p:set>
                                      <p:cBhvr>
                                        <p:cTn id="91"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6" grpId="1" animBg="1"/>
      <p:bldP spid="37" grpId="0" animBg="1"/>
      <p:bldP spid="45" grpId="0"/>
      <p:bldP spid="46" grpId="0"/>
      <p:bldP spid="50" grpId="0"/>
      <p:bldP spid="49" grpId="0" animBg="1"/>
      <p:bldP spid="49" grpId="1" animBg="1"/>
      <p:bldP spid="49"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473606" y="574165"/>
            <a:ext cx="7989752" cy="66974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３</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a:latin typeface="ＭＳ Ｐゴシック" panose="020B0600070205080204" pitchFamily="50" charset="-128"/>
                <a:ea typeface="ＭＳ Ｐゴシック" panose="020B0600070205080204" pitchFamily="50" charset="-128"/>
              </a:rPr>
              <a:t>２</a:t>
            </a:r>
            <a:r>
              <a:rPr lang="ja-JP" altLang="en-US" sz="3600" dirty="0" smtClean="0">
                <a:latin typeface="ＭＳ Ｐゴシック" panose="020B0600070205080204" pitchFamily="50" charset="-128"/>
                <a:ea typeface="ＭＳ Ｐゴシック" panose="020B0600070205080204" pitchFamily="50" charset="-128"/>
              </a:rPr>
              <a:t>　</a:t>
            </a:r>
            <a:r>
              <a:rPr lang="ja-JP" altLang="en-US" sz="3600" dirty="0">
                <a:latin typeface="ＭＳ Ｐゴシック" panose="020B0600070205080204" pitchFamily="50" charset="-128"/>
                <a:ea typeface="ＭＳ Ｐゴシック" panose="020B0600070205080204" pitchFamily="50" charset="-128"/>
              </a:rPr>
              <a:t>弊社</a:t>
            </a:r>
            <a:r>
              <a:rPr lang="en-US" altLang="ja-JP" sz="3600" dirty="0">
                <a:latin typeface="ＭＳ Ｐゴシック" panose="020B0600070205080204" pitchFamily="50" charset="-128"/>
                <a:ea typeface="ＭＳ Ｐゴシック" panose="020B0600070205080204" pitchFamily="50" charset="-128"/>
              </a:rPr>
              <a:t>SNS</a:t>
            </a:r>
            <a:r>
              <a:rPr lang="ja-JP" altLang="en-US" sz="3600" dirty="0">
                <a:latin typeface="ＭＳ Ｐゴシック" panose="020B0600070205080204" pitchFamily="50" charset="-128"/>
                <a:ea typeface="ＭＳ Ｐゴシック" panose="020B0600070205080204" pitchFamily="50" charset="-128"/>
              </a:rPr>
              <a:t>の売り</a:t>
            </a:r>
            <a:endParaRPr lang="en-US" altLang="ja-JP" sz="3600" dirty="0" smtClean="0">
              <a:latin typeface="ＭＳ Ｐゴシック" panose="020B0600070205080204" pitchFamily="50" charset="-128"/>
              <a:ea typeface="ＭＳ Ｐゴシック" panose="020B0600070205080204" pitchFamily="50" charset="-128"/>
            </a:endParaRPr>
          </a:p>
        </p:txBody>
      </p:sp>
      <p:sp>
        <p:nvSpPr>
          <p:cNvPr id="9" name="コンテンツ プレースホルダー 2"/>
          <p:cNvSpPr txBox="1">
            <a:spLocks/>
          </p:cNvSpPr>
          <p:nvPr/>
        </p:nvSpPr>
        <p:spPr>
          <a:xfrm>
            <a:off x="581192" y="1449239"/>
            <a:ext cx="7989752" cy="500332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・一般的な</a:t>
            </a:r>
            <a:r>
              <a:rPr lang="en-US" altLang="ja-JP" sz="2400" dirty="0" smtClean="0">
                <a:latin typeface="ＭＳ Ｐゴシック" panose="020B0600070205080204" pitchFamily="50" charset="-128"/>
                <a:ea typeface="ＭＳ Ｐゴシック" panose="020B0600070205080204" pitchFamily="50" charset="-128"/>
              </a:rPr>
              <a:t>SNS</a:t>
            </a:r>
            <a:r>
              <a:rPr lang="ja-JP" altLang="en-US" sz="2400" dirty="0">
                <a:latin typeface="ＭＳ Ｐゴシック" panose="020B0600070205080204" pitchFamily="50" charset="-128"/>
                <a:ea typeface="ＭＳ Ｐゴシック" panose="020B0600070205080204" pitchFamily="50" charset="-128"/>
              </a:rPr>
              <a:t>に</a:t>
            </a:r>
            <a:r>
              <a:rPr lang="en-US" altLang="ja-JP" sz="2400" dirty="0" smtClean="0">
                <a:latin typeface="ＭＳ Ｐゴシック" panose="020B0600070205080204" pitchFamily="50" charset="-128"/>
                <a:ea typeface="ＭＳ Ｐゴシック" panose="020B0600070205080204" pitchFamily="50" charset="-128"/>
              </a:rPr>
              <a:t>UI</a:t>
            </a:r>
            <a:r>
              <a:rPr lang="ja-JP" altLang="en-US" sz="2400" dirty="0" smtClean="0">
                <a:latin typeface="ＭＳ Ｐゴシック" panose="020B0600070205080204" pitchFamily="50" charset="-128"/>
                <a:ea typeface="ＭＳ Ｐゴシック" panose="020B0600070205080204" pitchFamily="50" charset="-128"/>
              </a:rPr>
              <a:t>を近づけることで、迷わず利用できる</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・社会問題に配慮したシステム設計の社内</a:t>
            </a:r>
            <a:r>
              <a:rPr lang="en-US" altLang="ja-JP" sz="2400" dirty="0" smtClean="0">
                <a:latin typeface="ＭＳ Ｐゴシック" panose="020B0600070205080204" pitchFamily="50" charset="-128"/>
                <a:ea typeface="ＭＳ Ｐゴシック" panose="020B0600070205080204" pitchFamily="50" charset="-128"/>
              </a:rPr>
              <a:t>SNS</a:t>
            </a:r>
            <a:r>
              <a:rPr lang="ja-JP" altLang="en-US" sz="2400" dirty="0">
                <a:latin typeface="ＭＳ Ｐゴシック" panose="020B0600070205080204" pitchFamily="50" charset="-128"/>
                <a:ea typeface="ＭＳ Ｐゴシック" panose="020B0600070205080204" pitchFamily="50" charset="-128"/>
              </a:rPr>
              <a:t>で</a:t>
            </a:r>
            <a:r>
              <a:rPr lang="ja-JP" altLang="en-US" sz="2400" dirty="0" smtClean="0">
                <a:latin typeface="ＭＳ Ｐゴシック" panose="020B0600070205080204" pitchFamily="50" charset="-128"/>
                <a:ea typeface="ＭＳ Ｐゴシック" panose="020B0600070205080204" pitchFamily="50" charset="-128"/>
              </a:rPr>
              <a:t>ある</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endParaRPr lang="en-US" altLang="ja-JP" sz="2400" dirty="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・場合に応じて、コミュニケーションツールが使い分けできる</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endParaRPr lang="en-US" altLang="ja-JP" sz="2400" dirty="0">
              <a:latin typeface="ＭＳ Ｐゴシック" panose="020B0600070205080204" pitchFamily="50" charset="-128"/>
              <a:ea typeface="ＭＳ Ｐゴシック" panose="020B0600070205080204" pitchFamily="50" charset="-128"/>
            </a:endParaRPr>
          </a:p>
          <a:p>
            <a:pPr marL="0" indent="0">
              <a:buNone/>
            </a:pPr>
            <a:r>
              <a:rPr lang="ja-JP" altLang="en-US" sz="2400" dirty="0">
                <a:latin typeface="ＭＳ Ｐゴシック" panose="020B0600070205080204" pitchFamily="50" charset="-128"/>
                <a:ea typeface="ＭＳ Ｐゴシック" panose="020B0600070205080204" pitchFamily="50" charset="-128"/>
              </a:rPr>
              <a:t>・フラットデザインを用いることで、クリーンな</a:t>
            </a:r>
            <a:r>
              <a:rPr lang="ja-JP" altLang="en-US" sz="2400" dirty="0" smtClean="0">
                <a:latin typeface="ＭＳ Ｐゴシック" panose="020B0600070205080204" pitchFamily="50" charset="-128"/>
                <a:ea typeface="ＭＳ Ｐゴシック" panose="020B0600070205080204" pitchFamily="50" charset="-128"/>
              </a:rPr>
              <a:t>デザイン</a:t>
            </a:r>
            <a:endParaRPr lang="en-US" altLang="ja-JP" sz="240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5404518" y="3950899"/>
            <a:ext cx="3698543" cy="369332"/>
          </a:xfrm>
          <a:prstGeom prst="rect">
            <a:avLst/>
          </a:prstGeom>
          <a:noFill/>
        </p:spPr>
        <p:txBody>
          <a:bodyPr wrap="square" rtlCol="0">
            <a:spAutoFit/>
          </a:bodyPr>
          <a:lstStyle/>
          <a:p>
            <a:r>
              <a:rPr kumimoji="1" lang="en-US" altLang="ja-JP" dirty="0" smtClean="0">
                <a:latin typeface="ＭＳ Ｐゴシック" panose="020B0600070205080204" pitchFamily="50" charset="-128"/>
                <a:ea typeface="ＭＳ Ｐゴシック" panose="020B0600070205080204" pitchFamily="50" charset="-128"/>
              </a:rPr>
              <a:t>※</a:t>
            </a:r>
            <a:r>
              <a:rPr kumimoji="1" lang="ja-JP" altLang="en-US" dirty="0" smtClean="0">
                <a:latin typeface="ＭＳ Ｐゴシック" panose="020B0600070205080204" pitchFamily="50" charset="-128"/>
                <a:ea typeface="ＭＳ Ｐゴシック" panose="020B0600070205080204" pitchFamily="50" charset="-128"/>
              </a:rPr>
              <a:t>添付資料</a:t>
            </a:r>
            <a:r>
              <a:rPr kumimoji="1" lang="en-US" altLang="ja-JP" dirty="0" smtClean="0">
                <a:latin typeface="ＭＳ Ｐゴシック" panose="020B0600070205080204" pitchFamily="50" charset="-128"/>
                <a:ea typeface="ＭＳ Ｐゴシック" panose="020B0600070205080204" pitchFamily="50" charset="-128"/>
              </a:rPr>
              <a:t>3(</a:t>
            </a:r>
            <a:r>
              <a:rPr kumimoji="1" lang="ja-JP" altLang="en-US" dirty="0" smtClean="0">
                <a:latin typeface="ＭＳ Ｐゴシック" panose="020B0600070205080204" pitchFamily="50" charset="-128"/>
                <a:ea typeface="ＭＳ Ｐゴシック" panose="020B0600070205080204" pitchFamily="50" charset="-128"/>
              </a:rPr>
              <a:t>診断チャートを参照</a:t>
            </a:r>
            <a:r>
              <a:rPr kumimoji="1" lang="en-US" altLang="ja-JP" dirty="0" smtClean="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05881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000" dirty="0" smtClean="0">
                <a:latin typeface="ＭＳ Ｐゴシック" panose="020B0600070205080204" pitchFamily="50" charset="-128"/>
                <a:ea typeface="ＭＳ Ｐゴシック" panose="020B0600070205080204" pitchFamily="50" charset="-128"/>
              </a:rPr>
              <a:t>４</a:t>
            </a:r>
            <a:r>
              <a:rPr lang="en-US" altLang="ja-JP" sz="5000" dirty="0" smtClean="0">
                <a:latin typeface="ＭＳ Ｐゴシック" panose="020B0600070205080204" pitchFamily="50" charset="-128"/>
                <a:ea typeface="ＭＳ Ｐゴシック" panose="020B0600070205080204" pitchFamily="50" charset="-128"/>
              </a:rPr>
              <a:t>.</a:t>
            </a:r>
            <a:r>
              <a:rPr lang="ja-JP" altLang="en-US" sz="5000" dirty="0" smtClean="0">
                <a:latin typeface="ＭＳ Ｐゴシック" panose="020B0600070205080204" pitchFamily="50" charset="-128"/>
                <a:ea typeface="ＭＳ Ｐゴシック" panose="020B0600070205080204" pitchFamily="50" charset="-128"/>
              </a:rPr>
              <a:t>良いシステムとは</a:t>
            </a:r>
            <a:endParaRPr kumimoji="1" lang="ja-JP" altLang="en-US" sz="5000" dirty="0">
              <a:latin typeface="ＭＳ Ｐゴシック" panose="020B0600070205080204" pitchFamily="50" charset="-128"/>
              <a:ea typeface="ＭＳ Ｐゴシック" panose="020B0600070205080204" pitchFamily="50" charset="-128"/>
            </a:endParaRPr>
          </a:p>
        </p:txBody>
      </p:sp>
      <p:sp>
        <p:nvSpPr>
          <p:cNvPr id="5" name="コンテンツ プレースホルダー 2"/>
          <p:cNvSpPr txBox="1">
            <a:spLocks/>
          </p:cNvSpPr>
          <p:nvPr/>
        </p:nvSpPr>
        <p:spPr>
          <a:xfrm>
            <a:off x="567544" y="2104338"/>
            <a:ext cx="7989752" cy="500332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良いシステムとは、</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ユーザビリティーが高く、使いやすいシステムのことを指すと思います。</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たとえ、機能がとても素晴らしくても、使い勝手が悪いと、そのシステムに慣れるまでに時間を要し、習得する前に、飽きられてしまったり使われなくなってしまいます。</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Font typeface="Wingdings 2" charset="2"/>
              <a:buNone/>
            </a:pPr>
            <a:r>
              <a:rPr lang="ja-JP" altLang="en-US" sz="2400" dirty="0" smtClean="0">
                <a:latin typeface="ＭＳ Ｐゴシック" panose="020B0600070205080204" pitchFamily="50" charset="-128"/>
                <a:ea typeface="ＭＳ Ｐゴシック" panose="020B0600070205080204" pitchFamily="50" charset="-128"/>
              </a:rPr>
              <a:t>私は、使う側を意識したシステムを作り上げることが大事であると考えます。</a:t>
            </a:r>
            <a:endParaRPr lang="en-US" altLang="ja-JP" sz="2400" dirty="0" smtClean="0">
              <a:latin typeface="ＭＳ Ｐゴシック" panose="020B0600070205080204" pitchFamily="50" charset="-128"/>
              <a:ea typeface="ＭＳ Ｐゴシック" panose="020B0600070205080204" pitchFamily="50" charset="-128"/>
            </a:endParaRPr>
          </a:p>
          <a:p>
            <a:pPr marL="0" indent="0" algn="ctr">
              <a:buFont typeface="Wingdings 2" charset="2"/>
              <a:buNone/>
            </a:pPr>
            <a:r>
              <a:rPr lang="ja-JP" altLang="en-US" sz="2800" dirty="0">
                <a:latin typeface="ＭＳ Ｐゴシック" panose="020B0600070205080204" pitchFamily="50" charset="-128"/>
                <a:ea typeface="ＭＳ Ｐゴシック" panose="020B0600070205080204" pitchFamily="50" charset="-128"/>
              </a:rPr>
              <a:t>使い</a:t>
            </a:r>
            <a:r>
              <a:rPr lang="ja-JP" altLang="en-US" sz="2800" dirty="0" smtClean="0">
                <a:latin typeface="ＭＳ Ｐゴシック" panose="020B0600070205080204" pitchFamily="50" charset="-128"/>
                <a:ea typeface="ＭＳ Ｐゴシック" panose="020B0600070205080204" pitchFamily="50" charset="-128"/>
              </a:rPr>
              <a:t>勝手　＞　機能</a:t>
            </a:r>
            <a:endParaRPr lang="en-US" altLang="ja-JP" sz="2800"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5975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000" dirty="0" smtClean="0">
                <a:latin typeface="ＭＳ Ｐゴシック" panose="020B0600070205080204" pitchFamily="50" charset="-128"/>
                <a:ea typeface="ＭＳ Ｐゴシック" panose="020B0600070205080204" pitchFamily="50" charset="-128"/>
              </a:rPr>
              <a:t>５</a:t>
            </a:r>
            <a:r>
              <a:rPr lang="en-US" altLang="ja-JP" sz="5000" dirty="0" smtClean="0">
                <a:latin typeface="ＭＳ Ｐゴシック" panose="020B0600070205080204" pitchFamily="50" charset="-128"/>
                <a:ea typeface="ＭＳ Ｐゴシック" panose="020B0600070205080204" pitchFamily="50" charset="-128"/>
              </a:rPr>
              <a:t>.</a:t>
            </a:r>
            <a:r>
              <a:rPr lang="ja-JP" altLang="en-US" sz="5000" dirty="0" smtClean="0">
                <a:latin typeface="ＭＳ Ｐゴシック" panose="020B0600070205080204" pitchFamily="50" charset="-128"/>
                <a:ea typeface="ＭＳ Ｐゴシック" panose="020B0600070205080204" pitchFamily="50" charset="-128"/>
              </a:rPr>
              <a:t>所感</a:t>
            </a:r>
            <a:endParaRPr kumimoji="1" lang="ja-JP" altLang="en-US" sz="50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581192" y="2228003"/>
            <a:ext cx="7989752" cy="4224555"/>
          </a:xfrm>
        </p:spPr>
        <p:txBody>
          <a:bodyPr>
            <a:normAutofit/>
          </a:bodyPr>
          <a:lstStyle/>
          <a:p>
            <a:r>
              <a:rPr lang="ja-JP" altLang="en-US" sz="3200" dirty="0">
                <a:latin typeface="ＭＳ Ｐゴシック" panose="020B0600070205080204" pitchFamily="50" charset="-128"/>
                <a:ea typeface="ＭＳ Ｐゴシック" panose="020B0600070205080204" pitchFamily="50" charset="-128"/>
              </a:rPr>
              <a:t>５</a:t>
            </a:r>
            <a:r>
              <a:rPr lang="en-US" altLang="ja-JP" sz="3200" dirty="0" smtClean="0">
                <a:latin typeface="ＭＳ Ｐゴシック" panose="020B0600070205080204" pitchFamily="50" charset="-128"/>
                <a:ea typeface="ＭＳ Ｐゴシック" panose="020B0600070205080204" pitchFamily="50" charset="-128"/>
              </a:rPr>
              <a:t>-</a:t>
            </a:r>
            <a:r>
              <a:rPr lang="ja-JP" altLang="en-US" sz="3200" dirty="0" smtClean="0">
                <a:latin typeface="ＭＳ Ｐゴシック" panose="020B0600070205080204" pitchFamily="50" charset="-128"/>
                <a:ea typeface="ＭＳ Ｐゴシック" panose="020B0600070205080204" pitchFamily="50" charset="-128"/>
              </a:rPr>
              <a:t>１　</a:t>
            </a:r>
            <a:r>
              <a:rPr lang="ja-JP" altLang="en-US" sz="3200" dirty="0">
                <a:latin typeface="ＭＳ Ｐゴシック" panose="020B0600070205080204" pitchFamily="50" charset="-128"/>
                <a:ea typeface="ＭＳ Ｐゴシック" panose="020B0600070205080204" pitchFamily="50" charset="-128"/>
              </a:rPr>
              <a:t>所感</a:t>
            </a:r>
            <a:endParaRPr lang="en-US" altLang="ja-JP" sz="3200" dirty="0" smtClean="0">
              <a:latin typeface="ＭＳ Ｐゴシック" panose="020B0600070205080204" pitchFamily="50" charset="-128"/>
              <a:ea typeface="ＭＳ Ｐゴシック" panose="020B0600070205080204" pitchFamily="50" charset="-128"/>
            </a:endParaRPr>
          </a:p>
          <a:p>
            <a:pPr marL="0" indent="0">
              <a:buNone/>
            </a:pPr>
            <a:endParaRPr lang="en-US" altLang="ja-JP" sz="32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561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000" dirty="0" smtClean="0">
                <a:latin typeface="ＭＳ ゴシック" panose="020B0609070205080204" pitchFamily="49" charset="-128"/>
                <a:ea typeface="ＭＳ ゴシック" panose="020B0609070205080204" pitchFamily="49" charset="-128"/>
              </a:rPr>
              <a:t>目次</a:t>
            </a:r>
            <a:endParaRPr kumimoji="1" lang="ja-JP" altLang="en-US" sz="5000" dirty="0">
              <a:latin typeface="ＭＳ ゴシック" panose="020B0609070205080204" pitchFamily="49" charset="-128"/>
              <a:ea typeface="ＭＳ ゴシック" panose="020B0609070205080204" pitchFamily="49" charset="-128"/>
            </a:endParaRPr>
          </a:p>
        </p:txBody>
      </p:sp>
      <p:sp>
        <p:nvSpPr>
          <p:cNvPr id="3" name="コンテンツ プレースホルダー 2"/>
          <p:cNvSpPr>
            <a:spLocks noGrp="1"/>
          </p:cNvSpPr>
          <p:nvPr>
            <p:ph idx="1"/>
          </p:nvPr>
        </p:nvSpPr>
        <p:spPr/>
        <p:txBody>
          <a:bodyPr>
            <a:normAutofit/>
          </a:bodyPr>
          <a:lstStyle/>
          <a:p>
            <a:r>
              <a:rPr kumimoji="1" lang="ja-JP" altLang="en-US" sz="3200" dirty="0" smtClean="0">
                <a:latin typeface="ＭＳ Ｐゴシック" panose="020B0600070205080204" pitchFamily="50" charset="-128"/>
                <a:ea typeface="ＭＳ Ｐゴシック" panose="020B0600070205080204" pitchFamily="50" charset="-128"/>
              </a:rPr>
              <a:t>１．開発の経緯</a:t>
            </a:r>
            <a:endParaRPr kumimoji="1" lang="en-US" altLang="ja-JP" sz="3200" dirty="0" smtClean="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２</a:t>
            </a:r>
            <a:r>
              <a:rPr lang="ja-JP" altLang="en-US" sz="3200" dirty="0" smtClean="0">
                <a:latin typeface="ＭＳ Ｐゴシック" panose="020B0600070205080204" pitchFamily="50" charset="-128"/>
                <a:ea typeface="ＭＳ Ｐゴシック" panose="020B0600070205080204" pitchFamily="50" charset="-128"/>
              </a:rPr>
              <a:t>．システムの機能</a:t>
            </a:r>
            <a:endParaRPr lang="en-US" altLang="ja-JP" sz="3200" dirty="0" smtClean="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３</a:t>
            </a:r>
            <a:r>
              <a:rPr kumimoji="1" lang="ja-JP" altLang="en-US" sz="3200" dirty="0" smtClean="0">
                <a:latin typeface="ＭＳ Ｐゴシック" panose="020B0600070205080204" pitchFamily="50" charset="-128"/>
                <a:ea typeface="ＭＳ Ｐゴシック" panose="020B0600070205080204" pitchFamily="50" charset="-128"/>
              </a:rPr>
              <a:t>．弊社</a:t>
            </a:r>
            <a:r>
              <a:rPr kumimoji="1" lang="en-US" altLang="ja-JP" sz="3200" dirty="0" smtClean="0">
                <a:latin typeface="ＭＳ Ｐゴシック" panose="020B0600070205080204" pitchFamily="50" charset="-128"/>
                <a:ea typeface="ＭＳ Ｐゴシック" panose="020B0600070205080204" pitchFamily="50" charset="-128"/>
              </a:rPr>
              <a:t>SNS</a:t>
            </a:r>
            <a:r>
              <a:rPr kumimoji="1" lang="ja-JP" altLang="en-US" sz="3200" dirty="0" smtClean="0">
                <a:latin typeface="ＭＳ Ｐゴシック" panose="020B0600070205080204" pitchFamily="50" charset="-128"/>
                <a:ea typeface="ＭＳ Ｐゴシック" panose="020B0600070205080204" pitchFamily="50" charset="-128"/>
              </a:rPr>
              <a:t>のメリット</a:t>
            </a:r>
            <a:endParaRPr kumimoji="1" lang="en-US" altLang="ja-JP" sz="3200" dirty="0" smtClean="0">
              <a:latin typeface="ＭＳ Ｐゴシック" panose="020B0600070205080204" pitchFamily="50" charset="-128"/>
              <a:ea typeface="ＭＳ Ｐゴシック" panose="020B0600070205080204" pitchFamily="50" charset="-128"/>
            </a:endParaRPr>
          </a:p>
          <a:p>
            <a:r>
              <a:rPr lang="ja-JP" altLang="en-US" sz="3200" dirty="0">
                <a:latin typeface="ＭＳ Ｐゴシック" panose="020B0600070205080204" pitchFamily="50" charset="-128"/>
                <a:ea typeface="ＭＳ Ｐゴシック" panose="020B0600070205080204" pitchFamily="50" charset="-128"/>
              </a:rPr>
              <a:t>４</a:t>
            </a:r>
            <a:r>
              <a:rPr lang="ja-JP" altLang="en-US" sz="3200" dirty="0" smtClean="0">
                <a:latin typeface="ＭＳ Ｐゴシック" panose="020B0600070205080204" pitchFamily="50" charset="-128"/>
                <a:ea typeface="ＭＳ Ｐゴシック" panose="020B0600070205080204" pitchFamily="50" charset="-128"/>
              </a:rPr>
              <a:t>．良いシステムとは</a:t>
            </a:r>
            <a:endParaRPr lang="en-US" altLang="ja-JP" sz="3200" dirty="0" smtClean="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５</a:t>
            </a:r>
            <a:r>
              <a:rPr kumimoji="1" lang="ja-JP" altLang="en-US" sz="3200" dirty="0" smtClean="0">
                <a:latin typeface="ＭＳ Ｐゴシック" panose="020B0600070205080204" pitchFamily="50" charset="-128"/>
                <a:ea typeface="ＭＳ Ｐゴシック" panose="020B0600070205080204" pitchFamily="50" charset="-128"/>
              </a:rPr>
              <a:t>．所感</a:t>
            </a:r>
            <a:endParaRPr kumimoji="1"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76068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000" dirty="0" smtClean="0">
                <a:latin typeface="ＭＳ Ｐゴシック" panose="020B0600070205080204" pitchFamily="50" charset="-128"/>
                <a:ea typeface="ＭＳ Ｐゴシック" panose="020B0600070205080204" pitchFamily="50" charset="-128"/>
              </a:rPr>
              <a:t>１</a:t>
            </a:r>
            <a:r>
              <a:rPr kumimoji="1" lang="en-US" altLang="ja-JP" sz="5000" dirty="0" smtClean="0">
                <a:latin typeface="ＭＳ Ｐゴシック" panose="020B0600070205080204" pitchFamily="50" charset="-128"/>
                <a:ea typeface="ＭＳ Ｐゴシック" panose="020B0600070205080204" pitchFamily="50" charset="-128"/>
              </a:rPr>
              <a:t>.</a:t>
            </a:r>
            <a:r>
              <a:rPr kumimoji="1" lang="ja-JP" altLang="en-US" sz="5000" dirty="0" smtClean="0">
                <a:latin typeface="ＭＳ Ｐゴシック" panose="020B0600070205080204" pitchFamily="50" charset="-128"/>
                <a:ea typeface="ＭＳ Ｐゴシック" panose="020B0600070205080204" pitchFamily="50" charset="-128"/>
              </a:rPr>
              <a:t>開発の経緯</a:t>
            </a:r>
            <a:endParaRPr kumimoji="1" lang="ja-JP" altLang="en-US" sz="50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p:txBody>
          <a:bodyPr>
            <a:normAutofit/>
          </a:bodyPr>
          <a:lstStyle/>
          <a:p>
            <a:r>
              <a:rPr kumimoji="1" lang="ja-JP" altLang="en-US" sz="3200" dirty="0" smtClean="0">
                <a:latin typeface="ＭＳ Ｐゴシック" panose="020B0600070205080204" pitchFamily="50" charset="-128"/>
                <a:ea typeface="ＭＳ Ｐゴシック" panose="020B0600070205080204" pitchFamily="50" charset="-128"/>
              </a:rPr>
              <a:t>１</a:t>
            </a:r>
            <a:r>
              <a:rPr kumimoji="1" lang="en-US" altLang="ja-JP" sz="3200" dirty="0" smtClean="0">
                <a:latin typeface="ＭＳ Ｐゴシック" panose="020B0600070205080204" pitchFamily="50" charset="-128"/>
                <a:ea typeface="ＭＳ Ｐゴシック" panose="020B0600070205080204" pitchFamily="50" charset="-128"/>
              </a:rPr>
              <a:t>-</a:t>
            </a:r>
            <a:r>
              <a:rPr kumimoji="1" lang="ja-JP" altLang="en-US" sz="3200" dirty="0" smtClean="0">
                <a:latin typeface="ＭＳ Ｐゴシック" panose="020B0600070205080204" pitchFamily="50" charset="-128"/>
                <a:ea typeface="ＭＳ Ｐゴシック" panose="020B0600070205080204" pitchFamily="50" charset="-128"/>
              </a:rPr>
              <a:t>１　社内</a:t>
            </a:r>
            <a:r>
              <a:rPr kumimoji="1" lang="en-US" altLang="ja-JP" sz="3200" dirty="0" smtClean="0">
                <a:latin typeface="ＭＳ Ｐゴシック" panose="020B0600070205080204" pitchFamily="50" charset="-128"/>
                <a:ea typeface="ＭＳ Ｐゴシック" panose="020B0600070205080204" pitchFamily="50" charset="-128"/>
              </a:rPr>
              <a:t>SNS</a:t>
            </a:r>
            <a:r>
              <a:rPr lang="ja-JP" altLang="en-US" sz="3200" dirty="0">
                <a:latin typeface="ＭＳ Ｐゴシック" panose="020B0600070205080204" pitchFamily="50" charset="-128"/>
                <a:ea typeface="ＭＳ Ｐゴシック" panose="020B0600070205080204" pitchFamily="50" charset="-128"/>
              </a:rPr>
              <a:t>導入</a:t>
            </a:r>
            <a:r>
              <a:rPr lang="ja-JP" altLang="en-US" sz="3200" dirty="0" smtClean="0">
                <a:latin typeface="ＭＳ Ｐゴシック" panose="020B0600070205080204" pitchFamily="50" charset="-128"/>
                <a:ea typeface="ＭＳ Ｐゴシック" panose="020B0600070205080204" pitchFamily="50" charset="-128"/>
              </a:rPr>
              <a:t>の目的</a:t>
            </a:r>
            <a:endParaRPr lang="en-US" altLang="ja-JP" sz="3200" dirty="0" smtClean="0">
              <a:latin typeface="ＭＳ Ｐゴシック" panose="020B0600070205080204" pitchFamily="50" charset="-128"/>
              <a:ea typeface="ＭＳ Ｐゴシック" panose="020B0600070205080204" pitchFamily="50" charset="-128"/>
            </a:endParaRPr>
          </a:p>
          <a:p>
            <a:r>
              <a:rPr lang="ja-JP" altLang="en-US" sz="3200" dirty="0" smtClean="0">
                <a:latin typeface="ＭＳ Ｐゴシック" panose="020B0600070205080204" pitchFamily="50" charset="-128"/>
                <a:ea typeface="ＭＳ Ｐゴシック" panose="020B0600070205080204" pitchFamily="50" charset="-128"/>
              </a:rPr>
              <a:t>１</a:t>
            </a:r>
            <a:r>
              <a:rPr lang="en-US" altLang="ja-JP" sz="3200" dirty="0" smtClean="0">
                <a:latin typeface="ＭＳ Ｐゴシック" panose="020B0600070205080204" pitchFamily="50" charset="-128"/>
                <a:ea typeface="ＭＳ Ｐゴシック" panose="020B0600070205080204" pitchFamily="50" charset="-128"/>
              </a:rPr>
              <a:t>-</a:t>
            </a:r>
            <a:r>
              <a:rPr lang="ja-JP" altLang="en-US" sz="3200" dirty="0" smtClean="0">
                <a:latin typeface="ＭＳ Ｐゴシック" panose="020B0600070205080204" pitchFamily="50" charset="-128"/>
                <a:ea typeface="ＭＳ Ｐゴシック" panose="020B0600070205080204" pitchFamily="50" charset="-128"/>
              </a:rPr>
              <a:t>２　既存の社内</a:t>
            </a:r>
            <a:r>
              <a:rPr lang="en-US" altLang="ja-JP" sz="3200" dirty="0" smtClean="0">
                <a:latin typeface="ＭＳ Ｐゴシック" panose="020B0600070205080204" pitchFamily="50" charset="-128"/>
                <a:ea typeface="ＭＳ Ｐゴシック" panose="020B0600070205080204" pitchFamily="50" charset="-128"/>
              </a:rPr>
              <a:t>SNS</a:t>
            </a:r>
            <a:r>
              <a:rPr lang="ja-JP" altLang="en-US" sz="3200" dirty="0" smtClean="0">
                <a:latin typeface="ＭＳ Ｐゴシック" panose="020B0600070205080204" pitchFamily="50" charset="-128"/>
                <a:ea typeface="ＭＳ Ｐゴシック" panose="020B0600070205080204" pitchFamily="50" charset="-128"/>
              </a:rPr>
              <a:t>の課題</a:t>
            </a:r>
            <a:endParaRPr lang="en-US" altLang="ja-JP" sz="3200" dirty="0" smtClean="0">
              <a:latin typeface="ＭＳ Ｐゴシック" panose="020B0600070205080204" pitchFamily="50" charset="-128"/>
              <a:ea typeface="ＭＳ Ｐゴシック" panose="020B0600070205080204" pitchFamily="50" charset="-128"/>
            </a:endParaRPr>
          </a:p>
          <a:p>
            <a:r>
              <a:rPr lang="ja-JP" altLang="en-US" sz="3200" dirty="0" smtClean="0">
                <a:latin typeface="ＭＳ Ｐゴシック" panose="020B0600070205080204" pitchFamily="50" charset="-128"/>
                <a:ea typeface="ＭＳ Ｐゴシック" panose="020B0600070205080204" pitchFamily="50" charset="-128"/>
              </a:rPr>
              <a:t>１</a:t>
            </a:r>
            <a:r>
              <a:rPr lang="en-US" altLang="ja-JP" sz="3200" dirty="0" smtClean="0">
                <a:latin typeface="ＭＳ Ｐゴシック" panose="020B0600070205080204" pitchFamily="50" charset="-128"/>
                <a:ea typeface="ＭＳ Ｐゴシック" panose="020B0600070205080204" pitchFamily="50" charset="-128"/>
              </a:rPr>
              <a:t>-</a:t>
            </a:r>
            <a:r>
              <a:rPr lang="ja-JP" altLang="en-US" sz="3200" dirty="0" smtClean="0">
                <a:latin typeface="ＭＳ Ｐゴシック" panose="020B0600070205080204" pitchFamily="50" charset="-128"/>
                <a:ea typeface="ＭＳ Ｐゴシック" panose="020B0600070205080204" pitchFamily="50" charset="-128"/>
              </a:rPr>
              <a:t>３　課題への対策</a:t>
            </a:r>
            <a:endParaRPr kumimoji="1" lang="ja-JP" altLang="en-US"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123210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雲形吹き出し 22"/>
          <p:cNvSpPr/>
          <p:nvPr/>
        </p:nvSpPr>
        <p:spPr>
          <a:xfrm>
            <a:off x="42921" y="1504530"/>
            <a:ext cx="3686622" cy="1887732"/>
          </a:xfrm>
          <a:prstGeom prst="cloudCallout">
            <a:avLst>
              <a:gd name="adj1" fmla="val 6711"/>
              <a:gd name="adj2" fmla="val 11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4" name="コンテンツ プレースホルダー 2"/>
          <p:cNvSpPr txBox="1">
            <a:spLocks/>
          </p:cNvSpPr>
          <p:nvPr/>
        </p:nvSpPr>
        <p:spPr>
          <a:xfrm>
            <a:off x="473606" y="574160"/>
            <a:ext cx="7989752" cy="669744"/>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１</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smtClean="0">
                <a:latin typeface="ＭＳ Ｐゴシック" panose="020B0600070205080204" pitchFamily="50" charset="-128"/>
                <a:ea typeface="ＭＳ Ｐゴシック" panose="020B0600070205080204" pitchFamily="50" charset="-128"/>
              </a:rPr>
              <a:t>１　社内</a:t>
            </a:r>
            <a:r>
              <a:rPr lang="en-US" altLang="ja-JP" sz="3600" dirty="0" smtClean="0">
                <a:latin typeface="ＭＳ Ｐゴシック" panose="020B0600070205080204" pitchFamily="50" charset="-128"/>
                <a:ea typeface="ＭＳ Ｐゴシック" panose="020B0600070205080204" pitchFamily="50" charset="-128"/>
              </a:rPr>
              <a:t>SNS</a:t>
            </a:r>
            <a:r>
              <a:rPr lang="ja-JP" altLang="en-US" sz="3600" dirty="0" smtClean="0">
                <a:latin typeface="ＭＳ Ｐゴシック" panose="020B0600070205080204" pitchFamily="50" charset="-128"/>
                <a:ea typeface="ＭＳ Ｐゴシック" panose="020B0600070205080204" pitchFamily="50" charset="-128"/>
              </a:rPr>
              <a:t>導入の目的</a:t>
            </a:r>
            <a:endParaRPr lang="en-US" altLang="ja-JP" sz="3600" dirty="0" smtClean="0">
              <a:latin typeface="ＭＳ Ｐゴシック" panose="020B0600070205080204" pitchFamily="50" charset="-128"/>
              <a:ea typeface="ＭＳ Ｐゴシック" panose="020B0600070205080204" pitchFamily="50" charset="-128"/>
            </a:endParaRPr>
          </a:p>
        </p:txBody>
      </p:sp>
      <p:sp>
        <p:nvSpPr>
          <p:cNvPr id="26" name="雲形吹き出し 25"/>
          <p:cNvSpPr/>
          <p:nvPr/>
        </p:nvSpPr>
        <p:spPr>
          <a:xfrm>
            <a:off x="4764626" y="2772070"/>
            <a:ext cx="4077223" cy="2480041"/>
          </a:xfrm>
          <a:prstGeom prst="cloudCallout">
            <a:avLst>
              <a:gd name="adj1" fmla="val -3907"/>
              <a:gd name="adj2" fmla="val 6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24" name="雲形吹き出し 23"/>
          <p:cNvSpPr/>
          <p:nvPr/>
        </p:nvSpPr>
        <p:spPr>
          <a:xfrm rot="317685">
            <a:off x="69012" y="3104445"/>
            <a:ext cx="3681029" cy="2057824"/>
          </a:xfrm>
          <a:prstGeom prst="cloudCallout">
            <a:avLst>
              <a:gd name="adj1" fmla="val -5835"/>
              <a:gd name="adj2" fmla="val 11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25" name="雲形吹き出し 24"/>
          <p:cNvSpPr/>
          <p:nvPr/>
        </p:nvSpPr>
        <p:spPr>
          <a:xfrm rot="518147">
            <a:off x="5313674" y="1244237"/>
            <a:ext cx="3519577" cy="2090271"/>
          </a:xfrm>
          <a:prstGeom prst="cloudCallout">
            <a:avLst>
              <a:gd name="adj1" fmla="val 16101"/>
              <a:gd name="adj2" fmla="val -3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300" dirty="0"/>
          </a:p>
        </p:txBody>
      </p:sp>
      <p:sp>
        <p:nvSpPr>
          <p:cNvPr id="22" name="雲形吹き出し 21"/>
          <p:cNvSpPr/>
          <p:nvPr/>
        </p:nvSpPr>
        <p:spPr>
          <a:xfrm>
            <a:off x="1949102" y="1377104"/>
            <a:ext cx="4503507" cy="3409253"/>
          </a:xfrm>
          <a:prstGeom prst="cloudCallout">
            <a:avLst>
              <a:gd name="adj1" fmla="val 1571"/>
              <a:gd name="adj2" fmla="val 60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29" name="テキスト ボックス 28"/>
          <p:cNvSpPr txBox="1"/>
          <p:nvPr/>
        </p:nvSpPr>
        <p:spPr>
          <a:xfrm>
            <a:off x="239089" y="2053592"/>
            <a:ext cx="3390181" cy="892552"/>
          </a:xfrm>
          <a:prstGeom prst="rect">
            <a:avLst/>
          </a:prstGeom>
          <a:noFill/>
        </p:spPr>
        <p:txBody>
          <a:bodyPr wrap="square" rtlCol="0">
            <a:spAutoFit/>
          </a:bodyPr>
          <a:lstStyle/>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自社のサービスを</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宣伝したい</a:t>
            </a:r>
            <a:endParaRPr kumimoji="1" lang="ja-JP" altLang="en-US" sz="2600" dirty="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p:txBody>
      </p:sp>
      <p:sp>
        <p:nvSpPr>
          <p:cNvPr id="28" name="テキスト ボックス 27"/>
          <p:cNvSpPr txBox="1"/>
          <p:nvPr/>
        </p:nvSpPr>
        <p:spPr>
          <a:xfrm>
            <a:off x="5378371" y="1632918"/>
            <a:ext cx="3390181" cy="1292662"/>
          </a:xfrm>
          <a:prstGeom prst="rect">
            <a:avLst/>
          </a:prstGeom>
          <a:noFill/>
        </p:spPr>
        <p:txBody>
          <a:bodyPr wrap="square" rtlCol="0">
            <a:spAutoFit/>
          </a:bodyPr>
          <a:lstStyle/>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新しいアイデアを</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創造しやすくなる</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ツールが欲しい</a:t>
            </a:r>
            <a:endParaRPr kumimoji="1" lang="ja-JP" altLang="en-US" sz="2600" dirty="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251156" y="3637992"/>
            <a:ext cx="3390181" cy="892552"/>
          </a:xfrm>
          <a:prstGeom prst="rect">
            <a:avLst/>
          </a:prstGeom>
          <a:noFill/>
        </p:spPr>
        <p:txBody>
          <a:bodyPr wrap="square" rtlCol="0">
            <a:spAutoFit/>
          </a:bodyPr>
          <a:lstStyle/>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スピーディーに</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業務を行いたい</a:t>
            </a:r>
            <a:endParaRPr kumimoji="1" lang="ja-JP" altLang="en-US" sz="2600" dirty="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p:txBody>
      </p:sp>
      <p:sp>
        <p:nvSpPr>
          <p:cNvPr id="31" name="テキスト ボックス 30"/>
          <p:cNvSpPr txBox="1"/>
          <p:nvPr/>
        </p:nvSpPr>
        <p:spPr>
          <a:xfrm>
            <a:off x="5176695" y="3637992"/>
            <a:ext cx="3390181" cy="892552"/>
          </a:xfrm>
          <a:prstGeom prst="rect">
            <a:avLst/>
          </a:prstGeom>
          <a:noFill/>
        </p:spPr>
        <p:txBody>
          <a:bodyPr wrap="square" rtlCol="0">
            <a:spAutoFit/>
          </a:bodyPr>
          <a:lstStyle/>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サーバスペースの</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有効活用がしたい</a:t>
            </a:r>
            <a:endParaRPr kumimoji="1" lang="ja-JP" altLang="en-US" sz="2600" dirty="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p:txBody>
      </p:sp>
      <p:sp>
        <p:nvSpPr>
          <p:cNvPr id="34" name="爆発 2 33"/>
          <p:cNvSpPr/>
          <p:nvPr/>
        </p:nvSpPr>
        <p:spPr>
          <a:xfrm rot="414672">
            <a:off x="1598605" y="4577008"/>
            <a:ext cx="5940443" cy="2303459"/>
          </a:xfrm>
          <a:prstGeom prst="irregularSeal2">
            <a:avLst/>
          </a:prstGeom>
          <a:solidFill>
            <a:srgbClr val="FFE0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2659096" y="5110096"/>
            <a:ext cx="3390181" cy="1015663"/>
          </a:xfrm>
          <a:prstGeom prst="rect">
            <a:avLst/>
          </a:prstGeom>
          <a:noFill/>
        </p:spPr>
        <p:txBody>
          <a:bodyPr wrap="square" rtlCol="0">
            <a:spAutoFit/>
          </a:bodyPr>
          <a:lstStyle/>
          <a:p>
            <a:pPr algn="ctr"/>
            <a:r>
              <a:rPr kumimoji="1" lang="ja-JP" altLang="en-US" sz="6000" dirty="0" smtClean="0">
                <a:ln w="101600">
                  <a:solidFill>
                    <a:schemeClr val="tx1"/>
                  </a:solidFill>
                </a:ln>
                <a:solidFill>
                  <a:srgbClr val="464646"/>
                </a:solidFill>
                <a:latin typeface="ＭＳ Ｐゴシック" panose="020B0600070205080204" pitchFamily="50" charset="-128"/>
                <a:ea typeface="ＭＳ Ｐゴシック" panose="020B0600070205080204" pitchFamily="50" charset="-128"/>
              </a:rPr>
              <a:t>社内</a:t>
            </a:r>
            <a:r>
              <a:rPr kumimoji="1" lang="en-US" altLang="ja-JP" sz="6000" dirty="0" smtClean="0">
                <a:ln w="101600">
                  <a:solidFill>
                    <a:schemeClr val="tx1"/>
                  </a:solidFill>
                </a:ln>
                <a:solidFill>
                  <a:srgbClr val="464646"/>
                </a:solidFill>
                <a:latin typeface="ＭＳ Ｐゴシック" panose="020B0600070205080204" pitchFamily="50" charset="-128"/>
                <a:ea typeface="ＭＳ Ｐゴシック" panose="020B0600070205080204" pitchFamily="50" charset="-128"/>
              </a:rPr>
              <a:t>SNS</a:t>
            </a:r>
            <a:endParaRPr kumimoji="1" lang="ja-JP" altLang="en-US" sz="6000" dirty="0">
              <a:ln w="101600">
                <a:solidFill>
                  <a:schemeClr val="tx1"/>
                </a:solidFill>
              </a:ln>
              <a:solidFill>
                <a:srgbClr val="464646"/>
              </a:solidFill>
              <a:latin typeface="ＭＳ Ｐゴシック" panose="020B0600070205080204" pitchFamily="50" charset="-128"/>
              <a:ea typeface="ＭＳ Ｐゴシック" panose="020B0600070205080204" pitchFamily="50" charset="-128"/>
            </a:endParaRPr>
          </a:p>
        </p:txBody>
      </p:sp>
      <p:sp>
        <p:nvSpPr>
          <p:cNvPr id="38" name="テキスト ボックス 37"/>
          <p:cNvSpPr txBox="1"/>
          <p:nvPr/>
        </p:nvSpPr>
        <p:spPr>
          <a:xfrm>
            <a:off x="2659096" y="5110096"/>
            <a:ext cx="3390181" cy="1015663"/>
          </a:xfrm>
          <a:prstGeom prst="rect">
            <a:avLst/>
          </a:prstGeom>
          <a:noFill/>
        </p:spPr>
        <p:txBody>
          <a:bodyPr wrap="square" rtlCol="0">
            <a:spAutoFit/>
          </a:bodyPr>
          <a:lstStyle/>
          <a:p>
            <a:pPr algn="ctr"/>
            <a:r>
              <a:rPr kumimoji="1" lang="ja-JP" altLang="en-US" sz="6000" dirty="0" smtClean="0">
                <a:ln w="76200">
                  <a:noFill/>
                </a:ln>
                <a:solidFill>
                  <a:srgbClr val="E95450"/>
                </a:solidFill>
                <a:latin typeface="ＭＳ Ｐゴシック" panose="020B0600070205080204" pitchFamily="50" charset="-128"/>
                <a:ea typeface="ＭＳ Ｐゴシック" panose="020B0600070205080204" pitchFamily="50" charset="-128"/>
              </a:rPr>
              <a:t>社内</a:t>
            </a:r>
            <a:r>
              <a:rPr kumimoji="1" lang="en-US" altLang="ja-JP" sz="6000" dirty="0" smtClean="0">
                <a:ln w="76200">
                  <a:noFill/>
                </a:ln>
                <a:solidFill>
                  <a:srgbClr val="E95450"/>
                </a:solidFill>
                <a:latin typeface="ＭＳ Ｐゴシック" panose="020B0600070205080204" pitchFamily="50" charset="-128"/>
                <a:ea typeface="ＭＳ Ｐゴシック" panose="020B0600070205080204" pitchFamily="50" charset="-128"/>
              </a:rPr>
              <a:t>SNS</a:t>
            </a:r>
            <a:endParaRPr kumimoji="1" lang="ja-JP" altLang="en-US" sz="6000" dirty="0">
              <a:ln w="76200">
                <a:noFill/>
              </a:ln>
              <a:solidFill>
                <a:srgbClr val="E95450"/>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2659587" y="2280677"/>
            <a:ext cx="3390181" cy="1292662"/>
          </a:xfrm>
          <a:prstGeom prst="rect">
            <a:avLst/>
          </a:prstGeom>
          <a:noFill/>
        </p:spPr>
        <p:txBody>
          <a:bodyPr wrap="square" rtlCol="0">
            <a:spAutoFit/>
          </a:bodyPr>
          <a:lstStyle/>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事業部間の</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コミュニケーション</a:t>
            </a:r>
            <a:endParaRPr kumimoji="1" lang="en-US" altLang="ja-JP"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a:p>
            <a:pPr algn="ctr"/>
            <a:r>
              <a:rPr kumimoji="1" lang="ja-JP" altLang="en-US" sz="2600" dirty="0" smtClean="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rPr>
              <a:t>の改善をしたい</a:t>
            </a:r>
            <a:endParaRPr kumimoji="1" lang="ja-JP" altLang="en-US" sz="2600" dirty="0">
              <a:solidFill>
                <a:srgbClr val="FFFFFF"/>
              </a:solidFill>
              <a:effectLst>
                <a:outerShdw blurRad="50800" dist="38100" dir="2700000" algn="tl" rotWithShape="0">
                  <a:prstClr val="black">
                    <a:alpha val="40000"/>
                  </a:prstClr>
                </a:outerShdw>
              </a:effectLst>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290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27" presetClass="emph" presetSubtype="0" fill="remove" grpId="1" nodeType="withEffect">
                                  <p:stCondLst>
                                    <p:cond delay="0"/>
                                  </p:stCondLst>
                                  <p:childTnLst>
                                    <p:animClr clrSpc="rgb" dir="cw">
                                      <p:cBhvr override="childStyle">
                                        <p:cTn id="52" dur="250" autoRev="1" fill="remove"/>
                                        <p:tgtEl>
                                          <p:spTgt spid="34"/>
                                        </p:tgtEl>
                                        <p:attrNameLst>
                                          <p:attrName>style.color</p:attrName>
                                        </p:attrNameLst>
                                      </p:cBhvr>
                                      <p:to>
                                        <a:schemeClr val="bg1"/>
                                      </p:to>
                                    </p:animClr>
                                    <p:animClr clrSpc="rgb" dir="cw">
                                      <p:cBhvr>
                                        <p:cTn id="53" dur="250" autoRev="1" fill="remove"/>
                                        <p:tgtEl>
                                          <p:spTgt spid="34"/>
                                        </p:tgtEl>
                                        <p:attrNameLst>
                                          <p:attrName>fillcolor</p:attrName>
                                        </p:attrNameLst>
                                      </p:cBhvr>
                                      <p:to>
                                        <a:schemeClr val="bg1"/>
                                      </p:to>
                                    </p:animClr>
                                    <p:set>
                                      <p:cBhvr>
                                        <p:cTn id="54" dur="250" autoRev="1" fill="remove"/>
                                        <p:tgtEl>
                                          <p:spTgt spid="34"/>
                                        </p:tgtEl>
                                        <p:attrNameLst>
                                          <p:attrName>fill.type</p:attrName>
                                        </p:attrNameLst>
                                      </p:cBhvr>
                                      <p:to>
                                        <p:strVal val="solid"/>
                                      </p:to>
                                    </p:set>
                                    <p:set>
                                      <p:cBhvr>
                                        <p:cTn id="55" dur="250" autoRev="1" fill="remove"/>
                                        <p:tgtEl>
                                          <p:spTgt spid="34"/>
                                        </p:tgtEl>
                                        <p:attrNameLst>
                                          <p:attrName>fill.on</p:attrName>
                                        </p:attrNameLst>
                                      </p:cBhvr>
                                      <p:to>
                                        <p:strVal val="true"/>
                                      </p:to>
                                    </p:se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4" grpId="0" animBg="1"/>
      <p:bldP spid="25" grpId="0" animBg="1"/>
      <p:bldP spid="22" grpId="0" animBg="1"/>
      <p:bldP spid="29" grpId="0"/>
      <p:bldP spid="28" grpId="0"/>
      <p:bldP spid="30" grpId="0"/>
      <p:bldP spid="31" grpId="0"/>
      <p:bldP spid="34" grpId="0" animBg="1"/>
      <p:bldP spid="34" grpId="1" animBg="1"/>
      <p:bldP spid="37" grpId="0"/>
      <p:bldP spid="38"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473606" y="574165"/>
            <a:ext cx="7989752" cy="66974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１</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smtClean="0">
                <a:latin typeface="ＭＳ Ｐゴシック" panose="020B0600070205080204" pitchFamily="50" charset="-128"/>
                <a:ea typeface="ＭＳ Ｐゴシック" panose="020B0600070205080204" pitchFamily="50" charset="-128"/>
              </a:rPr>
              <a:t>２　既存の社内</a:t>
            </a:r>
            <a:r>
              <a:rPr lang="en-US" altLang="ja-JP" sz="3600" dirty="0" smtClean="0">
                <a:latin typeface="ＭＳ Ｐゴシック" panose="020B0600070205080204" pitchFamily="50" charset="-128"/>
                <a:ea typeface="ＭＳ Ｐゴシック" panose="020B0600070205080204" pitchFamily="50" charset="-128"/>
              </a:rPr>
              <a:t>SNS</a:t>
            </a:r>
            <a:r>
              <a:rPr lang="ja-JP" altLang="en-US" sz="3600" dirty="0" smtClean="0">
                <a:latin typeface="ＭＳ Ｐゴシック" panose="020B0600070205080204" pitchFamily="50" charset="-128"/>
                <a:ea typeface="ＭＳ Ｐゴシック" panose="020B0600070205080204" pitchFamily="50" charset="-128"/>
              </a:rPr>
              <a:t>の課題</a:t>
            </a:r>
            <a:endParaRPr lang="en-US" altLang="ja-JP" sz="3600" dirty="0" smtClean="0">
              <a:latin typeface="ＭＳ Ｐゴシック" panose="020B0600070205080204" pitchFamily="50" charset="-128"/>
              <a:ea typeface="ＭＳ Ｐゴシック" panose="020B0600070205080204" pitchFamily="50" charset="-128"/>
            </a:endParaRPr>
          </a:p>
        </p:txBody>
      </p:sp>
      <p:graphicFrame>
        <p:nvGraphicFramePr>
          <p:cNvPr id="7" name="グラフ 6"/>
          <p:cNvGraphicFramePr/>
          <p:nvPr>
            <p:extLst>
              <p:ext uri="{D42A27DB-BD31-4B8C-83A1-F6EECF244321}">
                <p14:modId xmlns:p14="http://schemas.microsoft.com/office/powerpoint/2010/main" val="852448401"/>
              </p:ext>
            </p:extLst>
          </p:nvPr>
        </p:nvGraphicFramePr>
        <p:xfrm>
          <a:off x="0" y="1586781"/>
          <a:ext cx="3686355" cy="3778849"/>
        </p:xfrm>
        <a:graphic>
          <a:graphicData uri="http://schemas.openxmlformats.org/drawingml/2006/chart">
            <c:chart xmlns:c="http://schemas.openxmlformats.org/drawingml/2006/chart" xmlns:r="http://schemas.openxmlformats.org/officeDocument/2006/relationships" r:id="rId3"/>
          </a:graphicData>
        </a:graphic>
      </p:graphicFrame>
      <p:sp>
        <p:nvSpPr>
          <p:cNvPr id="8" name="右矢印 7"/>
          <p:cNvSpPr/>
          <p:nvPr/>
        </p:nvSpPr>
        <p:spPr>
          <a:xfrm>
            <a:off x="3599922" y="2950234"/>
            <a:ext cx="914400" cy="741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524184" y="2136339"/>
            <a:ext cx="4824536" cy="2677656"/>
          </a:xfrm>
          <a:prstGeom prst="rect">
            <a:avLst/>
          </a:prstGeom>
          <a:noFill/>
        </p:spPr>
        <p:txBody>
          <a:bodyPr wrap="square" rtlCol="0">
            <a:spAutoFit/>
          </a:bodyPr>
          <a:lstStyle/>
          <a:p>
            <a:r>
              <a:rPr lang="ja-JP" altLang="en-US" sz="2400" dirty="0" smtClean="0">
                <a:latin typeface="ＭＳ Ｐゴシック" panose="020B0600070205080204" pitchFamily="50" charset="-128"/>
                <a:ea typeface="ＭＳ Ｐゴシック" panose="020B0600070205080204" pitchFamily="50" charset="-128"/>
              </a:rPr>
              <a:t>・</a:t>
            </a:r>
            <a:r>
              <a:rPr lang="en-US" altLang="ja-JP" sz="2400" dirty="0" smtClean="0">
                <a:latin typeface="ＭＳ Ｐゴシック" panose="020B0600070205080204" pitchFamily="50" charset="-128"/>
                <a:ea typeface="ＭＳ Ｐゴシック" panose="020B0600070205080204" pitchFamily="50" charset="-128"/>
              </a:rPr>
              <a:t>SNS</a:t>
            </a:r>
            <a:r>
              <a:rPr lang="ja-JP" altLang="en-US" sz="2400" dirty="0" smtClean="0">
                <a:latin typeface="ＭＳ Ｐゴシック" panose="020B0600070205080204" pitchFamily="50" charset="-128"/>
                <a:ea typeface="ＭＳ Ｐゴシック" panose="020B0600070205080204" pitchFamily="50" charset="-128"/>
              </a:rPr>
              <a:t>導入に関する</a:t>
            </a:r>
            <a:r>
              <a:rPr lang="ja-JP" altLang="en-US" sz="2400" u="sng" dirty="0" smtClean="0">
                <a:solidFill>
                  <a:srgbClr val="E95450"/>
                </a:solidFill>
                <a:latin typeface="ＭＳ Ｐゴシック" panose="020B0600070205080204" pitchFamily="50" charset="-128"/>
                <a:ea typeface="ＭＳ Ｐゴシック" panose="020B0600070205080204" pitchFamily="50" charset="-128"/>
              </a:rPr>
              <a:t>目的の欠如</a:t>
            </a:r>
            <a:endParaRPr lang="en-US" altLang="ja-JP" sz="2400" u="sng" dirty="0" smtClean="0">
              <a:solidFill>
                <a:srgbClr val="E95450"/>
              </a:solidFill>
              <a:latin typeface="ＭＳ Ｐゴシック" panose="020B0600070205080204" pitchFamily="50" charset="-128"/>
              <a:ea typeface="ＭＳ Ｐゴシック" panose="020B0600070205080204" pitchFamily="50" charset="-128"/>
            </a:endParaRPr>
          </a:p>
          <a:p>
            <a:endParaRPr kumimoji="1" lang="en-US" altLang="ja-JP" sz="2400" dirty="0" smtClean="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・成功に導く</a:t>
            </a:r>
            <a:r>
              <a:rPr lang="ja-JP" altLang="en-US" sz="2400" u="sng" dirty="0" smtClean="0">
                <a:solidFill>
                  <a:srgbClr val="E95450"/>
                </a:solidFill>
                <a:latin typeface="ＭＳ Ｐゴシック" panose="020B0600070205080204" pitchFamily="50" charset="-128"/>
                <a:ea typeface="ＭＳ Ｐゴシック" panose="020B0600070205080204" pitchFamily="50" charset="-128"/>
              </a:rPr>
              <a:t>運営チームの不在</a:t>
            </a:r>
            <a:endParaRPr lang="en-US" altLang="ja-JP" sz="2400" u="sng" dirty="0" smtClean="0">
              <a:solidFill>
                <a:srgbClr val="E95450"/>
              </a:solidFill>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・成果を急いだ</a:t>
            </a:r>
            <a:r>
              <a:rPr lang="ja-JP" altLang="en-US" sz="2400" u="sng" dirty="0" smtClean="0">
                <a:solidFill>
                  <a:srgbClr val="E95450"/>
                </a:solidFill>
                <a:latin typeface="ＭＳ Ｐゴシック" panose="020B0600070205080204" pitchFamily="50" charset="-128"/>
                <a:ea typeface="ＭＳ Ｐゴシック" panose="020B0600070205080204" pitchFamily="50" charset="-128"/>
              </a:rPr>
              <a:t>一斉展開</a:t>
            </a:r>
            <a:r>
              <a:rPr lang="ja-JP" altLang="en-US" sz="2400" dirty="0" smtClean="0">
                <a:latin typeface="ＭＳ Ｐゴシック" panose="020B0600070205080204" pitchFamily="50" charset="-128"/>
                <a:ea typeface="ＭＳ Ｐゴシック" panose="020B0600070205080204" pitchFamily="50" charset="-128"/>
              </a:rPr>
              <a:t>が不発</a:t>
            </a:r>
            <a:endParaRPr lang="en-US" altLang="ja-JP" sz="2400" dirty="0" smtClean="0">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・上司からの</a:t>
            </a:r>
            <a:r>
              <a:rPr lang="en-US" altLang="ja-JP" sz="2400" dirty="0" smtClean="0">
                <a:latin typeface="ＭＳ Ｐゴシック" panose="020B0600070205080204" pitchFamily="50" charset="-128"/>
                <a:ea typeface="ＭＳ Ｐゴシック" panose="020B0600070205080204" pitchFamily="50" charset="-128"/>
              </a:rPr>
              <a:t>Good!!</a:t>
            </a:r>
            <a:r>
              <a:rPr lang="ja-JP" altLang="en-US" sz="2400" u="sng" dirty="0" smtClean="0">
                <a:solidFill>
                  <a:srgbClr val="E95450"/>
                </a:solidFill>
                <a:latin typeface="ＭＳ Ｐゴシック" panose="020B0600070205080204" pitchFamily="50" charset="-128"/>
                <a:ea typeface="ＭＳ Ｐゴシック" panose="020B0600070205080204" pitchFamily="50" charset="-128"/>
              </a:rPr>
              <a:t>強要</a:t>
            </a:r>
            <a:r>
              <a:rPr lang="en-US" altLang="ja-JP" sz="2400" u="sng" dirty="0" smtClean="0">
                <a:solidFill>
                  <a:srgbClr val="E95450"/>
                </a:solidFill>
                <a:latin typeface="ＭＳ Ｐゴシック" panose="020B0600070205080204" pitchFamily="50" charset="-128"/>
                <a:ea typeface="ＭＳ Ｐゴシック" panose="020B0600070205080204" pitchFamily="50" charset="-128"/>
              </a:rPr>
              <a:t>(</a:t>
            </a:r>
            <a:r>
              <a:rPr lang="ja-JP" altLang="en-US" sz="2400" u="sng" dirty="0" smtClean="0">
                <a:solidFill>
                  <a:srgbClr val="E95450"/>
                </a:solidFill>
                <a:latin typeface="ＭＳ Ｐゴシック" panose="020B0600070205080204" pitchFamily="50" charset="-128"/>
                <a:ea typeface="ＭＳ Ｐゴシック" panose="020B0600070205080204" pitchFamily="50" charset="-128"/>
              </a:rPr>
              <a:t>パワハラ</a:t>
            </a:r>
            <a:r>
              <a:rPr lang="en-US" altLang="ja-JP" sz="2400" u="sng" dirty="0" smtClean="0">
                <a:solidFill>
                  <a:srgbClr val="E95450"/>
                </a:solidFill>
                <a:latin typeface="ＭＳ Ｐゴシック" panose="020B0600070205080204" pitchFamily="50" charset="-128"/>
                <a:ea typeface="ＭＳ Ｐゴシック" panose="020B0600070205080204" pitchFamily="50" charset="-128"/>
              </a:rPr>
              <a:t>)</a:t>
            </a:r>
            <a:endParaRPr kumimoji="1" lang="ja-JP" altLang="en-US" sz="2400" u="sng" dirty="0">
              <a:solidFill>
                <a:srgbClr val="E95450"/>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232287" y="3844518"/>
            <a:ext cx="4302269" cy="1477328"/>
          </a:xfrm>
          <a:prstGeom prst="rect">
            <a:avLst/>
          </a:prstGeom>
        </p:spPr>
        <p:txBody>
          <a:bodyPr rtlCol="0">
            <a:spAutoFit/>
          </a:bodyPr>
          <a:lstStyle/>
          <a:p>
            <a:pPr algn="ctr"/>
            <a:endParaRPr lang="ja-JP" altLang="en-US" dirty="0">
              <a:latin typeface="HGP明朝E"/>
              <a:ea typeface="HGP明朝E"/>
            </a:endParaRPr>
          </a:p>
          <a:p>
            <a:pPr algn="ctr"/>
            <a:endParaRPr lang="ja-JP" altLang="en-US" dirty="0">
              <a:latin typeface="HGP明朝E"/>
              <a:ea typeface="HGP明朝E"/>
            </a:endParaRPr>
          </a:p>
          <a:p>
            <a:pPr algn="ctr"/>
            <a:r>
              <a:rPr lang="ja-JP" altLang="en-US" dirty="0">
                <a:latin typeface="Arial"/>
                <a:cs typeface="Arial"/>
              </a:rPr>
              <a:t>「</a:t>
            </a:r>
            <a:r>
              <a:rPr lang="en-US" altLang="ja-JP" dirty="0">
                <a:latin typeface="Arial"/>
                <a:cs typeface="Arial"/>
              </a:rPr>
              <a:t>SKIP</a:t>
            </a:r>
            <a:r>
              <a:rPr lang="ja-JP" altLang="en-US" dirty="0">
                <a:latin typeface="Arial"/>
                <a:cs typeface="Arial"/>
              </a:rPr>
              <a:t>」より参考↓</a:t>
            </a:r>
            <a:r>
              <a:rPr lang="en-US" altLang="ja-JP" dirty="0">
                <a:latin typeface="Arial"/>
                <a:cs typeface="Arial"/>
              </a:rPr>
              <a:t>URL</a:t>
            </a:r>
            <a:endParaRPr lang="ja-JP" altLang="en-US" dirty="0">
              <a:latin typeface="Arial"/>
              <a:cs typeface="Arial"/>
            </a:endParaRPr>
          </a:p>
          <a:p>
            <a:pPr algn="ctr"/>
            <a:r>
              <a:rPr lang="en-US" altLang="ja-JP" u="sng" dirty="0">
                <a:solidFill>
                  <a:srgbClr val="511E3E"/>
                </a:solidFill>
                <a:latin typeface="Arial"/>
                <a:cs typeface="Arial"/>
                <a:hlinkClick r:id="rId4"/>
              </a:rPr>
              <a:t>http://www.skip-sns.jp/</a:t>
            </a:r>
            <a:endParaRPr lang="ja-JP" altLang="en-US" u="sng" dirty="0">
              <a:solidFill>
                <a:srgbClr val="511E3E"/>
              </a:solidFill>
              <a:latin typeface="Arial"/>
              <a:cs typeface="Arial"/>
              <a:hlinkClick r:id="rId4"/>
            </a:endParaRPr>
          </a:p>
          <a:p>
            <a:pPr algn="ctr"/>
            <a:endParaRPr lang="ja-JP" altLang="en-US" dirty="0"/>
          </a:p>
        </p:txBody>
      </p:sp>
      <p:sp>
        <p:nvSpPr>
          <p:cNvPr id="2" name="テキスト ボックス 1"/>
          <p:cNvSpPr txBox="1"/>
          <p:nvPr/>
        </p:nvSpPr>
        <p:spPr>
          <a:xfrm>
            <a:off x="1173706" y="2446163"/>
            <a:ext cx="1296537" cy="707886"/>
          </a:xfrm>
          <a:prstGeom prst="rect">
            <a:avLst/>
          </a:prstGeom>
          <a:noFill/>
        </p:spPr>
        <p:txBody>
          <a:bodyPr wrap="square" rtlCol="0">
            <a:spAutoFit/>
          </a:bodyPr>
          <a:lstStyle/>
          <a:p>
            <a:r>
              <a:rPr kumimoji="1" lang="ja-JP" altLang="en-US" sz="2000" dirty="0" smtClean="0">
                <a:ln w="3175">
                  <a:noFill/>
                </a:ln>
                <a:solidFill>
                  <a:schemeClr val="bg1"/>
                </a:solidFill>
                <a:effectLst>
                  <a:outerShdw blurRad="50800" dist="38100" dir="8100000" algn="tr" rotWithShape="0">
                    <a:prstClr val="black">
                      <a:alpha val="40000"/>
                    </a:prstClr>
                  </a:outerShdw>
                </a:effectLst>
              </a:rPr>
              <a:t>成功</a:t>
            </a:r>
            <a:endParaRPr kumimoji="1" lang="en-US" altLang="ja-JP" sz="2000" dirty="0" smtClean="0">
              <a:ln w="3175">
                <a:noFill/>
              </a:ln>
              <a:solidFill>
                <a:schemeClr val="bg1"/>
              </a:solidFill>
              <a:effectLst>
                <a:outerShdw blurRad="50800" dist="38100" dir="8100000" algn="tr" rotWithShape="0">
                  <a:prstClr val="black">
                    <a:alpha val="40000"/>
                  </a:prstClr>
                </a:outerShdw>
              </a:effectLst>
            </a:endParaRPr>
          </a:p>
          <a:p>
            <a:r>
              <a:rPr kumimoji="1" lang="en-US" altLang="ja-JP" sz="2000" dirty="0">
                <a:ln w="3175">
                  <a:noFill/>
                </a:ln>
                <a:solidFill>
                  <a:schemeClr val="bg1"/>
                </a:solidFill>
                <a:effectLst>
                  <a:outerShdw blurRad="50800" dist="38100" dir="8100000" algn="tr" rotWithShape="0">
                    <a:prstClr val="black">
                      <a:alpha val="40000"/>
                    </a:prstClr>
                  </a:outerShdw>
                </a:effectLst>
              </a:rPr>
              <a:t>10</a:t>
            </a:r>
            <a:r>
              <a:rPr kumimoji="1" lang="en-US" altLang="ja-JP" sz="2000" dirty="0" smtClean="0">
                <a:ln w="3175">
                  <a:noFill/>
                </a:ln>
                <a:solidFill>
                  <a:schemeClr val="bg1"/>
                </a:solidFill>
                <a:effectLst>
                  <a:outerShdw blurRad="50800" dist="38100" dir="8100000" algn="tr" rotWithShape="0">
                    <a:prstClr val="black">
                      <a:alpha val="40000"/>
                    </a:prstClr>
                  </a:outerShdw>
                </a:effectLst>
              </a:rPr>
              <a:t>%</a:t>
            </a:r>
            <a:endParaRPr kumimoji="1" lang="ja-JP" altLang="en-US" sz="2000" dirty="0">
              <a:ln w="3175">
                <a:noFill/>
              </a:ln>
              <a:solidFill>
                <a:schemeClr val="bg1"/>
              </a:solidFill>
              <a:effectLst>
                <a:outerShdw blurRad="50800" dist="38100" dir="8100000" algn="tr" rotWithShape="0">
                  <a:prstClr val="black">
                    <a:alpha val="40000"/>
                  </a:prstClr>
                </a:outerShdw>
              </a:effectLst>
            </a:endParaRPr>
          </a:p>
        </p:txBody>
      </p:sp>
      <p:sp>
        <p:nvSpPr>
          <p:cNvPr id="9" name="テキスト ボックス 8"/>
          <p:cNvSpPr txBox="1"/>
          <p:nvPr/>
        </p:nvSpPr>
        <p:spPr>
          <a:xfrm>
            <a:off x="1684172" y="2636332"/>
            <a:ext cx="1746411" cy="1323439"/>
          </a:xfrm>
          <a:prstGeom prst="rect">
            <a:avLst/>
          </a:prstGeom>
          <a:noFill/>
        </p:spPr>
        <p:txBody>
          <a:bodyPr wrap="square" rtlCol="0">
            <a:spAutoFit/>
          </a:bodyPr>
          <a:lstStyle/>
          <a:p>
            <a:pPr algn="ctr"/>
            <a:r>
              <a:rPr kumimoji="1" lang="ja-JP" altLang="en-US" sz="4000" dirty="0" smtClean="0">
                <a:ln w="3175">
                  <a:noFill/>
                </a:ln>
                <a:solidFill>
                  <a:schemeClr val="bg1"/>
                </a:solidFill>
                <a:effectLst>
                  <a:outerShdw blurRad="50800" dist="38100" dir="13500000" algn="br" rotWithShape="0">
                    <a:prstClr val="black">
                      <a:alpha val="40000"/>
                    </a:prstClr>
                  </a:outerShdw>
                </a:effectLst>
              </a:rPr>
              <a:t>失敗</a:t>
            </a:r>
            <a:endParaRPr kumimoji="1" lang="en-US" altLang="ja-JP" sz="4000" dirty="0" smtClean="0">
              <a:ln w="3175">
                <a:noFill/>
              </a:ln>
              <a:solidFill>
                <a:schemeClr val="bg1"/>
              </a:solidFill>
              <a:effectLst>
                <a:outerShdw blurRad="50800" dist="38100" dir="13500000" algn="br" rotWithShape="0">
                  <a:prstClr val="black">
                    <a:alpha val="40000"/>
                  </a:prstClr>
                </a:outerShdw>
              </a:effectLst>
            </a:endParaRPr>
          </a:p>
          <a:p>
            <a:pPr algn="ctr"/>
            <a:r>
              <a:rPr kumimoji="1" lang="en-US" altLang="ja-JP" sz="4000" dirty="0">
                <a:ln w="3175">
                  <a:noFill/>
                </a:ln>
                <a:solidFill>
                  <a:schemeClr val="bg1"/>
                </a:solidFill>
                <a:effectLst>
                  <a:outerShdw blurRad="50800" dist="38100" dir="13500000" algn="br" rotWithShape="0">
                    <a:prstClr val="black">
                      <a:alpha val="40000"/>
                    </a:prstClr>
                  </a:outerShdw>
                </a:effectLst>
              </a:rPr>
              <a:t>90%</a:t>
            </a:r>
            <a:endParaRPr kumimoji="1" lang="ja-JP" altLang="en-US" sz="4000" dirty="0">
              <a:ln w="3175">
                <a:noFill/>
              </a:ln>
              <a:solidFill>
                <a:schemeClr val="bg1"/>
              </a:solidFill>
              <a:effectLst>
                <a:outerShdw blurRad="50800" dist="38100" dir="13500000" algn="br" rotWithShape="0">
                  <a:prstClr val="black">
                    <a:alpha val="40000"/>
                  </a:prstClr>
                </a:outerShdw>
              </a:effectLst>
            </a:endParaRPr>
          </a:p>
        </p:txBody>
      </p:sp>
    </p:spTree>
    <p:extLst>
      <p:ext uri="{BB962C8B-B14F-4D97-AF65-F5344CB8AC3E}">
        <p14:creationId xmlns:p14="http://schemas.microsoft.com/office/powerpoint/2010/main" val="8066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0"/>
                            </p:stCondLst>
                            <p:childTnLst>
                              <p:par>
                                <p:cTn id="23" presetID="16" presetClass="entr" presetSubtype="2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inVertical)">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32" grpId="0"/>
      <p:bldP spid="33" grpId="0"/>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790753" y="4051540"/>
            <a:ext cx="7850038" cy="188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他社が行っている、社内</a:t>
            </a:r>
            <a:r>
              <a:rPr kumimoji="1" lang="en-US" altLang="ja-JP" sz="2400" dirty="0" smtClean="0">
                <a:latin typeface="ＭＳ Ｐゴシック" panose="020B0600070205080204" pitchFamily="50" charset="-128"/>
                <a:ea typeface="ＭＳ Ｐゴシック" panose="020B0600070205080204" pitchFamily="50" charset="-128"/>
              </a:rPr>
              <a:t>SNS</a:t>
            </a:r>
            <a:r>
              <a:rPr kumimoji="1" lang="ja-JP" altLang="en-US" sz="2400" dirty="0" smtClean="0">
                <a:latin typeface="ＭＳ Ｐゴシック" panose="020B0600070205080204" pitchFamily="50" charset="-128"/>
                <a:ea typeface="ＭＳ Ｐゴシック" panose="020B0600070205080204" pitchFamily="50" charset="-128"/>
              </a:rPr>
              <a:t>内でのイベントを取り上げ、</a:t>
            </a: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メールマガジンの配信や、</a:t>
            </a:r>
            <a:r>
              <a:rPr kumimoji="1" lang="en-US" altLang="ja-JP" sz="2400" dirty="0" smtClean="0">
                <a:latin typeface="ＭＳ Ｐゴシック" panose="020B0600070205080204" pitchFamily="50" charset="-128"/>
                <a:ea typeface="ＭＳ Ｐゴシック" panose="020B0600070205080204" pitchFamily="50" charset="-128"/>
              </a:rPr>
              <a:t>FAQ</a:t>
            </a:r>
            <a:r>
              <a:rPr kumimoji="1" lang="ja-JP" altLang="en-US" sz="2400" dirty="0" smtClean="0">
                <a:latin typeface="ＭＳ Ｐゴシック" panose="020B0600070205080204" pitchFamily="50" charset="-128"/>
                <a:ea typeface="ＭＳ Ｐゴシック" panose="020B0600070205080204" pitchFamily="50" charset="-128"/>
              </a:rPr>
              <a:t>掲示板などで、</a:t>
            </a: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ベストプラクティスの共有化</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6" name="正方形/長方形 5"/>
          <p:cNvSpPr/>
          <p:nvPr/>
        </p:nvSpPr>
        <p:spPr>
          <a:xfrm>
            <a:off x="776377" y="1621768"/>
            <a:ext cx="7850038" cy="188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en-US" altLang="ja-JP" sz="2400" dirty="0" smtClean="0">
                <a:latin typeface="ＭＳ Ｐゴシック" panose="020B0600070205080204" pitchFamily="50" charset="-128"/>
                <a:ea typeface="ＭＳ Ｐゴシック" panose="020B0600070205080204" pitchFamily="50" charset="-128"/>
              </a:rPr>
              <a:t>FAQ</a:t>
            </a:r>
            <a:r>
              <a:rPr kumimoji="1" lang="ja-JP" altLang="en-US" sz="2400" dirty="0" smtClean="0">
                <a:latin typeface="ＭＳ Ｐゴシック" panose="020B0600070205080204" pitchFamily="50" charset="-128"/>
                <a:ea typeface="ＭＳ Ｐゴシック" panose="020B0600070205080204" pitchFamily="50" charset="-128"/>
              </a:rPr>
              <a:t>掲示板の立ち上げや、導入時にメール、電話での</a:t>
            </a: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サポート、アンケートなどの実施により、目的の制定や、</a:t>
            </a: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統一化を図る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4" name="コンテンツ プレースホルダー 2"/>
          <p:cNvSpPr txBox="1">
            <a:spLocks/>
          </p:cNvSpPr>
          <p:nvPr/>
        </p:nvSpPr>
        <p:spPr>
          <a:xfrm>
            <a:off x="473606" y="574165"/>
            <a:ext cx="7989752" cy="66974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１</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a:latin typeface="ＭＳ Ｐゴシック" panose="020B0600070205080204" pitchFamily="50" charset="-128"/>
                <a:ea typeface="ＭＳ Ｐゴシック" panose="020B0600070205080204" pitchFamily="50" charset="-128"/>
              </a:rPr>
              <a:t>３　</a:t>
            </a:r>
            <a:r>
              <a:rPr lang="ja-JP" altLang="en-US" sz="3600" dirty="0" smtClean="0">
                <a:latin typeface="ＭＳ Ｐゴシック" panose="020B0600070205080204" pitchFamily="50" charset="-128"/>
                <a:ea typeface="ＭＳ Ｐゴシック" panose="020B0600070205080204" pitchFamily="50" charset="-128"/>
              </a:rPr>
              <a:t>課題への対策１</a:t>
            </a:r>
            <a:endParaRPr lang="en-US" altLang="ja-JP" sz="3600" dirty="0">
              <a:latin typeface="ＭＳ Ｐゴシック" panose="020B0600070205080204" pitchFamily="50" charset="-128"/>
              <a:ea typeface="ＭＳ Ｐゴシック" panose="020B0600070205080204" pitchFamily="50" charset="-128"/>
            </a:endParaRPr>
          </a:p>
        </p:txBody>
      </p:sp>
      <p:sp>
        <p:nvSpPr>
          <p:cNvPr id="5" name="角丸四角形 4"/>
          <p:cNvSpPr/>
          <p:nvPr/>
        </p:nvSpPr>
        <p:spPr>
          <a:xfrm>
            <a:off x="473606" y="1433692"/>
            <a:ext cx="5451894" cy="72461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2800" dirty="0">
                <a:latin typeface="ＭＳ Ｐゴシック" panose="020B0600070205080204" pitchFamily="50" charset="-128"/>
                <a:ea typeface="ＭＳ Ｐゴシック" panose="020B0600070205080204" pitchFamily="50" charset="-128"/>
              </a:rPr>
              <a:t>SNS</a:t>
            </a:r>
            <a:r>
              <a:rPr lang="ja-JP" altLang="en-US" sz="2800" dirty="0">
                <a:latin typeface="ＭＳ Ｐゴシック" panose="020B0600070205080204" pitchFamily="50" charset="-128"/>
                <a:ea typeface="ＭＳ Ｐゴシック" panose="020B0600070205080204" pitchFamily="50" charset="-128"/>
              </a:rPr>
              <a:t>導入に関する</a:t>
            </a:r>
            <a:r>
              <a:rPr lang="ja-JP" altLang="en-US" sz="2800" dirty="0">
                <a:solidFill>
                  <a:srgbClr val="FFFFFF"/>
                </a:solidFill>
                <a:latin typeface="ＭＳ Ｐゴシック" panose="020B0600070205080204" pitchFamily="50" charset="-128"/>
                <a:ea typeface="ＭＳ Ｐゴシック" panose="020B0600070205080204" pitchFamily="50" charset="-128"/>
              </a:rPr>
              <a:t>目的の欠如</a:t>
            </a:r>
            <a:endParaRPr lang="en-US" altLang="ja-JP" sz="2800" dirty="0">
              <a:solidFill>
                <a:srgbClr val="FFFFFF"/>
              </a:solidFill>
              <a:latin typeface="ＭＳ Ｐゴシック" panose="020B0600070205080204" pitchFamily="50" charset="-128"/>
              <a:ea typeface="ＭＳ Ｐゴシック" panose="020B0600070205080204" pitchFamily="50" charset="-128"/>
            </a:endParaRPr>
          </a:p>
        </p:txBody>
      </p:sp>
      <p:sp>
        <p:nvSpPr>
          <p:cNvPr id="11" name="角丸四角形 10"/>
          <p:cNvSpPr/>
          <p:nvPr/>
        </p:nvSpPr>
        <p:spPr>
          <a:xfrm>
            <a:off x="470729" y="3846212"/>
            <a:ext cx="5451894" cy="72461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800" dirty="0">
                <a:latin typeface="ＭＳ Ｐゴシック" panose="020B0600070205080204" pitchFamily="50" charset="-128"/>
                <a:ea typeface="ＭＳ Ｐゴシック" panose="020B0600070205080204" pitchFamily="50" charset="-128"/>
              </a:rPr>
              <a:t>成功に導く</a:t>
            </a:r>
            <a:r>
              <a:rPr lang="ja-JP" altLang="en-US" sz="2800" dirty="0">
                <a:solidFill>
                  <a:srgbClr val="FFFFFF"/>
                </a:solidFill>
                <a:latin typeface="ＭＳ Ｐゴシック" panose="020B0600070205080204" pitchFamily="50" charset="-128"/>
                <a:ea typeface="ＭＳ Ｐゴシック" panose="020B0600070205080204" pitchFamily="50" charset="-128"/>
              </a:rPr>
              <a:t>運営チームの不在</a:t>
            </a:r>
            <a:endParaRPr lang="en-US" altLang="ja-JP" sz="2800" dirty="0">
              <a:solidFill>
                <a:srgbClr val="FFFFFF"/>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621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5"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790753" y="4051540"/>
            <a:ext cx="7850038" cy="188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smtClean="0">
                <a:latin typeface="ＭＳ Ｐゴシック" panose="020B0600070205080204" pitchFamily="50" charset="-128"/>
                <a:ea typeface="ＭＳ Ｐゴシック" panose="020B0600070205080204" pitchFamily="50" charset="-128"/>
              </a:rPr>
              <a:t>Good!!</a:t>
            </a:r>
            <a:r>
              <a:rPr kumimoji="1" lang="ja-JP" altLang="en-US" sz="2400" dirty="0" smtClean="0">
                <a:latin typeface="ＭＳ Ｐゴシック" panose="020B0600070205080204" pitchFamily="50" charset="-128"/>
                <a:ea typeface="ＭＳ Ｐゴシック" panose="020B0600070205080204" pitchFamily="50" charset="-128"/>
              </a:rPr>
              <a:t>機能は、役職の上で、上司から部下へのみ可能</a:t>
            </a:r>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en-US" altLang="ja-JP" sz="2400" dirty="0" smtClean="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添付資料</a:t>
            </a:r>
            <a:r>
              <a:rPr kumimoji="1" lang="en-US" altLang="ja-JP" sz="2400" dirty="0" smtClean="0">
                <a:latin typeface="ＭＳ Ｐゴシック" panose="020B0600070205080204" pitchFamily="50" charset="-128"/>
                <a:ea typeface="ＭＳ Ｐゴシック" panose="020B0600070205080204" pitchFamily="50" charset="-128"/>
              </a:rPr>
              <a:t>2)</a:t>
            </a:r>
          </a:p>
        </p:txBody>
      </p:sp>
      <p:sp>
        <p:nvSpPr>
          <p:cNvPr id="6" name="正方形/長方形 5"/>
          <p:cNvSpPr/>
          <p:nvPr/>
        </p:nvSpPr>
        <p:spPr>
          <a:xfrm>
            <a:off x="776377" y="1621768"/>
            <a:ext cx="7850038" cy="188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利用者数に応じた料金プランで、小規模展開→大規模化へと徐々に移行することができる</a:t>
            </a:r>
            <a:endParaRPr kumimoji="1" lang="en-US" altLang="ja-JP" sz="2400" dirty="0" smtClean="0">
              <a:latin typeface="ＭＳ Ｐゴシック" panose="020B0600070205080204" pitchFamily="50" charset="-128"/>
              <a:ea typeface="ＭＳ Ｐゴシック" panose="020B0600070205080204" pitchFamily="50" charset="-128"/>
            </a:endParaRPr>
          </a:p>
          <a:p>
            <a:pPr lvl="8"/>
            <a:r>
              <a:rPr kumimoji="1" lang="ja-JP" altLang="en-US" sz="2400" dirty="0" smtClean="0">
                <a:latin typeface="ＭＳ Ｐゴシック" panose="020B0600070205080204" pitchFamily="50" charset="-128"/>
                <a:ea typeface="ＭＳ Ｐゴシック" panose="020B0600070205080204" pitchFamily="50" charset="-128"/>
              </a:rPr>
              <a:t>　　　　　　　　　　　　</a:t>
            </a:r>
            <a:r>
              <a:rPr kumimoji="1" lang="en-US" altLang="ja-JP" sz="2400" dirty="0" smtClean="0">
                <a:latin typeface="ＭＳ Ｐゴシック" panose="020B0600070205080204" pitchFamily="50" charset="-128"/>
                <a:ea typeface="ＭＳ Ｐゴシック" panose="020B0600070205080204" pitchFamily="50" charset="-128"/>
              </a:rPr>
              <a:t>(</a:t>
            </a:r>
            <a:r>
              <a:rPr kumimoji="1" lang="ja-JP" altLang="en-US" sz="2400" dirty="0" smtClean="0">
                <a:latin typeface="ＭＳ Ｐゴシック" panose="020B0600070205080204" pitchFamily="50" charset="-128"/>
                <a:ea typeface="ＭＳ Ｐゴシック" panose="020B0600070205080204" pitchFamily="50" charset="-128"/>
              </a:rPr>
              <a:t>添付資料</a:t>
            </a:r>
            <a:r>
              <a:rPr kumimoji="1" lang="en-US" altLang="ja-JP" sz="2400" dirty="0" smtClean="0">
                <a:latin typeface="ＭＳ Ｐゴシック" panose="020B0600070205080204" pitchFamily="50" charset="-128"/>
                <a:ea typeface="ＭＳ Ｐゴシック" panose="020B0600070205080204" pitchFamily="50" charset="-128"/>
              </a:rPr>
              <a:t>1)</a:t>
            </a:r>
          </a:p>
        </p:txBody>
      </p:sp>
      <p:sp>
        <p:nvSpPr>
          <p:cNvPr id="4" name="コンテンツ プレースホルダー 2"/>
          <p:cNvSpPr txBox="1">
            <a:spLocks/>
          </p:cNvSpPr>
          <p:nvPr/>
        </p:nvSpPr>
        <p:spPr>
          <a:xfrm>
            <a:off x="473606" y="574165"/>
            <a:ext cx="7989752" cy="66974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3600" dirty="0" smtClean="0">
                <a:latin typeface="ＭＳ Ｐゴシック" panose="020B0600070205080204" pitchFamily="50" charset="-128"/>
                <a:ea typeface="ＭＳ Ｐゴシック" panose="020B0600070205080204" pitchFamily="50" charset="-128"/>
              </a:rPr>
              <a:t>１</a:t>
            </a:r>
            <a:r>
              <a:rPr lang="en-US" altLang="ja-JP" sz="3600" dirty="0" smtClean="0">
                <a:latin typeface="ＭＳ Ｐゴシック" panose="020B0600070205080204" pitchFamily="50" charset="-128"/>
                <a:ea typeface="ＭＳ Ｐゴシック" panose="020B0600070205080204" pitchFamily="50" charset="-128"/>
              </a:rPr>
              <a:t>-</a:t>
            </a:r>
            <a:r>
              <a:rPr lang="ja-JP" altLang="en-US" sz="3600" dirty="0">
                <a:latin typeface="ＭＳ Ｐゴシック" panose="020B0600070205080204" pitchFamily="50" charset="-128"/>
                <a:ea typeface="ＭＳ Ｐゴシック" panose="020B0600070205080204" pitchFamily="50" charset="-128"/>
              </a:rPr>
              <a:t>３　</a:t>
            </a:r>
            <a:r>
              <a:rPr lang="ja-JP" altLang="en-US" sz="3600" dirty="0" smtClean="0">
                <a:latin typeface="ＭＳ Ｐゴシック" panose="020B0600070205080204" pitchFamily="50" charset="-128"/>
                <a:ea typeface="ＭＳ Ｐゴシック" panose="020B0600070205080204" pitchFamily="50" charset="-128"/>
              </a:rPr>
              <a:t>課題への対策２</a:t>
            </a:r>
            <a:endParaRPr lang="en-US" altLang="ja-JP" sz="3600" dirty="0">
              <a:latin typeface="ＭＳ Ｐゴシック" panose="020B0600070205080204" pitchFamily="50" charset="-128"/>
              <a:ea typeface="ＭＳ Ｐゴシック" panose="020B0600070205080204" pitchFamily="50" charset="-128"/>
            </a:endParaRPr>
          </a:p>
        </p:txBody>
      </p:sp>
      <p:sp>
        <p:nvSpPr>
          <p:cNvPr id="5" name="角丸四角形 4"/>
          <p:cNvSpPr/>
          <p:nvPr/>
        </p:nvSpPr>
        <p:spPr>
          <a:xfrm>
            <a:off x="473606" y="1433692"/>
            <a:ext cx="5451894" cy="72461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800" dirty="0">
                <a:latin typeface="ＭＳ Ｐゴシック" panose="020B0600070205080204" pitchFamily="50" charset="-128"/>
                <a:ea typeface="ＭＳ Ｐゴシック" panose="020B0600070205080204" pitchFamily="50" charset="-128"/>
              </a:rPr>
              <a:t>成果を急いだ</a:t>
            </a:r>
            <a:r>
              <a:rPr lang="ja-JP" altLang="en-US" sz="2800" dirty="0">
                <a:solidFill>
                  <a:srgbClr val="FFFFFF"/>
                </a:solidFill>
                <a:latin typeface="ＭＳ Ｐゴシック" panose="020B0600070205080204" pitchFamily="50" charset="-128"/>
                <a:ea typeface="ＭＳ Ｐゴシック" panose="020B0600070205080204" pitchFamily="50" charset="-128"/>
              </a:rPr>
              <a:t>一斉展開</a:t>
            </a:r>
            <a:r>
              <a:rPr lang="ja-JP" altLang="en-US" sz="2800" dirty="0">
                <a:latin typeface="ＭＳ Ｐゴシック" panose="020B0600070205080204" pitchFamily="50" charset="-128"/>
                <a:ea typeface="ＭＳ Ｐゴシック" panose="020B0600070205080204" pitchFamily="50" charset="-128"/>
              </a:rPr>
              <a:t>が不発</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1" name="角丸四角形 10"/>
          <p:cNvSpPr/>
          <p:nvPr/>
        </p:nvSpPr>
        <p:spPr>
          <a:xfrm>
            <a:off x="470729" y="3846212"/>
            <a:ext cx="5451894" cy="72461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ja-JP" altLang="en-US" sz="2800" dirty="0">
                <a:latin typeface="ＭＳ Ｐゴシック" panose="020B0600070205080204" pitchFamily="50" charset="-128"/>
                <a:ea typeface="ＭＳ Ｐゴシック" panose="020B0600070205080204" pitchFamily="50" charset="-128"/>
              </a:rPr>
              <a:t>上司からの</a:t>
            </a:r>
            <a:r>
              <a:rPr lang="en-US" altLang="ja-JP" sz="2800" dirty="0">
                <a:latin typeface="ＭＳ Ｐゴシック" panose="020B0600070205080204" pitchFamily="50" charset="-128"/>
                <a:ea typeface="ＭＳ Ｐゴシック" panose="020B0600070205080204" pitchFamily="50" charset="-128"/>
              </a:rPr>
              <a:t>Good!!</a:t>
            </a:r>
            <a:r>
              <a:rPr lang="ja-JP" altLang="en-US" sz="2800" dirty="0">
                <a:solidFill>
                  <a:srgbClr val="FFFFFF"/>
                </a:solidFill>
                <a:latin typeface="ＭＳ Ｐゴシック" panose="020B0600070205080204" pitchFamily="50" charset="-128"/>
                <a:ea typeface="ＭＳ Ｐゴシック" panose="020B0600070205080204" pitchFamily="50" charset="-128"/>
              </a:rPr>
              <a:t>強要</a:t>
            </a:r>
            <a:r>
              <a:rPr lang="en-US" altLang="ja-JP" sz="2800" dirty="0">
                <a:solidFill>
                  <a:srgbClr val="FFFFFF"/>
                </a:solidFill>
                <a:latin typeface="ＭＳ Ｐゴシック" panose="020B0600070205080204" pitchFamily="50" charset="-128"/>
                <a:ea typeface="ＭＳ Ｐゴシック" panose="020B0600070205080204" pitchFamily="50" charset="-128"/>
              </a:rPr>
              <a:t>(</a:t>
            </a:r>
            <a:r>
              <a:rPr lang="ja-JP" altLang="en-US" sz="2800" dirty="0">
                <a:solidFill>
                  <a:srgbClr val="FFFFFF"/>
                </a:solidFill>
                <a:latin typeface="ＭＳ Ｐゴシック" panose="020B0600070205080204" pitchFamily="50" charset="-128"/>
                <a:ea typeface="ＭＳ Ｐゴシック" panose="020B0600070205080204" pitchFamily="50" charset="-128"/>
              </a:rPr>
              <a:t>パワハラ</a:t>
            </a:r>
            <a:r>
              <a:rPr lang="en-US" altLang="ja-JP" sz="2800" dirty="0">
                <a:solidFill>
                  <a:srgbClr val="FFFFFF"/>
                </a:solidFill>
                <a:latin typeface="ＭＳ Ｐゴシック" panose="020B0600070205080204" pitchFamily="50" charset="-128"/>
                <a:ea typeface="ＭＳ Ｐゴシック" panose="020B0600070205080204" pitchFamily="50" charset="-128"/>
              </a:rPr>
              <a:t>)</a:t>
            </a:r>
            <a:endParaRPr kumimoji="1" lang="ja-JP" altLang="en-US" sz="2800" dirty="0">
              <a:solidFill>
                <a:srgbClr val="FFFFFF"/>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9443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5"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000" dirty="0" smtClean="0">
                <a:latin typeface="ＭＳ Ｐゴシック" panose="020B0600070205080204" pitchFamily="50" charset="-128"/>
                <a:ea typeface="ＭＳ Ｐゴシック" panose="020B0600070205080204" pitchFamily="50" charset="-128"/>
              </a:rPr>
              <a:t>２</a:t>
            </a:r>
            <a:r>
              <a:rPr kumimoji="1" lang="en-US" altLang="ja-JP" sz="5000" dirty="0" smtClean="0">
                <a:latin typeface="ＭＳ Ｐゴシック" panose="020B0600070205080204" pitchFamily="50" charset="-128"/>
                <a:ea typeface="ＭＳ Ｐゴシック" panose="020B0600070205080204" pitchFamily="50" charset="-128"/>
              </a:rPr>
              <a:t>.</a:t>
            </a:r>
            <a:r>
              <a:rPr lang="ja-JP" altLang="en-US" sz="5000" dirty="0">
                <a:latin typeface="ＭＳ Ｐゴシック" panose="020B0600070205080204" pitchFamily="50" charset="-128"/>
                <a:ea typeface="ＭＳ Ｐゴシック" panose="020B0600070205080204" pitchFamily="50" charset="-128"/>
              </a:rPr>
              <a:t>システム</a:t>
            </a:r>
            <a:r>
              <a:rPr lang="ja-JP" altLang="en-US" sz="5000" dirty="0" smtClean="0">
                <a:latin typeface="ＭＳ Ｐゴシック" panose="020B0600070205080204" pitchFamily="50" charset="-128"/>
                <a:ea typeface="ＭＳ Ｐゴシック" panose="020B0600070205080204" pitchFamily="50" charset="-128"/>
              </a:rPr>
              <a:t>の機能</a:t>
            </a:r>
            <a:endParaRPr kumimoji="1" lang="ja-JP" altLang="en-US" sz="50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581192" y="2228003"/>
            <a:ext cx="7989752" cy="4224555"/>
          </a:xfrm>
        </p:spPr>
        <p:txBody>
          <a:bodyPr>
            <a:normAutofit/>
          </a:bodyPr>
          <a:lstStyle/>
          <a:p>
            <a:pPr marL="0" indent="0">
              <a:buNone/>
            </a:pPr>
            <a:r>
              <a:rPr kumimoji="1" lang="ja-JP" altLang="en-US"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１　</a:t>
            </a:r>
            <a:r>
              <a:rPr kumimoji="1" lang="ja-JP" altLang="en-US" sz="2400" dirty="0" smtClean="0">
                <a:latin typeface="ＭＳ Ｐゴシック" panose="020B0600070205080204" pitchFamily="50" charset="-128"/>
                <a:ea typeface="ＭＳ Ｐゴシック" panose="020B0600070205080204" pitchFamily="50" charset="-128"/>
              </a:rPr>
              <a:t>ログイン機能　</a:t>
            </a:r>
            <a:r>
              <a:rPr kumimoji="1" lang="en-US" altLang="ja-JP" sz="2400" dirty="0" smtClean="0">
                <a:latin typeface="ＭＳ Ｐゴシック" panose="020B0600070205080204" pitchFamily="50" charset="-128"/>
                <a:ea typeface="ＭＳ Ｐゴシック" panose="020B0600070205080204" pitchFamily="50" charset="-128"/>
              </a:rPr>
              <a:t>				</a:t>
            </a:r>
          </a:p>
          <a:p>
            <a:pPr marL="0" indent="0">
              <a:buNone/>
            </a:pP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２　新規登録機能　</a:t>
            </a:r>
            <a:r>
              <a:rPr lang="en-US" altLang="ja-JP" sz="2400" dirty="0" smtClean="0">
                <a:latin typeface="ＭＳ Ｐゴシック" panose="020B0600070205080204" pitchFamily="50" charset="-128"/>
                <a:ea typeface="ＭＳ Ｐゴシック" panose="020B0600070205080204" pitchFamily="50" charset="-128"/>
              </a:rPr>
              <a:t> 				</a:t>
            </a:r>
          </a:p>
          <a:p>
            <a:pPr marL="0" indent="0">
              <a:buNone/>
            </a:pPr>
            <a:r>
              <a:rPr kumimoji="1" lang="ja-JP" altLang="en-US"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３　</a:t>
            </a:r>
            <a:r>
              <a:rPr kumimoji="1" lang="ja-JP" altLang="en-US" sz="2400" dirty="0" smtClean="0">
                <a:latin typeface="ＭＳ Ｐゴシック" panose="020B0600070205080204" pitchFamily="50" charset="-128"/>
                <a:ea typeface="ＭＳ Ｐゴシック" panose="020B0600070205080204" pitchFamily="50" charset="-128"/>
              </a:rPr>
              <a:t>マイページ機能　</a:t>
            </a:r>
            <a:r>
              <a:rPr lang="en-US" altLang="ja-JP" sz="2400" dirty="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			</a:t>
            </a:r>
            <a:endParaRPr kumimoji="1" lang="en-US" altLang="ja-JP" sz="2400" dirty="0" smtClean="0">
              <a:latin typeface="ＭＳ Ｐゴシック" panose="020B0600070205080204" pitchFamily="50" charset="-128"/>
              <a:ea typeface="ＭＳ Ｐゴシック" panose="020B0600070205080204" pitchFamily="50" charset="-128"/>
            </a:endParaRPr>
          </a:p>
          <a:p>
            <a:pPr marL="0" indent="0">
              <a:buNone/>
            </a:pP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４　メッセージ機能　</a:t>
            </a:r>
            <a:r>
              <a:rPr lang="en-US" altLang="ja-JP" sz="2400" dirty="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			</a:t>
            </a:r>
          </a:p>
          <a:p>
            <a:pPr marL="0" indent="0">
              <a:buNone/>
            </a:pPr>
            <a:r>
              <a:rPr kumimoji="1" lang="ja-JP" altLang="en-US"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５　</a:t>
            </a:r>
            <a:r>
              <a:rPr kumimoji="1" lang="ja-JP" altLang="en-US" sz="2400" dirty="0" smtClean="0">
                <a:latin typeface="ＭＳ Ｐゴシック" panose="020B0600070205080204" pitchFamily="50" charset="-128"/>
                <a:ea typeface="ＭＳ Ｐゴシック" panose="020B0600070205080204" pitchFamily="50" charset="-128"/>
              </a:rPr>
              <a:t>メッセージ内容表示機能　</a:t>
            </a:r>
            <a:r>
              <a:rPr lang="en-US" altLang="ja-JP" sz="2400" dirty="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	</a:t>
            </a:r>
            <a:endParaRPr kumimoji="1" lang="en-US" altLang="ja-JP" sz="2400" dirty="0" smtClean="0">
              <a:latin typeface="ＭＳ Ｐゴシック" panose="020B0600070205080204" pitchFamily="50" charset="-128"/>
              <a:ea typeface="ＭＳ Ｐゴシック" panose="020B0600070205080204" pitchFamily="50" charset="-128"/>
            </a:endParaRPr>
          </a:p>
          <a:p>
            <a:pPr marL="0" indent="0">
              <a:buNone/>
            </a:pP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６　メッセージ作成機能　</a:t>
            </a:r>
            <a:r>
              <a:rPr lang="en-US" altLang="ja-JP" sz="2400" dirty="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		</a:t>
            </a:r>
          </a:p>
          <a:p>
            <a:pPr marL="0" indent="0">
              <a:buNone/>
            </a:pPr>
            <a:r>
              <a:rPr kumimoji="1" lang="ja-JP" altLang="en-US"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７　</a:t>
            </a:r>
            <a:r>
              <a:rPr kumimoji="1" lang="ja-JP" altLang="en-US" sz="2400" dirty="0" smtClean="0">
                <a:latin typeface="ＭＳ Ｐゴシック" panose="020B0600070205080204" pitchFamily="50" charset="-128"/>
                <a:ea typeface="ＭＳ Ｐゴシック" panose="020B0600070205080204" pitchFamily="50" charset="-128"/>
              </a:rPr>
              <a:t>チャットグループ選択機能</a:t>
            </a:r>
            <a:r>
              <a:rPr kumimoji="1" lang="en-US" altLang="ja-JP" sz="2400" dirty="0" smtClean="0">
                <a:latin typeface="ＭＳ Ｐゴシック" panose="020B0600070205080204" pitchFamily="50" charset="-128"/>
                <a:ea typeface="ＭＳ Ｐゴシック" panose="020B0600070205080204" pitchFamily="50" charset="-128"/>
              </a:rPr>
              <a:t>	</a:t>
            </a:r>
          </a:p>
          <a:p>
            <a:pPr marL="0" indent="0">
              <a:buNone/>
            </a:pPr>
            <a:r>
              <a:rPr lang="ja-JP" altLang="en-US" sz="2400" dirty="0" smtClean="0">
                <a:latin typeface="ＭＳ Ｐゴシック" panose="020B0600070205080204" pitchFamily="50" charset="-128"/>
                <a:ea typeface="ＭＳ Ｐゴシック" panose="020B0600070205080204" pitchFamily="50" charset="-128"/>
              </a:rPr>
              <a:t>・２</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８　チャット機能　</a:t>
            </a:r>
            <a:r>
              <a:rPr lang="en-US" altLang="ja-JP" sz="2400" dirty="0" smtClean="0">
                <a:latin typeface="ＭＳ Ｐゴシック" panose="020B0600070205080204" pitchFamily="50" charset="-128"/>
                <a:ea typeface="ＭＳ Ｐゴシック" panose="020B0600070205080204" pitchFamily="50" charset="-128"/>
              </a:rPr>
              <a:t>	 			</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175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000" dirty="0" smtClean="0">
                <a:latin typeface="ＭＳ Ｐゴシック" panose="020B0600070205080204" pitchFamily="50" charset="-128"/>
                <a:ea typeface="ＭＳ Ｐゴシック" panose="020B0600070205080204" pitchFamily="50" charset="-128"/>
              </a:rPr>
              <a:t>３</a:t>
            </a:r>
            <a:r>
              <a:rPr lang="en-US" altLang="ja-JP" sz="5000" dirty="0" smtClean="0">
                <a:latin typeface="ＭＳ Ｐゴシック" panose="020B0600070205080204" pitchFamily="50" charset="-128"/>
                <a:ea typeface="ＭＳ Ｐゴシック" panose="020B0600070205080204" pitchFamily="50" charset="-128"/>
              </a:rPr>
              <a:t>.</a:t>
            </a:r>
            <a:r>
              <a:rPr kumimoji="1" lang="ja-JP" altLang="en-US" sz="5000" dirty="0" smtClean="0">
                <a:latin typeface="ＭＳ Ｐゴシック" panose="020B0600070205080204" pitchFamily="50" charset="-128"/>
                <a:ea typeface="ＭＳ Ｐゴシック" panose="020B0600070205080204" pitchFamily="50" charset="-128"/>
              </a:rPr>
              <a:t>弊社</a:t>
            </a:r>
            <a:r>
              <a:rPr lang="en-US" altLang="ja-JP" sz="5000" dirty="0">
                <a:latin typeface="ＭＳ Ｐゴシック" panose="020B0600070205080204" pitchFamily="50" charset="-128"/>
                <a:ea typeface="ＭＳ Ｐゴシック" panose="020B0600070205080204" pitchFamily="50" charset="-128"/>
              </a:rPr>
              <a:t>SNS</a:t>
            </a:r>
            <a:r>
              <a:rPr lang="ja-JP" altLang="en-US" sz="5000" dirty="0" smtClean="0">
                <a:latin typeface="ＭＳ Ｐゴシック" panose="020B0600070205080204" pitchFamily="50" charset="-128"/>
                <a:ea typeface="ＭＳ Ｐゴシック" panose="020B0600070205080204" pitchFamily="50" charset="-128"/>
              </a:rPr>
              <a:t>のメリット</a:t>
            </a:r>
            <a:endParaRPr kumimoji="1" lang="ja-JP" altLang="en-US" sz="5000"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581192" y="2228003"/>
            <a:ext cx="7989752" cy="4224555"/>
          </a:xfrm>
        </p:spPr>
        <p:txBody>
          <a:bodyPr>
            <a:normAutofit/>
          </a:bodyPr>
          <a:lstStyle/>
          <a:p>
            <a:r>
              <a:rPr lang="ja-JP" altLang="en-US" sz="3200" dirty="0" smtClean="0">
                <a:latin typeface="ＭＳ Ｐゴシック" panose="020B0600070205080204" pitchFamily="50" charset="-128"/>
                <a:ea typeface="ＭＳ Ｐゴシック" panose="020B0600070205080204" pitchFamily="50" charset="-128"/>
              </a:rPr>
              <a:t>３</a:t>
            </a:r>
            <a:r>
              <a:rPr lang="en-US" altLang="ja-JP" sz="3200" dirty="0" smtClean="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１　</a:t>
            </a:r>
            <a:r>
              <a:rPr lang="ja-JP" altLang="en-US" sz="3200" dirty="0" smtClean="0">
                <a:latin typeface="ＭＳ Ｐゴシック" panose="020B0600070205080204" pitchFamily="50" charset="-128"/>
                <a:ea typeface="ＭＳ Ｐゴシック" panose="020B0600070205080204" pitchFamily="50" charset="-128"/>
              </a:rPr>
              <a:t>利用することでのメリット</a:t>
            </a:r>
            <a:endParaRPr lang="en-US" altLang="ja-JP" sz="3200" dirty="0" smtClean="0">
              <a:latin typeface="ＭＳ Ｐゴシック" panose="020B0600070205080204" pitchFamily="50" charset="-128"/>
              <a:ea typeface="ＭＳ Ｐゴシック" panose="020B0600070205080204" pitchFamily="50" charset="-128"/>
            </a:endParaRPr>
          </a:p>
          <a:p>
            <a:r>
              <a:rPr lang="ja-JP" altLang="en-US" sz="3200" dirty="0" smtClean="0">
                <a:latin typeface="ＭＳ Ｐゴシック" panose="020B0600070205080204" pitchFamily="50" charset="-128"/>
                <a:ea typeface="ＭＳ Ｐゴシック" panose="020B0600070205080204" pitchFamily="50" charset="-128"/>
              </a:rPr>
              <a:t>３</a:t>
            </a:r>
            <a:r>
              <a:rPr lang="en-US" altLang="ja-JP" sz="3200" dirty="0" smtClean="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２　</a:t>
            </a:r>
            <a:r>
              <a:rPr lang="ja-JP" altLang="en-US" sz="3200" dirty="0" smtClean="0">
                <a:latin typeface="ＭＳ Ｐゴシック" panose="020B0600070205080204" pitchFamily="50" charset="-128"/>
                <a:ea typeface="ＭＳ Ｐゴシック" panose="020B0600070205080204" pitchFamily="50" charset="-128"/>
              </a:rPr>
              <a:t>弊社</a:t>
            </a:r>
            <a:r>
              <a:rPr lang="en-US" altLang="ja-JP" sz="3200" dirty="0" smtClean="0">
                <a:latin typeface="ＭＳ Ｐゴシック" panose="020B0600070205080204" pitchFamily="50" charset="-128"/>
                <a:ea typeface="ＭＳ Ｐゴシック" panose="020B0600070205080204" pitchFamily="50" charset="-128"/>
              </a:rPr>
              <a:t>SNS</a:t>
            </a:r>
            <a:r>
              <a:rPr lang="ja-JP" altLang="en-US" sz="3200" dirty="0" smtClean="0">
                <a:latin typeface="ＭＳ Ｐゴシック" panose="020B0600070205080204" pitchFamily="50" charset="-128"/>
                <a:ea typeface="ＭＳ Ｐゴシック" panose="020B0600070205080204" pitchFamily="50" charset="-128"/>
              </a:rPr>
              <a:t>の売り</a:t>
            </a:r>
            <a:endParaRPr lang="en-US" altLang="ja-JP" sz="3200" dirty="0">
              <a:latin typeface="ＭＳ Ｐゴシック" panose="020B0600070205080204" pitchFamily="50" charset="-128"/>
              <a:ea typeface="ＭＳ Ｐゴシック" panose="020B0600070205080204" pitchFamily="50" charset="-128"/>
            </a:endParaRPr>
          </a:p>
          <a:p>
            <a:endParaRPr lang="en-US" altLang="ja-JP" sz="32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6240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TC103457464[[fn=配当]]</Template>
  <TotalTime>5492</TotalTime>
  <Words>1143</Words>
  <Application>Microsoft Office PowerPoint</Application>
  <PresentationFormat>画面に合わせる (4:3)</PresentationFormat>
  <Paragraphs>124</Paragraphs>
  <Slides>13</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HGP明朝E</vt:lpstr>
      <vt:lpstr>HGｺﾞｼｯｸE</vt:lpstr>
      <vt:lpstr>ＭＳ Ｐゴシック</vt:lpstr>
      <vt:lpstr>ＭＳ ゴシック</vt:lpstr>
      <vt:lpstr>Arial</vt:lpstr>
      <vt:lpstr>Calibri</vt:lpstr>
      <vt:lpstr>Gill Sans MT</vt:lpstr>
      <vt:lpstr>Wingdings 2</vt:lpstr>
      <vt:lpstr>配当</vt:lpstr>
      <vt:lpstr>すたじお麦茶 ～Studio Mugicha～</vt:lpstr>
      <vt:lpstr>目次</vt:lpstr>
      <vt:lpstr>１.開発の経緯</vt:lpstr>
      <vt:lpstr>PowerPoint プレゼンテーション</vt:lpstr>
      <vt:lpstr>PowerPoint プレゼンテーション</vt:lpstr>
      <vt:lpstr>PowerPoint プレゼンテーション</vt:lpstr>
      <vt:lpstr>PowerPoint プレゼンテーション</vt:lpstr>
      <vt:lpstr>２.システムの機能</vt:lpstr>
      <vt:lpstr>３.弊社SNSのメリット</vt:lpstr>
      <vt:lpstr>PowerPoint プレゼンテーション</vt:lpstr>
      <vt:lpstr>PowerPoint プレゼンテーション</vt:lpstr>
      <vt:lpstr>４.良いシステムとは</vt:lpstr>
      <vt:lpstr>５.所感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 Iida</dc:creator>
  <cp:lastModifiedBy>Ryo Iida</cp:lastModifiedBy>
  <cp:revision>76</cp:revision>
  <dcterms:created xsi:type="dcterms:W3CDTF">2013-11-29T01:45:35Z</dcterms:created>
  <dcterms:modified xsi:type="dcterms:W3CDTF">2014-01-27T22:13:15Z</dcterms:modified>
</cp:coreProperties>
</file>