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B24B-7892-4777-89F7-B23E755CFB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4E909F-369E-4ACC-AB60-DD6E327BD1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93A2F2-ED12-428A-8337-F93B58F0D8A5}"/>
              </a:ext>
            </a:extLst>
          </p:cNvPr>
          <p:cNvSpPr>
            <a:spLocks noGrp="1"/>
          </p:cNvSpPr>
          <p:nvPr>
            <p:ph type="dt" sz="half" idx="10"/>
          </p:nvPr>
        </p:nvSpPr>
        <p:spPr/>
        <p:txBody>
          <a:bodyPr/>
          <a:lstStyle/>
          <a:p>
            <a:fld id="{8CA5BC49-6F8D-4E03-8EB9-3915583E580A}" type="datetimeFigureOut">
              <a:rPr lang="en-IN" smtClean="0"/>
              <a:t>05-03-2024</a:t>
            </a:fld>
            <a:endParaRPr lang="en-IN"/>
          </a:p>
        </p:txBody>
      </p:sp>
      <p:sp>
        <p:nvSpPr>
          <p:cNvPr id="5" name="Footer Placeholder 4">
            <a:extLst>
              <a:ext uri="{FF2B5EF4-FFF2-40B4-BE49-F238E27FC236}">
                <a16:creationId xmlns:a16="http://schemas.microsoft.com/office/drawing/2014/main" id="{D8D8A5E0-3923-48FE-83E3-63C980163A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704E3C-8D9A-4798-AE9F-7607F430B5B5}"/>
              </a:ext>
            </a:extLst>
          </p:cNvPr>
          <p:cNvSpPr>
            <a:spLocks noGrp="1"/>
          </p:cNvSpPr>
          <p:nvPr>
            <p:ph type="sldNum" sz="quarter" idx="12"/>
          </p:nvPr>
        </p:nvSpPr>
        <p:spPr/>
        <p:txBody>
          <a:bodyPr/>
          <a:lstStyle/>
          <a:p>
            <a:fld id="{F2C3EE86-9747-4D80-BB6F-AF239C18853D}" type="slidenum">
              <a:rPr lang="en-IN" smtClean="0"/>
              <a:t>‹#›</a:t>
            </a:fld>
            <a:endParaRPr lang="en-IN"/>
          </a:p>
        </p:txBody>
      </p:sp>
    </p:spTree>
    <p:extLst>
      <p:ext uri="{BB962C8B-B14F-4D97-AF65-F5344CB8AC3E}">
        <p14:creationId xmlns:p14="http://schemas.microsoft.com/office/powerpoint/2010/main" val="2218305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2112D-CC5E-480C-A103-DA1BC51E5A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4E466E-CAB1-43C5-B158-02E067B80CD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4E30E3-B3A7-46F3-AFAF-E64D5C0CDFD0}"/>
              </a:ext>
            </a:extLst>
          </p:cNvPr>
          <p:cNvSpPr>
            <a:spLocks noGrp="1"/>
          </p:cNvSpPr>
          <p:nvPr>
            <p:ph type="dt" sz="half" idx="10"/>
          </p:nvPr>
        </p:nvSpPr>
        <p:spPr/>
        <p:txBody>
          <a:bodyPr/>
          <a:lstStyle/>
          <a:p>
            <a:fld id="{8CA5BC49-6F8D-4E03-8EB9-3915583E580A}" type="datetimeFigureOut">
              <a:rPr lang="en-IN" smtClean="0"/>
              <a:t>05-03-2024</a:t>
            </a:fld>
            <a:endParaRPr lang="en-IN"/>
          </a:p>
        </p:txBody>
      </p:sp>
      <p:sp>
        <p:nvSpPr>
          <p:cNvPr id="5" name="Footer Placeholder 4">
            <a:extLst>
              <a:ext uri="{FF2B5EF4-FFF2-40B4-BE49-F238E27FC236}">
                <a16:creationId xmlns:a16="http://schemas.microsoft.com/office/drawing/2014/main" id="{D2234F57-494D-4023-9AFE-AF1A11B202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D06D07-D0A4-4853-93ED-CB522F11FE0C}"/>
              </a:ext>
            </a:extLst>
          </p:cNvPr>
          <p:cNvSpPr>
            <a:spLocks noGrp="1"/>
          </p:cNvSpPr>
          <p:nvPr>
            <p:ph type="sldNum" sz="quarter" idx="12"/>
          </p:nvPr>
        </p:nvSpPr>
        <p:spPr/>
        <p:txBody>
          <a:bodyPr/>
          <a:lstStyle/>
          <a:p>
            <a:fld id="{F2C3EE86-9747-4D80-BB6F-AF239C18853D}" type="slidenum">
              <a:rPr lang="en-IN" smtClean="0"/>
              <a:t>‹#›</a:t>
            </a:fld>
            <a:endParaRPr lang="en-IN"/>
          </a:p>
        </p:txBody>
      </p:sp>
    </p:spTree>
    <p:extLst>
      <p:ext uri="{BB962C8B-B14F-4D97-AF65-F5344CB8AC3E}">
        <p14:creationId xmlns:p14="http://schemas.microsoft.com/office/powerpoint/2010/main" val="3416428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68471B-639D-46FC-A21C-AD2875DCC5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B478DB-2DA3-4ED6-B45F-E7CADE79FB0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1569AD-9F17-40F5-8125-E7D16B9EB5D8}"/>
              </a:ext>
            </a:extLst>
          </p:cNvPr>
          <p:cNvSpPr>
            <a:spLocks noGrp="1"/>
          </p:cNvSpPr>
          <p:nvPr>
            <p:ph type="dt" sz="half" idx="10"/>
          </p:nvPr>
        </p:nvSpPr>
        <p:spPr/>
        <p:txBody>
          <a:bodyPr/>
          <a:lstStyle/>
          <a:p>
            <a:fld id="{8CA5BC49-6F8D-4E03-8EB9-3915583E580A}" type="datetimeFigureOut">
              <a:rPr lang="en-IN" smtClean="0"/>
              <a:t>05-03-2024</a:t>
            </a:fld>
            <a:endParaRPr lang="en-IN"/>
          </a:p>
        </p:txBody>
      </p:sp>
      <p:sp>
        <p:nvSpPr>
          <p:cNvPr id="5" name="Footer Placeholder 4">
            <a:extLst>
              <a:ext uri="{FF2B5EF4-FFF2-40B4-BE49-F238E27FC236}">
                <a16:creationId xmlns:a16="http://schemas.microsoft.com/office/drawing/2014/main" id="{B9F28BF5-A18D-42FD-879E-6EEA322A9E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267146-3A20-4D17-8CDF-6A09D59F0A38}"/>
              </a:ext>
            </a:extLst>
          </p:cNvPr>
          <p:cNvSpPr>
            <a:spLocks noGrp="1"/>
          </p:cNvSpPr>
          <p:nvPr>
            <p:ph type="sldNum" sz="quarter" idx="12"/>
          </p:nvPr>
        </p:nvSpPr>
        <p:spPr/>
        <p:txBody>
          <a:bodyPr/>
          <a:lstStyle/>
          <a:p>
            <a:fld id="{F2C3EE86-9747-4D80-BB6F-AF239C18853D}" type="slidenum">
              <a:rPr lang="en-IN" smtClean="0"/>
              <a:t>‹#›</a:t>
            </a:fld>
            <a:endParaRPr lang="en-IN"/>
          </a:p>
        </p:txBody>
      </p:sp>
    </p:spTree>
    <p:extLst>
      <p:ext uri="{BB962C8B-B14F-4D97-AF65-F5344CB8AC3E}">
        <p14:creationId xmlns:p14="http://schemas.microsoft.com/office/powerpoint/2010/main" val="3205565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610F-01E1-45EB-86F1-BF4AEBCE83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D97165-1212-4A9D-A38F-10ADCBBF0F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A898A-BB53-49B0-8D9C-883E49EFC1C0}"/>
              </a:ext>
            </a:extLst>
          </p:cNvPr>
          <p:cNvSpPr>
            <a:spLocks noGrp="1"/>
          </p:cNvSpPr>
          <p:nvPr>
            <p:ph type="dt" sz="half" idx="10"/>
          </p:nvPr>
        </p:nvSpPr>
        <p:spPr/>
        <p:txBody>
          <a:bodyPr/>
          <a:lstStyle/>
          <a:p>
            <a:fld id="{8CA5BC49-6F8D-4E03-8EB9-3915583E580A}" type="datetimeFigureOut">
              <a:rPr lang="en-IN" smtClean="0"/>
              <a:t>05-03-2024</a:t>
            </a:fld>
            <a:endParaRPr lang="en-IN"/>
          </a:p>
        </p:txBody>
      </p:sp>
      <p:sp>
        <p:nvSpPr>
          <p:cNvPr id="5" name="Footer Placeholder 4">
            <a:extLst>
              <a:ext uri="{FF2B5EF4-FFF2-40B4-BE49-F238E27FC236}">
                <a16:creationId xmlns:a16="http://schemas.microsoft.com/office/drawing/2014/main" id="{7C8ACEBB-4919-4E4A-A03A-0C16F9E55D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9F22FB-1A82-412B-8D3E-A34B2B31A561}"/>
              </a:ext>
            </a:extLst>
          </p:cNvPr>
          <p:cNvSpPr>
            <a:spLocks noGrp="1"/>
          </p:cNvSpPr>
          <p:nvPr>
            <p:ph type="sldNum" sz="quarter" idx="12"/>
          </p:nvPr>
        </p:nvSpPr>
        <p:spPr/>
        <p:txBody>
          <a:bodyPr/>
          <a:lstStyle/>
          <a:p>
            <a:fld id="{F2C3EE86-9747-4D80-BB6F-AF239C18853D}" type="slidenum">
              <a:rPr lang="en-IN" smtClean="0"/>
              <a:t>‹#›</a:t>
            </a:fld>
            <a:endParaRPr lang="en-IN"/>
          </a:p>
        </p:txBody>
      </p:sp>
    </p:spTree>
    <p:extLst>
      <p:ext uri="{BB962C8B-B14F-4D97-AF65-F5344CB8AC3E}">
        <p14:creationId xmlns:p14="http://schemas.microsoft.com/office/powerpoint/2010/main" val="1346203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8CBE-57A4-4114-AEC7-CF967943B4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A2B62-284C-46C9-BF3D-8B037AC6D8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317C07D-655C-4754-B9CA-D710C284D8C8}"/>
              </a:ext>
            </a:extLst>
          </p:cNvPr>
          <p:cNvSpPr>
            <a:spLocks noGrp="1"/>
          </p:cNvSpPr>
          <p:nvPr>
            <p:ph type="dt" sz="half" idx="10"/>
          </p:nvPr>
        </p:nvSpPr>
        <p:spPr/>
        <p:txBody>
          <a:bodyPr/>
          <a:lstStyle/>
          <a:p>
            <a:fld id="{8CA5BC49-6F8D-4E03-8EB9-3915583E580A}" type="datetimeFigureOut">
              <a:rPr lang="en-IN" smtClean="0"/>
              <a:t>05-03-2024</a:t>
            </a:fld>
            <a:endParaRPr lang="en-IN"/>
          </a:p>
        </p:txBody>
      </p:sp>
      <p:sp>
        <p:nvSpPr>
          <p:cNvPr id="5" name="Footer Placeholder 4">
            <a:extLst>
              <a:ext uri="{FF2B5EF4-FFF2-40B4-BE49-F238E27FC236}">
                <a16:creationId xmlns:a16="http://schemas.microsoft.com/office/drawing/2014/main" id="{07734ED0-18F2-42A2-BDD4-6886E7392B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4030D1-D812-429B-9812-1F696626C49E}"/>
              </a:ext>
            </a:extLst>
          </p:cNvPr>
          <p:cNvSpPr>
            <a:spLocks noGrp="1"/>
          </p:cNvSpPr>
          <p:nvPr>
            <p:ph type="sldNum" sz="quarter" idx="12"/>
          </p:nvPr>
        </p:nvSpPr>
        <p:spPr/>
        <p:txBody>
          <a:bodyPr/>
          <a:lstStyle/>
          <a:p>
            <a:fld id="{F2C3EE86-9747-4D80-BB6F-AF239C18853D}" type="slidenum">
              <a:rPr lang="en-IN" smtClean="0"/>
              <a:t>‹#›</a:t>
            </a:fld>
            <a:endParaRPr lang="en-IN"/>
          </a:p>
        </p:txBody>
      </p:sp>
    </p:spTree>
    <p:extLst>
      <p:ext uri="{BB962C8B-B14F-4D97-AF65-F5344CB8AC3E}">
        <p14:creationId xmlns:p14="http://schemas.microsoft.com/office/powerpoint/2010/main" val="455037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13BA-1D75-4978-9B19-FB4E7AB5D2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AB5ABF-DADD-4E47-96E7-89F862CCF52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D1DC049-9D49-4276-81E0-751BD82453C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58A979-F4A6-4EA8-943A-910C8EE8AAFF}"/>
              </a:ext>
            </a:extLst>
          </p:cNvPr>
          <p:cNvSpPr>
            <a:spLocks noGrp="1"/>
          </p:cNvSpPr>
          <p:nvPr>
            <p:ph type="dt" sz="half" idx="10"/>
          </p:nvPr>
        </p:nvSpPr>
        <p:spPr/>
        <p:txBody>
          <a:bodyPr/>
          <a:lstStyle/>
          <a:p>
            <a:fld id="{8CA5BC49-6F8D-4E03-8EB9-3915583E580A}" type="datetimeFigureOut">
              <a:rPr lang="en-IN" smtClean="0"/>
              <a:t>05-03-2024</a:t>
            </a:fld>
            <a:endParaRPr lang="en-IN"/>
          </a:p>
        </p:txBody>
      </p:sp>
      <p:sp>
        <p:nvSpPr>
          <p:cNvPr id="6" name="Footer Placeholder 5">
            <a:extLst>
              <a:ext uri="{FF2B5EF4-FFF2-40B4-BE49-F238E27FC236}">
                <a16:creationId xmlns:a16="http://schemas.microsoft.com/office/drawing/2014/main" id="{F6A754F2-205F-486B-871D-AED9C89871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9CA5EE-8AC1-44E1-893A-588CAED738D6}"/>
              </a:ext>
            </a:extLst>
          </p:cNvPr>
          <p:cNvSpPr>
            <a:spLocks noGrp="1"/>
          </p:cNvSpPr>
          <p:nvPr>
            <p:ph type="sldNum" sz="quarter" idx="12"/>
          </p:nvPr>
        </p:nvSpPr>
        <p:spPr/>
        <p:txBody>
          <a:bodyPr/>
          <a:lstStyle/>
          <a:p>
            <a:fld id="{F2C3EE86-9747-4D80-BB6F-AF239C18853D}" type="slidenum">
              <a:rPr lang="en-IN" smtClean="0"/>
              <a:t>‹#›</a:t>
            </a:fld>
            <a:endParaRPr lang="en-IN"/>
          </a:p>
        </p:txBody>
      </p:sp>
    </p:spTree>
    <p:extLst>
      <p:ext uri="{BB962C8B-B14F-4D97-AF65-F5344CB8AC3E}">
        <p14:creationId xmlns:p14="http://schemas.microsoft.com/office/powerpoint/2010/main" val="32919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323C1-6C17-40A9-8400-67DB7EB8BF3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4FC4F4-7AFD-4697-84BD-E525FA190C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D77A038-E967-4CB4-AD3D-186BCCD939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83BD8AE-F080-421C-AA05-AAFD49666A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7BD81B-CA2A-43AF-9798-FCF2F32C48F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472A77-1B87-47EA-9A18-356B3BDF75CC}"/>
              </a:ext>
            </a:extLst>
          </p:cNvPr>
          <p:cNvSpPr>
            <a:spLocks noGrp="1"/>
          </p:cNvSpPr>
          <p:nvPr>
            <p:ph type="dt" sz="half" idx="10"/>
          </p:nvPr>
        </p:nvSpPr>
        <p:spPr/>
        <p:txBody>
          <a:bodyPr/>
          <a:lstStyle/>
          <a:p>
            <a:fld id="{8CA5BC49-6F8D-4E03-8EB9-3915583E580A}" type="datetimeFigureOut">
              <a:rPr lang="en-IN" smtClean="0"/>
              <a:t>05-03-2024</a:t>
            </a:fld>
            <a:endParaRPr lang="en-IN"/>
          </a:p>
        </p:txBody>
      </p:sp>
      <p:sp>
        <p:nvSpPr>
          <p:cNvPr id="8" name="Footer Placeholder 7">
            <a:extLst>
              <a:ext uri="{FF2B5EF4-FFF2-40B4-BE49-F238E27FC236}">
                <a16:creationId xmlns:a16="http://schemas.microsoft.com/office/drawing/2014/main" id="{A53BF4D3-2070-451B-B625-032B5EC808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A46D6C-C0FA-404C-987E-2F0A07FD7EBF}"/>
              </a:ext>
            </a:extLst>
          </p:cNvPr>
          <p:cNvSpPr>
            <a:spLocks noGrp="1"/>
          </p:cNvSpPr>
          <p:nvPr>
            <p:ph type="sldNum" sz="quarter" idx="12"/>
          </p:nvPr>
        </p:nvSpPr>
        <p:spPr/>
        <p:txBody>
          <a:bodyPr/>
          <a:lstStyle/>
          <a:p>
            <a:fld id="{F2C3EE86-9747-4D80-BB6F-AF239C18853D}" type="slidenum">
              <a:rPr lang="en-IN" smtClean="0"/>
              <a:t>‹#›</a:t>
            </a:fld>
            <a:endParaRPr lang="en-IN"/>
          </a:p>
        </p:txBody>
      </p:sp>
    </p:spTree>
    <p:extLst>
      <p:ext uri="{BB962C8B-B14F-4D97-AF65-F5344CB8AC3E}">
        <p14:creationId xmlns:p14="http://schemas.microsoft.com/office/powerpoint/2010/main" val="127092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225C7-42CD-42B6-8A1E-8388B549E9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C2445E-4839-418D-B770-62EA46DC2614}"/>
              </a:ext>
            </a:extLst>
          </p:cNvPr>
          <p:cNvSpPr>
            <a:spLocks noGrp="1"/>
          </p:cNvSpPr>
          <p:nvPr>
            <p:ph type="dt" sz="half" idx="10"/>
          </p:nvPr>
        </p:nvSpPr>
        <p:spPr/>
        <p:txBody>
          <a:bodyPr/>
          <a:lstStyle/>
          <a:p>
            <a:fld id="{8CA5BC49-6F8D-4E03-8EB9-3915583E580A}" type="datetimeFigureOut">
              <a:rPr lang="en-IN" smtClean="0"/>
              <a:t>05-03-2024</a:t>
            </a:fld>
            <a:endParaRPr lang="en-IN"/>
          </a:p>
        </p:txBody>
      </p:sp>
      <p:sp>
        <p:nvSpPr>
          <p:cNvPr id="4" name="Footer Placeholder 3">
            <a:extLst>
              <a:ext uri="{FF2B5EF4-FFF2-40B4-BE49-F238E27FC236}">
                <a16:creationId xmlns:a16="http://schemas.microsoft.com/office/drawing/2014/main" id="{D6B73AC2-37A3-4CFE-9F17-C787282BC04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1655FF9-8CA4-4C61-8A72-417B514C48EB}"/>
              </a:ext>
            </a:extLst>
          </p:cNvPr>
          <p:cNvSpPr>
            <a:spLocks noGrp="1"/>
          </p:cNvSpPr>
          <p:nvPr>
            <p:ph type="sldNum" sz="quarter" idx="12"/>
          </p:nvPr>
        </p:nvSpPr>
        <p:spPr/>
        <p:txBody>
          <a:bodyPr/>
          <a:lstStyle/>
          <a:p>
            <a:fld id="{F2C3EE86-9747-4D80-BB6F-AF239C18853D}" type="slidenum">
              <a:rPr lang="en-IN" smtClean="0"/>
              <a:t>‹#›</a:t>
            </a:fld>
            <a:endParaRPr lang="en-IN"/>
          </a:p>
        </p:txBody>
      </p:sp>
    </p:spTree>
    <p:extLst>
      <p:ext uri="{BB962C8B-B14F-4D97-AF65-F5344CB8AC3E}">
        <p14:creationId xmlns:p14="http://schemas.microsoft.com/office/powerpoint/2010/main" val="9903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11B040-85A1-47CA-8E0E-758F26AF89EF}"/>
              </a:ext>
            </a:extLst>
          </p:cNvPr>
          <p:cNvSpPr>
            <a:spLocks noGrp="1"/>
          </p:cNvSpPr>
          <p:nvPr>
            <p:ph type="dt" sz="half" idx="10"/>
          </p:nvPr>
        </p:nvSpPr>
        <p:spPr/>
        <p:txBody>
          <a:bodyPr/>
          <a:lstStyle/>
          <a:p>
            <a:fld id="{8CA5BC49-6F8D-4E03-8EB9-3915583E580A}" type="datetimeFigureOut">
              <a:rPr lang="en-IN" smtClean="0"/>
              <a:t>05-03-2024</a:t>
            </a:fld>
            <a:endParaRPr lang="en-IN"/>
          </a:p>
        </p:txBody>
      </p:sp>
      <p:sp>
        <p:nvSpPr>
          <p:cNvPr id="3" name="Footer Placeholder 2">
            <a:extLst>
              <a:ext uri="{FF2B5EF4-FFF2-40B4-BE49-F238E27FC236}">
                <a16:creationId xmlns:a16="http://schemas.microsoft.com/office/drawing/2014/main" id="{79A695C5-C85C-4EAF-9D72-02DCC231E8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683EF6-E6CF-4CA7-8506-22F64C04347A}"/>
              </a:ext>
            </a:extLst>
          </p:cNvPr>
          <p:cNvSpPr>
            <a:spLocks noGrp="1"/>
          </p:cNvSpPr>
          <p:nvPr>
            <p:ph type="sldNum" sz="quarter" idx="12"/>
          </p:nvPr>
        </p:nvSpPr>
        <p:spPr/>
        <p:txBody>
          <a:bodyPr/>
          <a:lstStyle/>
          <a:p>
            <a:fld id="{F2C3EE86-9747-4D80-BB6F-AF239C18853D}" type="slidenum">
              <a:rPr lang="en-IN" smtClean="0"/>
              <a:t>‹#›</a:t>
            </a:fld>
            <a:endParaRPr lang="en-IN"/>
          </a:p>
        </p:txBody>
      </p:sp>
    </p:spTree>
    <p:extLst>
      <p:ext uri="{BB962C8B-B14F-4D97-AF65-F5344CB8AC3E}">
        <p14:creationId xmlns:p14="http://schemas.microsoft.com/office/powerpoint/2010/main" val="1748021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5C523-2842-43A8-A9CB-A838406B01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0235AA7-12FA-4841-82B0-24D6911F72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0BD183-EC23-4D90-9DB7-233C1F2A01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FA8A4C-64B9-47E0-ABAB-C1D4DC6B4BF7}"/>
              </a:ext>
            </a:extLst>
          </p:cNvPr>
          <p:cNvSpPr>
            <a:spLocks noGrp="1"/>
          </p:cNvSpPr>
          <p:nvPr>
            <p:ph type="dt" sz="half" idx="10"/>
          </p:nvPr>
        </p:nvSpPr>
        <p:spPr/>
        <p:txBody>
          <a:bodyPr/>
          <a:lstStyle/>
          <a:p>
            <a:fld id="{8CA5BC49-6F8D-4E03-8EB9-3915583E580A}" type="datetimeFigureOut">
              <a:rPr lang="en-IN" smtClean="0"/>
              <a:t>05-03-2024</a:t>
            </a:fld>
            <a:endParaRPr lang="en-IN"/>
          </a:p>
        </p:txBody>
      </p:sp>
      <p:sp>
        <p:nvSpPr>
          <p:cNvPr id="6" name="Footer Placeholder 5">
            <a:extLst>
              <a:ext uri="{FF2B5EF4-FFF2-40B4-BE49-F238E27FC236}">
                <a16:creationId xmlns:a16="http://schemas.microsoft.com/office/drawing/2014/main" id="{12F496AA-FF93-4DCB-AB0E-2BF86CDE98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754972-AC21-46A5-B0AF-A6385666AB20}"/>
              </a:ext>
            </a:extLst>
          </p:cNvPr>
          <p:cNvSpPr>
            <a:spLocks noGrp="1"/>
          </p:cNvSpPr>
          <p:nvPr>
            <p:ph type="sldNum" sz="quarter" idx="12"/>
          </p:nvPr>
        </p:nvSpPr>
        <p:spPr/>
        <p:txBody>
          <a:bodyPr/>
          <a:lstStyle/>
          <a:p>
            <a:fld id="{F2C3EE86-9747-4D80-BB6F-AF239C18853D}" type="slidenum">
              <a:rPr lang="en-IN" smtClean="0"/>
              <a:t>‹#›</a:t>
            </a:fld>
            <a:endParaRPr lang="en-IN"/>
          </a:p>
        </p:txBody>
      </p:sp>
    </p:spTree>
    <p:extLst>
      <p:ext uri="{BB962C8B-B14F-4D97-AF65-F5344CB8AC3E}">
        <p14:creationId xmlns:p14="http://schemas.microsoft.com/office/powerpoint/2010/main" val="2419076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5D79B-CBA3-494C-A78D-831CAD88FB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1797C76-82F6-498B-9CDF-7B12874EDC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64A662-3021-40D7-9671-08291B8673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67B7E2-881E-4A5A-B123-1BAB29C436BB}"/>
              </a:ext>
            </a:extLst>
          </p:cNvPr>
          <p:cNvSpPr>
            <a:spLocks noGrp="1"/>
          </p:cNvSpPr>
          <p:nvPr>
            <p:ph type="dt" sz="half" idx="10"/>
          </p:nvPr>
        </p:nvSpPr>
        <p:spPr/>
        <p:txBody>
          <a:bodyPr/>
          <a:lstStyle/>
          <a:p>
            <a:fld id="{8CA5BC49-6F8D-4E03-8EB9-3915583E580A}" type="datetimeFigureOut">
              <a:rPr lang="en-IN" smtClean="0"/>
              <a:t>05-03-2024</a:t>
            </a:fld>
            <a:endParaRPr lang="en-IN"/>
          </a:p>
        </p:txBody>
      </p:sp>
      <p:sp>
        <p:nvSpPr>
          <p:cNvPr id="6" name="Footer Placeholder 5">
            <a:extLst>
              <a:ext uri="{FF2B5EF4-FFF2-40B4-BE49-F238E27FC236}">
                <a16:creationId xmlns:a16="http://schemas.microsoft.com/office/drawing/2014/main" id="{B829EA43-87BE-4E6C-AF7F-FD7D0AB227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49E814-9F6A-41B0-913D-92EB69FDD044}"/>
              </a:ext>
            </a:extLst>
          </p:cNvPr>
          <p:cNvSpPr>
            <a:spLocks noGrp="1"/>
          </p:cNvSpPr>
          <p:nvPr>
            <p:ph type="sldNum" sz="quarter" idx="12"/>
          </p:nvPr>
        </p:nvSpPr>
        <p:spPr/>
        <p:txBody>
          <a:bodyPr/>
          <a:lstStyle/>
          <a:p>
            <a:fld id="{F2C3EE86-9747-4D80-BB6F-AF239C18853D}" type="slidenum">
              <a:rPr lang="en-IN" smtClean="0"/>
              <a:t>‹#›</a:t>
            </a:fld>
            <a:endParaRPr lang="en-IN"/>
          </a:p>
        </p:txBody>
      </p:sp>
    </p:spTree>
    <p:extLst>
      <p:ext uri="{BB962C8B-B14F-4D97-AF65-F5344CB8AC3E}">
        <p14:creationId xmlns:p14="http://schemas.microsoft.com/office/powerpoint/2010/main" val="24617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4FF45C-8B47-4297-90E8-9400BA01BA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DD369B-DFDF-477D-BBB1-782BCA3DC4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7B371F-771E-430E-979D-6E1428E0E9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A5BC49-6F8D-4E03-8EB9-3915583E580A}" type="datetimeFigureOut">
              <a:rPr lang="en-IN" smtClean="0"/>
              <a:t>05-03-2024</a:t>
            </a:fld>
            <a:endParaRPr lang="en-IN"/>
          </a:p>
        </p:txBody>
      </p:sp>
      <p:sp>
        <p:nvSpPr>
          <p:cNvPr id="5" name="Footer Placeholder 4">
            <a:extLst>
              <a:ext uri="{FF2B5EF4-FFF2-40B4-BE49-F238E27FC236}">
                <a16:creationId xmlns:a16="http://schemas.microsoft.com/office/drawing/2014/main" id="{F7799B9C-5913-4CBD-A4B1-A9379664BB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600566-0C06-4968-8749-9498B617FD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C3EE86-9747-4D80-BB6F-AF239C18853D}" type="slidenum">
              <a:rPr lang="en-IN" smtClean="0"/>
              <a:t>‹#›</a:t>
            </a:fld>
            <a:endParaRPr lang="en-IN"/>
          </a:p>
        </p:txBody>
      </p:sp>
    </p:spTree>
    <p:extLst>
      <p:ext uri="{BB962C8B-B14F-4D97-AF65-F5344CB8AC3E}">
        <p14:creationId xmlns:p14="http://schemas.microsoft.com/office/powerpoint/2010/main" val="164634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9.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2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B19C68-E660-42F1-A28D-D6C52B40DA84}"/>
              </a:ext>
            </a:extLst>
          </p:cNvPr>
          <p:cNvSpPr>
            <a:spLocks noGrp="1"/>
          </p:cNvSpPr>
          <p:nvPr>
            <p:ph type="ctrTitle"/>
          </p:nvPr>
        </p:nvSpPr>
        <p:spPr>
          <a:xfrm>
            <a:off x="1524000" y="626534"/>
            <a:ext cx="9144000" cy="1367896"/>
          </a:xfrm>
        </p:spPr>
        <p:txBody>
          <a:bodyPr/>
          <a:lstStyle/>
          <a:p>
            <a:r>
              <a:rPr lang="en-IN"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 look into Sales Analysis </a:t>
            </a:r>
          </a:p>
        </p:txBody>
      </p:sp>
      <p:sp>
        <p:nvSpPr>
          <p:cNvPr id="5" name="Subtitle 4">
            <a:extLst>
              <a:ext uri="{FF2B5EF4-FFF2-40B4-BE49-F238E27FC236}">
                <a16:creationId xmlns:a16="http://schemas.microsoft.com/office/drawing/2014/main" id="{F0E52EDD-865D-4EBE-BDBD-ECC39648ECFE}"/>
              </a:ext>
            </a:extLst>
          </p:cNvPr>
          <p:cNvSpPr>
            <a:spLocks noGrp="1"/>
          </p:cNvSpPr>
          <p:nvPr>
            <p:ph type="subTitle" idx="1"/>
          </p:nvPr>
        </p:nvSpPr>
        <p:spPr>
          <a:xfrm>
            <a:off x="1524000" y="2078038"/>
            <a:ext cx="9144000" cy="1080029"/>
          </a:xfrm>
        </p:spPr>
        <p:txBody>
          <a:bodyPr/>
          <a:lstStyle/>
          <a:p>
            <a:r>
              <a:rPr lang="en-IN" b="1" dirty="0">
                <a:ln w="12700">
                  <a:solidFill>
                    <a:schemeClr val="accent5"/>
                  </a:solidFill>
                  <a:prstDash val="solid"/>
                </a:ln>
                <a:pattFill prst="ltDnDiag">
                  <a:fgClr>
                    <a:schemeClr val="accent5">
                      <a:lumMod val="60000"/>
                      <a:lumOff val="40000"/>
                    </a:schemeClr>
                  </a:fgClr>
                  <a:bgClr>
                    <a:schemeClr val="bg1"/>
                  </a:bgClr>
                </a:pattFill>
              </a:rPr>
              <a:t>Analysing Promotion and Providing tangible Insights</a:t>
            </a:r>
          </a:p>
          <a:p>
            <a:r>
              <a:rPr lang="en-IN" b="1" dirty="0">
                <a:ln w="12700">
                  <a:solidFill>
                    <a:schemeClr val="accent5"/>
                  </a:solidFill>
                  <a:prstDash val="solid"/>
                </a:ln>
                <a:pattFill prst="ltDnDiag">
                  <a:fgClr>
                    <a:schemeClr val="accent5">
                      <a:lumMod val="60000"/>
                      <a:lumOff val="40000"/>
                    </a:schemeClr>
                  </a:fgClr>
                  <a:bgClr>
                    <a:schemeClr val="bg1"/>
                  </a:bgClr>
                </a:pattFill>
              </a:rPr>
              <a:t>A </a:t>
            </a:r>
            <a:r>
              <a:rPr lang="en-IN" b="1" dirty="0" err="1">
                <a:ln w="12700">
                  <a:solidFill>
                    <a:schemeClr val="accent5"/>
                  </a:solidFill>
                  <a:prstDash val="solid"/>
                </a:ln>
                <a:pattFill prst="ltDnDiag">
                  <a:fgClr>
                    <a:schemeClr val="accent5">
                      <a:lumMod val="60000"/>
                      <a:lumOff val="40000"/>
                    </a:schemeClr>
                  </a:fgClr>
                  <a:bgClr>
                    <a:schemeClr val="bg1"/>
                  </a:bgClr>
                </a:pattFill>
              </a:rPr>
              <a:t>codebasics</a:t>
            </a:r>
            <a:r>
              <a:rPr lang="en-IN" b="1" dirty="0">
                <a:ln w="12700">
                  <a:solidFill>
                    <a:schemeClr val="accent5"/>
                  </a:solidFill>
                  <a:prstDash val="solid"/>
                </a:ln>
                <a:pattFill prst="ltDnDiag">
                  <a:fgClr>
                    <a:schemeClr val="accent5">
                      <a:lumMod val="60000"/>
                      <a:lumOff val="40000"/>
                    </a:schemeClr>
                  </a:fgClr>
                  <a:bgClr>
                    <a:schemeClr val="bg1"/>
                  </a:bgClr>
                </a:pattFill>
              </a:rPr>
              <a:t> Project Challenge</a:t>
            </a:r>
          </a:p>
        </p:txBody>
      </p:sp>
    </p:spTree>
    <p:extLst>
      <p:ext uri="{BB962C8B-B14F-4D97-AF65-F5344CB8AC3E}">
        <p14:creationId xmlns:p14="http://schemas.microsoft.com/office/powerpoint/2010/main" val="70804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2000"/>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E7F5DB-53C5-4988-917B-BC5191AC8B84}"/>
              </a:ext>
            </a:extLst>
          </p:cNvPr>
          <p:cNvSpPr txBox="1"/>
          <p:nvPr/>
        </p:nvSpPr>
        <p:spPr>
          <a:xfrm>
            <a:off x="999067" y="2090172"/>
            <a:ext cx="10414000" cy="2677656"/>
          </a:xfrm>
          <a:prstGeom prst="rect">
            <a:avLst/>
          </a:prstGeom>
          <a:noFill/>
        </p:spPr>
        <p:txBody>
          <a:bodyPr wrap="square" rtlCol="0">
            <a:spAutoFit/>
          </a:bodyPr>
          <a:lstStyle/>
          <a:p>
            <a:r>
              <a:rPr lang="en-US" sz="2800" b="1" dirty="0"/>
              <a:t>AtliQ Mart</a:t>
            </a:r>
            <a:r>
              <a:rPr lang="en-US" sz="2800" dirty="0"/>
              <a:t> is a retail giant with over 50 supermarkets in the southern region of India. All their 50 stores ran a massive promotion during the Diwali 2023 and Sankranti 2024 (festive time in India) on their AtliQ branded products. Now the sales director wants to understand which promotions did well and which did not so that they can make informed decisions for their next promotional period.</a:t>
            </a:r>
            <a:endParaRPr lang="en-IN" sz="2800" dirty="0"/>
          </a:p>
        </p:txBody>
      </p:sp>
      <p:sp>
        <p:nvSpPr>
          <p:cNvPr id="7" name="TextBox 6">
            <a:extLst>
              <a:ext uri="{FF2B5EF4-FFF2-40B4-BE49-F238E27FC236}">
                <a16:creationId xmlns:a16="http://schemas.microsoft.com/office/drawing/2014/main" id="{0CE7EBE5-E935-4530-8586-6C8383D49371}"/>
              </a:ext>
            </a:extLst>
          </p:cNvPr>
          <p:cNvSpPr txBox="1"/>
          <p:nvPr/>
        </p:nvSpPr>
        <p:spPr>
          <a:xfrm>
            <a:off x="999067" y="1202267"/>
            <a:ext cx="8407400" cy="646331"/>
          </a:xfrm>
          <a:prstGeom prst="rect">
            <a:avLst/>
          </a:prstGeom>
          <a:noFill/>
        </p:spPr>
        <p:txBody>
          <a:bodyPr wrap="square" rtlCol="0">
            <a:spAutoFit/>
          </a:bodyPr>
          <a:lstStyle/>
          <a:p>
            <a:r>
              <a:rPr lang="en-IN" sz="3600" dirty="0"/>
              <a:t>Problem Statement</a:t>
            </a:r>
          </a:p>
        </p:txBody>
      </p:sp>
    </p:spTree>
    <p:extLst>
      <p:ext uri="{BB962C8B-B14F-4D97-AF65-F5344CB8AC3E}">
        <p14:creationId xmlns:p14="http://schemas.microsoft.com/office/powerpoint/2010/main" val="885658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2000"/>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1C96E9-E398-4F1A-B81E-75B60A2A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5063984"/>
          </a:xfrm>
          <a:prstGeom prst="rect">
            <a:avLst/>
          </a:prstGeom>
        </p:spPr>
      </p:pic>
      <p:sp>
        <p:nvSpPr>
          <p:cNvPr id="4" name="TextBox 3">
            <a:extLst>
              <a:ext uri="{FF2B5EF4-FFF2-40B4-BE49-F238E27FC236}">
                <a16:creationId xmlns:a16="http://schemas.microsoft.com/office/drawing/2014/main" id="{1D28F6C3-D56B-4EF7-AF25-8BB88846F1D2}"/>
              </a:ext>
            </a:extLst>
          </p:cNvPr>
          <p:cNvSpPr txBox="1"/>
          <p:nvPr/>
        </p:nvSpPr>
        <p:spPr>
          <a:xfrm>
            <a:off x="0" y="5309517"/>
            <a:ext cx="11997267"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4">
                    <a:lumMod val="60000"/>
                    <a:lumOff val="40000"/>
                  </a:schemeClr>
                </a:solidFill>
              </a:rPr>
              <a:t>The best performing store is STMYS-1 which is in Mysuru. The fact that it has just 4 stores which are very less compared to Bengaluru where it is 10 has outperformed every other store in terms of IR.</a:t>
            </a:r>
          </a:p>
          <a:p>
            <a:pPr marL="285750" indent="-285750">
              <a:buFont typeface="Arial" panose="020B0604020202020204" pitchFamily="34" charset="0"/>
              <a:buChar char="•"/>
            </a:pPr>
            <a:r>
              <a:rPr lang="en-US" dirty="0">
                <a:solidFill>
                  <a:schemeClr val="accent4">
                    <a:lumMod val="60000"/>
                    <a:lumOff val="40000"/>
                  </a:schemeClr>
                </a:solidFill>
              </a:rPr>
              <a:t>Bengaluru has Highest IR and IR%.</a:t>
            </a:r>
            <a:endParaRPr lang="en-IN" dirty="0">
              <a:solidFill>
                <a:schemeClr val="accent4">
                  <a:lumMod val="60000"/>
                  <a:lumOff val="40000"/>
                </a:schemeClr>
              </a:solidFill>
            </a:endParaRPr>
          </a:p>
        </p:txBody>
      </p:sp>
    </p:spTree>
    <p:extLst>
      <p:ext uri="{BB962C8B-B14F-4D97-AF65-F5344CB8AC3E}">
        <p14:creationId xmlns:p14="http://schemas.microsoft.com/office/powerpoint/2010/main" val="247251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2000"/>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F6CDC3-1B5D-4CD4-A1D1-DBEC826F196B}"/>
              </a:ext>
            </a:extLst>
          </p:cNvPr>
          <p:cNvSpPr txBox="1"/>
          <p:nvPr/>
        </p:nvSpPr>
        <p:spPr>
          <a:xfrm>
            <a:off x="575734" y="245533"/>
            <a:ext cx="10202334" cy="523220"/>
          </a:xfrm>
          <a:prstGeom prst="rect">
            <a:avLst/>
          </a:prstGeom>
          <a:solidFill>
            <a:schemeClr val="accent4">
              <a:lumMod val="20000"/>
              <a:lumOff val="80000"/>
            </a:schemeClr>
          </a:solidFill>
        </p:spPr>
        <p:txBody>
          <a:bodyPr wrap="square" rtlCol="0">
            <a:spAutoFit/>
          </a:bodyPr>
          <a:lstStyle/>
          <a:p>
            <a:r>
              <a:rPr lang="en-IN" sz="2800" dirty="0"/>
              <a:t>Campaign Analysis Insights</a:t>
            </a:r>
          </a:p>
        </p:txBody>
      </p:sp>
      <p:sp>
        <p:nvSpPr>
          <p:cNvPr id="11" name="TextBox 10">
            <a:extLst>
              <a:ext uri="{FF2B5EF4-FFF2-40B4-BE49-F238E27FC236}">
                <a16:creationId xmlns:a16="http://schemas.microsoft.com/office/drawing/2014/main" id="{220A3D47-4EC8-46EB-BB7B-FB04E8062E04}"/>
              </a:ext>
            </a:extLst>
          </p:cNvPr>
          <p:cNvSpPr txBox="1"/>
          <p:nvPr/>
        </p:nvSpPr>
        <p:spPr>
          <a:xfrm>
            <a:off x="3801533" y="889530"/>
            <a:ext cx="3767667" cy="4247317"/>
          </a:xfrm>
          <a:prstGeom prst="rect">
            <a:avLst/>
          </a:prstGeom>
          <a:noFill/>
        </p:spPr>
        <p:txBody>
          <a:bodyPr wrap="square" rtlCol="0">
            <a:spAutoFit/>
          </a:bodyPr>
          <a:lstStyle/>
          <a:p>
            <a:r>
              <a:rPr lang="en-IN" dirty="0">
                <a:solidFill>
                  <a:schemeClr val="accent4">
                    <a:lumMod val="60000"/>
                    <a:lumOff val="40000"/>
                  </a:schemeClr>
                </a:solidFill>
              </a:rPr>
              <a:t>Our Diwali Campaign is a success in terms of IR but in terms of ISU, Sankranti campaign wins. This could be due to the priority of Indians during Diwali which is a bigger festival than Sankranti.</a:t>
            </a:r>
          </a:p>
          <a:p>
            <a:r>
              <a:rPr lang="en-IN" dirty="0">
                <a:solidFill>
                  <a:schemeClr val="accent4">
                    <a:lumMod val="60000"/>
                    <a:lumOff val="40000"/>
                  </a:schemeClr>
                </a:solidFill>
              </a:rPr>
              <a:t>As Diwali is celebrated there is a lot of money spent on different things so people have used promotion wisely.</a:t>
            </a:r>
          </a:p>
          <a:p>
            <a:r>
              <a:rPr lang="en-IN" dirty="0">
                <a:solidFill>
                  <a:schemeClr val="accent4">
                    <a:lumMod val="60000"/>
                    <a:lumOff val="40000"/>
                  </a:schemeClr>
                </a:solidFill>
              </a:rPr>
              <a:t>So, we can use the promotions that we did on Diwali for higher IR and for selling our stock we can use the promotion that did well in Sankranti campaign.</a:t>
            </a:r>
          </a:p>
          <a:p>
            <a:endParaRPr lang="en-IN" dirty="0">
              <a:solidFill>
                <a:schemeClr val="accent4">
                  <a:lumMod val="60000"/>
                  <a:lumOff val="40000"/>
                </a:schemeClr>
              </a:solidFill>
            </a:endParaRPr>
          </a:p>
        </p:txBody>
      </p:sp>
      <p:pic>
        <p:nvPicPr>
          <p:cNvPr id="13" name="Picture 12">
            <a:extLst>
              <a:ext uri="{FF2B5EF4-FFF2-40B4-BE49-F238E27FC236}">
                <a16:creationId xmlns:a16="http://schemas.microsoft.com/office/drawing/2014/main" id="{8EC0926A-73F1-450E-9CEF-843B530349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734" y="889530"/>
            <a:ext cx="3152775" cy="1981200"/>
          </a:xfrm>
          <a:prstGeom prst="rect">
            <a:avLst/>
          </a:prstGeom>
        </p:spPr>
      </p:pic>
      <p:pic>
        <p:nvPicPr>
          <p:cNvPr id="15" name="Picture 14">
            <a:extLst>
              <a:ext uri="{FF2B5EF4-FFF2-40B4-BE49-F238E27FC236}">
                <a16:creationId xmlns:a16="http://schemas.microsoft.com/office/drawing/2014/main" id="{7DDC0A4D-D780-40E5-BC94-9750E94231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413" y="982133"/>
            <a:ext cx="3124200" cy="1981200"/>
          </a:xfrm>
          <a:prstGeom prst="rect">
            <a:avLst/>
          </a:prstGeom>
        </p:spPr>
      </p:pic>
      <p:pic>
        <p:nvPicPr>
          <p:cNvPr id="17" name="Picture 16">
            <a:extLst>
              <a:ext uri="{FF2B5EF4-FFF2-40B4-BE49-F238E27FC236}">
                <a16:creationId xmlns:a16="http://schemas.microsoft.com/office/drawing/2014/main" id="{3388C863-0D5E-4479-AF8D-5CFA314685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2200" y="4566442"/>
            <a:ext cx="5698067" cy="2124075"/>
          </a:xfrm>
          <a:prstGeom prst="rect">
            <a:avLst/>
          </a:prstGeom>
        </p:spPr>
      </p:pic>
      <p:pic>
        <p:nvPicPr>
          <p:cNvPr id="19" name="Picture 18">
            <a:extLst>
              <a:ext uri="{FF2B5EF4-FFF2-40B4-BE49-F238E27FC236}">
                <a16:creationId xmlns:a16="http://schemas.microsoft.com/office/drawing/2014/main" id="{60D47E45-034D-4D9C-81E0-EBBB9283E6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1733" y="4566443"/>
            <a:ext cx="5850467" cy="2124075"/>
          </a:xfrm>
          <a:prstGeom prst="rect">
            <a:avLst/>
          </a:prstGeom>
        </p:spPr>
      </p:pic>
      <p:sp>
        <p:nvSpPr>
          <p:cNvPr id="20" name="TextBox 19">
            <a:extLst>
              <a:ext uri="{FF2B5EF4-FFF2-40B4-BE49-F238E27FC236}">
                <a16:creationId xmlns:a16="http://schemas.microsoft.com/office/drawing/2014/main" id="{D765305F-CE24-43F5-99CC-0E7A89BD48AB}"/>
              </a:ext>
            </a:extLst>
          </p:cNvPr>
          <p:cNvSpPr txBox="1"/>
          <p:nvPr/>
        </p:nvSpPr>
        <p:spPr>
          <a:xfrm>
            <a:off x="694266" y="3022600"/>
            <a:ext cx="3007053" cy="523220"/>
          </a:xfrm>
          <a:prstGeom prst="rect">
            <a:avLst/>
          </a:prstGeom>
          <a:solidFill>
            <a:schemeClr val="accent4">
              <a:lumMod val="20000"/>
              <a:lumOff val="80000"/>
            </a:schemeClr>
          </a:solidFill>
        </p:spPr>
        <p:txBody>
          <a:bodyPr wrap="square" rtlCol="0">
            <a:spAutoFit/>
          </a:bodyPr>
          <a:lstStyle>
            <a:defPPr>
              <a:defRPr lang="en-US"/>
            </a:defPPr>
            <a:lvl1pPr>
              <a:defRPr sz="2800"/>
            </a:lvl1pPr>
          </a:lstStyle>
          <a:p>
            <a:pPr algn="ctr"/>
            <a:r>
              <a:rPr lang="en-IN" dirty="0"/>
              <a:t>Diwali Sales</a:t>
            </a:r>
          </a:p>
        </p:txBody>
      </p:sp>
      <p:sp>
        <p:nvSpPr>
          <p:cNvPr id="21" name="Arrow: Down 20">
            <a:extLst>
              <a:ext uri="{FF2B5EF4-FFF2-40B4-BE49-F238E27FC236}">
                <a16:creationId xmlns:a16="http://schemas.microsoft.com/office/drawing/2014/main" id="{3B0E3354-DB05-44D6-9B49-FC07DF7A7ECE}"/>
              </a:ext>
            </a:extLst>
          </p:cNvPr>
          <p:cNvSpPr/>
          <p:nvPr/>
        </p:nvSpPr>
        <p:spPr>
          <a:xfrm>
            <a:off x="1644121" y="3656332"/>
            <a:ext cx="1016000" cy="7995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331B3EC3-29C3-4112-9B8D-DEB70A82462F}"/>
              </a:ext>
            </a:extLst>
          </p:cNvPr>
          <p:cNvSpPr txBox="1"/>
          <p:nvPr/>
        </p:nvSpPr>
        <p:spPr>
          <a:xfrm>
            <a:off x="7727986" y="3049268"/>
            <a:ext cx="3007053" cy="523220"/>
          </a:xfrm>
          <a:prstGeom prst="rect">
            <a:avLst/>
          </a:prstGeom>
          <a:solidFill>
            <a:schemeClr val="accent4">
              <a:lumMod val="20000"/>
              <a:lumOff val="80000"/>
            </a:schemeClr>
          </a:solidFill>
        </p:spPr>
        <p:txBody>
          <a:bodyPr wrap="square" rtlCol="0">
            <a:spAutoFit/>
          </a:bodyPr>
          <a:lstStyle>
            <a:defPPr>
              <a:defRPr lang="en-US"/>
            </a:defPPr>
            <a:lvl1pPr>
              <a:defRPr sz="2800"/>
            </a:lvl1pPr>
          </a:lstStyle>
          <a:p>
            <a:pPr algn="ctr"/>
            <a:r>
              <a:rPr lang="en-IN" dirty="0"/>
              <a:t>Sankranti Sales</a:t>
            </a:r>
          </a:p>
        </p:txBody>
      </p:sp>
      <p:sp>
        <p:nvSpPr>
          <p:cNvPr id="25" name="Arrow: Down 24">
            <a:extLst>
              <a:ext uri="{FF2B5EF4-FFF2-40B4-BE49-F238E27FC236}">
                <a16:creationId xmlns:a16="http://schemas.microsoft.com/office/drawing/2014/main" id="{913AF3CA-82B8-4BDD-823C-3DE3DEA2E7EB}"/>
              </a:ext>
            </a:extLst>
          </p:cNvPr>
          <p:cNvSpPr/>
          <p:nvPr/>
        </p:nvSpPr>
        <p:spPr>
          <a:xfrm>
            <a:off x="8723512" y="3646067"/>
            <a:ext cx="1016000" cy="7995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7EA6ACE1-0FC0-4E32-BB19-8F510E3DD67E}"/>
              </a:ext>
            </a:extLst>
          </p:cNvPr>
          <p:cNvSpPr txBox="1"/>
          <p:nvPr/>
        </p:nvSpPr>
        <p:spPr>
          <a:xfrm>
            <a:off x="575734" y="167482"/>
            <a:ext cx="10202334" cy="523220"/>
          </a:xfrm>
          <a:prstGeom prst="rect">
            <a:avLst/>
          </a:prstGeom>
          <a:solidFill>
            <a:schemeClr val="accent4">
              <a:lumMod val="20000"/>
              <a:lumOff val="80000"/>
            </a:schemeClr>
          </a:solidFill>
        </p:spPr>
        <p:txBody>
          <a:bodyPr wrap="square" rtlCol="0">
            <a:spAutoFit/>
          </a:bodyPr>
          <a:lstStyle/>
          <a:p>
            <a:r>
              <a:rPr lang="en-IN" sz="2800" dirty="0"/>
              <a:t>Campaign Analysis Insights</a:t>
            </a:r>
          </a:p>
        </p:txBody>
      </p:sp>
    </p:spTree>
    <p:extLst>
      <p:ext uri="{BB962C8B-B14F-4D97-AF65-F5344CB8AC3E}">
        <p14:creationId xmlns:p14="http://schemas.microsoft.com/office/powerpoint/2010/main" val="3385337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2000"/>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565B22-C30D-4B94-A40F-935AAE5F96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333" y="808540"/>
            <a:ext cx="5210506" cy="1931459"/>
          </a:xfrm>
          <a:prstGeom prst="rect">
            <a:avLst/>
          </a:prstGeom>
        </p:spPr>
      </p:pic>
      <p:pic>
        <p:nvPicPr>
          <p:cNvPr id="5" name="Picture 4">
            <a:extLst>
              <a:ext uri="{FF2B5EF4-FFF2-40B4-BE49-F238E27FC236}">
                <a16:creationId xmlns:a16="http://schemas.microsoft.com/office/drawing/2014/main" id="{7338BCBF-E061-4F75-A40A-89309B5FE4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9985" y="808540"/>
            <a:ext cx="5408083" cy="1931459"/>
          </a:xfrm>
          <a:prstGeom prst="rect">
            <a:avLst/>
          </a:prstGeom>
        </p:spPr>
      </p:pic>
      <p:sp>
        <p:nvSpPr>
          <p:cNvPr id="7" name="TextBox 6">
            <a:extLst>
              <a:ext uri="{FF2B5EF4-FFF2-40B4-BE49-F238E27FC236}">
                <a16:creationId xmlns:a16="http://schemas.microsoft.com/office/drawing/2014/main" id="{F761BB8C-0870-49FA-8CD1-24C1EB057180}"/>
              </a:ext>
            </a:extLst>
          </p:cNvPr>
          <p:cNvSpPr txBox="1"/>
          <p:nvPr/>
        </p:nvSpPr>
        <p:spPr>
          <a:xfrm>
            <a:off x="169334" y="2857835"/>
            <a:ext cx="5200651" cy="3139321"/>
          </a:xfrm>
          <a:prstGeom prst="rect">
            <a:avLst/>
          </a:prstGeom>
          <a:noFill/>
        </p:spPr>
        <p:txBody>
          <a:bodyPr wrap="square" rtlCol="0">
            <a:spAutoFit/>
          </a:bodyPr>
          <a:lstStyle>
            <a:defPPr>
              <a:defRPr lang="en-US"/>
            </a:defPPr>
            <a:lvl1pPr>
              <a:defRPr sz="2800"/>
            </a:lvl1pPr>
          </a:lstStyle>
          <a:p>
            <a:pPr marL="342900" indent="-342900">
              <a:buFont typeface="Arial" panose="020B0604020202020204" pitchFamily="34" charset="0"/>
              <a:buChar char="•"/>
            </a:pPr>
            <a:r>
              <a:rPr lang="en-IN" sz="1800" dirty="0">
                <a:solidFill>
                  <a:schemeClr val="accent4">
                    <a:lumMod val="60000"/>
                    <a:lumOff val="40000"/>
                  </a:schemeClr>
                </a:solidFill>
              </a:rPr>
              <a:t>We have leveraged the use of BOGOF and 500 cashback promotion quiet effectively in high price products and combo products but 25% has negative impact in sales vs revenue. </a:t>
            </a:r>
          </a:p>
          <a:p>
            <a:pPr marL="342900" indent="-342900">
              <a:buFont typeface="Arial" panose="020B0604020202020204" pitchFamily="34" charset="0"/>
              <a:buChar char="•"/>
            </a:pPr>
            <a:r>
              <a:rPr lang="en-IN" sz="1800" dirty="0">
                <a:solidFill>
                  <a:schemeClr val="accent4">
                    <a:lumMod val="60000"/>
                    <a:lumOff val="40000"/>
                  </a:schemeClr>
                </a:solidFill>
              </a:rPr>
              <a:t>It should be avoided in low price products, creating a bad impact on brand and product value. </a:t>
            </a:r>
          </a:p>
          <a:p>
            <a:pPr marL="342900" indent="-342900">
              <a:buFont typeface="Arial" panose="020B0604020202020204" pitchFamily="34" charset="0"/>
              <a:buChar char="•"/>
            </a:pPr>
            <a:r>
              <a:rPr lang="en-IN" sz="1800" dirty="0">
                <a:solidFill>
                  <a:schemeClr val="accent4">
                    <a:lumMod val="60000"/>
                    <a:lumOff val="40000"/>
                  </a:schemeClr>
                </a:solidFill>
              </a:rPr>
              <a:t>It can be used in medium to high price products.</a:t>
            </a:r>
          </a:p>
          <a:p>
            <a:pPr marL="342900" indent="-342900">
              <a:buFont typeface="Arial" panose="020B0604020202020204" pitchFamily="34" charset="0"/>
              <a:buChar char="•"/>
            </a:pPr>
            <a:r>
              <a:rPr lang="en-IN" sz="1800" dirty="0">
                <a:solidFill>
                  <a:schemeClr val="accent4">
                    <a:lumMod val="60000"/>
                    <a:lumOff val="40000"/>
                  </a:schemeClr>
                </a:solidFill>
              </a:rPr>
              <a:t>33% OFF has shown good results in medium to high priced by ISU but could still could not manage to turn up the IR%.</a:t>
            </a:r>
          </a:p>
        </p:txBody>
      </p:sp>
      <p:sp>
        <p:nvSpPr>
          <p:cNvPr id="8" name="TextBox 7">
            <a:extLst>
              <a:ext uri="{FF2B5EF4-FFF2-40B4-BE49-F238E27FC236}">
                <a16:creationId xmlns:a16="http://schemas.microsoft.com/office/drawing/2014/main" id="{E82D1BFC-F595-474D-BB8F-05D90283CD4A}"/>
              </a:ext>
            </a:extLst>
          </p:cNvPr>
          <p:cNvSpPr txBox="1"/>
          <p:nvPr/>
        </p:nvSpPr>
        <p:spPr>
          <a:xfrm>
            <a:off x="575734" y="167482"/>
            <a:ext cx="10202334" cy="523220"/>
          </a:xfrm>
          <a:prstGeom prst="rect">
            <a:avLst/>
          </a:prstGeom>
          <a:solidFill>
            <a:schemeClr val="accent4">
              <a:lumMod val="20000"/>
              <a:lumOff val="80000"/>
            </a:schemeClr>
          </a:solidFill>
        </p:spPr>
        <p:txBody>
          <a:bodyPr wrap="square" rtlCol="0">
            <a:spAutoFit/>
          </a:bodyPr>
          <a:lstStyle/>
          <a:p>
            <a:r>
              <a:rPr lang="en-IN" sz="2800" dirty="0"/>
              <a:t>Promotion Analysis Insights</a:t>
            </a:r>
          </a:p>
        </p:txBody>
      </p:sp>
      <p:pic>
        <p:nvPicPr>
          <p:cNvPr id="10" name="Picture 9">
            <a:extLst>
              <a:ext uri="{FF2B5EF4-FFF2-40B4-BE49-F238E27FC236}">
                <a16:creationId xmlns:a16="http://schemas.microsoft.com/office/drawing/2014/main" id="{CD81B27A-AE57-474C-A29B-69B5FE17B7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9838" y="2857835"/>
            <a:ext cx="5408083" cy="3837996"/>
          </a:xfrm>
          <a:prstGeom prst="rect">
            <a:avLst/>
          </a:prstGeom>
        </p:spPr>
      </p:pic>
    </p:spTree>
    <p:extLst>
      <p:ext uri="{BB962C8B-B14F-4D97-AF65-F5344CB8AC3E}">
        <p14:creationId xmlns:p14="http://schemas.microsoft.com/office/powerpoint/2010/main" val="3308473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2000"/>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08762F-852D-41F2-B2BB-9E0C1DF8B7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990" y="59267"/>
            <a:ext cx="5461561" cy="2785533"/>
          </a:xfrm>
          <a:prstGeom prst="rect">
            <a:avLst/>
          </a:prstGeom>
        </p:spPr>
      </p:pic>
      <p:pic>
        <p:nvPicPr>
          <p:cNvPr id="7" name="Picture 6">
            <a:extLst>
              <a:ext uri="{FF2B5EF4-FFF2-40B4-BE49-F238E27FC236}">
                <a16:creationId xmlns:a16="http://schemas.microsoft.com/office/drawing/2014/main" id="{24F62EF1-A7C1-41E5-8EAA-A338BC8A02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2861" y="93134"/>
            <a:ext cx="5461562" cy="2785533"/>
          </a:xfrm>
          <a:prstGeom prst="rect">
            <a:avLst/>
          </a:prstGeom>
        </p:spPr>
      </p:pic>
      <p:sp>
        <p:nvSpPr>
          <p:cNvPr id="8" name="TextBox 7">
            <a:extLst>
              <a:ext uri="{FF2B5EF4-FFF2-40B4-BE49-F238E27FC236}">
                <a16:creationId xmlns:a16="http://schemas.microsoft.com/office/drawing/2014/main" id="{3AFACEB1-A444-408E-BF9B-D7E564AE24BC}"/>
              </a:ext>
            </a:extLst>
          </p:cNvPr>
          <p:cNvSpPr txBox="1"/>
          <p:nvPr/>
        </p:nvSpPr>
        <p:spPr>
          <a:xfrm>
            <a:off x="220133" y="3081867"/>
            <a:ext cx="10944290" cy="2308324"/>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4">
                    <a:lumMod val="60000"/>
                    <a:lumOff val="40000"/>
                  </a:schemeClr>
                </a:solidFill>
              </a:rPr>
              <a:t>It is clear that the Combo product is the best performing product, after that sunflower oil and </a:t>
            </a:r>
            <a:r>
              <a:rPr lang="en-IN" dirty="0" err="1">
                <a:solidFill>
                  <a:schemeClr val="accent4">
                    <a:lumMod val="60000"/>
                    <a:lumOff val="40000"/>
                  </a:schemeClr>
                </a:solidFill>
              </a:rPr>
              <a:t>Chakki</a:t>
            </a:r>
            <a:r>
              <a:rPr lang="en-IN" dirty="0">
                <a:solidFill>
                  <a:schemeClr val="accent4">
                    <a:lumMod val="60000"/>
                    <a:lumOff val="40000"/>
                  </a:schemeClr>
                </a:solidFill>
              </a:rPr>
              <a:t> </a:t>
            </a:r>
            <a:r>
              <a:rPr lang="en-IN" dirty="0" err="1">
                <a:solidFill>
                  <a:schemeClr val="accent4">
                    <a:lumMod val="60000"/>
                    <a:lumOff val="40000"/>
                  </a:schemeClr>
                </a:solidFill>
              </a:rPr>
              <a:t>atta</a:t>
            </a:r>
            <a:r>
              <a:rPr lang="en-IN" dirty="0">
                <a:solidFill>
                  <a:schemeClr val="accent4">
                    <a:lumMod val="60000"/>
                    <a:lumOff val="40000"/>
                  </a:schemeClr>
                </a:solidFill>
              </a:rPr>
              <a:t> are the next best product by IR.</a:t>
            </a:r>
          </a:p>
          <a:p>
            <a:pPr marL="285750" indent="-285750">
              <a:buFont typeface="Arial" panose="020B0604020202020204" pitchFamily="34" charset="0"/>
              <a:buChar char="•"/>
            </a:pPr>
            <a:r>
              <a:rPr lang="en-IN" dirty="0">
                <a:solidFill>
                  <a:schemeClr val="accent4">
                    <a:lumMod val="60000"/>
                    <a:lumOff val="40000"/>
                  </a:schemeClr>
                </a:solidFill>
              </a:rPr>
              <a:t>The category which has performed the least is personal care, and it is obvious that the product which are necessary are preferred more than other products. So they can be excluded from discount category during festival season. </a:t>
            </a:r>
          </a:p>
          <a:p>
            <a:pPr marL="285750" indent="-285750">
              <a:buFont typeface="Arial" panose="020B0604020202020204" pitchFamily="34" charset="0"/>
              <a:buChar char="•"/>
            </a:pPr>
            <a:endParaRPr lang="en-IN" dirty="0">
              <a:solidFill>
                <a:schemeClr val="accent4">
                  <a:lumMod val="60000"/>
                  <a:lumOff val="40000"/>
                </a:schemeClr>
              </a:solidFill>
            </a:endParaRPr>
          </a:p>
          <a:p>
            <a:pPr marL="285750" indent="-285750">
              <a:buFont typeface="Arial" panose="020B0604020202020204" pitchFamily="34" charset="0"/>
              <a:buChar char="•"/>
            </a:pPr>
            <a:endParaRPr lang="en-IN" dirty="0">
              <a:solidFill>
                <a:schemeClr val="accent4">
                  <a:lumMod val="60000"/>
                  <a:lumOff val="40000"/>
                </a:schemeClr>
              </a:solidFill>
            </a:endParaRPr>
          </a:p>
          <a:p>
            <a:endParaRPr lang="en-IN" dirty="0"/>
          </a:p>
        </p:txBody>
      </p:sp>
      <p:pic>
        <p:nvPicPr>
          <p:cNvPr id="3" name="Picture 2">
            <a:extLst>
              <a:ext uri="{FF2B5EF4-FFF2-40B4-BE49-F238E27FC236}">
                <a16:creationId xmlns:a16="http://schemas.microsoft.com/office/drawing/2014/main" id="{3B9128B7-8CE9-49A4-9458-3152E2EC86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0573" y="4297891"/>
            <a:ext cx="6124575" cy="2466975"/>
          </a:xfrm>
          <a:prstGeom prst="rect">
            <a:avLst/>
          </a:prstGeom>
        </p:spPr>
      </p:pic>
    </p:spTree>
    <p:extLst>
      <p:ext uri="{BB962C8B-B14F-4D97-AF65-F5344CB8AC3E}">
        <p14:creationId xmlns:p14="http://schemas.microsoft.com/office/powerpoint/2010/main" val="4275348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326</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 look into Sales Analysis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look into Sales Analysis </dc:title>
  <dc:creator>Alumni Mech 22 AMIT KUMAR</dc:creator>
  <cp:lastModifiedBy>Alumni Mech 22 AMIT KUMAR</cp:lastModifiedBy>
  <cp:revision>25</cp:revision>
  <dcterms:created xsi:type="dcterms:W3CDTF">2024-03-05T06:38:54Z</dcterms:created>
  <dcterms:modified xsi:type="dcterms:W3CDTF">2024-03-05T15:17:46Z</dcterms:modified>
</cp:coreProperties>
</file>