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0" r:id="rId6"/>
    <p:sldId id="266" r:id="rId7"/>
    <p:sldId id="263" r:id="rId8"/>
    <p:sldId id="258" r:id="rId9"/>
    <p:sldId id="262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0000"/>
    <a:srgbClr val="CC00FF"/>
    <a:srgbClr val="008000"/>
    <a:srgbClr val="33CC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9" autoAdjust="0"/>
    <p:restoredTop sz="94451" autoAdjust="0"/>
  </p:normalViewPr>
  <p:slideViewPr>
    <p:cSldViewPr>
      <p:cViewPr varScale="1">
        <p:scale>
          <a:sx n="57" d="100"/>
          <a:sy n="57" d="100"/>
        </p:scale>
        <p:origin x="141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E680-D7A0-4BEB-85EB-60BAC222D256}" type="datetimeFigureOut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8CDD-7A0C-4B17-AC44-1CF5BE876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916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B38F-023F-4DF4-A6A1-4AF30E4A09F0}" type="datetimeFigureOut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A5FE-8034-40A7-93FB-864239DB2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6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5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19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45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2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6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4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6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909162D1-BF05-4224-BCF5-69695652E8F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570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753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88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16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80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41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F0C28-BC9F-43B8-BFAA-AD970699753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90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C713A-1634-4555-9EE5-01A8CFCEE96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61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133A5-3119-4EA1-B83B-3D17E13E440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80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182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2E8570B-4114-4730-A016-5785135C1F3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4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A9811EFD-637C-435D-9971-FC9DF75F7ED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926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90E9C-D4E4-4716-8E73-A99900C54DE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109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67A92-B701-4173-B271-8B6B4387A57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20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60C05-D20E-453B-B5EC-8E2ADE1238C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8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6D2BE311-5653-49E5-9827-1F789A800BF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98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Generics (</a:t>
            </a:r>
            <a:r>
              <a:rPr lang="zh-TW" altLang="en-US" dirty="0" smtClean="0"/>
              <a:t>泛型</a:t>
            </a:r>
            <a:r>
              <a:rPr lang="en-US" altLang="zh-TW" dirty="0" smtClean="0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 </a:t>
            </a:r>
            <a:r>
              <a:rPr lang="zh-TW" altLang="en-US" dirty="0" smtClean="0"/>
              <a:t>過濾器類別</a:t>
            </a:r>
            <a:r>
              <a:rPr lang="en-US" altLang="zh-TW" dirty="0" smtClean="0"/>
              <a:t>Filter&lt;T&gt;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2133600"/>
            <a:ext cx="6229985" cy="377762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FilterTool.java</a:t>
            </a:r>
          </a:p>
          <a:p>
            <a:r>
              <a:rPr lang="en-US" altLang="zh-TW" sz="2400" dirty="0" smtClean="0"/>
              <a:t>Filter&lt;T&gt;</a:t>
            </a:r>
            <a:r>
              <a:rPr lang="zh-TW" altLang="en-US" sz="2400" dirty="0" smtClean="0"/>
              <a:t>泛型介面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定義過濾方法</a:t>
            </a:r>
            <a:endParaRPr lang="en-US" altLang="zh-TW" sz="2400" dirty="0" smtClean="0"/>
          </a:p>
          <a:p>
            <a:r>
              <a:rPr lang="en-US" altLang="zh-TW" sz="2400" dirty="0" err="1" smtClean="0"/>
              <a:t>FilterTool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select</a:t>
            </a:r>
            <a:r>
              <a:rPr lang="zh-TW" altLang="en-US" sz="2400" dirty="0" smtClean="0"/>
              <a:t>方法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可對任何型態</a:t>
            </a:r>
            <a:r>
              <a:rPr lang="en-US" altLang="zh-TW" sz="2400" dirty="0" smtClean="0"/>
              <a:t>(T)</a:t>
            </a:r>
            <a:r>
              <a:rPr lang="zh-TW" altLang="en-US" sz="2400" dirty="0" smtClean="0"/>
              <a:t>的物件陣列進行過濾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過濾方法可由外部傳入</a:t>
            </a:r>
            <a:endParaRPr lang="en-US" altLang="zh-TW" sz="2400" dirty="0" smtClean="0"/>
          </a:p>
          <a:p>
            <a:r>
              <a:rPr lang="en-US" altLang="zh-TW" sz="2400" dirty="0" smtClean="0"/>
              <a:t>Java API</a:t>
            </a:r>
            <a:r>
              <a:rPr lang="zh-TW" altLang="en-US" sz="2400" dirty="0" smtClean="0"/>
              <a:t>中有類似的檔案過濾類別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6968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/>
              <a:t>: </a:t>
            </a:r>
            <a:r>
              <a:rPr lang="en-US" altLang="zh-TW" dirty="0" smtClean="0"/>
              <a:t>bubble</a:t>
            </a:r>
            <a:r>
              <a:rPr lang="zh-TW" altLang="en-US" dirty="0"/>
              <a:t> </a:t>
            </a:r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6989" y="2011681"/>
            <a:ext cx="6486686" cy="384479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BubbleTest.java</a:t>
            </a:r>
          </a:p>
          <a:p>
            <a:r>
              <a:rPr lang="zh-TW" altLang="en-US" sz="2400" dirty="0" smtClean="0"/>
              <a:t>此程式以</a:t>
            </a:r>
            <a:r>
              <a:rPr lang="en-US" altLang="zh-TW" sz="2400" dirty="0" err="1" smtClean="0"/>
              <a:t>BubbleSort</a:t>
            </a:r>
            <a:r>
              <a:rPr lang="zh-TW" altLang="en-US" sz="2400" dirty="0" smtClean="0"/>
              <a:t>為範例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說明在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集合類別中</a:t>
            </a:r>
            <a:r>
              <a:rPr lang="en-US" altLang="zh-TW" sz="2400" dirty="0" smtClean="0"/>
              <a:t>(Collections, Arrays), </a:t>
            </a:r>
            <a:r>
              <a:rPr lang="zh-TW" altLang="en-US" sz="2400" dirty="0" smtClean="0"/>
              <a:t>如何藉由泛型技術</a:t>
            </a:r>
            <a:r>
              <a:rPr lang="zh-TW" altLang="en-US" sz="2400" dirty="0"/>
              <a:t>使排序</a:t>
            </a:r>
            <a:r>
              <a:rPr lang="zh-TW" altLang="en-US" sz="2400" dirty="0" smtClean="0"/>
              <a:t>演算法具有彈性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能夠處理通用資料型態之陣列的排序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以達到演算法的可移植性和重用性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735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 </a:t>
            </a:r>
            <a:r>
              <a:rPr lang="en-US" altLang="zh-TW" dirty="0" smtClean="0"/>
              <a:t>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1808820"/>
            <a:ext cx="6591985" cy="410240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Java 5</a:t>
            </a:r>
            <a:r>
              <a:rPr lang="zh-TW" altLang="en-US" sz="2400" dirty="0" smtClean="0"/>
              <a:t>開始</a:t>
            </a:r>
            <a:r>
              <a:rPr lang="en-US" altLang="zh-TW" sz="2400" dirty="0" smtClean="0"/>
              <a:t>, </a:t>
            </a:r>
            <a:r>
              <a:rPr lang="zh-TW" altLang="en-US" sz="2400" dirty="0" smtClean="0">
                <a:solidFill>
                  <a:srgbClr val="0000FF"/>
                </a:solidFill>
              </a:rPr>
              <a:t>實</a:t>
            </a:r>
            <a:r>
              <a:rPr lang="zh-TW" altLang="en-US" sz="2400" dirty="0">
                <a:solidFill>
                  <a:srgbClr val="0000FF"/>
                </a:solidFill>
              </a:rPr>
              <a:t>作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Iterable</a:t>
            </a:r>
            <a:r>
              <a:rPr lang="zh-TW" altLang="en-US" sz="2400" dirty="0" smtClean="0">
                <a:solidFill>
                  <a:srgbClr val="0000FF"/>
                </a:solidFill>
              </a:rPr>
              <a:t>介面之物件</a:t>
            </a:r>
            <a:r>
              <a:rPr lang="zh-TW" altLang="en-US" sz="2400" dirty="0" smtClean="0"/>
              <a:t>可支援</a:t>
            </a:r>
            <a:r>
              <a:rPr lang="en-US" altLang="zh-TW" sz="2400" dirty="0" smtClean="0">
                <a:solidFill>
                  <a:srgbClr val="0000FF"/>
                </a:solidFill>
              </a:rPr>
              <a:t>enhanced for </a:t>
            </a:r>
            <a:r>
              <a:rPr lang="zh-TW" altLang="en-US" sz="2400" dirty="0" smtClean="0"/>
              <a:t>語法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例如</a:t>
            </a:r>
            <a:r>
              <a:rPr lang="en-US" altLang="zh-TW" sz="2400" dirty="0" err="1" smtClean="0"/>
              <a:t>LinkedList</a:t>
            </a:r>
            <a:r>
              <a:rPr lang="en-US" altLang="zh-TW" sz="2400" dirty="0" smtClean="0"/>
              <a:t>, Array</a:t>
            </a:r>
          </a:p>
          <a:p>
            <a:pPr lvl="1" indent="-342900"/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x[] = { 12,5,9, 37, </a:t>
            </a:r>
            <a:r>
              <a:rPr lang="en-US" altLang="zh-TW" sz="2200" dirty="0"/>
              <a:t>25</a:t>
            </a:r>
            <a:r>
              <a:rPr lang="en-US" altLang="zh-TW" sz="2200" dirty="0" smtClean="0"/>
              <a:t>};</a:t>
            </a:r>
          </a:p>
          <a:p>
            <a:pPr marL="400050" lvl="1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</a:t>
            </a:r>
            <a:r>
              <a:rPr lang="en-US" altLang="zh-TW" sz="2200" dirty="0" smtClean="0"/>
              <a:t>for(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value : x) </a:t>
            </a:r>
            <a:r>
              <a:rPr lang="en-US" altLang="zh-TW" sz="2200" dirty="0" err="1"/>
              <a:t>System.out.println</a:t>
            </a:r>
            <a:r>
              <a:rPr lang="en-US" altLang="zh-TW" sz="2200" dirty="0"/>
              <a:t>(value);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600" dirty="0" smtClean="0"/>
              <a:t>Files</a:t>
            </a:r>
            <a:r>
              <a:rPr lang="zh-TW" altLang="en-US" sz="2600" dirty="0" smtClean="0"/>
              <a:t>實作</a:t>
            </a:r>
            <a:r>
              <a:rPr lang="en-US" altLang="zh-TW" sz="2600" dirty="0" err="1" smtClean="0"/>
              <a:t>Iterable</a:t>
            </a:r>
            <a:r>
              <a:rPr lang="en-US" altLang="zh-TW" sz="2600" dirty="0" smtClean="0"/>
              <a:t>&lt;File&gt;, </a:t>
            </a:r>
          </a:p>
          <a:p>
            <a:pPr lvl="1"/>
            <a:r>
              <a:rPr lang="zh-TW" altLang="en-US" sz="2200" dirty="0" smtClean="0"/>
              <a:t>可以尋訪</a:t>
            </a:r>
            <a:r>
              <a:rPr lang="zh-TW" altLang="en-US" sz="2200" dirty="0"/>
              <a:t>指</a:t>
            </a:r>
            <a:r>
              <a:rPr lang="zh-TW" altLang="en-US" sz="2200" dirty="0" smtClean="0"/>
              <a:t>定路徑下的所</a:t>
            </a:r>
            <a:r>
              <a:rPr lang="zh-TW" altLang="en-US" sz="2200" dirty="0"/>
              <a:t>有檔案</a:t>
            </a:r>
          </a:p>
          <a:p>
            <a:pPr lvl="1"/>
            <a:r>
              <a:rPr lang="zh-TW" altLang="en-US" sz="2200" dirty="0" smtClean="0"/>
              <a:t>可使用</a:t>
            </a:r>
            <a:r>
              <a:rPr lang="en-US" altLang="zh-TW" sz="2200" dirty="0" smtClean="0"/>
              <a:t>enhanced for</a:t>
            </a:r>
            <a:r>
              <a:rPr lang="zh-TW" altLang="en-US" sz="2200" dirty="0" smtClean="0"/>
              <a:t>語法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for(File </a:t>
            </a:r>
            <a:r>
              <a:rPr lang="en-US" altLang="zh-TW" sz="2200" dirty="0" err="1" smtClean="0"/>
              <a:t>file</a:t>
            </a:r>
            <a:r>
              <a:rPr lang="en-US" altLang="zh-TW" sz="2200" dirty="0" smtClean="0"/>
              <a:t> :new Files(“D:\\data”) { … }</a:t>
            </a:r>
          </a:p>
        </p:txBody>
      </p:sp>
    </p:spTree>
    <p:extLst>
      <p:ext uri="{BB962C8B-B14F-4D97-AF65-F5344CB8AC3E}">
        <p14:creationId xmlns:p14="http://schemas.microsoft.com/office/powerpoint/2010/main" val="36505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Generics - Why?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585" y="2033845"/>
            <a:ext cx="7425826" cy="423046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sz="2400" dirty="0" smtClean="0"/>
              <a:t>泛型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通型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一般化的演算法類別</a:t>
            </a:r>
            <a:endParaRPr lang="en-US" altLang="zh-TW" sz="2400" dirty="0" smtClean="0"/>
          </a:p>
          <a:p>
            <a:pPr>
              <a:spcAft>
                <a:spcPts val="600"/>
              </a:spcAft>
            </a:pPr>
            <a:r>
              <a:rPr lang="en-US" altLang="zh-TW" sz="2400" dirty="0" smtClean="0"/>
              <a:t>ToolInteger.java, ToolDouble.java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zh-TW" altLang="en-US" sz="2200" dirty="0" smtClean="0">
                <a:sym typeface="Wingdings" pitchFamily="2" charset="2"/>
              </a:rPr>
              <a:t>兩個類別分別處理</a:t>
            </a:r>
            <a:r>
              <a:rPr lang="en-US" altLang="zh-TW" sz="2200" dirty="0" smtClean="0">
                <a:sym typeface="Wingdings" pitchFamily="2" charset="2"/>
              </a:rPr>
              <a:t>Integer</a:t>
            </a:r>
            <a:r>
              <a:rPr lang="zh-TW" altLang="en-US" sz="2200" dirty="0" smtClean="0">
                <a:sym typeface="Wingdings" pitchFamily="2" charset="2"/>
              </a:rPr>
              <a:t>陣列和</a:t>
            </a:r>
            <a:r>
              <a:rPr lang="en-US" altLang="zh-TW" sz="2200" dirty="0" smtClean="0">
                <a:sym typeface="Wingdings" pitchFamily="2" charset="2"/>
              </a:rPr>
              <a:t>Double</a:t>
            </a:r>
            <a:r>
              <a:rPr lang="zh-TW" altLang="en-US" sz="2200" dirty="0" smtClean="0">
                <a:sym typeface="Wingdings" pitchFamily="2" charset="2"/>
              </a:rPr>
              <a:t>陣列</a:t>
            </a:r>
            <a:r>
              <a:rPr lang="en-US" altLang="zh-TW" sz="2200" dirty="0" smtClean="0">
                <a:sym typeface="Wingdings" pitchFamily="2" charset="2"/>
              </a:rPr>
              <a:t>, </a:t>
            </a:r>
            <a:r>
              <a:rPr lang="zh-TW" altLang="en-US" sz="2200" dirty="0" smtClean="0">
                <a:sym typeface="Wingdings" pitchFamily="2" charset="2"/>
              </a:rPr>
              <a:t>但方法內容大同小異</a:t>
            </a:r>
            <a:r>
              <a:rPr lang="en-US" altLang="zh-TW" sz="2200" dirty="0" smtClean="0">
                <a:sym typeface="Wingdings" pitchFamily="2" charset="2"/>
              </a:rPr>
              <a:t> </a:t>
            </a:r>
            <a:r>
              <a:rPr lang="zh-TW" altLang="en-US" sz="2200" dirty="0" smtClean="0">
                <a:sym typeface="Wingdings" pitchFamily="2" charset="2"/>
              </a:rPr>
              <a:t> </a:t>
            </a:r>
            <a:r>
              <a:rPr lang="en-US" altLang="zh-TW" sz="2200" dirty="0" smtClean="0">
                <a:sym typeface="Wingdings" pitchFamily="2" charset="2"/>
              </a:rPr>
              <a:t> </a:t>
            </a:r>
            <a:r>
              <a:rPr lang="zh-TW" altLang="en-US" sz="2200" dirty="0" smtClean="0">
                <a:sym typeface="Wingdings" pitchFamily="2" charset="2"/>
              </a:rPr>
              <a:t>能不能只撰寫與維護一份程式碼</a:t>
            </a:r>
            <a:r>
              <a:rPr lang="en-US" altLang="zh-TW" sz="2200" dirty="0" smtClean="0">
                <a:sym typeface="Wingdings" pitchFamily="2" charset="2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zh-TW" altLang="en-US" sz="2400" dirty="0" smtClean="0"/>
              <a:t>只撰寫一次程式碼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卻可應用來處理多種資料型別 </a:t>
            </a:r>
            <a:endParaRPr lang="en-US" altLang="zh-TW" sz="24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zh-TW" altLang="en-US" sz="2400" dirty="0" smtClean="0">
                <a:sym typeface="Wingdings" pitchFamily="2" charset="2"/>
              </a:rPr>
              <a:t>     範例</a:t>
            </a:r>
            <a:r>
              <a:rPr lang="en-US" altLang="zh-TW" sz="2400" dirty="0" smtClean="0">
                <a:sym typeface="Wingdings" pitchFamily="2" charset="2"/>
              </a:rPr>
              <a:t>: </a:t>
            </a:r>
            <a:r>
              <a:rPr lang="en-US" altLang="zh-TW" sz="2400" dirty="0" smtClean="0">
                <a:sym typeface="Wingdings" pitchFamily="2" charset="2"/>
              </a:rPr>
              <a:t>GenericTool.java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TW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宣告語法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39" y="1763815"/>
            <a:ext cx="7065785" cy="4590509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sym typeface="Wingdings" pitchFamily="2" charset="2"/>
              </a:rPr>
              <a:t>泛型類別用來處理</a:t>
            </a:r>
            <a:r>
              <a:rPr lang="zh-TW" altLang="en-US" sz="2400" dirty="0" smtClean="0">
                <a:solidFill>
                  <a:srgbClr val="0000FF"/>
                </a:solidFill>
                <a:sym typeface="Wingdings" pitchFamily="2" charset="2"/>
              </a:rPr>
              <a:t>浮動型別</a:t>
            </a:r>
            <a:r>
              <a:rPr lang="en-US" altLang="zh-TW" sz="2400" dirty="0" smtClean="0">
                <a:sym typeface="Wingdings" pitchFamily="2" charset="2"/>
              </a:rPr>
              <a:t>, </a:t>
            </a:r>
            <a:r>
              <a:rPr lang="zh-TW" altLang="en-US" sz="2400" dirty="0" smtClean="0">
                <a:sym typeface="Wingdings" pitchFamily="2" charset="2"/>
              </a:rPr>
              <a:t>型別符號一般用大寫英文字母</a:t>
            </a:r>
            <a:r>
              <a:rPr lang="en-US" altLang="zh-TW" sz="2400" dirty="0" smtClean="0">
                <a:solidFill>
                  <a:srgbClr val="0000FF"/>
                </a:solidFill>
                <a:sym typeface="Wingdings" pitchFamily="2" charset="2"/>
              </a:rPr>
              <a:t>(e.g. T)</a:t>
            </a:r>
            <a:endParaRPr lang="en-US" altLang="zh-TW" sz="2400" dirty="0" smtClean="0">
              <a:sym typeface="Wingdings" pitchFamily="2" charset="2"/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sym typeface="Wingdings" pitchFamily="2" charset="2"/>
              </a:rPr>
              <a:t>浮動型別</a:t>
            </a:r>
            <a:r>
              <a:rPr lang="zh-TW" altLang="en-US" sz="2000" dirty="0" smtClean="0">
                <a:sym typeface="Wingdings" pitchFamily="2" charset="2"/>
              </a:rPr>
              <a:t>只能為參照型態</a:t>
            </a:r>
            <a:r>
              <a:rPr lang="en-US" altLang="zh-TW" sz="2000" dirty="0" smtClean="0">
                <a:sym typeface="Wingdings" pitchFamily="2" charset="2"/>
              </a:rPr>
              <a:t>(reference type, </a:t>
            </a:r>
            <a:r>
              <a:rPr lang="zh-TW" altLang="en-US" sz="2000" dirty="0" smtClean="0">
                <a:sym typeface="Wingdings" pitchFamily="2" charset="2"/>
              </a:rPr>
              <a:t>如</a:t>
            </a:r>
            <a:r>
              <a:rPr lang="en-US" altLang="zh-TW" sz="2000" dirty="0" smtClean="0">
                <a:sym typeface="Wingdings" pitchFamily="2" charset="2"/>
              </a:rPr>
              <a:t>String, Double), </a:t>
            </a:r>
            <a:r>
              <a:rPr lang="zh-TW" altLang="en-US" sz="2000" dirty="0" smtClean="0">
                <a:sym typeface="Wingdings" pitchFamily="2" charset="2"/>
              </a:rPr>
              <a:t>不能為基本型態</a:t>
            </a:r>
            <a:r>
              <a:rPr lang="en-US" altLang="zh-TW" sz="2000" dirty="0" smtClean="0">
                <a:sym typeface="Wingdings" pitchFamily="2" charset="2"/>
              </a:rPr>
              <a:t>(primitive type, </a:t>
            </a:r>
            <a:r>
              <a:rPr lang="zh-TW" altLang="en-US" sz="2000" dirty="0" smtClean="0">
                <a:sym typeface="Wingdings" pitchFamily="2" charset="2"/>
              </a:rPr>
              <a:t>如</a:t>
            </a:r>
            <a:r>
              <a:rPr lang="en-US" altLang="zh-TW" sz="2000" dirty="0" err="1" smtClean="0">
                <a:sym typeface="Wingdings" pitchFamily="2" charset="2"/>
              </a:rPr>
              <a:t>int</a:t>
            </a:r>
            <a:r>
              <a:rPr lang="en-US" altLang="zh-TW" sz="2000" dirty="0" smtClean="0">
                <a:sym typeface="Wingdings" pitchFamily="2" charset="2"/>
              </a:rPr>
              <a:t>, double)</a:t>
            </a:r>
          </a:p>
          <a:p>
            <a:pPr lvl="1">
              <a:buNone/>
            </a:pPr>
            <a:r>
              <a:rPr lang="en-US" altLang="zh-TW" sz="2000" dirty="0" smtClean="0">
                <a:sym typeface="Wingdings" pitchFamily="2" charset="2"/>
              </a:rPr>
              <a:t>	</a:t>
            </a:r>
            <a:r>
              <a:rPr lang="en-US" altLang="zh-TW" sz="2000" dirty="0" err="1" smtClean="0">
                <a:sym typeface="Wingdings" pitchFamily="2" charset="2"/>
              </a:rPr>
              <a:t>GenericTool</a:t>
            </a:r>
            <a:r>
              <a:rPr lang="en-US" altLang="zh-TW" sz="2000" dirty="0" smtClean="0">
                <a:sym typeface="Wingdings" pitchFamily="2" charset="2"/>
              </a:rPr>
              <a:t>&lt;</a:t>
            </a:r>
            <a:r>
              <a:rPr lang="en-US" altLang="zh-TW" sz="2000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zh-TW" sz="2000" dirty="0" smtClean="0">
                <a:sym typeface="Wingdings" pitchFamily="2" charset="2"/>
              </a:rPr>
              <a:t>&gt; tool;  </a:t>
            </a:r>
            <a:r>
              <a:rPr lang="zh-TW" altLang="en-US" sz="2000" dirty="0" smtClean="0">
                <a:sym typeface="Wingdings" pitchFamily="2" charset="2"/>
              </a:rPr>
              <a:t>不合法的宣告</a:t>
            </a:r>
            <a:endParaRPr lang="en-US" altLang="zh-TW" sz="2000" dirty="0" smtClean="0"/>
          </a:p>
          <a:p>
            <a:r>
              <a:rPr lang="zh-TW" altLang="en-US" sz="2400" dirty="0" smtClean="0"/>
              <a:t>語法</a:t>
            </a:r>
            <a:r>
              <a:rPr lang="en-US" altLang="zh-TW" sz="2400" dirty="0" smtClean="0"/>
              <a:t>&lt;T&gt;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&lt;T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extends $</a:t>
            </a:r>
            <a:r>
              <a:rPr lang="en-US" altLang="zh-TW" sz="2400" dirty="0" err="1" smtClean="0"/>
              <a:t>className</a:t>
            </a:r>
            <a:r>
              <a:rPr lang="en-US" altLang="zh-TW" sz="2400" dirty="0" smtClean="0"/>
              <a:t>&gt;</a:t>
            </a:r>
          </a:p>
          <a:p>
            <a:pPr lvl="1"/>
            <a:r>
              <a:rPr lang="en-US" altLang="zh-TW" sz="2000" dirty="0"/>
              <a:t>&lt;T&gt; </a:t>
            </a:r>
            <a:r>
              <a:rPr lang="zh-TW" altLang="en-US" sz="2000" dirty="0"/>
              <a:t>相當於</a:t>
            </a:r>
            <a:r>
              <a:rPr lang="en-US" altLang="zh-TW" sz="2000" dirty="0">
                <a:sym typeface="Wingdings" pitchFamily="2" charset="2"/>
              </a:rPr>
              <a:t> </a:t>
            </a:r>
            <a:r>
              <a:rPr lang="en-US" altLang="zh-TW" sz="2000" i="1" dirty="0">
                <a:sym typeface="Wingdings" pitchFamily="2" charset="2"/>
              </a:rPr>
              <a:t>&lt;T extends Object&gt;</a:t>
            </a:r>
            <a:endParaRPr lang="en-US" altLang="zh-TW" sz="2000" i="1" dirty="0"/>
          </a:p>
          <a:p>
            <a:pPr lvl="1"/>
            <a:r>
              <a:rPr lang="en-US" altLang="zh-TW" sz="2000" dirty="0" smtClean="0"/>
              <a:t>&lt;</a:t>
            </a:r>
            <a:r>
              <a:rPr lang="en-US" altLang="zh-TW" sz="2000" dirty="0"/>
              <a:t>T</a:t>
            </a:r>
            <a:r>
              <a:rPr lang="zh-TW" altLang="en-US" sz="2000" dirty="0"/>
              <a:t> </a:t>
            </a:r>
            <a:r>
              <a:rPr lang="en-US" altLang="zh-TW" sz="2000" dirty="0"/>
              <a:t>extends $</a:t>
            </a:r>
            <a:r>
              <a:rPr lang="en-US" altLang="zh-TW" sz="2000" dirty="0" err="1"/>
              <a:t>className</a:t>
            </a:r>
            <a:r>
              <a:rPr lang="en-US" altLang="zh-TW" sz="2000" dirty="0" smtClean="0"/>
              <a:t>&gt;</a:t>
            </a:r>
            <a:r>
              <a:rPr lang="zh-TW" altLang="en-US" sz="2200" dirty="0" smtClean="0"/>
              <a:t>代表</a:t>
            </a:r>
            <a:r>
              <a:rPr lang="en-US" altLang="zh-TW" sz="2200" dirty="0" smtClean="0"/>
              <a:t>T</a:t>
            </a:r>
            <a:r>
              <a:rPr lang="zh-TW" altLang="en-US" sz="2200" dirty="0" smtClean="0"/>
              <a:t>被</a:t>
            </a:r>
            <a:r>
              <a:rPr lang="zh-TW" altLang="en-US" sz="2200" dirty="0" smtClean="0">
                <a:solidFill>
                  <a:srgbClr val="0000FF"/>
                </a:solidFill>
              </a:rPr>
              <a:t>限定</a:t>
            </a:r>
            <a:r>
              <a:rPr lang="zh-TW" altLang="en-US" sz="2200" dirty="0" smtClean="0"/>
              <a:t>為</a:t>
            </a:r>
            <a:r>
              <a:rPr lang="en-US" altLang="zh-TW" sz="2200" dirty="0" smtClean="0"/>
              <a:t>$</a:t>
            </a:r>
            <a:r>
              <a:rPr lang="en-US" altLang="zh-TW" sz="2200" dirty="0" err="1" smtClean="0"/>
              <a:t>className</a:t>
            </a:r>
            <a:r>
              <a:rPr lang="zh-TW" altLang="en-US" sz="2200" dirty="0" smtClean="0"/>
              <a:t>類別或由其衍生出來的</a:t>
            </a:r>
            <a:r>
              <a:rPr lang="zh-TW" altLang="en-US" sz="2200" dirty="0"/>
              <a:t>子</a:t>
            </a:r>
            <a:r>
              <a:rPr lang="zh-TW" altLang="en-US" sz="2200" dirty="0" smtClean="0"/>
              <a:t>類別</a:t>
            </a:r>
            <a:endParaRPr lang="en-US" altLang="zh-TW" sz="2200" dirty="0" smtClean="0"/>
          </a:p>
          <a:p>
            <a:pPr lvl="1"/>
            <a:r>
              <a:rPr lang="en-US" altLang="zh-TW" sz="2000" dirty="0" smtClean="0"/>
              <a:t>e.g. TestTool.java</a:t>
            </a:r>
            <a:r>
              <a:rPr lang="zh-TW" altLang="en-US" sz="2000" dirty="0" smtClean="0"/>
              <a:t>中的</a:t>
            </a:r>
            <a:r>
              <a:rPr lang="en-US" altLang="zh-TW" sz="2000" i="1" dirty="0" smtClean="0"/>
              <a:t>&lt;T extends Number&gt;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泛型類別</a:t>
            </a:r>
            <a:r>
              <a:rPr lang="en-US" altLang="zh-TW" dirty="0" smtClean="0"/>
              <a:t>/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限定浮動型別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1718810"/>
            <a:ext cx="8010890" cy="423047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有些演算法不是對任何型別都可以執行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smtClean="0"/>
              <a:t>TestTool.java</a:t>
            </a:r>
            <a:r>
              <a:rPr lang="zh-TW" altLang="en-US" sz="2000" dirty="0" smtClean="0"/>
              <a:t>中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無法對字元陣列</a:t>
            </a:r>
            <a:r>
              <a:rPr lang="en-US" altLang="zh-TW" sz="2000" dirty="0" smtClean="0"/>
              <a:t>(Character [])</a:t>
            </a:r>
            <a:r>
              <a:rPr lang="zh-TW" altLang="en-US" sz="2000" dirty="0" smtClean="0"/>
              <a:t>或布林陣列</a:t>
            </a:r>
            <a:r>
              <a:rPr lang="en-US" altLang="zh-TW" sz="2000" dirty="0" smtClean="0"/>
              <a:t>(Boolean [])</a:t>
            </a:r>
            <a:r>
              <a:rPr lang="zh-TW" altLang="en-US" sz="2000" dirty="0" smtClean="0"/>
              <a:t>計算平均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average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之</a:t>
            </a:r>
            <a:r>
              <a:rPr lang="zh-TW" altLang="en-US" sz="2000" dirty="0"/>
              <a:t>浮動</a:t>
            </a:r>
            <a:r>
              <a:rPr lang="zh-TW" altLang="en-US" sz="2000" dirty="0" smtClean="0"/>
              <a:t>型別 </a:t>
            </a:r>
            <a:r>
              <a:rPr lang="en-US" altLang="zh-TW" sz="2000" i="1" dirty="0">
                <a:solidFill>
                  <a:srgbClr val="0000FF"/>
                </a:solidFill>
              </a:rPr>
              <a:t>T</a:t>
            </a:r>
            <a:r>
              <a:rPr lang="zh-TW" altLang="en-US" sz="2000" dirty="0" smtClean="0"/>
              <a:t> 不可為任意型別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必須加以限制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400" dirty="0"/>
              <a:t>限定型</a:t>
            </a:r>
            <a:r>
              <a:rPr lang="zh-TW" altLang="en-US" sz="2400" dirty="0" smtClean="0"/>
              <a:t>別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指定類別下限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</a:t>
            </a:r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TestTool</a:t>
            </a:r>
            <a:r>
              <a:rPr lang="en-US" altLang="zh-TW" sz="2000" dirty="0" smtClean="0"/>
              <a:t>&lt;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T extends Number</a:t>
            </a:r>
            <a:r>
              <a:rPr lang="en-US" altLang="zh-TW" sz="2000" dirty="0" smtClean="0"/>
              <a:t>&gt; { … }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</a:t>
            </a:r>
            <a:r>
              <a:rPr lang="zh-TW" altLang="en-US" sz="2000" dirty="0" smtClean="0"/>
              <a:t>浮動型別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T </a:t>
            </a:r>
            <a:r>
              <a:rPr lang="zh-TW" altLang="en-US" sz="2000" dirty="0" smtClean="0"/>
              <a:t>必須繼承自</a:t>
            </a:r>
            <a:r>
              <a:rPr lang="en-US" altLang="zh-TW" sz="2000" i="1" dirty="0">
                <a:solidFill>
                  <a:srgbClr val="0000FF"/>
                </a:solidFill>
              </a:rPr>
              <a:t>Number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因此</a:t>
            </a:r>
            <a:r>
              <a:rPr lang="en-US" altLang="zh-TW" sz="2000" dirty="0" smtClean="0"/>
              <a:t>x[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</a:t>
            </a:r>
            <a:r>
              <a:rPr lang="zh-TW" altLang="en-US" sz="2000" dirty="0" smtClean="0"/>
              <a:t>可經</a:t>
            </a:r>
            <a:r>
              <a:rPr lang="zh-TW" altLang="en-US" sz="2000" dirty="0"/>
              <a:t>由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doubleValue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轉成數字型態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才能計算平均</a:t>
            </a:r>
            <a:endParaRPr lang="en-US" altLang="zh-TW" sz="2000" dirty="0" smtClean="0"/>
          </a:p>
          <a:p>
            <a:r>
              <a:rPr lang="en-US" altLang="zh-TW" sz="2400" dirty="0" smtClean="0"/>
              <a:t>new </a:t>
            </a:r>
            <a:r>
              <a:rPr lang="en-US" altLang="zh-TW" sz="2400" dirty="0" err="1" smtClean="0"/>
              <a:t>TestTool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編譯後會產生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double average(Number x[]) { …}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版本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Method/Class/Interface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泛型方法</a:t>
            </a:r>
            <a:r>
              <a:rPr lang="zh-TW" altLang="en-US" sz="2400" dirty="0" smtClean="0"/>
              <a:t>的宣告</a:t>
            </a:r>
            <a:endParaRPr lang="en-US" altLang="zh-TW" sz="2400" dirty="0"/>
          </a:p>
          <a:p>
            <a:pPr lvl="1"/>
            <a:r>
              <a:rPr lang="zh-TW" altLang="en-US" sz="2000" dirty="0"/>
              <a:t>宣告於方法傳回值之前</a:t>
            </a:r>
            <a:endParaRPr lang="en-US" altLang="zh-TW" sz="2000" dirty="0"/>
          </a:p>
          <a:p>
            <a:pPr lvl="1">
              <a:buNone/>
            </a:pPr>
            <a:r>
              <a:rPr lang="en-US" altLang="zh-TW" sz="2000" dirty="0"/>
              <a:t>	public &lt;T&gt; void </a:t>
            </a:r>
            <a:r>
              <a:rPr lang="en-US" altLang="zh-TW" sz="2000" dirty="0" err="1"/>
              <a:t>printArray</a:t>
            </a:r>
            <a:r>
              <a:rPr lang="en-US" altLang="zh-TW" sz="2000" dirty="0"/>
              <a:t>(T x[]) ….</a:t>
            </a:r>
            <a:endParaRPr lang="zh-TW" altLang="en-US" sz="2000" dirty="0"/>
          </a:p>
          <a:p>
            <a:r>
              <a:rPr lang="zh-TW" altLang="en-US" sz="2400" dirty="0" smtClean="0"/>
              <a:t>泛型類別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介面的宣告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宣告於類別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介面名稱之後</a:t>
            </a:r>
            <a:endParaRPr lang="en-US" altLang="zh-TW" sz="3200" dirty="0" smtClean="0"/>
          </a:p>
          <a:p>
            <a:pPr lvl="1">
              <a:buNone/>
            </a:pPr>
            <a:r>
              <a:rPr lang="en-US" altLang="zh-TW" sz="2000" dirty="0" smtClean="0"/>
              <a:t>	class </a:t>
            </a:r>
            <a:r>
              <a:rPr lang="en-US" altLang="zh-TW" sz="2000" dirty="0" err="1" smtClean="0"/>
              <a:t>TestTool</a:t>
            </a:r>
            <a:r>
              <a:rPr lang="en-US" altLang="zh-TW" sz="2000" dirty="0" smtClean="0"/>
              <a:t>&lt;T extends Number&gt; …</a:t>
            </a:r>
          </a:p>
          <a:p>
            <a:pPr lvl="1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interface Filter&lt;T&gt; { </a:t>
            </a:r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accept(T x)};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泛型技術的應用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6675" y="1763815"/>
            <a:ext cx="6887725" cy="472552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泛型</a:t>
            </a:r>
            <a:r>
              <a:rPr lang="zh-TW" altLang="en-US" sz="2000" dirty="0" smtClean="0"/>
              <a:t>技術又</a:t>
            </a:r>
            <a:r>
              <a:rPr lang="zh-TW" altLang="en-US" sz="2000" dirty="0"/>
              <a:t>被</a:t>
            </a:r>
            <a:r>
              <a:rPr lang="zh-TW" altLang="en-US" sz="2000" dirty="0" smtClean="0"/>
              <a:t>稱為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「靜態多型」</a:t>
            </a:r>
            <a:endParaRPr lang="en-US" altLang="zh-TW" sz="2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   Polymorphism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是</a:t>
            </a:r>
            <a:r>
              <a:rPr lang="zh-TW" altLang="en-US" sz="2000" dirty="0" smtClean="0">
                <a:solidFill>
                  <a:srgbClr val="0000FF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執行時期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才根據物件決定呼叫到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方法</a:t>
            </a:r>
            <a:endParaRPr lang="en-US" altLang="zh-TW" sz="2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Generics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是在</a:t>
            </a:r>
            <a:r>
              <a:rPr lang="zh-TW" altLang="en-US" sz="2000" dirty="0" smtClean="0">
                <a:solidFill>
                  <a:srgbClr val="0000FF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編譯時期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就已確定了要呼叫的方法</a:t>
            </a:r>
            <a:endParaRPr lang="en-US" altLang="zh-TW" sz="2000" dirty="0" smtClean="0"/>
          </a:p>
          <a:p>
            <a:r>
              <a:rPr lang="zh-TW" altLang="en-US" sz="2000" dirty="0" smtClean="0"/>
              <a:t>複雜的類別庫運用泛型技術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發揮</a:t>
            </a:r>
            <a:r>
              <a:rPr lang="zh-TW" altLang="en-US" sz="2000" dirty="0"/>
              <a:t>了的</a:t>
            </a:r>
            <a:r>
              <a:rPr lang="zh-TW" altLang="en-US" sz="2000" dirty="0" smtClean="0"/>
              <a:t>強大威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如</a:t>
            </a:r>
            <a:r>
              <a:rPr lang="en-US" altLang="zh-TW" sz="2000" dirty="0"/>
              <a:t>Java</a:t>
            </a:r>
            <a:r>
              <a:rPr lang="zh-TW" altLang="en-US" sz="2000" dirty="0"/>
              <a:t>的集合</a:t>
            </a:r>
            <a:r>
              <a:rPr lang="zh-TW" altLang="en-US" sz="2000" dirty="0" smtClean="0"/>
              <a:t>類別</a:t>
            </a:r>
            <a:endParaRPr lang="en-US" altLang="zh-TW" sz="2000" dirty="0" smtClean="0"/>
          </a:p>
          <a:p>
            <a:r>
              <a:rPr lang="en-US" altLang="zh-TW" sz="2000" dirty="0" smtClean="0"/>
              <a:t>Collection, List, Set, Queue, Stack, Iterator</a:t>
            </a:r>
          </a:p>
          <a:p>
            <a:r>
              <a:rPr lang="en-US" altLang="zh-TW" sz="2000" dirty="0" smtClean="0"/>
              <a:t>Map&lt;K,V&gt;</a:t>
            </a:r>
          </a:p>
          <a:p>
            <a:r>
              <a:rPr lang="en-US" altLang="zh-TW" sz="2000" dirty="0"/>
              <a:t>Arrays, Collections (</a:t>
            </a:r>
            <a:r>
              <a:rPr lang="zh-TW" altLang="en-US" sz="2000" dirty="0"/>
              <a:t>工具類別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 smtClean="0"/>
              <a:t>Iterable</a:t>
            </a:r>
            <a:r>
              <a:rPr lang="en-US" altLang="zh-TW" sz="2000" dirty="0" smtClean="0"/>
              <a:t>, Comparable, Comparator</a:t>
            </a:r>
          </a:p>
          <a:p>
            <a:r>
              <a:rPr lang="en-US" altLang="zh-TW" sz="2000" dirty="0" err="1" smtClean="0"/>
              <a:t>InputStream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OuputStream</a:t>
            </a:r>
            <a:endParaRPr lang="en-US" altLang="zh-TW" sz="2000" dirty="0" smtClean="0"/>
          </a:p>
          <a:p>
            <a:r>
              <a:rPr lang="en-US" altLang="zh-TW" sz="2000" dirty="0" smtClean="0"/>
              <a:t>Graphics (graphical context)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80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以泛型撰寫資料結構類別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808820"/>
            <a:ext cx="7535180" cy="40585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Stack.java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可以用來理解</a:t>
            </a:r>
            <a:r>
              <a:rPr lang="en-US" altLang="zh-TW" sz="2400" dirty="0" smtClean="0"/>
              <a:t>Collections</a:t>
            </a:r>
            <a:r>
              <a:rPr lang="zh-TW" altLang="en-US" sz="2400" dirty="0" smtClean="0"/>
              <a:t>中的類別</a:t>
            </a:r>
            <a:r>
              <a:rPr lang="en-US" altLang="zh-TW" sz="2400" dirty="0" smtClean="0"/>
              <a:t>List, </a:t>
            </a:r>
            <a:r>
              <a:rPr lang="en-US" altLang="zh-TW" sz="2400" dirty="0" err="1" smtClean="0"/>
              <a:t>ArrayList</a:t>
            </a:r>
            <a:r>
              <a:rPr lang="en-US" altLang="zh-TW" sz="2400" dirty="0" smtClean="0"/>
              <a:t>, Set, </a:t>
            </a:r>
            <a:r>
              <a:rPr lang="en-US" altLang="zh-TW" sz="2400" dirty="0" err="1" smtClean="0"/>
              <a:t>HashSet</a:t>
            </a:r>
            <a:r>
              <a:rPr lang="en-US" altLang="zh-TW" sz="2400" dirty="0" smtClean="0"/>
              <a:t>, Map, </a:t>
            </a:r>
            <a:r>
              <a:rPr lang="en-US" altLang="zh-TW" sz="2400" dirty="0" err="1" smtClean="0"/>
              <a:t>HashMap</a:t>
            </a:r>
            <a:r>
              <a:rPr lang="zh-TW" altLang="en-US" sz="2400" dirty="0" smtClean="0"/>
              <a:t>等的實作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參考</a:t>
            </a:r>
            <a:r>
              <a:rPr lang="en-US" altLang="zh-TW" sz="2400" dirty="0" smtClean="0"/>
              <a:t>J2SE</a:t>
            </a:r>
            <a:r>
              <a:rPr lang="zh-TW" altLang="en-US" sz="2400" dirty="0" smtClean="0"/>
              <a:t>原始碼</a:t>
            </a:r>
            <a:r>
              <a:rPr lang="en-US" altLang="zh-TW" sz="2400" dirty="0" err="1" smtClean="0"/>
              <a:t>java.util</a:t>
            </a:r>
            <a:r>
              <a:rPr lang="en-US" altLang="zh-TW" sz="2400" dirty="0" smtClean="0"/>
              <a:t> package)</a:t>
            </a:r>
          </a:p>
          <a:p>
            <a:r>
              <a:rPr lang="en-US" altLang="zh-TW" sz="2400" dirty="0" smtClean="0"/>
              <a:t>Stack&lt;T&gt;</a:t>
            </a:r>
            <a:r>
              <a:rPr lang="zh-TW" altLang="en-US" sz="2400" dirty="0" smtClean="0"/>
              <a:t>類別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將資料以堆疊方式存取</a:t>
            </a:r>
            <a:r>
              <a:rPr lang="en-US" altLang="zh-TW" sz="2400" dirty="0" smtClean="0"/>
              <a:t>(LIFO)</a:t>
            </a:r>
          </a:p>
          <a:p>
            <a:pPr lvl="1"/>
            <a:r>
              <a:rPr lang="zh-TW" altLang="en-US" sz="2200" dirty="0" smtClean="0"/>
              <a:t>可處理浮動型別</a:t>
            </a:r>
            <a:r>
              <a:rPr lang="zh-TW" altLang="en-US" sz="2200" dirty="0"/>
              <a:t>的</a:t>
            </a:r>
            <a:r>
              <a:rPr lang="zh-TW" altLang="en-US" sz="2200" dirty="0" smtClean="0"/>
              <a:t>演算法類別</a:t>
            </a:r>
            <a:r>
              <a:rPr lang="en-US" altLang="zh-TW" sz="2200" dirty="0" smtClean="0"/>
              <a:t>, </a:t>
            </a:r>
            <a:r>
              <a:rPr lang="zh-TW" altLang="en-US" sz="2200" dirty="0" smtClean="0"/>
              <a:t>意即</a:t>
            </a:r>
            <a:r>
              <a:rPr lang="en-US" altLang="zh-TW" sz="2200" dirty="0" smtClean="0"/>
              <a:t>: </a:t>
            </a:r>
            <a:r>
              <a:rPr lang="zh-TW" altLang="en-US" sz="2200" dirty="0" smtClean="0"/>
              <a:t>一種共同的處理演算法</a:t>
            </a:r>
            <a:r>
              <a:rPr lang="en-US" altLang="zh-TW" sz="2200" dirty="0" smtClean="0"/>
              <a:t>(LIFO), </a:t>
            </a:r>
            <a:r>
              <a:rPr lang="zh-TW" altLang="en-US" sz="2200" dirty="0" smtClean="0"/>
              <a:t>卻可應用</a:t>
            </a:r>
            <a:r>
              <a:rPr lang="zh-TW" altLang="en-US" sz="2200" dirty="0"/>
              <a:t>在</a:t>
            </a:r>
            <a:r>
              <a:rPr lang="zh-TW" altLang="en-US" sz="2200" dirty="0" smtClean="0"/>
              <a:t>不同種類型的資料型態上</a:t>
            </a:r>
            <a:endParaRPr lang="en-US" altLang="zh-TW" sz="2200" dirty="0" smtClean="0"/>
          </a:p>
          <a:p>
            <a:pPr lvl="1"/>
            <a:r>
              <a:rPr lang="en-US" altLang="zh-TW" sz="2000" dirty="0" smtClean="0"/>
              <a:t>Stack&lt;Integer&gt;, Stack&lt;String&gt;, Stack&lt;File&gt;, Stack&lt;</a:t>
            </a:r>
            <a:r>
              <a:rPr lang="en-US" altLang="zh-TW" sz="2000" dirty="0" err="1" smtClean="0"/>
              <a:t>MyJob</a:t>
            </a:r>
            <a:r>
              <a:rPr lang="en-US" altLang="zh-TW" sz="2000" dirty="0" smtClean="0"/>
              <a:t>&gt;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的泛型比較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1630" y="1628801"/>
            <a:ext cx="7335815" cy="495055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C++</a:t>
            </a:r>
            <a:r>
              <a:rPr lang="zh-TW" altLang="en-US" sz="2400" dirty="0" smtClean="0"/>
              <a:t>中泛型技術稱為</a:t>
            </a:r>
            <a:r>
              <a:rPr lang="en-US" altLang="zh-TW" sz="2400" dirty="0" smtClean="0">
                <a:solidFill>
                  <a:srgbClr val="0000FF"/>
                </a:solidFill>
              </a:rPr>
              <a:t>template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根據不同的型別</a:t>
            </a:r>
            <a:r>
              <a:rPr lang="en-US" altLang="zh-TW" sz="2400" dirty="0" smtClean="0"/>
              <a:t>(&lt;T&gt;)</a:t>
            </a:r>
            <a:r>
              <a:rPr lang="zh-TW" altLang="en-US" sz="2400" dirty="0" smtClean="0"/>
              <a:t>產生並編譯</a:t>
            </a:r>
            <a:r>
              <a:rPr lang="zh-TW" altLang="en-US" sz="2400" dirty="0"/>
              <a:t>出</a:t>
            </a:r>
            <a:r>
              <a:rPr lang="zh-TW" altLang="en-US" sz="2400" dirty="0" smtClean="0"/>
              <a:t>不同類別版本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此方式會耗費較大的記憶空間儲存各類別的程式碼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Java</a:t>
            </a:r>
            <a:r>
              <a:rPr lang="zh-TW" altLang="en-US" sz="2400" dirty="0" smtClean="0"/>
              <a:t>是以</a:t>
            </a:r>
            <a:r>
              <a:rPr lang="zh-TW" altLang="en-US" sz="2400" dirty="0" smtClean="0">
                <a:solidFill>
                  <a:srgbClr val="0000FF"/>
                </a:solidFill>
              </a:rPr>
              <a:t>被限定的型別</a:t>
            </a:r>
            <a:r>
              <a:rPr lang="zh-TW" altLang="en-US" sz="2400" dirty="0" smtClean="0"/>
              <a:t>產生並編譯出</a:t>
            </a:r>
            <a:r>
              <a:rPr lang="zh-TW" altLang="en-US" sz="2400" dirty="0" smtClean="0">
                <a:solidFill>
                  <a:srgbClr val="0000FF"/>
                </a:solidFill>
              </a:rPr>
              <a:t>單一類別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並根據資料型別自動作傳回值的</a:t>
            </a:r>
            <a:r>
              <a:rPr lang="en-US" altLang="zh-TW" sz="2400" dirty="0" smtClean="0"/>
              <a:t>type-casting. </a:t>
            </a:r>
            <a:r>
              <a:rPr lang="zh-TW" altLang="en-US" sz="2400" dirty="0"/>
              <a:t>其</a:t>
            </a:r>
            <a:r>
              <a:rPr lang="zh-TW" altLang="en-US" sz="2400" dirty="0" smtClean="0"/>
              <a:t>作法與</a:t>
            </a:r>
            <a:r>
              <a:rPr lang="en-US" altLang="zh-TW" sz="2400" dirty="0" smtClean="0"/>
              <a:t>C++</a:t>
            </a:r>
            <a:r>
              <a:rPr lang="zh-TW" altLang="en-US" sz="2400" dirty="0" smtClean="0"/>
              <a:t>不同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 smtClean="0"/>
              <a:t>TestTool.java</a:t>
            </a:r>
            <a:r>
              <a:rPr lang="zh-TW" altLang="en-US" sz="2000" dirty="0" smtClean="0"/>
              <a:t>中</a:t>
            </a:r>
            <a:r>
              <a:rPr lang="en-US" altLang="zh-TW" sz="2000" dirty="0" err="1" smtClean="0"/>
              <a:t>argmin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方法編譯後會成為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Number </a:t>
            </a:r>
            <a:r>
              <a:rPr lang="en-US" altLang="zh-TW" sz="2000" i="1" dirty="0" err="1" smtClean="0">
                <a:solidFill>
                  <a:srgbClr val="0000FF"/>
                </a:solidFill>
              </a:rPr>
              <a:t>argmin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(Number x[]) { … }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若未</a:t>
            </a:r>
            <a:r>
              <a:rPr lang="zh-TW" altLang="en-US" sz="2000" dirty="0"/>
              <a:t>撰寫</a:t>
            </a:r>
            <a:r>
              <a:rPr lang="zh-TW" altLang="en-US" sz="2000" dirty="0" smtClean="0"/>
              <a:t>限定型別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預設的限定型別為</a:t>
            </a:r>
            <a:r>
              <a:rPr lang="en-US" altLang="zh-TW" sz="2000" dirty="0" smtClean="0"/>
              <a:t>Object.</a:t>
            </a:r>
          </a:p>
          <a:p>
            <a:pPr lvl="1"/>
            <a:r>
              <a:rPr lang="zh-TW" altLang="en-US" sz="2000" dirty="0" smtClean="0"/>
              <a:t>使用泛型類別和直接宣告此方法的差異在於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main()</a:t>
            </a:r>
            <a:r>
              <a:rPr lang="zh-TW" altLang="en-US" sz="2000" dirty="0" smtClean="0"/>
              <a:t>呼叫</a:t>
            </a:r>
            <a:r>
              <a:rPr lang="en-US" altLang="zh-TW" sz="2000" dirty="0" err="1" smtClean="0"/>
              <a:t>argmin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的地方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編譯時會對呼叫</a:t>
            </a:r>
            <a:r>
              <a:rPr lang="en-US" altLang="zh-TW" sz="2000" dirty="0" err="1" smtClean="0"/>
              <a:t>argmin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的傳回值加入型態轉換</a:t>
            </a:r>
            <a:r>
              <a:rPr lang="en-US" altLang="zh-TW" sz="2000" dirty="0" smtClean="0"/>
              <a:t>.</a:t>
            </a:r>
          </a:p>
          <a:p>
            <a:endParaRPr lang="en-US" altLang="zh-TW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6" y="1853825"/>
            <a:ext cx="6274989" cy="405739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泛型類別也可以繼承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LinkedList</a:t>
            </a:r>
            <a:r>
              <a:rPr lang="en-US" altLang="zh-TW" sz="2400" dirty="0" smtClean="0"/>
              <a:t>&lt;T&gt;</a:t>
            </a:r>
            <a:r>
              <a:rPr lang="zh-TW" altLang="en-US" sz="2400" dirty="0" smtClean="0"/>
              <a:t>繼承</a:t>
            </a:r>
            <a:r>
              <a:rPr lang="en-US" altLang="zh-TW" sz="2400" dirty="0" smtClean="0"/>
              <a:t>List&lt;T&gt;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HashSet</a:t>
            </a:r>
            <a:r>
              <a:rPr lang="en-US" altLang="zh-TW" sz="2400" dirty="0" smtClean="0"/>
              <a:t>&lt;T&gt;</a:t>
            </a:r>
            <a:r>
              <a:rPr lang="zh-TW" altLang="en-US" sz="2400" dirty="0" smtClean="0"/>
              <a:t>繼承</a:t>
            </a:r>
            <a:r>
              <a:rPr lang="en-US" altLang="zh-TW" sz="2400" dirty="0" smtClean="0"/>
              <a:t>Set&lt;T&gt;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TreeMap</a:t>
            </a:r>
            <a:r>
              <a:rPr lang="en-US" altLang="zh-TW" sz="2400" dirty="0" smtClean="0"/>
              <a:t>&lt;K,V&gt;</a:t>
            </a:r>
            <a:r>
              <a:rPr lang="zh-TW" altLang="en-US" sz="2400" dirty="0" smtClean="0"/>
              <a:t>繼承</a:t>
            </a:r>
            <a:r>
              <a:rPr lang="en-US" altLang="zh-TW" sz="2400" dirty="0" smtClean="0"/>
              <a:t>Map&lt;K,V&gt;</a:t>
            </a:r>
          </a:p>
          <a:p>
            <a:r>
              <a:rPr lang="en-US" altLang="zh-TW" sz="2400" dirty="0" smtClean="0"/>
              <a:t>Java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Collections</a:t>
            </a:r>
            <a:r>
              <a:rPr lang="zh-TW" altLang="en-US" sz="2400" dirty="0" smtClean="0"/>
              <a:t>都是以</a:t>
            </a:r>
            <a:r>
              <a:rPr lang="en-US" altLang="zh-TW" sz="2400" dirty="0" smtClean="0"/>
              <a:t>Generic interfaces/classes</a:t>
            </a:r>
            <a:r>
              <a:rPr lang="zh-TW" altLang="en-US" sz="2400" dirty="0" smtClean="0"/>
              <a:t>方式實現</a:t>
            </a:r>
            <a:endParaRPr lang="en-US" altLang="zh-TW" sz="2400" dirty="0" smtClean="0"/>
          </a:p>
          <a:p>
            <a:r>
              <a:rPr lang="zh-TW" altLang="en-US" sz="2400" dirty="0" smtClean="0"/>
              <a:t>泛型</a:t>
            </a:r>
            <a:r>
              <a:rPr lang="zh-TW" altLang="en-US" sz="2400" dirty="0"/>
              <a:t>類別可以</a:t>
            </a:r>
            <a:r>
              <a:rPr lang="zh-TW" altLang="en-US" sz="2400" dirty="0" smtClean="0"/>
              <a:t>處理</a:t>
            </a:r>
            <a:r>
              <a:rPr lang="zh-TW" altLang="en-US" sz="2400" dirty="0"/>
              <a:t>一種以上的</a:t>
            </a:r>
            <a:r>
              <a:rPr lang="zh-TW" altLang="en-US" sz="2400" dirty="0" smtClean="0"/>
              <a:t>資料型態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以逗號分開</a:t>
            </a:r>
            <a:r>
              <a:rPr lang="en-US" altLang="zh-TW" sz="2400" dirty="0" smtClean="0"/>
              <a:t>, </a:t>
            </a:r>
            <a:r>
              <a:rPr lang="zh-TW" altLang="en-US" sz="2000" dirty="0" smtClean="0"/>
              <a:t>例</a:t>
            </a:r>
            <a:r>
              <a:rPr lang="zh-TW" altLang="en-US" sz="2000" dirty="0"/>
              <a:t>如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HashMap</a:t>
            </a:r>
            <a:r>
              <a:rPr lang="en-US" altLang="zh-TW" sz="2000" dirty="0" smtClean="0"/>
              <a:t>&lt;K,V&gt;</a:t>
            </a:r>
            <a:endParaRPr lang="zh-TW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6256</TotalTime>
  <Words>643</Words>
  <Application>Microsoft Office PowerPoint</Application>
  <PresentationFormat>如螢幕大小 (4:3)</PresentationFormat>
  <Paragraphs>86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絲縷</vt:lpstr>
      <vt:lpstr>Generics (泛型)</vt:lpstr>
      <vt:lpstr>Generics - Why?</vt:lpstr>
      <vt:lpstr>宣告語法</vt:lpstr>
      <vt:lpstr>泛型類別/方法: 限定浮動型別</vt:lpstr>
      <vt:lpstr>Generic Method/Class/Interface</vt:lpstr>
      <vt:lpstr>泛型技術的應用</vt:lpstr>
      <vt:lpstr>以泛型撰寫資料結構類別</vt:lpstr>
      <vt:lpstr>C++與Java的泛型比較</vt:lpstr>
      <vt:lpstr>討論</vt:lpstr>
      <vt:lpstr>範例: 過濾器類別Filter&lt;T&gt;</vt:lpstr>
      <vt:lpstr>範例: bubble sort</vt:lpstr>
      <vt:lpstr>範例: Files</vt:lpstr>
    </vt:vector>
  </TitlesOfParts>
  <Company>NTUST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物件導向程式語言 課程介紹</dc:title>
  <dc:creator>bslin</dc:creator>
  <cp:lastModifiedBy>borson lin</cp:lastModifiedBy>
  <cp:revision>256</cp:revision>
  <cp:lastPrinted>2015-05-14T09:56:48Z</cp:lastPrinted>
  <dcterms:created xsi:type="dcterms:W3CDTF">2007-09-29T01:52:24Z</dcterms:created>
  <dcterms:modified xsi:type="dcterms:W3CDTF">2017-10-05T04:22:37Z</dcterms:modified>
</cp:coreProperties>
</file>