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6"/>
  </p:notesMasterIdLst>
  <p:handoutMasterIdLst>
    <p:handoutMasterId r:id="rId17"/>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2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2892" autoAdjust="0"/>
  </p:normalViewPr>
  <p:slideViewPr>
    <p:cSldViewPr snapToGrid="0" snapToObjects="1">
      <p:cViewPr varScale="1">
        <p:scale>
          <a:sx n="61" d="100"/>
          <a:sy n="61" d="100"/>
        </p:scale>
        <p:origin x="96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893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Shape 16"/>
          <p:cNvSpPr txBox="1"/>
          <p:nvPr/>
        </p:nvSpPr>
        <p:spPr>
          <a:xfrm>
            <a:off x="1600200" y="6442791"/>
            <a:ext cx="7162799" cy="200054"/>
          </a:xfrm>
          <a:prstGeom prst="rect">
            <a:avLst/>
          </a:prstGeom>
          <a:noFill/>
          <a:ln>
            <a:noFill/>
          </a:ln>
        </p:spPr>
        <p:txBody>
          <a:bodyPr lIns="91425" tIns="45700" rIns="91425" bIns="45700" anchor="t" anchorCtr="0">
            <a:noAutofit/>
          </a:body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a:t>
            </a:r>
            <a:r>
              <a:rPr lang="en-US" sz="100" dirty="0" smtClean="0"/>
              <a:t> </a:t>
            </a:r>
            <a:r>
              <a:rPr lang="en-US" dirty="0" smtClean="0"/>
              <a:t>+</a:t>
            </a:r>
            <a:r>
              <a:rPr lang="en-US" sz="100" dirty="0" smtClean="0"/>
              <a:t> </a:t>
            </a:r>
            <a:r>
              <a:rPr lang="en-US" dirty="0" smtClean="0"/>
              <a:t>+: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8</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smtClean="0">
                <a:latin typeface="+mn-lt"/>
              </a:rPr>
              <a:t>Lists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Interface Template for A</a:t>
            </a:r>
            <a:r>
              <a:rPr lang="en-US" altLang="en-US" sz="100" dirty="0"/>
              <a:t> </a:t>
            </a:r>
            <a:r>
              <a:rPr lang="en-US" altLang="en-US" dirty="0"/>
              <a:t>D</a:t>
            </a:r>
            <a:r>
              <a:rPr lang="en-US" altLang="en-US" sz="100" dirty="0"/>
              <a:t> </a:t>
            </a:r>
            <a:r>
              <a:rPr lang="en-US" altLang="en-US" dirty="0"/>
              <a:t>T</a:t>
            </a:r>
            <a:r>
              <a:rPr lang="en-US" altLang="en-US" dirty="0" smtClean="0"/>
              <a:t> </a:t>
            </a:r>
            <a:r>
              <a:rPr lang="en-US" altLang="en-US" dirty="0"/>
              <a:t>List </a:t>
            </a:r>
            <a:r>
              <a:rPr lang="en-US" altLang="en-US" sz="2000" b="0" dirty="0" smtClean="0"/>
              <a:t>(2 </a:t>
            </a:r>
            <a:r>
              <a:rPr lang="en-US" altLang="en-US" sz="2000" b="0" dirty="0"/>
              <a:t>of 4)</a:t>
            </a:r>
            <a:endParaRPr lang="en-US" dirty="0"/>
          </a:p>
        </p:txBody>
      </p:sp>
      <p:sp>
        <p:nvSpPr>
          <p:cNvPr id="3" name="Text Placeholder 2"/>
          <p:cNvSpPr>
            <a:spLocks noGrp="1"/>
          </p:cNvSpPr>
          <p:nvPr>
            <p:ph type="body" idx="1"/>
          </p:nvPr>
        </p:nvSpPr>
        <p:spPr>
          <a:xfrm>
            <a:off x="457200" y="1600200"/>
            <a:ext cx="8229600" cy="483433"/>
          </a:xfrm>
        </p:spPr>
        <p:txBody>
          <a:bodyPr/>
          <a:lstStyle/>
          <a:p>
            <a:pPr marL="0" indent="0">
              <a:buNone/>
            </a:pPr>
            <a:r>
              <a:rPr lang="en-US" altLang="en-US" sz="2000" b="1" dirty="0" smtClean="0"/>
              <a:t>Listing 8-1 [Continued]</a:t>
            </a:r>
            <a:endParaRPr lang="en-US" sz="2000" b="1" dirty="0"/>
          </a:p>
        </p:txBody>
      </p:sp>
      <p:pic>
        <p:nvPicPr>
          <p:cNvPr id="5" name="Picture 2" descr="Code continues. Line 19. Blank. Line 20. forward slash asterisk asterisk Inserts an entry into this list at a given position. Line 21. At symbol pre none period. Line 22. At symbol post if 1 left angle bracket = position left angle bracket = get length left parenthesis right parenthesis + 1 and the insertion is. Line 23, indented once. Successful comma new entry is at the given position in the list comma. Line 24, indented once. Other entries are renumbered accordingly comma and the returned. Line 25, indented once. Value is true period. Line 26. At symbol param new position the list position at which to insert new Entry period. Line 27. At symbol new entry the entry to insert into the list period. Line 28. At symbol return true if the insertion is successful comma or false if not period asterisk forward slash. Line 29. Virtual bool insert left parenthesis I n t new position comma c o n s t item type ampersand new entry right parenthesis = 0 semicolon. Line 30. Blank. Line 31. forward slash asterisk asterisk removes the entry at a given position from this list period. Line 32. At symbol pre none period. Line 33. At symbol post if 1 left angle bracket = position left angle bracket = get length left parenthesis right parenthesis and the removal is successful comma. Line 34, indented once. The entry at the given position in the list is removed comma other. Line 35, indented once. Items are renumbered accordingly comma and the returned value is true period. Line 36. At symbol param position the list position of the entry to remove period. Line 37. At symbol return true if the removal is successful comma or false if not period. Asterisk forward slash. Line 38. Virtual bool remove left parenthesis I n t position right parenthesis = 0 semicolon. Line 39. 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398" y="2348393"/>
            <a:ext cx="6207202" cy="3834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44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Interface Template for A</a:t>
            </a:r>
            <a:r>
              <a:rPr lang="en-US" altLang="en-US" sz="100" dirty="0"/>
              <a:t> </a:t>
            </a:r>
            <a:r>
              <a:rPr lang="en-US" altLang="en-US" dirty="0"/>
              <a:t>D</a:t>
            </a:r>
            <a:r>
              <a:rPr lang="en-US" altLang="en-US" sz="100" dirty="0"/>
              <a:t> </a:t>
            </a:r>
            <a:r>
              <a:rPr lang="en-US" altLang="en-US" dirty="0"/>
              <a:t>T</a:t>
            </a:r>
            <a:r>
              <a:rPr lang="en-US" altLang="en-US" dirty="0" smtClean="0"/>
              <a:t> </a:t>
            </a:r>
            <a:r>
              <a:rPr lang="en-US" altLang="en-US" dirty="0"/>
              <a:t>List </a:t>
            </a:r>
            <a:r>
              <a:rPr lang="en-US" altLang="en-US" sz="2000" b="0" dirty="0" smtClean="0"/>
              <a:t>(3 </a:t>
            </a:r>
            <a:r>
              <a:rPr lang="en-US" altLang="en-US" sz="2000" b="0" dirty="0"/>
              <a:t>of 4)</a:t>
            </a:r>
            <a:endParaRPr lang="en-US" dirty="0"/>
          </a:p>
        </p:txBody>
      </p:sp>
      <p:sp>
        <p:nvSpPr>
          <p:cNvPr id="3" name="Text Placeholder 2"/>
          <p:cNvSpPr>
            <a:spLocks noGrp="1"/>
          </p:cNvSpPr>
          <p:nvPr>
            <p:ph type="body" idx="1"/>
          </p:nvPr>
        </p:nvSpPr>
        <p:spPr>
          <a:xfrm>
            <a:off x="457200" y="1600200"/>
            <a:ext cx="8229600" cy="498423"/>
          </a:xfrm>
        </p:spPr>
        <p:txBody>
          <a:bodyPr/>
          <a:lstStyle/>
          <a:p>
            <a:pPr marL="0" indent="0">
              <a:buNone/>
            </a:pPr>
            <a:r>
              <a:rPr lang="en-US" altLang="en-US" sz="2000" b="1" dirty="0" smtClean="0"/>
              <a:t>Listing </a:t>
            </a:r>
            <a:r>
              <a:rPr lang="en-US" altLang="en-US" sz="2000" b="1" dirty="0"/>
              <a:t>8-1 [Continued</a:t>
            </a:r>
            <a:r>
              <a:rPr lang="en-US" altLang="en-US" sz="2000" b="1" dirty="0" smtClean="0"/>
              <a:t>]</a:t>
            </a:r>
            <a:endParaRPr lang="en-US" sz="2000" b="1" dirty="0"/>
          </a:p>
        </p:txBody>
      </p:sp>
      <p:pic>
        <p:nvPicPr>
          <p:cNvPr id="4" name="Picture 2" descr="Repeated from last slide. Line 39. blank. Line 40, indented once. forward slash asterisk asterisk Removes all entries from this list period. Line 41, indented twice. at sign post List contains no entries and the count of items is 0 period asterisk forward slash. Line 42, indented once. virtual void clear left parenthesis right parenthesis equals 0 semicolon. Line 43. blank. Line 44, indented once. forward slash asterisk asterisk Gets the entry at the given position in this list period. Line 45, indented twice. at sign pre 1 left angle bracket equals position left angle bracket equals get Length left parenthesis right parenthesis period. Line 46, indented twice. at sign post The desired entry has been returned period. Line 47, indented twice. at sign p a r a m position The list position of the desired entry period. Line 48, indented twice. at sign return The entry at the given position period asterisk forward slash. Line 49, indented once. virtual Item Type get Entry left parenthesis i n t position right parenthesis c o n s t equals 0 semicolon. Line 50. 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56" y="2386173"/>
            <a:ext cx="7761288"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5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Interface Template for A</a:t>
            </a:r>
            <a:r>
              <a:rPr lang="en-US" altLang="en-US" sz="100" dirty="0"/>
              <a:t> </a:t>
            </a:r>
            <a:r>
              <a:rPr lang="en-US" altLang="en-US" dirty="0"/>
              <a:t>D</a:t>
            </a:r>
            <a:r>
              <a:rPr lang="en-US" altLang="en-US" sz="100" dirty="0"/>
              <a:t> </a:t>
            </a:r>
            <a:r>
              <a:rPr lang="en-US" altLang="en-US" dirty="0"/>
              <a:t>T</a:t>
            </a:r>
            <a:r>
              <a:rPr lang="en-US" altLang="en-US" dirty="0" smtClean="0"/>
              <a:t> </a:t>
            </a:r>
            <a:r>
              <a:rPr lang="en-US" altLang="en-US" dirty="0"/>
              <a:t>List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a:xfrm>
            <a:off x="457200" y="1600201"/>
            <a:ext cx="8229600" cy="416354"/>
          </a:xfrm>
        </p:spPr>
        <p:txBody>
          <a:bodyPr/>
          <a:lstStyle/>
          <a:p>
            <a:pPr marL="0" indent="0">
              <a:buNone/>
            </a:pPr>
            <a:r>
              <a:rPr lang="en-US" altLang="en-US" sz="2000" b="1" dirty="0" smtClean="0"/>
              <a:t>Listing </a:t>
            </a:r>
            <a:r>
              <a:rPr lang="en-US" altLang="en-US" sz="2000" b="1" dirty="0"/>
              <a:t>8-1 [Continued</a:t>
            </a:r>
            <a:r>
              <a:rPr lang="en-US" altLang="en-US" sz="2000" b="1" dirty="0" smtClean="0"/>
              <a:t>]</a:t>
            </a:r>
            <a:endParaRPr lang="en-US" sz="2000" b="1" dirty="0"/>
          </a:p>
        </p:txBody>
      </p:sp>
      <p:pic>
        <p:nvPicPr>
          <p:cNvPr id="4" name="Picture 2" descr="The computer code continues.&#10;Line 50. blank. Line 51, indented once. forward slash asterisk asterisk Replaces the entry at the given position in this list period. Line 52, indented twice. at sign pre 1 left angle bracket equals position left angle bracket equals get Length left parenthesis right parenthesis period. Line 53, indented twice. at sign post The entry at the given position is new Entry period. Line 54, indented twice. at sign p a r a m position The list position of the entry to replace period. Line 55, indented twice. at sign p a r a m new Entry The replacement entry period. Line 56, indented twice. at sign return The replaced entry period asterisk forward slash. Line 57, indented once. virtual Item Type replace left parenthesis i n t position comma c o n s t Item Type ampersand new entry right parenthesis equals 0. Line 58. blank. Line 59, indented once. forward slash asterisk asterisk Destroys this list and frees its assigned memory period asterisk forward slash. Line 60, indented once. virtual tilde List interface left parenthesis right parenthesis left brace right brace. Line 61. right brace semicolon forward slash forward slash end List Interface. Line 62. hash end if.&#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87" y="2304106"/>
            <a:ext cx="7751825" cy="30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66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Specifying 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List </a:t>
            </a:r>
            <a:r>
              <a:rPr lang="en-US" altLang="en-US" sz="2000" b="0" dirty="0" smtClean="0"/>
              <a:t>(1 of 4)</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Things you make lists of</a:t>
            </a:r>
          </a:p>
          <a:p>
            <a:pPr lvl="1" eaLnBrk="1" hangingPunct="1"/>
            <a:r>
              <a:rPr lang="en-US" altLang="en-US" sz="2400" dirty="0"/>
              <a:t>Chores</a:t>
            </a:r>
          </a:p>
          <a:p>
            <a:pPr lvl="1" eaLnBrk="1" hangingPunct="1"/>
            <a:r>
              <a:rPr lang="en-US" altLang="en-US" sz="2400" dirty="0"/>
              <a:t>Addresses</a:t>
            </a:r>
          </a:p>
          <a:p>
            <a:pPr lvl="1" eaLnBrk="1" hangingPunct="1"/>
            <a:r>
              <a:rPr lang="en-US" altLang="en-US" sz="2400" dirty="0"/>
              <a:t>Groceries</a:t>
            </a:r>
          </a:p>
          <a:p>
            <a:pPr eaLnBrk="1" hangingPunct="1"/>
            <a:r>
              <a:rPr lang="en-US" altLang="en-US" sz="2400" dirty="0"/>
              <a:t>Lists contain items of the same type</a:t>
            </a:r>
          </a:p>
          <a:p>
            <a:pPr eaLnBrk="1" hangingPunct="1"/>
            <a:r>
              <a:rPr lang="en-US" altLang="en-US" sz="2400" dirty="0"/>
              <a:t>Operations</a:t>
            </a:r>
          </a:p>
          <a:p>
            <a:pPr lvl="1" eaLnBrk="1" hangingPunct="1"/>
            <a:r>
              <a:rPr lang="en-US" altLang="en-US" sz="2400" dirty="0"/>
              <a:t>Count items</a:t>
            </a:r>
          </a:p>
          <a:p>
            <a:pPr lvl="1" eaLnBrk="1" hangingPunct="1"/>
            <a:r>
              <a:rPr lang="en-US" altLang="en-US" sz="2400" dirty="0"/>
              <a:t>Add, remove items</a:t>
            </a:r>
          </a:p>
          <a:p>
            <a:pPr lvl="1" eaLnBrk="1" hangingPunct="1"/>
            <a:r>
              <a:rPr lang="en-US" altLang="en-US" sz="2400" dirty="0" smtClean="0"/>
              <a:t>Retrieve</a:t>
            </a:r>
            <a:endParaRPr lang="en-US" sz="2400" dirty="0"/>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Specifying the A</a:t>
            </a:r>
            <a:r>
              <a:rPr lang="en-US" altLang="en-US" sz="100" dirty="0"/>
              <a:t> </a:t>
            </a:r>
            <a:r>
              <a:rPr lang="en-US" altLang="en-US" dirty="0"/>
              <a:t>D</a:t>
            </a:r>
            <a:r>
              <a:rPr lang="en-US" altLang="en-US" sz="100" dirty="0"/>
              <a:t> </a:t>
            </a:r>
            <a:r>
              <a:rPr lang="en-US" altLang="en-US" dirty="0"/>
              <a:t>T</a:t>
            </a:r>
            <a:r>
              <a:rPr lang="en-US" altLang="en-US" dirty="0" smtClean="0"/>
              <a:t> </a:t>
            </a:r>
            <a:r>
              <a:rPr lang="en-US" altLang="en-US" dirty="0"/>
              <a:t>List </a:t>
            </a:r>
            <a:r>
              <a:rPr lang="en-US" altLang="en-US" sz="2000" b="0" dirty="0" smtClean="0"/>
              <a:t>(2 </a:t>
            </a:r>
            <a:r>
              <a:rPr lang="en-US" altLang="en-US" sz="2000" b="0" dirty="0"/>
              <a:t>of 4)</a:t>
            </a:r>
            <a:endParaRPr lang="en-US" dirty="0"/>
          </a:p>
        </p:txBody>
      </p:sp>
      <p:sp>
        <p:nvSpPr>
          <p:cNvPr id="4" name="Text Placeholder 3"/>
          <p:cNvSpPr>
            <a:spLocks noGrp="1"/>
          </p:cNvSpPr>
          <p:nvPr>
            <p:ph type="body" idx="1"/>
          </p:nvPr>
        </p:nvSpPr>
        <p:spPr>
          <a:xfrm>
            <a:off x="457200" y="1600200"/>
            <a:ext cx="8229600" cy="513413"/>
          </a:xfrm>
        </p:spPr>
        <p:txBody>
          <a:bodyPr/>
          <a:lstStyle/>
          <a:p>
            <a:pPr marL="0" indent="0">
              <a:buNone/>
            </a:pPr>
            <a:r>
              <a:rPr lang="en-US" altLang="en-US" sz="2000" b="1" dirty="0" smtClean="0"/>
              <a:t>Figure </a:t>
            </a:r>
            <a:r>
              <a:rPr lang="en-US" altLang="en-US" sz="2000" b="1" dirty="0"/>
              <a:t>8-1 </a:t>
            </a:r>
            <a:r>
              <a:rPr lang="en-US" altLang="en-US" sz="2000" dirty="0"/>
              <a:t>A grocery </a:t>
            </a:r>
            <a:r>
              <a:rPr lang="en-US" altLang="en-US" sz="2000" dirty="0" smtClean="0"/>
              <a:t>list</a:t>
            </a:r>
            <a:endParaRPr lang="en-US" sz="2000" dirty="0"/>
          </a:p>
        </p:txBody>
      </p:sp>
      <p:pic>
        <p:nvPicPr>
          <p:cNvPr id="5" name="Picture 6" descr="A vertical grocery list as follows: Milk, eggs, butter, apples, bread, and chic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762" y="2401163"/>
            <a:ext cx="30384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409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Specifying the A</a:t>
            </a:r>
            <a:r>
              <a:rPr lang="en-US" altLang="en-US" sz="100" dirty="0"/>
              <a:t> </a:t>
            </a:r>
            <a:r>
              <a:rPr lang="en-US" altLang="en-US" dirty="0"/>
              <a:t>D</a:t>
            </a:r>
            <a:r>
              <a:rPr lang="en-US" altLang="en-US" sz="100" dirty="0"/>
              <a:t> </a:t>
            </a:r>
            <a:r>
              <a:rPr lang="en-US" altLang="en-US" dirty="0"/>
              <a:t>T</a:t>
            </a:r>
            <a:r>
              <a:rPr lang="en-US" altLang="en-US" dirty="0" smtClean="0"/>
              <a:t> </a:t>
            </a:r>
            <a:r>
              <a:rPr lang="en-US" altLang="en-US" dirty="0"/>
              <a:t>List </a:t>
            </a:r>
            <a:r>
              <a:rPr lang="en-US" altLang="en-US" sz="2000" b="0" dirty="0" smtClean="0"/>
              <a:t>(3 </a:t>
            </a:r>
            <a:r>
              <a:rPr lang="en-US" altLang="en-US" sz="2000" b="0" dirty="0"/>
              <a:t>of 4)</a:t>
            </a:r>
            <a:endParaRPr lang="en-US" dirty="0"/>
          </a:p>
        </p:txBody>
      </p:sp>
      <p:sp>
        <p:nvSpPr>
          <p:cNvPr id="3" name="Text Placeholder 2"/>
          <p:cNvSpPr>
            <a:spLocks noGrp="1"/>
          </p:cNvSpPr>
          <p:nvPr>
            <p:ph type="body" idx="1"/>
          </p:nvPr>
        </p:nvSpPr>
        <p:spPr>
          <a:xfrm>
            <a:off x="457200" y="1600200"/>
            <a:ext cx="8229600" cy="498423"/>
          </a:xfrm>
        </p:spPr>
        <p:txBody>
          <a:bodyPr/>
          <a:lstStyle/>
          <a:p>
            <a:pPr marL="0" indent="0">
              <a:buNone/>
            </a:pPr>
            <a:r>
              <a:rPr lang="en-US" altLang="en-US" sz="2000" b="1" dirty="0" smtClean="0"/>
              <a:t>Figure </a:t>
            </a:r>
            <a:r>
              <a:rPr lang="en-US" altLang="en-US" sz="2000" b="1" dirty="0"/>
              <a:t>8-2 </a:t>
            </a:r>
            <a:r>
              <a:rPr lang="en-US" altLang="en-US" sz="2000" dirty="0" smtClean="0"/>
              <a:t>U</a:t>
            </a:r>
            <a:r>
              <a:rPr lang="en-US" altLang="en-US" sz="100" dirty="0" smtClean="0"/>
              <a:t> </a:t>
            </a:r>
            <a:r>
              <a:rPr lang="en-US" altLang="en-US" sz="2000" dirty="0" smtClean="0"/>
              <a:t>M</a:t>
            </a:r>
            <a:r>
              <a:rPr lang="en-US" altLang="en-US" sz="100" dirty="0" smtClean="0"/>
              <a:t> </a:t>
            </a:r>
            <a:r>
              <a:rPr lang="en-US" altLang="en-US" sz="2000" dirty="0" smtClean="0"/>
              <a:t>L </a:t>
            </a:r>
            <a:r>
              <a:rPr lang="en-US" altLang="en-US" sz="2000" dirty="0"/>
              <a:t>diagram for the </a:t>
            </a:r>
            <a:r>
              <a:rPr lang="en-US" altLang="en-US" sz="2000" dirty="0" smtClean="0"/>
              <a:t>A</a:t>
            </a:r>
            <a:r>
              <a:rPr lang="en-US" altLang="en-US" sz="100" dirty="0" smtClean="0"/>
              <a:t> </a:t>
            </a:r>
            <a:r>
              <a:rPr lang="en-US" altLang="en-US" sz="2000" dirty="0" smtClean="0"/>
              <a:t>D</a:t>
            </a:r>
            <a:r>
              <a:rPr lang="en-US" altLang="en-US" sz="100" dirty="0" smtClean="0"/>
              <a:t> </a:t>
            </a:r>
            <a:r>
              <a:rPr lang="en-US" altLang="en-US" sz="2000" dirty="0" smtClean="0"/>
              <a:t>T list</a:t>
            </a:r>
            <a:endParaRPr lang="en-US" sz="2000" dirty="0"/>
          </a:p>
        </p:txBody>
      </p:sp>
      <p:pic>
        <p:nvPicPr>
          <p:cNvPr id="4" name="Picture 2" descr="A diagram illustrates a U M L class diagram for the class List. There are no attributes in the class. All the methods on the class are of public access modifier denoted by plus sign. The methods in this class are as follows: is Empty left parenthesis right parenthesis colon Boolean, get Length left parenthesis right parenthesis colon integer, insert left parenthesis new Position: integer, new Entry: Item Type right parenthesis colon boolean, remove left parenthesis position colon integer right parenthesis colon Boolean, clear left parenthesis right parenthesis colon void, and get Entry left parenthesis position colon integer right parenthesis colon Item Type, set Entry left parenthesis Position: integer, new Entry: Item Type right parenthesis colon v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386173"/>
            <a:ext cx="8096250" cy="31638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8841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Specifying the A</a:t>
            </a:r>
            <a:r>
              <a:rPr lang="en-US" altLang="en-US" sz="100" dirty="0" smtClean="0"/>
              <a:t> </a:t>
            </a:r>
            <a:r>
              <a:rPr lang="en-US" altLang="en-US" dirty="0"/>
              <a:t>D</a:t>
            </a:r>
            <a:r>
              <a:rPr lang="en-US" altLang="en-US" sz="100" dirty="0"/>
              <a:t> </a:t>
            </a:r>
            <a:r>
              <a:rPr lang="en-US" altLang="en-US" dirty="0" smtClean="0"/>
              <a:t>T</a:t>
            </a:r>
            <a:r>
              <a:rPr lang="en-US" altLang="en-US" dirty="0"/>
              <a:t> </a:t>
            </a:r>
            <a:r>
              <a:rPr lang="en-US" altLang="en-US" dirty="0" smtClean="0"/>
              <a:t>List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pPr eaLnBrk="1" hangingPunct="1"/>
            <a:r>
              <a:rPr lang="en-US" altLang="en-US" sz="2400" dirty="0"/>
              <a:t>Definition: A</a:t>
            </a:r>
            <a:r>
              <a:rPr lang="en-US" altLang="en-US" sz="100" dirty="0"/>
              <a:t> </a:t>
            </a:r>
            <a:r>
              <a:rPr lang="en-US" altLang="en-US" sz="2400" dirty="0"/>
              <a:t>D</a:t>
            </a:r>
            <a:r>
              <a:rPr lang="en-US" altLang="en-US" sz="100" dirty="0"/>
              <a:t> </a:t>
            </a:r>
            <a:r>
              <a:rPr lang="en-US" altLang="en-US" sz="2400" dirty="0"/>
              <a:t>T</a:t>
            </a:r>
            <a:r>
              <a:rPr lang="en-US" altLang="en-US" sz="2400" dirty="0" smtClean="0"/>
              <a:t> </a:t>
            </a:r>
            <a:r>
              <a:rPr lang="en-US" altLang="en-US" sz="2400" dirty="0"/>
              <a:t>List</a:t>
            </a:r>
          </a:p>
          <a:p>
            <a:pPr lvl="1" eaLnBrk="1" hangingPunct="1"/>
            <a:r>
              <a:rPr lang="en-US" altLang="en-US" sz="2400" dirty="0"/>
              <a:t>Finite number of objects</a:t>
            </a:r>
          </a:p>
          <a:p>
            <a:pPr lvl="1" eaLnBrk="1" hangingPunct="1"/>
            <a:r>
              <a:rPr lang="en-US" altLang="en-US" sz="2400" dirty="0"/>
              <a:t>Not necessarily distinct</a:t>
            </a:r>
          </a:p>
          <a:p>
            <a:pPr lvl="1" eaLnBrk="1" hangingPunct="1"/>
            <a:r>
              <a:rPr lang="en-US" altLang="en-US" sz="2400" dirty="0"/>
              <a:t>Same data type</a:t>
            </a:r>
          </a:p>
          <a:p>
            <a:pPr lvl="1" eaLnBrk="1" hangingPunct="1"/>
            <a:r>
              <a:rPr lang="en-US" altLang="en-US" sz="2400" dirty="0"/>
              <a:t>Ordered by position as determined by </a:t>
            </a:r>
            <a:r>
              <a:rPr lang="en-US" altLang="en-US" sz="2400" dirty="0" smtClean="0"/>
              <a:t>client</a:t>
            </a:r>
            <a:endParaRPr lang="en-US" sz="2400" dirty="0"/>
          </a:p>
        </p:txBody>
      </p:sp>
    </p:spTree>
    <p:extLst>
      <p:ext uri="{BB962C8B-B14F-4D97-AF65-F5344CB8AC3E}">
        <p14:creationId xmlns:p14="http://schemas.microsoft.com/office/powerpoint/2010/main" val="412893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Axioms for A</a:t>
            </a:r>
            <a:r>
              <a:rPr lang="en-US" altLang="en-US" sz="100" dirty="0"/>
              <a:t> </a:t>
            </a:r>
            <a:r>
              <a:rPr lang="en-US" altLang="en-US" dirty="0"/>
              <a:t>D</a:t>
            </a:r>
            <a:r>
              <a:rPr lang="en-US" altLang="en-US" sz="100" dirty="0"/>
              <a:t> </a:t>
            </a:r>
            <a:r>
              <a:rPr lang="en-US" altLang="en-US" dirty="0"/>
              <a:t>T</a:t>
            </a:r>
            <a:r>
              <a:rPr lang="en-US" altLang="en-US" dirty="0" smtClean="0"/>
              <a:t> </a:t>
            </a:r>
            <a:r>
              <a:rPr lang="en-US" altLang="en-US" dirty="0"/>
              <a:t>List</a:t>
            </a:r>
            <a:endParaRPr lang="en-US" dirty="0"/>
          </a:p>
        </p:txBody>
      </p:sp>
      <p:pic>
        <p:nvPicPr>
          <p:cNvPr id="4" name="Picture 5" descr="The following list of axioms has 14 lines. The lines read as follows. Line 1. left parenthesis List left parenthesis right parenthesis right parenthesis period is Empty left parenthesis right parenthesis equals true. Line 2. Left parenthesis List left parenthesis right parenthesis right parenthesis period get Length left parenthesis right parenthesis equals 0. Line 3. A List period get Length left parenthesis right parenthesis equals left parenthesis a List period insert left parenthesis i comma item right parenthesis right parenthesis period get Length left parenthesis right parenthesis minus 1. Line 4. A List period get Length left parenthesis right parenthesis equals left parenthesis a List period remove left parenthesis i right parenthesis right parenthesis period get Length left parenthesis right parenthesis plus 1. Line 5. Left parenthesis a List period insert left parenthesis i comma item right parenthesis right parenthesis period is Empty left parenthesis right parenthesis equals false. Line 6. Left parenthesis List left parenthesis right parenthesis right parenthesis period remove left parenthesis i right parenthesis equals false. Line 7. Left parenthesis a List period insert left parenthesis i comma item right parenthesis right parenthesis period remove left parenthesis i right parenthesis equals true. Line 8. Left parenthesis a List period insert left parenthesis i comma item right parenthesis right parenthesis period remove left parenthesis i right parenthesis equals a list. Line 9. Left parenthesis List left parenthesis right parenthesis right parenthesis period get Entry left parenthesis i right parenthesis equals right angle bracket error. Line 10. Left parenthesis a List period insert left parenthesis i comma item right parenthesis right parenthesis period get Entry left parenthesis i right parenthesis equals item. Line 11. A List period get Entry left parenthesis i right parenthesis equals left parenthesis a List period insert left parenthesis i comma item right parenthesis right parenthesis period get Entry left parenthesis i plus 1 right parenthesis. Line 12. A List period get Entry left parenthesis i plus 1 right parenthesis equals left parenthesis a List period remove left parenthesis i right parenthesis right parenthesis period get Entry left parenthesis i right parenthesis. Line 13. Left parenthesis List left parenthesis right parenthesis right parenthesis period replace left parenthesis i comma item right parenthesis equals right angle bracket error. Line 14. Left parenthesis a List period replace left parenthesis i comma item right parenthesis right parenthesis period get Entry left parenthesis i right parenthesis equals 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43" y="1659151"/>
            <a:ext cx="7914259" cy="4333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187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the List </a:t>
            </a:r>
            <a:r>
              <a:rPr lang="en-US" altLang="en-US" dirty="0" smtClean="0"/>
              <a:t>Operations </a:t>
            </a:r>
            <a:r>
              <a:rPr lang="en-US" altLang="en-US" sz="2000" b="0" dirty="0" smtClean="0"/>
              <a:t>(1 of 2)</a:t>
            </a:r>
            <a:endParaRPr lang="en-US" sz="2000" b="0" dirty="0"/>
          </a:p>
        </p:txBody>
      </p:sp>
      <p:sp>
        <p:nvSpPr>
          <p:cNvPr id="5" name="Text Placeholder 4"/>
          <p:cNvSpPr>
            <a:spLocks noGrp="1"/>
          </p:cNvSpPr>
          <p:nvPr>
            <p:ph type="body" idx="1"/>
          </p:nvPr>
        </p:nvSpPr>
        <p:spPr>
          <a:xfrm>
            <a:off x="457200" y="1600201"/>
            <a:ext cx="8229600" cy="509954"/>
          </a:xfrm>
        </p:spPr>
        <p:txBody>
          <a:bodyPr/>
          <a:lstStyle/>
          <a:p>
            <a:pPr marL="0" indent="0">
              <a:buNone/>
            </a:pPr>
            <a:r>
              <a:rPr lang="en-US" altLang="en-US" sz="2000" dirty="0"/>
              <a:t>Displaying the items on a list</a:t>
            </a:r>
            <a:r>
              <a:rPr lang="en-US" altLang="en-US" sz="2000" dirty="0" smtClean="0"/>
              <a:t>.</a:t>
            </a:r>
            <a:endParaRPr lang="en-US" sz="2000" dirty="0"/>
          </a:p>
        </p:txBody>
      </p:sp>
      <p:pic>
        <p:nvPicPr>
          <p:cNvPr id="4" name="Picture 6" descr="Computer code has 9 lines. The lines read as follows. Line 1. forward slash forward slash Displays the items on the list a List period. Line 2. Display List left parenthesis a List right parenthesis. Line 3. left brace. Line 4, indented once. for left parenthesis position equals 1 through a List period get Length left parenthesis right parenthesis right parenthesis. Line 5, indented once. left brace. Line 6, indented twice. data Item equals a List period get Entry left parenthesis position right parenthesis. Line 7, indented twice. Display data Item. Line 8, indented once. right brace. Line 9.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942" y="2461001"/>
            <a:ext cx="7716115" cy="312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521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the List Operations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57200" y="1600200"/>
            <a:ext cx="8229600" cy="499905"/>
          </a:xfrm>
        </p:spPr>
        <p:txBody>
          <a:bodyPr/>
          <a:lstStyle/>
          <a:p>
            <a:pPr marL="0" indent="0">
              <a:buNone/>
            </a:pPr>
            <a:r>
              <a:rPr lang="en-US" altLang="en-US" sz="2000" dirty="0"/>
              <a:t>Replacing an item</a:t>
            </a:r>
            <a:r>
              <a:rPr lang="en-US" altLang="en-US" sz="2000" dirty="0" smtClean="0"/>
              <a:t>.</a:t>
            </a:r>
            <a:endParaRPr lang="en-US" sz="2000" dirty="0"/>
          </a:p>
        </p:txBody>
      </p:sp>
      <p:pic>
        <p:nvPicPr>
          <p:cNvPr id="4" name="Picture 6" descr="Computer code has 9 lines. The lines read as follows. Line 1. forward slash forward slash Replaces the I, t h entry in the list a List with new Entry period. Line 2. forward slash forward slash Returns true if the replacement was successful semicolon otherwise return false period. Line 3. replace left parenthesis a List comma i comma new Entry right parenthesis. Line 4. left brace. Line 5, indented once. success equals a List period remove left parenthesis i right parenthesis. Line 6, indented once. if left parenthesis success right parenthesis. Line 7, indented twice. success equals a List period insert left parenthesis i comma new Item right parenthesis. Line 8, indented once. return success. Line 9.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76" y="2344641"/>
            <a:ext cx="7764151" cy="262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8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Interface Template for A</a:t>
            </a:r>
            <a:r>
              <a:rPr lang="en-US" altLang="en-US" sz="100" dirty="0"/>
              <a:t> </a:t>
            </a:r>
            <a:r>
              <a:rPr lang="en-US" altLang="en-US" dirty="0"/>
              <a:t>D</a:t>
            </a:r>
            <a:r>
              <a:rPr lang="en-US" altLang="en-US" sz="100" dirty="0"/>
              <a:t> </a:t>
            </a:r>
            <a:r>
              <a:rPr lang="en-US" altLang="en-US" dirty="0"/>
              <a:t>T</a:t>
            </a:r>
            <a:r>
              <a:rPr lang="en-US" altLang="en-US" dirty="0" smtClean="0"/>
              <a:t> List </a:t>
            </a:r>
            <a:r>
              <a:rPr lang="en-US" altLang="en-US" sz="2000" b="0" dirty="0" smtClean="0"/>
              <a:t>(1 of 4)</a:t>
            </a:r>
            <a:endParaRPr lang="en-US" sz="2000" b="0" dirty="0"/>
          </a:p>
        </p:txBody>
      </p:sp>
      <p:sp>
        <p:nvSpPr>
          <p:cNvPr id="3" name="Text Placeholder 2"/>
          <p:cNvSpPr>
            <a:spLocks noGrp="1"/>
          </p:cNvSpPr>
          <p:nvPr>
            <p:ph type="body" idx="1"/>
          </p:nvPr>
        </p:nvSpPr>
        <p:spPr>
          <a:xfrm>
            <a:off x="457200" y="1600201"/>
            <a:ext cx="8229600" cy="453452"/>
          </a:xfrm>
        </p:spPr>
        <p:txBody>
          <a:bodyPr/>
          <a:lstStyle/>
          <a:p>
            <a:pPr marL="0" indent="0">
              <a:buNone/>
            </a:pPr>
            <a:r>
              <a:rPr lang="en-US" altLang="en-US" sz="2000" b="1" dirty="0" smtClean="0"/>
              <a:t>Listing </a:t>
            </a:r>
            <a:r>
              <a:rPr lang="en-US" altLang="en-US" sz="2000" b="1" dirty="0"/>
              <a:t>8-1</a:t>
            </a:r>
            <a:r>
              <a:rPr lang="en-US" altLang="en-US" sz="2000" dirty="0"/>
              <a:t> A </a:t>
            </a:r>
            <a:r>
              <a:rPr lang="en-US" altLang="en-US" sz="2000" dirty="0" smtClean="0"/>
              <a:t>C++ </a:t>
            </a:r>
            <a:r>
              <a:rPr lang="en-US" altLang="en-US" sz="2000" dirty="0"/>
              <a:t>interface for </a:t>
            </a:r>
            <a:r>
              <a:rPr lang="en-US" altLang="en-US" sz="2000" dirty="0" smtClean="0"/>
              <a:t>lists</a:t>
            </a:r>
            <a:endParaRPr lang="en-US" sz="2000" dirty="0"/>
          </a:p>
        </p:txBody>
      </p:sp>
      <p:pic>
        <p:nvPicPr>
          <p:cNvPr id="4" name="Picture 6" descr="Computer code has 62 lines. The lines read as follows. Line 1. forward slash asterisk asterisk Interface for the ADT list. Line 2, indented once. at sign file List Interface period h asterisk forward slash. Line 3. blank. Line 4. hash if n d e f underscore LIST underscore INTERFACE. Line 5. hash define underscore LIST underscore INTERFACE. Line 6. blank. Line 7. template left angle bracket class Item Type right angle bracket. Line 8. class List Interface. Line 9. blank. Line 10. left brace. Line 11. public colon. Line 12, indented twice. forward slash asterisk asterisk Sees whether this list is empty period. Line 13, indented twice. at sign return True if the list is empty semicolon otherwise returns false period asterisk forward slash. Line 14, indented twice. virtual bool is Empty left parenthesis right parenthesis c o n s t equals 0 semicolon. Line 15. blank. Line 16, indented twice. forward slash asterisk asterisk Gets the current number of entries in this list period. Line 17, indented twice. at sign return The integer number of entries currently in the list period asterisk forward slash. Line 18, indented twice. virtual i n t get Length left parenthesis right parenthesis c o n s t equals 0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51" y="2341204"/>
            <a:ext cx="6732698" cy="382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70704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8384</TotalTime>
  <Words>291</Words>
  <Application>Microsoft Office PowerPoint</Application>
  <PresentationFormat>On-screen Show (4:3)</PresentationFormat>
  <Paragraphs>45</Paragraphs>
  <Slides>13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Noto Sans Symbols</vt:lpstr>
      <vt:lpstr>Times New Roman</vt:lpstr>
      <vt:lpstr>Verdana</vt:lpstr>
      <vt:lpstr>508 Lecture</vt:lpstr>
      <vt:lpstr>1_508 Lecture</vt:lpstr>
      <vt:lpstr>Data Abstraction &amp; Problem Solving with C + +: Walls and Mirrors</vt:lpstr>
      <vt:lpstr>Specifying the A D T List (1 of 4)</vt:lpstr>
      <vt:lpstr>Specifying the A D T List (2 of 4)</vt:lpstr>
      <vt:lpstr>Specifying the A D T List (3 of 4)</vt:lpstr>
      <vt:lpstr>Specifying the A D T List (4 of 4)</vt:lpstr>
      <vt:lpstr>Axioms for A D T List</vt:lpstr>
      <vt:lpstr>Using the List Operations (1 of 2)</vt:lpstr>
      <vt:lpstr>Using the List Operations (2 of 2)</vt:lpstr>
      <vt:lpstr>Interface Template for A D T List (1 of 4)</vt:lpstr>
      <vt:lpstr>Interface Template for A D T List (2 of 4)</vt:lpstr>
      <vt:lpstr>Interface Template for A D T List (3 of 4)</vt:lpstr>
      <vt:lpstr>Interface Template for A D T List (4 of 4)</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Windows User</cp:lastModifiedBy>
  <cp:revision>860</cp:revision>
  <dcterms:modified xsi:type="dcterms:W3CDTF">2018-04-27T05:40:05Z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