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5"/>
  </p:notesMasterIdLst>
  <p:handoutMasterIdLst>
    <p:handoutMasterId r:id="rId46"/>
  </p:handoutMasterIdLst>
  <p:sldIdLst>
    <p:sldId id="332" r:id="rId3"/>
    <p:sldId id="335" r:id="rId4"/>
    <p:sldId id="336" r:id="rId5"/>
    <p:sldId id="373" r:id="rId6"/>
    <p:sldId id="372" r:id="rId7"/>
    <p:sldId id="337" r:id="rId8"/>
    <p:sldId id="338" r:id="rId9"/>
    <p:sldId id="339" r:id="rId10"/>
    <p:sldId id="340" r:id="rId11"/>
    <p:sldId id="341" r:id="rId12"/>
    <p:sldId id="342" r:id="rId13"/>
    <p:sldId id="343" r:id="rId14"/>
    <p:sldId id="344" r:id="rId15"/>
    <p:sldId id="345" r:id="rId16"/>
    <p:sldId id="346" r:id="rId17"/>
    <p:sldId id="347" r:id="rId18"/>
    <p:sldId id="334" r:id="rId19"/>
    <p:sldId id="348" r:id="rId20"/>
    <p:sldId id="349" r:id="rId21"/>
    <p:sldId id="350" r:id="rId22"/>
    <p:sldId id="351" r:id="rId23"/>
    <p:sldId id="352" r:id="rId24"/>
    <p:sldId id="353" r:id="rId25"/>
    <p:sldId id="354" r:id="rId26"/>
    <p:sldId id="355" r:id="rId27"/>
    <p:sldId id="356" r:id="rId28"/>
    <p:sldId id="357" r:id="rId29"/>
    <p:sldId id="358" r:id="rId30"/>
    <p:sldId id="359" r:id="rId31"/>
    <p:sldId id="360" r:id="rId32"/>
    <p:sldId id="361" r:id="rId33"/>
    <p:sldId id="362" r:id="rId34"/>
    <p:sldId id="363" r:id="rId35"/>
    <p:sldId id="364" r:id="rId36"/>
    <p:sldId id="374" r:id="rId37"/>
    <p:sldId id="365" r:id="rId38"/>
    <p:sldId id="366" r:id="rId39"/>
    <p:sldId id="367" r:id="rId40"/>
    <p:sldId id="368" r:id="rId41"/>
    <p:sldId id="369" r:id="rId42"/>
    <p:sldId id="371" r:id="rId43"/>
    <p:sldId id="329" r:id="rId4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27" userDrawn="1">
          <p15:clr>
            <a:srgbClr val="A4A3A4"/>
          </p15:clr>
        </p15:guide>
        <p15:guide id="2" pos="269" userDrawn="1">
          <p15:clr>
            <a:srgbClr val="A4A3A4"/>
          </p15:clr>
        </p15:guide>
        <p15:guide id="3" orient="horz" pos="1003" userDrawn="1">
          <p15:clr>
            <a:srgbClr val="A4A3A4"/>
          </p15:clr>
        </p15:guide>
        <p15:guide id="4" orient="horz" pos="12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89" autoAdjust="0"/>
    <p:restoredTop sz="94337" autoAdjust="0"/>
  </p:normalViewPr>
  <p:slideViewPr>
    <p:cSldViewPr snapToGrid="0" snapToObjects="1">
      <p:cViewPr varScale="1">
        <p:scale>
          <a:sx n="101" d="100"/>
          <a:sy n="101" d="100"/>
        </p:scale>
        <p:origin x="1944" y="108"/>
      </p:cViewPr>
      <p:guideLst>
        <p:guide orient="horz" pos="827"/>
        <p:guide pos="269"/>
        <p:guide orient="horz" pos="1003"/>
        <p:guide orient="horz" pos="128"/>
      </p:guideLst>
    </p:cSldViewPr>
  </p:slideViewPr>
  <p:outlineViewPr>
    <p:cViewPr>
      <p:scale>
        <a:sx n="33" d="100"/>
        <a:sy n="33" d="100"/>
      </p:scale>
      <p:origin x="0" y="-806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29551" y="6497383"/>
            <a:ext cx="6036720"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a:ea typeface="Verdana" panose="020B0604030504040204" pitchFamily="34" charset="0"/>
                <a:cs typeface="Verdana" panose="020B0604030504040204" pitchFamily="34" charset="0"/>
              </a:rPr>
              <a:t>Copyright © 2017, 2013,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229600" cy="1045386"/>
          </a:xfrm>
        </p:spPr>
        <p:txBody>
          <a:bodyPr anchor="b"/>
          <a:lstStyle/>
          <a:p>
            <a:pPr>
              <a:defRPr/>
            </a:pPr>
            <a:r>
              <a:rPr lang="en-US" dirty="0"/>
              <a:t>Data Abstraction &amp; Problem Solving with </a:t>
            </a:r>
            <a:r>
              <a:rPr lang="en-US" dirty="0" smtClean="0"/>
              <a:t>C++: </a:t>
            </a:r>
            <a:r>
              <a:rPr lang="en-US" dirty="0"/>
              <a:t>Walls </a:t>
            </a:r>
            <a:r>
              <a:rPr lang="en-US" dirty="0" smtClean="0"/>
              <a:t>and </a:t>
            </a:r>
            <a:r>
              <a:rPr lang="en-US" dirty="0"/>
              <a:t>Mirrors</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260756"/>
            <a:ext cx="8229600" cy="478970"/>
          </a:xfrm>
        </p:spPr>
        <p:txBody>
          <a:bodyPr/>
          <a:lstStyle/>
          <a:p>
            <a:r>
              <a:rPr lang="en-US" dirty="0" smtClean="0">
                <a:latin typeface="+mn-lt"/>
              </a:rPr>
              <a:t>Seventh </a:t>
            </a:r>
            <a:r>
              <a:rPr lang="en-US" dirty="0">
                <a:latin typeface="+mn-lt"/>
              </a:rPr>
              <a:t>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a:t>
            </a:r>
            <a:r>
              <a:rPr lang="en-US" b="1" dirty="0" smtClean="0">
                <a:latin typeface="+mn-lt"/>
              </a:rPr>
              <a:t>15</a:t>
            </a:r>
            <a:endParaRPr lang="en-US" b="1" dirty="0">
              <a:latin typeface="+mn-lt"/>
            </a:endParaRPr>
          </a:p>
        </p:txBody>
      </p:sp>
      <p:sp>
        <p:nvSpPr>
          <p:cNvPr id="5" name="Text Placeholder 4"/>
          <p:cNvSpPr>
            <a:spLocks noGrp="1"/>
          </p:cNvSpPr>
          <p:nvPr>
            <p:ph type="body" idx="3"/>
          </p:nvPr>
        </p:nvSpPr>
        <p:spPr>
          <a:xfrm>
            <a:off x="4773168" y="3114461"/>
            <a:ext cx="3913631" cy="1796752"/>
          </a:xfrm>
        </p:spPr>
        <p:txBody>
          <a:bodyPr/>
          <a:lstStyle/>
          <a:p>
            <a:pPr algn="ctr" eaLnBrk="1" hangingPunct="1"/>
            <a:r>
              <a:rPr lang="en-US" altLang="en-US" dirty="0" smtClean="0">
                <a:latin typeface="+mn-lt"/>
              </a:rPr>
              <a:t>Trees</a:t>
            </a:r>
            <a:endParaRPr lang="en-US" altLang="en-US" dirty="0">
              <a:latin typeface="+mn-lt"/>
              <a:cs typeface="Verdana" panose="020B0604030504040204" pitchFamily="34" charset="0"/>
            </a:endParaRPr>
          </a:p>
        </p:txBody>
      </p:sp>
      <p:pic>
        <p:nvPicPr>
          <p:cNvPr id="9" name="Picture 8" descr="Front Cover: Data Abstraction &amp; Problem Solving with C++: Walls and Mirrors Seventh Edition by Carrano and Henry."/>
          <p:cNvPicPr/>
          <p:nvPr/>
        </p:nvPicPr>
        <p:blipFill>
          <a:blip r:embed="rId3">
            <a:extLst>
              <a:ext uri="{28A0092B-C50C-407E-A947-70E740481C1C}">
                <a14:useLocalDpi xmlns:a14="http://schemas.microsoft.com/office/drawing/2010/main" val="0"/>
              </a:ext>
            </a:extLst>
          </a:blip>
          <a:srcRect/>
          <a:stretch>
            <a:fillRect/>
          </a:stretch>
        </p:blipFill>
        <p:spPr bwMode="auto">
          <a:xfrm>
            <a:off x="761120" y="1879948"/>
            <a:ext cx="3460639" cy="4230949"/>
          </a:xfrm>
          <a:prstGeom prst="rect">
            <a:avLst/>
          </a:prstGeom>
          <a:noFill/>
          <a:ln w="9525">
            <a:solidFill>
              <a:schemeClr val="tx1"/>
            </a:solidFill>
          </a:ln>
        </p:spPr>
      </p:pic>
      <p:sp>
        <p:nvSpPr>
          <p:cNvPr id="6" name="Text Placeholder 5"/>
          <p:cNvSpPr>
            <a:spLocks noGrp="1"/>
          </p:cNvSpPr>
          <p:nvPr>
            <p:ph type="body" idx="13"/>
          </p:nvPr>
        </p:nvSpPr>
        <p:spPr>
          <a:xfrm>
            <a:off x="2729551" y="6497383"/>
            <a:ext cx="6036720" cy="171990"/>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2017, 2013, 2007 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3511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Kinds of </a:t>
            </a:r>
            <a:r>
              <a:rPr lang="en-US" altLang="en-US" dirty="0" smtClean="0"/>
              <a:t>Trees </a:t>
            </a:r>
            <a:r>
              <a:rPr lang="en-US" altLang="en-US" sz="2000" b="0" dirty="0" smtClean="0"/>
              <a:t>(3 of 3)</a:t>
            </a:r>
            <a:endParaRPr lang="en-US" sz="2000" b="0" dirty="0"/>
          </a:p>
        </p:txBody>
      </p:sp>
      <p:sp>
        <p:nvSpPr>
          <p:cNvPr id="3" name="Text Placeholder 2"/>
          <p:cNvSpPr>
            <a:spLocks noGrp="1"/>
          </p:cNvSpPr>
          <p:nvPr>
            <p:ph type="body" idx="1"/>
          </p:nvPr>
        </p:nvSpPr>
        <p:spPr>
          <a:xfrm>
            <a:off x="457200" y="1600201"/>
            <a:ext cx="8229600" cy="492050"/>
          </a:xfrm>
        </p:spPr>
        <p:txBody>
          <a:bodyPr/>
          <a:lstStyle/>
          <a:p>
            <a:pPr marL="0" indent="0">
              <a:buNone/>
            </a:pPr>
            <a:r>
              <a:rPr lang="en-US" altLang="en-US" sz="2400" b="1" dirty="0" smtClean="0"/>
              <a:t>Figure</a:t>
            </a:r>
            <a:r>
              <a:rPr lang="en-US" altLang="en-US" sz="2400" dirty="0" smtClean="0"/>
              <a:t> </a:t>
            </a:r>
            <a:r>
              <a:rPr lang="en-US" altLang="en-US" sz="2400" b="1" dirty="0"/>
              <a:t>15-4</a:t>
            </a:r>
            <a:r>
              <a:rPr lang="en-US" altLang="en-US" sz="2400" dirty="0"/>
              <a:t> A binary search tree of </a:t>
            </a:r>
            <a:r>
              <a:rPr lang="en-US" altLang="en-US" sz="2400" dirty="0" smtClean="0"/>
              <a:t>names</a:t>
            </a:r>
            <a:endParaRPr lang="en-US" altLang="en-US" sz="2400" dirty="0"/>
          </a:p>
        </p:txBody>
      </p:sp>
      <p:pic>
        <p:nvPicPr>
          <p:cNvPr id="4" name="Picture 6" descr="A tree diagram titled, a binary search tree of names has three levels. Jose in level 1 branches to Deepak and Qiang. Deepak in level 2 branches to Anton and Elisa. Qiang in level 2 branches to Mia and Zo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9603" y="2623192"/>
            <a:ext cx="4424795" cy="2701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25588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Height of </a:t>
            </a:r>
            <a:r>
              <a:rPr lang="en-US" altLang="en-US" dirty="0" smtClean="0"/>
              <a:t>Trees </a:t>
            </a:r>
            <a:r>
              <a:rPr lang="en-US" altLang="en-US" sz="2000" b="0" dirty="0" smtClean="0"/>
              <a:t>(1 of 2)</a:t>
            </a:r>
            <a:endParaRPr lang="en-US" sz="2000" b="0" dirty="0"/>
          </a:p>
        </p:txBody>
      </p:sp>
      <p:sp>
        <p:nvSpPr>
          <p:cNvPr id="3" name="Text Placeholder 2"/>
          <p:cNvSpPr>
            <a:spLocks noGrp="1"/>
          </p:cNvSpPr>
          <p:nvPr>
            <p:ph type="body" idx="1"/>
          </p:nvPr>
        </p:nvSpPr>
        <p:spPr/>
        <p:txBody>
          <a:bodyPr/>
          <a:lstStyle/>
          <a:p>
            <a:pPr eaLnBrk="1" hangingPunct="1"/>
            <a:r>
              <a:rPr lang="en-US" altLang="en-US" sz="2400" dirty="0"/>
              <a:t>Level of a node, </a:t>
            </a:r>
            <a:r>
              <a:rPr lang="en-US" altLang="en-US" sz="2400" i="1" dirty="0"/>
              <a:t>n</a:t>
            </a:r>
            <a:endParaRPr lang="en-US" altLang="en-US" sz="2400" dirty="0"/>
          </a:p>
          <a:p>
            <a:pPr lvl="1" eaLnBrk="1" hangingPunct="1"/>
            <a:r>
              <a:rPr lang="en-US" altLang="en-US" sz="2400" dirty="0"/>
              <a:t>If </a:t>
            </a:r>
            <a:r>
              <a:rPr lang="en-US" altLang="en-US" sz="2400" i="1" dirty="0"/>
              <a:t>n</a:t>
            </a:r>
            <a:r>
              <a:rPr lang="en-US" altLang="en-US" sz="2400" dirty="0"/>
              <a:t> is root, level 1</a:t>
            </a:r>
          </a:p>
          <a:p>
            <a:pPr lvl="1" eaLnBrk="1" hangingPunct="1"/>
            <a:r>
              <a:rPr lang="en-US" altLang="en-US" sz="2400" dirty="0"/>
              <a:t>If </a:t>
            </a:r>
            <a:r>
              <a:rPr lang="en-US" altLang="en-US" sz="2400" i="1" dirty="0"/>
              <a:t>n</a:t>
            </a:r>
            <a:r>
              <a:rPr lang="en-US" altLang="en-US" sz="2400" dirty="0"/>
              <a:t> not the root, level is 1 greater than level of its parent</a:t>
            </a:r>
          </a:p>
          <a:p>
            <a:pPr eaLnBrk="1" hangingPunct="1"/>
            <a:r>
              <a:rPr lang="en-US" altLang="en-US" sz="2400" dirty="0"/>
              <a:t>Height of a </a:t>
            </a:r>
            <a:r>
              <a:rPr lang="en-US" altLang="en-US" sz="2400" dirty="0" smtClean="0"/>
              <a:t>tree</a:t>
            </a:r>
            <a:endParaRPr lang="en-US" altLang="en-US" sz="2400" dirty="0"/>
          </a:p>
          <a:p>
            <a:pPr lvl="1" eaLnBrk="1" hangingPunct="1"/>
            <a:r>
              <a:rPr lang="en-US" altLang="en-US" sz="2400" dirty="0"/>
              <a:t>Number of nodes on longest path from root to a leaf</a:t>
            </a:r>
          </a:p>
          <a:p>
            <a:pPr lvl="1" eaLnBrk="1" hangingPunct="1"/>
            <a:r>
              <a:rPr lang="en-US" altLang="en-US" sz="2400" i="1" dirty="0"/>
              <a:t>T</a:t>
            </a:r>
            <a:r>
              <a:rPr lang="en-US" altLang="en-US" sz="2400" dirty="0"/>
              <a:t> empty, height 0</a:t>
            </a:r>
          </a:p>
          <a:p>
            <a:pPr lvl="1" eaLnBrk="1" hangingPunct="1"/>
            <a:r>
              <a:rPr lang="en-US" altLang="en-US" sz="2400" i="1" dirty="0"/>
              <a:t>T</a:t>
            </a:r>
            <a:r>
              <a:rPr lang="en-US" altLang="en-US" sz="2400" dirty="0"/>
              <a:t> not empty, height equal to max level of </a:t>
            </a:r>
            <a:r>
              <a:rPr lang="en-US" altLang="en-US" sz="2400" dirty="0" smtClean="0"/>
              <a:t>nodes</a:t>
            </a:r>
            <a:endParaRPr lang="en-US" altLang="en-US" sz="2400" i="1" dirty="0"/>
          </a:p>
        </p:txBody>
      </p:sp>
    </p:spTree>
    <p:extLst>
      <p:ext uri="{BB962C8B-B14F-4D97-AF65-F5344CB8AC3E}">
        <p14:creationId xmlns:p14="http://schemas.microsoft.com/office/powerpoint/2010/main" val="730460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Height of </a:t>
            </a:r>
            <a:r>
              <a:rPr lang="en-US" altLang="en-US" dirty="0" smtClean="0"/>
              <a:t>Trees </a:t>
            </a:r>
            <a:r>
              <a:rPr lang="en-US" altLang="en-US" sz="2000" b="0" dirty="0" smtClean="0"/>
              <a:t>(2 of 2)</a:t>
            </a:r>
            <a:endParaRPr lang="en-US" sz="2000" b="0" dirty="0"/>
          </a:p>
        </p:txBody>
      </p:sp>
      <p:sp>
        <p:nvSpPr>
          <p:cNvPr id="3" name="Text Placeholder 2"/>
          <p:cNvSpPr>
            <a:spLocks noGrp="1"/>
          </p:cNvSpPr>
          <p:nvPr>
            <p:ph type="body" idx="1"/>
          </p:nvPr>
        </p:nvSpPr>
        <p:spPr>
          <a:xfrm>
            <a:off x="457200" y="1600201"/>
            <a:ext cx="8229600" cy="921774"/>
          </a:xfrm>
        </p:spPr>
        <p:txBody>
          <a:bodyPr/>
          <a:lstStyle/>
          <a:p>
            <a:pPr marL="0" indent="0">
              <a:buNone/>
            </a:pPr>
            <a:r>
              <a:rPr lang="en-US" altLang="en-US" sz="2400" b="1" dirty="0" smtClean="0"/>
              <a:t>Figure</a:t>
            </a:r>
            <a:r>
              <a:rPr lang="en-US" altLang="en-US" sz="2400" dirty="0" smtClean="0"/>
              <a:t> </a:t>
            </a:r>
            <a:r>
              <a:rPr lang="en-US" altLang="en-US" sz="2400" b="1" dirty="0"/>
              <a:t>15-5</a:t>
            </a:r>
            <a:r>
              <a:rPr lang="en-US" altLang="en-US" sz="2400" dirty="0"/>
              <a:t> Binary trees with the </a:t>
            </a:r>
            <a:r>
              <a:rPr lang="en-US" altLang="en-US" sz="2400" dirty="0" smtClean="0"/>
              <a:t>same nodes </a:t>
            </a:r>
            <a:r>
              <a:rPr lang="en-US" altLang="en-US" sz="2400" dirty="0"/>
              <a:t>but different </a:t>
            </a:r>
            <a:r>
              <a:rPr lang="en-US" altLang="en-US" sz="2400" dirty="0" smtClean="0"/>
              <a:t>heights</a:t>
            </a:r>
            <a:endParaRPr lang="en-US" altLang="en-US" sz="2400" dirty="0"/>
          </a:p>
        </p:txBody>
      </p:sp>
      <p:pic>
        <p:nvPicPr>
          <p:cNvPr id="4" name="Picture 2" descr="Four tree diagrams a, b, c and d illustrates binary trees with the same nodes but different heights. Every diagram consists of 7 nodes each. Diagram a have 3 levels. A, in level 1 branches to B and C. B in level 2 branches to D and E. C in level 2 branches to F and G. Diagram b have 5 levels. A in level 1 branches to B and C. B in level 2 branches to D and E. D in level 3 branches to F. F in level 4 branches to G. Diagram c has 7 levels. A has a left child, B in level 2. B has a right child, C in level 3. C has a right child, D in level 4. D has a left child E in level 5. E has a right child, F in level 6. F has a left child, G in level 7. Diagram d has 7 levels. A has a right child, B in level 2. B has a right child, C in level 3. C has a right child, D in level 4. D has a right child, E in level 5. E has a right child, F in level 6. F has a right child, G in level 7.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908" y="2809526"/>
            <a:ext cx="7862788" cy="2829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38606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sz="3000" dirty="0"/>
              <a:t>Full, Complete, and Balanced Binary </a:t>
            </a:r>
            <a:r>
              <a:rPr lang="en-US" altLang="en-US" sz="3000" dirty="0" smtClean="0"/>
              <a:t>Trees </a:t>
            </a:r>
            <a:r>
              <a:rPr lang="en-US" altLang="en-US" sz="2000" b="0" dirty="0" smtClean="0"/>
              <a:t>(1 of 2)</a:t>
            </a:r>
            <a:endParaRPr lang="en-US" sz="2000" b="0" dirty="0"/>
          </a:p>
        </p:txBody>
      </p:sp>
      <p:sp>
        <p:nvSpPr>
          <p:cNvPr id="3" name="Text Placeholder 2"/>
          <p:cNvSpPr>
            <a:spLocks noGrp="1"/>
          </p:cNvSpPr>
          <p:nvPr>
            <p:ph type="body" idx="1"/>
          </p:nvPr>
        </p:nvSpPr>
        <p:spPr>
          <a:xfrm>
            <a:off x="457200" y="1600201"/>
            <a:ext cx="8229600" cy="647700"/>
          </a:xfrm>
        </p:spPr>
        <p:txBody>
          <a:bodyPr/>
          <a:lstStyle/>
          <a:p>
            <a:pPr marL="0" indent="0">
              <a:buNone/>
            </a:pPr>
            <a:r>
              <a:rPr lang="en-US" altLang="en-US" sz="2400" b="1" dirty="0" smtClean="0"/>
              <a:t>Figure</a:t>
            </a:r>
            <a:r>
              <a:rPr lang="en-US" altLang="en-US" sz="2400" dirty="0" smtClean="0"/>
              <a:t> </a:t>
            </a:r>
            <a:r>
              <a:rPr lang="en-US" altLang="en-US" sz="2400" b="1" dirty="0"/>
              <a:t>15-6</a:t>
            </a:r>
            <a:r>
              <a:rPr lang="en-US" altLang="en-US" sz="2400" dirty="0"/>
              <a:t> A full binary tree of height </a:t>
            </a:r>
            <a:r>
              <a:rPr lang="en-US" altLang="en-US" sz="2400" dirty="0" smtClean="0"/>
              <a:t>3</a:t>
            </a:r>
            <a:endParaRPr lang="en-US" altLang="en-US" sz="2400" dirty="0"/>
          </a:p>
        </p:txBody>
      </p:sp>
      <p:pic>
        <p:nvPicPr>
          <p:cNvPr id="4" name="Picture 2" descr="A tree diagram illustrates a full binary tree of height 3. A node in level 1 branches to 2 nodes in level 2. 2 nodes in level 2 branches to 2 nodes each in level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3738" y="2247901"/>
            <a:ext cx="2676525"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3340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sz="3000" dirty="0"/>
              <a:t>Full, Complete, and Balanced Binary </a:t>
            </a:r>
            <a:r>
              <a:rPr lang="en-US" altLang="en-US" sz="3000" dirty="0" smtClean="0"/>
              <a:t>Trees </a:t>
            </a:r>
            <a:r>
              <a:rPr lang="en-US" altLang="en-US" sz="2000" b="0" dirty="0" smtClean="0"/>
              <a:t>(2 of 2)</a:t>
            </a:r>
            <a:endParaRPr lang="en-US" sz="2000" b="0" dirty="0"/>
          </a:p>
        </p:txBody>
      </p:sp>
      <p:sp>
        <p:nvSpPr>
          <p:cNvPr id="3" name="Text Placeholder 2"/>
          <p:cNvSpPr>
            <a:spLocks noGrp="1"/>
          </p:cNvSpPr>
          <p:nvPr>
            <p:ph type="body" idx="1"/>
          </p:nvPr>
        </p:nvSpPr>
        <p:spPr/>
        <p:txBody>
          <a:bodyPr/>
          <a:lstStyle/>
          <a:p>
            <a:pPr marL="0" indent="0">
              <a:buNone/>
            </a:pPr>
            <a:r>
              <a:rPr lang="en-US" altLang="en-US" sz="2400" b="1" dirty="0" smtClean="0"/>
              <a:t>Figure</a:t>
            </a:r>
            <a:r>
              <a:rPr lang="en-US" altLang="en-US" sz="2400" dirty="0" smtClean="0"/>
              <a:t> </a:t>
            </a:r>
            <a:r>
              <a:rPr lang="en-US" altLang="en-US" sz="2400" b="1" dirty="0"/>
              <a:t>15-7</a:t>
            </a:r>
            <a:r>
              <a:rPr lang="en-US" altLang="en-US" sz="2400" dirty="0"/>
              <a:t> A complete binary </a:t>
            </a:r>
            <a:r>
              <a:rPr lang="en-US" altLang="en-US" sz="2400" dirty="0" smtClean="0"/>
              <a:t>tree</a:t>
            </a:r>
            <a:endParaRPr lang="en-US" altLang="en-US" sz="2400" dirty="0"/>
          </a:p>
        </p:txBody>
      </p:sp>
      <p:pic>
        <p:nvPicPr>
          <p:cNvPr id="4" name="Picture 2" descr="A tree diagram illustrates a complete binary tree. It has 5 levels. A node in the first level branches to 2 nodes in second level. First node in the level 2 branches to 2 other nodes in third level. Second node in level 2 branches to 2 other nodes in level 3. 4 nodes in level 3 branches 2 each new nodes in level 4. First 2 nodes in level 4 branches to two in level 5. Third node in level 4 has a left child in level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7688" y="2432285"/>
            <a:ext cx="54737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84874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Maximum and Minimum Heights of a Binary </a:t>
            </a:r>
            <a:r>
              <a:rPr lang="en-US" altLang="en-US" dirty="0" smtClean="0"/>
              <a:t>Tree </a:t>
            </a:r>
            <a:r>
              <a:rPr lang="en-US" altLang="en-US" sz="2000" b="0" dirty="0" smtClean="0"/>
              <a:t>(1 of 4)</a:t>
            </a:r>
            <a:endParaRPr lang="en-US" sz="2000" b="0" dirty="0"/>
          </a:p>
        </p:txBody>
      </p:sp>
      <p:sp>
        <p:nvSpPr>
          <p:cNvPr id="3" name="Text Placeholder 2"/>
          <p:cNvSpPr>
            <a:spLocks noGrp="1"/>
          </p:cNvSpPr>
          <p:nvPr>
            <p:ph type="body" idx="1"/>
          </p:nvPr>
        </p:nvSpPr>
        <p:spPr/>
        <p:txBody>
          <a:bodyPr/>
          <a:lstStyle/>
          <a:p>
            <a:pPr eaLnBrk="1" hangingPunct="1"/>
            <a:r>
              <a:rPr lang="en-US" altLang="en-US" sz="2400" dirty="0"/>
              <a:t>Binary tree with </a:t>
            </a:r>
            <a:r>
              <a:rPr lang="en-US" altLang="en-US" sz="2400" i="1" dirty="0"/>
              <a:t>n</a:t>
            </a:r>
            <a:r>
              <a:rPr lang="en-US" altLang="en-US" sz="2400" dirty="0"/>
              <a:t> nodes</a:t>
            </a:r>
          </a:p>
          <a:p>
            <a:pPr lvl="1" eaLnBrk="1" hangingPunct="1"/>
            <a:r>
              <a:rPr lang="en-US" altLang="en-US" sz="2400" dirty="0"/>
              <a:t>Max height is </a:t>
            </a:r>
            <a:r>
              <a:rPr lang="en-US" altLang="en-US" sz="2400" i="1" dirty="0"/>
              <a:t>n</a:t>
            </a:r>
          </a:p>
          <a:p>
            <a:pPr eaLnBrk="1" hangingPunct="1"/>
            <a:r>
              <a:rPr lang="en-US" altLang="en-US" sz="2400" dirty="0"/>
              <a:t>To minimize height of binary tree of </a:t>
            </a:r>
            <a:r>
              <a:rPr lang="en-US" altLang="en-US" sz="2400" i="1" dirty="0"/>
              <a:t>n</a:t>
            </a:r>
            <a:r>
              <a:rPr lang="en-US" altLang="en-US" sz="2400" dirty="0"/>
              <a:t> nodes</a:t>
            </a:r>
          </a:p>
          <a:p>
            <a:pPr lvl="1" eaLnBrk="1" hangingPunct="1"/>
            <a:r>
              <a:rPr lang="en-US" altLang="en-US" sz="2400" dirty="0"/>
              <a:t>Fill each level of tree as completely as possible</a:t>
            </a:r>
          </a:p>
          <a:p>
            <a:pPr lvl="1" eaLnBrk="1" hangingPunct="1"/>
            <a:r>
              <a:rPr lang="en-US" altLang="en-US" sz="2400" dirty="0"/>
              <a:t>A complete tree meets this </a:t>
            </a:r>
            <a:r>
              <a:rPr lang="en-US" altLang="en-US" sz="2400" dirty="0" smtClean="0"/>
              <a:t>requirement</a:t>
            </a:r>
            <a:endParaRPr lang="en-US" altLang="en-US" sz="2400" dirty="0"/>
          </a:p>
        </p:txBody>
      </p:sp>
    </p:spTree>
    <p:extLst>
      <p:ext uri="{BB962C8B-B14F-4D97-AF65-F5344CB8AC3E}">
        <p14:creationId xmlns:p14="http://schemas.microsoft.com/office/powerpoint/2010/main" val="41204598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The Maximum and Minimum Heights of a Binary </a:t>
            </a:r>
            <a:r>
              <a:rPr lang="en-US" altLang="en-US" dirty="0" smtClean="0"/>
              <a:t>Tree </a:t>
            </a:r>
            <a:r>
              <a:rPr lang="en-US" altLang="en-US" sz="2000" b="0" dirty="0" smtClean="0"/>
              <a:t>(2 of 4)</a:t>
            </a:r>
            <a:endParaRPr lang="en-US" sz="2000" b="0" dirty="0"/>
          </a:p>
        </p:txBody>
      </p:sp>
      <p:sp>
        <p:nvSpPr>
          <p:cNvPr id="3" name="Text Placeholder 2"/>
          <p:cNvSpPr>
            <a:spLocks noGrp="1"/>
          </p:cNvSpPr>
          <p:nvPr>
            <p:ph type="body" idx="1"/>
          </p:nvPr>
        </p:nvSpPr>
        <p:spPr>
          <a:xfrm>
            <a:off x="457200" y="1600200"/>
            <a:ext cx="8229600" cy="567813"/>
          </a:xfrm>
        </p:spPr>
        <p:txBody>
          <a:bodyPr/>
          <a:lstStyle/>
          <a:p>
            <a:pPr marL="0" indent="0">
              <a:buNone/>
            </a:pPr>
            <a:r>
              <a:rPr lang="en-US" altLang="en-US" sz="2400" b="1" dirty="0" smtClean="0"/>
              <a:t>Figure</a:t>
            </a:r>
            <a:r>
              <a:rPr lang="en-US" altLang="en-US" sz="2400" dirty="0" smtClean="0"/>
              <a:t> </a:t>
            </a:r>
            <a:r>
              <a:rPr lang="en-US" altLang="en-US" sz="2400" b="1" dirty="0"/>
              <a:t>15-8</a:t>
            </a:r>
            <a:r>
              <a:rPr lang="en-US" altLang="en-US" sz="2400" dirty="0"/>
              <a:t> Binary trees of height </a:t>
            </a:r>
            <a:r>
              <a:rPr lang="en-US" altLang="en-US" sz="2400" dirty="0" smtClean="0"/>
              <a:t>3</a:t>
            </a:r>
            <a:endParaRPr lang="en-US" altLang="en-US" sz="2400" dirty="0"/>
          </a:p>
        </p:txBody>
      </p:sp>
      <p:pic>
        <p:nvPicPr>
          <p:cNvPr id="4" name="Picture 3" descr="Five diagrams, a, b, c, d and e illustrates binary trees of height. Diagram a, has 3 nodes. A node in the level 1 has a left child in level 2, which has a left child in level 3. Diagram b has 4 nodes. A node in level 1 branches to 2 in level 2. The first node in level 2 has a left child in level 3. Diagram c has 5 nodes. A node in level 1 branches to 2 in level 2. The first node in level 2 branches to 2 in level 3. Diagram d has 6 nodes. A node in level 1 branches to 2 in level 2. The first node in level 2 branches to 2 in level 3 and the second node in level 2 have a left child. Diagram e has 7 nodes. A node in level 1 branches to 2 in level 2. Both nodes in level 2 branches to 2 each nodes in level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031" y="2677601"/>
            <a:ext cx="7627937"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38787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t>The Maximum and Minimum Heights of a Binary Tree </a:t>
            </a:r>
            <a:r>
              <a:rPr lang="en-US" altLang="en-US" sz="2000" b="0" dirty="0" smtClean="0"/>
              <a:t>(3 of 4)</a:t>
            </a:r>
            <a:endParaRPr lang="en-US" sz="2000" b="0" dirty="0"/>
          </a:p>
        </p:txBody>
      </p:sp>
      <p:sp>
        <p:nvSpPr>
          <p:cNvPr id="3" name="Text Placeholder 2"/>
          <p:cNvSpPr>
            <a:spLocks noGrp="1"/>
          </p:cNvSpPr>
          <p:nvPr>
            <p:ph type="body" idx="1"/>
          </p:nvPr>
        </p:nvSpPr>
        <p:spPr>
          <a:xfrm>
            <a:off x="457200" y="1600201"/>
            <a:ext cx="8229600" cy="848032"/>
          </a:xfrm>
        </p:spPr>
        <p:txBody>
          <a:bodyPr/>
          <a:lstStyle/>
          <a:p>
            <a:pPr marL="0" indent="0">
              <a:buNone/>
            </a:pPr>
            <a:r>
              <a:rPr lang="en-US" altLang="en-US" sz="2400" b="1" dirty="0" smtClean="0"/>
              <a:t>Figure</a:t>
            </a:r>
            <a:r>
              <a:rPr lang="en-US" altLang="en-US" sz="2400" dirty="0" smtClean="0"/>
              <a:t> </a:t>
            </a:r>
            <a:r>
              <a:rPr lang="en-US" altLang="en-US" sz="2400" b="1" dirty="0" smtClean="0"/>
              <a:t>15-9</a:t>
            </a:r>
            <a:r>
              <a:rPr lang="en-US" altLang="en-US" sz="2400" dirty="0" smtClean="0"/>
              <a:t> Counting the nodes in a full binary tree of height </a:t>
            </a:r>
            <a:r>
              <a:rPr lang="en-US" altLang="en-US" sz="2400" i="1" dirty="0" smtClean="0"/>
              <a:t>h</a:t>
            </a:r>
            <a:endParaRPr lang="en-US" altLang="en-US" sz="2400" i="1" dirty="0"/>
          </a:p>
        </p:txBody>
      </p:sp>
      <p:pic>
        <p:nvPicPr>
          <p:cNvPr id="4" name="Picture 2" descr="A tree diagram and a table collectively titled as counting the nodes in a full binary tree of height, h. The tree diagram has 4 levels. A node in level 1 branches to 2 in level 2. Both of these nodes in level 3 branches to 2 each nodes in level 3. 4 nodes in level 3 branches to 2 each nodes in level 4. The branching continues to a height, h. A table besides the diagram has 5 rows and 3 columns. The columns have the following headings from left to right. Level, Number of nodes at this level, Total number of nodes at this level and all previous levels. The row entries are as follows. Row 1. Level, 1. Number of nodes at this level, 1 equals 2 to the zero power. Total number of nodes at this level and all previous levels, 1 equals 2 to the first power, minus 1. Row 2. Level, 2. Number of nodes at this level, 2 equals 2 to the first power. Total number of nodes at this level and all previous levels, 3 equals 2 squared minus 1. Row 3. Level, 3. Number of nodes at this level, 4 equals 2 squared. Total number of nodes at this level and all previous levels, 7 equals 2 cubed minus 1. Row 4. Level, 4. Number of nodes at this level, 8 equals 2 cubed. Total number of nodes at this level and all previous levels, 15 equals 2 to the fourth power, minus 1. The table continues up to the level h. Row, n. Level, h. Number of nodes at this level, 2 to the h power, minus 1 power. Total number of nodes at this level and all previous levels, 2 to the h power, minus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9396" y="2695499"/>
            <a:ext cx="6765207" cy="3430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32582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Maximum and Minimum Heights of a Binary </a:t>
            </a:r>
            <a:r>
              <a:rPr lang="en-US" altLang="en-US" dirty="0" smtClean="0"/>
              <a:t>Tree </a:t>
            </a:r>
            <a:r>
              <a:rPr lang="en-US" altLang="en-US" sz="2000" b="0" dirty="0" smtClean="0"/>
              <a:t>(4 of 4)</a:t>
            </a:r>
            <a:endParaRPr lang="en-US" sz="2000" b="0" dirty="0"/>
          </a:p>
        </p:txBody>
      </p:sp>
      <p:sp>
        <p:nvSpPr>
          <p:cNvPr id="3" name="Text Placeholder 2"/>
          <p:cNvSpPr>
            <a:spLocks noGrp="1"/>
          </p:cNvSpPr>
          <p:nvPr>
            <p:ph type="body" idx="1"/>
          </p:nvPr>
        </p:nvSpPr>
        <p:spPr>
          <a:xfrm>
            <a:off x="457200" y="1600201"/>
            <a:ext cx="8229600" cy="538316"/>
          </a:xfrm>
        </p:spPr>
        <p:txBody>
          <a:bodyPr/>
          <a:lstStyle/>
          <a:p>
            <a:pPr marL="0" indent="0">
              <a:buNone/>
            </a:pPr>
            <a:r>
              <a:rPr lang="en-US" altLang="en-US" sz="2400" b="1" dirty="0" smtClean="0"/>
              <a:t>Figure</a:t>
            </a:r>
            <a:r>
              <a:rPr lang="en-US" altLang="en-US" sz="2400" dirty="0" smtClean="0"/>
              <a:t> </a:t>
            </a:r>
            <a:r>
              <a:rPr lang="en-US" altLang="en-US" sz="2400" b="1" dirty="0"/>
              <a:t>15-10</a:t>
            </a:r>
            <a:r>
              <a:rPr lang="en-US" altLang="en-US" sz="2400" dirty="0"/>
              <a:t> Filling in the last level of a </a:t>
            </a:r>
            <a:r>
              <a:rPr lang="en-US" altLang="en-US" sz="2400" dirty="0" smtClean="0"/>
              <a:t>tree</a:t>
            </a:r>
            <a:endParaRPr lang="en-US" altLang="en-US" sz="2400" i="1" dirty="0"/>
          </a:p>
        </p:txBody>
      </p:sp>
      <p:pic>
        <p:nvPicPr>
          <p:cNvPr id="4" name="Picture 2" descr="A tree diagram illustrates filling in the last level of a tree. It has 4 levels. A node in level 1 branches to 2 in level 2. The first node in level 2 branches to 2 each node in level 3. They are then branched to 2 each nodes in level 4. Second node in level 2 branches to 2 nodes in level 3. A rightward arrow is placed below this lev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500" y="2646516"/>
            <a:ext cx="4116388" cy="2589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1439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dirty="0" smtClean="0"/>
              <a:t>A</a:t>
            </a:r>
            <a:r>
              <a:rPr lang="en-US" altLang="en-US" sz="100" dirty="0" smtClean="0"/>
              <a:t> </a:t>
            </a:r>
            <a:r>
              <a:rPr lang="en-US" altLang="en-US" dirty="0" smtClean="0"/>
              <a:t>D</a:t>
            </a:r>
            <a:r>
              <a:rPr lang="en-US" altLang="en-US" sz="100" dirty="0" smtClean="0"/>
              <a:t> </a:t>
            </a:r>
            <a:r>
              <a:rPr lang="en-US" altLang="en-US" dirty="0" smtClean="0"/>
              <a:t>T </a:t>
            </a:r>
            <a:r>
              <a:rPr lang="en-US" altLang="en-US" dirty="0"/>
              <a:t>Binary Tree</a:t>
            </a:r>
            <a:endParaRPr lang="en-US" dirty="0"/>
          </a:p>
        </p:txBody>
      </p:sp>
      <p:sp>
        <p:nvSpPr>
          <p:cNvPr id="3" name="Text Placeholder 2"/>
          <p:cNvSpPr>
            <a:spLocks noGrp="1"/>
          </p:cNvSpPr>
          <p:nvPr>
            <p:ph type="body" idx="1"/>
          </p:nvPr>
        </p:nvSpPr>
        <p:spPr/>
        <p:txBody>
          <a:bodyPr/>
          <a:lstStyle/>
          <a:p>
            <a:pPr eaLnBrk="1" hangingPunct="1"/>
            <a:r>
              <a:rPr lang="en-US" altLang="en-US" sz="2400" dirty="0"/>
              <a:t>Operations of </a:t>
            </a:r>
            <a:r>
              <a:rPr lang="en-US" altLang="en-US" sz="2400" dirty="0" smtClean="0"/>
              <a:t>A</a:t>
            </a:r>
            <a:r>
              <a:rPr lang="en-US" altLang="en-US" sz="100" dirty="0" smtClean="0"/>
              <a:t> </a:t>
            </a:r>
            <a:r>
              <a:rPr lang="en-US" altLang="en-US" sz="2400" dirty="0" smtClean="0"/>
              <a:t>D</a:t>
            </a:r>
            <a:r>
              <a:rPr lang="en-US" altLang="en-US" sz="100" dirty="0" smtClean="0"/>
              <a:t> </a:t>
            </a:r>
            <a:r>
              <a:rPr lang="en-US" altLang="en-US" sz="2400" dirty="0" smtClean="0"/>
              <a:t>T </a:t>
            </a:r>
            <a:r>
              <a:rPr lang="en-US" altLang="en-US" sz="2400" dirty="0"/>
              <a:t>binary tree</a:t>
            </a:r>
          </a:p>
          <a:p>
            <a:pPr lvl="1" eaLnBrk="1" hangingPunct="1"/>
            <a:r>
              <a:rPr lang="en-US" altLang="en-US" sz="2400" dirty="0"/>
              <a:t>Add, remove</a:t>
            </a:r>
          </a:p>
          <a:p>
            <a:pPr lvl="1" eaLnBrk="1" hangingPunct="1"/>
            <a:r>
              <a:rPr lang="en-US" altLang="en-US" sz="2400" dirty="0"/>
              <a:t>Set, retrieve data</a:t>
            </a:r>
          </a:p>
          <a:p>
            <a:pPr lvl="1" eaLnBrk="1" hangingPunct="1"/>
            <a:r>
              <a:rPr lang="en-US" altLang="en-US" sz="2400" dirty="0"/>
              <a:t>Test for empty</a:t>
            </a:r>
          </a:p>
          <a:p>
            <a:pPr lvl="1" eaLnBrk="1" hangingPunct="1"/>
            <a:r>
              <a:rPr lang="en-US" altLang="en-US" sz="2400" dirty="0"/>
              <a:t>Traversal operations that visit every node</a:t>
            </a:r>
          </a:p>
          <a:p>
            <a:pPr eaLnBrk="1" hangingPunct="1"/>
            <a:r>
              <a:rPr lang="en-US" altLang="en-US" sz="2400" dirty="0"/>
              <a:t>Traversal can visit nodes in several different </a:t>
            </a:r>
            <a:r>
              <a:rPr lang="en-US" altLang="en-US" sz="2400" dirty="0" smtClean="0"/>
              <a:t>orders</a:t>
            </a:r>
            <a:endParaRPr lang="en-US" altLang="en-US" sz="2400" dirty="0"/>
          </a:p>
        </p:txBody>
      </p:sp>
    </p:spTree>
    <p:extLst>
      <p:ext uri="{BB962C8B-B14F-4D97-AF65-F5344CB8AC3E}">
        <p14:creationId xmlns:p14="http://schemas.microsoft.com/office/powerpoint/2010/main" val="1150604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Trees</a:t>
            </a:r>
            <a:endParaRPr lang="en-US" dirty="0"/>
          </a:p>
        </p:txBody>
      </p:sp>
      <p:sp>
        <p:nvSpPr>
          <p:cNvPr id="3" name="Text Placeholder 2"/>
          <p:cNvSpPr>
            <a:spLocks noGrp="1"/>
          </p:cNvSpPr>
          <p:nvPr>
            <p:ph type="body" idx="1"/>
          </p:nvPr>
        </p:nvSpPr>
        <p:spPr/>
        <p:txBody>
          <a:bodyPr/>
          <a:lstStyle/>
          <a:p>
            <a:pPr eaLnBrk="1" hangingPunct="1"/>
            <a:r>
              <a:rPr lang="en-US" altLang="en-US" sz="2400" dirty="0"/>
              <a:t>Lists, stacks, and queues are linear in their organization of data</a:t>
            </a:r>
          </a:p>
          <a:p>
            <a:pPr lvl="1" eaLnBrk="1" hangingPunct="1"/>
            <a:r>
              <a:rPr lang="en-US" altLang="en-US" sz="2400" dirty="0"/>
              <a:t>Items are one after another.</a:t>
            </a:r>
          </a:p>
          <a:p>
            <a:pPr eaLnBrk="1" hangingPunct="1"/>
            <a:r>
              <a:rPr lang="en-US" altLang="en-US" sz="2400" dirty="0"/>
              <a:t>In this chapter, we organize data in a nonlinear, hierarchical form</a:t>
            </a:r>
          </a:p>
          <a:p>
            <a:pPr lvl="1" eaLnBrk="1" hangingPunct="1"/>
            <a:r>
              <a:rPr lang="en-US" altLang="en-US" sz="2400" dirty="0"/>
              <a:t>Item can have more than one immediate </a:t>
            </a:r>
            <a:r>
              <a:rPr lang="en-US" altLang="en-US" sz="2400" dirty="0" smtClean="0"/>
              <a:t>successor</a:t>
            </a:r>
            <a:endParaRPr lang="en-US" altLang="en-US" sz="2400" dirty="0"/>
          </a:p>
        </p:txBody>
      </p:sp>
    </p:spTree>
    <p:extLst>
      <p:ext uri="{BB962C8B-B14F-4D97-AF65-F5344CB8AC3E}">
        <p14:creationId xmlns:p14="http://schemas.microsoft.com/office/powerpoint/2010/main" val="20356579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Traversals of a Binary Tree </a:t>
            </a:r>
            <a:r>
              <a:rPr lang="en-US" altLang="en-US" sz="2000" b="0" dirty="0" smtClean="0"/>
              <a:t>(1 of 6)</a:t>
            </a:r>
            <a:endParaRPr lang="en-US" sz="2000" b="0" dirty="0"/>
          </a:p>
        </p:txBody>
      </p:sp>
      <p:sp>
        <p:nvSpPr>
          <p:cNvPr id="3" name="Text Placeholder 2"/>
          <p:cNvSpPr>
            <a:spLocks noGrp="1"/>
          </p:cNvSpPr>
          <p:nvPr>
            <p:ph type="body" idx="1"/>
          </p:nvPr>
        </p:nvSpPr>
        <p:spPr>
          <a:xfrm>
            <a:off x="457200" y="1600200"/>
            <a:ext cx="8229600" cy="917917"/>
          </a:xfrm>
        </p:spPr>
        <p:txBody>
          <a:bodyPr/>
          <a:lstStyle/>
          <a:p>
            <a:r>
              <a:rPr lang="en-US" altLang="en-US" sz="2400" dirty="0"/>
              <a:t>Pseudocode for general form of a recursive traversal </a:t>
            </a:r>
            <a:r>
              <a:rPr lang="en-US" altLang="en-US" sz="2400" dirty="0" smtClean="0"/>
              <a:t>algorithm</a:t>
            </a:r>
            <a:endParaRPr lang="en-US" altLang="en-US" sz="2400" dirty="0"/>
          </a:p>
        </p:txBody>
      </p:sp>
      <p:pic>
        <p:nvPicPr>
          <p:cNvPr id="4" name="Picture 2" descr="Computer code has 6 lines. The lines read as follows. Line 1. if left parenthesis T is not empty right parenthesis. Line 2. left brace. Line 3, indented once. Display the data in T’s root. Line 4, indented once. Traverse T’s left sub tree. Line 5, indented once. Traverse T’s right sub tree. Line 6.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5856" y="2805667"/>
            <a:ext cx="4332287"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85435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Traversals of a Binary Tree </a:t>
            </a:r>
            <a:r>
              <a:rPr lang="en-US" altLang="en-US" sz="2000" b="0" dirty="0" smtClean="0"/>
              <a:t>(2 of 6)</a:t>
            </a:r>
            <a:endParaRPr lang="en-US" sz="2000" b="0" dirty="0"/>
          </a:p>
        </p:txBody>
      </p:sp>
      <p:sp>
        <p:nvSpPr>
          <p:cNvPr id="3" name="Text Placeholder 2"/>
          <p:cNvSpPr>
            <a:spLocks noGrp="1"/>
          </p:cNvSpPr>
          <p:nvPr>
            <p:ph type="body" idx="1"/>
          </p:nvPr>
        </p:nvSpPr>
        <p:spPr/>
        <p:txBody>
          <a:bodyPr/>
          <a:lstStyle/>
          <a:p>
            <a:pPr eaLnBrk="1" hangingPunct="1"/>
            <a:r>
              <a:rPr lang="en-US" altLang="en-US" sz="2400" dirty="0"/>
              <a:t>Options for when to visit the root</a:t>
            </a:r>
          </a:p>
          <a:p>
            <a:pPr lvl="1" eaLnBrk="1" hangingPunct="1"/>
            <a:r>
              <a:rPr lang="en-US" altLang="en-US" sz="2400" dirty="0"/>
              <a:t>Preorder: before it traverses both subtrees</a:t>
            </a:r>
          </a:p>
          <a:p>
            <a:pPr lvl="1" eaLnBrk="1" hangingPunct="1"/>
            <a:r>
              <a:rPr lang="en-US" altLang="en-US" sz="2400" dirty="0"/>
              <a:t>Inorder: after it traverses left subtree, before it traverses right subtree</a:t>
            </a:r>
          </a:p>
          <a:p>
            <a:pPr lvl="1" eaLnBrk="1" hangingPunct="1"/>
            <a:r>
              <a:rPr lang="en-US" altLang="en-US" sz="2400" dirty="0"/>
              <a:t>Postorder: after it traverses both subtrees</a:t>
            </a:r>
          </a:p>
          <a:p>
            <a:pPr eaLnBrk="1" hangingPunct="1"/>
            <a:r>
              <a:rPr lang="en-US" altLang="en-US" sz="2400" dirty="0"/>
              <a:t>Note traversal is O(</a:t>
            </a:r>
            <a:r>
              <a:rPr lang="en-US" altLang="en-US" sz="2400" i="1" dirty="0"/>
              <a:t>n</a:t>
            </a:r>
            <a:r>
              <a:rPr lang="en-US" altLang="en-US" sz="2400" dirty="0" smtClean="0"/>
              <a:t>)</a:t>
            </a:r>
            <a:endParaRPr lang="en-US" altLang="en-US" sz="2400" dirty="0"/>
          </a:p>
        </p:txBody>
      </p:sp>
    </p:spTree>
    <p:extLst>
      <p:ext uri="{BB962C8B-B14F-4D97-AF65-F5344CB8AC3E}">
        <p14:creationId xmlns:p14="http://schemas.microsoft.com/office/powerpoint/2010/main" val="37931825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Traversals of a Binary Tree </a:t>
            </a:r>
            <a:r>
              <a:rPr lang="en-US" altLang="en-US" sz="2000" b="0" dirty="0" smtClean="0"/>
              <a:t>(3 of 6)</a:t>
            </a:r>
            <a:endParaRPr lang="en-US" sz="2000" b="0" dirty="0"/>
          </a:p>
        </p:txBody>
      </p:sp>
      <p:sp>
        <p:nvSpPr>
          <p:cNvPr id="3" name="Text Placeholder 2"/>
          <p:cNvSpPr>
            <a:spLocks noGrp="1"/>
          </p:cNvSpPr>
          <p:nvPr>
            <p:ph type="body" idx="1"/>
          </p:nvPr>
        </p:nvSpPr>
        <p:spPr>
          <a:xfrm>
            <a:off x="457200" y="1600201"/>
            <a:ext cx="8229600" cy="523568"/>
          </a:xfrm>
        </p:spPr>
        <p:txBody>
          <a:bodyPr/>
          <a:lstStyle/>
          <a:p>
            <a:pPr marL="0" indent="0">
              <a:buNone/>
            </a:pPr>
            <a:r>
              <a:rPr lang="en-US" altLang="en-US" sz="2400" b="1" dirty="0" smtClean="0"/>
              <a:t>Figure 15-11</a:t>
            </a:r>
            <a:r>
              <a:rPr lang="en-US" altLang="en-US" sz="2400" dirty="0" smtClean="0"/>
              <a:t> </a:t>
            </a:r>
            <a:r>
              <a:rPr lang="en-US" altLang="en-US" sz="2400" dirty="0"/>
              <a:t>Three traversals of a binary </a:t>
            </a:r>
            <a:r>
              <a:rPr lang="en-US" altLang="en-US" sz="2400" dirty="0" smtClean="0"/>
              <a:t>tree</a:t>
            </a:r>
            <a:endParaRPr lang="en-US" altLang="en-US" sz="2400" dirty="0"/>
          </a:p>
        </p:txBody>
      </p:sp>
      <p:pic>
        <p:nvPicPr>
          <p:cNvPr id="4" name="Picture 2" descr="Three tree diagrams a, b and c illustrates three traversal of a binary tree. Diagram a titled, preorder 60, 20, 10, 40, 30, 50 and 70, has 4 levels. First node valued 60 in level 1 branch to the second and seventh nodes of value 20 and 70 in level 2. The second node then branches to third and fourth nodes valued 10 and 40, in level 3. The fourth node of value 40, in level 3 branches to fifth and sixth nodes of value 30 and 50, in level 4. Diagram b titled, in order 10, 20, 30, 40, 50, 60 and 70, has 4 levels. Sixth node valued 60 in level 1 branch to the second and seventh nodes of value 20 and 70 in level 2. The second node then branches to first and fourth nodes valued 10 and 40, in level 3. The fourth node in level 3 branches to third and fifth nodes of value 30 and 50, in level 4. Diagram c titled, post order 10, 30, 50, 40, 20, 70 and 60, has 4 levels. Seventh node valued 60 in level 1 branch to the fifth and sixth nodes of value 20 and 70 in level 2. The fifth node then branches to first and fourth nodes valued 10 and 40, in level 3. The fourth node of value 40, in level 3 branches to second and third nodes of value 30 and 50, in level 4. A text below the diagrams reads, numbers beside nodes indicate traversal or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431" y="2411320"/>
            <a:ext cx="7875687" cy="3134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85860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Traversals of a Binary Tree </a:t>
            </a:r>
            <a:r>
              <a:rPr lang="en-US" altLang="en-US" sz="2000" b="0" dirty="0" smtClean="0"/>
              <a:t>(4 of 6)</a:t>
            </a:r>
            <a:endParaRPr lang="en-US" sz="2000" b="0" dirty="0"/>
          </a:p>
        </p:txBody>
      </p:sp>
      <p:sp>
        <p:nvSpPr>
          <p:cNvPr id="3" name="Text Placeholder 2"/>
          <p:cNvSpPr>
            <a:spLocks noGrp="1"/>
          </p:cNvSpPr>
          <p:nvPr>
            <p:ph type="body" idx="1"/>
          </p:nvPr>
        </p:nvSpPr>
        <p:spPr>
          <a:xfrm>
            <a:off x="457200" y="1600200"/>
            <a:ext cx="8229600" cy="512379"/>
          </a:xfrm>
        </p:spPr>
        <p:txBody>
          <a:bodyPr/>
          <a:lstStyle/>
          <a:p>
            <a:pPr marL="0" indent="0">
              <a:buNone/>
            </a:pPr>
            <a:r>
              <a:rPr lang="en-US" altLang="en-US" sz="2400" dirty="0"/>
              <a:t>Preorder traversal </a:t>
            </a:r>
            <a:r>
              <a:rPr lang="en-US" altLang="en-US" sz="2400" dirty="0" smtClean="0"/>
              <a:t>algorithm</a:t>
            </a:r>
            <a:endParaRPr lang="en-US" altLang="en-US" sz="2400" dirty="0"/>
          </a:p>
        </p:txBody>
      </p:sp>
      <p:pic>
        <p:nvPicPr>
          <p:cNvPr id="4" name="Picture 2" descr="Computer code has 11 lines. The lines read as follows. Line 1. forward slash forward slash Traverses the given binary tree in preorder period. Line 2. forward slash forward slash Assumes that double quote visit a node double quote means to process the node’s data item period. Line 3. Preorder left parenthesis bin Tree colon Binary Tree right parenthesis colon void. Line 4. left brace. Line 5, indented once. if left parenthesis bin Tree is not empty right parenthesis. Line 6, indented once. left brace. Line 7, indented twice. Visit the root of bin Tree. Line 8, indented twice. Preorder left parenthesis Left sub tree of bin Tree’s root right parenthesis. Line 9, indented twice. Preorder left parenthesis Right sub tree of bin Tree’s root right parenthesis. Line 10, indented once. right brace. Line 11.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868" y="2609087"/>
            <a:ext cx="7180263"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32006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Traversals of a Binary Tree </a:t>
            </a:r>
            <a:r>
              <a:rPr lang="en-US" altLang="en-US" sz="2000" b="0" dirty="0" smtClean="0"/>
              <a:t>(5 of 6)</a:t>
            </a:r>
            <a:endParaRPr lang="en-US" sz="2000" b="0" dirty="0"/>
          </a:p>
        </p:txBody>
      </p:sp>
      <p:sp>
        <p:nvSpPr>
          <p:cNvPr id="3" name="Text Placeholder 2"/>
          <p:cNvSpPr>
            <a:spLocks noGrp="1"/>
          </p:cNvSpPr>
          <p:nvPr>
            <p:ph type="body" idx="1"/>
          </p:nvPr>
        </p:nvSpPr>
        <p:spPr>
          <a:xfrm>
            <a:off x="457200" y="1600200"/>
            <a:ext cx="8229600" cy="449317"/>
          </a:xfrm>
        </p:spPr>
        <p:txBody>
          <a:bodyPr/>
          <a:lstStyle/>
          <a:p>
            <a:pPr marL="0" indent="0">
              <a:buNone/>
            </a:pPr>
            <a:r>
              <a:rPr lang="en-US" altLang="en-US" sz="2400" dirty="0"/>
              <a:t>Inorder traversal </a:t>
            </a:r>
            <a:r>
              <a:rPr lang="en-US" altLang="en-US" sz="2400" dirty="0" smtClean="0"/>
              <a:t>algorithm</a:t>
            </a:r>
            <a:endParaRPr lang="en-US" altLang="en-US" sz="2400" dirty="0"/>
          </a:p>
        </p:txBody>
      </p:sp>
      <p:pic>
        <p:nvPicPr>
          <p:cNvPr id="4" name="Picture 2" descr="Computer code has 11 lines. The lines read as follows. Line 1. forward slash forward slash Traverses the given binary tree in in order period. Line 2. forward slash forward slash Assumes that double quote visit a node double quote means to process the node’s data item period. Line 3. In order left parenthesis bin Tree colon Binary Tree right parenthesis colon void. Line 4. left brace. Line 5, indented once. if left parenthesis bin Tree is not empty right parenthesis. Line 6, indented once. left brace. Line 7, indented twice. In order left parenthesis Left sub tree of bin Tree’s root right parenthesis. Line 8, indented twice. Visit the root of bin Tree. Line 9, indented twice. In order left parenthesis Right sub tree of bin Tree’s root right parenthesis. Line 10, indented once. right brace. Line 11.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818" y="2518482"/>
            <a:ext cx="7218363"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56861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Traversals of a Binary Tree </a:t>
            </a:r>
            <a:r>
              <a:rPr lang="en-US" altLang="en-US" sz="2000" b="0" dirty="0" smtClean="0"/>
              <a:t>(6 of 6)</a:t>
            </a:r>
            <a:endParaRPr lang="en-US" sz="2000" b="0" dirty="0"/>
          </a:p>
        </p:txBody>
      </p:sp>
      <p:sp>
        <p:nvSpPr>
          <p:cNvPr id="3" name="Text Placeholder 2"/>
          <p:cNvSpPr>
            <a:spLocks noGrp="1"/>
          </p:cNvSpPr>
          <p:nvPr>
            <p:ph type="body" idx="1"/>
          </p:nvPr>
        </p:nvSpPr>
        <p:spPr>
          <a:xfrm>
            <a:off x="457200" y="1600201"/>
            <a:ext cx="8229600" cy="433316"/>
          </a:xfrm>
        </p:spPr>
        <p:txBody>
          <a:bodyPr/>
          <a:lstStyle/>
          <a:p>
            <a:pPr marL="0" indent="0">
              <a:buNone/>
            </a:pPr>
            <a:r>
              <a:rPr lang="en-US" altLang="en-US" sz="2400" dirty="0"/>
              <a:t>Postorder traversal </a:t>
            </a:r>
            <a:r>
              <a:rPr lang="en-US" altLang="en-US" sz="2400" dirty="0" smtClean="0"/>
              <a:t>algorithm</a:t>
            </a:r>
            <a:endParaRPr lang="en-US" altLang="en-US" sz="2400" dirty="0"/>
          </a:p>
        </p:txBody>
      </p:sp>
      <p:pic>
        <p:nvPicPr>
          <p:cNvPr id="4" name="Picture 2" descr="Computer code has 11 lines. The lines read as follows. Line 1. forward slash forward slash Traverses the given binary tree in post order period. Line 2. forward slash forward slash Assumes that double quote visit a node double quote means to process the node’s data item period. Line 3. Post order left parenthesis bin Tree colon Binary Tree right parenthesis colon void. Line 4. left brace. Line 5, indented once. if left parenthesis bin Tree is not empty right parenthesis. Line 6, indented once. left brace. Line 7, indented twice. Post order left parenthesis Left sub tree of bin Tree’s root right parenthesis. Line 8, indented twice. Post order left parenthesis Right sub tree of bin Tree’s root right parenthesis. Line 9, indented twice. Visit the root of bin Tree. Line 10, indented once. right brace. Line 11.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731" y="2493052"/>
            <a:ext cx="7094537"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73159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Binary Tree </a:t>
            </a:r>
            <a:r>
              <a:rPr lang="en-US" altLang="en-US" dirty="0" smtClean="0"/>
              <a:t>Operations</a:t>
            </a:r>
            <a:endParaRPr lang="en-US" dirty="0"/>
          </a:p>
        </p:txBody>
      </p:sp>
      <p:sp>
        <p:nvSpPr>
          <p:cNvPr id="3" name="Text Placeholder 2"/>
          <p:cNvSpPr>
            <a:spLocks noGrp="1"/>
          </p:cNvSpPr>
          <p:nvPr>
            <p:ph type="body" idx="1"/>
          </p:nvPr>
        </p:nvSpPr>
        <p:spPr>
          <a:xfrm>
            <a:off x="457200" y="1600200"/>
            <a:ext cx="8229600" cy="553065"/>
          </a:xfrm>
        </p:spPr>
        <p:txBody>
          <a:bodyPr/>
          <a:lstStyle/>
          <a:p>
            <a:pPr marL="0" indent="0">
              <a:buNone/>
            </a:pPr>
            <a:r>
              <a:rPr lang="en-US" altLang="en-US" sz="2400" b="1" dirty="0" smtClean="0"/>
              <a:t>Figure</a:t>
            </a:r>
            <a:r>
              <a:rPr lang="en-US" altLang="en-US" sz="2400" dirty="0" smtClean="0"/>
              <a:t> </a:t>
            </a:r>
            <a:r>
              <a:rPr lang="en-US" altLang="en-US" sz="2400" b="1" dirty="0"/>
              <a:t>15-12</a:t>
            </a:r>
            <a:r>
              <a:rPr lang="en-US" altLang="en-US" sz="2400" dirty="0"/>
              <a:t> </a:t>
            </a:r>
            <a:r>
              <a:rPr lang="en-US" altLang="en-US" sz="2400" dirty="0" smtClean="0"/>
              <a:t>U</a:t>
            </a:r>
            <a:r>
              <a:rPr lang="en-US" altLang="en-US" sz="100" dirty="0" smtClean="0"/>
              <a:t> </a:t>
            </a:r>
            <a:r>
              <a:rPr lang="en-US" altLang="en-US" sz="2400" dirty="0" smtClean="0"/>
              <a:t>M</a:t>
            </a:r>
            <a:r>
              <a:rPr lang="en-US" altLang="en-US" sz="100" dirty="0" smtClean="0"/>
              <a:t> </a:t>
            </a:r>
            <a:r>
              <a:rPr lang="en-US" altLang="en-US" sz="2400" dirty="0" smtClean="0"/>
              <a:t>L </a:t>
            </a:r>
            <a:r>
              <a:rPr lang="en-US" altLang="en-US" sz="2400" dirty="0"/>
              <a:t>diagram for the class </a:t>
            </a:r>
            <a:r>
              <a:rPr lang="en-US" altLang="en-US" sz="2400" b="1" dirty="0" smtClean="0">
                <a:solidFill>
                  <a:schemeClr val="tx1"/>
                </a:solidFill>
              </a:rPr>
              <a:t>BinaryTree</a:t>
            </a:r>
            <a:endParaRPr lang="en-US" altLang="en-US" sz="2400" b="1" dirty="0">
              <a:solidFill>
                <a:schemeClr val="tx1"/>
              </a:solidFill>
            </a:endParaRPr>
          </a:p>
        </p:txBody>
      </p:sp>
      <p:pic>
        <p:nvPicPr>
          <p:cNvPr id="4" name="Picture 6" descr="A, U M L diagram for the class binary tree. The methods are listed in 13 lines. The lines read as follows. Line 1. Public access modifier is Empty left parenthesis right parenthesis colon boolean. Line 2. Public access modifier get Height left parenthesis right parenthesis colon integer. Line 3. Public access modifier get Number Of Nodes left parenthesis right parenthesis colon integer. Line 4. Public access modifier get Root Data left parenthesis right parenthesis colon Item Type. Line 5. Public access modifier set Root Data left parenthesis new Data colon Item Type right parenthesis colon void. Line 6. Public access modifier add left parenthesis new Data colon Item Type right parenthesis colon boolean. Line 7. Public access modifier remove left parenthesis target colon Item Type right parenthesis colon boolean. Line 8. Public access modifier clear left parenthesis right parenthesis colon void. Line 9. Public access modifier get Entry left parenthesis target colon Item Type right parenthesis colon Item Type. Line 10. Public access modifier contains left parenthesis target colon Item Type right parenthesis colon boolean. Line 11. Public access modifier preorder Traverse left parenthesis visit left parenthesis item colon Item Type right parenthesis colon void right parenthesis colon void. Line 12. Public access modifier in order Traverse left parenthesis visit left parenthesis item colon Item Type right parenthesis colon void right parenthesis colon void. Line 13. Public access modifier post order Traverse left parenthesis visit left parenthesis item colon Item Type right parenthesis colon void right parenthesis colon vo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498" y="2440815"/>
            <a:ext cx="6282167" cy="3722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0591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Interface Template for the A</a:t>
            </a:r>
            <a:r>
              <a:rPr lang="en-US" altLang="en-US" sz="100" dirty="0" smtClean="0"/>
              <a:t> </a:t>
            </a:r>
            <a:r>
              <a:rPr lang="en-US" altLang="en-US" dirty="0" smtClean="0"/>
              <a:t>D</a:t>
            </a:r>
            <a:r>
              <a:rPr lang="en-US" altLang="en-US" sz="100" dirty="0" smtClean="0"/>
              <a:t> </a:t>
            </a:r>
            <a:r>
              <a:rPr lang="en-US" altLang="en-US" dirty="0" smtClean="0"/>
              <a:t>T Binary Tree </a:t>
            </a:r>
            <a:r>
              <a:rPr lang="en-US" altLang="en-US" sz="2000" b="0" dirty="0" smtClean="0"/>
              <a:t>(1 of 4)</a:t>
            </a:r>
            <a:endParaRPr lang="en-US" sz="2000" b="0" dirty="0"/>
          </a:p>
        </p:txBody>
      </p:sp>
      <p:sp>
        <p:nvSpPr>
          <p:cNvPr id="3" name="Text Placeholder 2"/>
          <p:cNvSpPr>
            <a:spLocks noGrp="1"/>
          </p:cNvSpPr>
          <p:nvPr>
            <p:ph type="body" idx="1"/>
          </p:nvPr>
        </p:nvSpPr>
        <p:spPr>
          <a:xfrm>
            <a:off x="457200" y="1600200"/>
            <a:ext cx="8229600" cy="479323"/>
          </a:xfrm>
        </p:spPr>
        <p:txBody>
          <a:bodyPr/>
          <a:lstStyle/>
          <a:p>
            <a:pPr marL="0" indent="0">
              <a:buNone/>
            </a:pPr>
            <a:r>
              <a:rPr lang="en-US" altLang="en-US" sz="2400" b="1" dirty="0" smtClean="0"/>
              <a:t>Listing</a:t>
            </a:r>
            <a:r>
              <a:rPr lang="en-US" altLang="en-US" sz="2400" dirty="0" smtClean="0"/>
              <a:t> </a:t>
            </a:r>
            <a:r>
              <a:rPr lang="en-US" altLang="en-US" sz="2400" b="1" dirty="0"/>
              <a:t>15-1 </a:t>
            </a:r>
            <a:r>
              <a:rPr lang="en-US" altLang="en-US" sz="2400" dirty="0"/>
              <a:t>An interface template for the </a:t>
            </a:r>
            <a:r>
              <a:rPr lang="en-US" altLang="en-US" sz="2400" dirty="0" smtClean="0"/>
              <a:t>A</a:t>
            </a:r>
            <a:r>
              <a:rPr lang="en-US" altLang="en-US" sz="100" dirty="0" smtClean="0"/>
              <a:t> </a:t>
            </a:r>
            <a:r>
              <a:rPr lang="en-US" altLang="en-US" sz="2400" dirty="0" smtClean="0"/>
              <a:t>D</a:t>
            </a:r>
            <a:r>
              <a:rPr lang="en-US" altLang="en-US" sz="100" dirty="0" smtClean="0"/>
              <a:t> </a:t>
            </a:r>
            <a:r>
              <a:rPr lang="en-US" altLang="en-US" sz="2400" dirty="0" smtClean="0"/>
              <a:t>T </a:t>
            </a:r>
            <a:r>
              <a:rPr lang="en-US" altLang="en-US" sz="2400" dirty="0"/>
              <a:t>binary </a:t>
            </a:r>
            <a:r>
              <a:rPr lang="en-US" altLang="en-US" sz="2400" dirty="0" smtClean="0"/>
              <a:t>tree</a:t>
            </a:r>
            <a:endParaRPr lang="en-US" altLang="en-US" sz="2400" dirty="0"/>
          </a:p>
        </p:txBody>
      </p:sp>
      <p:pic>
        <p:nvPicPr>
          <p:cNvPr id="4" name="Picture 6" descr="Computer code has 58 lines. The lines read as follows. Line 1. forward slash asterisk asterisk Interface for the A D T binary tree period. Line 2. at sign file Binary Tree Interface period h asterisk forward slash. Line 3. blank. Line 4. hash if n d e f BINARY underscore TREE underscore INTERFACE underscore. Line 5. hash define BINARY underscore TREE underscore INTERFACE underscore. Line 6. hash include double quote Not Found Exception period h double quote. Line 7. blank. Line 8. template left angle bracket class Item Type right angle bracket. Line 9. class Binary Tree Interface. Line 10. left brace. Line 11. public colon. Line 12, indented once. forward slash asterisk asterisk Tests whether this binary tree is empty period. Line 13, indented twice. at sign return True if the binary tree is empty comma or false if not period asterisk forward slash. Line 14, indented once. virtual b o o l is Empty left parenthesis right parenthesis c o n s t equals 0 semicolon. Line 15. blank. Line 16, indented once. forward slash asterisk asterisk Gets the height of this binary tree period. Line 17, indented twice. at sign return The height of the binary tree period asterisk forward slash. Line 18, indented once. virtual I n t get Height left parenthesis right parenthesis c o n s t equals 0 semicolon. Line 19. blank. Line 20, indented once. forward slash asterisk asterisk Gets the number of nodes in this binary tree period. Line 21, indented twice. at sign return The number of nodes in the binary tree period asterisk forward slash. Line 22, indented once. virtual I n t get Number Of Nodes left parenthesis right parenthesis c o n s t equals 0 semicol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8459" y="2367073"/>
            <a:ext cx="5147082" cy="3607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39761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Interface Template for the A</a:t>
            </a:r>
            <a:r>
              <a:rPr lang="en-US" altLang="en-US" sz="100" dirty="0" smtClean="0"/>
              <a:t> </a:t>
            </a:r>
            <a:r>
              <a:rPr lang="en-US" altLang="en-US" dirty="0" smtClean="0"/>
              <a:t>D</a:t>
            </a:r>
            <a:r>
              <a:rPr lang="en-US" altLang="en-US" sz="100" dirty="0" smtClean="0"/>
              <a:t> </a:t>
            </a:r>
            <a:r>
              <a:rPr lang="en-US" altLang="en-US" dirty="0" smtClean="0"/>
              <a:t>T Binary Tree </a:t>
            </a:r>
            <a:r>
              <a:rPr lang="en-US" altLang="en-US" sz="2000" b="0" dirty="0" smtClean="0"/>
              <a:t>(2 of 4)</a:t>
            </a:r>
            <a:endParaRPr lang="en-US" sz="2000" b="0" dirty="0"/>
          </a:p>
        </p:txBody>
      </p:sp>
      <p:sp>
        <p:nvSpPr>
          <p:cNvPr id="3" name="Text Placeholder 2"/>
          <p:cNvSpPr>
            <a:spLocks noGrp="1"/>
          </p:cNvSpPr>
          <p:nvPr>
            <p:ph type="body" idx="1"/>
          </p:nvPr>
        </p:nvSpPr>
        <p:spPr>
          <a:xfrm>
            <a:off x="457200" y="1600201"/>
            <a:ext cx="8229600" cy="538316"/>
          </a:xfrm>
        </p:spPr>
        <p:txBody>
          <a:bodyPr/>
          <a:lstStyle/>
          <a:p>
            <a:pPr marL="0" indent="0">
              <a:buNone/>
            </a:pPr>
            <a:r>
              <a:rPr lang="en-US" altLang="en-US" sz="2400" b="1" dirty="0" smtClean="0"/>
              <a:t>Listing</a:t>
            </a:r>
            <a:r>
              <a:rPr lang="en-US" altLang="en-US" sz="2400" dirty="0" smtClean="0"/>
              <a:t> </a:t>
            </a:r>
            <a:r>
              <a:rPr lang="en-US" altLang="en-US" sz="2400" b="1" dirty="0" smtClean="0"/>
              <a:t>15-1 [Continued]</a:t>
            </a:r>
            <a:endParaRPr lang="en-US" altLang="en-US" sz="2400" dirty="0"/>
          </a:p>
        </p:txBody>
      </p:sp>
      <p:pic>
        <p:nvPicPr>
          <p:cNvPr id="4" name="Picture 2" descr="The computer code continues. Line 23. blank. Line 24, indented once. forward slash asterisk asterisk Gets the data that is in the root of this binary tree period. Line 25, indented twice. at sign pre The binary tree is not empty period. Line 26, indented twice. at sign post The root's data has been returned comma and the binary tree is unchanged period. Line 27, indented twice. at sign return The data in the root of the binary tree period asterisk forward slash. Line 28, indented once. Virtual Item Type get Root Data left parenthesis right parenthesis c o n s t equals 0 semicolon. Line 29. blank. Line 30, indented once. forward slash asterisk asterisk Replaces the data in the root of this binary tree with the given data comma if the tree is not empty period However comma if the tree is empty comma inserts a new root node containing the given data into the tree period. Line 31, indented twice. at sign pre None period. Line 32, indented twice. at sign post The data in the root of the binary tree is as given period. Line 33, indented twice. at sign p a r a m new Data The data for the root period asterisk forward slash. Line 34, indented once. virtual void set Root Data left parenthesis c o n s t Item Type ampersand new Data right parenthesis equals 0 semicolon. Line 35, indented once. blank. Line 36, indented twice. forward slash asterisk asterisk Adds the given data to this binary tree period. Line 37, indented twice. at sign p a r a m new Data The data to add to the binary tree period. Line 38, indented twice. at sign post The binary tree contains the new data period. Line 39, indented twice. at sign return True if the addition is successful comma or false if not period asterisk forward slash. Line 40, indented once. virtual b o o l add left parenthesis c o n s t Item Type ampersand new Data right parenthesis equals 0 semicol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5243" y="2426068"/>
            <a:ext cx="6433514" cy="3468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8258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Interface Template for the A</a:t>
            </a:r>
            <a:r>
              <a:rPr lang="en-US" altLang="en-US" sz="100" dirty="0" smtClean="0"/>
              <a:t> </a:t>
            </a:r>
            <a:r>
              <a:rPr lang="en-US" altLang="en-US" dirty="0" smtClean="0"/>
              <a:t>D</a:t>
            </a:r>
            <a:r>
              <a:rPr lang="en-US" altLang="en-US" sz="100" dirty="0" smtClean="0"/>
              <a:t> </a:t>
            </a:r>
            <a:r>
              <a:rPr lang="en-US" altLang="en-US" dirty="0" smtClean="0"/>
              <a:t>T Binary Tree </a:t>
            </a:r>
            <a:r>
              <a:rPr lang="en-US" altLang="en-US" sz="2000" b="0" dirty="0" smtClean="0"/>
              <a:t>(3 of 4)</a:t>
            </a:r>
            <a:endParaRPr lang="en-US" sz="2000" b="0" dirty="0"/>
          </a:p>
        </p:txBody>
      </p:sp>
      <p:sp>
        <p:nvSpPr>
          <p:cNvPr id="3" name="Text Placeholder 2"/>
          <p:cNvSpPr>
            <a:spLocks noGrp="1"/>
          </p:cNvSpPr>
          <p:nvPr>
            <p:ph type="body" idx="1"/>
          </p:nvPr>
        </p:nvSpPr>
        <p:spPr>
          <a:xfrm>
            <a:off x="457200" y="1600201"/>
            <a:ext cx="8229600" cy="546484"/>
          </a:xfrm>
        </p:spPr>
        <p:txBody>
          <a:bodyPr/>
          <a:lstStyle/>
          <a:p>
            <a:pPr marL="0" indent="0">
              <a:buNone/>
            </a:pPr>
            <a:r>
              <a:rPr lang="en-US" altLang="en-US" sz="2400" b="1" dirty="0"/>
              <a:t>Listing</a:t>
            </a:r>
            <a:r>
              <a:rPr lang="en-US" altLang="en-US" sz="2400" dirty="0"/>
              <a:t> </a:t>
            </a:r>
            <a:r>
              <a:rPr lang="en-US" altLang="en-US" sz="2400" b="1" dirty="0"/>
              <a:t>15-1 </a:t>
            </a:r>
            <a:r>
              <a:rPr lang="en-US" altLang="en-US" sz="2400" b="1" dirty="0" smtClean="0"/>
              <a:t>[Continued</a:t>
            </a:r>
            <a:r>
              <a:rPr lang="en-US" altLang="en-US" sz="2400" b="1" dirty="0"/>
              <a:t>]</a:t>
            </a:r>
            <a:endParaRPr lang="en-US" altLang="en-US" sz="2400" dirty="0"/>
          </a:p>
        </p:txBody>
      </p:sp>
      <p:pic>
        <p:nvPicPr>
          <p:cNvPr id="4" name="Picture 2" descr="The computer code continues. Line 41. blank. Line 42, indented once. forward slash asterisk asterisk Removes the specified data from this binary tree period. Line 43, indented twice. at sign p a r a m target The data to remove from the binary tree period. Line 44, indented twice. at sign return True if the removal is successful comma or false if not period asterisk forward slash. Line 45, indented once. virtual b o o l remove left parenthesis c o n s t Item Type ampersand target right parenthesis equals 0 semicolon. Line 46. blank. Line 47, indented once. forward slash asterisk asterisk Removes all data from this binary tree period asterisk forward slash. Line 48, indented once. virtual void clear left parenthesis right parenthesis equals 0 semicolon. Line 49. blank. Line 50, indented once. forward slash asterisk asterisk Retrieves the specified data from this binary tree period. Line 51, indented twice. at sign post The desired data has been returned comma and the binary tree. Line 52, indented 3 times. is unchanged period If no such data was found comma an exception is thrown period. Line 53, indented twice. at sign p a r a m target The data to locate period. Line 54, indented twice. at sign return The data in the binary tree that matches the given data period asterisk forward slash. Line 55, indented once. virtual Item Type get Entry left parenthesis c o n s t Item Type ampersand target right parenthesis c o n s t equals 0 semicolon. Line 56. bla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592" y="2434236"/>
            <a:ext cx="6980816" cy="3221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22714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Terminology </a:t>
            </a:r>
            <a:r>
              <a:rPr lang="en-US" altLang="en-US" sz="2000" b="0" dirty="0" smtClean="0"/>
              <a:t>(1 of 3)</a:t>
            </a:r>
            <a:endParaRPr lang="en-US" sz="2000" b="0" dirty="0"/>
          </a:p>
        </p:txBody>
      </p:sp>
      <p:sp>
        <p:nvSpPr>
          <p:cNvPr id="3" name="Text Placeholder 2"/>
          <p:cNvSpPr>
            <a:spLocks noGrp="1"/>
          </p:cNvSpPr>
          <p:nvPr>
            <p:ph type="body" idx="1"/>
          </p:nvPr>
        </p:nvSpPr>
        <p:spPr>
          <a:xfrm>
            <a:off x="457200" y="1600201"/>
            <a:ext cx="8229600" cy="1058594"/>
          </a:xfrm>
        </p:spPr>
        <p:txBody>
          <a:bodyPr/>
          <a:lstStyle/>
          <a:p>
            <a:pPr eaLnBrk="1" hangingPunct="1"/>
            <a:r>
              <a:rPr lang="en-US" altLang="en-US" sz="2400" dirty="0"/>
              <a:t>Use trees</a:t>
            </a:r>
            <a:r>
              <a:rPr lang="en-US" altLang="en-US" sz="2400" b="1" dirty="0"/>
              <a:t> </a:t>
            </a:r>
            <a:r>
              <a:rPr lang="en-US" altLang="en-US" sz="2400" dirty="0"/>
              <a:t>to represent relationships</a:t>
            </a:r>
          </a:p>
          <a:p>
            <a:pPr eaLnBrk="1" hangingPunct="1"/>
            <a:r>
              <a:rPr lang="en-US" altLang="en-US" sz="2400" dirty="0"/>
              <a:t>Recall Figure 2-19 … diagram represents a </a:t>
            </a:r>
            <a:r>
              <a:rPr lang="en-US" altLang="en-US" sz="2400" dirty="0" smtClean="0"/>
              <a:t>tree</a:t>
            </a:r>
            <a:endParaRPr lang="en-US" altLang="en-US" sz="2400" dirty="0"/>
          </a:p>
        </p:txBody>
      </p:sp>
      <p:pic>
        <p:nvPicPr>
          <p:cNvPr id="11" name="Picture 10" descr="A chart represents the recursive calls generated by the function rabbit of 7. The chart has rabbit of 7, as top node. This returns rabbit of 6, plus, rabbit of 5. Top node has rabbit of 6, and rabbit of 5 under it. Rabbit of 6 (at level 1) returns, rabbit of 5, plus, rabbit of 4. Rabbit of 5 (at level 1) returns, rabbit of 4, plus, rabbit of 3. Rabbit of 6 (at level 1) has rabbit of 5, and rabbit of 4 under it. Rabbit of 5 (at level 2 under rabbit of 6) returns, rabbit of 4 plus rabbit of 3. Rabbit of 4 (at level 2 under rabbit of 6) returns, rabbit of 3 plus rabbit of 2. Rabbit of 5 (at level 1) has, rabbit of 4, and rabbit of 3 under it. Rabbit of 4 (at level 2 under rabbit of 5) returns, rabbit of 3 plus rabbit of 2. Rabbit of 3 (at level 2 under rabbit of 5) returns, rabbit of 2 plus rabbit of 1. "/>
          <p:cNvPicPr>
            <a:picLocks noChangeAspect="1"/>
          </p:cNvPicPr>
          <p:nvPr/>
        </p:nvPicPr>
        <p:blipFill>
          <a:blip r:embed="rId2"/>
          <a:stretch>
            <a:fillRect/>
          </a:stretch>
        </p:blipFill>
        <p:spPr>
          <a:xfrm>
            <a:off x="1465320" y="2946346"/>
            <a:ext cx="6213360" cy="2450340"/>
          </a:xfrm>
          <a:prstGeom prst="rect">
            <a:avLst/>
          </a:prstGeom>
        </p:spPr>
      </p:pic>
    </p:spTree>
    <p:extLst>
      <p:ext uri="{BB962C8B-B14F-4D97-AF65-F5344CB8AC3E}">
        <p14:creationId xmlns:p14="http://schemas.microsoft.com/office/powerpoint/2010/main" val="25482693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Interface Template for the A</a:t>
            </a:r>
            <a:r>
              <a:rPr lang="en-US" altLang="en-US" sz="100" dirty="0" smtClean="0"/>
              <a:t> </a:t>
            </a:r>
            <a:r>
              <a:rPr lang="en-US" altLang="en-US" dirty="0" smtClean="0"/>
              <a:t>D</a:t>
            </a:r>
            <a:r>
              <a:rPr lang="en-US" altLang="en-US" sz="100" dirty="0" smtClean="0"/>
              <a:t> </a:t>
            </a:r>
            <a:r>
              <a:rPr lang="en-US" altLang="en-US" dirty="0" smtClean="0"/>
              <a:t>T Binary Tree </a:t>
            </a:r>
            <a:r>
              <a:rPr lang="en-US" altLang="en-US" sz="2000" b="0" dirty="0" smtClean="0"/>
              <a:t>(4 of 4)</a:t>
            </a:r>
            <a:endParaRPr lang="en-US" sz="2000" b="0" dirty="0"/>
          </a:p>
        </p:txBody>
      </p:sp>
      <p:sp>
        <p:nvSpPr>
          <p:cNvPr id="3" name="Text Placeholder 2"/>
          <p:cNvSpPr>
            <a:spLocks noGrp="1"/>
          </p:cNvSpPr>
          <p:nvPr>
            <p:ph type="body" idx="1"/>
          </p:nvPr>
        </p:nvSpPr>
        <p:spPr>
          <a:xfrm>
            <a:off x="457200" y="1600200"/>
            <a:ext cx="8229600" cy="469645"/>
          </a:xfrm>
        </p:spPr>
        <p:txBody>
          <a:bodyPr/>
          <a:lstStyle/>
          <a:p>
            <a:pPr marL="0" indent="0">
              <a:buNone/>
            </a:pPr>
            <a:r>
              <a:rPr lang="en-US" altLang="en-US" sz="2400" b="1" dirty="0"/>
              <a:t>Listing</a:t>
            </a:r>
            <a:r>
              <a:rPr lang="en-US" altLang="en-US" sz="2400" dirty="0"/>
              <a:t> </a:t>
            </a:r>
            <a:r>
              <a:rPr lang="en-US" altLang="en-US" sz="2400" b="1" dirty="0"/>
              <a:t>15-1 </a:t>
            </a:r>
            <a:r>
              <a:rPr lang="en-US" altLang="en-US" sz="2400" b="1" dirty="0" smtClean="0"/>
              <a:t>[Continued</a:t>
            </a:r>
            <a:r>
              <a:rPr lang="en-US" altLang="en-US" sz="2400" b="1" dirty="0"/>
              <a:t>]</a:t>
            </a:r>
            <a:endParaRPr lang="en-US" altLang="en-US" sz="2400" dirty="0"/>
          </a:p>
        </p:txBody>
      </p:sp>
      <p:pic>
        <p:nvPicPr>
          <p:cNvPr id="4" name="Picture 2" descr="The computer code continues. Line 57, indented once. forward slash asterisk asterisk Tests whether the specified data occurs in this binary tree period. Line 58, indented twice. at sign post The binary tree is unchanged period. Line 59, indented twice. at sign p a r a m target The data to find period. Line 60, indented twice. at sign return True if data matching the target occurs in the tree comma or false if not period asterisk forward slash. Line 61, indented once. virtual b o o l contains left parenthesis c o n s t Item Type ampersand target right parenthesis c o n s t equals 0 semicolon. Line 62. blank. Line 63, indented once. forward slash asterisk asterisk Traverses this binary tree in preorder left parenthesis in order comma post order right parenthesis and. Line 64, indented 3 times. calls the function visit once for each node period. Line 65, indented twice. at sign p a r a m visit A client hyphen defined function that performs an operation on. Line 66, indented 3 times. either each visited node or its data period asterisk forward slash. Line 67, indented once. virtual void pre order Traverse left parenthesis void visit left parenthesis Item Type ampersand right parenthesis right parenthesis c o n s t equals 0 semicolon. Line 68, indented once. virtual void in order Traverse left parenthesis void visit left parenthesis Item Type ampersand right parenthesis right parenthesis c o n s t equals 0 semicolon. Line 69, indented once. virtual void post order Traverse left parenthesis void visit left parenthesis Item Type ampersand right parenthesis right parenthesis c o n s t equals 0 semicolon. Line 70. blank. Line 71, indented once. forward slash asterisk asterisk Destroys this tree and frees its assigned memory period asterisk forward slash. Line 72, indented once. virtual tilde Binary Tree Interface left parenthesis right parenthesis left brace right brace. Line 73. right brace semicolon forward slash forward slash end Binary Tree Interface. Line 74. hash end 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521" y="2357395"/>
            <a:ext cx="7088957" cy="3298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97418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dirty="0" smtClean="0"/>
              <a:t>A</a:t>
            </a:r>
            <a:r>
              <a:rPr lang="en-US" altLang="en-US" sz="100" dirty="0" smtClean="0"/>
              <a:t> </a:t>
            </a:r>
            <a:r>
              <a:rPr lang="en-US" altLang="en-US" dirty="0" smtClean="0"/>
              <a:t>D</a:t>
            </a:r>
            <a:r>
              <a:rPr lang="en-US" altLang="en-US" sz="100" dirty="0" smtClean="0"/>
              <a:t> </a:t>
            </a:r>
            <a:r>
              <a:rPr lang="en-US" altLang="en-US" dirty="0" smtClean="0"/>
              <a:t>T </a:t>
            </a:r>
            <a:r>
              <a:rPr lang="en-US" altLang="en-US" dirty="0"/>
              <a:t>Binary Search </a:t>
            </a:r>
            <a:r>
              <a:rPr lang="en-US" altLang="en-US" dirty="0" smtClean="0"/>
              <a:t>Tree </a:t>
            </a:r>
            <a:r>
              <a:rPr lang="en-US" altLang="en-US" sz="2000" b="0" dirty="0" smtClean="0"/>
              <a:t>(1 of 2)</a:t>
            </a:r>
            <a:endParaRPr lang="en-US" sz="2000" b="0" dirty="0"/>
          </a:p>
        </p:txBody>
      </p:sp>
      <p:sp>
        <p:nvSpPr>
          <p:cNvPr id="3" name="Text Placeholder 2"/>
          <p:cNvSpPr>
            <a:spLocks noGrp="1"/>
          </p:cNvSpPr>
          <p:nvPr>
            <p:ph type="body" idx="1"/>
          </p:nvPr>
        </p:nvSpPr>
        <p:spPr>
          <a:xfrm>
            <a:off x="457199" y="1600201"/>
            <a:ext cx="8347587" cy="1909916"/>
          </a:xfrm>
        </p:spPr>
        <p:txBody>
          <a:bodyPr/>
          <a:lstStyle/>
          <a:p>
            <a:pPr eaLnBrk="1" hangingPunct="1"/>
            <a:r>
              <a:rPr lang="en-US" altLang="en-US" sz="2400" dirty="0"/>
              <a:t>Recursive definition of a binary search tree</a:t>
            </a:r>
          </a:p>
          <a:p>
            <a:pPr lvl="1" eaLnBrk="1" hangingPunct="1"/>
            <a:r>
              <a:rPr lang="en-US" altLang="en-US" sz="2400" i="1" dirty="0"/>
              <a:t>n</a:t>
            </a:r>
            <a:r>
              <a:rPr lang="en-US" altLang="en-US" sz="2400" dirty="0"/>
              <a:t>’s value is greater than all values in its left subtree T</a:t>
            </a:r>
            <a:r>
              <a:rPr lang="en-US" altLang="en-US" sz="2400" baseline="-25000" dirty="0"/>
              <a:t>L</a:t>
            </a:r>
            <a:r>
              <a:rPr lang="en-US" altLang="en-US" sz="2400" dirty="0"/>
              <a:t>.</a:t>
            </a:r>
          </a:p>
          <a:p>
            <a:pPr lvl="1" eaLnBrk="1" hangingPunct="1"/>
            <a:r>
              <a:rPr lang="en-US" altLang="en-US" sz="2400" i="1" dirty="0"/>
              <a:t>n</a:t>
            </a:r>
            <a:r>
              <a:rPr lang="en-US" altLang="en-US" sz="2400" dirty="0"/>
              <a:t>’s value is less than all values in its right subtree T</a:t>
            </a:r>
            <a:r>
              <a:rPr lang="en-US" altLang="en-US" sz="2400" baseline="-25000" dirty="0"/>
              <a:t>R</a:t>
            </a:r>
            <a:r>
              <a:rPr lang="en-US" altLang="en-US" sz="2400" dirty="0"/>
              <a:t>.</a:t>
            </a:r>
          </a:p>
          <a:p>
            <a:pPr lvl="1" eaLnBrk="1" hangingPunct="1"/>
            <a:r>
              <a:rPr lang="en-US" altLang="en-US" sz="2400" dirty="0"/>
              <a:t>Both T</a:t>
            </a:r>
            <a:r>
              <a:rPr lang="en-US" altLang="en-US" sz="2400" baseline="-25000" dirty="0"/>
              <a:t>L</a:t>
            </a:r>
            <a:r>
              <a:rPr lang="en-US" altLang="en-US" sz="2400" dirty="0"/>
              <a:t> and T</a:t>
            </a:r>
            <a:r>
              <a:rPr lang="en-US" altLang="en-US" sz="2400" baseline="-25000" dirty="0"/>
              <a:t>R</a:t>
            </a:r>
            <a:r>
              <a:rPr lang="en-US" altLang="en-US" sz="2400" dirty="0"/>
              <a:t> are binary search trees</a:t>
            </a:r>
            <a:r>
              <a:rPr lang="en-US" altLang="en-US" sz="2400" dirty="0" smtClean="0"/>
              <a:t>.</a:t>
            </a:r>
          </a:p>
        </p:txBody>
      </p:sp>
    </p:spTree>
    <p:extLst>
      <p:ext uri="{BB962C8B-B14F-4D97-AF65-F5344CB8AC3E}">
        <p14:creationId xmlns:p14="http://schemas.microsoft.com/office/powerpoint/2010/main" val="37367071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dirty="0" smtClean="0"/>
              <a:t>A</a:t>
            </a:r>
            <a:r>
              <a:rPr lang="en-US" altLang="en-US" sz="100" dirty="0" smtClean="0"/>
              <a:t> </a:t>
            </a:r>
            <a:r>
              <a:rPr lang="en-US" altLang="en-US" dirty="0" smtClean="0"/>
              <a:t>D</a:t>
            </a:r>
            <a:r>
              <a:rPr lang="en-US" altLang="en-US" sz="100" dirty="0" smtClean="0"/>
              <a:t> </a:t>
            </a:r>
            <a:r>
              <a:rPr lang="en-US" altLang="en-US" dirty="0" smtClean="0"/>
              <a:t>T </a:t>
            </a:r>
            <a:r>
              <a:rPr lang="en-US" altLang="en-US" dirty="0"/>
              <a:t>Binary Search </a:t>
            </a:r>
            <a:r>
              <a:rPr lang="en-US" altLang="en-US" dirty="0" smtClean="0"/>
              <a:t>Tree </a:t>
            </a:r>
            <a:r>
              <a:rPr lang="en-US" altLang="en-US" sz="2000" b="0" dirty="0" smtClean="0"/>
              <a:t>(2 of 2)</a:t>
            </a:r>
            <a:endParaRPr lang="en-US" sz="2000" b="0" dirty="0"/>
          </a:p>
        </p:txBody>
      </p:sp>
      <p:sp>
        <p:nvSpPr>
          <p:cNvPr id="3" name="Text Placeholder 2"/>
          <p:cNvSpPr>
            <a:spLocks noGrp="1"/>
          </p:cNvSpPr>
          <p:nvPr>
            <p:ph type="body" idx="1"/>
          </p:nvPr>
        </p:nvSpPr>
        <p:spPr>
          <a:xfrm>
            <a:off x="457200" y="1600200"/>
            <a:ext cx="8229600" cy="553065"/>
          </a:xfrm>
        </p:spPr>
        <p:txBody>
          <a:bodyPr/>
          <a:lstStyle/>
          <a:p>
            <a:pPr marL="0" indent="0">
              <a:buNone/>
            </a:pPr>
            <a:r>
              <a:rPr lang="en-US" altLang="en-US" sz="2400" b="1" dirty="0" smtClean="0"/>
              <a:t>Figure</a:t>
            </a:r>
            <a:r>
              <a:rPr lang="en-US" altLang="en-US" sz="2400" dirty="0" smtClean="0"/>
              <a:t> </a:t>
            </a:r>
            <a:r>
              <a:rPr lang="en-US" altLang="en-US" sz="2400" b="1" dirty="0"/>
              <a:t>15-13</a:t>
            </a:r>
            <a:r>
              <a:rPr lang="en-US" altLang="en-US" sz="2400" dirty="0"/>
              <a:t> A binary search tree of </a:t>
            </a:r>
            <a:r>
              <a:rPr lang="en-US" altLang="en-US" sz="2400" dirty="0" smtClean="0"/>
              <a:t>names</a:t>
            </a:r>
            <a:endParaRPr lang="en-US" altLang="en-US" sz="2400" dirty="0"/>
          </a:p>
        </p:txBody>
      </p:sp>
      <p:pic>
        <p:nvPicPr>
          <p:cNvPr id="4" name="Picture 7" descr="A tree diagram titled, a binary search tree of names has three levels. Jose in level 1 branches to Deepak and Qiang in level 2. Deepak in level 2 branches to Anton and Elisa in level 3. Qiang in level 2 branches to Mia and Zoe in level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7412" y="2440815"/>
            <a:ext cx="4829175"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74620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Binary Search Tree </a:t>
            </a:r>
            <a:r>
              <a:rPr lang="en-US" altLang="en-US" dirty="0" smtClean="0"/>
              <a:t>Operations </a:t>
            </a:r>
            <a:r>
              <a:rPr lang="en-US" altLang="en-US" sz="2000" b="0" dirty="0" smtClean="0"/>
              <a:t>(1 of 3)</a:t>
            </a:r>
            <a:endParaRPr lang="en-US" sz="2000" b="0" dirty="0"/>
          </a:p>
        </p:txBody>
      </p:sp>
      <p:sp>
        <p:nvSpPr>
          <p:cNvPr id="3" name="Text Placeholder 2"/>
          <p:cNvSpPr>
            <a:spLocks noGrp="1"/>
          </p:cNvSpPr>
          <p:nvPr>
            <p:ph type="body" idx="1"/>
          </p:nvPr>
        </p:nvSpPr>
        <p:spPr>
          <a:xfrm>
            <a:off x="457200" y="1600201"/>
            <a:ext cx="8229600" cy="848032"/>
          </a:xfrm>
        </p:spPr>
        <p:txBody>
          <a:bodyPr/>
          <a:lstStyle/>
          <a:p>
            <a:pPr marL="0" indent="0">
              <a:buNone/>
            </a:pPr>
            <a:r>
              <a:rPr lang="en-US" altLang="en-US" sz="2400" b="1" dirty="0" smtClean="0"/>
              <a:t>Figure</a:t>
            </a:r>
            <a:r>
              <a:rPr lang="en-US" altLang="en-US" sz="2400" dirty="0" smtClean="0"/>
              <a:t> </a:t>
            </a:r>
            <a:r>
              <a:rPr lang="en-US" altLang="en-US" sz="2400" b="1" dirty="0"/>
              <a:t>15-14</a:t>
            </a:r>
            <a:r>
              <a:rPr lang="en-US" altLang="en-US" sz="2400" dirty="0"/>
              <a:t> Binary search trees with the </a:t>
            </a:r>
            <a:r>
              <a:rPr lang="en-US" altLang="en-US" sz="2400" dirty="0" smtClean="0"/>
              <a:t>same data </a:t>
            </a:r>
            <a:r>
              <a:rPr lang="en-US" altLang="en-US" sz="2400" dirty="0"/>
              <a:t>as in Figure </a:t>
            </a:r>
            <a:r>
              <a:rPr lang="en-US" altLang="en-US" sz="2400" dirty="0" smtClean="0"/>
              <a:t>15-13</a:t>
            </a:r>
            <a:endParaRPr lang="en-US" altLang="en-US" sz="2400" dirty="0"/>
          </a:p>
        </p:txBody>
      </p:sp>
      <p:pic>
        <p:nvPicPr>
          <p:cNvPr id="4" name="Picture 6" descr="Three diagrams titled, binary search trees with the same data as in figure 15, 13. Diagram a have 4 levels. Jose in level 1 branches to Deepak and Mia in Level 2. Deepak in level 2 branches to Anton and Elisa in level 3. Mia in level 2 has a right child, Qiang in level 3. Qiang has a right child Zoe in level 4. Diagram b has 7 levels. Anton in level 1 has a right child, Deepak in level 2. Deepak in level 2 has a right child, Elisa in level 3. Elisa has a right child, Jose in level 4. Jose has a right child, Mia in level 5. Mia has a right child, Qiang in level 6. Qiang has a right child, Zoe in level 7. Diagram c has 4 levels. Qiang in level 1 branches to Jose and Zoe in level 2. Jose in level 2 branches to Deepak and Mia in level 3. Deepak in level 3 branches to Anton and Elisa in level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581" y="2735784"/>
            <a:ext cx="7462838" cy="323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35752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Binary Search Tree </a:t>
            </a:r>
            <a:r>
              <a:rPr lang="en-US" altLang="en-US" dirty="0" smtClean="0"/>
              <a:t>Operations </a:t>
            </a:r>
            <a:r>
              <a:rPr lang="en-US" altLang="en-US" sz="2000" b="0" dirty="0" smtClean="0"/>
              <a:t>(2 of 3)</a:t>
            </a:r>
            <a:endParaRPr lang="en-US" sz="2000" b="0" dirty="0"/>
          </a:p>
        </p:txBody>
      </p:sp>
      <p:sp>
        <p:nvSpPr>
          <p:cNvPr id="3" name="Text Placeholder 2"/>
          <p:cNvSpPr>
            <a:spLocks noGrp="1"/>
          </p:cNvSpPr>
          <p:nvPr>
            <p:ph type="body" idx="1"/>
          </p:nvPr>
        </p:nvSpPr>
        <p:spPr/>
        <p:txBody>
          <a:bodyPr/>
          <a:lstStyle/>
          <a:p>
            <a:r>
              <a:rPr lang="en-US" sz="2400" dirty="0" smtClean="0"/>
              <a:t>Test </a:t>
            </a:r>
            <a:r>
              <a:rPr lang="en-US" sz="2400" dirty="0"/>
              <a:t>whether a binary search tree is </a:t>
            </a:r>
            <a:r>
              <a:rPr lang="en-US" sz="2400" dirty="0" smtClean="0"/>
              <a:t>empty.</a:t>
            </a:r>
          </a:p>
          <a:p>
            <a:r>
              <a:rPr lang="en-US" sz="2400" dirty="0" smtClean="0"/>
              <a:t>Get </a:t>
            </a:r>
            <a:r>
              <a:rPr lang="en-US" sz="2400" dirty="0"/>
              <a:t>the height of a binary search </a:t>
            </a:r>
            <a:r>
              <a:rPr lang="en-US" sz="2400" dirty="0" smtClean="0"/>
              <a:t>tree.</a:t>
            </a:r>
          </a:p>
          <a:p>
            <a:r>
              <a:rPr lang="en-US" sz="2400" dirty="0" smtClean="0"/>
              <a:t>Get </a:t>
            </a:r>
            <a:r>
              <a:rPr lang="en-US" sz="2400" dirty="0"/>
              <a:t>the number of nodes in a binary search </a:t>
            </a:r>
            <a:r>
              <a:rPr lang="en-US" sz="2400" dirty="0" smtClean="0"/>
              <a:t>tree.</a:t>
            </a:r>
          </a:p>
          <a:p>
            <a:r>
              <a:rPr lang="en-US" sz="2400" dirty="0" smtClean="0"/>
              <a:t>Get </a:t>
            </a:r>
            <a:r>
              <a:rPr lang="en-US" sz="2400" dirty="0"/>
              <a:t>the data in a binary search tree’s root.</a:t>
            </a:r>
          </a:p>
          <a:p>
            <a:r>
              <a:rPr lang="en-US" sz="2400" dirty="0" smtClean="0"/>
              <a:t>Add </a:t>
            </a:r>
            <a:r>
              <a:rPr lang="en-US" sz="2400" dirty="0"/>
              <a:t>the given data item to a binary search tree.</a:t>
            </a:r>
          </a:p>
          <a:p>
            <a:r>
              <a:rPr lang="en-US" sz="2400" dirty="0" smtClean="0"/>
              <a:t>Remove </a:t>
            </a:r>
            <a:r>
              <a:rPr lang="en-US" sz="2400" dirty="0"/>
              <a:t>the specified data item from a binary search tree.</a:t>
            </a:r>
          </a:p>
          <a:p>
            <a:r>
              <a:rPr lang="en-US" sz="2400" dirty="0" smtClean="0"/>
              <a:t>Remove </a:t>
            </a:r>
            <a:r>
              <a:rPr lang="en-US" sz="2400" dirty="0"/>
              <a:t>all data items from a binary search tree</a:t>
            </a:r>
            <a:r>
              <a:rPr lang="en-US" sz="2400" dirty="0" smtClean="0"/>
              <a:t>.</a:t>
            </a:r>
            <a:endParaRPr lang="en-US" sz="2400" dirty="0"/>
          </a:p>
        </p:txBody>
      </p:sp>
    </p:spTree>
    <p:extLst>
      <p:ext uri="{BB962C8B-B14F-4D97-AF65-F5344CB8AC3E}">
        <p14:creationId xmlns:p14="http://schemas.microsoft.com/office/powerpoint/2010/main" val="398016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Binary Search Tree </a:t>
            </a:r>
            <a:r>
              <a:rPr lang="en-US" altLang="en-US" dirty="0" smtClean="0"/>
              <a:t>Operations </a:t>
            </a:r>
            <a:r>
              <a:rPr lang="en-US" altLang="en-US" sz="2000" b="0" dirty="0" smtClean="0"/>
              <a:t>(3 of 3)</a:t>
            </a:r>
            <a:endParaRPr lang="en-US" sz="2000" b="0" dirty="0"/>
          </a:p>
        </p:txBody>
      </p:sp>
      <p:sp>
        <p:nvSpPr>
          <p:cNvPr id="3" name="Text Placeholder 2"/>
          <p:cNvSpPr>
            <a:spLocks noGrp="1"/>
          </p:cNvSpPr>
          <p:nvPr>
            <p:ph type="body" idx="1"/>
          </p:nvPr>
        </p:nvSpPr>
        <p:spPr/>
        <p:txBody>
          <a:bodyPr/>
          <a:lstStyle/>
          <a:p>
            <a:r>
              <a:rPr lang="en-US" sz="2400" dirty="0" smtClean="0"/>
              <a:t>Retrieve </a:t>
            </a:r>
            <a:r>
              <a:rPr lang="en-US" sz="2400" dirty="0"/>
              <a:t>the specified data item in a binary search tree.</a:t>
            </a:r>
          </a:p>
          <a:p>
            <a:r>
              <a:rPr lang="en-US" sz="2400" dirty="0" smtClean="0"/>
              <a:t>Test </a:t>
            </a:r>
            <a:r>
              <a:rPr lang="en-US" sz="2400" dirty="0"/>
              <a:t>whether a binary search tree contains specific data.</a:t>
            </a:r>
          </a:p>
          <a:p>
            <a:r>
              <a:rPr lang="en-US" sz="2400" dirty="0" smtClean="0"/>
              <a:t>Traverse </a:t>
            </a:r>
            <a:r>
              <a:rPr lang="en-US" sz="2400" dirty="0"/>
              <a:t>the nodes in a binary search tree in preorder, inorder, or postorder.</a:t>
            </a:r>
          </a:p>
        </p:txBody>
      </p:sp>
      <p:sp>
        <p:nvSpPr>
          <p:cNvPr id="4" name="Text Placeholder 3"/>
          <p:cNvSpPr>
            <a:spLocks noGrp="1"/>
          </p:cNvSpPr>
          <p:nvPr>
            <p:ph type="body" idx="2"/>
          </p:nvPr>
        </p:nvSpPr>
        <p:spPr>
          <a:xfrm>
            <a:off x="457200" y="3771329"/>
            <a:ext cx="8229600" cy="582304"/>
          </a:xfrm>
        </p:spPr>
        <p:txBody>
          <a:bodyPr/>
          <a:lstStyle/>
          <a:p>
            <a:pPr marL="0" indent="0">
              <a:buNone/>
            </a:pPr>
            <a:r>
              <a:rPr lang="en-US" altLang="en-US" sz="2400" dirty="0"/>
              <a:t>Operations that define the A</a:t>
            </a:r>
            <a:r>
              <a:rPr lang="en-US" altLang="en-US" sz="100" dirty="0"/>
              <a:t> </a:t>
            </a:r>
            <a:r>
              <a:rPr lang="en-US" altLang="en-US" sz="2400" dirty="0"/>
              <a:t>D</a:t>
            </a:r>
            <a:r>
              <a:rPr lang="en-US" altLang="en-US" sz="100" dirty="0"/>
              <a:t> </a:t>
            </a:r>
            <a:r>
              <a:rPr lang="en-US" altLang="en-US" sz="2400" dirty="0"/>
              <a:t>T binary search </a:t>
            </a:r>
            <a:r>
              <a:rPr lang="en-US" altLang="en-US" sz="2400" dirty="0" smtClean="0"/>
              <a:t>tree</a:t>
            </a:r>
            <a:endParaRPr lang="en-US" altLang="en-US" sz="2400" dirty="0"/>
          </a:p>
        </p:txBody>
      </p:sp>
    </p:spTree>
    <p:extLst>
      <p:ext uri="{BB962C8B-B14F-4D97-AF65-F5344CB8AC3E}">
        <p14:creationId xmlns:p14="http://schemas.microsoft.com/office/powerpoint/2010/main" val="15538227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Searching a Binary Search </a:t>
            </a:r>
            <a:r>
              <a:rPr lang="en-US" altLang="en-US" dirty="0" smtClean="0"/>
              <a:t>Tree </a:t>
            </a:r>
            <a:r>
              <a:rPr lang="en-US" altLang="en-US" sz="2000" b="0" dirty="0" smtClean="0"/>
              <a:t>(1 of 2)</a:t>
            </a:r>
            <a:endParaRPr lang="en-US" sz="2000" b="0" dirty="0"/>
          </a:p>
        </p:txBody>
      </p:sp>
      <p:sp>
        <p:nvSpPr>
          <p:cNvPr id="3" name="Text Placeholder 2"/>
          <p:cNvSpPr>
            <a:spLocks noGrp="1"/>
          </p:cNvSpPr>
          <p:nvPr>
            <p:ph type="body" idx="1"/>
          </p:nvPr>
        </p:nvSpPr>
        <p:spPr>
          <a:xfrm>
            <a:off x="457200" y="1600200"/>
            <a:ext cx="8229600" cy="487907"/>
          </a:xfrm>
        </p:spPr>
        <p:txBody>
          <a:bodyPr/>
          <a:lstStyle/>
          <a:p>
            <a:pPr marL="0" indent="0">
              <a:buNone/>
            </a:pPr>
            <a:r>
              <a:rPr lang="en-US" altLang="en-US" sz="2400" dirty="0"/>
              <a:t>Search algorithm for a binary search </a:t>
            </a:r>
            <a:r>
              <a:rPr lang="en-US" altLang="en-US" sz="2400" dirty="0" smtClean="0"/>
              <a:t>tree</a:t>
            </a:r>
            <a:endParaRPr lang="en-US" altLang="en-US" sz="2400" dirty="0"/>
          </a:p>
        </p:txBody>
      </p:sp>
      <p:pic>
        <p:nvPicPr>
          <p:cNvPr id="4" name="Picture 2" descr="Computer code has 12 lines. The lines read as follows. Line 1. forward slash forward slash Searches the binary search tree for a given target value period. Line 2. search left parenthesis b s t Tree colon Binary Search Tree comma target colon Item Type right parenthesis. Line 3. left brace. Line 4, indented once. if left parenthesis b s t Tree is empty right parenthesis. Line 5, indented twice. The desired item is not found. Line 6, indented once. else if left parenthesis target equals equals data item in the root of b s t Tree right parenthesis. Line 7, indented twice. The desired item is found. Line 8, indented once. else if left parenthesis target left angle bracket data item in the root of b s t Tree right parenthesis. Line 9, indented twice. search left parenthesis Left sub tree of b s t Tree comma target right parenthesis. Line 10, indented once. else. Line 11, indented twice. search left parenthesis Right sub tree of b s t Tree comma target right parenthesis. Line 12.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143" y="2570233"/>
            <a:ext cx="6589713"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21247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Searching a Binary Search </a:t>
            </a:r>
            <a:r>
              <a:rPr lang="en-US" altLang="en-US" dirty="0" smtClean="0"/>
              <a:t>Tree </a:t>
            </a:r>
            <a:r>
              <a:rPr lang="en-US" altLang="en-US" sz="2000" b="0" dirty="0" smtClean="0"/>
              <a:t>(2 of 2)</a:t>
            </a:r>
            <a:endParaRPr lang="en-US" sz="2000" b="0" dirty="0"/>
          </a:p>
        </p:txBody>
      </p:sp>
      <p:sp>
        <p:nvSpPr>
          <p:cNvPr id="3" name="Text Placeholder 2"/>
          <p:cNvSpPr>
            <a:spLocks noGrp="1"/>
          </p:cNvSpPr>
          <p:nvPr>
            <p:ph type="body" idx="1"/>
          </p:nvPr>
        </p:nvSpPr>
        <p:spPr>
          <a:xfrm>
            <a:off x="457200" y="1600201"/>
            <a:ext cx="8229600" cy="538316"/>
          </a:xfrm>
        </p:spPr>
        <p:txBody>
          <a:bodyPr/>
          <a:lstStyle/>
          <a:p>
            <a:pPr marL="0" indent="0">
              <a:buNone/>
            </a:pPr>
            <a:r>
              <a:rPr lang="en-US" altLang="en-US" sz="2400" b="1" dirty="0" smtClean="0"/>
              <a:t>Figure 15-15</a:t>
            </a:r>
            <a:r>
              <a:rPr lang="en-US" altLang="en-US" sz="2400" dirty="0" smtClean="0"/>
              <a:t> </a:t>
            </a:r>
            <a:r>
              <a:rPr lang="en-US" altLang="en-US" sz="2400" dirty="0"/>
              <a:t>An array of names in sorted </a:t>
            </a:r>
            <a:r>
              <a:rPr lang="en-US" altLang="en-US" sz="2400" dirty="0" smtClean="0"/>
              <a:t>order</a:t>
            </a:r>
            <a:endParaRPr lang="en-US" altLang="en-US" sz="2400" dirty="0"/>
          </a:p>
        </p:txBody>
      </p:sp>
      <p:pic>
        <p:nvPicPr>
          <p:cNvPr id="4" name="Picture 6" descr="A diagram illustrates an array of names in sorted order. Array with indices 0 to 6 has the values Anton, Deepak, Elisa, Jose, Mia, Qiang and Zo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5" y="2782617"/>
            <a:ext cx="7675563"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1766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Creating a Binary Search Tree</a:t>
            </a:r>
            <a:endParaRPr lang="en-US" dirty="0"/>
          </a:p>
        </p:txBody>
      </p:sp>
      <p:sp>
        <p:nvSpPr>
          <p:cNvPr id="3" name="Text Placeholder 2"/>
          <p:cNvSpPr>
            <a:spLocks noGrp="1"/>
          </p:cNvSpPr>
          <p:nvPr>
            <p:ph type="body" idx="1"/>
          </p:nvPr>
        </p:nvSpPr>
        <p:spPr>
          <a:xfrm>
            <a:off x="457200" y="1600200"/>
            <a:ext cx="8229600" cy="892277"/>
          </a:xfrm>
        </p:spPr>
        <p:txBody>
          <a:bodyPr/>
          <a:lstStyle/>
          <a:p>
            <a:pPr marL="0" indent="0">
              <a:buNone/>
            </a:pPr>
            <a:r>
              <a:rPr lang="en-US" altLang="en-US" sz="2400" b="1" dirty="0" smtClean="0"/>
              <a:t>Figure</a:t>
            </a:r>
            <a:r>
              <a:rPr lang="en-US" altLang="en-US" sz="2400" dirty="0" smtClean="0"/>
              <a:t> </a:t>
            </a:r>
            <a:r>
              <a:rPr lang="en-US" altLang="en-US" sz="2400" b="1" dirty="0"/>
              <a:t>15-16</a:t>
            </a:r>
            <a:r>
              <a:rPr lang="en-US" altLang="en-US" sz="2400" dirty="0"/>
              <a:t> Empty subtree where the search algorithm terminates when looking for </a:t>
            </a:r>
            <a:r>
              <a:rPr lang="en-US" altLang="en-US" sz="2400" dirty="0" smtClean="0"/>
              <a:t>Finn</a:t>
            </a:r>
            <a:endParaRPr lang="en-US" altLang="en-US" sz="2400" dirty="0"/>
          </a:p>
        </p:txBody>
      </p:sp>
      <p:pic>
        <p:nvPicPr>
          <p:cNvPr id="4" name="Picture 6" descr="A tree diagram titled, Empty sub tree where the search algorithm terminates when liking for Finn. Jose in level 1 branches to Deepak and Qiang in level 2. Deepak in level 2 branches to Anton and Elisa in level 3. Qiang in level 2 branches to Mia and Zoe in level 3. Elisa in level three has an, empty tree as its right chi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8437" y="2780027"/>
            <a:ext cx="3667125"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70965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Traversals of a Binary Search Tree</a:t>
            </a:r>
            <a:endParaRPr lang="en-US" dirty="0"/>
          </a:p>
        </p:txBody>
      </p:sp>
      <p:sp>
        <p:nvSpPr>
          <p:cNvPr id="3" name="Text Placeholder 2"/>
          <p:cNvSpPr>
            <a:spLocks noGrp="1"/>
          </p:cNvSpPr>
          <p:nvPr>
            <p:ph type="body" idx="1"/>
          </p:nvPr>
        </p:nvSpPr>
        <p:spPr>
          <a:xfrm>
            <a:off x="457200" y="1600200"/>
            <a:ext cx="8229600" cy="951931"/>
          </a:xfrm>
        </p:spPr>
        <p:txBody>
          <a:bodyPr/>
          <a:lstStyle/>
          <a:p>
            <a:pPr marL="0" indent="0">
              <a:buNone/>
            </a:pPr>
            <a:r>
              <a:rPr lang="en-US" altLang="en-US" sz="2400" dirty="0"/>
              <a:t>Inorder traversal of a binary search tree visits </a:t>
            </a:r>
            <a:r>
              <a:rPr lang="en-US" altLang="en-US" sz="2400" dirty="0" smtClean="0"/>
              <a:t>tree’s </a:t>
            </a:r>
            <a:r>
              <a:rPr lang="en-US" altLang="en-US" sz="2400" dirty="0"/>
              <a:t>nodes in sorted search-key </a:t>
            </a:r>
            <a:r>
              <a:rPr lang="en-US" altLang="en-US" sz="2400" dirty="0" smtClean="0"/>
              <a:t>order</a:t>
            </a:r>
            <a:endParaRPr lang="en-US" altLang="en-US" sz="2400" dirty="0"/>
          </a:p>
        </p:txBody>
      </p:sp>
      <p:pic>
        <p:nvPicPr>
          <p:cNvPr id="4" name="Picture 2" descr="Computer code has 11 lines. The lines read as follows. Line 1. forward slash forward slash Traverses the given binary tree in in order period. Line 2. forward slash forward slash Assumes that double quote visit a node double quote means to process the node’s data item period. Line 3. In order left parenthesis bin Tree colon Binary Tree right parenthesis colon void. Line 4. left brace. Line 5, indented once. if left parenthesis bin Tree is not empty right parenthesis. Line 6, indented once. left brace. Line 7, indented twice. In order left parenthesis Left sub tree of bin Tree’s root right parenthesis. Line 8, indented twice. Visit the root of bin Tree. Line 9, indented twice. In order left parenthesis Right sub tree of bin Tree’s root right parenthesis. Line 10, indented once. right brace. Line 11.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818" y="2839681"/>
            <a:ext cx="7218363"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8238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ltLang="en-US" dirty="0"/>
              <a:t>Figure 2-19 The </a:t>
            </a:r>
            <a:r>
              <a:rPr lang="en-US" altLang="en-US" dirty="0" smtClean="0"/>
              <a:t>Recursive Calls </a:t>
            </a:r>
            <a:r>
              <a:rPr lang="en-US" altLang="en-US" dirty="0"/>
              <a:t>t</a:t>
            </a:r>
            <a:r>
              <a:rPr lang="en-US" altLang="en-US" dirty="0" smtClean="0"/>
              <a:t>hat Rabbit(7</a:t>
            </a:r>
            <a:r>
              <a:rPr lang="en-US" altLang="en-US" dirty="0"/>
              <a:t>) G</a:t>
            </a:r>
            <a:r>
              <a:rPr lang="en-US" altLang="en-US" dirty="0" smtClean="0"/>
              <a:t>enerates </a:t>
            </a:r>
            <a:r>
              <a:rPr lang="en-US" altLang="en-US" sz="2000" b="0" dirty="0" smtClean="0"/>
              <a:t>(1 of 2)</a:t>
            </a:r>
            <a:endParaRPr lang="en-US" sz="2000" b="0" dirty="0"/>
          </a:p>
        </p:txBody>
      </p:sp>
      <p:pic>
        <p:nvPicPr>
          <p:cNvPr id="6" name="Picture 2" descr="A block diagram has rabbit of 7, as top node. This returns rabbit of 6, plus, rabbit of 5. Top node has, rabbit of 6, and rabbit of 5 under it. Rabbit of 6 (at level 1) returns, rabbit of 5, plus, rabbit of 4. Rabbit of 5 (at level 1) returns, rabbit of 4, plus, rabbit of 3. Rabbit of 6 (at level 1) has, rabbit of 5, and rabbit of 4 under it. Rabbit of 5 (at level 2 under rabbit of 6) returns, rabbit of 4 plus rabbit of 3. Rabbit of 4 (at level 2 under rabbit of 6) returns, rabbit of 3 plus rabbit of 2. Rabbit of 5 (at level 1) has, rabbit of 4, and rabbit of 3 under it. Rabbit of 4 (at level 2 under rabbit of 5) returns, rabbit of 3 plus rabbit of 2. Rabbit of 3 (at level 2 under rabbit of 5 returns, rabbit of 2 plus rabbit of 1."/>
          <p:cNvPicPr>
            <a:picLocks noChangeAspect="1" noChangeArrowheads="1"/>
          </p:cNvPicPr>
          <p:nvPr/>
        </p:nvPicPr>
        <p:blipFill rotWithShape="1">
          <a:blip r:embed="rId2">
            <a:extLst>
              <a:ext uri="{28A0092B-C50C-407E-A947-70E740481C1C}">
                <a14:useLocalDpi xmlns:a14="http://schemas.microsoft.com/office/drawing/2010/main" val="0"/>
              </a:ext>
            </a:extLst>
          </a:blip>
          <a:srcRect l="-142" t="1805" b="3847"/>
          <a:stretch/>
        </p:blipFill>
        <p:spPr bwMode="auto">
          <a:xfrm>
            <a:off x="652066" y="2094271"/>
            <a:ext cx="7640275" cy="2566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52141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Efficiency of Binary </a:t>
            </a:r>
            <a:r>
              <a:rPr lang="en-US" altLang="en-US" dirty="0" smtClean="0"/>
              <a:t>Search </a:t>
            </a:r>
            <a:r>
              <a:rPr lang="en-US" altLang="en-US" dirty="0"/>
              <a:t>Tree </a:t>
            </a:r>
            <a:r>
              <a:rPr lang="en-US" altLang="en-US" dirty="0" smtClean="0"/>
              <a:t>Operations </a:t>
            </a:r>
            <a:r>
              <a:rPr lang="en-US" altLang="en-US" sz="2000" b="0" dirty="0" smtClean="0"/>
              <a:t>(1 of 2)</a:t>
            </a:r>
            <a:endParaRPr lang="en-US" sz="2000" b="0" dirty="0"/>
          </a:p>
        </p:txBody>
      </p:sp>
      <p:sp>
        <p:nvSpPr>
          <p:cNvPr id="3" name="Text Placeholder 2"/>
          <p:cNvSpPr>
            <a:spLocks noGrp="1"/>
          </p:cNvSpPr>
          <p:nvPr>
            <p:ph type="body" idx="1"/>
          </p:nvPr>
        </p:nvSpPr>
        <p:spPr/>
        <p:txBody>
          <a:bodyPr/>
          <a:lstStyle/>
          <a:p>
            <a:pPr eaLnBrk="1" hangingPunct="1"/>
            <a:r>
              <a:rPr lang="en-US" altLang="en-US" sz="2400" dirty="0"/>
              <a:t>Max number of comparisons for retrieval, addition, or removal</a:t>
            </a:r>
          </a:p>
          <a:p>
            <a:pPr lvl="1" eaLnBrk="1" hangingPunct="1"/>
            <a:r>
              <a:rPr lang="en-US" altLang="en-US" sz="2400" dirty="0"/>
              <a:t>The height of the tree</a:t>
            </a:r>
          </a:p>
          <a:p>
            <a:pPr eaLnBrk="1" hangingPunct="1"/>
            <a:r>
              <a:rPr lang="en-US" altLang="en-US" sz="2400" dirty="0"/>
              <a:t>Adding entries in sorted </a:t>
            </a:r>
            <a:r>
              <a:rPr lang="en-US" altLang="en-US" sz="2400" dirty="0" smtClean="0"/>
              <a:t>order</a:t>
            </a:r>
            <a:endParaRPr lang="en-US" altLang="en-US" sz="2400" dirty="0"/>
          </a:p>
          <a:p>
            <a:pPr lvl="1" eaLnBrk="1" hangingPunct="1"/>
            <a:r>
              <a:rPr lang="en-US" altLang="en-US" sz="2400" dirty="0"/>
              <a:t>Produces maximum-height binary search tree</a:t>
            </a:r>
          </a:p>
          <a:p>
            <a:pPr eaLnBrk="1" hangingPunct="1"/>
            <a:r>
              <a:rPr lang="en-US" altLang="en-US" sz="2400" dirty="0"/>
              <a:t>Adding entries in random order</a:t>
            </a:r>
          </a:p>
          <a:p>
            <a:pPr lvl="1" eaLnBrk="1" hangingPunct="1"/>
            <a:r>
              <a:rPr lang="en-US" altLang="en-US" sz="2400" dirty="0"/>
              <a:t>Produces near-minimum-height binary search </a:t>
            </a:r>
            <a:r>
              <a:rPr lang="en-US" altLang="en-US" sz="2400" dirty="0" smtClean="0"/>
              <a:t>tree</a:t>
            </a:r>
            <a:endParaRPr lang="en-US" altLang="en-US" sz="2400" dirty="0"/>
          </a:p>
        </p:txBody>
      </p:sp>
    </p:spTree>
    <p:extLst>
      <p:ext uri="{BB962C8B-B14F-4D97-AF65-F5344CB8AC3E}">
        <p14:creationId xmlns:p14="http://schemas.microsoft.com/office/powerpoint/2010/main" val="34560422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Efficiency of Binary </a:t>
            </a:r>
            <a:r>
              <a:rPr lang="en-US" altLang="en-US" dirty="0" smtClean="0"/>
              <a:t>Search </a:t>
            </a:r>
            <a:r>
              <a:rPr lang="en-US" altLang="en-US" dirty="0"/>
              <a:t>Tree </a:t>
            </a:r>
            <a:r>
              <a:rPr lang="en-US" altLang="en-US" dirty="0" smtClean="0"/>
              <a:t>Operations </a:t>
            </a:r>
            <a:r>
              <a:rPr lang="en-US" altLang="en-US" sz="2000" b="0" dirty="0" smtClean="0"/>
              <a:t>(2 of 2)</a:t>
            </a:r>
            <a:endParaRPr lang="en-US" sz="2000" b="0" dirty="0"/>
          </a:p>
        </p:txBody>
      </p:sp>
      <p:sp>
        <p:nvSpPr>
          <p:cNvPr id="3" name="Text Placeholder 2"/>
          <p:cNvSpPr>
            <a:spLocks noGrp="1"/>
          </p:cNvSpPr>
          <p:nvPr>
            <p:ph type="body" idx="1"/>
          </p:nvPr>
        </p:nvSpPr>
        <p:spPr>
          <a:xfrm>
            <a:off x="457200" y="1600200"/>
            <a:ext cx="8229600" cy="862781"/>
          </a:xfrm>
        </p:spPr>
        <p:txBody>
          <a:bodyPr/>
          <a:lstStyle/>
          <a:p>
            <a:pPr marL="0" indent="0">
              <a:buNone/>
            </a:pPr>
            <a:r>
              <a:rPr lang="en-US" altLang="en-US" sz="2400" b="1" dirty="0" smtClean="0"/>
              <a:t>Figure 15-17</a:t>
            </a:r>
            <a:r>
              <a:rPr lang="en-US" altLang="en-US" sz="2400" dirty="0" smtClean="0"/>
              <a:t> </a:t>
            </a:r>
            <a:r>
              <a:rPr lang="en-US" altLang="en-US" sz="2400" dirty="0"/>
              <a:t>The Big O for the retrieval, addition, removal, and traversal operations of the </a:t>
            </a:r>
            <a:r>
              <a:rPr lang="en-US" altLang="en-US" sz="2400" dirty="0" smtClean="0"/>
              <a:t>A</a:t>
            </a:r>
            <a:r>
              <a:rPr lang="en-US" altLang="en-US" sz="100" dirty="0" smtClean="0"/>
              <a:t> </a:t>
            </a:r>
            <a:r>
              <a:rPr lang="en-US" altLang="en-US" sz="2400" dirty="0" smtClean="0"/>
              <a:t>D</a:t>
            </a:r>
            <a:r>
              <a:rPr lang="en-US" altLang="en-US" sz="100" dirty="0" smtClean="0"/>
              <a:t> </a:t>
            </a:r>
            <a:r>
              <a:rPr lang="en-US" altLang="en-US" sz="2400" dirty="0" smtClean="0"/>
              <a:t>T </a:t>
            </a:r>
            <a:r>
              <a:rPr lang="en-US" altLang="en-US" sz="2400" dirty="0"/>
              <a:t>binary search </a:t>
            </a:r>
            <a:r>
              <a:rPr lang="en-US" altLang="en-US" sz="2400" dirty="0" smtClean="0"/>
              <a:t>tree</a:t>
            </a:r>
            <a:endParaRPr lang="en-US"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2216567759"/>
              </p:ext>
            </p:extLst>
          </p:nvPr>
        </p:nvGraphicFramePr>
        <p:xfrm>
          <a:off x="1103085" y="2796067"/>
          <a:ext cx="6937830" cy="2286000"/>
        </p:xfrm>
        <a:graphic>
          <a:graphicData uri="http://schemas.openxmlformats.org/drawingml/2006/table">
            <a:tbl>
              <a:tblPr firstRow="1" bandRow="1">
                <a:tableStyleId>{40F9630F-82C1-40B7-BC3A-925EFCFF5E92}</a:tableStyleId>
              </a:tblPr>
              <a:tblGrid>
                <a:gridCol w="2215848">
                  <a:extLst>
                    <a:ext uri="{9D8B030D-6E8A-4147-A177-3AD203B41FA5}">
                      <a16:colId xmlns:a16="http://schemas.microsoft.com/office/drawing/2014/main" val="3012670815"/>
                    </a:ext>
                  </a:extLst>
                </a:gridCol>
                <a:gridCol w="2443239">
                  <a:extLst>
                    <a:ext uri="{9D8B030D-6E8A-4147-A177-3AD203B41FA5}">
                      <a16:colId xmlns:a16="http://schemas.microsoft.com/office/drawing/2014/main" val="937025526"/>
                    </a:ext>
                  </a:extLst>
                </a:gridCol>
                <a:gridCol w="2278743">
                  <a:extLst>
                    <a:ext uri="{9D8B030D-6E8A-4147-A177-3AD203B41FA5}">
                      <a16:colId xmlns:a16="http://schemas.microsoft.com/office/drawing/2014/main" val="4181419689"/>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i="0" u="none" strike="noStrike" cap="none" baseline="0" dirty="0" smtClean="0">
                          <a:solidFill>
                            <a:schemeClr val="dk1"/>
                          </a:solidFill>
                          <a:latin typeface="+mn-lt"/>
                          <a:ea typeface="Arial"/>
                          <a:cs typeface="Arial"/>
                          <a:sym typeface="Arial"/>
                        </a:rPr>
                        <a:t>Operation</a:t>
                      </a:r>
                      <a:endParaRPr lang="en-US" sz="2400" b="1" i="0" u="none" strike="noStrike" cap="none" dirty="0" smtClean="0">
                        <a:solidFill>
                          <a:schemeClr val="dk1"/>
                        </a:solidFill>
                        <a:latin typeface="+mn-lt"/>
                        <a:ea typeface="Arial"/>
                        <a:cs typeface="Arial"/>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1" i="0" u="none" strike="noStrike" cap="none" baseline="0" dirty="0" smtClean="0">
                          <a:solidFill>
                            <a:schemeClr val="dk1"/>
                          </a:solidFill>
                          <a:latin typeface="+mn-lt"/>
                          <a:ea typeface="Arial"/>
                          <a:cs typeface="Arial"/>
                          <a:sym typeface="Arial"/>
                        </a:rPr>
                        <a:t>Average case</a:t>
                      </a:r>
                      <a:endParaRPr lang="en-IN" sz="24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1" i="0" u="none" strike="noStrike" cap="none" baseline="0" dirty="0" smtClean="0">
                          <a:solidFill>
                            <a:schemeClr val="dk1"/>
                          </a:solidFill>
                          <a:latin typeface="+mn-lt"/>
                          <a:ea typeface="Arial"/>
                          <a:cs typeface="Arial"/>
                          <a:sym typeface="Arial"/>
                        </a:rPr>
                        <a:t>Worst case</a:t>
                      </a:r>
                      <a:endParaRPr lang="en-IN" sz="24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0998499"/>
                  </a:ext>
                </a:extLst>
              </a:tr>
              <a:tr h="370840">
                <a:tc>
                  <a:txBody>
                    <a:bodyPr/>
                    <a:lstStyle/>
                    <a:p>
                      <a:pPr algn="ctr"/>
                      <a:r>
                        <a:rPr lang="en-US" sz="2400" b="0" i="0" u="none" strike="noStrike" cap="none" baseline="0" dirty="0" smtClean="0">
                          <a:solidFill>
                            <a:schemeClr val="dk1"/>
                          </a:solidFill>
                          <a:latin typeface="+mn-lt"/>
                          <a:ea typeface="Arial"/>
                          <a:cs typeface="Arial"/>
                          <a:sym typeface="Arial"/>
                        </a:rPr>
                        <a:t>Retrieval</a:t>
                      </a:r>
                      <a:endParaRPr lang="en-IN" sz="24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u="none" strike="noStrike" cap="none" baseline="0" dirty="0" smtClean="0">
                          <a:solidFill>
                            <a:schemeClr val="dk1"/>
                          </a:solidFill>
                          <a:latin typeface="+mn-lt"/>
                          <a:ea typeface="Arial"/>
                          <a:cs typeface="Arial"/>
                          <a:sym typeface="Arial"/>
                        </a:rPr>
                        <a:t>O(log </a:t>
                      </a:r>
                      <a:r>
                        <a:rPr lang="en-US" sz="2400" b="0" i="1" u="none" strike="noStrike" cap="none" baseline="0" dirty="0" smtClean="0">
                          <a:solidFill>
                            <a:schemeClr val="dk1"/>
                          </a:solidFill>
                          <a:latin typeface="+mn-lt"/>
                          <a:ea typeface="Arial"/>
                          <a:cs typeface="Arial"/>
                          <a:sym typeface="Arial"/>
                        </a:rPr>
                        <a:t>n</a:t>
                      </a:r>
                      <a:r>
                        <a:rPr lang="en-US" sz="2400" b="0" i="0" u="none" strike="noStrike" cap="none" baseline="0" dirty="0" smtClean="0">
                          <a:solidFill>
                            <a:schemeClr val="dk1"/>
                          </a:solidFill>
                          <a:latin typeface="+mn-lt"/>
                          <a:ea typeface="Arial"/>
                          <a:cs typeface="Arial"/>
                          <a:sym typeface="Arial"/>
                        </a:rPr>
                        <a:t>)</a:t>
                      </a:r>
                      <a:endParaRPr lang="en-IN" sz="24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u="none" strike="noStrike" cap="none" baseline="0" dirty="0" smtClean="0">
                          <a:solidFill>
                            <a:schemeClr val="dk1"/>
                          </a:solidFill>
                          <a:latin typeface="+mn-lt"/>
                          <a:ea typeface="Arial"/>
                          <a:cs typeface="Arial"/>
                          <a:sym typeface="Arial"/>
                        </a:rPr>
                        <a:t>O(</a:t>
                      </a:r>
                      <a:r>
                        <a:rPr lang="en-US" sz="2400" b="0" i="1" u="none" strike="noStrike" cap="none" baseline="0" dirty="0" smtClean="0">
                          <a:solidFill>
                            <a:schemeClr val="dk1"/>
                          </a:solidFill>
                          <a:latin typeface="+mn-lt"/>
                          <a:ea typeface="Arial"/>
                          <a:cs typeface="Arial"/>
                          <a:sym typeface="Arial"/>
                        </a:rPr>
                        <a:t>n</a:t>
                      </a:r>
                      <a:r>
                        <a:rPr lang="en-US" sz="2400" b="0" i="0" u="none" strike="noStrike" cap="none" baseline="0" dirty="0" smtClean="0">
                          <a:solidFill>
                            <a:schemeClr val="dk1"/>
                          </a:solidFill>
                          <a:latin typeface="+mn-lt"/>
                          <a:ea typeface="Arial"/>
                          <a:cs typeface="Arial"/>
                          <a:sym typeface="Arial"/>
                        </a:rPr>
                        <a:t>)</a:t>
                      </a:r>
                      <a:endParaRPr lang="en-IN" sz="24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5994136"/>
                  </a:ext>
                </a:extLst>
              </a:tr>
              <a:tr h="370840">
                <a:tc>
                  <a:txBody>
                    <a:bodyPr/>
                    <a:lstStyle/>
                    <a:p>
                      <a:pPr algn="ctr"/>
                      <a:r>
                        <a:rPr lang="en-US" sz="2400" b="0" i="0" u="none" strike="noStrike" cap="none" baseline="0" dirty="0" smtClean="0">
                          <a:solidFill>
                            <a:schemeClr val="dk1"/>
                          </a:solidFill>
                          <a:latin typeface="+mn-lt"/>
                          <a:ea typeface="Arial"/>
                          <a:cs typeface="Arial"/>
                          <a:sym typeface="Arial"/>
                        </a:rPr>
                        <a:t>Addition</a:t>
                      </a:r>
                      <a:endParaRPr lang="en-IN" sz="24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u="none" strike="noStrike" cap="none" baseline="0" dirty="0" smtClean="0">
                          <a:solidFill>
                            <a:schemeClr val="dk1"/>
                          </a:solidFill>
                          <a:latin typeface="+mn-lt"/>
                          <a:ea typeface="Arial"/>
                          <a:cs typeface="Arial"/>
                          <a:sym typeface="Arial"/>
                        </a:rPr>
                        <a:t>O(log </a:t>
                      </a:r>
                      <a:r>
                        <a:rPr lang="en-US" sz="2400" b="0" i="1" u="none" strike="noStrike" cap="none" baseline="0" dirty="0" smtClean="0">
                          <a:solidFill>
                            <a:schemeClr val="dk1"/>
                          </a:solidFill>
                          <a:latin typeface="+mn-lt"/>
                          <a:ea typeface="Arial"/>
                          <a:cs typeface="Arial"/>
                          <a:sym typeface="Arial"/>
                        </a:rPr>
                        <a:t>n</a:t>
                      </a:r>
                      <a:r>
                        <a:rPr lang="en-US" sz="2400" b="0" i="0" u="none" strike="noStrike" cap="none" baseline="0" dirty="0" smtClean="0">
                          <a:solidFill>
                            <a:schemeClr val="dk1"/>
                          </a:solidFill>
                          <a:latin typeface="+mn-lt"/>
                          <a:ea typeface="Arial"/>
                          <a:cs typeface="Arial"/>
                          <a:sym typeface="Arial"/>
                        </a:rPr>
                        <a:t>)</a:t>
                      </a:r>
                      <a:endParaRPr lang="en-IN" sz="24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u="none" strike="noStrike" cap="none" baseline="0" dirty="0" smtClean="0">
                          <a:solidFill>
                            <a:schemeClr val="dk1"/>
                          </a:solidFill>
                          <a:latin typeface="+mn-lt"/>
                          <a:ea typeface="Arial"/>
                          <a:cs typeface="Arial"/>
                          <a:sym typeface="Arial"/>
                        </a:rPr>
                        <a:t>O(</a:t>
                      </a:r>
                      <a:r>
                        <a:rPr lang="en-US" sz="2400" b="0" i="1" u="none" strike="noStrike" cap="none" baseline="0" dirty="0" smtClean="0">
                          <a:solidFill>
                            <a:schemeClr val="dk1"/>
                          </a:solidFill>
                          <a:latin typeface="+mn-lt"/>
                          <a:ea typeface="Arial"/>
                          <a:cs typeface="Arial"/>
                          <a:sym typeface="Arial"/>
                        </a:rPr>
                        <a:t>n</a:t>
                      </a:r>
                      <a:r>
                        <a:rPr lang="en-US" sz="2400" b="0" i="0" u="none" strike="noStrike" cap="none" baseline="0" dirty="0" smtClean="0">
                          <a:solidFill>
                            <a:schemeClr val="dk1"/>
                          </a:solidFill>
                          <a:latin typeface="+mn-lt"/>
                          <a:ea typeface="Arial"/>
                          <a:cs typeface="Arial"/>
                          <a:sym typeface="Arial"/>
                        </a:rPr>
                        <a:t>)</a:t>
                      </a:r>
                      <a:endParaRPr lang="en-IN" sz="24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47139328"/>
                  </a:ext>
                </a:extLst>
              </a:tr>
              <a:tr h="370840">
                <a:tc>
                  <a:txBody>
                    <a:bodyPr/>
                    <a:lstStyle/>
                    <a:p>
                      <a:pPr algn="ctr"/>
                      <a:r>
                        <a:rPr lang="en-US" sz="2400" b="0" i="0" u="none" strike="noStrike" cap="none" baseline="0" dirty="0" smtClean="0">
                          <a:solidFill>
                            <a:schemeClr val="dk1"/>
                          </a:solidFill>
                          <a:latin typeface="+mn-lt"/>
                          <a:ea typeface="Arial"/>
                          <a:cs typeface="Arial"/>
                          <a:sym typeface="Arial"/>
                        </a:rPr>
                        <a:t>Removal</a:t>
                      </a:r>
                      <a:endParaRPr lang="en-IN" sz="24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u="none" strike="noStrike" cap="none" baseline="0" dirty="0" smtClean="0">
                          <a:solidFill>
                            <a:schemeClr val="dk1"/>
                          </a:solidFill>
                          <a:latin typeface="+mn-lt"/>
                          <a:ea typeface="Arial"/>
                          <a:cs typeface="Arial"/>
                          <a:sym typeface="Arial"/>
                        </a:rPr>
                        <a:t>O(log </a:t>
                      </a:r>
                      <a:r>
                        <a:rPr lang="en-US" sz="2400" b="0" i="1" u="none" strike="noStrike" cap="none" baseline="0" dirty="0" smtClean="0">
                          <a:solidFill>
                            <a:schemeClr val="dk1"/>
                          </a:solidFill>
                          <a:latin typeface="+mn-lt"/>
                          <a:ea typeface="Arial"/>
                          <a:cs typeface="Arial"/>
                          <a:sym typeface="Arial"/>
                        </a:rPr>
                        <a:t>n</a:t>
                      </a:r>
                      <a:r>
                        <a:rPr lang="en-US" sz="2400" b="0" i="0" u="none" strike="noStrike" cap="none" baseline="0" dirty="0" smtClean="0">
                          <a:solidFill>
                            <a:schemeClr val="dk1"/>
                          </a:solidFill>
                          <a:latin typeface="+mn-lt"/>
                          <a:ea typeface="Arial"/>
                          <a:cs typeface="Arial"/>
                          <a:sym typeface="Arial"/>
                        </a:rPr>
                        <a:t>)</a:t>
                      </a:r>
                      <a:endParaRPr lang="en-IN" sz="24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i="0" u="none" strike="noStrike" cap="none" baseline="0" dirty="0" smtClean="0">
                          <a:solidFill>
                            <a:schemeClr val="dk1"/>
                          </a:solidFill>
                          <a:latin typeface="+mn-lt"/>
                          <a:ea typeface="Arial"/>
                          <a:cs typeface="Arial"/>
                          <a:sym typeface="Arial"/>
                        </a:rPr>
                        <a:t>O(</a:t>
                      </a:r>
                      <a:r>
                        <a:rPr lang="en-US" sz="2400" b="0" i="1" u="none" strike="noStrike" cap="none" baseline="0" dirty="0" smtClean="0">
                          <a:solidFill>
                            <a:schemeClr val="dk1"/>
                          </a:solidFill>
                          <a:latin typeface="+mn-lt"/>
                          <a:ea typeface="Arial"/>
                          <a:cs typeface="Arial"/>
                          <a:sym typeface="Arial"/>
                        </a:rPr>
                        <a:t>n</a:t>
                      </a:r>
                      <a:r>
                        <a:rPr lang="en-US" sz="2400" b="0" i="0" u="none" strike="noStrike" cap="none" baseline="0" dirty="0" smtClean="0">
                          <a:solidFill>
                            <a:schemeClr val="dk1"/>
                          </a:solidFill>
                          <a:latin typeface="+mn-lt"/>
                          <a:ea typeface="Arial"/>
                          <a:cs typeface="Arial"/>
                          <a:sym typeface="Arial"/>
                        </a:rPr>
                        <a:t>)</a:t>
                      </a:r>
                      <a:endParaRPr lang="en-US" sz="2400" b="0" i="0" u="none" strike="noStrike" cap="none" dirty="0" smtClean="0">
                        <a:solidFill>
                          <a:schemeClr val="dk1"/>
                        </a:solidFill>
                        <a:latin typeface="+mn-lt"/>
                        <a:ea typeface="Arial"/>
                        <a:cs typeface="Arial"/>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73178016"/>
                  </a:ext>
                </a:extLst>
              </a:tr>
              <a:tr h="370840">
                <a:tc>
                  <a:txBody>
                    <a:bodyPr/>
                    <a:lstStyle/>
                    <a:p>
                      <a:pPr algn="ctr"/>
                      <a:r>
                        <a:rPr lang="en-US" sz="2400" b="0" i="0" u="none" strike="noStrike" cap="none" baseline="0" dirty="0" smtClean="0">
                          <a:solidFill>
                            <a:schemeClr val="dk1"/>
                          </a:solidFill>
                          <a:latin typeface="+mn-lt"/>
                          <a:ea typeface="Arial"/>
                          <a:cs typeface="Arial"/>
                          <a:sym typeface="Arial"/>
                        </a:rPr>
                        <a:t>Traversal</a:t>
                      </a:r>
                      <a:endParaRPr lang="en-IN" sz="24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u="none" strike="noStrike" cap="none" baseline="0" dirty="0" smtClean="0">
                          <a:solidFill>
                            <a:schemeClr val="dk1"/>
                          </a:solidFill>
                          <a:latin typeface="+mn-lt"/>
                          <a:ea typeface="Arial"/>
                          <a:cs typeface="Arial"/>
                          <a:sym typeface="Arial"/>
                        </a:rPr>
                        <a:t>O(</a:t>
                      </a:r>
                      <a:r>
                        <a:rPr lang="en-US" sz="2400" b="0" i="1" u="none" strike="noStrike" cap="none" baseline="0" dirty="0" smtClean="0">
                          <a:solidFill>
                            <a:schemeClr val="dk1"/>
                          </a:solidFill>
                          <a:latin typeface="+mn-lt"/>
                          <a:ea typeface="Arial"/>
                          <a:cs typeface="Arial"/>
                          <a:sym typeface="Arial"/>
                        </a:rPr>
                        <a:t>n</a:t>
                      </a:r>
                      <a:r>
                        <a:rPr lang="en-US" sz="2400" b="0" i="0" u="none" strike="noStrike" cap="none" baseline="0" dirty="0" smtClean="0">
                          <a:solidFill>
                            <a:schemeClr val="dk1"/>
                          </a:solidFill>
                          <a:latin typeface="+mn-lt"/>
                          <a:ea typeface="Arial"/>
                          <a:cs typeface="Arial"/>
                          <a:sym typeface="Arial"/>
                        </a:rPr>
                        <a:t>)</a:t>
                      </a:r>
                      <a:endParaRPr lang="en-IN" sz="24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u="none" strike="noStrike" cap="none" baseline="0" dirty="0" smtClean="0">
                          <a:solidFill>
                            <a:schemeClr val="dk1"/>
                          </a:solidFill>
                          <a:latin typeface="+mn-lt"/>
                          <a:ea typeface="Arial"/>
                          <a:cs typeface="Arial"/>
                          <a:sym typeface="Arial"/>
                        </a:rPr>
                        <a:t>O(</a:t>
                      </a:r>
                      <a:r>
                        <a:rPr lang="en-US" sz="2400" b="0" i="1" u="none" strike="noStrike" cap="none" baseline="0" dirty="0" smtClean="0">
                          <a:solidFill>
                            <a:schemeClr val="dk1"/>
                          </a:solidFill>
                          <a:latin typeface="+mn-lt"/>
                          <a:ea typeface="Arial"/>
                          <a:cs typeface="Arial"/>
                          <a:sym typeface="Arial"/>
                        </a:rPr>
                        <a:t>n</a:t>
                      </a:r>
                      <a:r>
                        <a:rPr lang="en-US" sz="2400" b="0" i="0" u="none" strike="noStrike" cap="none" baseline="0" dirty="0" smtClean="0">
                          <a:solidFill>
                            <a:schemeClr val="dk1"/>
                          </a:solidFill>
                          <a:latin typeface="+mn-lt"/>
                          <a:ea typeface="Arial"/>
                          <a:cs typeface="Arial"/>
                          <a:sym typeface="Arial"/>
                        </a:rPr>
                        <a:t>)</a:t>
                      </a:r>
                      <a:endParaRPr lang="en-IN" sz="24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8211744"/>
                  </a:ext>
                </a:extLst>
              </a:tr>
            </a:tbl>
          </a:graphicData>
        </a:graphic>
      </p:graphicFrame>
    </p:spTree>
    <p:extLst>
      <p:ext uri="{BB962C8B-B14F-4D97-AF65-F5344CB8AC3E}">
        <p14:creationId xmlns:p14="http://schemas.microsoft.com/office/powerpoint/2010/main" val="8540713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ltLang="en-US" dirty="0"/>
              <a:t>Figure 2-19 The </a:t>
            </a:r>
            <a:r>
              <a:rPr lang="en-US" altLang="en-US" dirty="0" smtClean="0"/>
              <a:t>Recursive Calls </a:t>
            </a:r>
            <a:r>
              <a:rPr lang="en-US" altLang="en-US" dirty="0"/>
              <a:t>that </a:t>
            </a:r>
            <a:r>
              <a:rPr lang="en-US" altLang="en-US" dirty="0" smtClean="0"/>
              <a:t>Rabbit(7</a:t>
            </a:r>
            <a:r>
              <a:rPr lang="en-US" altLang="en-US" dirty="0"/>
              <a:t>) G</a:t>
            </a:r>
            <a:r>
              <a:rPr lang="en-US" altLang="en-US" dirty="0" smtClean="0"/>
              <a:t>enerates </a:t>
            </a:r>
            <a:r>
              <a:rPr lang="en-US" altLang="en-US" sz="2000" b="0" dirty="0" smtClean="0"/>
              <a:t>(2 of 2)</a:t>
            </a:r>
            <a:endParaRPr lang="en-US" sz="2000" b="0" dirty="0"/>
          </a:p>
        </p:txBody>
      </p:sp>
      <p:pic>
        <p:nvPicPr>
          <p:cNvPr id="7" name="Picture 2" descr="A block diagram has rabbit of 4, rabbit of 3, rabbit of 3, rabbit of 2, rabbit of 3, rabbit of 2, rabbit of 2, and rabbit of 1 at level 0. Rabbit of 4 returns rabbit of 3 and rabbit of 2. Rabbit of 3 returns rabbit of 2 and rabbit of 1. Rabbit of 2 and rabbit of 1 returns 1. Rabbit of 3 (at level 1) returns rabbit of 2 and rabbit of 1. All Rabbit of 2 and rabbit of 1 (at level 1) returns 1."/>
          <p:cNvPicPr>
            <a:picLocks noChangeAspect="1" noChangeArrowheads="1"/>
          </p:cNvPicPr>
          <p:nvPr/>
        </p:nvPicPr>
        <p:blipFill rotWithShape="1">
          <a:blip r:embed="rId2">
            <a:extLst>
              <a:ext uri="{28A0092B-C50C-407E-A947-70E740481C1C}">
                <a14:useLocalDpi xmlns:a14="http://schemas.microsoft.com/office/drawing/2010/main" val="0"/>
              </a:ext>
            </a:extLst>
          </a:blip>
          <a:srcRect l="-1" t="1211" r="1300" b="2799"/>
          <a:stretch/>
        </p:blipFill>
        <p:spPr bwMode="auto">
          <a:xfrm>
            <a:off x="882313" y="2301557"/>
            <a:ext cx="7388705" cy="1966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5077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Terminology </a:t>
            </a:r>
            <a:r>
              <a:rPr lang="en-US" altLang="en-US" sz="2000" b="0" dirty="0" smtClean="0"/>
              <a:t>(2 of 3)</a:t>
            </a:r>
            <a:endParaRPr lang="en-US" sz="2000" b="0" dirty="0"/>
          </a:p>
        </p:txBody>
      </p:sp>
      <p:sp>
        <p:nvSpPr>
          <p:cNvPr id="3" name="Text Placeholder 2"/>
          <p:cNvSpPr>
            <a:spLocks noGrp="1"/>
          </p:cNvSpPr>
          <p:nvPr>
            <p:ph type="body" idx="1"/>
          </p:nvPr>
        </p:nvSpPr>
        <p:spPr>
          <a:xfrm>
            <a:off x="457200" y="1600200"/>
            <a:ext cx="7687994" cy="887045"/>
          </a:xfrm>
        </p:spPr>
        <p:txBody>
          <a:bodyPr/>
          <a:lstStyle/>
          <a:p>
            <a:pPr eaLnBrk="1" hangingPunct="1"/>
            <a:r>
              <a:rPr lang="en-US" altLang="en-US" sz="2400" dirty="0"/>
              <a:t>Trees are hierarchical in nature</a:t>
            </a:r>
          </a:p>
          <a:p>
            <a:pPr lvl="1" eaLnBrk="1" hangingPunct="1"/>
            <a:r>
              <a:rPr lang="en-US" altLang="en-US" sz="2400" dirty="0"/>
              <a:t>Means a parent-child relationship between </a:t>
            </a:r>
            <a:r>
              <a:rPr lang="en-US" altLang="en-US" sz="2400" dirty="0" smtClean="0"/>
              <a:t>nodes</a:t>
            </a:r>
            <a:endParaRPr lang="en-US" altLang="en-US" sz="2400" dirty="0"/>
          </a:p>
        </p:txBody>
      </p:sp>
      <p:sp>
        <p:nvSpPr>
          <p:cNvPr id="4" name="Text Placeholder 3"/>
          <p:cNvSpPr>
            <a:spLocks noGrp="1"/>
          </p:cNvSpPr>
          <p:nvPr>
            <p:ph type="body" idx="2"/>
          </p:nvPr>
        </p:nvSpPr>
        <p:spPr>
          <a:xfrm>
            <a:off x="457200" y="2546353"/>
            <a:ext cx="8229600" cy="456883"/>
          </a:xfrm>
        </p:spPr>
        <p:txBody>
          <a:bodyPr/>
          <a:lstStyle/>
          <a:p>
            <a:pPr marL="0" indent="0">
              <a:buNone/>
            </a:pPr>
            <a:r>
              <a:rPr lang="en-US" altLang="en-US" sz="2400" b="1" dirty="0" smtClean="0"/>
              <a:t>Figure</a:t>
            </a:r>
            <a:r>
              <a:rPr lang="en-US" altLang="en-US" sz="2400" dirty="0" smtClean="0"/>
              <a:t> </a:t>
            </a:r>
            <a:r>
              <a:rPr lang="en-US" altLang="en-US" sz="2400" b="1" dirty="0"/>
              <a:t>15-1</a:t>
            </a:r>
            <a:r>
              <a:rPr lang="en-US" altLang="en-US" sz="2400" dirty="0"/>
              <a:t> A tree and one of its </a:t>
            </a:r>
            <a:r>
              <a:rPr lang="en-US" altLang="en-US" sz="2400" dirty="0" smtClean="0"/>
              <a:t>subtrees</a:t>
            </a:r>
            <a:endParaRPr lang="en-US" altLang="en-US" sz="2400" dirty="0"/>
          </a:p>
        </p:txBody>
      </p:sp>
      <p:pic>
        <p:nvPicPr>
          <p:cNvPr id="9" name="Picture 7" descr="Two tree diagrams a, and b illustrates a tree diagram and one of its sub trees. Diagram a is titled, a tree. A node titled, A leads to 2 nodes, B and C. Node B leads to 3 other nodes, D, E and F. Diagram b is titled, a sub tree of the tree in part, a. It has a node titled B which leads to 3 other nodes D, E and F. The 2 diagrams are connected by a double headed arr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0196" y="3165583"/>
            <a:ext cx="4723607" cy="281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25115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Terminology </a:t>
            </a:r>
            <a:r>
              <a:rPr lang="en-US" altLang="en-US" sz="2000" b="0" dirty="0" smtClean="0"/>
              <a:t>(3 of 3)</a:t>
            </a:r>
            <a:endParaRPr lang="en-US" sz="2000" b="0" dirty="0"/>
          </a:p>
        </p:txBody>
      </p:sp>
      <p:sp>
        <p:nvSpPr>
          <p:cNvPr id="3" name="Text Placeholder 2"/>
          <p:cNvSpPr>
            <a:spLocks noGrp="1"/>
          </p:cNvSpPr>
          <p:nvPr>
            <p:ph type="body" idx="1"/>
          </p:nvPr>
        </p:nvSpPr>
        <p:spPr>
          <a:xfrm>
            <a:off x="457200" y="1600200"/>
            <a:ext cx="8229600" cy="508819"/>
          </a:xfrm>
        </p:spPr>
        <p:txBody>
          <a:bodyPr/>
          <a:lstStyle/>
          <a:p>
            <a:pPr marL="0" indent="0">
              <a:buNone/>
            </a:pPr>
            <a:r>
              <a:rPr lang="en-US" altLang="en-US" sz="2400" b="1" dirty="0" smtClean="0"/>
              <a:t>Figure 15-2</a:t>
            </a:r>
            <a:endParaRPr lang="en-US" altLang="en-US" sz="2400" b="1" dirty="0"/>
          </a:p>
        </p:txBody>
      </p:sp>
      <p:pic>
        <p:nvPicPr>
          <p:cNvPr id="4" name="Picture 6" descr="Two tree diagrams a, and b represents everyday hierarchical data as trees. Diagram a, illustrates an organization chart in 2 levels. President at the first level, branches into, V P Marketing, V P Manufacturing and V P Personnel. V P Marketing in the second level branches into, Director Media Relation and Director Sales. Diagram b illustrates a family tree. Abe and Mona in the third level lead to Homer in the second level. Homer and Marge in the second level leads to Bart in the first level.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137" y="2396569"/>
            <a:ext cx="7451725" cy="353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71352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Kinds of </a:t>
            </a:r>
            <a:r>
              <a:rPr lang="en-US" altLang="en-US" dirty="0" smtClean="0"/>
              <a:t>Trees </a:t>
            </a:r>
            <a:r>
              <a:rPr lang="en-US" altLang="en-US" sz="2000" b="0" dirty="0" smtClean="0"/>
              <a:t>(1 of 3)</a:t>
            </a:r>
            <a:endParaRPr lang="en-US" sz="2000" b="0" dirty="0"/>
          </a:p>
        </p:txBody>
      </p:sp>
      <p:sp>
        <p:nvSpPr>
          <p:cNvPr id="3" name="Text Placeholder 2"/>
          <p:cNvSpPr>
            <a:spLocks noGrp="1"/>
          </p:cNvSpPr>
          <p:nvPr>
            <p:ph type="body" idx="1"/>
          </p:nvPr>
        </p:nvSpPr>
        <p:spPr/>
        <p:txBody>
          <a:bodyPr/>
          <a:lstStyle/>
          <a:p>
            <a:pPr eaLnBrk="1" hangingPunct="1"/>
            <a:r>
              <a:rPr lang="en-US" altLang="en-US" sz="2400" dirty="0"/>
              <a:t>General tree</a:t>
            </a:r>
          </a:p>
          <a:p>
            <a:pPr lvl="1" eaLnBrk="1" hangingPunct="1"/>
            <a:r>
              <a:rPr lang="en-US" altLang="en-US" sz="2400" dirty="0"/>
              <a:t>Set </a:t>
            </a:r>
            <a:r>
              <a:rPr lang="en-US" altLang="en-US" sz="2400" i="1" dirty="0"/>
              <a:t>T</a:t>
            </a:r>
            <a:r>
              <a:rPr lang="en-US" altLang="en-US" sz="2400" dirty="0"/>
              <a:t> of one or more nodes</a:t>
            </a:r>
          </a:p>
          <a:p>
            <a:pPr lvl="1" eaLnBrk="1" hangingPunct="1"/>
            <a:r>
              <a:rPr lang="en-US" altLang="en-US" sz="2400" i="1" dirty="0"/>
              <a:t>T</a:t>
            </a:r>
            <a:r>
              <a:rPr lang="en-US" altLang="en-US" sz="2400" dirty="0"/>
              <a:t> is partitioned into disjoint subsets</a:t>
            </a:r>
          </a:p>
          <a:p>
            <a:pPr eaLnBrk="1" hangingPunct="1"/>
            <a:r>
              <a:rPr lang="en-US" altLang="en-US" sz="2400" dirty="0"/>
              <a:t>Binary tree</a:t>
            </a:r>
          </a:p>
          <a:p>
            <a:pPr lvl="1" eaLnBrk="1" hangingPunct="1"/>
            <a:r>
              <a:rPr lang="en-US" altLang="en-US" sz="2400" dirty="0"/>
              <a:t>Set of </a:t>
            </a:r>
            <a:r>
              <a:rPr lang="en-US" altLang="en-US" sz="2400" i="1" dirty="0"/>
              <a:t>T</a:t>
            </a:r>
            <a:r>
              <a:rPr lang="en-US" altLang="en-US" sz="2400" dirty="0"/>
              <a:t> nodes – either empty or partitioned into disjoint subsets</a:t>
            </a:r>
          </a:p>
          <a:p>
            <a:pPr lvl="1" eaLnBrk="1" hangingPunct="1"/>
            <a:r>
              <a:rPr lang="en-US" altLang="en-US" sz="2400" dirty="0"/>
              <a:t>Single node </a:t>
            </a:r>
            <a:r>
              <a:rPr lang="en-US" altLang="en-US" sz="2400" i="1" dirty="0"/>
              <a:t>r</a:t>
            </a:r>
            <a:r>
              <a:rPr lang="en-US" altLang="en-US" sz="2400" dirty="0"/>
              <a:t>, the root</a:t>
            </a:r>
          </a:p>
          <a:p>
            <a:pPr lvl="1" eaLnBrk="1" hangingPunct="1"/>
            <a:r>
              <a:rPr lang="en-US" altLang="en-US" sz="2400" dirty="0"/>
              <a:t>Two (possibly empty) sets – left and right </a:t>
            </a:r>
            <a:r>
              <a:rPr lang="en-US" altLang="en-US" sz="2400" dirty="0" smtClean="0"/>
              <a:t>subtrees</a:t>
            </a:r>
            <a:endParaRPr lang="en-US" altLang="en-US" sz="2400" dirty="0"/>
          </a:p>
        </p:txBody>
      </p:sp>
    </p:spTree>
    <p:extLst>
      <p:ext uri="{BB962C8B-B14F-4D97-AF65-F5344CB8AC3E}">
        <p14:creationId xmlns:p14="http://schemas.microsoft.com/office/powerpoint/2010/main" val="11255242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Kinds of </a:t>
            </a:r>
            <a:r>
              <a:rPr lang="en-US" altLang="en-US" dirty="0" smtClean="0"/>
              <a:t>Trees </a:t>
            </a:r>
            <a:r>
              <a:rPr lang="en-US" altLang="en-US" sz="2000" b="0" dirty="0" smtClean="0"/>
              <a:t>(2 of 3)</a:t>
            </a:r>
            <a:endParaRPr lang="en-US" sz="2000" b="0" dirty="0"/>
          </a:p>
        </p:txBody>
      </p:sp>
      <p:sp>
        <p:nvSpPr>
          <p:cNvPr id="3" name="Text Placeholder 2"/>
          <p:cNvSpPr>
            <a:spLocks noGrp="1"/>
          </p:cNvSpPr>
          <p:nvPr>
            <p:ph type="body" idx="1"/>
          </p:nvPr>
        </p:nvSpPr>
        <p:spPr>
          <a:xfrm>
            <a:off x="457200" y="1600201"/>
            <a:ext cx="8229600" cy="921774"/>
          </a:xfrm>
        </p:spPr>
        <p:txBody>
          <a:bodyPr/>
          <a:lstStyle/>
          <a:p>
            <a:pPr marL="0" indent="0">
              <a:buNone/>
            </a:pPr>
            <a:r>
              <a:rPr lang="en-US" altLang="en-US" sz="2400" b="1" dirty="0" smtClean="0"/>
              <a:t>Figure</a:t>
            </a:r>
            <a:r>
              <a:rPr lang="en-US" altLang="en-US" sz="2400" dirty="0" smtClean="0"/>
              <a:t> </a:t>
            </a:r>
            <a:r>
              <a:rPr lang="en-US" altLang="en-US" sz="2400" b="1" dirty="0"/>
              <a:t>15-3</a:t>
            </a:r>
            <a:r>
              <a:rPr lang="en-US" altLang="en-US" sz="2400" dirty="0"/>
              <a:t> Binary trees that represent algebraic </a:t>
            </a:r>
            <a:r>
              <a:rPr lang="en-US" altLang="en-US" sz="2400" dirty="0" smtClean="0"/>
              <a:t>expressions</a:t>
            </a:r>
            <a:endParaRPr lang="en-US" altLang="en-US" sz="2400" dirty="0"/>
          </a:p>
        </p:txBody>
      </p:sp>
      <p:pic>
        <p:nvPicPr>
          <p:cNvPr id="4" name="Picture 6" descr="Three tree diagrams, a, b and c illustrates binary trees that represent algebraic expressions. Diagram a, represents the expression, a minus b. Negative in, level 1 branches to a and b. Diagram b, represents the expression, a minus b over c. Negative sign in level 1 branches to a and division sign. Division sign in level 2 branches to b and c. Diagram c, represents the expression a minus b whole multiplied by c. Multiplication sign in level one branches to subtraction sign and c. Subtraction sign in level 2 branches to a and 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369" y="2809526"/>
            <a:ext cx="7324725" cy="313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4606383"/>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8740</TotalTime>
  <Words>1206</Words>
  <Application>Microsoft Office PowerPoint</Application>
  <PresentationFormat>On-screen Show (4:3)</PresentationFormat>
  <Paragraphs>152</Paragraphs>
  <Slides>42</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42</vt:i4>
      </vt:variant>
    </vt:vector>
  </HeadingPairs>
  <TitlesOfParts>
    <vt:vector size="48" baseType="lpstr">
      <vt:lpstr>Arial</vt:lpstr>
      <vt:lpstr>Noto Sans Symbols</vt:lpstr>
      <vt:lpstr>Times New Roman</vt:lpstr>
      <vt:lpstr>Verdana</vt:lpstr>
      <vt:lpstr>508 Lecture</vt:lpstr>
      <vt:lpstr>1_508 Lecture</vt:lpstr>
      <vt:lpstr>Data Abstraction &amp; Problem Solving with C++: Walls and Mirrors</vt:lpstr>
      <vt:lpstr>Trees</vt:lpstr>
      <vt:lpstr>Terminology (1 of 3)</vt:lpstr>
      <vt:lpstr>Figure 2-19 The Recursive Calls that Rabbit(7) Generates (1 of 2)</vt:lpstr>
      <vt:lpstr>Figure 2-19 The Recursive Calls that Rabbit(7) Generates (2 of 2)</vt:lpstr>
      <vt:lpstr>Terminology (2 of 3)</vt:lpstr>
      <vt:lpstr>Terminology (3 of 3)</vt:lpstr>
      <vt:lpstr>Kinds of Trees (1 of 3)</vt:lpstr>
      <vt:lpstr>Kinds of Trees (2 of 3)</vt:lpstr>
      <vt:lpstr>Kinds of Trees (3 of 3)</vt:lpstr>
      <vt:lpstr>The Height of Trees (1 of 2)</vt:lpstr>
      <vt:lpstr>The Height of Trees (2 of 2)</vt:lpstr>
      <vt:lpstr>Full, Complete, and Balanced Binary Trees (1 of 2)</vt:lpstr>
      <vt:lpstr>Full, Complete, and Balanced Binary Trees (2 of 2)</vt:lpstr>
      <vt:lpstr>The Maximum and Minimum Heights of a Binary Tree (1 of 4)</vt:lpstr>
      <vt:lpstr>The Maximum and Minimum Heights of a Binary Tree (2 of 4)</vt:lpstr>
      <vt:lpstr>The Maximum and Minimum Heights of a Binary Tree (3 of 4)</vt:lpstr>
      <vt:lpstr>The Maximum and Minimum Heights of a Binary Tree (4 of 4)</vt:lpstr>
      <vt:lpstr>The A D T Binary Tree</vt:lpstr>
      <vt:lpstr>Traversals of a Binary Tree (1 of 6)</vt:lpstr>
      <vt:lpstr>Traversals of a Binary Tree (2 of 6)</vt:lpstr>
      <vt:lpstr>Traversals of a Binary Tree (3 of 6)</vt:lpstr>
      <vt:lpstr>Traversals of a Binary Tree (4 of 6)</vt:lpstr>
      <vt:lpstr>Traversals of a Binary Tree (5 of 6)</vt:lpstr>
      <vt:lpstr>Traversals of a Binary Tree (6 of 6)</vt:lpstr>
      <vt:lpstr>Binary Tree Operations</vt:lpstr>
      <vt:lpstr>Interface Template for the A D T Binary Tree (1 of 4)</vt:lpstr>
      <vt:lpstr>Interface Template for the A D T Binary Tree (2 of 4)</vt:lpstr>
      <vt:lpstr>Interface Template for the A D T Binary Tree (3 of 4)</vt:lpstr>
      <vt:lpstr>Interface Template for the A D T Binary Tree (4 of 4)</vt:lpstr>
      <vt:lpstr>The A D T Binary Search Tree (1 of 2)</vt:lpstr>
      <vt:lpstr>The A D T Binary Search Tree (2 of 2)</vt:lpstr>
      <vt:lpstr>Binary Search Tree Operations (1 of 3)</vt:lpstr>
      <vt:lpstr>Binary Search Tree Operations (2 of 3)</vt:lpstr>
      <vt:lpstr>Binary Search Tree Operations (3 of 3)</vt:lpstr>
      <vt:lpstr>Searching a Binary Search Tree (1 of 2)</vt:lpstr>
      <vt:lpstr>Searching a Binary Search Tree (2 of 2)</vt:lpstr>
      <vt:lpstr>Creating a Binary Search Tree</vt:lpstr>
      <vt:lpstr>Traversals of a Binary Search Tree</vt:lpstr>
      <vt:lpstr>Efficiency of Binary Search Tree Operations (1 of 2)</vt:lpstr>
      <vt:lpstr>Efficiency of Binary Search Tree Operations (2 of 2)</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Abstraction &amp; Problem Solving with C++: Walls and Mirrors, 7e</dc:title>
  <dc:subject>Computer Science</dc:subject>
  <dc:creator>Carrano/Henry</dc:creator>
  <cp:keywords>Data Abstraction</cp:keywords>
  <cp:lastModifiedBy>KV, Suman (Cognizant)</cp:lastModifiedBy>
  <cp:revision>869</cp:revision>
  <dcterms:modified xsi:type="dcterms:W3CDTF">2018-04-06T13:42:34Z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