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8"/>
  </p:notesMasterIdLst>
  <p:handoutMasterIdLst>
    <p:handoutMasterId r:id="rId39"/>
  </p:handoutMasterIdLst>
  <p:sldIdLst>
    <p:sldId id="332" r:id="rId3"/>
    <p:sldId id="334" r:id="rId4"/>
    <p:sldId id="335"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1" r:id="rId29"/>
    <p:sldId id="362" r:id="rId30"/>
    <p:sldId id="368" r:id="rId31"/>
    <p:sldId id="363" r:id="rId32"/>
    <p:sldId id="364" r:id="rId33"/>
    <p:sldId id="365" r:id="rId34"/>
    <p:sldId id="366" r:id="rId35"/>
    <p:sldId id="367" r:id="rId36"/>
    <p:sldId id="329"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48"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autoAdjust="0"/>
    <p:restoredTop sz="86364" autoAdjust="0"/>
  </p:normalViewPr>
  <p:slideViewPr>
    <p:cSldViewPr snapToGrid="0" snapToObjects="1">
      <p:cViewPr varScale="1">
        <p:scale>
          <a:sx n="59" d="100"/>
          <a:sy n="59" d="100"/>
        </p:scale>
        <p:origin x="606" y="78"/>
      </p:cViewPr>
      <p:guideLst>
        <p:guide orient="horz" pos="3748"/>
        <p:guide pos="2880"/>
      </p:guideLst>
    </p:cSldViewPr>
  </p:slideViewPr>
  <p:outlineViewPr>
    <p:cViewPr>
      <p:scale>
        <a:sx n="33" d="100"/>
        <a:sy n="33" d="100"/>
      </p:scale>
      <p:origin x="0" y="-16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17</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solidFill>
                  <a:schemeClr val="tx1"/>
                </a:solidFill>
                <a:latin typeface="+mn-lt"/>
                <a:ea typeface="ＭＳ Ｐゴシック" panose="020B0600070205080204" pitchFamily="34" charset="-128"/>
              </a:rPr>
              <a:t>Heaps</a:t>
            </a:r>
            <a:endParaRPr lang="en-US" altLang="en-US" dirty="0">
              <a:solidFill>
                <a:schemeClr val="tx1"/>
              </a:solidFill>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Algorithms for Array-Based Heap Operations </a:t>
            </a:r>
            <a:r>
              <a:rPr lang="en-US" altLang="en-US" sz="2000" b="0" dirty="0" smtClean="0">
                <a:ea typeface="ＭＳ Ｐゴシック" panose="020B0600070205080204" pitchFamily="34" charset="-128"/>
              </a:rPr>
              <a:t>(2 of 8</a:t>
            </a:r>
            <a:r>
              <a:rPr lang="en-US" altLang="en-US" sz="2000" b="0" dirty="0">
                <a:ea typeface="ＭＳ Ｐゴシック" panose="020B0600070205080204" pitchFamily="34" charset="-128"/>
              </a:rPr>
              <a:t>)</a:t>
            </a:r>
            <a:endParaRPr lang="en-US" dirty="0"/>
          </a:p>
        </p:txBody>
      </p:sp>
      <p:sp>
        <p:nvSpPr>
          <p:cNvPr id="3" name="Text Placeholder 2"/>
          <p:cNvSpPr>
            <a:spLocks noGrp="1"/>
          </p:cNvSpPr>
          <p:nvPr>
            <p:ph type="body" idx="1"/>
          </p:nvPr>
        </p:nvSpPr>
        <p:spPr>
          <a:xfrm>
            <a:off x="457200" y="1600201"/>
            <a:ext cx="8229600" cy="451884"/>
          </a:xfrm>
        </p:spPr>
        <p:txBody>
          <a:bodyPr/>
          <a:lstStyle/>
          <a:p>
            <a:pPr marL="0" indent="0">
              <a:buNone/>
            </a:pPr>
            <a:r>
              <a:rPr lang="en-US" altLang="en-US" sz="2000" b="1" dirty="0" smtClean="0">
                <a:ea typeface="ＭＳ Ｐゴシック" panose="020B0600070205080204" pitchFamily="34" charset="-128"/>
              </a:rPr>
              <a:t>Figure 17-4</a:t>
            </a:r>
            <a:r>
              <a:rPr lang="en-US" altLang="en-US" sz="2000" dirty="0" smtClean="0">
                <a:ea typeface="ＭＳ Ｐゴシック" panose="020B0600070205080204" pitchFamily="34" charset="-128"/>
              </a:rPr>
              <a:t> </a:t>
            </a:r>
            <a:r>
              <a:rPr lang="en-US" altLang="en-US" sz="2000" dirty="0">
                <a:ea typeface="ＭＳ Ｐゴシック" panose="020B0600070205080204" pitchFamily="34" charset="-128"/>
              </a:rPr>
              <a:t>Disjoint heaps after removing the heap’s </a:t>
            </a:r>
            <a:r>
              <a:rPr lang="en-US" altLang="en-US" sz="2000" dirty="0" smtClean="0">
                <a:ea typeface="ＭＳ Ｐゴシック" panose="020B0600070205080204" pitchFamily="34" charset="-128"/>
              </a:rPr>
              <a:t>root</a:t>
            </a:r>
            <a:endParaRPr lang="en-US" altLang="en-US" sz="2000" dirty="0">
              <a:ea typeface="ＭＳ Ｐゴシック" panose="020B0600070205080204" pitchFamily="34" charset="-128"/>
            </a:endParaRPr>
          </a:p>
        </p:txBody>
      </p:sp>
      <p:pic>
        <p:nvPicPr>
          <p:cNvPr id="4" name="Picture 6" descr="A diagram represents a heap in which the root node is removed to produce disjoint heaps. Heap: A root node 10 in level 1 has a left child node 9 and right child node 6 in level 2. The left child node 9 has a left child node 3 and right child node 2 in level 3. The right child node 6 has a left child node, 5 in level 3. The root node 10 is stroked out and is labeled, Remove the root. Disjoint heaps: The root node 10 is removed from the heap. The rest of the nodes in all the levels are same as heap. "/>
          <p:cNvPicPr>
            <a:picLocks noChangeAspect="1" noChangeArrowheads="1"/>
          </p:cNvPicPr>
          <p:nvPr/>
        </p:nvPicPr>
        <p:blipFill rotWithShape="1">
          <a:blip r:embed="rId2"/>
          <a:srcRect l="9607" t="8061" r="10288" b="5404"/>
          <a:stretch/>
        </p:blipFill>
        <p:spPr bwMode="auto">
          <a:xfrm>
            <a:off x="1519672" y="2813528"/>
            <a:ext cx="6104656" cy="274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030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anose="020B0600070205080204" pitchFamily="34" charset="-128"/>
              </a:rPr>
              <a:t>Algorithms for Array-Based Heap Operations </a:t>
            </a:r>
            <a:r>
              <a:rPr lang="en-US" altLang="en-US" sz="2000" b="0" dirty="0" smtClean="0">
                <a:ea typeface="ＭＳ Ｐゴシック" panose="020B0600070205080204" pitchFamily="34" charset="-128"/>
              </a:rPr>
              <a:t>(3 of 8</a:t>
            </a:r>
            <a:r>
              <a:rPr lang="en-US" altLang="en-US" sz="2000" b="0" dirty="0">
                <a:ea typeface="ＭＳ Ｐゴシック" panose="020B0600070205080204" pitchFamily="34" charset="-128"/>
              </a:rPr>
              <a:t>)</a:t>
            </a:r>
            <a:endParaRPr lang="en-US" dirty="0"/>
          </a:p>
        </p:txBody>
      </p:sp>
      <p:sp>
        <p:nvSpPr>
          <p:cNvPr id="6" name="Text Placeholder 5"/>
          <p:cNvSpPr>
            <a:spLocks noGrp="1"/>
          </p:cNvSpPr>
          <p:nvPr>
            <p:ph type="body" idx="1"/>
          </p:nvPr>
        </p:nvSpPr>
        <p:spPr>
          <a:xfrm>
            <a:off x="457200" y="1600200"/>
            <a:ext cx="8229600" cy="435429"/>
          </a:xfrm>
        </p:spPr>
        <p:txBody>
          <a:bodyPr/>
          <a:lstStyle/>
          <a:p>
            <a:pPr marL="0" indent="0">
              <a:buNone/>
            </a:pPr>
            <a:r>
              <a:rPr lang="en-US" altLang="en-US" sz="2000" dirty="0">
                <a:ea typeface="ＭＳ Ｐゴシック" panose="020B0600070205080204" pitchFamily="34" charset="-128"/>
              </a:rPr>
              <a:t>Recursive algorithm to transform semiheap to heap</a:t>
            </a:r>
            <a:r>
              <a:rPr lang="en-US" altLang="en-US" sz="2000" dirty="0" smtClean="0">
                <a:ea typeface="ＭＳ Ｐゴシック" panose="020B0600070205080204" pitchFamily="34" charset="-128"/>
              </a:rPr>
              <a:t>.</a:t>
            </a:r>
            <a:endParaRPr lang="en-US" altLang="en-US" sz="2000" dirty="0">
              <a:ea typeface="ＭＳ Ｐゴシック" panose="020B0600070205080204" pitchFamily="34" charset="-128"/>
            </a:endParaRPr>
          </a:p>
        </p:txBody>
      </p:sp>
      <p:pic>
        <p:nvPicPr>
          <p:cNvPr id="4" name="Picture 6" descr="Computer code has 25 lines. The lines read as follows. Line 1. forward slash forward slash Converts a semi heap rooted at index node Index into a heap period. Line 2. Heap Rebuild left parenthesis node Index colon integer comma items colon Array Type comma item Count colon integer right parenthesis colon void. Line 3. left brace. Line 4, indented once. forward slash forward slash Recursively trickle the item at index node Index down to its proper position by. Line 5, indented once. forward slash forward slash swapping it with its larger child comma if the child is larger than the item period. Line 6, indented once. forward slash forward slash If the item is at a leaf comma nothing needs to be done period. Line 7, indented once. if left parenthesis the root is not a leaf right parenthesis. Line 8, indented once. left brace. Line 9, indented twice. forward slash forward slash The root must have a left child semicolon find larger child. Line 10, indented twice. left Child Index equals 2 asterisk root Index plus 1. Line 11, indented twice. right Child Index equals left Child Index plus 1. Line 12, indented twice. larger Child Index equals right Child Index forward slash forward slash Assume right child exists and is the larger. "/>
          <p:cNvPicPr>
            <a:picLocks noChangeAspect="1" noChangeArrowheads="1"/>
          </p:cNvPicPr>
          <p:nvPr/>
        </p:nvPicPr>
        <p:blipFill rotWithShape="1">
          <a:blip r:embed="rId2"/>
          <a:srcRect t="6594"/>
          <a:stretch/>
        </p:blipFill>
        <p:spPr bwMode="auto">
          <a:xfrm>
            <a:off x="600075" y="2455553"/>
            <a:ext cx="7943850" cy="254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6918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anose="020B0600070205080204" pitchFamily="34" charset="-128"/>
              </a:rPr>
              <a:t>Algorithms for Array-Based Heap Operations </a:t>
            </a:r>
            <a:r>
              <a:rPr lang="en-US" altLang="en-US" sz="2000" b="0" dirty="0" smtClean="0">
                <a:ea typeface="ＭＳ Ｐゴシック" panose="020B0600070205080204" pitchFamily="34" charset="-128"/>
              </a:rPr>
              <a:t>(4 of 8</a:t>
            </a:r>
            <a:r>
              <a:rPr lang="en-US" altLang="en-US" sz="2000" b="0" dirty="0">
                <a:ea typeface="ＭＳ Ｐゴシック" panose="020B0600070205080204" pitchFamily="34" charset="-128"/>
              </a:rPr>
              <a:t>)</a:t>
            </a:r>
            <a:endParaRPr lang="en-US" dirty="0"/>
          </a:p>
        </p:txBody>
      </p:sp>
      <p:sp>
        <p:nvSpPr>
          <p:cNvPr id="5" name="Text Placeholder 4"/>
          <p:cNvSpPr>
            <a:spLocks noGrp="1"/>
          </p:cNvSpPr>
          <p:nvPr>
            <p:ph type="body" idx="1"/>
          </p:nvPr>
        </p:nvSpPr>
        <p:spPr>
          <a:xfrm>
            <a:off x="457200" y="1600200"/>
            <a:ext cx="8229600" cy="511629"/>
          </a:xfrm>
        </p:spPr>
        <p:txBody>
          <a:bodyPr/>
          <a:lstStyle/>
          <a:p>
            <a:pPr marL="0" indent="0">
              <a:buNone/>
            </a:pPr>
            <a:r>
              <a:rPr lang="en-US" altLang="en-US" sz="2000" dirty="0">
                <a:ea typeface="ＭＳ Ｐゴシック" panose="020B0600070205080204" pitchFamily="34" charset="-128"/>
              </a:rPr>
              <a:t>Recursive algorithm to transform semiheap to heap</a:t>
            </a:r>
            <a:r>
              <a:rPr lang="en-US" altLang="en-US" sz="2000" dirty="0" smtClean="0">
                <a:ea typeface="ＭＳ Ｐゴシック" panose="020B0600070205080204" pitchFamily="34" charset="-128"/>
              </a:rPr>
              <a:t>.</a:t>
            </a:r>
            <a:endParaRPr lang="en-US" altLang="en-US" sz="2000" dirty="0">
              <a:ea typeface="ＭＳ Ｐゴシック" panose="020B0600070205080204" pitchFamily="34" charset="-128"/>
            </a:endParaRPr>
          </a:p>
        </p:txBody>
      </p:sp>
      <p:pic>
        <p:nvPicPr>
          <p:cNvPr id="4" name="Picture 3" descr="The computer code continues. Line 13, indented twice. forward slash forward slash Check whether right child exists semicolon if so comma is left child larger question mark. Line 14, indented twice. forward slash forward slash If no right child comma left one is larger. Line 15, indented twice. if left parenthesis left parenthesis larger Child Index greater than sign equals item Count right parenthesis pipe pipe left parenthesis items left bracket left Child Index right bracket greater than sign items left bracket right Child Index right bracket right parenthesis right parenthesis. Line 16, indented 3 times. larger Child Index equals left Child Index semicolon forward slash forward slash Assumption was wrong. Line 17, indented twice. if left parenthesis items left bracket node Index right bracket less than sign items left bracket larger Child Index right bracket right parenthesis. Line 18, indented twice. left brace. Line 19, indented 3 times. Swap items left bracket node Index right bracket and items left bracket larger Child Index right bracket. Line 20, indented 3 times. forward slash forward slash Transform the semi heap rooted at larger Child Index into a heap. Line 21, indented 3 times. heap Rebuild left parenthesis larger Child Index comma items comma item Count right parenthesis. Line 22, indented twice. right brace. Line 23, indented once. right brace. Line 24, indented once. forward slash forward slash Else root is a leaf comma so you are done. Line 25. right brace."/>
          <p:cNvPicPr>
            <a:picLocks noChangeAspect="1"/>
          </p:cNvPicPr>
          <p:nvPr/>
        </p:nvPicPr>
        <p:blipFill rotWithShape="1">
          <a:blip r:embed="rId2"/>
          <a:srcRect r="3774" b="10178"/>
          <a:stretch/>
        </p:blipFill>
        <p:spPr>
          <a:xfrm>
            <a:off x="795799" y="2580887"/>
            <a:ext cx="7552403" cy="2977331"/>
          </a:xfrm>
          <a:prstGeom prst="rect">
            <a:avLst/>
          </a:prstGeom>
        </p:spPr>
      </p:pic>
    </p:spTree>
    <p:extLst>
      <p:ext uri="{BB962C8B-B14F-4D97-AF65-F5344CB8AC3E}">
        <p14:creationId xmlns:p14="http://schemas.microsoft.com/office/powerpoint/2010/main" val="1363371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Algorithms for Array-Based Heap Operations </a:t>
            </a:r>
            <a:r>
              <a:rPr lang="en-US" altLang="en-US" sz="2000" b="0" dirty="0" smtClean="0">
                <a:ea typeface="ＭＳ Ｐゴシック" panose="020B0600070205080204" pitchFamily="34" charset="-128"/>
              </a:rPr>
              <a:t>(5 of 8</a:t>
            </a:r>
            <a:r>
              <a:rPr lang="en-US" altLang="en-US" sz="2000" b="0" dirty="0">
                <a:ea typeface="ＭＳ Ｐゴシック" panose="020B0600070205080204" pitchFamily="34" charset="-128"/>
              </a:rPr>
              <a:t>)</a:t>
            </a:r>
            <a:endParaRPr lang="en-US" dirty="0"/>
          </a:p>
        </p:txBody>
      </p:sp>
      <p:sp>
        <p:nvSpPr>
          <p:cNvPr id="3" name="Text Placeholder 2"/>
          <p:cNvSpPr>
            <a:spLocks noGrp="1"/>
          </p:cNvSpPr>
          <p:nvPr>
            <p:ph type="body" idx="1"/>
          </p:nvPr>
        </p:nvSpPr>
        <p:spPr>
          <a:xfrm>
            <a:off x="457200" y="1600200"/>
            <a:ext cx="8229600" cy="483781"/>
          </a:xfrm>
        </p:spPr>
        <p:txBody>
          <a:bodyPr/>
          <a:lstStyle/>
          <a:p>
            <a:pPr marL="0" indent="0">
              <a:buNone/>
            </a:pPr>
            <a:r>
              <a:rPr lang="en-US" altLang="en-US" sz="2000" b="1" dirty="0" smtClean="0">
                <a:solidFill>
                  <a:schemeClr val="tx1"/>
                </a:solidFill>
                <a:ea typeface="ＭＳ Ｐゴシック" panose="020B0600070205080204" pitchFamily="34" charset="-128"/>
              </a:rPr>
              <a:t>Figure 17-5</a:t>
            </a:r>
            <a:endParaRPr lang="en-US" altLang="en-US" sz="2000" b="1" dirty="0">
              <a:solidFill>
                <a:schemeClr val="tx1"/>
              </a:solidFill>
              <a:ea typeface="ＭＳ Ｐゴシック" panose="020B0600070205080204" pitchFamily="34" charset="-128"/>
            </a:endParaRPr>
          </a:p>
        </p:txBody>
      </p:sp>
      <p:pic>
        <p:nvPicPr>
          <p:cNvPr id="4" name="Picture 2" descr="An illustration of three heap diagrams and their corresponding array of elements are explained below each of the heap diagrams. a) Heap: A root node 10 in level 1 has a left child node 9 and right child node 6 in level 2. The node 9 in level 2 has a left child node 3 and right child node 2 in level 3. The node 6 in level 2 has a left child node 5. An array of 6 elements in which the indexes values corresponding to data items are as follows: 0, 10; 1, 9; 2, 6; 3,3; 4,2 and 5,5. b) Semi heap: The left child 5 in level 3 in heap diagram is labeled; copy entry in last node to root, So that the root node of semi heap will be 5 and a comment above the root node reads, Entry in root is smaller than entries in its children. The copied root note 5 in semi heap has a left child node 9 and right child node 6 in level 2. The node 9 has a left child node 3 and a right child node 2.In an array diagram, the indexes values corresponding to data items are as follows: 0,5; 1,9; 2,6; 3,3; 4,2 and 5, blank. c) Restored heap: The root node 5 of semi heap is labeled, Trickle down by swapping root entry 5 with entry in larger child, So that the root node 5 and the left child node 9 from the root node in semi heap is swapped, hence the restored heap diagram will have the following data values. A root node 9 has a left child node 5 and right child node 6 in level 2. A swap symbol is in between the root node 9 and left child node 5. The node 5 in level 1 has a left child node 3 and a right child node 2. In an array diagram, the indexes values corresponding to data items are as follows: 0,9; 1,5; 2,6; 3,3; 4,2 and 5, blank.  "/>
          <p:cNvPicPr>
            <a:picLocks noChangeAspect="1" noChangeArrowheads="1"/>
          </p:cNvPicPr>
          <p:nvPr/>
        </p:nvPicPr>
        <p:blipFill rotWithShape="1">
          <a:blip r:embed="rId2"/>
          <a:srcRect l="1836" t="5955" r="2610" b="3397"/>
          <a:stretch/>
        </p:blipFill>
        <p:spPr bwMode="auto">
          <a:xfrm>
            <a:off x="587867" y="2394108"/>
            <a:ext cx="7968267" cy="317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7262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Algorithms for Array-Based Heap Operations </a:t>
            </a:r>
            <a:r>
              <a:rPr lang="en-US" altLang="en-US" sz="2000" b="0" dirty="0" smtClean="0">
                <a:ea typeface="ＭＳ Ｐゴシック" panose="020B0600070205080204" pitchFamily="34" charset="-128"/>
              </a:rPr>
              <a:t>(6 of 8</a:t>
            </a:r>
            <a:r>
              <a:rPr lang="en-US" altLang="en-US" sz="2000" b="0" dirty="0">
                <a:ea typeface="ＭＳ Ｐゴシック" panose="020B0600070205080204" pitchFamily="34" charset="-128"/>
              </a:rPr>
              <a:t>)</a:t>
            </a:r>
            <a:endParaRPr lang="en-US" dirty="0"/>
          </a:p>
        </p:txBody>
      </p:sp>
      <p:sp>
        <p:nvSpPr>
          <p:cNvPr id="3" name="Text Placeholder 2"/>
          <p:cNvSpPr>
            <a:spLocks noGrp="1"/>
          </p:cNvSpPr>
          <p:nvPr>
            <p:ph type="body" idx="1"/>
          </p:nvPr>
        </p:nvSpPr>
        <p:spPr>
          <a:xfrm>
            <a:off x="457200" y="1600200"/>
            <a:ext cx="8229600" cy="398721"/>
          </a:xfrm>
        </p:spPr>
        <p:txBody>
          <a:bodyPr/>
          <a:lstStyle/>
          <a:p>
            <a:pPr marL="0" indent="0">
              <a:buNone/>
            </a:pPr>
            <a:r>
              <a:rPr lang="en-US" altLang="en-US" sz="2000" b="1" dirty="0" smtClean="0">
                <a:solidFill>
                  <a:schemeClr val="tx1"/>
                </a:solidFill>
                <a:ea typeface="ＭＳ Ｐゴシック" panose="020B0600070205080204" pitchFamily="34" charset="-128"/>
              </a:rPr>
              <a:t>Figure </a:t>
            </a:r>
            <a:r>
              <a:rPr lang="en-US" altLang="en-US" sz="2000" b="1" dirty="0">
                <a:solidFill>
                  <a:schemeClr val="tx1"/>
                </a:solidFill>
                <a:ea typeface="ＭＳ Ｐゴシック" panose="020B0600070205080204" pitchFamily="34" charset="-128"/>
              </a:rPr>
              <a:t>17-6</a:t>
            </a:r>
            <a:r>
              <a:rPr lang="en-US" altLang="en-US" sz="2000" dirty="0">
                <a:solidFill>
                  <a:schemeClr val="tx1"/>
                </a:solidFill>
                <a:ea typeface="ＭＳ Ｐゴシック" panose="020B0600070205080204" pitchFamily="34" charset="-128"/>
              </a:rPr>
              <a:t> Recursive calls to </a:t>
            </a:r>
            <a:r>
              <a:rPr lang="en-US" altLang="en-US" sz="2000" b="1" dirty="0" smtClean="0">
                <a:solidFill>
                  <a:schemeClr val="tx1"/>
                </a:solidFill>
                <a:ea typeface="ＭＳ Ｐゴシック" panose="020B0600070205080204" pitchFamily="34" charset="-128"/>
              </a:rPr>
              <a:t>heapRebuild</a:t>
            </a:r>
            <a:endParaRPr lang="en-US" altLang="en-US" sz="2000" b="1" dirty="0">
              <a:solidFill>
                <a:schemeClr val="tx1"/>
              </a:solidFill>
              <a:ea typeface="ＭＳ Ｐゴシック" panose="020B0600070205080204" pitchFamily="34" charset="-128"/>
            </a:endParaRPr>
          </a:p>
        </p:txBody>
      </p:sp>
      <p:pic>
        <p:nvPicPr>
          <p:cNvPr id="4" name="Picture 6" descr="Two diagrams represent a heap data structure. A heap diagram labeled, First semi heap passed to heap Rebuild has a triangle. Inside the triangle, a root node 5 in level 1 has a left child node 9 in level 2. A swap symbol is in between these two nodes. A right child node 6 is inherited from root node 5. A left child node 9 has two sub nodes which has a data item 3 in left and a data item 2 in right in level 3. Another heap diagram labeled, Second semi heap passed to heap Rebuild has a triangle, since the swapping occurred between the root node and a left child node 5 in first semi heap. The root node becomes 9 which have a left child node 5 and a right child node 6. The root node 9 and the right child node from 6 inherited from the root node is outside the triangle. The nodes and the data items are the same in the proceeding levels compared to the first semi heap diagram."/>
          <p:cNvPicPr>
            <a:picLocks noChangeAspect="1" noChangeArrowheads="1"/>
          </p:cNvPicPr>
          <p:nvPr/>
        </p:nvPicPr>
        <p:blipFill rotWithShape="1">
          <a:blip r:embed="rId2"/>
          <a:srcRect l="7091" t="4384" r="5295" b="3651"/>
          <a:stretch/>
        </p:blipFill>
        <p:spPr bwMode="auto">
          <a:xfrm>
            <a:off x="845016" y="2545482"/>
            <a:ext cx="7453969" cy="332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8512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Algorithms for Array-Based Heap Operations </a:t>
            </a:r>
            <a:r>
              <a:rPr lang="en-US" altLang="en-US" sz="2000" b="0" dirty="0" smtClean="0">
                <a:ea typeface="ＭＳ Ｐゴシック" panose="020B0600070205080204" pitchFamily="34" charset="-128"/>
              </a:rPr>
              <a:t>(7 of 8</a:t>
            </a:r>
            <a:r>
              <a:rPr lang="en-US" altLang="en-US" sz="2000" b="0" dirty="0">
                <a:ea typeface="ＭＳ Ｐゴシック" panose="020B0600070205080204" pitchFamily="34" charset="-128"/>
              </a:rPr>
              <a:t>)</a:t>
            </a:r>
            <a:endParaRPr lang="en-US" dirty="0"/>
          </a:p>
        </p:txBody>
      </p:sp>
      <p:sp>
        <p:nvSpPr>
          <p:cNvPr id="3" name="Text Placeholder 2"/>
          <p:cNvSpPr>
            <a:spLocks noGrp="1"/>
          </p:cNvSpPr>
          <p:nvPr>
            <p:ph type="body" idx="1"/>
          </p:nvPr>
        </p:nvSpPr>
        <p:spPr>
          <a:xfrm>
            <a:off x="457200" y="1600201"/>
            <a:ext cx="8229600" cy="462516"/>
          </a:xfrm>
        </p:spPr>
        <p:txBody>
          <a:bodyPr/>
          <a:lstStyle/>
          <a:p>
            <a:pPr marL="0" indent="0">
              <a:buNone/>
            </a:pPr>
            <a:r>
              <a:rPr lang="en-US" altLang="en-US" sz="2000" b="1" dirty="0" smtClean="0">
                <a:ea typeface="ＭＳ Ｐゴシック" panose="020B0600070205080204" pitchFamily="34" charset="-128"/>
              </a:rPr>
              <a:t>Figure 17-7</a:t>
            </a:r>
            <a:r>
              <a:rPr lang="en-US" altLang="en-US" sz="2000" dirty="0" smtClean="0">
                <a:ea typeface="ＭＳ Ｐゴシック" panose="020B0600070205080204" pitchFamily="34" charset="-128"/>
              </a:rPr>
              <a:t> </a:t>
            </a:r>
            <a:r>
              <a:rPr lang="en-US" altLang="en-US" sz="2000" dirty="0">
                <a:ea typeface="ＭＳ Ｐゴシック" panose="020B0600070205080204" pitchFamily="34" charset="-128"/>
              </a:rPr>
              <a:t>Adding 15 to a </a:t>
            </a:r>
            <a:r>
              <a:rPr lang="en-US" altLang="en-US" sz="2000" dirty="0" smtClean="0">
                <a:ea typeface="ＭＳ Ｐゴシック" panose="020B0600070205080204" pitchFamily="34" charset="-128"/>
              </a:rPr>
              <a:t>heap</a:t>
            </a:r>
            <a:endParaRPr lang="en-US" altLang="en-US" sz="2000" dirty="0">
              <a:solidFill>
                <a:srgbClr val="0070C0"/>
              </a:solidFill>
              <a:ea typeface="ＭＳ Ｐゴシック" panose="020B0600070205080204" pitchFamily="34" charset="-128"/>
            </a:endParaRPr>
          </a:p>
        </p:txBody>
      </p:sp>
      <p:pic>
        <p:nvPicPr>
          <p:cNvPr id="4" name="Picture 6" descr="A heap diagram illustrates how a data item 15 is added and becomes the root node during bubble up process. A heap diagram has four steps. In step 1, a root node 9 has a left child node 5 and right child node 6 in level 2. The left child node 5 in level 2 has a left child node 3 and right child node 2. In step 2, while adding a data item 15. The right child node 6 in level 2 will have a left child node 15. In step 3, while performing a bubble up and swapping process. The newly added node 15 and the right child node 6 in level 2 inherited from root node is interchanged and hence the new left child node from root node becomes 15 and further in step 4, when again performing a bubble up and swapping process. The swapping occurs between the root node and already newly swapped right child node 15; hence the newly added node 15 in first step becomes the root node in step 4.  "/>
          <p:cNvPicPr>
            <a:picLocks noChangeAspect="1" noChangeArrowheads="1"/>
          </p:cNvPicPr>
          <p:nvPr/>
        </p:nvPicPr>
        <p:blipFill rotWithShape="1">
          <a:blip r:embed="rId2"/>
          <a:srcRect l="2262" t="7154" r="3381" b="3749"/>
          <a:stretch/>
        </p:blipFill>
        <p:spPr bwMode="auto">
          <a:xfrm>
            <a:off x="531491" y="2824845"/>
            <a:ext cx="8081018" cy="175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3631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Algorithms for Array-Based Heap Operations </a:t>
            </a:r>
            <a:r>
              <a:rPr lang="en-US" altLang="en-US" sz="2000" b="0" dirty="0" smtClean="0">
                <a:ea typeface="ＭＳ Ｐゴシック" panose="020B0600070205080204" pitchFamily="34" charset="-128"/>
              </a:rPr>
              <a:t>(8 of 8</a:t>
            </a:r>
            <a:r>
              <a:rPr lang="en-US" altLang="en-US" sz="2000" b="0" dirty="0">
                <a:ea typeface="ＭＳ Ｐゴシック" panose="020B0600070205080204" pitchFamily="34" charset="-128"/>
              </a:rPr>
              <a:t>)</a:t>
            </a:r>
            <a:endParaRPr lang="en-US" dirty="0"/>
          </a:p>
        </p:txBody>
      </p:sp>
      <p:sp>
        <p:nvSpPr>
          <p:cNvPr id="3" name="Text Placeholder 2"/>
          <p:cNvSpPr>
            <a:spLocks noGrp="1"/>
          </p:cNvSpPr>
          <p:nvPr>
            <p:ph type="body" idx="1"/>
          </p:nvPr>
        </p:nvSpPr>
        <p:spPr>
          <a:xfrm>
            <a:off x="457200" y="1600200"/>
            <a:ext cx="8229600" cy="441251"/>
          </a:xfrm>
        </p:spPr>
        <p:txBody>
          <a:bodyPr/>
          <a:lstStyle/>
          <a:p>
            <a:pPr marL="0" indent="0">
              <a:buNone/>
            </a:pPr>
            <a:r>
              <a:rPr lang="en-US" altLang="en-US" sz="2000" dirty="0">
                <a:solidFill>
                  <a:schemeClr val="tx1"/>
                </a:solidFill>
                <a:ea typeface="ＭＳ Ｐゴシック" panose="020B0600070205080204" pitchFamily="34" charset="-128"/>
              </a:rPr>
              <a:t>Pseudocode for </a:t>
            </a:r>
            <a:r>
              <a:rPr lang="en-US" altLang="en-US" sz="2000" b="1" dirty="0" smtClean="0">
                <a:solidFill>
                  <a:schemeClr val="tx1"/>
                </a:solidFill>
                <a:ea typeface="ＭＳ Ｐゴシック" panose="020B0600070205080204" pitchFamily="34" charset="-128"/>
              </a:rPr>
              <a:t>add</a:t>
            </a:r>
            <a:endParaRPr lang="en-US" altLang="en-US" sz="2000" b="1" dirty="0">
              <a:solidFill>
                <a:schemeClr val="tx1"/>
              </a:solidFill>
              <a:ea typeface="ＭＳ Ｐゴシック" panose="020B0600070205080204" pitchFamily="34" charset="-128"/>
            </a:endParaRPr>
          </a:p>
        </p:txBody>
      </p:sp>
      <p:pic>
        <p:nvPicPr>
          <p:cNvPr id="4" name="Picture 6" descr="Computer code has 21 lines. The lines read as follows. Line 1. add left parenthesis new Data colon item Type right parenthesis colon boolean. Line 2. left brace. Line 3, indented once. forward slash forward slash Place new Data at the bottom of the tree. Line 4, indented once. items left bracket item Count right bracket equals new Data. Line 5, indented once. forward slash forward slash Make new item bubble up to the appropriate spot in the tree. Line 6, indented once. new Data Index equals item Count. Line 7, indented once. in Place equals false. Line 8, indented once. while left parenthesis left parenthesis new Data Index greater than sign equals 0 right parenthesis and exclamation point in Place right parenthesis. Line 9, indented once. left brace. Line 10, indented twice. parent Index equals left parenthesis new Data Index – 1 right parenthesis ∕ 2. Line 11, indented twice. if left parenthesis items left bracket new Data Index right bracket less than sign equals items left bracket parent Index right bracket right parenthesis. Line 12, indented 3 times. in Place equals true. Line 13, indented twice. else. Line 14, indented twice. left brace. Line 15, indented 3 times. Swap items left bracket new Data Index right bracket and items left bracket parent Index right bracket. Line 16, indented 3 times. new Data Index equals parent Index. Line 17, indented twice. right brace. Line 18, indented once. right brace. Line 19, indented once. item Count plus plus. Line 20, indented once. return in Place. Line 21. right brace. "/>
          <p:cNvPicPr>
            <a:picLocks noChangeAspect="1" noChangeArrowheads="1"/>
          </p:cNvPicPr>
          <p:nvPr/>
        </p:nvPicPr>
        <p:blipFill rotWithShape="1">
          <a:blip r:embed="rId2"/>
          <a:srcRect l="3633" t="3211" r="7429" b="-336"/>
          <a:stretch/>
        </p:blipFill>
        <p:spPr bwMode="auto">
          <a:xfrm>
            <a:off x="1873493" y="2146226"/>
            <a:ext cx="5397014" cy="427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9974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t>
            </a:r>
            <a:r>
              <a:rPr lang="en-US" altLang="en-US" dirty="0" smtClean="0">
                <a:ea typeface="ＭＳ Ｐゴシック" panose="020B0600070205080204" pitchFamily="34" charset="-128"/>
              </a:rPr>
              <a:t>Implementation </a:t>
            </a:r>
            <a:r>
              <a:rPr lang="en-US" altLang="en-US" sz="2000" b="0" dirty="0" smtClean="0">
                <a:ea typeface="ＭＳ Ｐゴシック" panose="020B0600070205080204" pitchFamily="34" charset="-128"/>
              </a:rPr>
              <a:t>(1 of 10)</a:t>
            </a:r>
            <a:endParaRPr lang="en-US" sz="2000" b="0" dirty="0"/>
          </a:p>
        </p:txBody>
      </p:sp>
      <p:sp>
        <p:nvSpPr>
          <p:cNvPr id="3" name="Text Placeholder 2"/>
          <p:cNvSpPr>
            <a:spLocks noGrp="1"/>
          </p:cNvSpPr>
          <p:nvPr>
            <p:ph type="body" idx="1"/>
          </p:nvPr>
        </p:nvSpPr>
        <p:spPr>
          <a:xfrm>
            <a:off x="457200" y="1600200"/>
            <a:ext cx="8229600" cy="398721"/>
          </a:xfrm>
        </p:spPr>
        <p:txBody>
          <a:bodyPr/>
          <a:lstStyle/>
          <a:p>
            <a:pPr marL="0" indent="0">
              <a:buNone/>
            </a:pPr>
            <a:r>
              <a:rPr lang="en-US" altLang="en-US" sz="2000" b="1" dirty="0" smtClean="0">
                <a:solidFill>
                  <a:schemeClr val="tx1"/>
                </a:solidFill>
                <a:ea typeface="ＭＳ Ｐゴシック" panose="020B0600070205080204" pitchFamily="34" charset="-128"/>
              </a:rPr>
              <a:t>Listing </a:t>
            </a:r>
            <a:r>
              <a:rPr lang="en-US" altLang="en-US" sz="2000" b="1" dirty="0">
                <a:solidFill>
                  <a:schemeClr val="tx1"/>
                </a:solidFill>
                <a:ea typeface="ＭＳ Ｐゴシック" panose="020B0600070205080204" pitchFamily="34" charset="-128"/>
              </a:rPr>
              <a:t>17-2</a:t>
            </a:r>
            <a:r>
              <a:rPr lang="en-US" altLang="en-US" sz="2000" dirty="0">
                <a:solidFill>
                  <a:schemeClr val="tx1"/>
                </a:solidFill>
                <a:ea typeface="ＭＳ Ｐゴシック" panose="020B0600070205080204" pitchFamily="34" charset="-128"/>
              </a:rPr>
              <a:t> The header file for the class </a:t>
            </a:r>
            <a:r>
              <a:rPr lang="en-US" altLang="en-US" sz="2000" b="1" dirty="0" smtClean="0">
                <a:solidFill>
                  <a:schemeClr val="tx1"/>
                </a:solidFill>
                <a:ea typeface="ＭＳ Ｐゴシック" panose="020B0600070205080204" pitchFamily="34" charset="-128"/>
              </a:rPr>
              <a:t>ArrayMaxHeap</a:t>
            </a:r>
            <a:endParaRPr lang="en-US" altLang="en-US" sz="2000" b="1" dirty="0">
              <a:solidFill>
                <a:schemeClr val="tx1"/>
              </a:solidFill>
              <a:ea typeface="ＭＳ Ｐゴシック" panose="020B0600070205080204" pitchFamily="34" charset="-128"/>
            </a:endParaRPr>
          </a:p>
        </p:txBody>
      </p:sp>
      <p:pic>
        <p:nvPicPr>
          <p:cNvPr id="4" name="Picture 6" descr="Computer code has 58 lines. The lines read as follows. Line 1. forward slash asterisk asterisk Array hyphen based implementation of the ADT heap period. Line 2, indented once. at sign file Array Max Heap period h asterisk forward slash. Line 3. hash if n d e f ARRAY underscore MAX underscore HEAP underscore. Line 4. hash define ARRAY underscore MAX underscore HEAP underscore. Line 5. hash include less than sign memory greater than sign. Line 6. hash include double quote Heap Interface period h double quote. Line 7. hash include double quote Pre c o n d Violated Except period h double quote. Line 8. blank. Line 9. template less than sign class Item Type greater than sign. Line 10. class Array Max Heap colon public Heap Interface less than sign Item Type greater than sign. Line 11. left brace. Line 12. private colon. Line 13, indented twice. static c o n s t, i n t ROOT underscore INDEX equals 0 semicolon forward slash forward slash Helps with readability. Line 14, indented twice. static c o n s t, i n t DEFAULT underscore CAPACITY equals 21 semicolon forward slash forward slash Small capacity for testing. Line 15, indented twice. s t d colon colon unique underscore p t r less than sign Item Type left bracket right bracket greater than sign items semicolon forward slash forward slash Array of heap items. Line 16, indented twice. i n t item Count semicolon forward slash forward slash Current count of heap items. Line 17, indented twice. i n t max Items semicolon forward slash forward slash Maximum capacity of the heap. Line 18. blank. "/>
          <p:cNvPicPr>
            <a:picLocks noChangeAspect="1" noChangeArrowheads="1"/>
          </p:cNvPicPr>
          <p:nvPr/>
        </p:nvPicPr>
        <p:blipFill>
          <a:blip r:embed="rId2"/>
          <a:srcRect/>
          <a:stretch>
            <a:fillRect/>
          </a:stretch>
        </p:blipFill>
        <p:spPr bwMode="auto">
          <a:xfrm>
            <a:off x="785822" y="2225732"/>
            <a:ext cx="7572356" cy="399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1681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Implementation </a:t>
            </a:r>
            <a:r>
              <a:rPr lang="en-US" altLang="en-US" sz="2000" b="0" dirty="0" smtClean="0">
                <a:ea typeface="ＭＳ Ｐゴシック" panose="020B0600070205080204" pitchFamily="34" charset="-128"/>
              </a:rPr>
              <a:t>(2 of </a:t>
            </a:r>
            <a:r>
              <a:rPr lang="en-US" altLang="en-US" sz="2000" b="0" dirty="0">
                <a:ea typeface="ＭＳ Ｐゴシック" panose="020B0600070205080204" pitchFamily="34" charset="-128"/>
              </a:rPr>
              <a:t>10)</a:t>
            </a:r>
            <a:endParaRPr lang="en-US" dirty="0"/>
          </a:p>
        </p:txBody>
      </p:sp>
      <p:sp>
        <p:nvSpPr>
          <p:cNvPr id="3" name="Text Placeholder 2"/>
          <p:cNvSpPr>
            <a:spLocks noGrp="1"/>
          </p:cNvSpPr>
          <p:nvPr>
            <p:ph type="body" idx="1"/>
          </p:nvPr>
        </p:nvSpPr>
        <p:spPr>
          <a:xfrm>
            <a:off x="457200" y="1600201"/>
            <a:ext cx="8229600" cy="388088"/>
          </a:xfrm>
        </p:spPr>
        <p:txBody>
          <a:bodyPr/>
          <a:lstStyle/>
          <a:p>
            <a:pPr marL="0" indent="0">
              <a:buNone/>
            </a:pPr>
            <a:r>
              <a:rPr lang="en-US" altLang="en-US" sz="2000" b="1" dirty="0" smtClean="0">
                <a:ea typeface="ＭＳ Ｐゴシック" panose="020B0600070205080204" pitchFamily="34" charset="-128"/>
              </a:rPr>
              <a:t>Listing 17-2 [Continued]</a:t>
            </a:r>
            <a:endParaRPr lang="en-US" altLang="en-US" sz="2000" b="1" dirty="0">
              <a:solidFill>
                <a:schemeClr val="tx1"/>
              </a:solidFill>
              <a:ea typeface="ＭＳ Ｐゴシック" panose="020B0600070205080204" pitchFamily="34" charset="-128"/>
            </a:endParaRPr>
          </a:p>
        </p:txBody>
      </p:sp>
      <p:pic>
        <p:nvPicPr>
          <p:cNvPr id="4" name="Picture 2" descr="The computer code continues. Line 19, indented twice. forward slash forward slash line break. Line 20, indented twice. forward slash forward slash Most of the private utility methods use an array index as a parameter. Line 21, indented twice. forward slash forward slash and in calculations period This should be safe comma even though the array is an. Line 22, indented twice. forward slash forward slash implementation detail comma since the methods are private period. Line 23, indented twice. forward slash forward slash line break. Line 24. blank. Line 25, indented twice. forward slash forward slash Returns the array index of the left child left parenthesis if it exists right parenthesis period. Line 26, indented twice. i n t get Left Child Index left parenthesis c o n s t, i n t node Index right parenthesis c o n s t semicolon. Line 27. blank. Line 28, indented twice. forward slash forward slash Returns the array index of the right child left parenthesis if it exists right parenthesis period. Line 29, indented twice. i n t get Right Child Index left parenthesis i n t node Index right parenthesis c o n s t semicolon. Line 30. blank. Line 31, indented twice. forward slash forward slash Returns the array index of the parent node period. Line 32, indented twice. i n t get Parent Index left parenthesis i n t node Index right parenthesis c o n s t semicolon. Line 33. blank. Line 34, indented twice. forward slash forward slash Tests whether this node is a leaf period. Line 35, indented twice. b o o l is Leaf left parenthesis i n t node Index right parenthesis c o n s t semicolon. Line 36. blank. "/>
          <p:cNvPicPr>
            <a:picLocks noChangeAspect="1" noChangeArrowheads="1"/>
          </p:cNvPicPr>
          <p:nvPr/>
        </p:nvPicPr>
        <p:blipFill>
          <a:blip r:embed="rId2"/>
          <a:srcRect/>
          <a:stretch>
            <a:fillRect/>
          </a:stretch>
        </p:blipFill>
        <p:spPr bwMode="auto">
          <a:xfrm>
            <a:off x="747960" y="2132486"/>
            <a:ext cx="7648080" cy="4169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4586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Implementation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10)</a:t>
            </a:r>
            <a:endParaRPr lang="en-US" dirty="0"/>
          </a:p>
        </p:txBody>
      </p:sp>
      <p:sp>
        <p:nvSpPr>
          <p:cNvPr id="3" name="Text Placeholder 2"/>
          <p:cNvSpPr>
            <a:spLocks noGrp="1"/>
          </p:cNvSpPr>
          <p:nvPr>
            <p:ph type="body" idx="1"/>
          </p:nvPr>
        </p:nvSpPr>
        <p:spPr>
          <a:xfrm>
            <a:off x="457200" y="1600201"/>
            <a:ext cx="8229600" cy="471834"/>
          </a:xfrm>
        </p:spPr>
        <p:txBody>
          <a:bodyPr/>
          <a:lstStyle/>
          <a:p>
            <a:pPr marL="0" indent="0">
              <a:buNone/>
            </a:pPr>
            <a:r>
              <a:rPr lang="en-US" altLang="en-US" sz="2000" b="1" dirty="0">
                <a:ea typeface="ＭＳ Ｐゴシック" panose="020B0600070205080204" pitchFamily="34" charset="-128"/>
              </a:rPr>
              <a:t>Listing 17-2 [Continued]</a:t>
            </a:r>
            <a:endParaRPr lang="en-US" altLang="en-US" sz="2000" b="1" dirty="0">
              <a:solidFill>
                <a:schemeClr val="tx1"/>
              </a:solidFill>
              <a:ea typeface="ＭＳ Ｐゴシック" panose="020B0600070205080204" pitchFamily="34" charset="-128"/>
            </a:endParaRPr>
          </a:p>
        </p:txBody>
      </p:sp>
      <p:pic>
        <p:nvPicPr>
          <p:cNvPr id="4" name="Picture 2" descr="The computer code continues. Line 37, indented twice. forward slash forward slash Converts a semi heap to a heap period. Line 38, indented twice. void heap Rebuild left parenthesis i n t node Index right parenthesis semicolon. Line 39. blank. Line 40, indented twice. forward slash forward slash Creates a heap from an unordered array period. Line 41, indented twice. void heap Create left parenthesis right parenthesis semicolon. Line 42. blank. Line 43. public colon. Line 44, indented twice. Array Max Heap left parenthesis right parenthesis semicolon. Line 45, indented twice. Array Max Heap left parenthesis c o n s t Item Type some Array left bracket right bracket comma c o n s t, i n t array Size right parenthesis semicolon. Line 46, indented twice. virtual tilde Array Max Heap left parenthesis right parenthesis semicolon. Line 47. blank. Line 48, indented twice. forward slash forward slash Heap Interface Public Methods colon. Line 49, indented twice. b o o l is Empty left parenthesis right parenthesis c o n s t semicolon. Line 50, indented twice. i n t get Number Of Nodes left parenthesis right parenthesis c o n s t semicolon. Line 51, indented twice. i n t get Height left parenthesis right parenthesis c o n s t semicolon. Line 52, indented twice. Item Type peek Top left parenthesis right parenthesis c o n s t throw left parenthesis Pre c o n d Violated Except right parenthesis semicolon. Line 53, indented twice. b o o l add left parenthesis c o n s t Item Type ampersand new Data right parenthesis semicolon. Line 54, indented twice. b o o l remove left parenthesis right parenthesis semicolon. Line 55, indented twice. void clear left parenthesis right parenthesis semicolon. Line 56. right brace semicolon forward slash forward slash end Array Max Heap. Line 57. hash include double quote Array Max Heap period c p p double quote. Line 58. hash end if."/>
          <p:cNvPicPr>
            <a:picLocks noChangeAspect="1" noChangeArrowheads="1"/>
          </p:cNvPicPr>
          <p:nvPr/>
        </p:nvPicPr>
        <p:blipFill>
          <a:blip r:embed="rId2"/>
          <a:srcRect/>
          <a:stretch>
            <a:fillRect/>
          </a:stretch>
        </p:blipFill>
        <p:spPr bwMode="auto">
          <a:xfrm>
            <a:off x="1507802" y="2114708"/>
            <a:ext cx="6128394" cy="426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831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t>
            </a:r>
            <a:r>
              <a:rPr lang="en-US" altLang="en-US" dirty="0" smtClean="0">
                <a:ea typeface="ＭＳ Ｐゴシック" panose="020B0600070205080204" pitchFamily="34" charset="-128"/>
              </a:rPr>
              <a:t>A</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D</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T Heap </a:t>
            </a:r>
            <a:r>
              <a:rPr lang="en-US" altLang="en-US" sz="2000" b="0" dirty="0" smtClean="0">
                <a:ea typeface="ＭＳ Ｐゴシック" panose="020B0600070205080204" pitchFamily="34" charset="-128"/>
              </a:rPr>
              <a:t>(1 of 6)</a:t>
            </a:r>
            <a:endParaRPr lang="en-US" sz="2000" b="0" dirty="0"/>
          </a:p>
        </p:txBody>
      </p:sp>
      <p:sp>
        <p:nvSpPr>
          <p:cNvPr id="3" name="Text Placeholder 2"/>
          <p:cNvSpPr>
            <a:spLocks noGrp="1"/>
          </p:cNvSpPr>
          <p:nvPr>
            <p:ph type="body" idx="1"/>
          </p:nvPr>
        </p:nvSpPr>
        <p:spPr>
          <a:xfrm>
            <a:off x="457200" y="1600201"/>
            <a:ext cx="8229600" cy="1338588"/>
          </a:xfrm>
        </p:spPr>
        <p:txBody>
          <a:bodyPr/>
          <a:lstStyle/>
          <a:p>
            <a:pPr eaLnBrk="1" hangingPunct="1"/>
            <a:r>
              <a:rPr lang="en-US" altLang="en-US" sz="2400" dirty="0">
                <a:ea typeface="ＭＳ Ｐゴシック" panose="020B0600070205080204" pitchFamily="34" charset="-128"/>
              </a:rPr>
              <a:t>A heap is a complete binary tree that either is</a:t>
            </a:r>
          </a:p>
          <a:p>
            <a:pPr lvl="1" eaLnBrk="1" hangingPunct="1"/>
            <a:r>
              <a:rPr lang="en-US" altLang="en-US" sz="2400" dirty="0">
                <a:ea typeface="ＭＳ Ｐゴシック" panose="020B0600070205080204" pitchFamily="34" charset="-128"/>
              </a:rPr>
              <a:t>Empty or …</a:t>
            </a:r>
          </a:p>
          <a:p>
            <a:pPr lvl="1" eaLnBrk="1" hangingPunct="1"/>
            <a:r>
              <a:rPr lang="en-US" altLang="en-US" sz="2400" dirty="0">
                <a:ea typeface="ＭＳ Ｐゴシック" panose="020B0600070205080204" pitchFamily="34" charset="-128"/>
              </a:rPr>
              <a:t>Whose root contains a </a:t>
            </a:r>
            <a:r>
              <a:rPr lang="en-US" altLang="en-US" sz="2400" dirty="0" smtClean="0">
                <a:ea typeface="ＭＳ Ｐゴシック" panose="020B0600070205080204" pitchFamily="34" charset="-128"/>
              </a:rPr>
              <a:t>value</a:t>
            </a:r>
            <a:endParaRPr lang="en-US" altLang="en-US" sz="2400" dirty="0">
              <a:ea typeface="ＭＳ Ｐゴシック" panose="020B0600070205080204" pitchFamily="34" charset="-128"/>
            </a:endParaRPr>
          </a:p>
        </p:txBody>
      </p:sp>
      <p:graphicFrame>
        <p:nvGraphicFramePr>
          <p:cNvPr id="4" name="Object 3" descr="greater than or equal to"/>
          <p:cNvGraphicFramePr>
            <a:graphicFrameLocks noChangeAspect="1"/>
          </p:cNvGraphicFramePr>
          <p:nvPr>
            <p:extLst>
              <p:ext uri="{D42A27DB-BD31-4B8C-83A1-F6EECF244321}">
                <p14:modId xmlns:p14="http://schemas.microsoft.com/office/powerpoint/2010/main" val="2636364804"/>
              </p:ext>
            </p:extLst>
          </p:nvPr>
        </p:nvGraphicFramePr>
        <p:xfrm>
          <a:off x="5184742" y="2597584"/>
          <a:ext cx="284340" cy="341204"/>
        </p:xfrm>
        <a:graphic>
          <a:graphicData uri="http://schemas.openxmlformats.org/presentationml/2006/ole">
            <mc:AlternateContent xmlns:mc="http://schemas.openxmlformats.org/markup-compatibility/2006">
              <mc:Choice xmlns:v="urn:schemas-microsoft-com:vml" Requires="v">
                <p:oleObj spid="_x0000_s1040" name="Equation" r:id="rId3" imgW="126720" imgH="152280" progId="Equation.DSMT4">
                  <p:embed/>
                </p:oleObj>
              </mc:Choice>
              <mc:Fallback>
                <p:oleObj name="Equation" r:id="rId3" imgW="126720" imgH="152280" progId="Equation.DSMT4">
                  <p:embed/>
                  <p:pic>
                    <p:nvPicPr>
                      <p:cNvPr id="0" name=""/>
                      <p:cNvPicPr/>
                      <p:nvPr/>
                    </p:nvPicPr>
                    <p:blipFill>
                      <a:blip r:embed="rId4"/>
                      <a:stretch>
                        <a:fillRect/>
                      </a:stretch>
                    </p:blipFill>
                    <p:spPr>
                      <a:xfrm>
                        <a:off x="5184742" y="2597584"/>
                        <a:ext cx="284340" cy="341204"/>
                      </a:xfrm>
                      <a:prstGeom prst="rect">
                        <a:avLst/>
                      </a:prstGeom>
                    </p:spPr>
                  </p:pic>
                </p:oleObj>
              </mc:Fallback>
            </mc:AlternateContent>
          </a:graphicData>
        </a:graphic>
      </p:graphicFrame>
      <p:sp>
        <p:nvSpPr>
          <p:cNvPr id="5" name="Text Placeholder 4"/>
          <p:cNvSpPr>
            <a:spLocks noGrp="1"/>
          </p:cNvSpPr>
          <p:nvPr>
            <p:ph type="body" idx="2"/>
          </p:nvPr>
        </p:nvSpPr>
        <p:spPr>
          <a:xfrm>
            <a:off x="457200" y="2488020"/>
            <a:ext cx="8229600" cy="3638144"/>
          </a:xfrm>
        </p:spPr>
        <p:txBody>
          <a:bodyPr/>
          <a:lstStyle/>
          <a:p>
            <a:pPr marL="458788" lvl="1" indent="4518025" eaLnBrk="1" hangingPunct="1">
              <a:buNone/>
            </a:pPr>
            <a:r>
              <a:rPr lang="en-US" altLang="en-US" sz="2400" dirty="0">
                <a:ea typeface="ＭＳ Ｐゴシック" panose="020B0600070205080204" pitchFamily="34" charset="-128"/>
                <a:sym typeface="Symbol" panose="05050102010706020507" pitchFamily="18" charset="2"/>
              </a:rPr>
              <a:t>each of its children and has heaps as its subtrees</a:t>
            </a:r>
          </a:p>
          <a:p>
            <a:pPr eaLnBrk="1" hangingPunct="1"/>
            <a:r>
              <a:rPr lang="en-US" altLang="en-US" sz="2400" dirty="0">
                <a:ea typeface="ＭＳ Ｐゴシック" panose="020B0600070205080204" pitchFamily="34" charset="-128"/>
                <a:sym typeface="Symbol" panose="05050102010706020507" pitchFamily="18" charset="2"/>
              </a:rPr>
              <a:t>It is a special binary tree … different in that</a:t>
            </a:r>
          </a:p>
          <a:p>
            <a:pPr lvl="1" eaLnBrk="1" hangingPunct="1"/>
            <a:r>
              <a:rPr lang="en-US" altLang="en-US" sz="2400" dirty="0">
                <a:ea typeface="ＭＳ Ｐゴシック" panose="020B0600070205080204" pitchFamily="34" charset="-128"/>
                <a:sym typeface="Symbol" panose="05050102010706020507" pitchFamily="18" charset="2"/>
              </a:rPr>
              <a:t>It is ordered in a weaker sense</a:t>
            </a:r>
          </a:p>
          <a:p>
            <a:pPr lvl="1" eaLnBrk="1" hangingPunct="1"/>
            <a:r>
              <a:rPr lang="en-US" altLang="en-US" sz="2400" dirty="0">
                <a:ea typeface="ＭＳ Ｐゴシック" panose="020B0600070205080204" pitchFamily="34" charset="-128"/>
                <a:sym typeface="Symbol" panose="05050102010706020507" pitchFamily="18" charset="2"/>
              </a:rPr>
              <a:t>it will always be a complete binary </a:t>
            </a:r>
            <a:r>
              <a:rPr lang="en-US" altLang="en-US" sz="2400" dirty="0" smtClean="0">
                <a:ea typeface="ＭＳ Ｐゴシック" panose="020B0600070205080204" pitchFamily="34" charset="-128"/>
                <a:sym typeface="Symbol" panose="05050102010706020507" pitchFamily="18" charset="2"/>
              </a:rPr>
              <a:t>tree</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Implementation </a:t>
            </a:r>
            <a:r>
              <a:rPr lang="en-US" altLang="en-US" sz="2000" b="0" dirty="0" smtClean="0">
                <a:ea typeface="ＭＳ Ｐゴシック" panose="020B0600070205080204" pitchFamily="34" charset="-128"/>
              </a:rPr>
              <a:t>(4 </a:t>
            </a:r>
            <a:r>
              <a:rPr lang="en-US" altLang="en-US" sz="2000" b="0" dirty="0">
                <a:ea typeface="ＭＳ Ｐゴシック" panose="020B0600070205080204" pitchFamily="34" charset="-128"/>
              </a:rPr>
              <a:t>of 10)</a:t>
            </a:r>
            <a:endParaRPr lang="en-US" dirty="0"/>
          </a:p>
        </p:txBody>
      </p:sp>
      <p:sp>
        <p:nvSpPr>
          <p:cNvPr id="3" name="Text Placeholder 2"/>
          <p:cNvSpPr>
            <a:spLocks noGrp="1"/>
          </p:cNvSpPr>
          <p:nvPr>
            <p:ph type="body" idx="1"/>
          </p:nvPr>
        </p:nvSpPr>
        <p:spPr>
          <a:xfrm>
            <a:off x="457200" y="1600200"/>
            <a:ext cx="8229600" cy="409353"/>
          </a:xfrm>
        </p:spPr>
        <p:txBody>
          <a:bodyPr/>
          <a:lstStyle/>
          <a:p>
            <a:pPr marL="0" indent="0">
              <a:buNone/>
            </a:pPr>
            <a:r>
              <a:rPr lang="en-US" altLang="en-US" sz="2000" dirty="0">
                <a:ea typeface="ＭＳ Ｐゴシック" panose="020B0600070205080204" pitchFamily="34" charset="-128"/>
              </a:rPr>
              <a:t>Definition of method </a:t>
            </a:r>
            <a:r>
              <a:rPr lang="en-US" altLang="en-US" sz="2000" b="1" dirty="0" smtClean="0">
                <a:solidFill>
                  <a:schemeClr val="tx1"/>
                </a:solidFill>
                <a:ea typeface="ＭＳ Ｐゴシック" panose="020B0600070205080204" pitchFamily="34" charset="-128"/>
              </a:rPr>
              <a:t>getLeftChildIndex</a:t>
            </a:r>
            <a:endParaRPr lang="en-US" altLang="en-US" sz="2000" b="1" dirty="0">
              <a:solidFill>
                <a:schemeClr val="tx1"/>
              </a:solidFill>
              <a:ea typeface="ＭＳ Ｐゴシック" panose="020B0600070205080204" pitchFamily="34" charset="-128"/>
            </a:endParaRPr>
          </a:p>
        </p:txBody>
      </p:sp>
      <p:pic>
        <p:nvPicPr>
          <p:cNvPr id="4" name="Picture 2" descr="Computer code has 5 lines. The lines read as follows. Line 1. template less than sign class Item Type greater than sign. Line 2. i n t Array Max Heap less than sign Item Type greater than sign colon colon get Left Child Index left parenthesis c o n s t, i n t node Index right parenthesis c o n s t. Line 3. left brace. Line 4, indented once. return left parenthesis 2 asterisk node Index right parenthesis plus 1 semicolon. Line 5. right brace forward slash forward slash end get Left Child Index. "/>
          <p:cNvPicPr>
            <a:picLocks noChangeAspect="1" noChangeArrowheads="1"/>
          </p:cNvPicPr>
          <p:nvPr/>
        </p:nvPicPr>
        <p:blipFill rotWithShape="1">
          <a:blip r:embed="rId2"/>
          <a:srcRect l="2597" t="7533" r="1645" b="7770"/>
          <a:stretch/>
        </p:blipFill>
        <p:spPr bwMode="auto">
          <a:xfrm>
            <a:off x="457200" y="2897863"/>
            <a:ext cx="8113437" cy="1209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0675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Implementation </a:t>
            </a:r>
            <a:r>
              <a:rPr lang="en-US" altLang="en-US" sz="2000" b="0" dirty="0" smtClean="0">
                <a:ea typeface="ＭＳ Ｐゴシック" panose="020B0600070205080204" pitchFamily="34" charset="-128"/>
              </a:rPr>
              <a:t>(5 </a:t>
            </a:r>
            <a:r>
              <a:rPr lang="en-US" altLang="en-US" sz="2000" b="0" dirty="0">
                <a:ea typeface="ＭＳ Ｐゴシック" panose="020B0600070205080204" pitchFamily="34" charset="-128"/>
              </a:rPr>
              <a:t>of 10)</a:t>
            </a:r>
            <a:endParaRPr lang="en-US" dirty="0"/>
          </a:p>
        </p:txBody>
      </p:sp>
      <p:sp>
        <p:nvSpPr>
          <p:cNvPr id="3" name="Text Placeholder 2"/>
          <p:cNvSpPr>
            <a:spLocks noGrp="1"/>
          </p:cNvSpPr>
          <p:nvPr>
            <p:ph type="body" idx="1"/>
          </p:nvPr>
        </p:nvSpPr>
        <p:spPr>
          <a:xfrm>
            <a:off x="457200" y="1600200"/>
            <a:ext cx="8229600" cy="483781"/>
          </a:xfrm>
        </p:spPr>
        <p:txBody>
          <a:bodyPr/>
          <a:lstStyle/>
          <a:p>
            <a:pPr marL="0" indent="0">
              <a:buNone/>
            </a:pPr>
            <a:r>
              <a:rPr lang="en-US" altLang="en-US" sz="2000" dirty="0">
                <a:ea typeface="ＭＳ Ｐゴシック" panose="020B0600070205080204" pitchFamily="34" charset="-128"/>
              </a:rPr>
              <a:t>Definition of the </a:t>
            </a:r>
            <a:r>
              <a:rPr lang="en-US" altLang="en-US" sz="2000" dirty="0" smtClean="0">
                <a:ea typeface="ＭＳ Ｐゴシック" panose="020B0600070205080204" pitchFamily="34" charset="-128"/>
              </a:rPr>
              <a:t>constructor</a:t>
            </a:r>
            <a:endParaRPr lang="en-US" altLang="en-US" sz="2000" dirty="0">
              <a:solidFill>
                <a:srgbClr val="0070C0"/>
              </a:solidFill>
              <a:ea typeface="ＭＳ Ｐゴシック" panose="020B0600070205080204" pitchFamily="34" charset="-128"/>
            </a:endParaRPr>
          </a:p>
        </p:txBody>
      </p:sp>
      <p:pic>
        <p:nvPicPr>
          <p:cNvPr id="4" name="Picture 6" descr="Computer code has 13 lines. The lines read as follows. Line 1. template less than sign class Item Type greater than sign. Line 2. Array Max Heap less than sign Item Type greater than sign colon colon. Line 3. Array Max Heap left parenthesis c o n s t Item Type some Array left bracket right bracket comma c o n s t, i n t array Size right parenthesis colon. Line 4. Item Count left parenthesis array Size right parenthesis comma max Items left parenthesis 2 asterisk array Size right parenthesis. Line 5. left brace. Line 6, indented once. forward slash forward slash Allocate the array. Line 7, indented once. items equals s t d colon colon make underscore unique less than sign Item Type left bracket right bracket greater than sign left parenthesis max Items right parenthesis semicolon. Line 8, indented once. forward slash forward slash Copy given values into the array. Line 9, indented once. for left parenthesis i n t, i equals 0 semicolon i less than sign item Count semicolon i plus plus right parenthesis. Line 10, indented twice. items left bracket i right bracket equals some Array left bracket i right bracket semicolon. Line 11, indented once. forward slash forward slash Reorganize the array into a heap. Line 12, indented once. heap Create left parenthesis right parenthesis semicolon. Line 13. right brace forward slash forward slash end constructor. "/>
          <p:cNvPicPr>
            <a:picLocks noChangeAspect="1" noChangeArrowheads="1"/>
          </p:cNvPicPr>
          <p:nvPr/>
        </p:nvPicPr>
        <p:blipFill rotWithShape="1">
          <a:blip r:embed="rId2"/>
          <a:srcRect l="3095" t="3265" r="4808" b="5981"/>
          <a:stretch/>
        </p:blipFill>
        <p:spPr bwMode="auto">
          <a:xfrm>
            <a:off x="853866" y="2251607"/>
            <a:ext cx="7436268" cy="392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35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Implementation </a:t>
            </a:r>
            <a:r>
              <a:rPr lang="en-US" altLang="en-US" sz="2000" b="0" dirty="0" smtClean="0">
                <a:ea typeface="ＭＳ Ｐゴシック" panose="020B0600070205080204" pitchFamily="34" charset="-128"/>
              </a:rPr>
              <a:t>(6 </a:t>
            </a:r>
            <a:r>
              <a:rPr lang="en-US" altLang="en-US" sz="2000" b="0" dirty="0">
                <a:ea typeface="ＭＳ Ｐゴシック" panose="020B0600070205080204" pitchFamily="34" charset="-128"/>
              </a:rPr>
              <a:t>of 10)</a:t>
            </a:r>
            <a:endParaRPr lang="en-US" dirty="0"/>
          </a:p>
        </p:txBody>
      </p:sp>
      <p:sp>
        <p:nvSpPr>
          <p:cNvPr id="3" name="Text Placeholder 2"/>
          <p:cNvSpPr>
            <a:spLocks noGrp="1"/>
          </p:cNvSpPr>
          <p:nvPr>
            <p:ph type="body" idx="1"/>
          </p:nvPr>
        </p:nvSpPr>
        <p:spPr>
          <a:xfrm>
            <a:off x="457200" y="1600200"/>
            <a:ext cx="8229600" cy="441251"/>
          </a:xfrm>
        </p:spPr>
        <p:txBody>
          <a:bodyPr/>
          <a:lstStyle/>
          <a:p>
            <a:pPr marL="0" indent="0">
              <a:buNone/>
            </a:pPr>
            <a:r>
              <a:rPr lang="en-US" altLang="en-US" sz="2000" b="1" dirty="0" smtClean="0">
                <a:ea typeface="ＭＳ Ｐゴシック" panose="020B0600070205080204" pitchFamily="34" charset="-128"/>
              </a:rPr>
              <a:t>Figure </a:t>
            </a:r>
            <a:r>
              <a:rPr lang="en-US" altLang="en-US" sz="2000" b="1" dirty="0">
                <a:ea typeface="ＭＳ Ｐゴシック" panose="020B0600070205080204" pitchFamily="34" charset="-128"/>
              </a:rPr>
              <a:t>17-8</a:t>
            </a:r>
            <a:r>
              <a:rPr lang="en-US" altLang="en-US" sz="2000" dirty="0">
                <a:ea typeface="ＭＳ Ｐゴシック" panose="020B0600070205080204" pitchFamily="34" charset="-128"/>
              </a:rPr>
              <a:t> Array and its corresponding complete binary </a:t>
            </a:r>
            <a:r>
              <a:rPr lang="en-US" altLang="en-US" sz="2000" dirty="0" smtClean="0">
                <a:ea typeface="ＭＳ Ｐゴシック" panose="020B0600070205080204" pitchFamily="34" charset="-128"/>
              </a:rPr>
              <a:t>tree</a:t>
            </a:r>
            <a:endParaRPr lang="en-US" altLang="en-US" sz="2000" dirty="0">
              <a:solidFill>
                <a:srgbClr val="0070C0"/>
              </a:solidFill>
              <a:ea typeface="ＭＳ Ｐゴシック" panose="020B0600070205080204" pitchFamily="34" charset="-128"/>
            </a:endParaRPr>
          </a:p>
        </p:txBody>
      </p:sp>
      <p:pic>
        <p:nvPicPr>
          <p:cNvPr id="4" name="Picture 6" descr="A diagram of an array illustrates its binary tree. In an array of six elements, the indexes and the corresponding values are as follows: 0, 6; 3, 1; 2, 5; 3, 9; 4, 2 and 5, 10. A complete binary tree diagram represented by the array is as follows: A root node 6 in level 1 has a left child node 3 and right child node 5 in level 2. The node 3 in level 2 has a left child node 9 and right child node 2. The node 5 in level 2 has a left child node 10 in level 3. "/>
          <p:cNvPicPr>
            <a:picLocks noChangeAspect="1" noChangeArrowheads="1"/>
          </p:cNvPicPr>
          <p:nvPr/>
        </p:nvPicPr>
        <p:blipFill rotWithShape="1">
          <a:blip r:embed="rId2"/>
          <a:srcRect l="4306" t="4122" r="4008" b="5253"/>
          <a:stretch/>
        </p:blipFill>
        <p:spPr bwMode="auto">
          <a:xfrm>
            <a:off x="904470" y="2679464"/>
            <a:ext cx="7335061" cy="280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9945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Implementation </a:t>
            </a:r>
            <a:r>
              <a:rPr lang="en-US" altLang="en-US" sz="2000" b="0" dirty="0" smtClean="0">
                <a:ea typeface="ＭＳ Ｐゴシック" panose="020B0600070205080204" pitchFamily="34" charset="-128"/>
              </a:rPr>
              <a:t>(7 </a:t>
            </a:r>
            <a:r>
              <a:rPr lang="en-US" altLang="en-US" sz="2000" b="0" dirty="0">
                <a:ea typeface="ＭＳ Ｐゴシック" panose="020B0600070205080204" pitchFamily="34" charset="-128"/>
              </a:rPr>
              <a:t>of 10)</a:t>
            </a:r>
            <a:endParaRPr lang="en-US" dirty="0"/>
          </a:p>
        </p:txBody>
      </p:sp>
      <p:sp>
        <p:nvSpPr>
          <p:cNvPr id="3" name="Text Placeholder 2"/>
          <p:cNvSpPr>
            <a:spLocks noGrp="1"/>
          </p:cNvSpPr>
          <p:nvPr>
            <p:ph type="body" idx="1"/>
          </p:nvPr>
        </p:nvSpPr>
        <p:spPr>
          <a:xfrm>
            <a:off x="457200" y="1600201"/>
            <a:ext cx="8229600" cy="494414"/>
          </a:xfrm>
        </p:spPr>
        <p:txBody>
          <a:bodyPr/>
          <a:lstStyle/>
          <a:p>
            <a:pPr marL="0" indent="0">
              <a:buNone/>
            </a:pPr>
            <a:r>
              <a:rPr lang="en-US" altLang="en-US" sz="2000" dirty="0">
                <a:ea typeface="ＭＳ Ｐゴシック" panose="020B0600070205080204" pitchFamily="34" charset="-128"/>
              </a:rPr>
              <a:t>Building a heap from an array of </a:t>
            </a:r>
            <a:r>
              <a:rPr lang="en-US" altLang="en-US" sz="2000" dirty="0" smtClean="0">
                <a:ea typeface="ＭＳ Ｐゴシック" panose="020B0600070205080204" pitchFamily="34" charset="-128"/>
              </a:rPr>
              <a:t>data</a:t>
            </a:r>
            <a:endParaRPr lang="en-US" altLang="en-US" sz="2000" dirty="0">
              <a:solidFill>
                <a:srgbClr val="0070C0"/>
              </a:solidFill>
              <a:ea typeface="ＭＳ Ｐゴシック" panose="020B0600070205080204" pitchFamily="34" charset="-128"/>
            </a:endParaRPr>
          </a:p>
        </p:txBody>
      </p:sp>
      <p:pic>
        <p:nvPicPr>
          <p:cNvPr id="4" name="Picture 6" descr="Computer code has 6 lines. The lines read as follows. Line 1. for left parenthesis index equals item Count minus 1 down to 0 right parenthesis. Line 2. left brace. Line 3, indented once. forward slash forward slash Assertion colon The tree rooted at index is a semi heap. Line 4, indented once. heap Rebuild left parenthesis index right parenthesis. Line 5, indented once. forward slash forward slash Assertion colon The tree rooted at index is a heap. Line 6. right brace. "/>
          <p:cNvPicPr>
            <a:picLocks noChangeAspect="1" noChangeArrowheads="1"/>
          </p:cNvPicPr>
          <p:nvPr/>
        </p:nvPicPr>
        <p:blipFill rotWithShape="1">
          <a:blip r:embed="rId2"/>
          <a:srcRect l="4478" t="6696" r="3781" b="6822"/>
          <a:stretch/>
        </p:blipFill>
        <p:spPr bwMode="auto">
          <a:xfrm>
            <a:off x="1223804" y="2788957"/>
            <a:ext cx="6696392" cy="1712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848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Implementation </a:t>
            </a:r>
            <a:r>
              <a:rPr lang="en-US" altLang="en-US" sz="2000" b="0" dirty="0" smtClean="0">
                <a:ea typeface="ＭＳ Ｐゴシック" panose="020B0600070205080204" pitchFamily="34" charset="-128"/>
              </a:rPr>
              <a:t>(8 </a:t>
            </a:r>
            <a:r>
              <a:rPr lang="en-US" altLang="en-US" sz="2000" b="0" dirty="0">
                <a:ea typeface="ＭＳ Ｐゴシック" panose="020B0600070205080204" pitchFamily="34" charset="-128"/>
              </a:rPr>
              <a:t>of 10)</a:t>
            </a:r>
            <a:endParaRPr lang="en-US" dirty="0"/>
          </a:p>
        </p:txBody>
      </p:sp>
      <p:sp>
        <p:nvSpPr>
          <p:cNvPr id="3" name="Text Placeholder 2"/>
          <p:cNvSpPr>
            <a:spLocks noGrp="1"/>
          </p:cNvSpPr>
          <p:nvPr>
            <p:ph type="body" idx="1"/>
          </p:nvPr>
        </p:nvSpPr>
        <p:spPr>
          <a:xfrm>
            <a:off x="457200" y="1600200"/>
            <a:ext cx="8229600" cy="483781"/>
          </a:xfrm>
        </p:spPr>
        <p:txBody>
          <a:bodyPr/>
          <a:lstStyle/>
          <a:p>
            <a:pPr marL="0" indent="0">
              <a:buNone/>
            </a:pPr>
            <a:r>
              <a:rPr lang="en-US" altLang="en-US" sz="2000" b="1" dirty="0" smtClean="0">
                <a:ea typeface="ＭＳ Ｐゴシック" panose="020B0600070205080204" pitchFamily="34" charset="-128"/>
              </a:rPr>
              <a:t>Figure </a:t>
            </a:r>
            <a:r>
              <a:rPr lang="en-US" altLang="en-US" sz="2000" b="1" dirty="0">
                <a:ea typeface="ＭＳ Ｐゴシック" panose="020B0600070205080204" pitchFamily="34" charset="-128"/>
              </a:rPr>
              <a:t>17-9</a:t>
            </a:r>
            <a:r>
              <a:rPr lang="en-US" altLang="en-US" sz="2000" dirty="0">
                <a:ea typeface="ＭＳ Ｐゴシック" panose="020B0600070205080204" pitchFamily="34" charset="-128"/>
              </a:rPr>
              <a:t> Transforming an array into a </a:t>
            </a:r>
            <a:r>
              <a:rPr lang="en-US" altLang="en-US" sz="2000" dirty="0" smtClean="0">
                <a:ea typeface="ＭＳ Ｐゴシック" panose="020B0600070205080204" pitchFamily="34" charset="-128"/>
              </a:rPr>
              <a:t>heap</a:t>
            </a:r>
            <a:endParaRPr lang="en-US" altLang="en-US" sz="2000" dirty="0">
              <a:solidFill>
                <a:srgbClr val="0070C0"/>
              </a:solidFill>
              <a:ea typeface="ＭＳ Ｐゴシック" panose="020B0600070205080204" pitchFamily="34" charset="-128"/>
            </a:endParaRPr>
          </a:p>
        </p:txBody>
      </p:sp>
      <p:pic>
        <p:nvPicPr>
          <p:cNvPr id="4" name="Picture 2" descr="A diagram of four array and its corresponding tree diagrams are as follows. An original array has six elements in which the indexes and the corresponding data items are as follows: 0, 6; 1, 3; 2, 5; 3, 9; 4, 2 and 5, 10. A tree diagram has a root node 6. The root node has a left child node 3 and right child node 5 in level 1. The node 3 in level 1 has a left child node 9 and right child node 2. The node 5 in level 1 has a left child node 10. After heap rebuild left parenthesis 2 right parenthesis, the value for index 2 becomes 10 and the value for index 5 becomes 5. In the tree diagram, node 5 in level 2 and the left child node 10 in level 3 get swapped. After heap rebuild left parenthesis 1 right parenthesis, the value for index 1 becomes 9 and the value for index 3 becomes 3. In the tree diagram, node 3 in level 2 and left child node 9 in level 3 get swapped. After heap rebuild left parenthesis 0 right parenthesis, the value for index 0 becomes 10 and the value for index 2 becomes 6. In the tree diagram the root node 6 and the right child node 10 in level 2 which is inherited from root node get swapped. The final tree diagram has a root node of 10, a left child node of 9 and a right child node of 6. In level 2, left child node 9 has a left child node of 3 and a right child node of 2. Right child node 6 has a left child node of 5."/>
          <p:cNvPicPr>
            <a:picLocks noChangeAspect="1" noChangeArrowheads="1"/>
          </p:cNvPicPr>
          <p:nvPr/>
        </p:nvPicPr>
        <p:blipFill rotWithShape="1">
          <a:blip r:embed="rId2"/>
          <a:srcRect l="4467" t="3029" r="2958" b="2314"/>
          <a:stretch/>
        </p:blipFill>
        <p:spPr bwMode="auto">
          <a:xfrm>
            <a:off x="1452668" y="2295382"/>
            <a:ext cx="6238664" cy="4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8698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Implementation </a:t>
            </a:r>
            <a:r>
              <a:rPr lang="en-US" altLang="en-US" sz="2000" b="0" dirty="0" smtClean="0">
                <a:ea typeface="ＭＳ Ｐゴシック" panose="020B0600070205080204" pitchFamily="34" charset="-128"/>
              </a:rPr>
              <a:t>(9 </a:t>
            </a:r>
            <a:r>
              <a:rPr lang="en-US" altLang="en-US" sz="2000" b="0" dirty="0">
                <a:ea typeface="ＭＳ Ｐゴシック" panose="020B0600070205080204" pitchFamily="34" charset="-128"/>
              </a:rPr>
              <a:t>of 10)</a:t>
            </a:r>
            <a:endParaRPr lang="en-US" dirty="0"/>
          </a:p>
        </p:txBody>
      </p:sp>
      <p:sp>
        <p:nvSpPr>
          <p:cNvPr id="3" name="Text Placeholder 2"/>
          <p:cNvSpPr>
            <a:spLocks noGrp="1"/>
          </p:cNvSpPr>
          <p:nvPr>
            <p:ph type="body" idx="1"/>
          </p:nvPr>
        </p:nvSpPr>
        <p:spPr>
          <a:xfrm>
            <a:off x="457200" y="1600200"/>
            <a:ext cx="8229600" cy="505047"/>
          </a:xfrm>
        </p:spPr>
        <p:txBody>
          <a:bodyPr/>
          <a:lstStyle/>
          <a:p>
            <a:pPr marL="0" indent="0">
              <a:buNone/>
            </a:pPr>
            <a:r>
              <a:rPr lang="en-US" altLang="en-US" sz="2000" dirty="0" smtClean="0">
                <a:ea typeface="ＭＳ Ｐゴシック" panose="020B0600070205080204" pitchFamily="34" charset="-128"/>
              </a:rPr>
              <a:t>C++ </a:t>
            </a:r>
            <a:r>
              <a:rPr lang="en-US" altLang="en-US" sz="2000" dirty="0">
                <a:ea typeface="ＭＳ Ｐゴシック" panose="020B0600070205080204" pitchFamily="34" charset="-128"/>
              </a:rPr>
              <a:t>method </a:t>
            </a:r>
            <a:r>
              <a:rPr lang="en-US" altLang="en-US" sz="2000" b="1" dirty="0" smtClean="0">
                <a:solidFill>
                  <a:schemeClr val="tx1"/>
                </a:solidFill>
                <a:ea typeface="ＭＳ Ｐゴシック" panose="020B0600070205080204" pitchFamily="34" charset="-128"/>
              </a:rPr>
              <a:t>heapCreate</a:t>
            </a:r>
            <a:endParaRPr lang="en-US" altLang="en-US" sz="2000" b="1" dirty="0">
              <a:solidFill>
                <a:schemeClr val="tx1"/>
              </a:solidFill>
              <a:ea typeface="ＭＳ Ｐゴシック" panose="020B0600070205080204" pitchFamily="34" charset="-128"/>
            </a:endParaRPr>
          </a:p>
        </p:txBody>
      </p:sp>
      <p:pic>
        <p:nvPicPr>
          <p:cNvPr id="4" name="Picture 2" descr="Computer code has 6 lines. The lines read as follows. Line 1. template left angle bracket class Item Type right angle bracket. Line 2. void Array Max Heap less than sign Item Type greater than sign colon colon heap Create left parenthesis right parenthesis. Line 3. left brace. Line 4, indented once. for left parenthesis i n t index equals item Count forward slash 2 minus 1 semicolon index greater than sign equals 0 semicolon index minus minus right parenthesis. Line 5, indented twice. heap Rebuild left parenthesis index right parenthesis semicolon. Line 6. right brace forward slash forward slash end heap Create. "/>
          <p:cNvPicPr>
            <a:picLocks noChangeAspect="1" noChangeArrowheads="1"/>
          </p:cNvPicPr>
          <p:nvPr/>
        </p:nvPicPr>
        <p:blipFill rotWithShape="1">
          <a:blip r:embed="rId2"/>
          <a:srcRect l="2542" t="11035" r="2078" b="10367"/>
          <a:stretch/>
        </p:blipFill>
        <p:spPr bwMode="auto">
          <a:xfrm>
            <a:off x="937903" y="2430146"/>
            <a:ext cx="7268195" cy="1764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350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Implementation </a:t>
            </a:r>
            <a:r>
              <a:rPr lang="en-US" altLang="en-US" sz="2000" b="0" dirty="0">
                <a:ea typeface="ＭＳ Ｐゴシック" panose="020B0600070205080204" pitchFamily="34" charset="-128"/>
              </a:rPr>
              <a:t>(</a:t>
            </a:r>
            <a:r>
              <a:rPr lang="en-US" altLang="en-US" sz="2000" b="0" dirty="0" smtClean="0">
                <a:ea typeface="ＭＳ Ｐゴシック" panose="020B0600070205080204" pitchFamily="34" charset="-128"/>
              </a:rPr>
              <a:t>10 </a:t>
            </a:r>
            <a:r>
              <a:rPr lang="en-US" altLang="en-US" sz="2000" b="0" dirty="0">
                <a:ea typeface="ＭＳ Ｐゴシック" panose="020B0600070205080204" pitchFamily="34" charset="-128"/>
              </a:rPr>
              <a:t>of 10)</a:t>
            </a:r>
            <a:endParaRPr lang="en-US" dirty="0"/>
          </a:p>
        </p:txBody>
      </p:sp>
      <p:sp>
        <p:nvSpPr>
          <p:cNvPr id="3" name="Text Placeholder 2"/>
          <p:cNvSpPr>
            <a:spLocks noGrp="1"/>
          </p:cNvSpPr>
          <p:nvPr>
            <p:ph type="body" idx="1"/>
          </p:nvPr>
        </p:nvSpPr>
        <p:spPr>
          <a:xfrm>
            <a:off x="457200" y="1600200"/>
            <a:ext cx="8229600" cy="505047"/>
          </a:xfrm>
        </p:spPr>
        <p:txBody>
          <a:bodyPr/>
          <a:lstStyle/>
          <a:p>
            <a:pPr marL="0" indent="0">
              <a:buNone/>
            </a:pPr>
            <a:r>
              <a:rPr lang="en-US" altLang="en-US" sz="2000" dirty="0" smtClean="0">
                <a:ea typeface="ＭＳ Ｐゴシック" panose="020B0600070205080204" pitchFamily="34" charset="-128"/>
              </a:rPr>
              <a:t>C++ </a:t>
            </a:r>
            <a:r>
              <a:rPr lang="en-US" altLang="en-US" sz="2000" dirty="0">
                <a:ea typeface="ＭＳ Ｐゴシック" panose="020B0600070205080204" pitchFamily="34" charset="-128"/>
              </a:rPr>
              <a:t>method </a:t>
            </a:r>
            <a:r>
              <a:rPr lang="en-US" altLang="en-US" sz="2000" b="1" dirty="0">
                <a:solidFill>
                  <a:schemeClr val="tx1"/>
                </a:solidFill>
                <a:ea typeface="ＭＳ Ｐゴシック" panose="020B0600070205080204" pitchFamily="34" charset="-128"/>
              </a:rPr>
              <a:t>peekTop</a:t>
            </a:r>
            <a:r>
              <a:rPr lang="en-US" altLang="en-US" sz="2000" dirty="0">
                <a:solidFill>
                  <a:srgbClr val="0070C0"/>
                </a:solidFill>
                <a:ea typeface="ＭＳ Ｐゴシック" panose="020B0600070205080204" pitchFamily="34" charset="-128"/>
              </a:rPr>
              <a:t> </a:t>
            </a:r>
            <a:r>
              <a:rPr lang="en-US" altLang="en-US" sz="2000" dirty="0">
                <a:ea typeface="ＭＳ Ｐゴシック" panose="020B0600070205080204" pitchFamily="34" charset="-128"/>
              </a:rPr>
              <a:t>which tests for an empty </a:t>
            </a:r>
            <a:r>
              <a:rPr lang="en-US" altLang="en-US" sz="2000" dirty="0" smtClean="0">
                <a:ea typeface="ＭＳ Ｐゴシック" panose="020B0600070205080204" pitchFamily="34" charset="-128"/>
              </a:rPr>
              <a:t>heap</a:t>
            </a:r>
            <a:endParaRPr lang="en-US" altLang="en-US" sz="2000" dirty="0">
              <a:solidFill>
                <a:srgbClr val="0070C0"/>
              </a:solidFill>
              <a:ea typeface="ＭＳ Ｐゴシック" panose="020B0600070205080204" pitchFamily="34" charset="-128"/>
            </a:endParaRPr>
          </a:p>
        </p:txBody>
      </p:sp>
      <p:pic>
        <p:nvPicPr>
          <p:cNvPr id="4" name="Picture 2" descr="Computer code has 7 lines. The lines read as follows. Line 1. template less than sign class Item Type greater than sign. Line 2. Item Type Array Max Heap less than sign Item Type greater than sign colon colon peek Top left parenthesis right parenthesis c o n s t throw left parenthesis Pre c o n d Violated Except right parenthesis. Line 3. left brace. Line 4, indented once. if left parenthesis is Empty left parenthesis right parenthesis right parenthesis. Line 5, indented twice. throw Pre c o n d Violated Except left parenthesis double quote Attempted peek into an empty heap period double quote right parenthesis semicolon. Line 6, indented once. return items left bracket 0 right bracket semicolon. Line 7. right brace forward slash forward slash end peek Top. "/>
          <p:cNvPicPr>
            <a:picLocks noChangeAspect="1" noChangeArrowheads="1"/>
          </p:cNvPicPr>
          <p:nvPr/>
        </p:nvPicPr>
        <p:blipFill rotWithShape="1">
          <a:blip r:embed="rId2"/>
          <a:srcRect l="2643" t="2686" r="5496" b="2498"/>
          <a:stretch/>
        </p:blipFill>
        <p:spPr bwMode="auto">
          <a:xfrm>
            <a:off x="477878" y="2451928"/>
            <a:ext cx="8188245" cy="176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2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Heap Implementation of the A</a:t>
            </a:r>
            <a:r>
              <a:rPr lang="en-US" altLang="en-US" sz="100" dirty="0">
                <a:ea typeface="ＭＳ Ｐゴシック" panose="020B0600070205080204" pitchFamily="34" charset="-128"/>
              </a:rPr>
              <a:t> </a:t>
            </a:r>
            <a:r>
              <a:rPr lang="en-US" altLang="en-US" dirty="0">
                <a:ea typeface="ＭＳ Ｐゴシック" panose="020B0600070205080204" pitchFamily="34" charset="-128"/>
              </a:rPr>
              <a:t>D</a:t>
            </a:r>
            <a:r>
              <a:rPr lang="en-US" altLang="en-US" sz="100" dirty="0">
                <a:ea typeface="ＭＳ Ｐゴシック" panose="020B0600070205080204" pitchFamily="34" charset="-128"/>
              </a:rPr>
              <a:t> </a:t>
            </a:r>
            <a:r>
              <a:rPr lang="en-US" altLang="en-US" dirty="0">
                <a:ea typeface="ＭＳ Ｐゴシック" panose="020B0600070205080204" pitchFamily="34" charset="-128"/>
              </a:rPr>
              <a:t>T Priority Queue </a:t>
            </a:r>
            <a:r>
              <a:rPr lang="en-US" altLang="en-US" sz="2000" b="0" dirty="0">
                <a:ea typeface="ＭＳ Ｐゴシック" panose="020B0600070205080204" pitchFamily="34" charset="-128"/>
              </a:rPr>
              <a:t>(1 of 4)</a:t>
            </a:r>
            <a:endParaRPr lang="en-US" dirty="0"/>
          </a:p>
        </p:txBody>
      </p:sp>
      <p:sp>
        <p:nvSpPr>
          <p:cNvPr id="3" name="Text Placeholder 2"/>
          <p:cNvSpPr>
            <a:spLocks noGrp="1"/>
          </p:cNvSpPr>
          <p:nvPr>
            <p:ph type="body" idx="1"/>
          </p:nvPr>
        </p:nvSpPr>
        <p:spPr>
          <a:xfrm>
            <a:off x="457200" y="1600200"/>
            <a:ext cx="8229600" cy="409353"/>
          </a:xfrm>
        </p:spPr>
        <p:txBody>
          <a:bodyPr/>
          <a:lstStyle/>
          <a:p>
            <a:pPr marL="0" indent="0">
              <a:buNone/>
            </a:pPr>
            <a:r>
              <a:rPr lang="en-US" altLang="en-US" sz="2000" b="1" dirty="0" smtClean="0">
                <a:ea typeface="ＭＳ Ｐゴシック" panose="020B0600070205080204" pitchFamily="34" charset="-128"/>
              </a:rPr>
              <a:t>Listing </a:t>
            </a:r>
            <a:r>
              <a:rPr lang="en-US" altLang="en-US" sz="2000" b="1" dirty="0">
                <a:ea typeface="ＭＳ Ｐゴシック" panose="020B0600070205080204" pitchFamily="34" charset="-128"/>
              </a:rPr>
              <a:t>17-3</a:t>
            </a:r>
            <a:r>
              <a:rPr lang="en-US" altLang="en-US" sz="2000" dirty="0">
                <a:ea typeface="ＭＳ Ｐゴシック" panose="020B0600070205080204" pitchFamily="34" charset="-128"/>
              </a:rPr>
              <a:t> A header file for the class </a:t>
            </a:r>
            <a:r>
              <a:rPr lang="en-US" altLang="en-US" sz="2000" b="1" dirty="0" smtClean="0">
                <a:solidFill>
                  <a:schemeClr val="tx1"/>
                </a:solidFill>
                <a:ea typeface="ＭＳ Ｐゴシック" panose="020B0600070205080204" pitchFamily="34" charset="-128"/>
              </a:rPr>
              <a:t>HeapPriorityQueue</a:t>
            </a:r>
            <a:endParaRPr lang="en-US" altLang="en-US" sz="2000" b="1" dirty="0">
              <a:solidFill>
                <a:schemeClr val="tx1"/>
              </a:solidFill>
              <a:ea typeface="ＭＳ Ｐゴシック" panose="020B0600070205080204" pitchFamily="34" charset="-128"/>
            </a:endParaRPr>
          </a:p>
        </p:txBody>
      </p:sp>
      <p:pic>
        <p:nvPicPr>
          <p:cNvPr id="4" name="Picture 6" descr="Computer code has 23 lines. The lines read as follows. Line 1. forward slash asterisk asterisk A D T priority queue colon Heap hyphen based implementation period. Line 2, indented once. at sign file Heap Priority Queue period h asterisk forward slash. Line 3. hash if n d e f HEAP underscore PRIORITY underscore QUEUE underscore. Line 4. hash define HEAP underscore PRIORITY underscore QUEUE underscore. Line 5. hash include double quote Array Max Heap period h double quote. Line 6. hash include double quote Priority Queue Interface period h double quote. Line 7. blank. Line 8. template left angle bracket class Item Type right angle bracket. Line 9. class Heap Priority Queue colon public Priority Queue Interface left angle bracket Item Type right angle bracket comma. Line 10, indented 3 times. private Array Max Heap left angle bracket Item Type right angle bracket. Line 11. left brace. Line 12. public colon. Line 13, indented once. Heap Priority Queue left parenthesis right parenthesis semicolon. Line 14, indented once. b o o l is Empty left parenthesis right parenthesis c o n s t semicolon. Line 15, indented once. b o o l enqueue left parenthesis c o n s t Item Type ampersand new Entry right parenthesis semicolon. Line 16, indented once. b o o l dequeue left parenthesis right parenthesis semicolon. Line 17. blank. Line 18, indented once. forward slash asterisk asterisk at sign pre The priority queue is not empty period asterisk forward slash. Line 19, indented once. Item Type peek Front left parenthesis right parenthesis c o n s t throw left parenthesis Pre c o n d Violated Except right parenthesis semicolon. Line 20. right brace semicolon forward slash forward slash end Heap Priority Queue. Line 21. blank. Line 22. hash include double quote Heap Priority Queue period c p p double quote. Line 23. hash end if."/>
          <p:cNvPicPr>
            <a:picLocks noChangeAspect="1" noChangeArrowheads="1"/>
          </p:cNvPicPr>
          <p:nvPr/>
        </p:nvPicPr>
        <p:blipFill rotWithShape="1">
          <a:blip r:embed="rId2"/>
          <a:srcRect r="1229"/>
          <a:stretch/>
        </p:blipFill>
        <p:spPr bwMode="auto">
          <a:xfrm>
            <a:off x="1866055" y="2144567"/>
            <a:ext cx="5411889" cy="423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294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Heap Implementation of the A</a:t>
            </a:r>
            <a:r>
              <a:rPr lang="en-US" altLang="en-US" sz="100" dirty="0">
                <a:ea typeface="ＭＳ Ｐゴシック" panose="020B0600070205080204" pitchFamily="34" charset="-128"/>
              </a:rPr>
              <a:t> </a:t>
            </a:r>
            <a:r>
              <a:rPr lang="en-US" altLang="en-US" dirty="0">
                <a:ea typeface="ＭＳ Ｐゴシック" panose="020B0600070205080204" pitchFamily="34" charset="-128"/>
              </a:rPr>
              <a:t>D</a:t>
            </a:r>
            <a:r>
              <a:rPr lang="en-US" altLang="en-US" sz="100" dirty="0">
                <a:ea typeface="ＭＳ Ｐゴシック" panose="020B0600070205080204" pitchFamily="34" charset="-128"/>
              </a:rPr>
              <a:t> </a:t>
            </a:r>
            <a:r>
              <a:rPr lang="en-US" altLang="en-US" dirty="0">
                <a:ea typeface="ＭＳ Ｐゴシック" panose="020B0600070205080204" pitchFamily="34" charset="-128"/>
              </a:rPr>
              <a:t>T Priority Queue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4)</a:t>
            </a:r>
            <a:endParaRPr lang="en-US" dirty="0"/>
          </a:p>
        </p:txBody>
      </p:sp>
      <p:sp>
        <p:nvSpPr>
          <p:cNvPr id="3" name="Text Placeholder 2"/>
          <p:cNvSpPr>
            <a:spLocks noGrp="1"/>
          </p:cNvSpPr>
          <p:nvPr>
            <p:ph type="body" idx="1"/>
          </p:nvPr>
        </p:nvSpPr>
        <p:spPr>
          <a:xfrm>
            <a:off x="457200" y="1600201"/>
            <a:ext cx="8229600" cy="451884"/>
          </a:xfrm>
        </p:spPr>
        <p:txBody>
          <a:bodyPr/>
          <a:lstStyle/>
          <a:p>
            <a:pPr marL="0" indent="0">
              <a:buNone/>
            </a:pPr>
            <a:r>
              <a:rPr lang="en-US" altLang="en-US" sz="2000" b="1" dirty="0" smtClean="0">
                <a:ea typeface="ＭＳ Ｐゴシック" panose="020B0600070205080204" pitchFamily="34" charset="-128"/>
              </a:rPr>
              <a:t>Listing </a:t>
            </a:r>
            <a:r>
              <a:rPr lang="en-US" altLang="en-US" sz="2000" b="1" dirty="0">
                <a:ea typeface="ＭＳ Ｐゴシック" panose="020B0600070205080204" pitchFamily="34" charset="-128"/>
              </a:rPr>
              <a:t>17-4</a:t>
            </a:r>
            <a:r>
              <a:rPr lang="en-US" altLang="en-US" sz="2000" dirty="0">
                <a:ea typeface="ＭＳ Ｐゴシック" panose="020B0600070205080204" pitchFamily="34" charset="-128"/>
              </a:rPr>
              <a:t> An implementation of the class </a:t>
            </a:r>
            <a:r>
              <a:rPr lang="en-US" altLang="en-US" sz="2000" b="1" dirty="0" smtClean="0">
                <a:solidFill>
                  <a:schemeClr val="tx1"/>
                </a:solidFill>
                <a:ea typeface="ＭＳ Ｐゴシック" panose="020B0600070205080204" pitchFamily="34" charset="-128"/>
              </a:rPr>
              <a:t>HeapPriorityQueue</a:t>
            </a:r>
            <a:endParaRPr lang="en-US" altLang="en-US" sz="2000" b="1" dirty="0">
              <a:solidFill>
                <a:schemeClr val="tx1"/>
              </a:solidFill>
              <a:ea typeface="ＭＳ Ｐゴシック" panose="020B0600070205080204" pitchFamily="34" charset="-128"/>
            </a:endParaRPr>
          </a:p>
        </p:txBody>
      </p:sp>
      <p:pic>
        <p:nvPicPr>
          <p:cNvPr id="4" name="Picture 6" descr="Computer code has 41 lines. The lines read as follows. Line 1. forward slash asterisk asterisk Heap dash based implementation of the A D T priority queue period. Line 2, indented once. at sign file Heap Priority Queue period c p p asterisk forward slash. Line 3. blank. Line 4. hash include double quote Heap Priority Queue period h double quote. Line 5. blank. Line 6. template left angle bracket class Item Type right angle bracket. Line 7. Heap Priority Queue left angle bracket Item Type right angle bracket colon colon Heap Priority Queue left parenthesis right parenthesis. Line 8. left brace. Line 9, indented twice. Array Max Heap left angle bracket Item Type right angle bracket left parenthesis right parenthesis semicolon. Line 10. right brace forward slash forward slash end constructor. Line 11. blank. Line 12. template left angle bracket class Item Type right angle bracket. Line 13. bool Heap Priority Queue left angle bracket Item Type right angle bracket colon colon is Empty left parenthesis right parenthesis const. Line 14. left brace. Line 15, indented twice. return Array Max Heap left angle bracket Item Type right angle bracket colon colon is Empty left parenthesis right parenthesis semicolon. Line 16. right brace forward slash forward slash end is Empty. Line 17. blank. Line 18. template left angle bracket class Item Type right angle bracket. Line 19. bool Heap Priority Queue left angle bracket Item Type right angle bracket colon colon enqueue left parenthesis c o n s t Item Type ampersand new Entry right parenthesis. Line 20. left brace. Line 21, indented twice. return Array Max Heap left angle bracket Item Type right angle bracket colon colon add left parenthesis new Entry right parenthesis semicolon. Line 22. right brace forward slash forward slash end add. "/>
          <p:cNvPicPr>
            <a:picLocks noChangeAspect="1" noChangeArrowheads="1"/>
          </p:cNvPicPr>
          <p:nvPr/>
        </p:nvPicPr>
        <p:blipFill>
          <a:blip r:embed="rId2"/>
          <a:srcRect/>
          <a:stretch>
            <a:fillRect/>
          </a:stretch>
        </p:blipFill>
        <p:spPr bwMode="auto">
          <a:xfrm>
            <a:off x="1524143" y="2165270"/>
            <a:ext cx="6095714" cy="415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500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Heap Implementation of the A</a:t>
            </a:r>
            <a:r>
              <a:rPr lang="en-US" altLang="en-US" sz="100" dirty="0">
                <a:ea typeface="ＭＳ Ｐゴシック" panose="020B0600070205080204" pitchFamily="34" charset="-128"/>
              </a:rPr>
              <a:t> </a:t>
            </a:r>
            <a:r>
              <a:rPr lang="en-US" altLang="en-US" dirty="0">
                <a:ea typeface="ＭＳ Ｐゴシック" panose="020B0600070205080204" pitchFamily="34" charset="-128"/>
              </a:rPr>
              <a:t>D</a:t>
            </a:r>
            <a:r>
              <a:rPr lang="en-US" altLang="en-US" sz="100" dirty="0">
                <a:ea typeface="ＭＳ Ｐゴシック" panose="020B0600070205080204" pitchFamily="34" charset="-128"/>
              </a:rPr>
              <a:t> </a:t>
            </a:r>
            <a:r>
              <a:rPr lang="en-US" altLang="en-US" dirty="0">
                <a:ea typeface="ＭＳ Ｐゴシック" panose="020B0600070205080204" pitchFamily="34" charset="-128"/>
              </a:rPr>
              <a:t>T Priority Queue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4)</a:t>
            </a:r>
            <a:endParaRPr lang="en-US" dirty="0"/>
          </a:p>
        </p:txBody>
      </p:sp>
      <p:sp>
        <p:nvSpPr>
          <p:cNvPr id="3" name="Text Placeholder 2"/>
          <p:cNvSpPr>
            <a:spLocks noGrp="1"/>
          </p:cNvSpPr>
          <p:nvPr>
            <p:ph type="body" idx="1"/>
          </p:nvPr>
        </p:nvSpPr>
        <p:spPr>
          <a:xfrm>
            <a:off x="457200" y="1600201"/>
            <a:ext cx="8229600" cy="451884"/>
          </a:xfrm>
        </p:spPr>
        <p:txBody>
          <a:bodyPr/>
          <a:lstStyle/>
          <a:p>
            <a:pPr marL="0" indent="0">
              <a:buNone/>
            </a:pPr>
            <a:r>
              <a:rPr lang="en-US" altLang="en-US" sz="2000" b="1" dirty="0">
                <a:ea typeface="ＭＳ Ｐゴシック" panose="020B0600070205080204" pitchFamily="34" charset="-128"/>
              </a:rPr>
              <a:t>Listing </a:t>
            </a:r>
            <a:r>
              <a:rPr lang="en-US" altLang="en-US" sz="2000" b="1" dirty="0" smtClean="0">
                <a:ea typeface="ＭＳ Ｐゴシック" panose="020B0600070205080204" pitchFamily="34" charset="-128"/>
              </a:rPr>
              <a:t>17-4 [Continued]</a:t>
            </a:r>
            <a:endParaRPr lang="en-US" sz="2000" dirty="0"/>
          </a:p>
        </p:txBody>
      </p:sp>
      <p:pic>
        <p:nvPicPr>
          <p:cNvPr id="4" name="Picture 2" descr="The computer code continues. Line 23. blank. Line 24. template left angle bracket class Item Type right angle bracket. Line 25. B o o l Heap Priority Queue left angle bracket Item Type right angle bracket colon colon dequeue left parenthesis right parenthesis. Line 26. left brace. Line 27, indented twice. return Array Max Heap left angle bracket Item Type right angle bracket colon colon remove left parenthesis right parenthesis semicolon. Line 28. right brace forward slash forward slash end remove. Line 29. blank. Line 30. template left angle bracket class Item Type right angle bracket. Line 31. Item Type Heap Priority Queue left angle bracket Item Type right angle bracket colon colon peek Front left parenthesis right parenthesis c o n s t throw left parenthesis Pre cond Violated Except right parenthesis. Line 32. left brace. Line 33, indented twice. try. Line 34, indented twice. left brace. Line 35, indented 3 times. return Array Max Heap left angle bracket Item Type right angle bracket colon colon peek Top left parenthesis right parenthesis semicolon. Line 36, indented twice. right brace. Line 37, indented twice. catch left parenthesis Pre c o n d Violated Except e right parenthesis. Line 38, indented twice. left brace. Line 39, indented 3 times. throw Pre c o n d Violated Except left parenthesis double quote Attempted peek into an empty priority queue period double quote right parenthesis semicolon. Line 40, indented twice. right brace forward slash forward slash end try forward slash catch. Line 41. right brace forward slash forward slash end peek Front."/>
          <p:cNvPicPr>
            <a:picLocks noChangeAspect="1" noChangeArrowheads="1"/>
          </p:cNvPicPr>
          <p:nvPr/>
        </p:nvPicPr>
        <p:blipFill rotWithShape="1">
          <a:blip r:embed="rId2"/>
          <a:srcRect r="3367"/>
          <a:stretch/>
        </p:blipFill>
        <p:spPr bwMode="auto">
          <a:xfrm>
            <a:off x="637203" y="2209425"/>
            <a:ext cx="7869594" cy="4057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279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a:t>
            </a:r>
            <a:r>
              <a:rPr lang="en-US" altLang="en-US" sz="100" dirty="0">
                <a:ea typeface="ＭＳ Ｐゴシック" panose="020B0600070205080204" pitchFamily="34" charset="-128"/>
              </a:rPr>
              <a:t> </a:t>
            </a:r>
            <a:r>
              <a:rPr lang="en-US" altLang="en-US" dirty="0">
                <a:ea typeface="ＭＳ Ｐゴシック" panose="020B0600070205080204" pitchFamily="34" charset="-128"/>
              </a:rPr>
              <a:t>D</a:t>
            </a:r>
            <a:r>
              <a:rPr lang="en-US" altLang="en-US" sz="100" dirty="0">
                <a:ea typeface="ＭＳ Ｐゴシック" panose="020B0600070205080204" pitchFamily="34" charset="-128"/>
              </a:rPr>
              <a:t> </a:t>
            </a:r>
            <a:r>
              <a:rPr lang="en-US" altLang="en-US" dirty="0">
                <a:ea typeface="ＭＳ Ｐゴシック" panose="020B0600070205080204" pitchFamily="34" charset="-128"/>
              </a:rPr>
              <a:t>T Heap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6)</a:t>
            </a:r>
            <a:endParaRPr lang="en-US" dirty="0"/>
          </a:p>
        </p:txBody>
      </p:sp>
      <p:sp>
        <p:nvSpPr>
          <p:cNvPr id="3" name="Text Placeholder 2"/>
          <p:cNvSpPr>
            <a:spLocks noGrp="1"/>
          </p:cNvSpPr>
          <p:nvPr>
            <p:ph type="body" idx="1"/>
          </p:nvPr>
        </p:nvSpPr>
        <p:spPr>
          <a:xfrm>
            <a:off x="457200" y="1600201"/>
            <a:ext cx="8229600" cy="462516"/>
          </a:xfrm>
        </p:spPr>
        <p:txBody>
          <a:bodyPr/>
          <a:lstStyle/>
          <a:p>
            <a:pPr marL="0" indent="0">
              <a:buNone/>
            </a:pPr>
            <a:r>
              <a:rPr lang="en-US" altLang="en-US" sz="2000" b="1" dirty="0" smtClean="0">
                <a:ea typeface="ＭＳ Ｐゴシック" panose="020B0600070205080204" pitchFamily="34" charset="-128"/>
              </a:rPr>
              <a:t>Figure </a:t>
            </a:r>
            <a:r>
              <a:rPr lang="en-US" altLang="en-US" sz="2000" b="1" dirty="0">
                <a:ea typeface="ＭＳ Ｐゴシック" panose="020B0600070205080204" pitchFamily="34" charset="-128"/>
              </a:rPr>
              <a:t>17-1</a:t>
            </a:r>
            <a:r>
              <a:rPr lang="en-US" altLang="en-US" sz="2000" dirty="0">
                <a:ea typeface="ＭＳ Ｐゴシック" panose="020B0600070205080204" pitchFamily="34" charset="-128"/>
              </a:rPr>
              <a:t> (a) A maxheap and (b) a </a:t>
            </a:r>
            <a:r>
              <a:rPr lang="en-US" altLang="en-US" sz="2000" dirty="0" smtClean="0">
                <a:ea typeface="ＭＳ Ｐゴシック" panose="020B0600070205080204" pitchFamily="34" charset="-128"/>
              </a:rPr>
              <a:t>minheap</a:t>
            </a:r>
            <a:endParaRPr lang="en-US" altLang="en-US" sz="2000" dirty="0">
              <a:ea typeface="ＭＳ Ｐゴシック" panose="020B0600070205080204" pitchFamily="34" charset="-128"/>
            </a:endParaRPr>
          </a:p>
        </p:txBody>
      </p:sp>
      <p:pic>
        <p:nvPicPr>
          <p:cNvPr id="4" name="Picture 2" descr="A set of binary tree diagrams compares the root nodes and its children nodes values. a) A root node 10 in level 1 has a left child node 9 and right child node 6 in level 2 and the root node are labeled; the largest value is the max heap. The left child node 9 has two children nodes, 3 and 2 in level 2 at left and right respectively. The node 6 has a left child node 5 in level 2. b) A root node 2 in level 1 has two children nodes, left child node 3 and right child node 5 in level 2 and the root node is labeled; the smallest value is the min heap. The left child node 3 has two children nodes, 9 and 6 in level 3. The node 5 has a left child node of value 10 in level 3. "/>
          <p:cNvPicPr>
            <a:picLocks noChangeAspect="1" noChangeArrowheads="1"/>
          </p:cNvPicPr>
          <p:nvPr/>
        </p:nvPicPr>
        <p:blipFill rotWithShape="1">
          <a:blip r:embed="rId2"/>
          <a:srcRect l="1871" t="2391" b="4196"/>
          <a:stretch/>
        </p:blipFill>
        <p:spPr bwMode="auto">
          <a:xfrm>
            <a:off x="522956" y="2628887"/>
            <a:ext cx="8098088" cy="248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23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Heap Implementation of the A</a:t>
            </a:r>
            <a:r>
              <a:rPr lang="en-US" altLang="en-US" sz="100" dirty="0">
                <a:ea typeface="ＭＳ Ｐゴシック" panose="020B0600070205080204" pitchFamily="34" charset="-128"/>
              </a:rPr>
              <a:t> </a:t>
            </a:r>
            <a:r>
              <a:rPr lang="en-US" altLang="en-US" dirty="0">
                <a:ea typeface="ＭＳ Ｐゴシック" panose="020B0600070205080204" pitchFamily="34" charset="-128"/>
              </a:rPr>
              <a:t>D</a:t>
            </a:r>
            <a:r>
              <a:rPr lang="en-US" altLang="en-US" sz="100" dirty="0">
                <a:ea typeface="ＭＳ Ｐゴシック" panose="020B0600070205080204" pitchFamily="34" charset="-128"/>
              </a:rPr>
              <a:t> </a:t>
            </a:r>
            <a:r>
              <a:rPr lang="en-US" altLang="en-US" dirty="0">
                <a:ea typeface="ＭＳ Ｐゴシック" panose="020B0600070205080204" pitchFamily="34" charset="-128"/>
              </a:rPr>
              <a:t>T Priority Queue </a:t>
            </a:r>
            <a:r>
              <a:rPr lang="en-US" altLang="en-US" sz="2000" b="0" dirty="0" smtClean="0">
                <a:ea typeface="ＭＳ Ｐゴシック" panose="020B0600070205080204" pitchFamily="34" charset="-128"/>
              </a:rPr>
              <a:t>(4 </a:t>
            </a:r>
            <a:r>
              <a:rPr lang="en-US" altLang="en-US" sz="2000" b="0" dirty="0">
                <a:ea typeface="ＭＳ Ｐゴシック" panose="020B0600070205080204" pitchFamily="34" charset="-128"/>
              </a:rPr>
              <a:t>of 4)</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anose="020B0600070205080204" pitchFamily="34" charset="-128"/>
              </a:rPr>
              <a:t>Heap versus a binary search tree</a:t>
            </a:r>
          </a:p>
          <a:p>
            <a:pPr lvl="1" eaLnBrk="1" hangingPunct="1"/>
            <a:r>
              <a:rPr lang="en-US" altLang="en-US" sz="2400" dirty="0">
                <a:ea typeface="ＭＳ Ｐゴシック" panose="020B0600070205080204" pitchFamily="34" charset="-128"/>
              </a:rPr>
              <a:t>If you know maximum number of items in the priority queue, heap is the better implementation.</a:t>
            </a:r>
          </a:p>
          <a:p>
            <a:pPr eaLnBrk="1" hangingPunct="1"/>
            <a:r>
              <a:rPr lang="en-US" altLang="en-US" sz="2400" dirty="0">
                <a:ea typeface="ＭＳ Ｐゴシック" panose="020B0600070205080204" pitchFamily="34" charset="-128"/>
              </a:rPr>
              <a:t>Finite, distinct priority values</a:t>
            </a:r>
          </a:p>
          <a:p>
            <a:pPr lvl="1" eaLnBrk="1" hangingPunct="1"/>
            <a:r>
              <a:rPr lang="en-US" altLang="en-US" sz="2400" dirty="0">
                <a:ea typeface="ＭＳ Ｐゴシック" panose="020B0600070205080204" pitchFamily="34" charset="-128"/>
              </a:rPr>
              <a:t>Many items likely have same priority value</a:t>
            </a:r>
          </a:p>
          <a:p>
            <a:pPr lvl="1" eaLnBrk="1" hangingPunct="1"/>
            <a:r>
              <a:rPr lang="en-US" altLang="en-US" sz="2400" dirty="0">
                <a:ea typeface="ＭＳ Ｐゴシック" panose="020B0600070205080204" pitchFamily="34" charset="-128"/>
              </a:rPr>
              <a:t>Place in same order as </a:t>
            </a:r>
            <a:r>
              <a:rPr lang="en-US" altLang="en-US" sz="2400" dirty="0" smtClean="0">
                <a:ea typeface="ＭＳ Ｐゴシック" panose="020B0600070205080204" pitchFamily="34" charset="-128"/>
              </a:rPr>
              <a:t>encountered</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276189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Heap Sort </a:t>
            </a:r>
            <a:r>
              <a:rPr lang="en-US" altLang="en-US" sz="2000" b="0" dirty="0" smtClean="0">
                <a:ea typeface="ＭＳ Ｐゴシック" panose="020B0600070205080204" pitchFamily="34" charset="-128"/>
              </a:rPr>
              <a:t>(1 of 4)</a:t>
            </a:r>
            <a:endParaRPr lang="en-US" sz="2000" b="0" dirty="0"/>
          </a:p>
        </p:txBody>
      </p:sp>
      <p:sp>
        <p:nvSpPr>
          <p:cNvPr id="3" name="Text Placeholder 2"/>
          <p:cNvSpPr>
            <a:spLocks noGrp="1"/>
          </p:cNvSpPr>
          <p:nvPr>
            <p:ph type="body" idx="1"/>
          </p:nvPr>
        </p:nvSpPr>
        <p:spPr>
          <a:xfrm>
            <a:off x="457200" y="1600200"/>
            <a:ext cx="8229600" cy="430619"/>
          </a:xfrm>
        </p:spPr>
        <p:txBody>
          <a:bodyPr/>
          <a:lstStyle/>
          <a:p>
            <a:pPr marL="0" indent="0">
              <a:buNone/>
            </a:pPr>
            <a:r>
              <a:rPr lang="en-US" altLang="en-US" sz="2000" b="1" dirty="0" smtClean="0">
                <a:ea typeface="ＭＳ Ｐゴシック" panose="020B0600070205080204" pitchFamily="34" charset="-128"/>
              </a:rPr>
              <a:t>Figure </a:t>
            </a:r>
            <a:r>
              <a:rPr lang="en-US" altLang="en-US" sz="2000" b="1" dirty="0">
                <a:ea typeface="ＭＳ Ｐゴシック" panose="020B0600070205080204" pitchFamily="34" charset="-128"/>
              </a:rPr>
              <a:t>17-10</a:t>
            </a:r>
            <a:r>
              <a:rPr lang="en-US" altLang="en-US" sz="2000" dirty="0">
                <a:ea typeface="ＭＳ Ｐゴシック" panose="020B0600070205080204" pitchFamily="34" charset="-128"/>
              </a:rPr>
              <a:t> Heap sort partitions an array into two </a:t>
            </a:r>
            <a:r>
              <a:rPr lang="en-US" altLang="en-US" sz="2000" dirty="0" smtClean="0">
                <a:ea typeface="ＭＳ Ｐゴシック" panose="020B0600070205080204" pitchFamily="34" charset="-128"/>
              </a:rPr>
              <a:t>regions</a:t>
            </a:r>
            <a:endParaRPr lang="en-US" altLang="en-US" sz="2000" dirty="0">
              <a:ea typeface="ＭＳ Ｐゴシック" panose="020B0600070205080204" pitchFamily="34" charset="-128"/>
            </a:endParaRPr>
          </a:p>
        </p:txBody>
      </p:sp>
      <p:pic>
        <p:nvPicPr>
          <p:cNvPr id="5" name="Picture 2" descr="A diagram illustrates an array of eight elements in which the first five array indices are labeled, heap and the last three array indices are labeled, sorted by largest entries in array. In heap section, the array indices values are as follows: 0,1 and so on till last. In sorted section, the array indices values are as follows: last plus 1 and so on till n minus 1. The data items in an array are blank."/>
          <p:cNvPicPr>
            <a:picLocks noChangeAspect="1" noChangeArrowheads="1"/>
          </p:cNvPicPr>
          <p:nvPr/>
        </p:nvPicPr>
        <p:blipFill rotWithShape="1">
          <a:blip r:embed="rId2"/>
          <a:srcRect l="2179" t="7087" r="4284" b="7972"/>
          <a:stretch/>
        </p:blipFill>
        <p:spPr bwMode="auto">
          <a:xfrm>
            <a:off x="524999" y="2840275"/>
            <a:ext cx="8094003" cy="150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19353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Heap Sort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4)</a:t>
            </a:r>
            <a:endParaRPr lang="en-US" dirty="0"/>
          </a:p>
        </p:txBody>
      </p:sp>
      <p:sp>
        <p:nvSpPr>
          <p:cNvPr id="3" name="Text Placeholder 2"/>
          <p:cNvSpPr>
            <a:spLocks noGrp="1"/>
          </p:cNvSpPr>
          <p:nvPr>
            <p:ph type="body" idx="1"/>
          </p:nvPr>
        </p:nvSpPr>
        <p:spPr>
          <a:xfrm>
            <a:off x="457200" y="1600200"/>
            <a:ext cx="8229600" cy="751113"/>
          </a:xfrm>
        </p:spPr>
        <p:txBody>
          <a:bodyPr/>
          <a:lstStyle/>
          <a:p>
            <a:pPr marL="0" indent="0" eaLnBrk="1" hangingPunct="1">
              <a:buNone/>
            </a:pPr>
            <a:r>
              <a:rPr lang="en-US" altLang="en-US" sz="2000" b="1" dirty="0" smtClean="0">
                <a:ea typeface="ＭＳ Ｐゴシック" panose="020B0600070205080204" pitchFamily="34" charset="-128"/>
              </a:rPr>
              <a:t>Figure </a:t>
            </a:r>
            <a:r>
              <a:rPr lang="en-US" altLang="en-US" sz="2000" b="1" dirty="0">
                <a:ea typeface="ＭＳ Ｐゴシック" panose="020B0600070205080204" pitchFamily="34" charset="-128"/>
              </a:rPr>
              <a:t>17-11</a:t>
            </a:r>
            <a:r>
              <a:rPr lang="en-US" altLang="en-US" sz="2000" dirty="0">
                <a:ea typeface="ＭＳ Ｐゴシック" panose="020B0600070205080204" pitchFamily="34" charset="-128"/>
              </a:rPr>
              <a:t> A trace of heap sort, beginning with </a:t>
            </a:r>
            <a:r>
              <a:rPr lang="en-US" altLang="en-US" sz="2000" dirty="0" smtClean="0">
                <a:ea typeface="ＭＳ Ｐゴシック" panose="020B0600070205080204" pitchFamily="34" charset="-128"/>
              </a:rPr>
              <a:t>the </a:t>
            </a:r>
            <a:r>
              <a:rPr lang="en-US" altLang="en-US" sz="2000" dirty="0">
                <a:ea typeface="ＭＳ Ｐゴシック" panose="020B0600070205080204" pitchFamily="34" charset="-128"/>
              </a:rPr>
              <a:t>heap in Figure </a:t>
            </a:r>
            <a:r>
              <a:rPr lang="en-US" altLang="en-US" sz="2000" dirty="0" smtClean="0">
                <a:ea typeface="ＭＳ Ｐゴシック" panose="020B0600070205080204" pitchFamily="34" charset="-128"/>
              </a:rPr>
              <a:t>17-9 (see slide 24)</a:t>
            </a:r>
            <a:endParaRPr lang="en-US" altLang="en-US" sz="2000" dirty="0">
              <a:ea typeface="ＭＳ Ｐゴシック" panose="020B0600070205080204" pitchFamily="34" charset="-128"/>
            </a:endParaRPr>
          </a:p>
        </p:txBody>
      </p:sp>
      <p:pic>
        <p:nvPicPr>
          <p:cNvPr id="5" name="Picture 2" descr="A series of array diagrams and its corresponding tree diagram illustrates how an array is sorted. After making an Array a heap: An array of 6 elements is a heap. The array indices and the corresponding data items are as follows. 0, 10; 1, 9; 2, 6; 3, 3; 4, 2 and 5, 5. In a tree diagram, a root node 10 in level one has a left child node 9 and right child node 6. The node 9 in level 1 has a left child node 3 and right child node 2. The node 6 in level 1 has a left child node 5. After swapping an Array 0 with an Array 5 and decreasing the size of the Heap region, the data item in indices 0 becomes 5 and indices 5 becomes 10. The index 5 with data item 10 is sorted. The root node 10 gets sorted and the left child node 5 in level 3 inherited from node 6 in level 2 becomes the root node. After heap Re build (0, an Array, 4), the data item in indices 0 becomes 9 and indices 1 becomes 5. The index 5 of data item 10 is sorted. The root node 5 and the left child node inherited from root node 5 in level 1 get swapped and the root node is 9. After swapping an Array 0 with an Array 4 and decreasing the size of the Heap region, the data item in indices 0 becomes 2 and indices 4 becomes 9. The index 5 of data item 10 and index 4 of data item 9 is sorted. The node 2 becomes the root node. "/>
          <p:cNvPicPr>
            <a:picLocks noChangeAspect="1" noChangeArrowheads="1"/>
          </p:cNvPicPr>
          <p:nvPr/>
        </p:nvPicPr>
        <p:blipFill rotWithShape="1">
          <a:blip r:embed="rId2"/>
          <a:srcRect t="3913"/>
          <a:stretch/>
        </p:blipFill>
        <p:spPr bwMode="auto">
          <a:xfrm>
            <a:off x="570512" y="2536585"/>
            <a:ext cx="8002977" cy="357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9748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Heap Sort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4)</a:t>
            </a:r>
            <a:endParaRPr lang="en-US" dirty="0"/>
          </a:p>
        </p:txBody>
      </p:sp>
      <p:sp>
        <p:nvSpPr>
          <p:cNvPr id="3" name="Text Placeholder 2"/>
          <p:cNvSpPr>
            <a:spLocks noGrp="1"/>
          </p:cNvSpPr>
          <p:nvPr>
            <p:ph type="body" idx="1"/>
          </p:nvPr>
        </p:nvSpPr>
        <p:spPr>
          <a:xfrm>
            <a:off x="457200" y="1600201"/>
            <a:ext cx="8229600" cy="462516"/>
          </a:xfrm>
        </p:spPr>
        <p:txBody>
          <a:bodyPr/>
          <a:lstStyle/>
          <a:p>
            <a:pPr marL="0" indent="0">
              <a:buNone/>
            </a:pPr>
            <a:r>
              <a:rPr lang="en-US" altLang="en-US" sz="2000" b="1" dirty="0" smtClean="0">
                <a:ea typeface="ＭＳ Ｐゴシック" panose="020B0600070205080204" pitchFamily="34" charset="-128"/>
              </a:rPr>
              <a:t>Figure 17-11 [Continued]</a:t>
            </a:r>
            <a:endParaRPr lang="en-US" altLang="en-US" sz="2000" dirty="0">
              <a:ea typeface="ＭＳ Ｐゴシック" panose="020B0600070205080204" pitchFamily="34" charset="-128"/>
            </a:endParaRPr>
          </a:p>
        </p:txBody>
      </p:sp>
      <p:pic>
        <p:nvPicPr>
          <p:cNvPr id="4" name="Picture 2" descr="After heap Rebuild (0, an Array, 3), the data item in indices 0 becomes 6 and indices 2 becomes 2. The index 5 of data item 10 and index 4 of data item 9 is sorted. The right child node 6 becomes the root node and the root node 2 becomes the right child node of the new root node 6. After swapping an Array 0 with an Array 3 and decreasing the size of the Heap region, the data item in indices 0 becomes 3 and indices 3 becomes 6. The index 5 of data item 10, the index 4 of data item 9 and the index 3 of data item 6 are sorted. The left child node 3 in level 3 inherited from the left child node 5 in level 2 becomes the root node.   "/>
          <p:cNvPicPr>
            <a:picLocks noChangeAspect="1" noChangeArrowheads="1"/>
          </p:cNvPicPr>
          <p:nvPr/>
        </p:nvPicPr>
        <p:blipFill>
          <a:blip r:embed="rId2"/>
          <a:srcRect/>
          <a:stretch>
            <a:fillRect/>
          </a:stretch>
        </p:blipFill>
        <p:spPr bwMode="auto">
          <a:xfrm>
            <a:off x="632429" y="2288118"/>
            <a:ext cx="7879143" cy="3973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9580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Heap Sort </a:t>
            </a:r>
            <a:r>
              <a:rPr lang="en-US" altLang="en-US" sz="2000" b="0" dirty="0" smtClean="0">
                <a:ea typeface="ＭＳ Ｐゴシック" panose="020B0600070205080204" pitchFamily="34" charset="-128"/>
              </a:rPr>
              <a:t>(4 </a:t>
            </a:r>
            <a:r>
              <a:rPr lang="en-US" altLang="en-US" sz="2000" b="0" dirty="0">
                <a:ea typeface="ＭＳ Ｐゴシック" panose="020B0600070205080204" pitchFamily="34" charset="-128"/>
              </a:rPr>
              <a:t>of 4)</a:t>
            </a:r>
            <a:endParaRPr lang="en-US" dirty="0"/>
          </a:p>
        </p:txBody>
      </p:sp>
      <p:sp>
        <p:nvSpPr>
          <p:cNvPr id="3" name="Text Placeholder 2"/>
          <p:cNvSpPr>
            <a:spLocks noGrp="1"/>
          </p:cNvSpPr>
          <p:nvPr>
            <p:ph type="body" idx="1"/>
          </p:nvPr>
        </p:nvSpPr>
        <p:spPr>
          <a:xfrm>
            <a:off x="457200" y="1600200"/>
            <a:ext cx="8229600" cy="473149"/>
          </a:xfrm>
        </p:spPr>
        <p:txBody>
          <a:bodyPr/>
          <a:lstStyle/>
          <a:p>
            <a:pPr marL="0" indent="0">
              <a:buNone/>
            </a:pPr>
            <a:r>
              <a:rPr lang="en-US" altLang="en-US" sz="2000" b="1" dirty="0">
                <a:ea typeface="ＭＳ Ｐゴシック" panose="020B0600070205080204" pitchFamily="34" charset="-128"/>
              </a:rPr>
              <a:t>Figure 17-11 [Continued</a:t>
            </a:r>
            <a:r>
              <a:rPr lang="en-US" altLang="en-US" sz="2000" b="1" dirty="0" smtClean="0">
                <a:ea typeface="ＭＳ Ｐゴシック" panose="020B0600070205080204" pitchFamily="34" charset="-128"/>
              </a:rPr>
              <a:t>]</a:t>
            </a:r>
            <a:endParaRPr lang="en-US" altLang="en-US" sz="2000" dirty="0">
              <a:ea typeface="ＭＳ Ｐゴシック" panose="020B0600070205080204" pitchFamily="34" charset="-128"/>
            </a:endParaRPr>
          </a:p>
        </p:txBody>
      </p:sp>
      <p:pic>
        <p:nvPicPr>
          <p:cNvPr id="4" name="Picture 2" descr="After rebuild Heap (0, an Array, 2), the data item in indices 0 becomes 5 and indices 1 becomes 3. The index 5 of data item 10, the index 4 of data item 9 and the index 3 of data item 6 are sorted. 5 becomes the root node and 3 becomes the left child of root node 5. After swapping an Array 0 with an Array 2 and decreasing the size of the Heap region, the data item in indices 0 becomes 2 and indices 2 becomes 5. The index 5 of data item 10, the index 4 of data item 9, the index 3 of data item 6 and the index 2 of data item 5 is sorted. The data item 2 becomes the root node and 3 becomes the left child of root node 2. After heap Rebuild (0, an Array, 1), the data item in index 0 becomes 3 and indices 1 becomes 2. The index 5 of data item 10, the index 4 of data item 9, the index 3 of data item 6 and the index 2 of data item 5 is sorted. The nodes 3 and 2 get swapped. After swapping an Array 0 with An Array 1 and decreasing the size of the Heap region, the data item in indices 0 becomes 2 and indices 1 becomes 3. The indices 5 of data item 10, the indices 4 of data item 9, the indices 3 of data item 6, the indices 2 of data item 5 and the indices 1 of data item 3 is sorted. 2 is the lone node in a tree diagram. When the array is completely sorted, the indices values corresponding to the data items are as follows: 0, 2; 1, 3; 2, 5; 3, 6; 4, 9 and 5, 10."/>
          <p:cNvPicPr>
            <a:picLocks noChangeAspect="1" noChangeArrowheads="1"/>
          </p:cNvPicPr>
          <p:nvPr/>
        </p:nvPicPr>
        <p:blipFill>
          <a:blip r:embed="rId2"/>
          <a:srcRect/>
          <a:stretch>
            <a:fillRect/>
          </a:stretch>
        </p:blipFill>
        <p:spPr bwMode="auto">
          <a:xfrm>
            <a:off x="1389530" y="2195167"/>
            <a:ext cx="6364940" cy="4095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4803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a:t>
            </a:r>
            <a:r>
              <a:rPr lang="en-US" altLang="en-US" sz="100" dirty="0">
                <a:ea typeface="ＭＳ Ｐゴシック" panose="020B0600070205080204" pitchFamily="34" charset="-128"/>
              </a:rPr>
              <a:t> </a:t>
            </a:r>
            <a:r>
              <a:rPr lang="en-US" altLang="en-US" dirty="0">
                <a:ea typeface="ＭＳ Ｐゴシック" panose="020B0600070205080204" pitchFamily="34" charset="-128"/>
              </a:rPr>
              <a:t>D</a:t>
            </a:r>
            <a:r>
              <a:rPr lang="en-US" altLang="en-US" sz="100" dirty="0">
                <a:ea typeface="ＭＳ Ｐゴシック" panose="020B0600070205080204" pitchFamily="34" charset="-128"/>
              </a:rPr>
              <a:t> </a:t>
            </a:r>
            <a:r>
              <a:rPr lang="en-US" altLang="en-US" dirty="0">
                <a:ea typeface="ＭＳ Ｐゴシック" panose="020B0600070205080204" pitchFamily="34" charset="-128"/>
              </a:rPr>
              <a:t>T Heap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6)</a:t>
            </a:r>
            <a:endParaRPr lang="en-US" dirty="0"/>
          </a:p>
        </p:txBody>
      </p:sp>
      <p:sp>
        <p:nvSpPr>
          <p:cNvPr id="3" name="Text Placeholder 2"/>
          <p:cNvSpPr>
            <a:spLocks noGrp="1"/>
          </p:cNvSpPr>
          <p:nvPr>
            <p:ph type="body" idx="1"/>
          </p:nvPr>
        </p:nvSpPr>
        <p:spPr>
          <a:xfrm>
            <a:off x="457200" y="1600201"/>
            <a:ext cx="8229600" cy="451884"/>
          </a:xfrm>
        </p:spPr>
        <p:txBody>
          <a:bodyPr/>
          <a:lstStyle/>
          <a:p>
            <a:pPr marL="0" indent="0">
              <a:buNone/>
            </a:pPr>
            <a:r>
              <a:rPr lang="en-US" altLang="en-US" sz="2000" b="1" dirty="0" smtClean="0">
                <a:ea typeface="ＭＳ Ｐゴシック" panose="020B0600070205080204" pitchFamily="34" charset="-128"/>
              </a:rPr>
              <a:t>Figure </a:t>
            </a:r>
            <a:r>
              <a:rPr lang="en-US" altLang="en-US" sz="2000" b="1" dirty="0">
                <a:ea typeface="ＭＳ Ｐゴシック" panose="020B0600070205080204" pitchFamily="34" charset="-128"/>
              </a:rPr>
              <a:t>17-2</a:t>
            </a:r>
            <a:r>
              <a:rPr lang="en-US" altLang="en-US" sz="2000" dirty="0">
                <a:ea typeface="ＭＳ Ｐゴシック" panose="020B0600070205080204" pitchFamily="34" charset="-128"/>
              </a:rPr>
              <a:t> </a:t>
            </a:r>
            <a:r>
              <a:rPr lang="en-US" altLang="en-US" sz="2000" dirty="0" smtClean="0">
                <a:ea typeface="ＭＳ Ｐゴシック" panose="020B0600070205080204" pitchFamily="34" charset="-128"/>
              </a:rPr>
              <a:t>U</a:t>
            </a:r>
            <a:r>
              <a:rPr lang="en-US" altLang="en-US" sz="100" dirty="0" smtClean="0">
                <a:ea typeface="ＭＳ Ｐゴシック" panose="020B0600070205080204" pitchFamily="34" charset="-128"/>
              </a:rPr>
              <a:t> </a:t>
            </a:r>
            <a:r>
              <a:rPr lang="en-US" altLang="en-US" sz="2000" dirty="0" smtClean="0">
                <a:ea typeface="ＭＳ Ｐゴシック" panose="020B0600070205080204" pitchFamily="34" charset="-128"/>
              </a:rPr>
              <a:t>M</a:t>
            </a:r>
            <a:r>
              <a:rPr lang="en-US" altLang="en-US" sz="100" dirty="0" smtClean="0">
                <a:ea typeface="ＭＳ Ｐゴシック" panose="020B0600070205080204" pitchFamily="34" charset="-128"/>
              </a:rPr>
              <a:t> </a:t>
            </a:r>
            <a:r>
              <a:rPr lang="en-US" altLang="en-US" sz="2000" dirty="0" smtClean="0">
                <a:ea typeface="ＭＳ Ｐゴシック" panose="020B0600070205080204" pitchFamily="34" charset="-128"/>
              </a:rPr>
              <a:t>L </a:t>
            </a:r>
            <a:r>
              <a:rPr lang="en-US" altLang="en-US" sz="2000" dirty="0">
                <a:ea typeface="ＭＳ Ｐゴシック" panose="020B0600070205080204" pitchFamily="34" charset="-128"/>
              </a:rPr>
              <a:t>diagram for the class </a:t>
            </a:r>
            <a:r>
              <a:rPr lang="en-US" altLang="en-US" sz="2000" b="1" dirty="0" smtClean="0">
                <a:solidFill>
                  <a:schemeClr val="tx1"/>
                </a:solidFill>
                <a:ea typeface="ＭＳ Ｐゴシック" panose="020B0600070205080204" pitchFamily="34" charset="-128"/>
              </a:rPr>
              <a:t>Heap</a:t>
            </a:r>
          </a:p>
        </p:txBody>
      </p:sp>
      <p:pic>
        <p:nvPicPr>
          <p:cNvPr id="4" name="Picture 2" descr="A diagram illustrates a U M L class diagram for the class heap. There are no attributes in the class. All the methods on the class are of public access modifier denoted by plus sign. The methods in this class are as follows: is Empty left parenthesis right parenthesis colon boolean, get Number Of Nodes left parenthesis right parenthesis colon integer, get Height left parenthesis right parenthesis colon integer, peek Top left parenthesis right parenthesis colon Item Type, add left parenthesis new Data colon Item Type right parenthesis colon boolean, remove left parenthesis right parenthesis colon boolean, and clear left parenthesis right parenthesis colon void"/>
          <p:cNvPicPr>
            <a:picLocks noChangeAspect="1" noChangeArrowheads="1"/>
          </p:cNvPicPr>
          <p:nvPr/>
        </p:nvPicPr>
        <p:blipFill>
          <a:blip r:embed="rId2"/>
          <a:srcRect/>
          <a:stretch>
            <a:fillRect/>
          </a:stretch>
        </p:blipFill>
        <p:spPr bwMode="auto">
          <a:xfrm>
            <a:off x="2243138" y="2896929"/>
            <a:ext cx="46577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984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a:t>
            </a:r>
            <a:r>
              <a:rPr lang="en-US" altLang="en-US" sz="100" dirty="0">
                <a:ea typeface="ＭＳ Ｐゴシック" panose="020B0600070205080204" pitchFamily="34" charset="-128"/>
              </a:rPr>
              <a:t> </a:t>
            </a:r>
            <a:r>
              <a:rPr lang="en-US" altLang="en-US" dirty="0">
                <a:ea typeface="ＭＳ Ｐゴシック" panose="020B0600070205080204" pitchFamily="34" charset="-128"/>
              </a:rPr>
              <a:t>D</a:t>
            </a:r>
            <a:r>
              <a:rPr lang="en-US" altLang="en-US" sz="100" dirty="0">
                <a:ea typeface="ＭＳ Ｐゴシック" panose="020B0600070205080204" pitchFamily="34" charset="-128"/>
              </a:rPr>
              <a:t> </a:t>
            </a:r>
            <a:r>
              <a:rPr lang="en-US" altLang="en-US" dirty="0">
                <a:ea typeface="ＭＳ Ｐゴシック" panose="020B0600070205080204" pitchFamily="34" charset="-128"/>
              </a:rPr>
              <a:t>T Heap </a:t>
            </a:r>
            <a:r>
              <a:rPr lang="en-US" altLang="en-US" sz="2000" b="0" dirty="0" smtClean="0">
                <a:ea typeface="ＭＳ Ｐゴシック" panose="020B0600070205080204" pitchFamily="34" charset="-128"/>
              </a:rPr>
              <a:t>(4 </a:t>
            </a:r>
            <a:r>
              <a:rPr lang="en-US" altLang="en-US" sz="2000" b="0" dirty="0">
                <a:ea typeface="ＭＳ Ｐゴシック" panose="020B0600070205080204" pitchFamily="34" charset="-128"/>
              </a:rPr>
              <a:t>of 6)</a:t>
            </a:r>
            <a:endParaRPr lang="en-US" dirty="0"/>
          </a:p>
        </p:txBody>
      </p:sp>
      <p:sp>
        <p:nvSpPr>
          <p:cNvPr id="3" name="Text Placeholder 2"/>
          <p:cNvSpPr>
            <a:spLocks noGrp="1"/>
          </p:cNvSpPr>
          <p:nvPr>
            <p:ph type="body" idx="1"/>
          </p:nvPr>
        </p:nvSpPr>
        <p:spPr>
          <a:xfrm>
            <a:off x="457200" y="1600200"/>
            <a:ext cx="8229600" cy="441251"/>
          </a:xfrm>
        </p:spPr>
        <p:txBody>
          <a:bodyPr/>
          <a:lstStyle/>
          <a:p>
            <a:pPr marL="0" indent="0">
              <a:buNone/>
            </a:pPr>
            <a:r>
              <a:rPr lang="en-US" altLang="en-US" sz="2000" b="1" dirty="0" smtClean="0">
                <a:ea typeface="ＭＳ Ｐゴシック" panose="020B0600070205080204" pitchFamily="34" charset="-128"/>
              </a:rPr>
              <a:t>Listing </a:t>
            </a:r>
            <a:r>
              <a:rPr lang="en-US" altLang="en-US" sz="2000" b="1" dirty="0">
                <a:ea typeface="ＭＳ Ｐゴシック" panose="020B0600070205080204" pitchFamily="34" charset="-128"/>
              </a:rPr>
              <a:t>17-1</a:t>
            </a:r>
            <a:r>
              <a:rPr lang="en-US" altLang="en-US" sz="2000" dirty="0">
                <a:ea typeface="ＭＳ Ｐゴシック" panose="020B0600070205080204" pitchFamily="34" charset="-128"/>
              </a:rPr>
              <a:t> An interface for the </a:t>
            </a:r>
            <a:r>
              <a:rPr lang="en-US" altLang="en-US" sz="2000" dirty="0" smtClean="0">
                <a:ea typeface="ＭＳ Ｐゴシック" panose="020B0600070205080204" pitchFamily="34" charset="-128"/>
              </a:rPr>
              <a:t>A</a:t>
            </a:r>
            <a:r>
              <a:rPr lang="en-US" altLang="en-US" sz="100" dirty="0" smtClean="0">
                <a:ea typeface="ＭＳ Ｐゴシック" panose="020B0600070205080204" pitchFamily="34" charset="-128"/>
              </a:rPr>
              <a:t> </a:t>
            </a:r>
            <a:r>
              <a:rPr lang="en-US" altLang="en-US" sz="2000" dirty="0" smtClean="0">
                <a:ea typeface="ＭＳ Ｐゴシック" panose="020B0600070205080204" pitchFamily="34" charset="-128"/>
              </a:rPr>
              <a:t>D</a:t>
            </a:r>
            <a:r>
              <a:rPr lang="en-US" altLang="en-US" sz="100" dirty="0" smtClean="0">
                <a:ea typeface="ＭＳ Ｐゴシック" panose="020B0600070205080204" pitchFamily="34" charset="-128"/>
              </a:rPr>
              <a:t> </a:t>
            </a:r>
            <a:r>
              <a:rPr lang="en-US" altLang="en-US" sz="2000" dirty="0" smtClean="0">
                <a:ea typeface="ＭＳ Ｐゴシック" panose="020B0600070205080204" pitchFamily="34" charset="-128"/>
              </a:rPr>
              <a:t>T </a:t>
            </a:r>
            <a:r>
              <a:rPr lang="en-US" altLang="en-US" sz="2000" b="1" dirty="0" smtClean="0">
                <a:solidFill>
                  <a:schemeClr val="tx1"/>
                </a:solidFill>
                <a:ea typeface="ＭＳ Ｐゴシック" panose="020B0600070205080204" pitchFamily="34" charset="-128"/>
              </a:rPr>
              <a:t>heap</a:t>
            </a:r>
            <a:endParaRPr lang="en-US" altLang="en-US" sz="2000" b="1" dirty="0">
              <a:solidFill>
                <a:schemeClr val="tx1"/>
              </a:solidFill>
              <a:ea typeface="ＭＳ Ｐゴシック" panose="020B0600070205080204" pitchFamily="34" charset="-128"/>
            </a:endParaRPr>
          </a:p>
        </p:txBody>
      </p:sp>
      <p:pic>
        <p:nvPicPr>
          <p:cNvPr id="4" name="Picture 6" descr="Computer code has 47 lines. The lines read as follows. Line 1. forward slash asterisk asterisk Interface for the A D T heap period. Line 2, indented once. at sign file Heap Interface period h asterisk forward slash. Line 3. blank. Line 4. hash if n d e f HEAP underscore INTERFACE underscore. Line 5. hash define HEAP underscore INTERFACE underscore. Line 6. blank. Line 7. template less than sign class Item Type greater than sign. Line 8. class Heap Interface. Line 9. left brace. Line 10. public colon. Line 11, indented twice. forward slash asterisk asterisk Sees whether this heap is empty period. Line 12, indented 3 times. at sign return True if the heap is empty comma or false if not period asterisk forward slash. Line 13, indented twice. virtual b o o l is Empty left parenthesis right parenthesis c o n s t equals 0 semicolon. Line 14. blank. Line 15, indented twice. 15 forward slash asterisk asterisk Gets the number of nodes in this heap period. Line 16, indented 3 times. at sign return The number of nodes in the heap period asterisk forward slash. Line 17, indented twice. virtual i n t get Number Of Nodes left parenthesis right parenthesis c o n s t equals 0 semicolon. "/>
          <p:cNvPicPr>
            <a:picLocks noChangeAspect="1" noChangeArrowheads="1"/>
          </p:cNvPicPr>
          <p:nvPr/>
        </p:nvPicPr>
        <p:blipFill>
          <a:blip r:embed="rId2"/>
          <a:srcRect/>
          <a:stretch>
            <a:fillRect/>
          </a:stretch>
        </p:blipFill>
        <p:spPr bwMode="auto">
          <a:xfrm>
            <a:off x="944310" y="2249039"/>
            <a:ext cx="7255381" cy="394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34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a:t>
            </a:r>
            <a:r>
              <a:rPr lang="en-US" altLang="en-US" sz="100" dirty="0">
                <a:ea typeface="ＭＳ Ｐゴシック" panose="020B0600070205080204" pitchFamily="34" charset="-128"/>
              </a:rPr>
              <a:t> </a:t>
            </a:r>
            <a:r>
              <a:rPr lang="en-US" altLang="en-US" dirty="0">
                <a:ea typeface="ＭＳ Ｐゴシック" panose="020B0600070205080204" pitchFamily="34" charset="-128"/>
              </a:rPr>
              <a:t>D</a:t>
            </a:r>
            <a:r>
              <a:rPr lang="en-US" altLang="en-US" sz="100" dirty="0">
                <a:ea typeface="ＭＳ Ｐゴシック" panose="020B0600070205080204" pitchFamily="34" charset="-128"/>
              </a:rPr>
              <a:t> </a:t>
            </a:r>
            <a:r>
              <a:rPr lang="en-US" altLang="en-US" dirty="0">
                <a:ea typeface="ＭＳ Ｐゴシック" panose="020B0600070205080204" pitchFamily="34" charset="-128"/>
              </a:rPr>
              <a:t>T Heap </a:t>
            </a:r>
            <a:r>
              <a:rPr lang="en-US" altLang="en-US" sz="2000" b="0" dirty="0" smtClean="0">
                <a:ea typeface="ＭＳ Ｐゴシック" panose="020B0600070205080204" pitchFamily="34" charset="-128"/>
              </a:rPr>
              <a:t>(5 </a:t>
            </a:r>
            <a:r>
              <a:rPr lang="en-US" altLang="en-US" sz="2000" b="0" dirty="0">
                <a:ea typeface="ＭＳ Ｐゴシック" panose="020B0600070205080204" pitchFamily="34" charset="-128"/>
              </a:rPr>
              <a:t>of 6)</a:t>
            </a:r>
            <a:endParaRPr lang="en-US" dirty="0"/>
          </a:p>
        </p:txBody>
      </p:sp>
      <p:sp>
        <p:nvSpPr>
          <p:cNvPr id="3" name="Text Placeholder 2"/>
          <p:cNvSpPr>
            <a:spLocks noGrp="1"/>
          </p:cNvSpPr>
          <p:nvPr>
            <p:ph type="body" idx="1"/>
          </p:nvPr>
        </p:nvSpPr>
        <p:spPr>
          <a:xfrm>
            <a:off x="457200" y="1600201"/>
            <a:ext cx="8229600" cy="462516"/>
          </a:xfrm>
        </p:spPr>
        <p:txBody>
          <a:bodyPr/>
          <a:lstStyle/>
          <a:p>
            <a:pPr marL="0" indent="0">
              <a:buNone/>
            </a:pPr>
            <a:r>
              <a:rPr lang="en-US" altLang="en-US" sz="2000" b="1" dirty="0" smtClean="0">
                <a:ea typeface="ＭＳ Ｐゴシック" panose="020B0600070205080204" pitchFamily="34" charset="-128"/>
              </a:rPr>
              <a:t>Listing </a:t>
            </a:r>
            <a:r>
              <a:rPr lang="en-US" altLang="en-US" sz="2000" b="1" dirty="0">
                <a:ea typeface="ＭＳ Ｐゴシック" panose="020B0600070205080204" pitchFamily="34" charset="-128"/>
              </a:rPr>
              <a:t>17-1</a:t>
            </a:r>
            <a:r>
              <a:rPr lang="en-US" altLang="en-US" sz="2000" dirty="0">
                <a:ea typeface="ＭＳ Ｐゴシック" panose="020B0600070205080204" pitchFamily="34" charset="-128"/>
              </a:rPr>
              <a:t> </a:t>
            </a:r>
            <a:r>
              <a:rPr lang="en-US" altLang="en-US" sz="2000" b="1" dirty="0" smtClean="0">
                <a:ea typeface="ＭＳ Ｐゴシック" panose="020B0600070205080204" pitchFamily="34" charset="-128"/>
              </a:rPr>
              <a:t>[Continued]</a:t>
            </a:r>
            <a:endParaRPr lang="en-US" altLang="en-US" sz="2000" b="1" dirty="0">
              <a:solidFill>
                <a:schemeClr val="tx1"/>
              </a:solidFill>
              <a:ea typeface="ＭＳ Ｐゴシック" panose="020B0600070205080204" pitchFamily="34" charset="-128"/>
            </a:endParaRPr>
          </a:p>
        </p:txBody>
      </p:sp>
      <p:pic>
        <p:nvPicPr>
          <p:cNvPr id="4" name="Picture 2" descr="The computer code continues. Line 18. blank. Line 19, indented twice. forward slash asterisk asterisk Gets the height of this heap period. Line 20, indented 3 times. at sign return The height of the heap period asterisk forward slash. Line 21, indented twice. virtual i n t get Height left parenthesis right parenthesis c o n s t equals 0 semicolon. Line 22. blank. Line 23, indented twice. forward slash asterisk asterisk Gets the data that is in the root left parenthesis top right parenthesis of this heap period. Line 24, indented 4 times. For a max heap comma the data is the largest value in the heap semicolon. Line 25, indented 4 times. for a min heap comma the data is the smallest value in the heap period. Line 26, indented 3 times. at sign pre The heap is not empty period. Line 27, indented 3 times. at sign post The root's data has been returned comma and the heap is unchanged period. Line 28, indented 3 times. at sign return The data in the root of the heap period asterisk forward slash. Line 29, indented twice. virtual Item Type peek Top left parenthesis right parenthesis c o n s t equals 0 semicolon. Line 30. blank. Line 31, indented twice. forward slash asterisk asterisk Adds a new data item to this heap period. "/>
          <p:cNvPicPr>
            <a:picLocks noChangeAspect="1" noChangeArrowheads="1"/>
          </p:cNvPicPr>
          <p:nvPr/>
        </p:nvPicPr>
        <p:blipFill>
          <a:blip r:embed="rId2"/>
          <a:srcRect/>
          <a:stretch>
            <a:fillRect/>
          </a:stretch>
        </p:blipFill>
        <p:spPr bwMode="auto">
          <a:xfrm>
            <a:off x="566769" y="2533870"/>
            <a:ext cx="8010462" cy="331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3822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The A</a:t>
            </a:r>
            <a:r>
              <a:rPr lang="en-US" altLang="en-US" sz="100" dirty="0">
                <a:ea typeface="ＭＳ Ｐゴシック" panose="020B0600070205080204" pitchFamily="34" charset="-128"/>
              </a:rPr>
              <a:t> </a:t>
            </a:r>
            <a:r>
              <a:rPr lang="en-US" altLang="en-US" dirty="0">
                <a:ea typeface="ＭＳ Ｐゴシック" panose="020B0600070205080204" pitchFamily="34" charset="-128"/>
              </a:rPr>
              <a:t>D</a:t>
            </a:r>
            <a:r>
              <a:rPr lang="en-US" altLang="en-US" sz="100" dirty="0">
                <a:ea typeface="ＭＳ Ｐゴシック" panose="020B0600070205080204" pitchFamily="34" charset="-128"/>
              </a:rPr>
              <a:t> </a:t>
            </a:r>
            <a:r>
              <a:rPr lang="en-US" altLang="en-US" dirty="0">
                <a:ea typeface="ＭＳ Ｐゴシック" panose="020B0600070205080204" pitchFamily="34" charset="-128"/>
              </a:rPr>
              <a:t>T Heap </a:t>
            </a:r>
            <a:r>
              <a:rPr lang="en-US" altLang="en-US" sz="2000" b="0" dirty="0" smtClean="0">
                <a:ea typeface="ＭＳ Ｐゴシック" panose="020B0600070205080204" pitchFamily="34" charset="-128"/>
              </a:rPr>
              <a:t>(6 </a:t>
            </a:r>
            <a:r>
              <a:rPr lang="en-US" altLang="en-US" sz="2000" b="0" dirty="0">
                <a:ea typeface="ＭＳ Ｐゴシック" panose="020B0600070205080204" pitchFamily="34" charset="-128"/>
              </a:rPr>
              <a:t>of 6)</a:t>
            </a:r>
            <a:endParaRPr lang="en-US" dirty="0"/>
          </a:p>
        </p:txBody>
      </p:sp>
      <p:sp>
        <p:nvSpPr>
          <p:cNvPr id="3" name="Text Placeholder 2"/>
          <p:cNvSpPr>
            <a:spLocks noGrp="1"/>
          </p:cNvSpPr>
          <p:nvPr>
            <p:ph type="body" idx="1"/>
          </p:nvPr>
        </p:nvSpPr>
        <p:spPr>
          <a:xfrm>
            <a:off x="457200" y="1600201"/>
            <a:ext cx="8229600" cy="451884"/>
          </a:xfrm>
        </p:spPr>
        <p:txBody>
          <a:bodyPr/>
          <a:lstStyle/>
          <a:p>
            <a:pPr marL="0" indent="0">
              <a:buNone/>
            </a:pPr>
            <a:r>
              <a:rPr lang="en-US" altLang="en-US" sz="2000" b="1" dirty="0">
                <a:ea typeface="ＭＳ Ｐゴシック" panose="020B0600070205080204" pitchFamily="34" charset="-128"/>
              </a:rPr>
              <a:t>Listing 17-1</a:t>
            </a:r>
            <a:r>
              <a:rPr lang="en-US" altLang="en-US" sz="2000" dirty="0">
                <a:ea typeface="ＭＳ Ｐゴシック" panose="020B0600070205080204" pitchFamily="34" charset="-128"/>
              </a:rPr>
              <a:t> </a:t>
            </a:r>
            <a:r>
              <a:rPr lang="en-US" altLang="en-US" sz="2000" b="1" dirty="0">
                <a:ea typeface="ＭＳ Ｐゴシック" panose="020B0600070205080204" pitchFamily="34" charset="-128"/>
              </a:rPr>
              <a:t>[Continued]</a:t>
            </a:r>
            <a:endParaRPr lang="en-US" altLang="en-US" sz="2000" b="1" dirty="0">
              <a:solidFill>
                <a:schemeClr val="tx1"/>
              </a:solidFill>
              <a:ea typeface="ＭＳ Ｐゴシック" panose="020B0600070205080204" pitchFamily="34" charset="-128"/>
            </a:endParaRPr>
          </a:p>
        </p:txBody>
      </p:sp>
      <p:pic>
        <p:nvPicPr>
          <p:cNvPr id="4" name="Picture 2" descr="The computer code continues. Line 32, indented 3 times. at sign p a r a m new Data The data to be added period. Line 33, indented 3 times. at sign post The heap has a new node that contains new Data period. Line 34, indented 3 times. at sign return True if the addition is successful comma or false if not period asterisk forward slash. Line 35, indented twice. virtual b o o l add left parenthesis c o n s t Item Type ampersand new Data right parenthesis equals 0 semicolon. The computer code continues. Line 36. blank. Line 37, indented twice. forward slash asterisk asterisk Removes the data that is in the root left parenthesis top right parenthesis of this heap period. Line 38, indented 3 times. at sign return True if the removal is successful comma or false if not period asterisk forward slash. Line 39, indented twice. virtual b o o l remove left parenthesis right parenthesis equals 0 semicolon. Line 40. blank. Line 41, indented twice. forward slash asterisk asterisk Removes all data from this heap period asterisk forward slash. Line 42, indented twice. virtual void clear left parenthesis right parenthesis equals 0 semicolon. Line 43. blank. Line 44, indented twice. forward slash asterisk asterisk Destroys this heap and frees its assigned memory period asterisk forward slash. Line 45, indented 3 times. virtual tilde Heap Interface left parenthesis right parenthesis left brace right brace. Line 46. right brace semicolon forward slash forward slash end Heap Interface. Line 47. hash end if."/>
          <p:cNvPicPr>
            <a:picLocks noChangeAspect="1" noChangeArrowheads="1"/>
          </p:cNvPicPr>
          <p:nvPr/>
        </p:nvPicPr>
        <p:blipFill>
          <a:blip r:embed="rId2"/>
          <a:srcRect/>
          <a:stretch>
            <a:fillRect/>
          </a:stretch>
        </p:blipFill>
        <p:spPr bwMode="auto">
          <a:xfrm>
            <a:off x="944672" y="2189238"/>
            <a:ext cx="7254655" cy="411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8146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Array-Based </a:t>
            </a:r>
            <a:r>
              <a:rPr lang="en-US" altLang="en-US" dirty="0" smtClean="0">
                <a:ea typeface="ＭＳ Ｐゴシック" panose="020B0600070205080204" pitchFamily="34" charset="-128"/>
              </a:rPr>
              <a:t>Implementation of </a:t>
            </a:r>
            <a:r>
              <a:rPr lang="en-US" altLang="en-US" dirty="0">
                <a:ea typeface="ＭＳ Ｐゴシック" panose="020B0600070205080204" pitchFamily="34" charset="-128"/>
              </a:rPr>
              <a:t>a Heap</a:t>
            </a:r>
            <a:endParaRPr lang="en-US" dirty="0"/>
          </a:p>
        </p:txBody>
      </p:sp>
      <p:sp>
        <p:nvSpPr>
          <p:cNvPr id="3" name="Text Placeholder 2"/>
          <p:cNvSpPr>
            <a:spLocks noGrp="1"/>
          </p:cNvSpPr>
          <p:nvPr>
            <p:ph type="body" idx="1"/>
          </p:nvPr>
        </p:nvSpPr>
        <p:spPr>
          <a:xfrm>
            <a:off x="457200" y="1600200"/>
            <a:ext cx="8229600" cy="515679"/>
          </a:xfrm>
        </p:spPr>
        <p:txBody>
          <a:bodyPr/>
          <a:lstStyle/>
          <a:p>
            <a:pPr marL="0" indent="0">
              <a:buNone/>
            </a:pPr>
            <a:r>
              <a:rPr lang="en-US" altLang="en-US" sz="2000" b="1" dirty="0">
                <a:ea typeface="ＭＳ Ｐゴシック" panose="020B0600070205080204" pitchFamily="34" charset="-128"/>
              </a:rPr>
              <a:t>Figure 17-3</a:t>
            </a:r>
            <a:r>
              <a:rPr lang="en-US" altLang="en-US" sz="2000" dirty="0">
                <a:ea typeface="ＭＳ Ｐゴシック" panose="020B0600070205080204" pitchFamily="34" charset="-128"/>
              </a:rPr>
              <a:t> A complete binary tree and its </a:t>
            </a:r>
            <a:r>
              <a:rPr lang="en-US" altLang="en-US" sz="2000" dirty="0" smtClean="0">
                <a:ea typeface="ＭＳ Ｐゴシック" panose="020B0600070205080204" pitchFamily="34" charset="-128"/>
              </a:rPr>
              <a:t>array-based implementation</a:t>
            </a:r>
            <a:endParaRPr lang="en-US" altLang="en-US" sz="2000" dirty="0">
              <a:ea typeface="ＭＳ Ｐゴシック" panose="020B0600070205080204" pitchFamily="34" charset="-128"/>
            </a:endParaRPr>
          </a:p>
        </p:txBody>
      </p:sp>
      <p:pic>
        <p:nvPicPr>
          <p:cNvPr id="4" name="Picture 6" descr="A diagram illustrates a binary tree in level by level and its array based implementation. a) level- by - level numbering: A root node, Jose is numbered 0 and is labeled, level 1. The root node has two children nodes from left to right that reads, Deepak and Qiang which are numbered as 1 and 2 respectively and is labeled, level 2. The left child node, Deepak has two children nodes from left to right that reads, Anton and Elisa which are numbered as 3 and 4 and is labeled, level 3. The right child node, Qiang in level 2 has a left child node, numbered as 5 and it also falls under level 3. b) Array-based implementation: An array titled, items has 8 elements. The indexes and their corresponding values are as follows: 0, Jose; 1, Deepak; 2, Qiang; 3, Anton; 4, Elisa and 5, Mia. The values in indexes 6 and 7 are blank. "/>
          <p:cNvPicPr>
            <a:picLocks noChangeAspect="1" noChangeArrowheads="1"/>
          </p:cNvPicPr>
          <p:nvPr/>
        </p:nvPicPr>
        <p:blipFill rotWithShape="1">
          <a:blip r:embed="rId2"/>
          <a:srcRect l="1880" t="3934" r="2064" b="2875"/>
          <a:stretch/>
        </p:blipFill>
        <p:spPr bwMode="auto">
          <a:xfrm>
            <a:off x="652821" y="2590631"/>
            <a:ext cx="7838358" cy="291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654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Algorithms for Array-Based Heap Operations </a:t>
            </a:r>
            <a:r>
              <a:rPr lang="en-US" altLang="en-US" sz="2000" b="0" dirty="0" smtClean="0">
                <a:ea typeface="ＭＳ Ｐゴシック" panose="020B0600070205080204" pitchFamily="34" charset="-128"/>
              </a:rPr>
              <a:t>(1 of 8)</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smtClean="0">
                <a:ea typeface="ＭＳ Ｐゴシック" panose="020B0600070205080204" pitchFamily="34" charset="-128"/>
              </a:rPr>
              <a:t>Assume following private data members</a:t>
            </a:r>
          </a:p>
          <a:p>
            <a:pPr lvl="1" eaLnBrk="1" hangingPunct="1"/>
            <a:r>
              <a:rPr lang="en-US" altLang="en-US" sz="2400" b="1" dirty="0" smtClean="0">
                <a:solidFill>
                  <a:schemeClr val="tx1"/>
                </a:solidFill>
                <a:ea typeface="ＭＳ Ｐゴシック" panose="020B0600070205080204" pitchFamily="34" charset="-128"/>
              </a:rPr>
              <a:t>items</a:t>
            </a:r>
            <a:r>
              <a:rPr lang="en-US" altLang="en-US" sz="2400" dirty="0" smtClean="0">
                <a:ea typeface="ＭＳ Ｐゴシック" panose="020B0600070205080204" pitchFamily="34" charset="-128"/>
              </a:rPr>
              <a:t>: an array of heap items</a:t>
            </a:r>
          </a:p>
          <a:p>
            <a:pPr lvl="1" eaLnBrk="1" hangingPunct="1"/>
            <a:r>
              <a:rPr lang="en-US" altLang="en-US" sz="2400" b="1" dirty="0" smtClean="0">
                <a:solidFill>
                  <a:schemeClr val="tx1"/>
                </a:solidFill>
                <a:ea typeface="ＭＳ Ｐゴシック" panose="020B0600070205080204" pitchFamily="34" charset="-128"/>
              </a:rPr>
              <a:t>itemCount</a:t>
            </a:r>
            <a:r>
              <a:rPr lang="en-US" altLang="en-US" sz="2400" dirty="0" smtClean="0">
                <a:ea typeface="ＭＳ Ｐゴシック" panose="020B0600070205080204" pitchFamily="34" charset="-128"/>
              </a:rPr>
              <a:t>: an integer equal to the number of items in the heap</a:t>
            </a:r>
          </a:p>
          <a:p>
            <a:pPr lvl="1" eaLnBrk="1" hangingPunct="1"/>
            <a:r>
              <a:rPr lang="en-US" altLang="en-US" sz="2400" b="1" dirty="0" smtClean="0">
                <a:solidFill>
                  <a:schemeClr val="tx1"/>
                </a:solidFill>
                <a:ea typeface="ＭＳ Ｐゴシック" panose="020B0600070205080204" pitchFamily="34" charset="-128"/>
              </a:rPr>
              <a:t>maxItems</a:t>
            </a:r>
            <a:r>
              <a:rPr lang="en-US" altLang="en-US" sz="2400" dirty="0" smtClean="0">
                <a:ea typeface="ＭＳ Ｐゴシック" panose="020B0600070205080204" pitchFamily="34" charset="-128"/>
              </a:rPr>
              <a:t>: an integer equal to the maximum capacity of the heap</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661698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8724</TotalTime>
  <Words>731</Words>
  <Application>Microsoft Office PowerPoint</Application>
  <PresentationFormat>On-screen Show (4:3)</PresentationFormat>
  <Paragraphs>90</Paragraphs>
  <Slides>35</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4" baseType="lpstr">
      <vt:lpstr>ＭＳ Ｐゴシック</vt:lpstr>
      <vt:lpstr>Arial</vt:lpstr>
      <vt:lpstr>Noto Sans Symbols</vt:lpstr>
      <vt:lpstr>Symbol</vt:lpstr>
      <vt:lpstr>Times New Roman</vt:lpstr>
      <vt:lpstr>Verdana</vt:lpstr>
      <vt:lpstr>508 Lecture</vt:lpstr>
      <vt:lpstr>1_508 Lecture</vt:lpstr>
      <vt:lpstr>Equation</vt:lpstr>
      <vt:lpstr>Data Abstraction &amp; Problem Solving with C++: Walls and Mirrors</vt:lpstr>
      <vt:lpstr>The A D T Heap (1 of 6)</vt:lpstr>
      <vt:lpstr>The A D T Heap (2 of 6)</vt:lpstr>
      <vt:lpstr>The A D T Heap (3 of 6)</vt:lpstr>
      <vt:lpstr>The A D T Heap (4 of 6)</vt:lpstr>
      <vt:lpstr>The A D T Heap (5 of 6)</vt:lpstr>
      <vt:lpstr>The A D T Heap (6 of 6)</vt:lpstr>
      <vt:lpstr>Array-Based Implementation of a Heap</vt:lpstr>
      <vt:lpstr>Algorithms for Array-Based Heap Operations (1 of 8)</vt:lpstr>
      <vt:lpstr>Algorithms for Array-Based Heap Operations (2 of 8)</vt:lpstr>
      <vt:lpstr>Algorithms for Array-Based Heap Operations (3 of 8)</vt:lpstr>
      <vt:lpstr>Algorithms for Array-Based Heap Operations (4 of 8)</vt:lpstr>
      <vt:lpstr>Algorithms for Array-Based Heap Operations (5 of 8)</vt:lpstr>
      <vt:lpstr>Algorithms for Array-Based Heap Operations (6 of 8)</vt:lpstr>
      <vt:lpstr>Algorithms for Array-Based Heap Operations (7 of 8)</vt:lpstr>
      <vt:lpstr>Algorithms for Array-Based Heap Operations (8 of 8)</vt:lpstr>
      <vt:lpstr>The Implementation (1 of 10)</vt:lpstr>
      <vt:lpstr>The Implementation (2 of 10)</vt:lpstr>
      <vt:lpstr>The Implementation (3 of 10)</vt:lpstr>
      <vt:lpstr>The Implementation (4 of 10)</vt:lpstr>
      <vt:lpstr>The Implementation (5 of 10)</vt:lpstr>
      <vt:lpstr>The Implementation (6 of 10)</vt:lpstr>
      <vt:lpstr>The Implementation (7 of 10)</vt:lpstr>
      <vt:lpstr>The Implementation (8 of 10)</vt:lpstr>
      <vt:lpstr>The Implementation (9 of 10)</vt:lpstr>
      <vt:lpstr>The Implementation (10 of 10)</vt:lpstr>
      <vt:lpstr>Heap Implementation of the A D T Priority Queue (1 of 4)</vt:lpstr>
      <vt:lpstr>Heap Implementation of the A D T Priority Queue (2 of 4)</vt:lpstr>
      <vt:lpstr>Heap Implementation of the A D T Priority Queue (3 of 4)</vt:lpstr>
      <vt:lpstr>Heap Implementation of the A D T Priority Queue (4 of 4)</vt:lpstr>
      <vt:lpstr>Heap Sort (1 of 4)</vt:lpstr>
      <vt:lpstr>Heap Sort (2 of 4)</vt:lpstr>
      <vt:lpstr>Heap Sort (3 of 4)</vt:lpstr>
      <vt:lpstr>Heap Sort (4 of 4)</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Windows User</cp:lastModifiedBy>
  <cp:revision>838</cp:revision>
  <dcterms:modified xsi:type="dcterms:W3CDTF">2018-04-27T05:42:16Z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