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6"/>
  </p:notesMasterIdLst>
  <p:handoutMasterIdLst>
    <p:handoutMasterId r:id="rId57"/>
  </p:handoutMasterIdLst>
  <p:sldIdLst>
    <p:sldId id="332" r:id="rId3"/>
    <p:sldId id="334"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 id="365" r:id="rId35"/>
    <p:sldId id="366" r:id="rId36"/>
    <p:sldId id="367" r:id="rId37"/>
    <p:sldId id="368" r:id="rId38"/>
    <p:sldId id="369" r:id="rId39"/>
    <p:sldId id="370" r:id="rId40"/>
    <p:sldId id="371" r:id="rId41"/>
    <p:sldId id="372" r:id="rId42"/>
    <p:sldId id="373" r:id="rId43"/>
    <p:sldId id="374" r:id="rId44"/>
    <p:sldId id="375" r:id="rId45"/>
    <p:sldId id="388" r:id="rId46"/>
    <p:sldId id="377" r:id="rId47"/>
    <p:sldId id="378" r:id="rId48"/>
    <p:sldId id="380" r:id="rId49"/>
    <p:sldId id="381" r:id="rId50"/>
    <p:sldId id="382" r:id="rId51"/>
    <p:sldId id="383" r:id="rId52"/>
    <p:sldId id="384" r:id="rId53"/>
    <p:sldId id="385" r:id="rId54"/>
    <p:sldId id="329" r:id="rId5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3" userDrawn="1">
          <p15:clr>
            <a:srgbClr val="A4A3A4"/>
          </p15:clr>
        </p15:guide>
        <p15:guide id="2" pos="295" userDrawn="1">
          <p15:clr>
            <a:srgbClr val="A4A3A4"/>
          </p15:clr>
        </p15:guide>
        <p15:guide id="3" orient="horz" pos="352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94" autoAdjust="0"/>
    <p:restoredTop sz="94364" autoAdjust="0"/>
  </p:normalViewPr>
  <p:slideViewPr>
    <p:cSldViewPr snapToGrid="0" snapToObjects="1">
      <p:cViewPr varScale="1">
        <p:scale>
          <a:sx n="61" d="100"/>
          <a:sy n="61" d="100"/>
        </p:scale>
        <p:origin x="942" y="78"/>
      </p:cViewPr>
      <p:guideLst>
        <p:guide orient="horz" pos="1003"/>
        <p:guide pos="295"/>
        <p:guide orient="horz" pos="3521"/>
      </p:guideLst>
    </p:cSldViewPr>
  </p:slideViewPr>
  <p:outlineViewPr>
    <p:cViewPr>
      <p:scale>
        <a:sx n="33" d="100"/>
        <a:sy n="33" d="100"/>
      </p:scale>
      <p:origin x="0" y="-1948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commentAuthors" Target="commentAuthors.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4/27/2018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3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90095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5405718"/>
            <a:ext cx="8229600" cy="720445"/>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550863" y="3227388"/>
            <a:ext cx="8139112" cy="12096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47345644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panose="020B0604030504040204" pitchFamily="34" charset="0"/>
                <a:ea typeface="Verdana" panose="020B0604030504040204" pitchFamily="34" charset="0"/>
                <a:cs typeface="Verdana" panose="020B0604030504040204" pitchFamily="34" charset="0"/>
              </a:rPr>
              <a:t>Copyright © </a:t>
            </a:r>
            <a:r>
              <a:rPr lang="en-IN" sz="1200" smtClean="0">
                <a:solidFill>
                  <a:schemeClr val="tx1"/>
                </a:solidFill>
                <a:latin typeface="Verdana" panose="020B0604030504040204" pitchFamily="34" charset="0"/>
                <a:ea typeface="Verdana" panose="020B0604030504040204" pitchFamily="34" charset="0"/>
                <a:cs typeface="Verdana" panose="020B0604030504040204" pitchFamily="34" charset="0"/>
              </a:rPr>
              <a:t>2017, 2013, 2007</a:t>
            </a:r>
            <a:r>
              <a:rPr lang="en-US" altLang="en-US" sz="1200" smtClean="0">
                <a:solidFill>
                  <a:schemeClr val="tx1"/>
                </a:solidFill>
                <a:latin typeface="Verdana" panose="020B0604030504040204" pitchFamily="34" charset="0"/>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70"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1.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34.wmf"/></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229600" cy="1045386"/>
          </a:xfrm>
        </p:spPr>
        <p:txBody>
          <a:bodyPr anchor="b"/>
          <a:lstStyle/>
          <a:p>
            <a:pPr>
              <a:defRPr/>
            </a:pPr>
            <a:r>
              <a:rPr lang="en-US" dirty="0"/>
              <a:t>Data Abstraction &amp; Problem Solving with </a:t>
            </a:r>
            <a:r>
              <a:rPr lang="en-US" dirty="0" smtClean="0"/>
              <a:t>C++: </a:t>
            </a:r>
            <a:r>
              <a:rPr lang="en-US" dirty="0"/>
              <a:t>Walls </a:t>
            </a:r>
            <a:r>
              <a:rPr lang="en-US" dirty="0" smtClean="0"/>
              <a:t>and </a:t>
            </a:r>
            <a:r>
              <a:rPr lang="en-US" dirty="0"/>
              <a:t>Mirrors</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260756"/>
            <a:ext cx="8229600" cy="478970"/>
          </a:xfrm>
        </p:spPr>
        <p:txBody>
          <a:bodyPr/>
          <a:lstStyle/>
          <a:p>
            <a:r>
              <a:rPr lang="en-US" dirty="0" smtClean="0">
                <a:latin typeface="+mn-lt"/>
              </a:rPr>
              <a:t>Seventh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20</a:t>
            </a:r>
            <a:endParaRPr lang="en-US" b="1" dirty="0">
              <a:latin typeface="+mn-lt"/>
            </a:endParaRPr>
          </a:p>
        </p:txBody>
      </p:sp>
      <p:sp>
        <p:nvSpPr>
          <p:cNvPr id="5" name="Text Placeholder 4"/>
          <p:cNvSpPr>
            <a:spLocks noGrp="1"/>
          </p:cNvSpPr>
          <p:nvPr>
            <p:ph type="body" idx="3"/>
          </p:nvPr>
        </p:nvSpPr>
        <p:spPr>
          <a:xfrm>
            <a:off x="4773168" y="3114461"/>
            <a:ext cx="3913631" cy="1796752"/>
          </a:xfrm>
        </p:spPr>
        <p:txBody>
          <a:bodyPr/>
          <a:lstStyle/>
          <a:p>
            <a:pPr algn="ctr" eaLnBrk="1" hangingPunct="1"/>
            <a:r>
              <a:rPr lang="en-US" altLang="en-US" dirty="0">
                <a:solidFill>
                  <a:schemeClr val="tx1"/>
                </a:solidFill>
                <a:latin typeface="+mn-lt"/>
              </a:rPr>
              <a:t>Graphs</a:t>
            </a:r>
            <a:endParaRPr lang="en-US" altLang="en-US" dirty="0">
              <a:solidFill>
                <a:schemeClr val="tx1"/>
              </a:solidFill>
              <a:latin typeface="+mn-lt"/>
              <a:cs typeface="Verdana" panose="020B0604030504040204" pitchFamily="34" charset="0"/>
            </a:endParaRPr>
          </a:p>
        </p:txBody>
      </p:sp>
      <p:pic>
        <p:nvPicPr>
          <p:cNvPr id="9" name="Picture 8" descr="Front Cover: Data Abstraction &amp; Problem Solving with C++: Walls and Mirrors Seventh Edition by Carrano and Henry."/>
          <p:cNvPicPr/>
          <p:nvPr/>
        </p:nvPicPr>
        <p:blipFill>
          <a:blip r:embed="rId3">
            <a:extLst>
              <a:ext uri="{28A0092B-C50C-407E-A947-70E740481C1C}">
                <a14:useLocalDpi xmlns:a14="http://schemas.microsoft.com/office/drawing/2010/main" val="0"/>
              </a:ext>
            </a:extLst>
          </a:blip>
          <a:srcRect/>
          <a:stretch>
            <a:fillRect/>
          </a:stretch>
        </p:blipFill>
        <p:spPr bwMode="auto">
          <a:xfrm>
            <a:off x="761120" y="1879948"/>
            <a:ext cx="3460639" cy="4230949"/>
          </a:xfrm>
          <a:prstGeom prst="rect">
            <a:avLst/>
          </a:prstGeom>
          <a:noFill/>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Copyright © </a:t>
            </a:r>
            <a:r>
              <a:rPr lang="en-IN" sz="1200" dirty="0">
                <a:solidFill>
                  <a:schemeClr val="tx1"/>
                </a:solidFill>
                <a:latin typeface="Verdana" panose="020B0604030504040204" pitchFamily="34" charset="0"/>
                <a:ea typeface="Verdana" panose="020B0604030504040204" pitchFamily="34" charset="0"/>
                <a:cs typeface="Verdana" panose="020B0604030504040204" pitchFamily="34" charset="0"/>
              </a:rPr>
              <a:t>2017, 2013, 2007</a:t>
            </a:r>
            <a:r>
              <a:rPr lang="en-US" alt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alt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Reserved</a:t>
            </a:r>
            <a:endParaRPr lang="en-US" alt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ltLang="en-US" dirty="0"/>
              <a:t>Graphs as A</a:t>
            </a:r>
            <a:r>
              <a:rPr lang="en-US" altLang="en-US" sz="100" dirty="0"/>
              <a:t> </a:t>
            </a:r>
            <a:r>
              <a:rPr lang="en-US" altLang="en-US" dirty="0"/>
              <a:t>D</a:t>
            </a:r>
            <a:r>
              <a:rPr lang="en-US" altLang="en-US" sz="100" dirty="0"/>
              <a:t> </a:t>
            </a:r>
            <a:r>
              <a:rPr lang="en-US" altLang="en-US" dirty="0" smtClean="0"/>
              <a:t>Ts </a:t>
            </a:r>
            <a:r>
              <a:rPr lang="en-US" altLang="en-US" sz="2000" b="0" dirty="0" smtClean="0"/>
              <a:t>(2 </a:t>
            </a:r>
            <a:r>
              <a:rPr lang="en-US" altLang="en-US" sz="2000" b="0" dirty="0"/>
              <a:t>of 4)</a:t>
            </a:r>
            <a:endParaRPr lang="en-US" sz="2000" dirty="0"/>
          </a:p>
        </p:txBody>
      </p:sp>
      <p:sp>
        <p:nvSpPr>
          <p:cNvPr id="6" name="Text Placeholder 5"/>
          <p:cNvSpPr>
            <a:spLocks noGrp="1"/>
          </p:cNvSpPr>
          <p:nvPr>
            <p:ph type="body" idx="1"/>
          </p:nvPr>
        </p:nvSpPr>
        <p:spPr>
          <a:xfrm>
            <a:off x="457200" y="1600200"/>
            <a:ext cx="8229600" cy="542925"/>
          </a:xfrm>
        </p:spPr>
        <p:txBody>
          <a:bodyPr/>
          <a:lstStyle/>
          <a:p>
            <a:pPr marL="0" indent="0">
              <a:buNone/>
            </a:pPr>
            <a:r>
              <a:rPr lang="en-US" altLang="en-US" sz="2000" b="1" dirty="0" smtClean="0"/>
              <a:t>Listing 20-1</a:t>
            </a:r>
            <a:r>
              <a:rPr lang="en-US" altLang="en-US" sz="2000" dirty="0" smtClean="0"/>
              <a:t> </a:t>
            </a:r>
            <a:r>
              <a:rPr lang="en-US" altLang="en-US" sz="2000" dirty="0"/>
              <a:t>A </a:t>
            </a:r>
            <a:r>
              <a:rPr lang="en-US" altLang="en-US" sz="2000" dirty="0" smtClean="0"/>
              <a:t>C++ </a:t>
            </a:r>
            <a:r>
              <a:rPr lang="en-US" altLang="en-US" sz="2000" dirty="0"/>
              <a:t>interface for undirected, connected </a:t>
            </a:r>
            <a:r>
              <a:rPr lang="en-US" altLang="en-US" sz="2000" dirty="0" smtClean="0"/>
              <a:t>graphs</a:t>
            </a:r>
            <a:endParaRPr lang="en-US" altLang="en-US" sz="2000" dirty="0"/>
          </a:p>
        </p:txBody>
      </p:sp>
      <p:pic>
        <p:nvPicPr>
          <p:cNvPr id="7" name="Picture 6" descr="Computer code has 56 lines. The lines read as follows. Line 1. forward slash asterisk asterisk An interface for the A D T undirected comma connected graph period. Line 2, indented once. at sign file Graph Interface period h asterisk forward slash. Line 3. hash if n d e f GRAPH underscore INTERFACE underscore. Line 4. hash define GRAPH underscore INTERFACE underscore. Line 5. blank. Line 6. template left angle bracket class Label Type right angle bracket. Line 7. class Graph Interface. Line 8. left brace. Line 9. public colon. Line 10, indented twice. forward slash asterisk asterisk Gets the number of vertices in this graph period. Line 11, indented twice. at sign return The number of vertices in the graph period asterisk forward slash. Line 12, indented once. virtual I n t get N u m Vertices left parenthesis right parenthesis c o n s t equals 0 semicolon. Line 13. blank. Line 14, indented once. forward slash asterisk asterisk Gets the number of edges in this graph period. Line 15, indented twice. at sign return The number of edges in the graph period asterisk forward slash. Line 16, indented once. virtual I n t get N u m Edges left parenthesis right parenthesis c o n s t equals 0 semicol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0268" y="2286541"/>
            <a:ext cx="6923464" cy="3907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3857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Graphs as A</a:t>
            </a:r>
            <a:r>
              <a:rPr lang="en-US" altLang="en-US" sz="100" dirty="0"/>
              <a:t> </a:t>
            </a:r>
            <a:r>
              <a:rPr lang="en-US" altLang="en-US" dirty="0"/>
              <a:t>D</a:t>
            </a:r>
            <a:r>
              <a:rPr lang="en-US" altLang="en-US" sz="100" dirty="0"/>
              <a:t> </a:t>
            </a:r>
            <a:r>
              <a:rPr lang="en-US" altLang="en-US" dirty="0" smtClean="0"/>
              <a:t>Ts </a:t>
            </a:r>
            <a:r>
              <a:rPr lang="en-US" altLang="en-US" sz="2000" b="0" dirty="0" smtClean="0"/>
              <a:t>(3 </a:t>
            </a:r>
            <a:r>
              <a:rPr lang="en-US" altLang="en-US" sz="2000" b="0" dirty="0"/>
              <a:t>of 4)</a:t>
            </a:r>
            <a:endParaRPr lang="en-US" sz="2000" dirty="0"/>
          </a:p>
        </p:txBody>
      </p:sp>
      <p:sp>
        <p:nvSpPr>
          <p:cNvPr id="3" name="Text Placeholder 2"/>
          <p:cNvSpPr>
            <a:spLocks noGrp="1"/>
          </p:cNvSpPr>
          <p:nvPr>
            <p:ph type="body" idx="1"/>
          </p:nvPr>
        </p:nvSpPr>
        <p:spPr>
          <a:xfrm>
            <a:off x="457200" y="1600201"/>
            <a:ext cx="8229600" cy="419100"/>
          </a:xfrm>
        </p:spPr>
        <p:txBody>
          <a:bodyPr/>
          <a:lstStyle/>
          <a:p>
            <a:pPr marL="0" indent="0">
              <a:buNone/>
            </a:pPr>
            <a:r>
              <a:rPr lang="en-US" altLang="en-US" sz="2000" b="1" dirty="0" smtClean="0"/>
              <a:t>Listing 20-1 [Continued]</a:t>
            </a:r>
            <a:endParaRPr lang="en-US" altLang="en-US" sz="2000" dirty="0"/>
          </a:p>
        </p:txBody>
      </p:sp>
      <p:pic>
        <p:nvPicPr>
          <p:cNvPr id="4" name="Picture 2" descr="The computer code continues. Line 17. blank. Line 18. forward slash asterisk asterisk Creates an undirected edge in this graph between two vertices. Line 19, indented 3 times. that have the given labels period If such vertices do not exist comma creates. Line 20, indented 3 times. them and adds them to the graph before creating the edge period. Line 21, indented twice. at sign p a r a m start A label for the first vertex period. Line 22, indented twice. at sign p a r a m end A label for the second vertex period. Line 23, indented twice. at sign p a r a m edge Weight The integer weight of the edge period. Line 24, indented twice. at sign return True if the edge is created comma or false otherwise period asterisk forward slash. Line 25, indented once. virtual b o o l add left parenthesis Label Type start comma Label Type end comma I n t edge Weight right parenthesis equals 0 semicolon. Line 26. blank. Line 27, indented once. forward slash asterisk asterisk Removes an edge from this graph period If a vertex is left with no other edges comma. Line 28, indented 3 times. it is removed from the graph since this is a connected graph period. Line 29, indented twice. at sign p a r a m start A label for the vertex at the beginning of the edge period. Line 30, indented twice. at sign p a r a m end A label for the vertex at the end of the edge period. Line 31, indented twice. at sign return True if the edge is removed comma or false otherwise period asterisk forward slash. Line 32, indented once. virtual b o o l remove left parenthesis Label Type start comma Label Type end right parenthesis equals 0 semicolon. Line 33. blank. Line 34, indented once. forward slash asterisk asterisk Gets the weight of an edge in this graph period. Line 35, indented twice. at sign return The weight of the specified edge period. Line 36, indented 3 times. If no such edge exists comma returns a negative integer period asterisk forward slash. Line 37, indented once. virtual I n t get Edge Weight left parenthesis Label Type start comma Label Type end right parenthesis c o n s t equals 0 semicolon. Line 38. blan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830" y="2285433"/>
            <a:ext cx="6500341" cy="390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61945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Graphs as A</a:t>
            </a:r>
            <a:r>
              <a:rPr lang="en-US" altLang="en-US" sz="100" dirty="0"/>
              <a:t> </a:t>
            </a:r>
            <a:r>
              <a:rPr lang="en-US" altLang="en-US" dirty="0"/>
              <a:t>D</a:t>
            </a:r>
            <a:r>
              <a:rPr lang="en-US" altLang="en-US" sz="100" dirty="0"/>
              <a:t> </a:t>
            </a:r>
            <a:r>
              <a:rPr lang="en-US" altLang="en-US" dirty="0" smtClean="0"/>
              <a:t>Ts </a:t>
            </a:r>
            <a:r>
              <a:rPr lang="en-US" altLang="en-US" sz="2000" b="0" dirty="0" smtClean="0"/>
              <a:t>(4 </a:t>
            </a:r>
            <a:r>
              <a:rPr lang="en-US" altLang="en-US" sz="2000" b="0" dirty="0"/>
              <a:t>of 4)</a:t>
            </a:r>
            <a:endParaRPr lang="en-US" sz="2000" dirty="0"/>
          </a:p>
        </p:txBody>
      </p:sp>
      <p:sp>
        <p:nvSpPr>
          <p:cNvPr id="3" name="Text Placeholder 2"/>
          <p:cNvSpPr>
            <a:spLocks noGrp="1"/>
          </p:cNvSpPr>
          <p:nvPr>
            <p:ph type="body" idx="1"/>
          </p:nvPr>
        </p:nvSpPr>
        <p:spPr>
          <a:xfrm>
            <a:off x="457200" y="1600200"/>
            <a:ext cx="8229600" cy="447675"/>
          </a:xfrm>
        </p:spPr>
        <p:txBody>
          <a:bodyPr/>
          <a:lstStyle/>
          <a:p>
            <a:pPr marL="0" indent="0">
              <a:buNone/>
            </a:pPr>
            <a:r>
              <a:rPr lang="en-US" altLang="en-US" sz="2000" b="1" dirty="0" smtClean="0"/>
              <a:t>Listing 20-1 [Continued]</a:t>
            </a:r>
            <a:endParaRPr lang="en-US" altLang="en-US" sz="2000" dirty="0"/>
          </a:p>
        </p:txBody>
      </p:sp>
      <p:pic>
        <p:nvPicPr>
          <p:cNvPr id="4" name="Picture 2" descr="The computer code continues. Line 39, indented once. forward slash asterisk asterisk Performs a depth hyphen first search of this graph beginning at the given. Line 40, indented 3 times. vertex and calls a given function once for each vertex visited period. Line 41, indented twice. at sign p a r a m start A label for the beginning vertex period. Line 42, indented twice. at sign p a r a m visit A client dash defined function that performs an operation on. Line 43, indented 3 times. or with each visited vertex period asterisk forward slash. Line 44, indented once. virtual void depth First Traversal left parenthesis Label Type start comma void visit left parenthesis Label Type ampersand right parenthesis right parenthesis equals 0 semicolon. Line 45. blank. Line 46, indented once. forward slash asterisk asterisk Performs a breadth dash first search of this graph beginning at the given. Line 47, indented 3 times. vertex and calls a given function once for each vertex visited period. Line 48, indented twice. at sign p a r a m start A label for the beginning vertex period. Line 49, indented twice. at sign p a r a m visit A client dash defined function that performs an operation on. Line 50, indented 3 times. or with each visited vertex period asterisk forward slash. Line 51, indented once. virtual void breadth First Traversal left parenthesis Label Type start comma void visit left parenthesis Label Type ampersand right parenthesis right parenthesis equals 0 semicolon. Line 52. blank. Line 53, indented once. forward slash asterisk asterisk Destroys this graph and frees its assigned memory period asterisk forward slash. Line 54, indented once. virtual tilde Graph Interface left parenthesis right parenthesis left brace right brace. Line 55. right brace semicolon forward slash forward slash end Graph Interface. Line 56. hash end 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133" y="2391583"/>
            <a:ext cx="7791733" cy="371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1124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Implementing </a:t>
            </a:r>
            <a:r>
              <a:rPr lang="en-US" altLang="en-US" dirty="0" smtClean="0"/>
              <a:t>Graphs </a:t>
            </a:r>
            <a:r>
              <a:rPr lang="en-US" altLang="en-US" sz="2000" b="0" dirty="0"/>
              <a:t>(1 of </a:t>
            </a:r>
            <a:r>
              <a:rPr lang="en-US" altLang="en-US" sz="2000" b="0" dirty="0" smtClean="0"/>
              <a:t>5)</a:t>
            </a:r>
            <a:endParaRPr lang="en-US" sz="2000" dirty="0"/>
          </a:p>
        </p:txBody>
      </p:sp>
      <p:sp>
        <p:nvSpPr>
          <p:cNvPr id="3" name="Text Placeholder 2"/>
          <p:cNvSpPr>
            <a:spLocks noGrp="1"/>
          </p:cNvSpPr>
          <p:nvPr>
            <p:ph type="body" idx="1"/>
          </p:nvPr>
        </p:nvSpPr>
        <p:spPr>
          <a:xfrm>
            <a:off x="457200" y="1600200"/>
            <a:ext cx="8229600" cy="485775"/>
          </a:xfrm>
        </p:spPr>
        <p:txBody>
          <a:bodyPr/>
          <a:lstStyle/>
          <a:p>
            <a:pPr marL="0" indent="0">
              <a:buNone/>
            </a:pPr>
            <a:r>
              <a:rPr lang="en-US" altLang="en-US" sz="2000" b="1" dirty="0" smtClean="0"/>
              <a:t>Figure 20-7</a:t>
            </a:r>
            <a:r>
              <a:rPr lang="en-US" altLang="en-US" sz="2000" dirty="0" smtClean="0"/>
              <a:t> </a:t>
            </a:r>
            <a:r>
              <a:rPr lang="en-US" altLang="en-US" sz="2000" dirty="0"/>
              <a:t>(a) A directed graph and (b) its adjacency </a:t>
            </a:r>
            <a:r>
              <a:rPr lang="en-US" altLang="en-US" sz="2000" dirty="0" smtClean="0"/>
              <a:t>matrix</a:t>
            </a:r>
            <a:endParaRPr lang="en-US" altLang="en-US" sz="2000" dirty="0"/>
          </a:p>
        </p:txBody>
      </p:sp>
      <p:pic>
        <p:nvPicPr>
          <p:cNvPr id="4" name="Picture 2" descr="Two diagrams a and b illustrate a directed graph and its adjacency matrix. Diagram a is a directed graph with 9 vertices numbered from 0 to 8. The vertices and corresponding values are as follows. P, 0; Q, 1; R, 2; S, 3; T, 4; W, 5; X, 6; Y, 7 and Z, 8. Q has a directed edge to X. R also has a directed edge to X. P has directed edges to R and W. W has directed edges to S and Y. Y has directed edges to Z and R. S has directed edge to T. T has directed edge to W. Diagram b represents a 9 by 9 binary matrix. The following grid coordinates has the value 1 in it. P, R; P, W; Q, X; R, X; S, T; T, W; W, S; W; Y, R and Y, Z. All the remaining grids contains 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669" y="2344886"/>
            <a:ext cx="5988663" cy="3857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0910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Implementing </a:t>
            </a:r>
            <a:r>
              <a:rPr lang="en-US" altLang="en-US" dirty="0" smtClean="0"/>
              <a:t>Graphs </a:t>
            </a:r>
            <a:r>
              <a:rPr lang="en-US" altLang="en-US" sz="2000" b="0" dirty="0" smtClean="0"/>
              <a:t>(2 </a:t>
            </a:r>
            <a:r>
              <a:rPr lang="en-US" altLang="en-US" sz="2000" b="0" dirty="0"/>
              <a:t>of </a:t>
            </a:r>
            <a:r>
              <a:rPr lang="en-US" altLang="en-US" sz="2000" b="0" dirty="0" smtClean="0"/>
              <a:t>5)</a:t>
            </a:r>
            <a:endParaRPr lang="en-US" sz="2000" dirty="0"/>
          </a:p>
        </p:txBody>
      </p:sp>
      <p:sp>
        <p:nvSpPr>
          <p:cNvPr id="3" name="Text Placeholder 2"/>
          <p:cNvSpPr>
            <a:spLocks noGrp="1"/>
          </p:cNvSpPr>
          <p:nvPr>
            <p:ph type="body" idx="1"/>
          </p:nvPr>
        </p:nvSpPr>
        <p:spPr>
          <a:xfrm>
            <a:off x="457200" y="1600201"/>
            <a:ext cx="8229600" cy="800100"/>
          </a:xfrm>
        </p:spPr>
        <p:txBody>
          <a:bodyPr/>
          <a:lstStyle/>
          <a:p>
            <a:pPr marL="0" indent="0">
              <a:buNone/>
            </a:pPr>
            <a:r>
              <a:rPr lang="en-US" altLang="en-US" sz="2000" b="1" dirty="0" smtClean="0"/>
              <a:t>Figure 20-8 </a:t>
            </a:r>
            <a:r>
              <a:rPr lang="en-US" altLang="en-US" sz="2000" dirty="0"/>
              <a:t>(a) A weighted undirected graph and </a:t>
            </a:r>
            <a:r>
              <a:rPr lang="en-US" altLang="en-US" sz="2000" dirty="0" smtClean="0"/>
              <a:t>(</a:t>
            </a:r>
            <a:r>
              <a:rPr lang="en-US" altLang="en-US" sz="2000" dirty="0"/>
              <a:t>b) its adjacency </a:t>
            </a:r>
            <a:r>
              <a:rPr lang="en-US" altLang="en-US" sz="2000" dirty="0" smtClean="0"/>
              <a:t>matrix</a:t>
            </a:r>
            <a:endParaRPr lang="en-US" altLang="en-US" sz="2000" dirty="0"/>
          </a:p>
        </p:txBody>
      </p:sp>
      <p:pic>
        <p:nvPicPr>
          <p:cNvPr id="4" name="Picture 2" descr="Two diagrams (a) and (b) represent a weighted undirected graph and its corresponding adjacency matrix. Diagram (a) is a weighted undirected graph with four vertices 0(A), 1(B), 2(C), and 3(D). Line connecting the vertex 0(A) and 1(B) has the value 8, line from the vertex 1(B) to 9(C) has the value 9 and line from vertex 3(D) and 0(A) has the value 6. No line connects the vertex 2 (c) and 3 (D). Diagram (b) represents the corresponding adjacency matrix of the graph. It displays a 4 by 4 matrix. Grid coordinates and their adjacency values are as follows: 0(A), 1(B): 8, 0(A), 3(D): 6, 1(B), 0(A): 8, 1(B), 2(C): 9, 2(C), 1(B): 9, 3(D), 0(A): 6. The remaining coordinates hold the infinity symbol.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206" y="3014663"/>
            <a:ext cx="7113587"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8977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Implementing </a:t>
            </a:r>
            <a:r>
              <a:rPr lang="en-US" altLang="en-US" dirty="0" smtClean="0"/>
              <a:t>Graphs </a:t>
            </a:r>
            <a:r>
              <a:rPr lang="en-US" altLang="en-US" sz="2000" b="0" dirty="0" smtClean="0"/>
              <a:t>(3 </a:t>
            </a:r>
            <a:r>
              <a:rPr lang="en-US" altLang="en-US" sz="2000" b="0" dirty="0"/>
              <a:t>of </a:t>
            </a:r>
            <a:r>
              <a:rPr lang="en-US" altLang="en-US" sz="2000" b="0" dirty="0" smtClean="0"/>
              <a:t>5)</a:t>
            </a:r>
            <a:endParaRPr lang="en-US" sz="2000" dirty="0"/>
          </a:p>
        </p:txBody>
      </p:sp>
      <p:sp>
        <p:nvSpPr>
          <p:cNvPr id="3" name="Text Placeholder 2"/>
          <p:cNvSpPr>
            <a:spLocks noGrp="1"/>
          </p:cNvSpPr>
          <p:nvPr>
            <p:ph type="body" idx="1"/>
          </p:nvPr>
        </p:nvSpPr>
        <p:spPr>
          <a:xfrm>
            <a:off x="457200" y="1600200"/>
            <a:ext cx="8229600" cy="504825"/>
          </a:xfrm>
        </p:spPr>
        <p:txBody>
          <a:bodyPr/>
          <a:lstStyle/>
          <a:p>
            <a:pPr marL="0" indent="0">
              <a:buNone/>
            </a:pPr>
            <a:r>
              <a:rPr lang="en-US" altLang="en-US" sz="2000" b="1" dirty="0" smtClean="0"/>
              <a:t>Figure </a:t>
            </a:r>
            <a:r>
              <a:rPr lang="en-US" altLang="en-US" sz="2000" b="1" dirty="0"/>
              <a:t>20-9</a:t>
            </a:r>
            <a:r>
              <a:rPr lang="en-US" altLang="en-US" sz="2000" dirty="0"/>
              <a:t> (a) A directed graph and (b) its adjacency </a:t>
            </a:r>
            <a:r>
              <a:rPr lang="en-US" altLang="en-US" sz="2000" dirty="0" smtClean="0"/>
              <a:t>list</a:t>
            </a:r>
            <a:endParaRPr lang="en-US" altLang="en-US" sz="2000" dirty="0"/>
          </a:p>
        </p:txBody>
      </p:sp>
      <p:pic>
        <p:nvPicPr>
          <p:cNvPr id="4" name="Picture 2" descr="Two diagrams (a) and (b) display a directed graph and its adjacency list. Diagram (a) the directed graph has the following vertices: 0(P), 1(Q), 2(R), 3(S), 4(T), 5(W), 6(X), 7(Y), and 8 (Z). The vertices have the following edges: 0(P) has its edges to 2(R) and 5(W), 1(Q) has its edge to 6(X), 2(R) has its edge to 6(X), 3(S) has its edge to 4(T), 4(T) has its edge to 5(W), 5(W) has its edge to 7(Y), 7(Y) has its edges to 2(R) and 8(Z). Diagram (b) represents the corresponding adjacency list with the vertices presented in chained nodes that link with the nodes corresponding to its edges. The head nodes and their corresponding nodes are as follows: Node 0(P) is linked to nodes R and W, Node 1(Q) is linked to X, Node 2(R) is linked to X, Node 3(S)is linked to T, Node 4(T)is linked to W, Node 5(W) is linked to nodes S and Y, Node 6 (X) is not linked to any node, Node 7(Y) is linked to R and Z and Node 8(Z) is not linked to any nod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535" y="2350325"/>
            <a:ext cx="5286929" cy="3847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6565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Implementing </a:t>
            </a:r>
            <a:r>
              <a:rPr lang="en-US" altLang="en-US" dirty="0" smtClean="0"/>
              <a:t>Graphs </a:t>
            </a:r>
            <a:r>
              <a:rPr lang="en-US" altLang="en-US" sz="2000" b="0" dirty="0" smtClean="0"/>
              <a:t>(4 </a:t>
            </a:r>
            <a:r>
              <a:rPr lang="en-US" altLang="en-US" sz="2000" b="0" dirty="0"/>
              <a:t>of </a:t>
            </a:r>
            <a:r>
              <a:rPr lang="en-US" altLang="en-US" sz="2000" b="0" dirty="0" smtClean="0"/>
              <a:t>5)</a:t>
            </a:r>
            <a:endParaRPr lang="en-US" sz="2000" dirty="0"/>
          </a:p>
        </p:txBody>
      </p:sp>
      <p:sp>
        <p:nvSpPr>
          <p:cNvPr id="3" name="Text Placeholder 2"/>
          <p:cNvSpPr>
            <a:spLocks noGrp="1"/>
          </p:cNvSpPr>
          <p:nvPr>
            <p:ph type="body" idx="1"/>
          </p:nvPr>
        </p:nvSpPr>
        <p:spPr>
          <a:xfrm>
            <a:off x="457200" y="1600201"/>
            <a:ext cx="8229600" cy="444116"/>
          </a:xfrm>
        </p:spPr>
        <p:txBody>
          <a:bodyPr/>
          <a:lstStyle/>
          <a:p>
            <a:pPr marL="0" indent="0">
              <a:buNone/>
            </a:pPr>
            <a:r>
              <a:rPr lang="en-US" altLang="en-US" sz="2000" b="1" dirty="0" smtClean="0"/>
              <a:t>Figure </a:t>
            </a:r>
            <a:r>
              <a:rPr lang="en-US" altLang="en-US" sz="2000" b="1" dirty="0"/>
              <a:t>20-10</a:t>
            </a:r>
            <a:r>
              <a:rPr lang="en-US" altLang="en-US" sz="2000" dirty="0"/>
              <a:t> (a) A weighted undirected </a:t>
            </a:r>
            <a:r>
              <a:rPr lang="en-US" altLang="en-US" sz="2000" dirty="0" smtClean="0"/>
              <a:t>graph </a:t>
            </a:r>
            <a:r>
              <a:rPr lang="en-US" altLang="en-US" sz="2000" dirty="0"/>
              <a:t>and (b) its adjacency </a:t>
            </a:r>
            <a:r>
              <a:rPr lang="en-US" altLang="en-US" sz="2000" dirty="0" smtClean="0"/>
              <a:t>list</a:t>
            </a:r>
            <a:endParaRPr lang="en-US" altLang="en-US" sz="2000" dirty="0"/>
          </a:p>
        </p:txBody>
      </p:sp>
      <p:pic>
        <p:nvPicPr>
          <p:cNvPr id="4" name="Picture 2" descr="Two diagrams represent a weighted undirected graph and its adjacency list. Diagram (a) is a weighted undirected graph with four vertices, 0(A), 1(B), 2(C), and 3(D). Line connecting the vertex 0(A) and 1(B) has the value 8, line from the vertex 1(B) to 9(C) has the value 9 and line from vertex 3(D) and 0(A) has the value 6. No line connects the vertex 2 (c) and 3 (D). Diagram (b) represents the adjacency list presented in the form of a linked list. The vertices represent the head nodes that are linked to their corresponding edges with their edge weights. The list is as follows: Node 0(A) is linked to nodes B, 8 and D, 6. Node 1 (B) is linked to A, 8 and C, 9. Node 2(C) is linked to B, and 9 and Node 3(D) is linked to nodes A, and 6.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7" y="2587241"/>
            <a:ext cx="7705725" cy="277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954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Implementing </a:t>
            </a:r>
            <a:r>
              <a:rPr lang="en-US" altLang="en-US" dirty="0" smtClean="0"/>
              <a:t>Graphs </a:t>
            </a:r>
            <a:r>
              <a:rPr lang="en-US" altLang="en-US" sz="2000" b="0" dirty="0" smtClean="0"/>
              <a:t>(5 </a:t>
            </a:r>
            <a:r>
              <a:rPr lang="en-US" altLang="en-US" sz="2000" b="0" dirty="0"/>
              <a:t>of </a:t>
            </a:r>
            <a:r>
              <a:rPr lang="en-US" altLang="en-US" sz="2000" b="0" dirty="0" smtClean="0"/>
              <a:t>5)</a:t>
            </a:r>
            <a:endParaRPr lang="en-US" sz="2000" dirty="0"/>
          </a:p>
        </p:txBody>
      </p:sp>
      <p:sp>
        <p:nvSpPr>
          <p:cNvPr id="5" name="Text Placeholder 4"/>
          <p:cNvSpPr>
            <a:spLocks noGrp="1"/>
          </p:cNvSpPr>
          <p:nvPr>
            <p:ph type="body" idx="1"/>
          </p:nvPr>
        </p:nvSpPr>
        <p:spPr/>
        <p:txBody>
          <a:bodyPr/>
          <a:lstStyle/>
          <a:p>
            <a:pPr eaLnBrk="1" hangingPunct="1"/>
            <a:r>
              <a:rPr lang="en-US" altLang="en-US" sz="2400" dirty="0"/>
              <a:t>Adjacency list</a:t>
            </a:r>
          </a:p>
          <a:p>
            <a:pPr lvl="1" eaLnBrk="1" hangingPunct="1"/>
            <a:r>
              <a:rPr lang="en-US" altLang="en-US" sz="2400" dirty="0"/>
              <a:t>Often requires less space than adjacency matrix</a:t>
            </a:r>
          </a:p>
          <a:p>
            <a:pPr lvl="1" eaLnBrk="1" hangingPunct="1"/>
            <a:r>
              <a:rPr lang="en-US" altLang="en-US" sz="2400" dirty="0"/>
              <a:t>Supports finding vertices adjacent to given vertex</a:t>
            </a:r>
          </a:p>
          <a:p>
            <a:pPr eaLnBrk="1" hangingPunct="1"/>
            <a:r>
              <a:rPr lang="en-US" altLang="en-US" sz="2400" dirty="0"/>
              <a:t>Adjacency matrix</a:t>
            </a:r>
          </a:p>
          <a:p>
            <a:pPr lvl="1" eaLnBrk="1" hangingPunct="1"/>
            <a:r>
              <a:rPr lang="en-US" altLang="en-US" sz="2400" dirty="0"/>
              <a:t>Supports process of seeing if there exists an edge from vertex </a:t>
            </a:r>
            <a:r>
              <a:rPr lang="en-US" altLang="en-US" sz="2400" i="1" dirty="0"/>
              <a:t>i </a:t>
            </a:r>
            <a:r>
              <a:rPr lang="en-US" altLang="en-US" sz="2400" dirty="0"/>
              <a:t>to vertex </a:t>
            </a:r>
            <a:r>
              <a:rPr lang="en-US" altLang="en-US" sz="2400" i="1" dirty="0" smtClean="0"/>
              <a:t>j</a:t>
            </a:r>
            <a:endParaRPr lang="en-US" altLang="en-US" sz="2400" dirty="0"/>
          </a:p>
        </p:txBody>
      </p:sp>
    </p:spTree>
    <p:extLst>
      <p:ext uri="{BB962C8B-B14F-4D97-AF65-F5344CB8AC3E}">
        <p14:creationId xmlns:p14="http://schemas.microsoft.com/office/powerpoint/2010/main" val="3442570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t>Graph Traversals</a:t>
            </a:r>
            <a:endParaRPr lang="en-US" dirty="0"/>
          </a:p>
        </p:txBody>
      </p:sp>
      <p:sp>
        <p:nvSpPr>
          <p:cNvPr id="7" name="Text Placeholder 6"/>
          <p:cNvSpPr>
            <a:spLocks noGrp="1"/>
          </p:cNvSpPr>
          <p:nvPr>
            <p:ph type="body" idx="1"/>
          </p:nvPr>
        </p:nvSpPr>
        <p:spPr/>
        <p:txBody>
          <a:bodyPr/>
          <a:lstStyle/>
          <a:p>
            <a:pPr eaLnBrk="1" hangingPunct="1"/>
            <a:r>
              <a:rPr lang="en-US" altLang="en-US" sz="2400" dirty="0"/>
              <a:t>Visits all vertices it can reach</a:t>
            </a:r>
          </a:p>
          <a:p>
            <a:pPr eaLnBrk="1" hangingPunct="1"/>
            <a:r>
              <a:rPr lang="en-US" altLang="en-US" sz="2400" dirty="0"/>
              <a:t>Visits all vertices if and only if the graph is connected</a:t>
            </a:r>
          </a:p>
          <a:p>
            <a:pPr eaLnBrk="1" hangingPunct="1"/>
            <a:r>
              <a:rPr lang="en-US" altLang="en-US" sz="2400" dirty="0"/>
              <a:t>Connected component</a:t>
            </a:r>
          </a:p>
          <a:p>
            <a:pPr lvl="1" eaLnBrk="1" hangingPunct="1"/>
            <a:r>
              <a:rPr lang="en-US" altLang="en-US" sz="2400" dirty="0"/>
              <a:t>Subset of vertices visited during a traversal that begins at a given </a:t>
            </a:r>
            <a:r>
              <a:rPr lang="en-US" altLang="en-US" sz="2400" dirty="0" smtClean="0"/>
              <a:t>vertex</a:t>
            </a:r>
            <a:endParaRPr lang="en-US" altLang="en-US" sz="2400" dirty="0"/>
          </a:p>
        </p:txBody>
      </p:sp>
    </p:spTree>
    <p:extLst>
      <p:ext uri="{BB962C8B-B14F-4D97-AF65-F5344CB8AC3E}">
        <p14:creationId xmlns:p14="http://schemas.microsoft.com/office/powerpoint/2010/main" val="4088944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Depth-First </a:t>
            </a:r>
            <a:r>
              <a:rPr lang="en-US" altLang="en-US" dirty="0" smtClean="0"/>
              <a:t>Search </a:t>
            </a:r>
            <a:r>
              <a:rPr lang="en-US" altLang="en-US" sz="2000" b="0" dirty="0" smtClean="0"/>
              <a:t>(1 </a:t>
            </a:r>
            <a:r>
              <a:rPr lang="en-US" altLang="en-US" sz="2000" b="0" dirty="0"/>
              <a:t>of 2)</a:t>
            </a:r>
            <a:endParaRPr lang="en-US" sz="2000" dirty="0"/>
          </a:p>
        </p:txBody>
      </p:sp>
      <p:sp>
        <p:nvSpPr>
          <p:cNvPr id="5" name="Text Placeholder 4"/>
          <p:cNvSpPr>
            <a:spLocks noGrp="1"/>
          </p:cNvSpPr>
          <p:nvPr>
            <p:ph type="body" idx="1"/>
          </p:nvPr>
        </p:nvSpPr>
        <p:spPr>
          <a:xfrm>
            <a:off x="457200" y="1600201"/>
            <a:ext cx="8229600" cy="2042652"/>
          </a:xfrm>
        </p:spPr>
        <p:txBody>
          <a:bodyPr/>
          <a:lstStyle/>
          <a:p>
            <a:pPr eaLnBrk="1" hangingPunct="1"/>
            <a:r>
              <a:rPr lang="en-US" altLang="en-US" sz="2400" dirty="0" smtClean="0"/>
              <a:t>D</a:t>
            </a:r>
            <a:r>
              <a:rPr lang="en-US" altLang="en-US" sz="100" dirty="0" smtClean="0"/>
              <a:t> </a:t>
            </a:r>
            <a:r>
              <a:rPr lang="en-US" altLang="en-US" sz="2400" dirty="0" smtClean="0"/>
              <a:t>F</a:t>
            </a:r>
            <a:r>
              <a:rPr lang="en-US" altLang="en-US" sz="100" dirty="0" smtClean="0"/>
              <a:t> </a:t>
            </a:r>
            <a:r>
              <a:rPr lang="en-US" altLang="en-US" sz="2400" dirty="0" smtClean="0"/>
              <a:t>S </a:t>
            </a:r>
            <a:r>
              <a:rPr lang="en-US" altLang="en-US" sz="2400" dirty="0"/>
              <a:t>traversal</a:t>
            </a:r>
          </a:p>
          <a:p>
            <a:pPr lvl="1" eaLnBrk="1" hangingPunct="1"/>
            <a:r>
              <a:rPr lang="en-US" altLang="en-US" sz="2400" dirty="0"/>
              <a:t>Goes as far as possible from a vertex before backing up</a:t>
            </a:r>
          </a:p>
          <a:p>
            <a:pPr eaLnBrk="1" hangingPunct="1"/>
            <a:r>
              <a:rPr lang="en-US" altLang="en-US" sz="2400" dirty="0"/>
              <a:t>Recursive transversal </a:t>
            </a:r>
            <a:r>
              <a:rPr lang="en-US" altLang="en-US" sz="2400" dirty="0" smtClean="0"/>
              <a:t>algorithm</a:t>
            </a:r>
          </a:p>
        </p:txBody>
      </p:sp>
      <p:pic>
        <p:nvPicPr>
          <p:cNvPr id="6" name="Picture 2" descr="Computer code has 8 lines. The lines read as follows. Line 1. forward slash forward slash Traverses a graph beginning at vertex v by using a. Line 2. forward slash forward slash depth dash first search colon Recursive version period. Line 3. d f s left parenthesis v colon Vertex right parenthesis. Line 4. left brace. Line 5, indented once. Mark v as visited. Line 6, indented once. for left parenthesis each unvisited vertex u adjacent to v right parenthesis. Line 7, indented once. d f s left parenthesis u right parenthesis. Line 8. right bra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924" y="3739603"/>
            <a:ext cx="6566603" cy="252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7129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Terminology </a:t>
            </a:r>
            <a:r>
              <a:rPr lang="en-US" altLang="en-US" sz="2000" b="0" dirty="0" smtClean="0"/>
              <a:t>(1 of 7)</a:t>
            </a:r>
            <a:endParaRPr lang="en-US" sz="2000" b="0" dirty="0"/>
          </a:p>
        </p:txBody>
      </p:sp>
      <p:sp>
        <p:nvSpPr>
          <p:cNvPr id="3" name="Text Placeholder 2"/>
          <p:cNvSpPr>
            <a:spLocks noGrp="1"/>
          </p:cNvSpPr>
          <p:nvPr>
            <p:ph type="body" idx="1"/>
          </p:nvPr>
        </p:nvSpPr>
        <p:spPr>
          <a:xfrm>
            <a:off x="457200" y="1600200"/>
            <a:ext cx="8229600" cy="1406525"/>
          </a:xfrm>
        </p:spPr>
        <p:txBody>
          <a:bodyPr/>
          <a:lstStyle/>
          <a:p>
            <a:pPr eaLnBrk="1" hangingPunct="1"/>
            <a:r>
              <a:rPr lang="en-US" altLang="en-US" sz="2400" dirty="0" smtClean="0"/>
              <a:t>In </a:t>
            </a:r>
            <a:r>
              <a:rPr lang="en-US" altLang="en-US" sz="2400" dirty="0"/>
              <a:t>the context of this book, graphs represent relations among data </a:t>
            </a:r>
            <a:r>
              <a:rPr lang="en-US" altLang="en-US" sz="2400" dirty="0" smtClean="0"/>
              <a:t>items</a:t>
            </a:r>
          </a:p>
          <a:p>
            <a:pPr eaLnBrk="1" hangingPunct="1"/>
            <a:r>
              <a:rPr lang="en-US" altLang="en-US" sz="2400" dirty="0" smtClean="0"/>
              <a:t> </a:t>
            </a:r>
            <a:endParaRPr lang="en-US" altLang="en-US" sz="2400" dirty="0"/>
          </a:p>
        </p:txBody>
      </p:sp>
      <p:graphicFrame>
        <p:nvGraphicFramePr>
          <p:cNvPr id="5" name="Object 4" descr="G = left brace V comma E right brace"/>
          <p:cNvGraphicFramePr>
            <a:graphicFrameLocks noChangeAspect="1"/>
          </p:cNvGraphicFramePr>
          <p:nvPr>
            <p:extLst>
              <p:ext uri="{D42A27DB-BD31-4B8C-83A1-F6EECF244321}">
                <p14:modId xmlns:p14="http://schemas.microsoft.com/office/powerpoint/2010/main" val="247056072"/>
              </p:ext>
            </p:extLst>
          </p:nvPr>
        </p:nvGraphicFramePr>
        <p:xfrm>
          <a:off x="773113" y="2616840"/>
          <a:ext cx="1411287" cy="395287"/>
        </p:xfrm>
        <a:graphic>
          <a:graphicData uri="http://schemas.openxmlformats.org/presentationml/2006/ole">
            <mc:AlternateContent xmlns:mc="http://schemas.openxmlformats.org/markup-compatibility/2006">
              <mc:Choice xmlns:v="urn:schemas-microsoft-com:vml" Requires="v">
                <p:oleObj spid="_x0000_s1075" name="Equation" r:id="rId3" imgW="723600" imgH="203040" progId="Equation.DSMT4">
                  <p:embed/>
                </p:oleObj>
              </mc:Choice>
              <mc:Fallback>
                <p:oleObj name="Equation" r:id="rId3" imgW="723600" imgH="203040" progId="Equation.DSMT4">
                  <p:embed/>
                  <p:pic>
                    <p:nvPicPr>
                      <p:cNvPr id="0" name=""/>
                      <p:cNvPicPr/>
                      <p:nvPr/>
                    </p:nvPicPr>
                    <p:blipFill>
                      <a:blip r:embed="rId4"/>
                      <a:stretch>
                        <a:fillRect/>
                      </a:stretch>
                    </p:blipFill>
                    <p:spPr>
                      <a:xfrm>
                        <a:off x="773113" y="2616840"/>
                        <a:ext cx="1411287" cy="395287"/>
                      </a:xfrm>
                      <a:prstGeom prst="rect">
                        <a:avLst/>
                      </a:prstGeom>
                    </p:spPr>
                  </p:pic>
                </p:oleObj>
              </mc:Fallback>
            </mc:AlternateContent>
          </a:graphicData>
        </a:graphic>
      </p:graphicFrame>
      <p:sp>
        <p:nvSpPr>
          <p:cNvPr id="4" name="Content Placeholder 3"/>
          <p:cNvSpPr>
            <a:spLocks noGrp="1"/>
          </p:cNvSpPr>
          <p:nvPr>
            <p:ph sz="quarter" idx="13"/>
          </p:nvPr>
        </p:nvSpPr>
        <p:spPr>
          <a:xfrm>
            <a:off x="468975" y="3033514"/>
            <a:ext cx="8139112" cy="762821"/>
          </a:xfrm>
        </p:spPr>
        <p:txBody>
          <a:bodyPr anchor="ctr"/>
          <a:lstStyle/>
          <a:p>
            <a:pPr lvl="1" indent="-284400" eaLnBrk="1" hangingPunct="1"/>
            <a:r>
              <a:rPr lang="en-US" altLang="en-US" sz="2400" dirty="0" smtClean="0">
                <a:latin typeface="+mn-lt"/>
              </a:rPr>
              <a:t>A graph is a set of vertices (nodes) and</a:t>
            </a:r>
          </a:p>
          <a:p>
            <a:pPr lvl="1" indent="-284400" eaLnBrk="1" hangingPunct="1"/>
            <a:r>
              <a:rPr lang="en-US" altLang="en-US" sz="2400" dirty="0" smtClean="0">
                <a:latin typeface="+mn-lt"/>
              </a:rPr>
              <a:t>A set of edges that connect the vertices</a:t>
            </a:r>
            <a:endParaRPr lang="en-US" altLang="en-US" sz="2400" dirty="0">
              <a:latin typeface="+mn-lt"/>
            </a:endParaRPr>
          </a:p>
        </p:txBody>
      </p:sp>
      <p:sp>
        <p:nvSpPr>
          <p:cNvPr id="6" name="Content Placeholder 5"/>
          <p:cNvSpPr>
            <a:spLocks noGrp="1"/>
          </p:cNvSpPr>
          <p:nvPr>
            <p:ph type="body" idx="2"/>
          </p:nvPr>
        </p:nvSpPr>
        <p:spPr>
          <a:xfrm>
            <a:off x="468975" y="4145779"/>
            <a:ext cx="4179225" cy="462818"/>
          </a:xfrm>
        </p:spPr>
        <p:txBody>
          <a:bodyPr/>
          <a:lstStyle/>
          <a:p>
            <a:pPr marL="0" indent="0">
              <a:buNone/>
            </a:pPr>
            <a:r>
              <a:rPr lang="en-US" altLang="en-US" sz="2000" b="1" dirty="0" smtClean="0"/>
              <a:t>Figure 20-1</a:t>
            </a:r>
            <a:r>
              <a:rPr lang="en-US" altLang="en-US" sz="2000" dirty="0" smtClean="0"/>
              <a:t> An ordinary line graph</a:t>
            </a:r>
            <a:endParaRPr lang="en-US" altLang="en-US" sz="2000" dirty="0"/>
          </a:p>
        </p:txBody>
      </p:sp>
      <p:pic>
        <p:nvPicPr>
          <p:cNvPr id="9" name="Picture 5" descr="A graph plots four points joined by lines. The line move forward parallel to the x axis. It rise between the first and second points, then falls between second and third points. Then again rise steeply between third and fourth points. "/>
          <p:cNvPicPr>
            <a:picLocks noChangeAspect="1" noChangeArrowheads="1"/>
          </p:cNvPicPr>
          <p:nvPr/>
        </p:nvPicPr>
        <p:blipFill rotWithShape="1">
          <a:blip r:embed="rId5">
            <a:extLst>
              <a:ext uri="{28A0092B-C50C-407E-A947-70E740481C1C}">
                <a14:useLocalDpi xmlns:a14="http://schemas.microsoft.com/office/drawing/2010/main" val="0"/>
              </a:ext>
            </a:extLst>
          </a:blip>
          <a:srcRect l="4507" b="3846"/>
          <a:stretch/>
        </p:blipFill>
        <p:spPr bwMode="auto">
          <a:xfrm>
            <a:off x="5116489" y="4405763"/>
            <a:ext cx="3116119" cy="1592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3258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Breadth-First </a:t>
            </a:r>
            <a:r>
              <a:rPr lang="en-US" altLang="en-US" dirty="0" smtClean="0"/>
              <a:t>Search </a:t>
            </a:r>
            <a:r>
              <a:rPr lang="en-US" altLang="en-US" sz="2000" b="0" dirty="0" smtClean="0"/>
              <a:t>(1 </a:t>
            </a:r>
            <a:r>
              <a:rPr lang="en-US" altLang="en-US" sz="2000" b="0" dirty="0"/>
              <a:t>of </a:t>
            </a:r>
            <a:r>
              <a:rPr lang="en-US" altLang="en-US" sz="2000" b="0" dirty="0" smtClean="0"/>
              <a:t>3)</a:t>
            </a:r>
            <a:endParaRPr lang="en-US" sz="2000" dirty="0"/>
          </a:p>
        </p:txBody>
      </p:sp>
      <p:sp>
        <p:nvSpPr>
          <p:cNvPr id="5" name="Text Placeholder 4"/>
          <p:cNvSpPr>
            <a:spLocks noGrp="1"/>
          </p:cNvSpPr>
          <p:nvPr>
            <p:ph type="body" idx="1"/>
          </p:nvPr>
        </p:nvSpPr>
        <p:spPr/>
        <p:txBody>
          <a:bodyPr/>
          <a:lstStyle/>
          <a:p>
            <a:pPr eaLnBrk="1" hangingPunct="1"/>
            <a:r>
              <a:rPr lang="en-US" altLang="en-US" sz="2400" dirty="0" smtClean="0"/>
              <a:t>B</a:t>
            </a:r>
            <a:r>
              <a:rPr lang="en-US" altLang="en-US" sz="100" dirty="0" smtClean="0"/>
              <a:t> </a:t>
            </a:r>
            <a:r>
              <a:rPr lang="en-US" altLang="en-US" sz="2400" dirty="0" smtClean="0"/>
              <a:t>F</a:t>
            </a:r>
            <a:r>
              <a:rPr lang="en-US" altLang="en-US" sz="100" dirty="0" smtClean="0"/>
              <a:t> </a:t>
            </a:r>
            <a:r>
              <a:rPr lang="en-US" altLang="en-US" sz="2400" dirty="0" smtClean="0"/>
              <a:t>S </a:t>
            </a:r>
            <a:r>
              <a:rPr lang="en-US" altLang="en-US" sz="2400" dirty="0"/>
              <a:t>traversal</a:t>
            </a:r>
          </a:p>
          <a:p>
            <a:pPr lvl="1" eaLnBrk="1" hangingPunct="1"/>
            <a:r>
              <a:rPr lang="en-US" altLang="en-US" sz="2400" dirty="0"/>
              <a:t>Visits all vertices adjacent to a vertex before going forward</a:t>
            </a:r>
          </a:p>
          <a:p>
            <a:pPr eaLnBrk="1" hangingPunct="1"/>
            <a:r>
              <a:rPr lang="en-US" altLang="en-US" sz="2400" dirty="0" smtClean="0"/>
              <a:t>B</a:t>
            </a:r>
            <a:r>
              <a:rPr lang="en-US" altLang="en-US" sz="100" dirty="0" smtClean="0"/>
              <a:t> </a:t>
            </a:r>
            <a:r>
              <a:rPr lang="en-US" altLang="en-US" sz="2400" dirty="0" smtClean="0"/>
              <a:t>F</a:t>
            </a:r>
            <a:r>
              <a:rPr lang="en-US" altLang="en-US" sz="100" dirty="0" smtClean="0"/>
              <a:t> </a:t>
            </a:r>
            <a:r>
              <a:rPr lang="en-US" altLang="en-US" sz="2400" dirty="0" smtClean="0"/>
              <a:t>S </a:t>
            </a:r>
            <a:r>
              <a:rPr lang="en-US" altLang="en-US" sz="2400" dirty="0"/>
              <a:t>is a </a:t>
            </a:r>
            <a:r>
              <a:rPr lang="en-US" altLang="en-US" sz="2400" dirty="0" smtClean="0"/>
              <a:t>first </a:t>
            </a:r>
            <a:r>
              <a:rPr lang="en-US" altLang="en-US" sz="2400" dirty="0"/>
              <a:t>visited, first explored strategy</a:t>
            </a:r>
          </a:p>
          <a:p>
            <a:pPr lvl="1" eaLnBrk="1" hangingPunct="1"/>
            <a:r>
              <a:rPr lang="en-US" altLang="en-US" sz="2400" dirty="0"/>
              <a:t>Contrast </a:t>
            </a:r>
            <a:r>
              <a:rPr lang="en-US" altLang="en-US" sz="2400" dirty="0" smtClean="0"/>
              <a:t>D</a:t>
            </a:r>
            <a:r>
              <a:rPr lang="en-US" altLang="en-US" sz="100" dirty="0" smtClean="0"/>
              <a:t> </a:t>
            </a:r>
            <a:r>
              <a:rPr lang="en-US" altLang="en-US" sz="2400" dirty="0" smtClean="0"/>
              <a:t>F</a:t>
            </a:r>
            <a:r>
              <a:rPr lang="en-US" altLang="en-US" sz="100" dirty="0" smtClean="0"/>
              <a:t> </a:t>
            </a:r>
            <a:r>
              <a:rPr lang="en-US" altLang="en-US" sz="2400" dirty="0" smtClean="0"/>
              <a:t>S </a:t>
            </a:r>
            <a:r>
              <a:rPr lang="en-US" altLang="en-US" sz="2400" dirty="0"/>
              <a:t>as last visited, first </a:t>
            </a:r>
            <a:r>
              <a:rPr lang="en-US" altLang="en-US" sz="2400" dirty="0" smtClean="0"/>
              <a:t>explored</a:t>
            </a:r>
            <a:endParaRPr lang="en-US" altLang="en-US" sz="2400" dirty="0"/>
          </a:p>
        </p:txBody>
      </p:sp>
    </p:spTree>
    <p:extLst>
      <p:ext uri="{BB962C8B-B14F-4D97-AF65-F5344CB8AC3E}">
        <p14:creationId xmlns:p14="http://schemas.microsoft.com/office/powerpoint/2010/main" val="6529583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Breadth-First </a:t>
            </a:r>
            <a:r>
              <a:rPr lang="en-US" altLang="en-US" dirty="0" smtClean="0"/>
              <a:t>Search </a:t>
            </a:r>
            <a:r>
              <a:rPr lang="en-US" altLang="en-US" sz="2000" b="0" dirty="0" smtClean="0"/>
              <a:t>(2 of 3)</a:t>
            </a:r>
            <a:endParaRPr lang="en-US" sz="2000" dirty="0"/>
          </a:p>
        </p:txBody>
      </p:sp>
      <p:sp>
        <p:nvSpPr>
          <p:cNvPr id="3" name="Text Placeholder 2"/>
          <p:cNvSpPr>
            <a:spLocks noGrp="1"/>
          </p:cNvSpPr>
          <p:nvPr>
            <p:ph type="body" idx="1"/>
          </p:nvPr>
        </p:nvSpPr>
        <p:spPr>
          <a:xfrm>
            <a:off x="457200" y="1600201"/>
            <a:ext cx="3571875" cy="1628774"/>
          </a:xfrm>
        </p:spPr>
        <p:txBody>
          <a:bodyPr/>
          <a:lstStyle/>
          <a:p>
            <a:pPr marL="0" indent="0">
              <a:buNone/>
            </a:pPr>
            <a:r>
              <a:rPr lang="en-US" altLang="en-US" sz="2000" b="1" dirty="0" smtClean="0"/>
              <a:t>Figure 20-13 </a:t>
            </a:r>
            <a:r>
              <a:rPr lang="en-US" altLang="en-US" sz="2000" dirty="0" smtClean="0"/>
              <a:t>The </a:t>
            </a:r>
            <a:r>
              <a:rPr lang="en-US" altLang="en-US" sz="2000" dirty="0"/>
              <a:t>results of a depth-first traversal</a:t>
            </a:r>
            <a:r>
              <a:rPr lang="en-US" altLang="en-US" sz="2000" dirty="0" smtClean="0"/>
              <a:t>, beginning </a:t>
            </a:r>
            <a:r>
              <a:rPr lang="en-US" altLang="en-US" sz="2000" dirty="0"/>
              <a:t>at vertex a, of the graph in Figure </a:t>
            </a:r>
            <a:r>
              <a:rPr lang="en-US" altLang="en-US" sz="2000" dirty="0" smtClean="0"/>
              <a:t>20-12 (see slide 24)</a:t>
            </a:r>
            <a:endParaRPr lang="en-US" alt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1090678482"/>
              </p:ext>
            </p:extLst>
          </p:nvPr>
        </p:nvGraphicFramePr>
        <p:xfrm>
          <a:off x="4572000" y="1605259"/>
          <a:ext cx="4019550" cy="4429778"/>
        </p:xfrm>
        <a:graphic>
          <a:graphicData uri="http://schemas.openxmlformats.org/drawingml/2006/table">
            <a:tbl>
              <a:tblPr firstRow="1" bandRow="1">
                <a:tableStyleId>{40F9630F-82C1-40B7-BC3A-925EFCFF5E92}</a:tableStyleId>
              </a:tblPr>
              <a:tblGrid>
                <a:gridCol w="1628775">
                  <a:extLst>
                    <a:ext uri="{9D8B030D-6E8A-4147-A177-3AD203B41FA5}">
                      <a16:colId xmlns:a16="http://schemas.microsoft.com/office/drawing/2014/main" val="2268492645"/>
                    </a:ext>
                  </a:extLst>
                </a:gridCol>
                <a:gridCol w="2390775">
                  <a:extLst>
                    <a:ext uri="{9D8B030D-6E8A-4147-A177-3AD203B41FA5}">
                      <a16:colId xmlns:a16="http://schemas.microsoft.com/office/drawing/2014/main" val="700050395"/>
                    </a:ext>
                  </a:extLst>
                </a:gridCol>
              </a:tblGrid>
              <a:tr h="266018">
                <a:tc>
                  <a:txBody>
                    <a:bodyPr/>
                    <a:lstStyle/>
                    <a:p>
                      <a:pPr algn="l" fontAlgn="b"/>
                      <a:r>
                        <a:rPr lang="en-US" sz="1400" b="1" i="0" u="none" strike="noStrike" dirty="0" smtClean="0">
                          <a:solidFill>
                            <a:srgbClr val="000000"/>
                          </a:solidFill>
                          <a:effectLst/>
                          <a:latin typeface="+mn-lt"/>
                        </a:rPr>
                        <a:t>Node visited</a:t>
                      </a:r>
                      <a:endParaRPr lang="en-US" sz="1400" b="1" i="0" u="none" strike="noStrike" dirty="0">
                        <a:solidFill>
                          <a:srgbClr val="000000"/>
                        </a:solidFill>
                        <a:effectLst/>
                        <a:latin typeface="+mn-lt"/>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cap="none" dirty="0" smtClean="0">
                          <a:solidFill>
                            <a:schemeClr val="dk1"/>
                          </a:solidFill>
                          <a:latin typeface="Arial"/>
                          <a:ea typeface="Arial"/>
                          <a:cs typeface="Arial"/>
                          <a:sym typeface="Arial"/>
                        </a:rPr>
                        <a:t>Stack (top to bottom)</a:t>
                      </a:r>
                    </a:p>
                  </a:txBody>
                  <a:tcPr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8829998"/>
                  </a:ext>
                </a:extLst>
              </a:tr>
              <a:tr h="231320">
                <a:tc>
                  <a:txBody>
                    <a:bodyPr/>
                    <a:lstStyle/>
                    <a:p>
                      <a:pPr algn="l" fontAlgn="b"/>
                      <a:r>
                        <a:rPr lang="en-US" sz="1400" b="0" i="0" u="none" strike="noStrike" dirty="0">
                          <a:solidFill>
                            <a:srgbClr val="000000"/>
                          </a:solidFill>
                          <a:effectLst/>
                          <a:latin typeface="+mn-lt"/>
                        </a:rPr>
                        <a:t>a</a:t>
                      </a: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mn-lt"/>
                        </a:rPr>
                        <a:t>a</a:t>
                      </a: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6103887"/>
                  </a:ext>
                </a:extLst>
              </a:tr>
              <a:tr h="231320">
                <a:tc>
                  <a:txBody>
                    <a:bodyPr/>
                    <a:lstStyle/>
                    <a:p>
                      <a:pPr algn="l" fontAlgn="b"/>
                      <a:r>
                        <a:rPr lang="en-US" sz="1400" b="0" i="0" u="none" strike="noStrike" dirty="0">
                          <a:solidFill>
                            <a:srgbClr val="000000"/>
                          </a:solidFill>
                          <a:effectLst/>
                          <a:latin typeface="+mn-lt"/>
                        </a:rPr>
                        <a:t>b</a:t>
                      </a: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mn-lt"/>
                        </a:rPr>
                        <a:t>a b</a:t>
                      </a: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3111435"/>
                  </a:ext>
                </a:extLst>
              </a:tr>
              <a:tr h="231320">
                <a:tc>
                  <a:txBody>
                    <a:bodyPr/>
                    <a:lstStyle/>
                    <a:p>
                      <a:pPr algn="l" fontAlgn="b"/>
                      <a:r>
                        <a:rPr lang="en-US" sz="1400" b="0" i="0" u="none" strike="noStrike" dirty="0">
                          <a:solidFill>
                            <a:srgbClr val="000000"/>
                          </a:solidFill>
                          <a:effectLst/>
                          <a:latin typeface="+mn-lt"/>
                        </a:rPr>
                        <a:t>c</a:t>
                      </a: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mn-lt"/>
                        </a:rPr>
                        <a:t>a b c</a:t>
                      </a: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9759199"/>
                  </a:ext>
                </a:extLst>
              </a:tr>
              <a:tr h="231320">
                <a:tc>
                  <a:txBody>
                    <a:bodyPr/>
                    <a:lstStyle/>
                    <a:p>
                      <a:pPr algn="l" fontAlgn="b"/>
                      <a:r>
                        <a:rPr lang="en-US" sz="1400" b="0" i="0" u="none" strike="noStrike" dirty="0">
                          <a:solidFill>
                            <a:srgbClr val="000000"/>
                          </a:solidFill>
                          <a:effectLst/>
                          <a:latin typeface="+mn-lt"/>
                        </a:rPr>
                        <a:t>d</a:t>
                      </a: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mn-lt"/>
                        </a:rPr>
                        <a:t>a b c d</a:t>
                      </a: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8907590"/>
                  </a:ext>
                </a:extLst>
              </a:tr>
              <a:tr h="231320">
                <a:tc>
                  <a:txBody>
                    <a:bodyPr/>
                    <a:lstStyle/>
                    <a:p>
                      <a:pPr algn="l" fontAlgn="b"/>
                      <a:r>
                        <a:rPr lang="en-US" sz="1400" b="0" i="0" u="none" strike="noStrike" dirty="0">
                          <a:solidFill>
                            <a:srgbClr val="000000"/>
                          </a:solidFill>
                          <a:effectLst/>
                          <a:latin typeface="+mn-lt"/>
                        </a:rPr>
                        <a:t>g</a:t>
                      </a: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mn-lt"/>
                        </a:rPr>
                        <a:t>a b c d g</a:t>
                      </a: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8223048"/>
                  </a:ext>
                </a:extLst>
              </a:tr>
              <a:tr h="231320">
                <a:tc>
                  <a:txBody>
                    <a:bodyPr/>
                    <a:lstStyle/>
                    <a:p>
                      <a:pPr algn="l" fontAlgn="b"/>
                      <a:r>
                        <a:rPr lang="en-US" sz="1400" b="0" i="0" u="none" strike="noStrike" dirty="0">
                          <a:solidFill>
                            <a:srgbClr val="000000"/>
                          </a:solidFill>
                          <a:effectLst/>
                          <a:latin typeface="+mn-lt"/>
                        </a:rPr>
                        <a:t>e</a:t>
                      </a: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mn-lt"/>
                        </a:rPr>
                        <a:t>a b c d g e</a:t>
                      </a: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7949310"/>
                  </a:ext>
                </a:extLst>
              </a:tr>
              <a:tr h="231320">
                <a:tc>
                  <a:txBody>
                    <a:bodyPr/>
                    <a:lstStyle/>
                    <a:p>
                      <a:pPr algn="l" fontAlgn="b"/>
                      <a:r>
                        <a:rPr lang="en-US" sz="1400" b="0" i="0" u="none" strike="noStrike" cap="none" dirty="0" smtClean="0">
                          <a:solidFill>
                            <a:srgbClr val="000000"/>
                          </a:solidFill>
                          <a:effectLst/>
                          <a:latin typeface="Arial"/>
                          <a:ea typeface="Arial"/>
                          <a:cs typeface="Arial"/>
                          <a:sym typeface="Arial"/>
                        </a:rPr>
                        <a:t>(</a:t>
                      </a:r>
                      <a:r>
                        <a:rPr lang="en-US" sz="1400" b="1" i="0" u="none" strike="noStrike" cap="none" dirty="0" smtClean="0">
                          <a:solidFill>
                            <a:srgbClr val="000000"/>
                          </a:solidFill>
                          <a:effectLst/>
                          <a:latin typeface="Arial"/>
                          <a:ea typeface="Arial"/>
                          <a:cs typeface="Arial"/>
                          <a:sym typeface="Arial"/>
                        </a:rPr>
                        <a:t>backtrack</a:t>
                      </a:r>
                      <a:r>
                        <a:rPr lang="en-US" sz="1400" b="0" i="0" u="none" strike="noStrike" cap="none" dirty="0" smtClean="0">
                          <a:solidFill>
                            <a:srgbClr val="000000"/>
                          </a:solidFill>
                          <a:effectLst/>
                          <a:latin typeface="Arial"/>
                          <a:ea typeface="Arial"/>
                          <a:cs typeface="Arial"/>
                          <a:sym typeface="Arial"/>
                        </a:rPr>
                        <a:t>)</a:t>
                      </a:r>
                      <a:endParaRPr lang="en-US" sz="1400" b="0" i="0" u="none" strike="noStrike" cap="none" dirty="0">
                        <a:solidFill>
                          <a:srgbClr val="000000"/>
                        </a:solidFill>
                        <a:effectLst/>
                        <a:latin typeface="Arial"/>
                        <a:ea typeface="Arial"/>
                        <a:cs typeface="Arial"/>
                        <a:sym typeface="Arial"/>
                      </a:endParaRP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mn-lt"/>
                        </a:rPr>
                        <a:t>a b c d g</a:t>
                      </a: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3268951"/>
                  </a:ext>
                </a:extLst>
              </a:tr>
              <a:tr h="231320">
                <a:tc>
                  <a:txBody>
                    <a:bodyPr/>
                    <a:lstStyle/>
                    <a:p>
                      <a:pPr algn="l" fontAlgn="b"/>
                      <a:r>
                        <a:rPr lang="en-US" sz="1400" b="0" i="0" u="none" strike="noStrike" dirty="0" smtClean="0">
                          <a:solidFill>
                            <a:srgbClr val="000000"/>
                          </a:solidFill>
                          <a:effectLst/>
                          <a:latin typeface="+mn-lt"/>
                        </a:rPr>
                        <a:t>f</a:t>
                      </a:r>
                      <a:endParaRPr lang="en-US" sz="1400" b="0" i="0" u="none" strike="noStrike" dirty="0">
                        <a:solidFill>
                          <a:srgbClr val="000000"/>
                        </a:solidFill>
                        <a:effectLst/>
                        <a:latin typeface="+mn-lt"/>
                      </a:endParaRP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mn-lt"/>
                        </a:rPr>
                        <a:t>a b c d g f</a:t>
                      </a: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2930259"/>
                  </a:ext>
                </a:extLst>
              </a:tr>
              <a:tr h="231320">
                <a:tc>
                  <a:txBody>
                    <a:bodyPr/>
                    <a:lstStyle/>
                    <a:p>
                      <a:pPr algn="l" fontAlgn="b"/>
                      <a:r>
                        <a:rPr lang="en-US" sz="1400" b="0" i="0" u="none" strike="noStrike" cap="none" dirty="0" smtClean="0">
                          <a:solidFill>
                            <a:srgbClr val="000000"/>
                          </a:solidFill>
                          <a:effectLst/>
                          <a:latin typeface="Arial"/>
                          <a:ea typeface="Arial"/>
                          <a:cs typeface="Arial"/>
                          <a:sym typeface="Arial"/>
                        </a:rPr>
                        <a:t>(</a:t>
                      </a:r>
                      <a:r>
                        <a:rPr lang="en-US" sz="1400" b="1" i="0" u="none" strike="noStrike" cap="none" dirty="0" smtClean="0">
                          <a:solidFill>
                            <a:srgbClr val="000000"/>
                          </a:solidFill>
                          <a:effectLst/>
                          <a:latin typeface="Arial"/>
                          <a:ea typeface="Arial"/>
                          <a:cs typeface="Arial"/>
                          <a:sym typeface="Arial"/>
                        </a:rPr>
                        <a:t>backtrack</a:t>
                      </a:r>
                      <a:r>
                        <a:rPr lang="en-US" sz="1400" b="0" i="0" u="none" strike="noStrike" cap="none" dirty="0" smtClean="0">
                          <a:solidFill>
                            <a:srgbClr val="000000"/>
                          </a:solidFill>
                          <a:effectLst/>
                          <a:latin typeface="Arial"/>
                          <a:ea typeface="Arial"/>
                          <a:cs typeface="Arial"/>
                          <a:sym typeface="Arial"/>
                        </a:rPr>
                        <a:t>)</a:t>
                      </a:r>
                      <a:endParaRPr lang="en-US" sz="1400" b="0" i="0" u="none" strike="noStrike" cap="none" dirty="0">
                        <a:solidFill>
                          <a:srgbClr val="000000"/>
                        </a:solidFill>
                        <a:effectLst/>
                        <a:latin typeface="Arial"/>
                        <a:ea typeface="Arial"/>
                        <a:cs typeface="Arial"/>
                        <a:sym typeface="Arial"/>
                      </a:endParaRP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mn-lt"/>
                        </a:rPr>
                        <a:t>a b c d g</a:t>
                      </a: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4710852"/>
                  </a:ext>
                </a:extLst>
              </a:tr>
              <a:tr h="23132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cap="none" dirty="0" smtClean="0">
                          <a:solidFill>
                            <a:srgbClr val="000000"/>
                          </a:solidFill>
                          <a:effectLst/>
                          <a:latin typeface="Arial"/>
                          <a:ea typeface="Arial"/>
                          <a:cs typeface="Arial"/>
                          <a:sym typeface="Arial"/>
                        </a:rPr>
                        <a:t>(</a:t>
                      </a:r>
                      <a:r>
                        <a:rPr lang="en-US" sz="1400" b="1" i="0" u="none" strike="noStrike" cap="none" dirty="0" smtClean="0">
                          <a:solidFill>
                            <a:srgbClr val="000000"/>
                          </a:solidFill>
                          <a:effectLst/>
                          <a:latin typeface="Arial"/>
                          <a:ea typeface="Arial"/>
                          <a:cs typeface="Arial"/>
                          <a:sym typeface="Arial"/>
                        </a:rPr>
                        <a:t>backtrack</a:t>
                      </a:r>
                      <a:r>
                        <a:rPr lang="en-US" sz="1400" b="0" i="0" u="none" strike="noStrike" cap="none" dirty="0" smtClean="0">
                          <a:solidFill>
                            <a:srgbClr val="000000"/>
                          </a:solidFill>
                          <a:effectLst/>
                          <a:latin typeface="Arial"/>
                          <a:ea typeface="Arial"/>
                          <a:cs typeface="Arial"/>
                          <a:sym typeface="Arial"/>
                        </a:rPr>
                        <a:t>)</a:t>
                      </a: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mn-lt"/>
                        </a:rPr>
                        <a:t>a b c d</a:t>
                      </a: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2520305"/>
                  </a:ext>
                </a:extLst>
              </a:tr>
              <a:tr h="231320">
                <a:tc>
                  <a:txBody>
                    <a:bodyPr/>
                    <a:lstStyle/>
                    <a:p>
                      <a:pPr algn="l" fontAlgn="b"/>
                      <a:r>
                        <a:rPr lang="en-US" sz="1400" b="0" i="0" u="none" strike="noStrike" dirty="0" smtClean="0">
                          <a:solidFill>
                            <a:srgbClr val="000000"/>
                          </a:solidFill>
                          <a:effectLst/>
                          <a:latin typeface="+mn-lt"/>
                        </a:rPr>
                        <a:t>h</a:t>
                      </a:r>
                      <a:endParaRPr lang="en-US" sz="1400" b="0" i="0" u="none" strike="noStrike" dirty="0">
                        <a:solidFill>
                          <a:srgbClr val="000000"/>
                        </a:solidFill>
                        <a:effectLst/>
                        <a:latin typeface="+mn-lt"/>
                      </a:endParaRP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pt-BR" sz="1400" b="0" i="0" u="none" strike="noStrike" dirty="0">
                          <a:solidFill>
                            <a:srgbClr val="000000"/>
                          </a:solidFill>
                          <a:effectLst/>
                          <a:latin typeface="+mn-lt"/>
                        </a:rPr>
                        <a:t>a b c d h</a:t>
                      </a: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8450513"/>
                  </a:ext>
                </a:extLst>
              </a:tr>
              <a:tr h="231320">
                <a:tc>
                  <a:txBody>
                    <a:bodyPr/>
                    <a:lstStyle/>
                    <a:p>
                      <a:pPr algn="l" fontAlgn="b"/>
                      <a:r>
                        <a:rPr lang="en-US" sz="1400" b="0" i="0" u="none" strike="noStrike" dirty="0" smtClean="0">
                          <a:solidFill>
                            <a:srgbClr val="000000"/>
                          </a:solidFill>
                          <a:effectLst/>
                          <a:latin typeface="+mn-lt"/>
                        </a:rPr>
                        <a:t>(</a:t>
                      </a:r>
                      <a:r>
                        <a:rPr lang="en-US" sz="1400" b="1" i="0" u="none" strike="noStrike" cap="none" dirty="0" smtClean="0">
                          <a:solidFill>
                            <a:srgbClr val="000000"/>
                          </a:solidFill>
                          <a:effectLst/>
                          <a:latin typeface="+mn-lt"/>
                          <a:ea typeface="Arial"/>
                          <a:cs typeface="Arial"/>
                          <a:sym typeface="Arial"/>
                        </a:rPr>
                        <a:t>backtrack</a:t>
                      </a: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mn-lt"/>
                        </a:rPr>
                        <a:t>a b c d</a:t>
                      </a: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0576950"/>
                  </a:ext>
                </a:extLst>
              </a:tr>
              <a:tr h="231320">
                <a:tc>
                  <a:txBody>
                    <a:bodyPr/>
                    <a:lstStyle/>
                    <a:p>
                      <a:pPr algn="l" fontAlgn="b"/>
                      <a:r>
                        <a:rPr lang="en-US" sz="1400" b="0" i="0" u="none" strike="noStrike" dirty="0" smtClean="0">
                          <a:solidFill>
                            <a:srgbClr val="000000"/>
                          </a:solidFill>
                          <a:effectLst/>
                          <a:latin typeface="+mn-lt"/>
                        </a:rPr>
                        <a:t>(</a:t>
                      </a:r>
                      <a:r>
                        <a:rPr lang="en-US" sz="1400" b="1" i="0" u="none" strike="noStrike" cap="none" dirty="0" smtClean="0">
                          <a:solidFill>
                            <a:srgbClr val="000000"/>
                          </a:solidFill>
                          <a:effectLst/>
                          <a:latin typeface="+mn-lt"/>
                          <a:ea typeface="Arial"/>
                          <a:cs typeface="Arial"/>
                          <a:sym typeface="Arial"/>
                        </a:rPr>
                        <a:t>backtrack</a:t>
                      </a: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mn-lt"/>
                        </a:rPr>
                        <a:t>a b c</a:t>
                      </a: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5275552"/>
                  </a:ext>
                </a:extLst>
              </a:tr>
              <a:tr h="231320">
                <a:tc>
                  <a:txBody>
                    <a:bodyPr/>
                    <a:lstStyle/>
                    <a:p>
                      <a:pPr algn="l" fontAlgn="b"/>
                      <a:r>
                        <a:rPr lang="en-US" sz="1400" b="0" i="0" u="none" strike="noStrike" dirty="0" smtClean="0">
                          <a:solidFill>
                            <a:srgbClr val="000000"/>
                          </a:solidFill>
                          <a:effectLst/>
                          <a:latin typeface="+mn-lt"/>
                        </a:rPr>
                        <a:t>(</a:t>
                      </a:r>
                      <a:r>
                        <a:rPr lang="en-US" sz="1400" b="1" i="0" u="none" strike="noStrike" cap="none" dirty="0" smtClean="0">
                          <a:solidFill>
                            <a:srgbClr val="000000"/>
                          </a:solidFill>
                          <a:effectLst/>
                          <a:latin typeface="+mn-lt"/>
                          <a:ea typeface="Arial"/>
                          <a:cs typeface="Arial"/>
                          <a:sym typeface="Arial"/>
                        </a:rPr>
                        <a:t>backtrack</a:t>
                      </a: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mn-lt"/>
                        </a:rPr>
                        <a:t>a b</a:t>
                      </a: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0133193"/>
                  </a:ext>
                </a:extLst>
              </a:tr>
              <a:tr h="231320">
                <a:tc>
                  <a:txBody>
                    <a:bodyPr/>
                    <a:lstStyle/>
                    <a:p>
                      <a:pPr algn="l" fontAlgn="b"/>
                      <a:r>
                        <a:rPr lang="en-US" sz="1400" b="0" i="0" u="none" strike="noStrike" dirty="0" smtClean="0">
                          <a:solidFill>
                            <a:srgbClr val="000000"/>
                          </a:solidFill>
                          <a:effectLst/>
                          <a:latin typeface="+mn-lt"/>
                        </a:rPr>
                        <a:t>(</a:t>
                      </a:r>
                      <a:r>
                        <a:rPr lang="en-US" sz="1400" b="1" i="0" u="none" strike="noStrike" cap="none" dirty="0" smtClean="0">
                          <a:solidFill>
                            <a:srgbClr val="000000"/>
                          </a:solidFill>
                          <a:effectLst/>
                          <a:latin typeface="+mn-lt"/>
                          <a:ea typeface="Arial"/>
                          <a:cs typeface="Arial"/>
                          <a:sym typeface="Arial"/>
                        </a:rPr>
                        <a:t>backtrack</a:t>
                      </a: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mn-lt"/>
                        </a:rPr>
                        <a:t>a</a:t>
                      </a: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6861153"/>
                  </a:ext>
                </a:extLst>
              </a:tr>
              <a:tr h="231320">
                <a:tc>
                  <a:txBody>
                    <a:bodyPr/>
                    <a:lstStyle/>
                    <a:p>
                      <a:pPr algn="l" fontAlgn="b"/>
                      <a:r>
                        <a:rPr lang="en-US" sz="1400" b="0" i="0" u="none" strike="noStrike" dirty="0" smtClean="0">
                          <a:solidFill>
                            <a:srgbClr val="000000"/>
                          </a:solidFill>
                          <a:effectLst/>
                          <a:latin typeface="+mn-lt"/>
                        </a:rPr>
                        <a:t>i</a:t>
                      </a:r>
                      <a:endParaRPr lang="en-US" sz="1400" b="0" i="0" u="none" strike="noStrike" dirty="0">
                        <a:solidFill>
                          <a:srgbClr val="000000"/>
                        </a:solidFill>
                        <a:effectLst/>
                        <a:latin typeface="+mn-lt"/>
                      </a:endParaRP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mn-lt"/>
                        </a:rPr>
                        <a:t>a i</a:t>
                      </a: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2279390"/>
                  </a:ext>
                </a:extLst>
              </a:tr>
              <a:tr h="231320">
                <a:tc>
                  <a:txBody>
                    <a:bodyPr/>
                    <a:lstStyle/>
                    <a:p>
                      <a:pPr algn="l" fontAlgn="b"/>
                      <a:r>
                        <a:rPr lang="en-US" sz="1400" b="0" i="0" u="none" strike="noStrike" dirty="0" smtClean="0">
                          <a:solidFill>
                            <a:srgbClr val="000000"/>
                          </a:solidFill>
                          <a:effectLst/>
                          <a:latin typeface="+mn-lt"/>
                        </a:rPr>
                        <a:t>(</a:t>
                      </a:r>
                      <a:r>
                        <a:rPr lang="en-US" sz="1400" b="1" i="0" u="none" strike="noStrike" cap="none" dirty="0" smtClean="0">
                          <a:solidFill>
                            <a:srgbClr val="000000"/>
                          </a:solidFill>
                          <a:effectLst/>
                          <a:latin typeface="+mn-lt"/>
                          <a:ea typeface="Arial"/>
                          <a:cs typeface="Arial"/>
                          <a:sym typeface="Arial"/>
                        </a:rPr>
                        <a:t>backtrack</a:t>
                      </a: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mn-lt"/>
                        </a:rPr>
                        <a:t>a</a:t>
                      </a: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7164738"/>
                  </a:ext>
                </a:extLst>
              </a:tr>
              <a:tr h="231320">
                <a:tc>
                  <a:txBody>
                    <a:bodyPr/>
                    <a:lstStyle/>
                    <a:p>
                      <a:pPr algn="l" fontAlgn="b"/>
                      <a:r>
                        <a:rPr lang="en-US" sz="1400" b="0" i="0" u="none" strike="noStrike" dirty="0" smtClean="0">
                          <a:solidFill>
                            <a:srgbClr val="000000"/>
                          </a:solidFill>
                          <a:effectLst/>
                          <a:latin typeface="+mn-lt"/>
                        </a:rPr>
                        <a:t>(</a:t>
                      </a:r>
                      <a:r>
                        <a:rPr lang="en-US" sz="1400" b="1" i="0" u="none" strike="noStrike" cap="none" dirty="0" smtClean="0">
                          <a:solidFill>
                            <a:srgbClr val="000000"/>
                          </a:solidFill>
                          <a:effectLst/>
                          <a:latin typeface="+mn-lt"/>
                          <a:ea typeface="Arial"/>
                          <a:cs typeface="Arial"/>
                          <a:sym typeface="Arial"/>
                        </a:rPr>
                        <a:t>backtrack</a:t>
                      </a:r>
                      <a:r>
                        <a:rPr lang="en-US" sz="1400" b="0" i="0" u="none" strike="noStrike" dirty="0" smtClean="0">
                          <a:solidFill>
                            <a:srgbClr val="000000"/>
                          </a:solidFill>
                          <a:effectLst/>
                          <a:latin typeface="+mn-lt"/>
                        </a:rPr>
                        <a:t>)</a:t>
                      </a:r>
                      <a:endParaRPr lang="en-US" sz="1400" b="0" i="0" u="none" strike="noStrike" dirty="0">
                        <a:solidFill>
                          <a:srgbClr val="000000"/>
                        </a:solidFill>
                        <a:effectLst/>
                        <a:latin typeface="+mn-lt"/>
                      </a:endParaRP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mn-lt"/>
                        </a:rPr>
                        <a:t>(</a:t>
                      </a:r>
                      <a:r>
                        <a:rPr lang="en-US" sz="1400" b="1" i="0" u="none" strike="noStrike" dirty="0">
                          <a:solidFill>
                            <a:srgbClr val="000000"/>
                          </a:solidFill>
                          <a:effectLst/>
                          <a:latin typeface="+mn-lt"/>
                        </a:rPr>
                        <a:t>empty</a:t>
                      </a:r>
                      <a:r>
                        <a:rPr lang="en-US" sz="1400" b="0" i="0" u="none" strike="noStrike" dirty="0">
                          <a:solidFill>
                            <a:srgbClr val="000000"/>
                          </a:solidFill>
                          <a:effectLst/>
                          <a:latin typeface="+mn-lt"/>
                        </a:rPr>
                        <a:t>)</a:t>
                      </a:r>
                    </a:p>
                  </a:txBody>
                  <a:tcPr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9619558"/>
                  </a:ext>
                </a:extLst>
              </a:tr>
            </a:tbl>
          </a:graphicData>
        </a:graphic>
      </p:graphicFrame>
    </p:spTree>
    <p:extLst>
      <p:ext uri="{BB962C8B-B14F-4D97-AF65-F5344CB8AC3E}">
        <p14:creationId xmlns:p14="http://schemas.microsoft.com/office/powerpoint/2010/main" val="36347739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Breadth-First </a:t>
            </a:r>
            <a:r>
              <a:rPr lang="en-US" altLang="en-US" dirty="0" smtClean="0"/>
              <a:t>Search </a:t>
            </a:r>
            <a:r>
              <a:rPr lang="en-US" altLang="en-US" sz="2000" b="0" dirty="0" smtClean="0"/>
              <a:t>(3 </a:t>
            </a:r>
            <a:r>
              <a:rPr lang="en-US" altLang="en-US" sz="2000" b="0" dirty="0"/>
              <a:t>of 3)</a:t>
            </a:r>
            <a:endParaRPr lang="en-US" sz="2000" dirty="0"/>
          </a:p>
        </p:txBody>
      </p:sp>
      <p:sp>
        <p:nvSpPr>
          <p:cNvPr id="3" name="Text Placeholder 2"/>
          <p:cNvSpPr>
            <a:spLocks noGrp="1"/>
          </p:cNvSpPr>
          <p:nvPr>
            <p:ph type="body" idx="1"/>
          </p:nvPr>
        </p:nvSpPr>
        <p:spPr>
          <a:xfrm>
            <a:off x="457200" y="1600200"/>
            <a:ext cx="3762375" cy="1647825"/>
          </a:xfrm>
        </p:spPr>
        <p:txBody>
          <a:bodyPr/>
          <a:lstStyle/>
          <a:p>
            <a:pPr marL="0" indent="0" eaLnBrk="1" hangingPunct="1">
              <a:buNone/>
            </a:pPr>
            <a:r>
              <a:rPr lang="en-US" altLang="en-US" sz="2000" b="1" dirty="0" smtClean="0"/>
              <a:t>Figure 20-14</a:t>
            </a:r>
            <a:r>
              <a:rPr lang="en-US" altLang="en-US" sz="2000" dirty="0" smtClean="0"/>
              <a:t> </a:t>
            </a:r>
            <a:r>
              <a:rPr lang="en-US" altLang="en-US" sz="2000" dirty="0"/>
              <a:t>The results of a breadth-first traversal</a:t>
            </a:r>
            <a:r>
              <a:rPr lang="en-US" altLang="en-US" sz="2000" dirty="0" smtClean="0"/>
              <a:t>, beginning </a:t>
            </a:r>
            <a:r>
              <a:rPr lang="en-US" altLang="en-US" sz="2000" dirty="0"/>
              <a:t>at vertex a, of the graph </a:t>
            </a:r>
            <a:r>
              <a:rPr lang="en-US" altLang="en-US" sz="2000" dirty="0" smtClean="0"/>
              <a:t>in Figure </a:t>
            </a:r>
            <a:r>
              <a:rPr lang="en-US" altLang="en-US" sz="2000" dirty="0"/>
              <a:t>20-12 (see slide 24)</a:t>
            </a:r>
          </a:p>
        </p:txBody>
      </p:sp>
      <p:graphicFrame>
        <p:nvGraphicFramePr>
          <p:cNvPr id="5" name="Table 4"/>
          <p:cNvGraphicFramePr>
            <a:graphicFrameLocks noGrp="1"/>
          </p:cNvGraphicFramePr>
          <p:nvPr>
            <p:extLst>
              <p:ext uri="{D42A27DB-BD31-4B8C-83A1-F6EECF244321}">
                <p14:modId xmlns:p14="http://schemas.microsoft.com/office/powerpoint/2010/main" val="4131697348"/>
              </p:ext>
            </p:extLst>
          </p:nvPr>
        </p:nvGraphicFramePr>
        <p:xfrm>
          <a:off x="4391025" y="1828800"/>
          <a:ext cx="4019550" cy="4316730"/>
        </p:xfrm>
        <a:graphic>
          <a:graphicData uri="http://schemas.openxmlformats.org/drawingml/2006/table">
            <a:tbl>
              <a:tblPr firstRow="1" bandRow="1">
                <a:tableStyleId>{40F9630F-82C1-40B7-BC3A-925EFCFF5E92}</a:tableStyleId>
              </a:tblPr>
              <a:tblGrid>
                <a:gridCol w="1628775">
                  <a:extLst>
                    <a:ext uri="{9D8B030D-6E8A-4147-A177-3AD203B41FA5}">
                      <a16:colId xmlns:a16="http://schemas.microsoft.com/office/drawing/2014/main" val="2268492645"/>
                    </a:ext>
                  </a:extLst>
                </a:gridCol>
                <a:gridCol w="2390775">
                  <a:extLst>
                    <a:ext uri="{9D8B030D-6E8A-4147-A177-3AD203B41FA5}">
                      <a16:colId xmlns:a16="http://schemas.microsoft.com/office/drawing/2014/main" val="700050395"/>
                    </a:ext>
                  </a:extLst>
                </a:gridCol>
              </a:tblGrid>
              <a:tr h="0">
                <a:tc>
                  <a:txBody>
                    <a:bodyPr/>
                    <a:lstStyle/>
                    <a:p>
                      <a:pPr algn="l" fontAlgn="b"/>
                      <a:r>
                        <a:rPr lang="en-US" sz="1400" b="1" i="0" u="none" strike="noStrike" dirty="0" smtClean="0">
                          <a:solidFill>
                            <a:srgbClr val="000000"/>
                          </a:solidFill>
                          <a:effectLst/>
                          <a:latin typeface="+mn-lt"/>
                        </a:rPr>
                        <a:t>Node visited</a:t>
                      </a:r>
                      <a:endParaRPr lang="en-US" sz="1400" b="1" i="0" u="none" strike="noStrike" dirty="0">
                        <a:solidFill>
                          <a:srgbClr val="000000"/>
                        </a:solidFill>
                        <a:effectLst/>
                        <a:latin typeface="+mn-lt"/>
                      </a:endParaRPr>
                    </a:p>
                  </a:txBody>
                  <a:tcPr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latin typeface="+mn-lt"/>
                        </a:rPr>
                        <a:t>Stack (top to bottom)</a:t>
                      </a:r>
                      <a:endParaRPr lang="en-US" sz="14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8829998"/>
                  </a:ext>
                </a:extLst>
              </a:tr>
              <a:tr h="0">
                <a:tc>
                  <a:txBody>
                    <a:bodyPr/>
                    <a:lstStyle/>
                    <a:p>
                      <a:pPr algn="l" fontAlgn="b"/>
                      <a:r>
                        <a:rPr lang="en-US" sz="1400" b="0" i="0" u="none" strike="noStrike">
                          <a:solidFill>
                            <a:srgbClr val="000000"/>
                          </a:solidFill>
                          <a:effectLst/>
                          <a:latin typeface="+mn-lt"/>
                        </a:rPr>
                        <a:t>a</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mn-lt"/>
                        </a:rPr>
                        <a:t>a</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6103887"/>
                  </a:ext>
                </a:extLst>
              </a:tr>
              <a:tr h="0">
                <a:tc>
                  <a:txBody>
                    <a:bodyPr/>
                    <a:lstStyle/>
                    <a:p>
                      <a:pPr algn="l" fontAlgn="b"/>
                      <a:r>
                        <a:rPr lang="en-US" sz="1400" b="0" i="0" u="none" strike="noStrike" dirty="0" smtClean="0">
                          <a:solidFill>
                            <a:schemeClr val="bg1"/>
                          </a:solidFill>
                          <a:effectLst/>
                          <a:latin typeface="+mn-lt"/>
                        </a:rPr>
                        <a:t>blank</a:t>
                      </a:r>
                      <a:endParaRPr lang="en-US" sz="1400" b="0" i="0" u="none" strike="noStrike" dirty="0">
                        <a:solidFill>
                          <a:schemeClr val="bg1"/>
                        </a:solidFill>
                        <a:effectLst/>
                        <a:latin typeface="+mn-lt"/>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cap="none" dirty="0" smtClean="0">
                          <a:solidFill>
                            <a:srgbClr val="000000"/>
                          </a:solidFill>
                          <a:effectLst/>
                          <a:latin typeface="+mn-lt"/>
                          <a:ea typeface="Arial"/>
                          <a:cs typeface="Arial"/>
                          <a:sym typeface="Arial"/>
                        </a:rPr>
                        <a:t>(</a:t>
                      </a:r>
                      <a:r>
                        <a:rPr lang="en-US" sz="1400" b="1" i="0" u="none" strike="noStrike" cap="none" dirty="0" smtClean="0">
                          <a:solidFill>
                            <a:srgbClr val="000000"/>
                          </a:solidFill>
                          <a:effectLst/>
                          <a:latin typeface="+mn-lt"/>
                          <a:ea typeface="Arial"/>
                          <a:cs typeface="Arial"/>
                          <a:sym typeface="Arial"/>
                        </a:rPr>
                        <a:t>empty</a:t>
                      </a:r>
                      <a:r>
                        <a:rPr lang="en-US" sz="1400" b="0" i="0" u="none" strike="noStrike" cap="none" dirty="0" smtClean="0">
                          <a:solidFill>
                            <a:srgbClr val="000000"/>
                          </a:solidFill>
                          <a:effectLst/>
                          <a:latin typeface="+mn-lt"/>
                          <a:ea typeface="Arial"/>
                          <a:cs typeface="Arial"/>
                          <a:sym typeface="Arial"/>
                        </a:rPr>
                        <a:t>)</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3111435"/>
                  </a:ext>
                </a:extLst>
              </a:tr>
              <a:tr h="0">
                <a:tc>
                  <a:txBody>
                    <a:bodyPr/>
                    <a:lstStyle/>
                    <a:p>
                      <a:pPr algn="l" fontAlgn="b"/>
                      <a:r>
                        <a:rPr lang="en-US" sz="1400" b="0" i="0" u="none" strike="noStrike" dirty="0" smtClean="0">
                          <a:solidFill>
                            <a:srgbClr val="000000"/>
                          </a:solidFill>
                          <a:effectLst/>
                          <a:latin typeface="+mn-lt"/>
                        </a:rPr>
                        <a:t>b</a:t>
                      </a:r>
                      <a:endParaRPr lang="en-US" sz="1400" b="0" i="0" u="none" strike="noStrike" dirty="0">
                        <a:solidFill>
                          <a:srgbClr val="000000"/>
                        </a:solidFill>
                        <a:effectLst/>
                        <a:latin typeface="+mn-lt"/>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smtClean="0">
                          <a:solidFill>
                            <a:srgbClr val="000000"/>
                          </a:solidFill>
                          <a:effectLst/>
                          <a:latin typeface="+mn-lt"/>
                        </a:rPr>
                        <a:t>b</a:t>
                      </a:r>
                      <a:endParaRPr lang="en-US" sz="1400" b="0" i="0" u="none" strike="noStrike" dirty="0">
                        <a:solidFill>
                          <a:srgbClr val="000000"/>
                        </a:solidFill>
                        <a:effectLst/>
                        <a:latin typeface="+mn-lt"/>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9759199"/>
                  </a:ext>
                </a:extLst>
              </a:tr>
              <a:tr h="0">
                <a:tc>
                  <a:txBody>
                    <a:bodyPr/>
                    <a:lstStyle/>
                    <a:p>
                      <a:pPr algn="l" fontAlgn="b"/>
                      <a:r>
                        <a:rPr lang="en-US" sz="1400" b="0" i="0" u="none" strike="noStrike" dirty="0" smtClean="0">
                          <a:solidFill>
                            <a:srgbClr val="000000"/>
                          </a:solidFill>
                          <a:effectLst/>
                          <a:latin typeface="+mn-lt"/>
                        </a:rPr>
                        <a:t>f</a:t>
                      </a:r>
                      <a:endParaRPr lang="en-US" sz="1400" b="0" i="0" u="none" strike="noStrike" dirty="0">
                        <a:solidFill>
                          <a:srgbClr val="000000"/>
                        </a:solidFill>
                        <a:effectLst/>
                        <a:latin typeface="+mn-lt"/>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smtClean="0">
                          <a:solidFill>
                            <a:srgbClr val="000000"/>
                          </a:solidFill>
                          <a:effectLst/>
                          <a:latin typeface="+mn-lt"/>
                        </a:rPr>
                        <a:t>b f</a:t>
                      </a:r>
                      <a:endParaRPr lang="en-US" sz="1400" b="0" i="0" u="none" strike="noStrike" dirty="0">
                        <a:solidFill>
                          <a:srgbClr val="000000"/>
                        </a:solidFill>
                        <a:effectLst/>
                        <a:latin typeface="+mn-lt"/>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8907590"/>
                  </a:ext>
                </a:extLst>
              </a:tr>
              <a:tr h="0">
                <a:tc>
                  <a:txBody>
                    <a:bodyPr/>
                    <a:lstStyle/>
                    <a:p>
                      <a:pPr algn="l" fontAlgn="b"/>
                      <a:r>
                        <a:rPr lang="en-US" sz="1400" b="0" i="0" u="none" strike="noStrike" dirty="0" smtClean="0">
                          <a:solidFill>
                            <a:srgbClr val="000000"/>
                          </a:solidFill>
                          <a:effectLst/>
                          <a:latin typeface="+mn-lt"/>
                        </a:rPr>
                        <a:t>i</a:t>
                      </a:r>
                      <a:endParaRPr lang="en-US" sz="1400" b="0" i="0" u="none" strike="noStrike" dirty="0">
                        <a:solidFill>
                          <a:srgbClr val="000000"/>
                        </a:solidFill>
                        <a:effectLst/>
                        <a:latin typeface="+mn-lt"/>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smtClean="0">
                          <a:solidFill>
                            <a:srgbClr val="000000"/>
                          </a:solidFill>
                          <a:effectLst/>
                          <a:latin typeface="+mn-lt"/>
                        </a:rPr>
                        <a:t>b f i</a:t>
                      </a:r>
                      <a:endParaRPr lang="en-US" sz="1400" b="0" i="0" u="none" strike="noStrike" dirty="0">
                        <a:solidFill>
                          <a:srgbClr val="000000"/>
                        </a:solidFill>
                        <a:effectLst/>
                        <a:latin typeface="+mn-lt"/>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8223048"/>
                  </a:ext>
                </a:extLst>
              </a:tr>
              <a:tr h="0">
                <a:tc>
                  <a:txBody>
                    <a:bodyPr/>
                    <a:lstStyle/>
                    <a:p>
                      <a:pPr algn="l" fontAlgn="b"/>
                      <a:r>
                        <a:rPr lang="en-US" sz="1400" b="0" i="0" u="none" strike="noStrike" cap="none" dirty="0" smtClean="0">
                          <a:solidFill>
                            <a:schemeClr val="bg1"/>
                          </a:solidFill>
                          <a:effectLst/>
                          <a:latin typeface="+mn-lt"/>
                          <a:ea typeface="Arial"/>
                          <a:cs typeface="Arial"/>
                          <a:sym typeface="Arial"/>
                        </a:rPr>
                        <a:t>blank</a:t>
                      </a:r>
                      <a:endParaRPr lang="en-US" sz="1400" b="0" i="0" u="none" strike="noStrike" dirty="0">
                        <a:solidFill>
                          <a:schemeClr val="bg1"/>
                        </a:solidFill>
                        <a:effectLst/>
                        <a:latin typeface="+mn-lt"/>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smtClean="0">
                          <a:solidFill>
                            <a:srgbClr val="000000"/>
                          </a:solidFill>
                          <a:effectLst/>
                          <a:latin typeface="+mn-lt"/>
                        </a:rPr>
                        <a:t>f i</a:t>
                      </a:r>
                      <a:endParaRPr lang="en-US" sz="1400" b="0" i="0" u="none" strike="noStrike" dirty="0">
                        <a:solidFill>
                          <a:srgbClr val="000000"/>
                        </a:solidFill>
                        <a:effectLst/>
                        <a:latin typeface="+mn-lt"/>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7949310"/>
                  </a:ext>
                </a:extLst>
              </a:tr>
              <a:tr h="0">
                <a:tc>
                  <a:txBody>
                    <a:bodyPr/>
                    <a:lstStyle/>
                    <a:p>
                      <a:pPr algn="l" fontAlgn="b"/>
                      <a:r>
                        <a:rPr lang="en-US" sz="1400" b="0" i="0" u="none" strike="noStrike" cap="none" dirty="0" smtClean="0">
                          <a:solidFill>
                            <a:srgbClr val="000000"/>
                          </a:solidFill>
                          <a:effectLst/>
                          <a:latin typeface="+mn-lt"/>
                          <a:ea typeface="Arial"/>
                          <a:cs typeface="Arial"/>
                          <a:sym typeface="Arial"/>
                        </a:rPr>
                        <a:t>c</a:t>
                      </a:r>
                      <a:endParaRPr lang="en-US" sz="1400" b="0" i="0" u="none" strike="noStrike" cap="none" dirty="0">
                        <a:solidFill>
                          <a:srgbClr val="000000"/>
                        </a:solidFill>
                        <a:effectLst/>
                        <a:latin typeface="+mn-lt"/>
                        <a:ea typeface="Arial"/>
                        <a:cs typeface="Arial"/>
                        <a:sym typeface="Arial"/>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smtClean="0">
                          <a:solidFill>
                            <a:srgbClr val="000000"/>
                          </a:solidFill>
                          <a:effectLst/>
                          <a:latin typeface="+mn-lt"/>
                        </a:rPr>
                        <a:t>f i c</a:t>
                      </a:r>
                      <a:endParaRPr lang="en-US" sz="1400" b="0" i="0" u="none" strike="noStrike" dirty="0">
                        <a:solidFill>
                          <a:srgbClr val="000000"/>
                        </a:solidFill>
                        <a:effectLst/>
                        <a:latin typeface="+mn-lt"/>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3268951"/>
                  </a:ext>
                </a:extLst>
              </a:tr>
              <a:tr h="0">
                <a:tc>
                  <a:txBody>
                    <a:bodyPr/>
                    <a:lstStyle/>
                    <a:p>
                      <a:pPr algn="l" fontAlgn="b"/>
                      <a:r>
                        <a:rPr lang="en-US" sz="1400" b="0" i="0" u="none" strike="noStrike" dirty="0" smtClean="0">
                          <a:solidFill>
                            <a:srgbClr val="000000"/>
                          </a:solidFill>
                          <a:effectLst/>
                          <a:latin typeface="+mn-lt"/>
                        </a:rPr>
                        <a:t>e</a:t>
                      </a:r>
                      <a:endParaRPr lang="en-US" sz="1400" b="0" i="0" u="none" strike="noStrike" dirty="0">
                        <a:solidFill>
                          <a:srgbClr val="000000"/>
                        </a:solidFill>
                        <a:effectLst/>
                        <a:latin typeface="+mn-lt"/>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cap="none" dirty="0" smtClean="0">
                          <a:solidFill>
                            <a:srgbClr val="000000"/>
                          </a:solidFill>
                          <a:effectLst/>
                          <a:latin typeface="+mn-lt"/>
                          <a:ea typeface="Arial"/>
                          <a:cs typeface="Arial"/>
                          <a:sym typeface="Arial"/>
                        </a:rPr>
                        <a:t>f i c e</a:t>
                      </a:r>
                      <a:endParaRPr lang="en-US" sz="1400" b="0" i="0" u="none" strike="noStrike" dirty="0">
                        <a:solidFill>
                          <a:srgbClr val="000000"/>
                        </a:solidFill>
                        <a:effectLst/>
                        <a:latin typeface="+mn-lt"/>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2930259"/>
                  </a:ext>
                </a:extLst>
              </a:tr>
              <a:tr h="0">
                <a:tc>
                  <a:txBody>
                    <a:bodyPr/>
                    <a:lstStyle/>
                    <a:p>
                      <a:pPr algn="l" fontAlgn="b"/>
                      <a:r>
                        <a:rPr lang="en-US" sz="1400" b="0" i="0" u="none" strike="noStrike" cap="none" dirty="0" smtClean="0">
                          <a:solidFill>
                            <a:schemeClr val="bg1"/>
                          </a:solidFill>
                          <a:effectLst/>
                          <a:latin typeface="+mn-lt"/>
                          <a:ea typeface="Arial"/>
                          <a:cs typeface="Arial"/>
                          <a:sym typeface="Arial"/>
                        </a:rPr>
                        <a:t>blank</a:t>
                      </a:r>
                      <a:endParaRPr lang="en-US" sz="1400" b="0" i="0" u="none" strike="noStrike" cap="none" dirty="0">
                        <a:solidFill>
                          <a:schemeClr val="bg1"/>
                        </a:solidFill>
                        <a:effectLst/>
                        <a:latin typeface="+mn-lt"/>
                        <a:ea typeface="Arial"/>
                        <a:cs typeface="Arial"/>
                        <a:sym typeface="Arial"/>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cap="none" dirty="0" smtClean="0">
                          <a:solidFill>
                            <a:srgbClr val="000000"/>
                          </a:solidFill>
                          <a:effectLst/>
                          <a:latin typeface="+mn-lt"/>
                          <a:ea typeface="Arial"/>
                          <a:cs typeface="Arial"/>
                          <a:sym typeface="Arial"/>
                        </a:rPr>
                        <a:t>i c e</a:t>
                      </a:r>
                      <a:endParaRPr lang="en-US" sz="1400" b="0" i="0" u="none" strike="noStrike" dirty="0">
                        <a:solidFill>
                          <a:srgbClr val="000000"/>
                        </a:solidFill>
                        <a:effectLst/>
                        <a:latin typeface="+mn-lt"/>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4710852"/>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cap="none" dirty="0" smtClean="0">
                          <a:solidFill>
                            <a:srgbClr val="000000"/>
                          </a:solidFill>
                          <a:effectLst/>
                          <a:latin typeface="+mn-lt"/>
                          <a:ea typeface="Arial"/>
                          <a:cs typeface="Arial"/>
                          <a:sym typeface="Arial"/>
                        </a:rPr>
                        <a:t>g</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cap="none" dirty="0" smtClean="0">
                          <a:solidFill>
                            <a:srgbClr val="000000"/>
                          </a:solidFill>
                          <a:effectLst/>
                          <a:latin typeface="+mn-lt"/>
                          <a:ea typeface="Arial"/>
                          <a:cs typeface="Arial"/>
                          <a:sym typeface="Arial"/>
                        </a:rPr>
                        <a:t>i c e g</a:t>
                      </a:r>
                      <a:endParaRPr lang="en-US" sz="1400" b="0" i="0" u="none" strike="noStrike" dirty="0">
                        <a:solidFill>
                          <a:srgbClr val="000000"/>
                        </a:solidFill>
                        <a:effectLst/>
                        <a:latin typeface="+mn-lt"/>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2520305"/>
                  </a:ext>
                </a:extLst>
              </a:tr>
              <a:tr h="0">
                <a:tc>
                  <a:txBody>
                    <a:bodyPr/>
                    <a:lstStyle/>
                    <a:p>
                      <a:pPr algn="l" fontAlgn="b"/>
                      <a:r>
                        <a:rPr lang="en-US" sz="1400" b="0" i="0" u="none" strike="noStrike" cap="none" dirty="0" smtClean="0">
                          <a:solidFill>
                            <a:schemeClr val="bg1"/>
                          </a:solidFill>
                          <a:effectLst/>
                          <a:latin typeface="+mn-lt"/>
                          <a:ea typeface="Arial"/>
                          <a:cs typeface="Arial"/>
                          <a:sym typeface="Arial"/>
                        </a:rPr>
                        <a:t>blank</a:t>
                      </a:r>
                      <a:endParaRPr lang="en-US" sz="1400" b="0" i="0" u="none" strike="noStrike" dirty="0">
                        <a:solidFill>
                          <a:schemeClr val="bg1"/>
                        </a:solidFill>
                        <a:effectLst/>
                        <a:latin typeface="+mn-lt"/>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pt-BR" sz="1400" b="0" i="0" u="none" strike="noStrike" dirty="0" smtClean="0">
                          <a:solidFill>
                            <a:srgbClr val="000000"/>
                          </a:solidFill>
                          <a:effectLst/>
                          <a:latin typeface="+mn-lt"/>
                        </a:rPr>
                        <a:t>c e g</a:t>
                      </a:r>
                      <a:endParaRPr lang="pt-BR" sz="1400" b="0" i="0" u="none" strike="noStrike" dirty="0">
                        <a:solidFill>
                          <a:srgbClr val="000000"/>
                        </a:solidFill>
                        <a:effectLst/>
                        <a:latin typeface="+mn-lt"/>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8450513"/>
                  </a:ext>
                </a:extLst>
              </a:tr>
              <a:tr h="0">
                <a:tc>
                  <a:txBody>
                    <a:bodyPr/>
                    <a:lstStyle/>
                    <a:p>
                      <a:pPr algn="l" fontAlgn="b"/>
                      <a:r>
                        <a:rPr lang="en-US" sz="1400" b="0" i="0" u="none" strike="noStrike" cap="none" dirty="0" smtClean="0">
                          <a:solidFill>
                            <a:schemeClr val="bg1"/>
                          </a:solidFill>
                          <a:effectLst/>
                          <a:latin typeface="+mn-lt"/>
                          <a:ea typeface="Arial"/>
                          <a:cs typeface="Arial"/>
                          <a:sym typeface="Arial"/>
                        </a:rPr>
                        <a:t>blank</a:t>
                      </a:r>
                      <a:endParaRPr lang="en-US" sz="1400" b="0" i="0" u="none" strike="noStrike" dirty="0">
                        <a:solidFill>
                          <a:schemeClr val="bg1"/>
                        </a:solidFill>
                        <a:effectLst/>
                        <a:latin typeface="+mn-lt"/>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smtClean="0">
                          <a:solidFill>
                            <a:srgbClr val="000000"/>
                          </a:solidFill>
                          <a:effectLst/>
                          <a:latin typeface="+mn-lt"/>
                        </a:rPr>
                        <a:t>e g</a:t>
                      </a:r>
                      <a:endParaRPr lang="en-US" sz="1400" b="0" i="0" u="none" strike="noStrike" dirty="0">
                        <a:solidFill>
                          <a:srgbClr val="000000"/>
                        </a:solidFill>
                        <a:effectLst/>
                        <a:latin typeface="+mn-lt"/>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0576950"/>
                  </a:ext>
                </a:extLst>
              </a:tr>
              <a:tr h="0">
                <a:tc>
                  <a:txBody>
                    <a:bodyPr/>
                    <a:lstStyle/>
                    <a:p>
                      <a:pPr algn="l" fontAlgn="b"/>
                      <a:r>
                        <a:rPr lang="en-US" sz="1400" b="0" i="0" u="none" strike="noStrike" dirty="0" smtClean="0">
                          <a:solidFill>
                            <a:srgbClr val="000000"/>
                          </a:solidFill>
                          <a:effectLst/>
                          <a:latin typeface="+mn-lt"/>
                        </a:rPr>
                        <a:t>d</a:t>
                      </a:r>
                      <a:endParaRPr lang="en-US" sz="1400" b="0" i="0" u="none" strike="noStrike" dirty="0">
                        <a:solidFill>
                          <a:srgbClr val="000000"/>
                        </a:solidFill>
                        <a:effectLst/>
                        <a:latin typeface="+mn-lt"/>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smtClean="0">
                          <a:solidFill>
                            <a:srgbClr val="000000"/>
                          </a:solidFill>
                          <a:effectLst/>
                          <a:latin typeface="+mn-lt"/>
                        </a:rPr>
                        <a:t>e g d</a:t>
                      </a:r>
                      <a:endParaRPr lang="en-US" sz="1400" b="0" i="0" u="none" strike="noStrike" dirty="0">
                        <a:solidFill>
                          <a:srgbClr val="000000"/>
                        </a:solidFill>
                        <a:effectLst/>
                        <a:latin typeface="+mn-lt"/>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5275552"/>
                  </a:ext>
                </a:extLst>
              </a:tr>
              <a:tr h="0">
                <a:tc>
                  <a:txBody>
                    <a:bodyPr/>
                    <a:lstStyle/>
                    <a:p>
                      <a:pPr algn="l" fontAlgn="b"/>
                      <a:r>
                        <a:rPr lang="en-US" sz="1400" b="0" i="0" u="none" strike="noStrike" cap="none" dirty="0" smtClean="0">
                          <a:solidFill>
                            <a:schemeClr val="bg1"/>
                          </a:solidFill>
                          <a:effectLst/>
                          <a:latin typeface="+mn-lt"/>
                          <a:ea typeface="Arial"/>
                          <a:cs typeface="Arial"/>
                          <a:sym typeface="Arial"/>
                        </a:rPr>
                        <a:t>blank</a:t>
                      </a:r>
                      <a:endParaRPr lang="en-US" sz="1400" b="0" i="0" u="none" strike="noStrike" dirty="0">
                        <a:solidFill>
                          <a:schemeClr val="bg1"/>
                        </a:solidFill>
                        <a:effectLst/>
                        <a:latin typeface="+mn-lt"/>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smtClean="0">
                          <a:solidFill>
                            <a:srgbClr val="000000"/>
                          </a:solidFill>
                          <a:effectLst/>
                          <a:latin typeface="+mn-lt"/>
                        </a:rPr>
                        <a:t>g d</a:t>
                      </a:r>
                      <a:endParaRPr lang="en-US" sz="1400" b="0" i="0" u="none" strike="noStrike" dirty="0">
                        <a:solidFill>
                          <a:srgbClr val="000000"/>
                        </a:solidFill>
                        <a:effectLst/>
                        <a:latin typeface="+mn-lt"/>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0133193"/>
                  </a:ext>
                </a:extLst>
              </a:tr>
              <a:tr h="0">
                <a:tc>
                  <a:txBody>
                    <a:bodyPr/>
                    <a:lstStyle/>
                    <a:p>
                      <a:pPr algn="l" fontAlgn="b"/>
                      <a:r>
                        <a:rPr lang="en-US" sz="1400" b="0" i="0" u="none" strike="noStrike" cap="none" dirty="0" smtClean="0">
                          <a:solidFill>
                            <a:schemeClr val="bg1"/>
                          </a:solidFill>
                          <a:effectLst/>
                          <a:latin typeface="+mn-lt"/>
                          <a:ea typeface="Arial"/>
                          <a:cs typeface="Arial"/>
                          <a:sym typeface="Arial"/>
                        </a:rPr>
                        <a:t>blank</a:t>
                      </a:r>
                      <a:endParaRPr lang="en-US" sz="1400" b="0" i="0" u="none" strike="noStrike" dirty="0">
                        <a:solidFill>
                          <a:schemeClr val="bg1"/>
                        </a:solidFill>
                        <a:effectLst/>
                        <a:latin typeface="+mn-lt"/>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smtClean="0">
                          <a:solidFill>
                            <a:srgbClr val="000000"/>
                          </a:solidFill>
                          <a:effectLst/>
                          <a:latin typeface="+mn-lt"/>
                        </a:rPr>
                        <a:t>d</a:t>
                      </a:r>
                      <a:endParaRPr lang="en-US" sz="1400" b="0" i="0" u="none" strike="noStrike" dirty="0">
                        <a:solidFill>
                          <a:srgbClr val="000000"/>
                        </a:solidFill>
                        <a:effectLst/>
                        <a:latin typeface="+mn-lt"/>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6861153"/>
                  </a:ext>
                </a:extLst>
              </a:tr>
              <a:tr h="0">
                <a:tc>
                  <a:txBody>
                    <a:bodyPr/>
                    <a:lstStyle/>
                    <a:p>
                      <a:pPr algn="l" fontAlgn="b"/>
                      <a:r>
                        <a:rPr lang="en-US" sz="1400" b="0" i="0" u="none" strike="noStrike" cap="none" dirty="0" smtClean="0">
                          <a:solidFill>
                            <a:schemeClr val="bg1"/>
                          </a:solidFill>
                          <a:effectLst/>
                          <a:latin typeface="+mn-lt"/>
                          <a:ea typeface="Arial"/>
                          <a:cs typeface="Arial"/>
                          <a:sym typeface="Arial"/>
                        </a:rPr>
                        <a:t>blank</a:t>
                      </a:r>
                      <a:endParaRPr lang="en-US" sz="1400" b="0" i="0" u="none" strike="noStrike" dirty="0">
                        <a:solidFill>
                          <a:schemeClr val="bg1"/>
                        </a:solidFill>
                        <a:effectLst/>
                        <a:latin typeface="+mn-lt"/>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cap="none" dirty="0" smtClean="0">
                          <a:solidFill>
                            <a:srgbClr val="000000"/>
                          </a:solidFill>
                          <a:effectLst/>
                          <a:latin typeface="+mn-lt"/>
                          <a:ea typeface="Arial"/>
                          <a:cs typeface="Arial"/>
                          <a:sym typeface="Arial"/>
                        </a:rPr>
                        <a:t>(</a:t>
                      </a:r>
                      <a:r>
                        <a:rPr lang="en-US" sz="1400" b="1" i="0" u="none" strike="noStrike" cap="none" dirty="0" smtClean="0">
                          <a:solidFill>
                            <a:srgbClr val="000000"/>
                          </a:solidFill>
                          <a:effectLst/>
                          <a:latin typeface="+mn-lt"/>
                          <a:ea typeface="Arial"/>
                          <a:cs typeface="Arial"/>
                          <a:sym typeface="Arial"/>
                        </a:rPr>
                        <a:t>empty</a:t>
                      </a:r>
                      <a:r>
                        <a:rPr lang="en-US" sz="1400" b="0" i="0" u="none" strike="noStrike" cap="none" dirty="0" smtClean="0">
                          <a:solidFill>
                            <a:srgbClr val="000000"/>
                          </a:solidFill>
                          <a:effectLst/>
                          <a:latin typeface="+mn-lt"/>
                          <a:ea typeface="Arial"/>
                          <a:cs typeface="Arial"/>
                          <a:sym typeface="Arial"/>
                        </a:rPr>
                        <a:t>)</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2279390"/>
                  </a:ext>
                </a:extLst>
              </a:tr>
              <a:tr h="0">
                <a:tc>
                  <a:txBody>
                    <a:bodyPr/>
                    <a:lstStyle/>
                    <a:p>
                      <a:pPr algn="l" fontAlgn="b"/>
                      <a:r>
                        <a:rPr lang="en-US" sz="1400" b="0" i="0" u="none" strike="noStrike" dirty="0" smtClean="0">
                          <a:solidFill>
                            <a:srgbClr val="000000"/>
                          </a:solidFill>
                          <a:effectLst/>
                          <a:latin typeface="+mn-lt"/>
                        </a:rPr>
                        <a:t>h</a:t>
                      </a:r>
                      <a:endParaRPr lang="en-US" sz="1400" b="0" i="0" u="none" strike="noStrike" dirty="0">
                        <a:solidFill>
                          <a:srgbClr val="000000"/>
                        </a:solidFill>
                        <a:effectLst/>
                        <a:latin typeface="+mn-lt"/>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smtClean="0">
                          <a:solidFill>
                            <a:srgbClr val="000000"/>
                          </a:solidFill>
                          <a:effectLst/>
                          <a:latin typeface="+mn-lt"/>
                        </a:rPr>
                        <a:t>h</a:t>
                      </a:r>
                      <a:endParaRPr lang="en-US" sz="1400" b="0" i="0" u="none" strike="noStrike" dirty="0">
                        <a:solidFill>
                          <a:srgbClr val="000000"/>
                        </a:solidFill>
                        <a:effectLst/>
                        <a:latin typeface="+mn-lt"/>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7164738"/>
                  </a:ext>
                </a:extLst>
              </a:tr>
              <a:tr h="0">
                <a:tc>
                  <a:txBody>
                    <a:bodyPr/>
                    <a:lstStyle/>
                    <a:p>
                      <a:pPr algn="l" fontAlgn="b"/>
                      <a:r>
                        <a:rPr lang="en-US" sz="1400" b="0" i="0" u="none" strike="noStrike" cap="none" dirty="0" smtClean="0">
                          <a:solidFill>
                            <a:schemeClr val="bg1"/>
                          </a:solidFill>
                          <a:effectLst/>
                          <a:latin typeface="+mn-lt"/>
                          <a:ea typeface="Arial"/>
                          <a:cs typeface="Arial"/>
                          <a:sym typeface="Arial"/>
                        </a:rPr>
                        <a:t>blank</a:t>
                      </a:r>
                      <a:endParaRPr lang="en-US" sz="1400" b="0" i="0" u="none" strike="noStrike" dirty="0">
                        <a:solidFill>
                          <a:schemeClr val="bg1"/>
                        </a:solidFill>
                        <a:effectLst/>
                        <a:latin typeface="+mn-lt"/>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mn-lt"/>
                        </a:rPr>
                        <a:t>(</a:t>
                      </a:r>
                      <a:r>
                        <a:rPr lang="en-US" sz="1400" b="1" i="0" u="none" strike="noStrike" dirty="0">
                          <a:solidFill>
                            <a:srgbClr val="000000"/>
                          </a:solidFill>
                          <a:effectLst/>
                          <a:latin typeface="+mn-lt"/>
                        </a:rPr>
                        <a:t>empty</a:t>
                      </a:r>
                      <a:r>
                        <a:rPr lang="en-US" sz="1400" b="0" i="0" u="none" strike="noStrike" dirty="0">
                          <a:solidFill>
                            <a:srgbClr val="000000"/>
                          </a:solidFill>
                          <a:effectLst/>
                          <a:latin typeface="+mn-lt"/>
                        </a:rPr>
                        <a:t>)</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9619558"/>
                  </a:ext>
                </a:extLst>
              </a:tr>
            </a:tbl>
          </a:graphicData>
        </a:graphic>
      </p:graphicFrame>
    </p:spTree>
    <p:extLst>
      <p:ext uri="{BB962C8B-B14F-4D97-AF65-F5344CB8AC3E}">
        <p14:creationId xmlns:p14="http://schemas.microsoft.com/office/powerpoint/2010/main" val="6082147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Applications of Graphs</a:t>
            </a:r>
            <a:endParaRPr lang="en-US" dirty="0"/>
          </a:p>
        </p:txBody>
      </p:sp>
      <p:sp>
        <p:nvSpPr>
          <p:cNvPr id="4" name="Text Placeholder 3"/>
          <p:cNvSpPr>
            <a:spLocks noGrp="1"/>
          </p:cNvSpPr>
          <p:nvPr>
            <p:ph type="body" idx="1"/>
          </p:nvPr>
        </p:nvSpPr>
        <p:spPr/>
        <p:txBody>
          <a:bodyPr/>
          <a:lstStyle/>
          <a:p>
            <a:pPr eaLnBrk="1" hangingPunct="1"/>
            <a:r>
              <a:rPr lang="en-US" altLang="en-US" sz="2400" dirty="0"/>
              <a:t>Topological </a:t>
            </a:r>
            <a:r>
              <a:rPr lang="en-US" altLang="en-US" sz="2400" dirty="0" smtClean="0"/>
              <a:t>Sorting</a:t>
            </a:r>
            <a:endParaRPr lang="en-US" altLang="en-US" sz="2400" dirty="0"/>
          </a:p>
          <a:p>
            <a:pPr eaLnBrk="1" hangingPunct="1"/>
            <a:r>
              <a:rPr lang="en-US" altLang="en-US" sz="2400" dirty="0"/>
              <a:t>Spanning </a:t>
            </a:r>
            <a:r>
              <a:rPr lang="en-US" altLang="en-US" sz="2400" dirty="0" smtClean="0"/>
              <a:t>Trees</a:t>
            </a:r>
            <a:endParaRPr lang="en-US" altLang="en-US" sz="2400" dirty="0"/>
          </a:p>
          <a:p>
            <a:pPr eaLnBrk="1" hangingPunct="1"/>
            <a:r>
              <a:rPr lang="en-US" altLang="en-US" sz="2400" dirty="0"/>
              <a:t>Minimum Spanning </a:t>
            </a:r>
            <a:r>
              <a:rPr lang="en-US" altLang="en-US" sz="2400" dirty="0" smtClean="0"/>
              <a:t>Trees</a:t>
            </a:r>
            <a:endParaRPr lang="en-US" altLang="en-US" sz="2400" dirty="0"/>
          </a:p>
          <a:p>
            <a:pPr eaLnBrk="1" hangingPunct="1"/>
            <a:r>
              <a:rPr lang="en-US" altLang="en-US" sz="2400" dirty="0"/>
              <a:t>Shortest </a:t>
            </a:r>
            <a:r>
              <a:rPr lang="en-US" altLang="en-US" sz="2400" dirty="0" smtClean="0"/>
              <a:t>Paths</a:t>
            </a:r>
            <a:endParaRPr lang="en-US" altLang="en-US" sz="2400" dirty="0"/>
          </a:p>
          <a:p>
            <a:pPr eaLnBrk="1" hangingPunct="1"/>
            <a:r>
              <a:rPr lang="en-US" altLang="en-US" sz="2400" dirty="0" smtClean="0"/>
              <a:t>Circuits</a:t>
            </a:r>
            <a:endParaRPr lang="en-US" altLang="en-US" sz="2400" dirty="0"/>
          </a:p>
          <a:p>
            <a:pPr eaLnBrk="1" hangingPunct="1"/>
            <a:r>
              <a:rPr lang="en-US" altLang="en-US" sz="2400" dirty="0"/>
              <a:t>Some Difficult </a:t>
            </a:r>
            <a:r>
              <a:rPr lang="en-US" altLang="en-US" sz="2400" dirty="0" smtClean="0"/>
              <a:t>Problems</a:t>
            </a:r>
            <a:endParaRPr lang="en-US" altLang="en-US" sz="2400" dirty="0"/>
          </a:p>
        </p:txBody>
      </p:sp>
    </p:spTree>
    <p:extLst>
      <p:ext uri="{BB962C8B-B14F-4D97-AF65-F5344CB8AC3E}">
        <p14:creationId xmlns:p14="http://schemas.microsoft.com/office/powerpoint/2010/main" val="32657312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Depth-First </a:t>
            </a:r>
            <a:r>
              <a:rPr lang="en-US" altLang="en-US" dirty="0" smtClean="0"/>
              <a:t>Search </a:t>
            </a:r>
            <a:r>
              <a:rPr lang="en-US" altLang="en-US" sz="2000" b="0" dirty="0" smtClean="0"/>
              <a:t>(2 of 2)</a:t>
            </a:r>
            <a:endParaRPr lang="en-US" sz="2000" b="0" dirty="0"/>
          </a:p>
        </p:txBody>
      </p:sp>
      <p:sp>
        <p:nvSpPr>
          <p:cNvPr id="3" name="Text Placeholder 2"/>
          <p:cNvSpPr>
            <a:spLocks noGrp="1"/>
          </p:cNvSpPr>
          <p:nvPr>
            <p:ph type="body" idx="1"/>
          </p:nvPr>
        </p:nvSpPr>
        <p:spPr>
          <a:xfrm>
            <a:off x="457200" y="1600200"/>
            <a:ext cx="8229600" cy="504825"/>
          </a:xfrm>
        </p:spPr>
        <p:txBody>
          <a:bodyPr/>
          <a:lstStyle/>
          <a:p>
            <a:pPr marL="0" indent="0">
              <a:buNone/>
            </a:pPr>
            <a:r>
              <a:rPr lang="en-US" altLang="en-US" sz="2000" b="1" dirty="0" smtClean="0"/>
              <a:t>Figure 20-12</a:t>
            </a:r>
            <a:r>
              <a:rPr lang="en-US" altLang="en-US" sz="2000" dirty="0" smtClean="0"/>
              <a:t> </a:t>
            </a:r>
            <a:r>
              <a:rPr lang="en-US" altLang="en-US" sz="2000" dirty="0"/>
              <a:t>A connected graph with </a:t>
            </a:r>
            <a:r>
              <a:rPr lang="en-US" altLang="en-US" sz="2000" dirty="0" smtClean="0"/>
              <a:t>cycles</a:t>
            </a:r>
            <a:endParaRPr lang="en-US" altLang="en-US" sz="2000" dirty="0"/>
          </a:p>
        </p:txBody>
      </p:sp>
      <p:pic>
        <p:nvPicPr>
          <p:cNvPr id="4" name="Picture 2" descr="A connected graph with cycles has the following vertices: a, b, c, d, e, f, g, h and i. All the vertices are connected to each other by lines in the following pattern: a is connected to adjacent vertices b on its right and i on the left, and f on the opposite side. B is connected to its adjacent vertices c and e. c is connected to b, d, and e. D is connected to c, g, and h. e is connected to b, c and g. f is connected to g and a. g is connected to d, e, and f. h is connected to d and i is connected to 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672" y="2589482"/>
            <a:ext cx="6056655" cy="3423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39163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Topological </a:t>
            </a:r>
            <a:r>
              <a:rPr lang="en-US" altLang="en-US" dirty="0" smtClean="0"/>
              <a:t>Sorting </a:t>
            </a:r>
            <a:r>
              <a:rPr lang="en-US" altLang="en-US" sz="2000" b="0" dirty="0"/>
              <a:t>(1 of </a:t>
            </a:r>
            <a:r>
              <a:rPr lang="en-US" altLang="en-US" sz="2000" b="0" dirty="0" smtClean="0"/>
              <a:t>5)</a:t>
            </a:r>
            <a:endParaRPr lang="en-US" sz="2000" dirty="0"/>
          </a:p>
        </p:txBody>
      </p:sp>
      <p:sp>
        <p:nvSpPr>
          <p:cNvPr id="3" name="Text Placeholder 2"/>
          <p:cNvSpPr>
            <a:spLocks noGrp="1"/>
          </p:cNvSpPr>
          <p:nvPr>
            <p:ph type="body" idx="1"/>
          </p:nvPr>
        </p:nvSpPr>
        <p:spPr>
          <a:xfrm>
            <a:off x="457200" y="1600201"/>
            <a:ext cx="8229600" cy="476250"/>
          </a:xfrm>
        </p:spPr>
        <p:txBody>
          <a:bodyPr/>
          <a:lstStyle/>
          <a:p>
            <a:pPr marL="0" indent="0">
              <a:buNone/>
            </a:pPr>
            <a:r>
              <a:rPr lang="en-US" altLang="en-US" sz="2000" b="1" dirty="0" smtClean="0"/>
              <a:t>Figure 20-15</a:t>
            </a:r>
            <a:r>
              <a:rPr lang="en-US" altLang="en-US" sz="2000" dirty="0" smtClean="0"/>
              <a:t> </a:t>
            </a:r>
            <a:r>
              <a:rPr lang="en-US" altLang="en-US" sz="2000" dirty="0"/>
              <a:t>A directed graph without </a:t>
            </a:r>
            <a:r>
              <a:rPr lang="en-US" altLang="en-US" sz="2000" dirty="0" smtClean="0"/>
              <a:t>cycles</a:t>
            </a:r>
            <a:endParaRPr lang="en-US" altLang="en-US" sz="2000" dirty="0"/>
          </a:p>
        </p:txBody>
      </p:sp>
      <p:pic>
        <p:nvPicPr>
          <p:cNvPr id="4" name="Picture 2" descr="A directed graph without cycles has the following vertices: a, b, c, d, e, f, and g. Each vertex has its edges pointing to the following vertices: a has its edges pointing to b and d, b points to c and e, d points to e, e points to f and g points to 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153" y="2560528"/>
            <a:ext cx="4749693" cy="3202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20571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Topological </a:t>
            </a:r>
            <a:r>
              <a:rPr lang="en-US" altLang="en-US" dirty="0" smtClean="0"/>
              <a:t>Sorting </a:t>
            </a:r>
            <a:r>
              <a:rPr lang="en-US" altLang="en-US" sz="2000" b="0" dirty="0" smtClean="0"/>
              <a:t>(2 </a:t>
            </a:r>
            <a:r>
              <a:rPr lang="en-US" altLang="en-US" sz="2000" b="0" dirty="0"/>
              <a:t>of </a:t>
            </a:r>
            <a:r>
              <a:rPr lang="en-US" altLang="en-US" sz="2000" b="0" dirty="0" smtClean="0"/>
              <a:t>5)</a:t>
            </a:r>
            <a:endParaRPr lang="en-US" sz="2000" dirty="0"/>
          </a:p>
        </p:txBody>
      </p:sp>
      <p:sp>
        <p:nvSpPr>
          <p:cNvPr id="3" name="Text Placeholder 2"/>
          <p:cNvSpPr>
            <a:spLocks noGrp="1"/>
          </p:cNvSpPr>
          <p:nvPr>
            <p:ph type="body" idx="1"/>
          </p:nvPr>
        </p:nvSpPr>
        <p:spPr>
          <a:xfrm>
            <a:off x="457200" y="1600200"/>
            <a:ext cx="8229600" cy="771525"/>
          </a:xfrm>
        </p:spPr>
        <p:txBody>
          <a:bodyPr/>
          <a:lstStyle/>
          <a:p>
            <a:pPr marL="0" indent="0">
              <a:buNone/>
            </a:pPr>
            <a:r>
              <a:rPr lang="en-US" altLang="en-US" sz="2000" b="1" dirty="0" smtClean="0"/>
              <a:t>Figure 20-16</a:t>
            </a:r>
            <a:r>
              <a:rPr lang="en-US" altLang="en-US" sz="2000" dirty="0" smtClean="0"/>
              <a:t> </a:t>
            </a:r>
            <a:r>
              <a:rPr lang="en-US" altLang="en-US" sz="2000" dirty="0"/>
              <a:t>The graph in Figure 20-15 arranged </a:t>
            </a:r>
            <a:r>
              <a:rPr lang="en-US" altLang="en-US" sz="2000" dirty="0" smtClean="0"/>
              <a:t>according </a:t>
            </a:r>
            <a:r>
              <a:rPr lang="en-US" altLang="en-US" sz="2000" dirty="0"/>
              <a:t>to two topological </a:t>
            </a:r>
            <a:r>
              <a:rPr lang="en-US" altLang="en-US" sz="2000" dirty="0" smtClean="0"/>
              <a:t>orders</a:t>
            </a:r>
            <a:endParaRPr lang="en-US" altLang="en-US" sz="2000" dirty="0"/>
          </a:p>
        </p:txBody>
      </p:sp>
      <p:pic>
        <p:nvPicPr>
          <p:cNvPr id="4" name="Picture 2" descr="Two part diagram illustrates topological sorting of a graph. Diagram (a) displays the vertices in the following horizontal order: a, g, d, b, e, c, and f. The vertices with directed edges are displayed with arrows in the following pattern: a has its edge pointing to d and b, g points to d, d points to e, b points to e and c, e points to c and f. Diagram (b) displays the vertices in the following horizontal order: a, b, g, d, e, f, and c. Each vertex has its edge pointing to the following vertices: a points to b and d, b points to e and c, g points to d, d points to e, e points to f and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363" y="2829903"/>
            <a:ext cx="5629275"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6447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Topological </a:t>
            </a:r>
            <a:r>
              <a:rPr lang="en-US" altLang="en-US" dirty="0" smtClean="0"/>
              <a:t>Sorting </a:t>
            </a:r>
            <a:r>
              <a:rPr lang="en-US" altLang="en-US" sz="2000" b="0" dirty="0" smtClean="0"/>
              <a:t>(3 </a:t>
            </a:r>
            <a:r>
              <a:rPr lang="en-US" altLang="en-US" sz="2000" b="0" dirty="0"/>
              <a:t>of 5</a:t>
            </a:r>
            <a:r>
              <a:rPr lang="en-US" altLang="en-US" sz="2000" b="0" dirty="0" smtClean="0"/>
              <a:t>)</a:t>
            </a:r>
            <a:endParaRPr lang="en-US" sz="2000" dirty="0"/>
          </a:p>
        </p:txBody>
      </p:sp>
      <p:sp>
        <p:nvSpPr>
          <p:cNvPr id="3" name="Text Placeholder 2"/>
          <p:cNvSpPr>
            <a:spLocks noGrp="1"/>
          </p:cNvSpPr>
          <p:nvPr>
            <p:ph type="body" idx="1"/>
          </p:nvPr>
        </p:nvSpPr>
        <p:spPr>
          <a:xfrm>
            <a:off x="457200" y="1600200"/>
            <a:ext cx="8229600" cy="723900"/>
          </a:xfrm>
        </p:spPr>
        <p:txBody>
          <a:bodyPr/>
          <a:lstStyle/>
          <a:p>
            <a:pPr marL="0" indent="0">
              <a:buNone/>
            </a:pPr>
            <a:r>
              <a:rPr lang="en-US" altLang="en-US" sz="2000" b="1" dirty="0" smtClean="0"/>
              <a:t>Figure 20-17</a:t>
            </a:r>
            <a:r>
              <a:rPr lang="en-US" altLang="en-US" sz="2000" dirty="0" smtClean="0"/>
              <a:t> </a:t>
            </a:r>
            <a:r>
              <a:rPr lang="en-US" altLang="en-US" sz="2000" dirty="0"/>
              <a:t>A trace of </a:t>
            </a:r>
            <a:r>
              <a:rPr lang="en-US" altLang="en-US" sz="2000" b="1" dirty="0">
                <a:solidFill>
                  <a:schemeClr val="tx1"/>
                </a:solidFill>
              </a:rPr>
              <a:t>topSort1</a:t>
            </a:r>
            <a:r>
              <a:rPr lang="en-US" altLang="en-US" sz="2000" dirty="0"/>
              <a:t> for the graph in Figure 20-15 (see slide </a:t>
            </a:r>
            <a:r>
              <a:rPr lang="en-US" altLang="en-US" sz="2000" dirty="0" smtClean="0"/>
              <a:t>25)</a:t>
            </a:r>
            <a:endParaRPr lang="en-US" altLang="en-US" sz="2000" dirty="0"/>
          </a:p>
        </p:txBody>
      </p:sp>
      <p:pic>
        <p:nvPicPr>
          <p:cNvPr id="4" name="Picture 2" descr="A diagram displays a list of graphs with a trace of top sort 1 along with a corresponding a List. First graph is the base graph for all the remaining graphs in the list. The base graph is a directed graph with vertices a, b, c, d, e, f, and g. a has its edges to b and d, b has its edges to c and e, d has its edge to e, e has its edge to f and g has its edge to d. A note beside the graph reads, Remove f from the graph; add it to a List. In the second graph, vertex f is popped out. A note beside the graph reads, Remove c from the graph; add it to a List. The corresponding a List displays f. Third graph displays the vertices a, d, and g after popping the vertex b. a List displays b, e, c, f. Note beside the graph reads, remove d from the graph; add it to the a List. Next graph displays only the vertex a and the a List displays d, b, e, c, f. Below vertex a is vertex g with a note beside that reads, remove g from the graph; add it to the a List. A List displays g, d, b, e, c, and f. Below g again vertex a is displayed."/>
          <p:cNvPicPr>
            <a:picLocks noChangeAspect="1" noChangeArrowheads="1"/>
          </p:cNvPicPr>
          <p:nvPr/>
        </p:nvPicPr>
        <p:blipFill rotWithShape="1">
          <a:blip r:embed="rId2">
            <a:extLst>
              <a:ext uri="{28A0092B-C50C-407E-A947-70E740481C1C}">
                <a14:useLocalDpi xmlns:a14="http://schemas.microsoft.com/office/drawing/2010/main" val="0"/>
              </a:ext>
            </a:extLst>
          </a:blip>
          <a:srcRect l="687" t="1757" r="412" b="1"/>
          <a:stretch/>
        </p:blipFill>
        <p:spPr bwMode="auto">
          <a:xfrm>
            <a:off x="1152525" y="2505074"/>
            <a:ext cx="6838950" cy="3729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7928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Topological </a:t>
            </a:r>
            <a:r>
              <a:rPr lang="en-US" altLang="en-US" dirty="0" smtClean="0"/>
              <a:t>Sorting</a:t>
            </a:r>
            <a:r>
              <a:rPr lang="en-US" altLang="en-US" sz="2000" dirty="0" smtClean="0"/>
              <a:t> </a:t>
            </a:r>
            <a:r>
              <a:rPr lang="en-US" altLang="en-US" sz="2000" b="0" dirty="0" smtClean="0"/>
              <a:t>(4 </a:t>
            </a:r>
            <a:r>
              <a:rPr lang="en-US" altLang="en-US" sz="2000" b="0" dirty="0"/>
              <a:t>of 5</a:t>
            </a:r>
            <a:r>
              <a:rPr lang="en-US" altLang="en-US" sz="2000" b="0" dirty="0" smtClean="0"/>
              <a:t>)</a:t>
            </a:r>
            <a:endParaRPr lang="en-US" sz="2000" dirty="0"/>
          </a:p>
        </p:txBody>
      </p:sp>
      <p:sp>
        <p:nvSpPr>
          <p:cNvPr id="3" name="Text Placeholder 2"/>
          <p:cNvSpPr>
            <a:spLocks noGrp="1"/>
          </p:cNvSpPr>
          <p:nvPr>
            <p:ph type="body" idx="1"/>
          </p:nvPr>
        </p:nvSpPr>
        <p:spPr>
          <a:xfrm>
            <a:off x="457200" y="1600201"/>
            <a:ext cx="8229600" cy="552450"/>
          </a:xfrm>
        </p:spPr>
        <p:txBody>
          <a:bodyPr/>
          <a:lstStyle/>
          <a:p>
            <a:pPr marL="0" indent="0" eaLnBrk="1" hangingPunct="1">
              <a:buNone/>
            </a:pPr>
            <a:r>
              <a:rPr lang="en-US" altLang="en-US" sz="2000" b="1" dirty="0" smtClean="0"/>
              <a:t>Figure 20-17 [Continued]</a:t>
            </a:r>
            <a:endParaRPr lang="en-US" altLang="en-US" sz="2000" dirty="0"/>
          </a:p>
        </p:txBody>
      </p:sp>
      <p:pic>
        <p:nvPicPr>
          <p:cNvPr id="4" name="Picture 2" descr="A diagram displays a list of graphs with a trace of top sort 1 along with a corresponding a List. First graph displays a directed graph with the following vertices, a, b, e, d, and g. A note beside the graph reads, Remove e from the graph; add it to a List. Corresponding a List displays c and f. In the second graph, vertex e is popped and displays only the vertices a, b, d, and g. a List displays e, c, and f. Third graph displays only vertex g with a note beside that reads, remove g from the graph; add it to the a List. A List displays g, d, b, e, c, and f. Below vertex g, vertex a is displayed with a note that reads, remove a from the graph; add it to the a List. The a List displays, a, g, d, b, e, c, and f. "/>
          <p:cNvPicPr>
            <a:picLocks noChangeAspect="1" noChangeArrowheads="1"/>
          </p:cNvPicPr>
          <p:nvPr/>
        </p:nvPicPr>
        <p:blipFill rotWithShape="1">
          <a:blip r:embed="rId2">
            <a:extLst>
              <a:ext uri="{28A0092B-C50C-407E-A947-70E740481C1C}">
                <a14:useLocalDpi xmlns:a14="http://schemas.microsoft.com/office/drawing/2010/main" val="0"/>
              </a:ext>
            </a:extLst>
          </a:blip>
          <a:srcRect r="1065" b="2618"/>
          <a:stretch/>
        </p:blipFill>
        <p:spPr bwMode="auto">
          <a:xfrm>
            <a:off x="1023365" y="2425712"/>
            <a:ext cx="7027418" cy="3410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10709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Topological </a:t>
            </a:r>
            <a:r>
              <a:rPr lang="en-US" altLang="en-US" dirty="0" smtClean="0"/>
              <a:t>Sorting </a:t>
            </a:r>
            <a:r>
              <a:rPr lang="en-US" altLang="en-US" sz="2000" b="0" dirty="0" smtClean="0"/>
              <a:t>(5 </a:t>
            </a:r>
            <a:r>
              <a:rPr lang="en-US" altLang="en-US" sz="2000" b="0" dirty="0"/>
              <a:t>of </a:t>
            </a:r>
            <a:r>
              <a:rPr lang="en-US" altLang="en-US" sz="2000" b="0" dirty="0" smtClean="0"/>
              <a:t>5)</a:t>
            </a:r>
            <a:endParaRPr lang="en-US" sz="2000" dirty="0"/>
          </a:p>
        </p:txBody>
      </p:sp>
      <p:sp>
        <p:nvSpPr>
          <p:cNvPr id="3" name="Text Placeholder 2"/>
          <p:cNvSpPr>
            <a:spLocks noGrp="1"/>
          </p:cNvSpPr>
          <p:nvPr>
            <p:ph type="body" idx="1"/>
          </p:nvPr>
        </p:nvSpPr>
        <p:spPr>
          <a:xfrm>
            <a:off x="457200" y="1600200"/>
            <a:ext cx="8229600" cy="723900"/>
          </a:xfrm>
        </p:spPr>
        <p:txBody>
          <a:bodyPr/>
          <a:lstStyle/>
          <a:p>
            <a:pPr marL="0" indent="0">
              <a:buNone/>
            </a:pPr>
            <a:r>
              <a:rPr lang="en-US" altLang="en-US" sz="2000" b="1" dirty="0" smtClean="0"/>
              <a:t>Figure 20-18 </a:t>
            </a:r>
            <a:r>
              <a:rPr lang="en-US" altLang="en-US" sz="2000" dirty="0" smtClean="0"/>
              <a:t>A </a:t>
            </a:r>
            <a:r>
              <a:rPr lang="en-US" altLang="en-US" sz="2000" dirty="0"/>
              <a:t>trace of </a:t>
            </a:r>
            <a:r>
              <a:rPr lang="en-US" altLang="en-US" sz="2000" b="1" dirty="0">
                <a:solidFill>
                  <a:schemeClr val="tx1"/>
                </a:solidFill>
              </a:rPr>
              <a:t>topSort2</a:t>
            </a:r>
            <a:r>
              <a:rPr lang="en-US" altLang="en-US" sz="2000" dirty="0"/>
              <a:t> for the graph in Figure 20-15 (see slide </a:t>
            </a:r>
            <a:r>
              <a:rPr lang="en-US" altLang="en-US" sz="2000" dirty="0" smtClean="0"/>
              <a:t>25)</a:t>
            </a:r>
            <a:endParaRPr lang="en-US" alt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1345032991"/>
              </p:ext>
            </p:extLst>
          </p:nvPr>
        </p:nvGraphicFramePr>
        <p:xfrm>
          <a:off x="1297781" y="2527363"/>
          <a:ext cx="6548438" cy="3556635"/>
        </p:xfrm>
        <a:graphic>
          <a:graphicData uri="http://schemas.openxmlformats.org/drawingml/2006/table">
            <a:tbl>
              <a:tblPr firstRow="1" bandRow="1">
                <a:tableStyleId>{40F9630F-82C1-40B7-BC3A-925EFCFF5E92}</a:tableStyleId>
              </a:tblPr>
              <a:tblGrid>
                <a:gridCol w="1959769">
                  <a:extLst>
                    <a:ext uri="{9D8B030D-6E8A-4147-A177-3AD203B41FA5}">
                      <a16:colId xmlns:a16="http://schemas.microsoft.com/office/drawing/2014/main" val="2268492645"/>
                    </a:ext>
                  </a:extLst>
                </a:gridCol>
                <a:gridCol w="2114550">
                  <a:extLst>
                    <a:ext uri="{9D8B030D-6E8A-4147-A177-3AD203B41FA5}">
                      <a16:colId xmlns:a16="http://schemas.microsoft.com/office/drawing/2014/main" val="700050395"/>
                    </a:ext>
                  </a:extLst>
                </a:gridCol>
                <a:gridCol w="2474119">
                  <a:extLst>
                    <a:ext uri="{9D8B030D-6E8A-4147-A177-3AD203B41FA5}">
                      <a16:colId xmlns:a16="http://schemas.microsoft.com/office/drawing/2014/main" val="355860730"/>
                    </a:ext>
                  </a:extLst>
                </a:gridCol>
              </a:tblGrid>
              <a:tr h="0">
                <a:tc>
                  <a:txBody>
                    <a:bodyPr/>
                    <a:lstStyle/>
                    <a:p>
                      <a:pPr algn="l" fontAlgn="b"/>
                      <a:r>
                        <a:rPr lang="en-US" sz="1400" b="1" i="0" u="none" strike="noStrike" dirty="0" smtClean="0">
                          <a:solidFill>
                            <a:srgbClr val="000000"/>
                          </a:solidFill>
                          <a:effectLst/>
                          <a:latin typeface="+mn-lt"/>
                        </a:rPr>
                        <a:t>Action</a:t>
                      </a:r>
                      <a:endParaRPr lang="en-US" sz="1400" b="1" i="0" u="none" strike="noStrike" dirty="0">
                        <a:solidFill>
                          <a:srgbClr val="000000"/>
                        </a:solidFill>
                        <a:effectLst/>
                        <a:latin typeface="+mn-lt"/>
                      </a:endParaRPr>
                    </a:p>
                  </a:txBody>
                  <a:tcPr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smtClean="0">
                          <a:latin typeface="+mn-lt"/>
                        </a:rPr>
                        <a:t>Stack s (top to bottom)</a:t>
                      </a:r>
                      <a:endParaRPr lang="en-US" sz="14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1" i="0" u="none" strike="noStrike" dirty="0">
                          <a:solidFill>
                            <a:srgbClr val="000000"/>
                          </a:solidFill>
                          <a:effectLst/>
                          <a:latin typeface="+mn-lt"/>
                        </a:rPr>
                        <a:t>List aList (beginning to end)</a:t>
                      </a:r>
                    </a:p>
                  </a:txBody>
                  <a:tcPr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8829998"/>
                  </a:ext>
                </a:extLst>
              </a:tr>
              <a:tr h="0">
                <a:tc>
                  <a:txBody>
                    <a:bodyPr/>
                    <a:lstStyle/>
                    <a:p>
                      <a:pPr algn="l" fontAlgn="b"/>
                      <a:r>
                        <a:rPr lang="en-US" sz="1400" b="0" i="0" u="none" strike="noStrike" dirty="0">
                          <a:solidFill>
                            <a:srgbClr val="000000"/>
                          </a:solidFill>
                          <a:effectLst/>
                          <a:latin typeface="+mn-lt"/>
                        </a:rPr>
                        <a:t>Push a</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mn-lt"/>
                        </a:rPr>
                        <a:t>a</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smtClean="0">
                          <a:solidFill>
                            <a:schemeClr val="bg1"/>
                          </a:solidFill>
                          <a:effectLst/>
                          <a:latin typeface="+mn-lt"/>
                        </a:rPr>
                        <a:t>Blank</a:t>
                      </a:r>
                      <a:endParaRPr lang="en-US" sz="1400" b="0" i="0" u="none" strike="noStrike" dirty="0">
                        <a:solidFill>
                          <a:schemeClr val="bg1"/>
                        </a:solidFill>
                        <a:effectLst/>
                        <a:latin typeface="+mn-lt"/>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6103887"/>
                  </a:ext>
                </a:extLst>
              </a:tr>
              <a:tr h="0">
                <a:tc>
                  <a:txBody>
                    <a:bodyPr/>
                    <a:lstStyle/>
                    <a:p>
                      <a:pPr algn="l" fontAlgn="b"/>
                      <a:r>
                        <a:rPr lang="en-US" sz="1400" b="0" i="0" u="none" strike="noStrike">
                          <a:solidFill>
                            <a:srgbClr val="000000"/>
                          </a:solidFill>
                          <a:effectLst/>
                          <a:latin typeface="+mn-lt"/>
                        </a:rPr>
                        <a:t>Push g</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mn-lt"/>
                        </a:rPr>
                        <a:t>a g</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cap="none" dirty="0" smtClean="0">
                          <a:solidFill>
                            <a:schemeClr val="bg1"/>
                          </a:solidFill>
                          <a:effectLst/>
                          <a:latin typeface="+mn-lt"/>
                          <a:ea typeface="Arial"/>
                          <a:cs typeface="Arial"/>
                          <a:sym typeface="Arial"/>
                        </a:rPr>
                        <a:t>Blank</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3111435"/>
                  </a:ext>
                </a:extLst>
              </a:tr>
              <a:tr h="0">
                <a:tc>
                  <a:txBody>
                    <a:bodyPr/>
                    <a:lstStyle/>
                    <a:p>
                      <a:pPr algn="l" fontAlgn="b"/>
                      <a:r>
                        <a:rPr lang="en-US" sz="1400" b="0" i="0" u="none" strike="noStrike">
                          <a:solidFill>
                            <a:srgbClr val="000000"/>
                          </a:solidFill>
                          <a:effectLst/>
                          <a:latin typeface="+mn-lt"/>
                        </a:rPr>
                        <a:t>Push d</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mn-lt"/>
                        </a:rPr>
                        <a:t>a g d</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cap="none" dirty="0" smtClean="0">
                          <a:solidFill>
                            <a:schemeClr val="bg1"/>
                          </a:solidFill>
                          <a:effectLst/>
                          <a:latin typeface="+mn-lt"/>
                          <a:ea typeface="Arial"/>
                          <a:cs typeface="Arial"/>
                          <a:sym typeface="Arial"/>
                        </a:rPr>
                        <a:t>Blank</a:t>
                      </a:r>
                      <a:endParaRPr lang="en-US" sz="1400" b="0" i="0" u="none" strike="noStrike" dirty="0">
                        <a:solidFill>
                          <a:schemeClr val="bg1"/>
                        </a:solidFill>
                        <a:effectLst/>
                        <a:latin typeface="+mn-lt"/>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9759199"/>
                  </a:ext>
                </a:extLst>
              </a:tr>
              <a:tr h="0">
                <a:tc>
                  <a:txBody>
                    <a:bodyPr/>
                    <a:lstStyle/>
                    <a:p>
                      <a:pPr algn="l" fontAlgn="b"/>
                      <a:r>
                        <a:rPr lang="en-US" sz="1400" b="0" i="0" u="none" strike="noStrike">
                          <a:solidFill>
                            <a:srgbClr val="000000"/>
                          </a:solidFill>
                          <a:effectLst/>
                          <a:latin typeface="+mn-lt"/>
                        </a:rPr>
                        <a:t>Push e</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mn-lt"/>
                        </a:rPr>
                        <a:t>a g d e</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mn-lt"/>
                        </a:rPr>
                        <a:t>c</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8907590"/>
                  </a:ext>
                </a:extLst>
              </a:tr>
              <a:tr h="0">
                <a:tc>
                  <a:txBody>
                    <a:bodyPr/>
                    <a:lstStyle/>
                    <a:p>
                      <a:pPr algn="l" fontAlgn="b"/>
                      <a:r>
                        <a:rPr lang="en-US" sz="1400" b="0" i="0" u="none" strike="noStrike">
                          <a:solidFill>
                            <a:srgbClr val="000000"/>
                          </a:solidFill>
                          <a:effectLst/>
                          <a:latin typeface="+mn-lt"/>
                        </a:rPr>
                        <a:t>Push c</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mn-lt"/>
                        </a:rPr>
                        <a:t>a g d e c</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mn-lt"/>
                        </a:rPr>
                        <a:t>c</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8223048"/>
                  </a:ext>
                </a:extLst>
              </a:tr>
              <a:tr h="0">
                <a:tc>
                  <a:txBody>
                    <a:bodyPr/>
                    <a:lstStyle/>
                    <a:p>
                      <a:pPr algn="l" fontAlgn="b"/>
                      <a:r>
                        <a:rPr lang="en-US" sz="1400" b="0" i="0" u="none" strike="noStrike" dirty="0">
                          <a:solidFill>
                            <a:srgbClr val="000000"/>
                          </a:solidFill>
                          <a:effectLst/>
                          <a:latin typeface="+mn-lt"/>
                        </a:rPr>
                        <a:t>Pop c, add c to aList</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mn-lt"/>
                        </a:rPr>
                        <a:t>a g d e</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mn-lt"/>
                        </a:rPr>
                        <a:t>f c</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7949310"/>
                  </a:ext>
                </a:extLst>
              </a:tr>
              <a:tr h="0">
                <a:tc>
                  <a:txBody>
                    <a:bodyPr/>
                    <a:lstStyle/>
                    <a:p>
                      <a:pPr algn="l" fontAlgn="b"/>
                      <a:r>
                        <a:rPr lang="en-US" sz="1400" b="0" i="0" u="none" strike="noStrike">
                          <a:solidFill>
                            <a:srgbClr val="000000"/>
                          </a:solidFill>
                          <a:effectLst/>
                          <a:latin typeface="+mn-lt"/>
                        </a:rPr>
                        <a:t>Push f</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mn-lt"/>
                        </a:rPr>
                        <a:t>a g d e f</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mn-lt"/>
                        </a:rPr>
                        <a:t>e f c</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3268951"/>
                  </a:ext>
                </a:extLst>
              </a:tr>
              <a:tr h="0">
                <a:tc>
                  <a:txBody>
                    <a:bodyPr/>
                    <a:lstStyle/>
                    <a:p>
                      <a:pPr algn="l" fontAlgn="b"/>
                      <a:r>
                        <a:rPr lang="en-US" sz="1400" b="0" i="0" u="none" strike="noStrike" dirty="0">
                          <a:solidFill>
                            <a:srgbClr val="000000"/>
                          </a:solidFill>
                          <a:effectLst/>
                          <a:latin typeface="+mn-lt"/>
                        </a:rPr>
                        <a:t>Pop f, add f to aList</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mn-lt"/>
                        </a:rPr>
                        <a:t>a g d e</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mn-lt"/>
                        </a:rPr>
                        <a:t>d e f c</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2930259"/>
                  </a:ext>
                </a:extLst>
              </a:tr>
              <a:tr h="0">
                <a:tc>
                  <a:txBody>
                    <a:bodyPr/>
                    <a:lstStyle/>
                    <a:p>
                      <a:pPr algn="l" fontAlgn="b"/>
                      <a:r>
                        <a:rPr lang="it-IT" sz="1400" b="0" i="0" u="none" strike="noStrike">
                          <a:solidFill>
                            <a:srgbClr val="000000"/>
                          </a:solidFill>
                          <a:effectLst/>
                          <a:latin typeface="+mn-lt"/>
                        </a:rPr>
                        <a:t>Pop e, add e to aList</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mn-lt"/>
                        </a:rPr>
                        <a:t>a g d</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mn-lt"/>
                        </a:rPr>
                        <a:t>g d e f c</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4710852"/>
                  </a:ext>
                </a:extLst>
              </a:tr>
              <a:tr h="0">
                <a:tc>
                  <a:txBody>
                    <a:bodyPr/>
                    <a:lstStyle/>
                    <a:p>
                      <a:pPr algn="l" fontAlgn="b"/>
                      <a:r>
                        <a:rPr lang="en-US" sz="1400" b="0" i="0" u="none" strike="noStrike" dirty="0">
                          <a:solidFill>
                            <a:srgbClr val="000000"/>
                          </a:solidFill>
                          <a:effectLst/>
                          <a:latin typeface="+mn-lt"/>
                        </a:rPr>
                        <a:t>Pop d, add d to aList</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mn-lt"/>
                        </a:rPr>
                        <a:t>a g</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mn-lt"/>
                        </a:rPr>
                        <a:t>g d e f c</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2520305"/>
                  </a:ext>
                </a:extLst>
              </a:tr>
              <a:tr h="0">
                <a:tc>
                  <a:txBody>
                    <a:bodyPr/>
                    <a:lstStyle/>
                    <a:p>
                      <a:pPr algn="l" fontAlgn="b"/>
                      <a:r>
                        <a:rPr lang="en-US" sz="1400" b="0" i="0" u="none" strike="noStrike" dirty="0">
                          <a:solidFill>
                            <a:srgbClr val="000000"/>
                          </a:solidFill>
                          <a:effectLst/>
                          <a:latin typeface="+mn-lt"/>
                        </a:rPr>
                        <a:t>Pop g, add g to aList</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mn-lt"/>
                        </a:rPr>
                        <a:t>a</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mn-lt"/>
                        </a:rPr>
                        <a:t>b g d e f c</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8450513"/>
                  </a:ext>
                </a:extLst>
              </a:tr>
              <a:tr h="0">
                <a:tc>
                  <a:txBody>
                    <a:bodyPr/>
                    <a:lstStyle/>
                    <a:p>
                      <a:pPr algn="l" fontAlgn="b"/>
                      <a:r>
                        <a:rPr lang="en-US" sz="1400" b="0" i="0" u="none" strike="noStrike" dirty="0">
                          <a:solidFill>
                            <a:srgbClr val="000000"/>
                          </a:solidFill>
                          <a:effectLst/>
                          <a:latin typeface="+mn-lt"/>
                        </a:rPr>
                        <a:t>Push b</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mn-lt"/>
                        </a:rPr>
                        <a:t>a b</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mn-lt"/>
                        </a:rPr>
                        <a:t>a b g d e f c</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0576950"/>
                  </a:ext>
                </a:extLst>
              </a:tr>
              <a:tr h="0">
                <a:tc>
                  <a:txBody>
                    <a:bodyPr/>
                    <a:lstStyle/>
                    <a:p>
                      <a:pPr algn="l" fontAlgn="b"/>
                      <a:r>
                        <a:rPr lang="en-US" sz="1400" b="0" i="0" u="none" strike="noStrike" dirty="0">
                          <a:solidFill>
                            <a:srgbClr val="000000"/>
                          </a:solidFill>
                          <a:effectLst/>
                          <a:latin typeface="+mn-lt"/>
                        </a:rPr>
                        <a:t>Pop b, add b to aList</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mn-lt"/>
                        </a:rPr>
                        <a:t>a</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cap="none" dirty="0" smtClean="0">
                          <a:solidFill>
                            <a:schemeClr val="bg1"/>
                          </a:solidFill>
                          <a:effectLst/>
                          <a:latin typeface="+mn-lt"/>
                          <a:ea typeface="Arial"/>
                          <a:cs typeface="Arial"/>
                          <a:sym typeface="Arial"/>
                        </a:rPr>
                        <a:t>Blank</a:t>
                      </a:r>
                      <a:endParaRPr lang="en-US" sz="1400" b="0" i="0" u="none" strike="noStrike" dirty="0">
                        <a:solidFill>
                          <a:schemeClr val="bg1"/>
                        </a:solidFill>
                        <a:effectLst/>
                        <a:latin typeface="+mn-lt"/>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5275552"/>
                  </a:ext>
                </a:extLst>
              </a:tr>
              <a:tr h="0">
                <a:tc>
                  <a:txBody>
                    <a:bodyPr/>
                    <a:lstStyle/>
                    <a:p>
                      <a:pPr algn="l" fontAlgn="b"/>
                      <a:r>
                        <a:rPr lang="en-US" sz="1400" b="0" i="0" u="none" strike="noStrike" dirty="0">
                          <a:solidFill>
                            <a:srgbClr val="000000"/>
                          </a:solidFill>
                          <a:effectLst/>
                          <a:latin typeface="+mn-lt"/>
                        </a:rPr>
                        <a:t>Pop a, add a to aList</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mn-lt"/>
                        </a:rPr>
                        <a:t>(empty)</a:t>
                      </a: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cap="none" dirty="0" smtClean="0">
                          <a:solidFill>
                            <a:schemeClr val="bg1"/>
                          </a:solidFill>
                          <a:effectLst/>
                          <a:latin typeface="+mn-lt"/>
                          <a:ea typeface="Arial"/>
                          <a:cs typeface="Arial"/>
                          <a:sym typeface="Arial"/>
                        </a:rPr>
                        <a:t>Blank</a:t>
                      </a:r>
                      <a:endParaRPr lang="en-US" sz="1400" b="0" i="0" u="none" strike="noStrike" dirty="0">
                        <a:solidFill>
                          <a:schemeClr val="bg1"/>
                        </a:solidFill>
                        <a:effectLst/>
                        <a:latin typeface="+mn-lt"/>
                      </a:endParaRPr>
                    </a:p>
                  </a:txBody>
                  <a:tcPr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0133193"/>
                  </a:ext>
                </a:extLst>
              </a:tr>
            </a:tbl>
          </a:graphicData>
        </a:graphic>
      </p:graphicFrame>
    </p:spTree>
    <p:extLst>
      <p:ext uri="{BB962C8B-B14F-4D97-AF65-F5344CB8AC3E}">
        <p14:creationId xmlns:p14="http://schemas.microsoft.com/office/powerpoint/2010/main" val="1489303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Terminology </a:t>
            </a:r>
            <a:r>
              <a:rPr lang="en-US" altLang="en-US" sz="2000" b="0" dirty="0" smtClean="0"/>
              <a:t>(2 </a:t>
            </a:r>
            <a:r>
              <a:rPr lang="en-US" altLang="en-US" sz="2000" b="0" dirty="0"/>
              <a:t>of 7)</a:t>
            </a:r>
            <a:endParaRPr lang="en-US" sz="2000" dirty="0"/>
          </a:p>
        </p:txBody>
      </p:sp>
      <p:sp>
        <p:nvSpPr>
          <p:cNvPr id="3" name="Text Placeholder 2"/>
          <p:cNvSpPr>
            <a:spLocks noGrp="1"/>
          </p:cNvSpPr>
          <p:nvPr>
            <p:ph type="body" idx="1"/>
          </p:nvPr>
        </p:nvSpPr>
        <p:spPr>
          <a:xfrm>
            <a:off x="457200" y="1600200"/>
            <a:ext cx="8229600" cy="504825"/>
          </a:xfrm>
        </p:spPr>
        <p:txBody>
          <a:bodyPr/>
          <a:lstStyle/>
          <a:p>
            <a:pPr marL="0" indent="0">
              <a:buNone/>
            </a:pPr>
            <a:r>
              <a:rPr lang="en-US" altLang="en-US" sz="2000" b="1" dirty="0" smtClean="0"/>
              <a:t>Figure 20-2</a:t>
            </a:r>
            <a:r>
              <a:rPr lang="en-US" altLang="en-US" sz="2000" dirty="0" smtClean="0"/>
              <a:t> </a:t>
            </a:r>
            <a:r>
              <a:rPr lang="en-US" altLang="en-US" sz="2000" dirty="0"/>
              <a:t>A graph and one of its </a:t>
            </a:r>
            <a:r>
              <a:rPr lang="en-US" altLang="en-US" sz="2000" dirty="0" smtClean="0"/>
              <a:t>subgraphs</a:t>
            </a:r>
            <a:endParaRPr lang="en-US" altLang="en-US" sz="2000" dirty="0"/>
          </a:p>
        </p:txBody>
      </p:sp>
      <p:pic>
        <p:nvPicPr>
          <p:cNvPr id="4" name="Picture 3" descr="Two diagrams illustrate a campus map as a graph and its sub graph. Diagram a represents the campus map as a graph. The graph consists of 4 shapes representing 4 buildings. The graph is a diamond shape with 4 Vertices. There is a straight line drawn from the upper vertex to the lower vertex. The vertices of the diamond represent four buildings and the edges represent the sidewalk between the buildings. Diagram b is a sub graph of the graph in diagram a. 3 buildings Dormitory, library and student union are placed in the 3 vertices of an isosceles triangle. Path from dormitory to the library and student union to library are marke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298" y="2396240"/>
            <a:ext cx="7355404" cy="3654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72539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Spanning </a:t>
            </a:r>
            <a:r>
              <a:rPr lang="en-US" altLang="en-US" dirty="0" smtClean="0"/>
              <a:t>Trees </a:t>
            </a:r>
            <a:r>
              <a:rPr lang="en-US" altLang="en-US" sz="2000" b="0" dirty="0" smtClean="0"/>
              <a:t>(1 </a:t>
            </a:r>
            <a:r>
              <a:rPr lang="en-US" altLang="en-US" sz="2000" b="0" dirty="0"/>
              <a:t>of 5</a:t>
            </a:r>
            <a:r>
              <a:rPr lang="en-US" altLang="en-US" sz="2000" b="0" dirty="0" smtClean="0"/>
              <a:t>)</a:t>
            </a:r>
            <a:endParaRPr lang="en-US" sz="2000" dirty="0"/>
          </a:p>
        </p:txBody>
      </p:sp>
      <p:sp>
        <p:nvSpPr>
          <p:cNvPr id="5" name="Text Placeholder 4"/>
          <p:cNvSpPr>
            <a:spLocks noGrp="1"/>
          </p:cNvSpPr>
          <p:nvPr>
            <p:ph type="body" idx="1"/>
          </p:nvPr>
        </p:nvSpPr>
        <p:spPr/>
        <p:txBody>
          <a:bodyPr/>
          <a:lstStyle/>
          <a:p>
            <a:pPr eaLnBrk="1" hangingPunct="1"/>
            <a:r>
              <a:rPr lang="en-US" altLang="en-US" sz="2400" dirty="0"/>
              <a:t>A tree is an undirected connected graph without cycles</a:t>
            </a:r>
          </a:p>
          <a:p>
            <a:pPr eaLnBrk="1" hangingPunct="1"/>
            <a:r>
              <a:rPr lang="en-US" altLang="en-US" sz="2400" dirty="0"/>
              <a:t>Detecting a cycle in an undirected graph</a:t>
            </a:r>
          </a:p>
          <a:p>
            <a:pPr lvl="1" eaLnBrk="1" hangingPunct="1"/>
            <a:r>
              <a:rPr lang="en-US" altLang="en-US" sz="2400" dirty="0"/>
              <a:t>Connected undirected graph with </a:t>
            </a:r>
            <a:r>
              <a:rPr lang="en-US" altLang="en-US" sz="2400" i="1" dirty="0"/>
              <a:t>n</a:t>
            </a:r>
            <a:r>
              <a:rPr lang="en-US" altLang="en-US" sz="2400" dirty="0"/>
              <a:t> vertices must have at least </a:t>
            </a:r>
            <a:r>
              <a:rPr lang="en-US" altLang="en-US" sz="2400" i="1" dirty="0"/>
              <a:t>n – </a:t>
            </a:r>
            <a:r>
              <a:rPr lang="en-US" altLang="en-US" sz="2400" dirty="0"/>
              <a:t>1 edges</a:t>
            </a:r>
          </a:p>
          <a:p>
            <a:pPr lvl="1" eaLnBrk="1" hangingPunct="1"/>
            <a:r>
              <a:rPr lang="en-US" altLang="en-US" sz="2400" dirty="0"/>
              <a:t>If it has exactly </a:t>
            </a:r>
            <a:r>
              <a:rPr lang="en-US" altLang="en-US" sz="2400" i="1" dirty="0"/>
              <a:t>n </a:t>
            </a:r>
            <a:r>
              <a:rPr lang="en-US" altLang="en-US" sz="2400" dirty="0"/>
              <a:t>– 1 edges, it cannot contain a cycle</a:t>
            </a:r>
          </a:p>
          <a:p>
            <a:pPr lvl="1" eaLnBrk="1" hangingPunct="1"/>
            <a:r>
              <a:rPr lang="en-US" altLang="en-US" sz="2400" dirty="0"/>
              <a:t>With more than </a:t>
            </a:r>
            <a:r>
              <a:rPr lang="en-US" altLang="en-US" sz="2400" i="1" dirty="0"/>
              <a:t>n</a:t>
            </a:r>
            <a:r>
              <a:rPr lang="en-US" altLang="en-US" sz="2400" dirty="0"/>
              <a:t> – 1 edges, must contain at least one </a:t>
            </a:r>
            <a:r>
              <a:rPr lang="en-US" altLang="en-US" sz="2400" dirty="0" smtClean="0"/>
              <a:t>cycle</a:t>
            </a:r>
            <a:endParaRPr lang="en-US" altLang="en-US" sz="2400" dirty="0"/>
          </a:p>
        </p:txBody>
      </p:sp>
    </p:spTree>
    <p:extLst>
      <p:ext uri="{BB962C8B-B14F-4D97-AF65-F5344CB8AC3E}">
        <p14:creationId xmlns:p14="http://schemas.microsoft.com/office/powerpoint/2010/main" val="25232225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Spanning </a:t>
            </a:r>
            <a:r>
              <a:rPr lang="en-US" altLang="en-US" dirty="0" smtClean="0"/>
              <a:t>Trees </a:t>
            </a:r>
            <a:r>
              <a:rPr lang="en-US" altLang="en-US" sz="2000" b="0" dirty="0"/>
              <a:t>(2 of 5</a:t>
            </a:r>
            <a:r>
              <a:rPr lang="en-US" altLang="en-US" sz="2000" b="0" dirty="0" smtClean="0"/>
              <a:t>)</a:t>
            </a:r>
            <a:endParaRPr lang="en-US" sz="2000" dirty="0"/>
          </a:p>
        </p:txBody>
      </p:sp>
      <p:sp>
        <p:nvSpPr>
          <p:cNvPr id="3" name="Text Placeholder 2"/>
          <p:cNvSpPr>
            <a:spLocks noGrp="1"/>
          </p:cNvSpPr>
          <p:nvPr>
            <p:ph type="body" idx="1"/>
          </p:nvPr>
        </p:nvSpPr>
        <p:spPr>
          <a:xfrm>
            <a:off x="457200" y="1600200"/>
            <a:ext cx="8455306" cy="704849"/>
          </a:xfrm>
        </p:spPr>
        <p:txBody>
          <a:bodyPr/>
          <a:lstStyle/>
          <a:p>
            <a:pPr marL="0" indent="0">
              <a:buNone/>
            </a:pPr>
            <a:r>
              <a:rPr lang="en-US" altLang="en-US" sz="2000" b="1" dirty="0" smtClean="0"/>
              <a:t>Figure 20-19</a:t>
            </a:r>
            <a:r>
              <a:rPr lang="en-US" altLang="en-US" sz="2000" dirty="0" smtClean="0"/>
              <a:t> </a:t>
            </a:r>
            <a:r>
              <a:rPr lang="en-US" altLang="en-US" sz="2000" dirty="0"/>
              <a:t>A spanning tree for the graph in Figure 20-12 (see slide 24)</a:t>
            </a:r>
          </a:p>
        </p:txBody>
      </p:sp>
      <p:pic>
        <p:nvPicPr>
          <p:cNvPr id="4" name="Picture 2" descr="A spanning tree diagram rooted at vertex i visits the following vertices: a, b, c, d, e, f, g, and h. The vertices are connected by solid lines in the following pattern: a to b, a to f, b to c, b to e, c to d, d to h, e to g. Dashed lines connect the vertices e and c, g and d, f and g.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2883" y="2608505"/>
            <a:ext cx="6270523" cy="3427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89989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smtClean="0"/>
              <a:t>Spanning Trees </a:t>
            </a:r>
            <a:r>
              <a:rPr lang="en-US" altLang="en-US" sz="2000" b="0" smtClean="0"/>
              <a:t>(3 of 5)</a:t>
            </a:r>
            <a:endParaRPr lang="en-US" sz="2000" dirty="0"/>
          </a:p>
        </p:txBody>
      </p:sp>
      <p:sp>
        <p:nvSpPr>
          <p:cNvPr id="3" name="Text Placeholder 2"/>
          <p:cNvSpPr>
            <a:spLocks noGrp="1"/>
          </p:cNvSpPr>
          <p:nvPr>
            <p:ph type="body" idx="1"/>
          </p:nvPr>
        </p:nvSpPr>
        <p:spPr>
          <a:xfrm>
            <a:off x="457200" y="1600200"/>
            <a:ext cx="8229600" cy="836229"/>
          </a:xfrm>
        </p:spPr>
        <p:txBody>
          <a:bodyPr/>
          <a:lstStyle/>
          <a:p>
            <a:pPr marL="0" indent="0">
              <a:buNone/>
            </a:pPr>
            <a:r>
              <a:rPr lang="en-US" altLang="en-US" sz="2000" b="1" dirty="0" smtClean="0"/>
              <a:t>Figure 20-20</a:t>
            </a:r>
            <a:r>
              <a:rPr lang="en-US" altLang="en-US" sz="2000" dirty="0" smtClean="0"/>
              <a:t> Connected graphs that each have four vertices and three edges</a:t>
            </a:r>
            <a:endParaRPr lang="en-US" altLang="en-US" sz="2000" dirty="0"/>
          </a:p>
        </p:txBody>
      </p:sp>
      <p:pic>
        <p:nvPicPr>
          <p:cNvPr id="4" name="Picture 2" descr="Three connected graphs with four vertices and three edges. In the first graph on the left, a vertical line from the first vertex connects to the second vertex below. The second vertex is connected to the third vertex horizontally and the third vertex connects to the fourth vertex above with a vertical line drawn upwards. The graph takes the shape of a square with a uncovered top. Second graph displays a vertex connected to two adjacent vertices, a straight line connects to a vertex above and a horizontal line connects to another vertex to the right. From the point of intersection a diagonal line connects to a vertex. Third graph displays a vertical line from the first vertex connects to the second vertex below. From the second vertex a diagonal line connects with the third vertex. From the third vertex a vertical line is drawn downwards and connects to the fourth vertex.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88" y="2723979"/>
            <a:ext cx="7361237"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15626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Spanning </a:t>
            </a:r>
            <a:r>
              <a:rPr lang="en-US" altLang="en-US" dirty="0" smtClean="0"/>
              <a:t>Trees </a:t>
            </a:r>
            <a:r>
              <a:rPr lang="en-US" altLang="en-US" sz="2000" b="0" dirty="0" smtClean="0"/>
              <a:t>(4 </a:t>
            </a:r>
            <a:r>
              <a:rPr lang="en-US" altLang="en-US" sz="2000" b="0" dirty="0"/>
              <a:t>of 5</a:t>
            </a:r>
            <a:r>
              <a:rPr lang="en-US" altLang="en-US" sz="2000" b="0" dirty="0" smtClean="0"/>
              <a:t>)</a:t>
            </a:r>
            <a:endParaRPr lang="en-US" sz="2000" dirty="0"/>
          </a:p>
        </p:txBody>
      </p:sp>
      <p:sp>
        <p:nvSpPr>
          <p:cNvPr id="3" name="Text Placeholder 2"/>
          <p:cNvSpPr>
            <a:spLocks noGrp="1"/>
          </p:cNvSpPr>
          <p:nvPr>
            <p:ph type="body" idx="1"/>
          </p:nvPr>
        </p:nvSpPr>
        <p:spPr>
          <a:xfrm>
            <a:off x="457200" y="1600200"/>
            <a:ext cx="8229600" cy="790575"/>
          </a:xfrm>
        </p:spPr>
        <p:txBody>
          <a:bodyPr/>
          <a:lstStyle/>
          <a:p>
            <a:pPr marL="0" indent="0">
              <a:buNone/>
            </a:pPr>
            <a:r>
              <a:rPr lang="en-US" altLang="en-US" sz="2000" b="1" dirty="0" smtClean="0"/>
              <a:t>Figure 20-21 </a:t>
            </a:r>
            <a:r>
              <a:rPr lang="en-US" altLang="en-US" sz="2000" dirty="0" smtClean="0"/>
              <a:t>Connected graphs </a:t>
            </a:r>
            <a:r>
              <a:rPr lang="en-US" altLang="en-US" sz="2000" dirty="0"/>
              <a:t>that </a:t>
            </a:r>
            <a:r>
              <a:rPr lang="en-US" altLang="en-US" sz="2000" dirty="0" smtClean="0"/>
              <a:t>each have </a:t>
            </a:r>
            <a:r>
              <a:rPr lang="en-US" altLang="en-US" sz="2000" dirty="0"/>
              <a:t>four vertices and three </a:t>
            </a:r>
            <a:r>
              <a:rPr lang="en-US" altLang="en-US" sz="2000" dirty="0" smtClean="0"/>
              <a:t>edges</a:t>
            </a:r>
            <a:endParaRPr lang="en-US" altLang="en-US" sz="2000" dirty="0"/>
          </a:p>
        </p:txBody>
      </p:sp>
      <p:pic>
        <p:nvPicPr>
          <p:cNvPr id="7" name="Picture 6" descr="A spanning tree diagram with its root at a lists the following vertices: a, b, c, d, e, f, g, h, i. The edges are marked with numbers from 1 to 8 in the following order: 1: a to b, 2: b to c, 3: c to d, 4: d to g, 5: g to e, 6: g to f, 7: d to h, and 8: i to a. The D F S spanning tree algorithm visits vertices in this order. A, b, c, d, g, e, f, h, i. Numbers indicate the order in which the algorithm marks edges."/>
          <p:cNvPicPr>
            <a:picLocks noChangeAspect="1"/>
          </p:cNvPicPr>
          <p:nvPr/>
        </p:nvPicPr>
        <p:blipFill>
          <a:blip r:embed="rId2"/>
          <a:stretch>
            <a:fillRect/>
          </a:stretch>
        </p:blipFill>
        <p:spPr>
          <a:xfrm>
            <a:off x="558828" y="2543358"/>
            <a:ext cx="8026343" cy="3433165"/>
          </a:xfrm>
          <a:prstGeom prst="rect">
            <a:avLst/>
          </a:prstGeom>
        </p:spPr>
      </p:pic>
    </p:spTree>
    <p:extLst>
      <p:ext uri="{BB962C8B-B14F-4D97-AF65-F5344CB8AC3E}">
        <p14:creationId xmlns:p14="http://schemas.microsoft.com/office/powerpoint/2010/main" val="29231032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a:t>
            </a:r>
            <a:endParaRPr lang="en-US" dirty="0"/>
          </a:p>
        </p:txBody>
      </p:sp>
      <p:sp>
        <p:nvSpPr>
          <p:cNvPr id="3" name="Text Placeholder 2"/>
          <p:cNvSpPr>
            <a:spLocks noGrp="1"/>
          </p:cNvSpPr>
          <p:nvPr>
            <p:ph type="body" idx="1"/>
          </p:nvPr>
        </p:nvSpPr>
        <p:spPr>
          <a:xfrm>
            <a:off x="457200" y="1600200"/>
            <a:ext cx="8229600" cy="771525"/>
          </a:xfrm>
        </p:spPr>
        <p:txBody>
          <a:bodyPr/>
          <a:lstStyle/>
          <a:p>
            <a:pPr marL="0" indent="0">
              <a:buNone/>
            </a:pPr>
            <a:r>
              <a:rPr lang="en-US" altLang="en-US" sz="2000" b="1" dirty="0"/>
              <a:t>Figure 20-22</a:t>
            </a:r>
            <a:r>
              <a:rPr lang="en-US" altLang="en-US" sz="2000" dirty="0"/>
              <a:t> A graph for Checkpoint Questions </a:t>
            </a:r>
            <a:r>
              <a:rPr lang="en-US" altLang="en-US" sz="2000" dirty="0" smtClean="0"/>
              <a:t>8</a:t>
            </a:r>
            <a:r>
              <a:rPr lang="en-US" altLang="en-US" sz="2000" dirty="0"/>
              <a:t>, 9, and 10 and for Exercises 1 and </a:t>
            </a:r>
            <a:r>
              <a:rPr lang="en-US" altLang="en-US" sz="2000" dirty="0" smtClean="0"/>
              <a:t>4</a:t>
            </a:r>
            <a:endParaRPr lang="en-US" altLang="en-US" sz="2000" dirty="0"/>
          </a:p>
        </p:txBody>
      </p:sp>
      <p:pic>
        <p:nvPicPr>
          <p:cNvPr id="4" name="Picture 7" descr="A connected undirected graph has the following vertices: 0, 1, 2, 3, 4, and 5. It has the edges connecting the vertices marked with following values:0 to 4: 1, 2 to 5: 2, 2 to 3: 5, 1 to 4: 6, 4 to 5: 7, 1 to 2: 8, and 0 to 1: 9.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098220"/>
            <a:ext cx="51816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1528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Spanning </a:t>
            </a:r>
            <a:r>
              <a:rPr lang="en-US" altLang="en-US" dirty="0" smtClean="0"/>
              <a:t>Trees </a:t>
            </a:r>
            <a:r>
              <a:rPr lang="en-US" altLang="en-US" sz="2000" b="0" dirty="0" smtClean="0"/>
              <a:t>(5 </a:t>
            </a:r>
            <a:r>
              <a:rPr lang="en-US" altLang="en-US" sz="2000" b="0" dirty="0"/>
              <a:t>of 5</a:t>
            </a:r>
            <a:r>
              <a:rPr lang="en-US" altLang="en-US" sz="2000" b="0" dirty="0" smtClean="0"/>
              <a:t>)</a:t>
            </a:r>
            <a:endParaRPr lang="en-US" sz="2000" dirty="0"/>
          </a:p>
        </p:txBody>
      </p:sp>
      <p:sp>
        <p:nvSpPr>
          <p:cNvPr id="3" name="Text Placeholder 2"/>
          <p:cNvSpPr>
            <a:spLocks noGrp="1"/>
          </p:cNvSpPr>
          <p:nvPr>
            <p:ph type="body" idx="1"/>
          </p:nvPr>
        </p:nvSpPr>
        <p:spPr>
          <a:xfrm>
            <a:off x="457200" y="1600200"/>
            <a:ext cx="8229600" cy="733425"/>
          </a:xfrm>
        </p:spPr>
        <p:txBody>
          <a:bodyPr/>
          <a:lstStyle/>
          <a:p>
            <a:pPr marL="0" indent="0">
              <a:buNone/>
            </a:pPr>
            <a:r>
              <a:rPr lang="en-US" altLang="en-US" sz="2000" b="1" dirty="0" smtClean="0"/>
              <a:t>Figure 20-23</a:t>
            </a:r>
            <a:r>
              <a:rPr lang="en-US" altLang="en-US" sz="2000" dirty="0" smtClean="0"/>
              <a:t> </a:t>
            </a:r>
            <a:r>
              <a:rPr lang="en-US" altLang="en-US" sz="2000" dirty="0"/>
              <a:t>The </a:t>
            </a:r>
            <a:r>
              <a:rPr lang="en-US" altLang="en-US" sz="2000" dirty="0" smtClean="0"/>
              <a:t>B</a:t>
            </a:r>
            <a:r>
              <a:rPr lang="en-US" altLang="en-US" sz="100" dirty="0" smtClean="0"/>
              <a:t> </a:t>
            </a:r>
            <a:r>
              <a:rPr lang="en-US" altLang="en-US" sz="2000" dirty="0" smtClean="0"/>
              <a:t>F</a:t>
            </a:r>
            <a:r>
              <a:rPr lang="en-US" altLang="en-US" sz="100" dirty="0" smtClean="0"/>
              <a:t> </a:t>
            </a:r>
            <a:r>
              <a:rPr lang="en-US" altLang="en-US" sz="2000" dirty="0" smtClean="0"/>
              <a:t>S </a:t>
            </a:r>
            <a:r>
              <a:rPr lang="en-US" altLang="en-US" sz="2000" dirty="0"/>
              <a:t>spanning tree rooted at </a:t>
            </a:r>
            <a:r>
              <a:rPr lang="en-US" altLang="en-US" sz="2000" dirty="0" smtClean="0"/>
              <a:t>vertex </a:t>
            </a:r>
            <a:r>
              <a:rPr lang="en-US" altLang="en-US" sz="2000" i="1" dirty="0"/>
              <a:t>a </a:t>
            </a:r>
            <a:r>
              <a:rPr lang="en-US" altLang="en-US" sz="2000" dirty="0"/>
              <a:t>for the graph in Figure 20-12 (see slide 24)</a:t>
            </a:r>
          </a:p>
        </p:txBody>
      </p:sp>
      <p:pic>
        <p:nvPicPr>
          <p:cNvPr id="4" name="Picture 3" descr="A spanning tree diagram with its root at a lists the following vertices: a, b, c, d, e, f, g, h, i. The edges are marked with numbers from 1 to 8 in the following order: a to b: 1, a to f: 2, a to i: 3, b to c: 4, b to e: 5, g to f: 6, c to d: 7, and d to h: 8. Vertices e and c, e and g, g and d are connected by dashed lines. A note beside the tree reads, The BFS spanning tree algorithm visits vertices in this order: a, b, f, i, c, e, g, d, h. Numbers indicate the order in which the algorithm marks edges."/>
          <p:cNvPicPr>
            <a:picLocks noChangeAspect="1"/>
          </p:cNvPicPr>
          <p:nvPr/>
        </p:nvPicPr>
        <p:blipFill>
          <a:blip r:embed="rId2"/>
          <a:stretch>
            <a:fillRect/>
          </a:stretch>
        </p:blipFill>
        <p:spPr>
          <a:xfrm>
            <a:off x="956276" y="2468613"/>
            <a:ext cx="7231447" cy="3753181"/>
          </a:xfrm>
          <a:prstGeom prst="rect">
            <a:avLst/>
          </a:prstGeom>
        </p:spPr>
      </p:pic>
    </p:spTree>
    <p:extLst>
      <p:ext uri="{BB962C8B-B14F-4D97-AF65-F5344CB8AC3E}">
        <p14:creationId xmlns:p14="http://schemas.microsoft.com/office/powerpoint/2010/main" val="9988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Minimum Spanning </a:t>
            </a:r>
            <a:r>
              <a:rPr lang="en-US" altLang="en-US" dirty="0" smtClean="0"/>
              <a:t>Trees </a:t>
            </a:r>
            <a:r>
              <a:rPr lang="en-US" altLang="en-US" sz="2000" b="0" dirty="0" smtClean="0"/>
              <a:t>(1 </a:t>
            </a:r>
            <a:r>
              <a:rPr lang="en-US" altLang="en-US" sz="2000" b="0" dirty="0"/>
              <a:t>of </a:t>
            </a:r>
            <a:r>
              <a:rPr lang="en-US" altLang="en-US" sz="2000" b="0" dirty="0" smtClean="0"/>
              <a:t>4)</a:t>
            </a:r>
            <a:endParaRPr lang="en-US" sz="2000" dirty="0"/>
          </a:p>
        </p:txBody>
      </p:sp>
      <p:sp>
        <p:nvSpPr>
          <p:cNvPr id="3" name="Text Placeholder 2"/>
          <p:cNvSpPr>
            <a:spLocks noGrp="1"/>
          </p:cNvSpPr>
          <p:nvPr>
            <p:ph type="body" idx="1"/>
          </p:nvPr>
        </p:nvSpPr>
        <p:spPr>
          <a:xfrm>
            <a:off x="457200" y="1600201"/>
            <a:ext cx="8229600" cy="457200"/>
          </a:xfrm>
        </p:spPr>
        <p:txBody>
          <a:bodyPr/>
          <a:lstStyle/>
          <a:p>
            <a:pPr marL="0" indent="0">
              <a:buNone/>
            </a:pPr>
            <a:r>
              <a:rPr lang="en-US" altLang="en-US" sz="2000" b="1" dirty="0" smtClean="0"/>
              <a:t>Figure 20-24</a:t>
            </a:r>
            <a:r>
              <a:rPr lang="en-US" altLang="en-US" sz="2000" dirty="0" smtClean="0"/>
              <a:t> </a:t>
            </a:r>
            <a:r>
              <a:rPr lang="en-US" altLang="en-US" sz="2000" dirty="0"/>
              <a:t>A weighted, connected, undirected </a:t>
            </a:r>
            <a:r>
              <a:rPr lang="en-US" altLang="en-US" sz="2000" dirty="0" smtClean="0"/>
              <a:t>graph</a:t>
            </a:r>
            <a:endParaRPr lang="en-US" altLang="en-US" sz="2000" dirty="0"/>
          </a:p>
        </p:txBody>
      </p:sp>
      <p:pic>
        <p:nvPicPr>
          <p:cNvPr id="4" name="Picture 2" descr="A spanning tree diagram lists the following vertices: a, b, c, d, e, f, g, h, i. The edges are marked with the following values: a to b: 6, a to f: 4, a to i: 2, b to c: 7, b to e: 9, c to e: 3, c to d: 4, d to h: 1, d to g: 5, e to g: 8, g to f: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192" y="2526135"/>
            <a:ext cx="5788222" cy="335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2108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Minimum Spanning </a:t>
            </a:r>
            <a:r>
              <a:rPr lang="en-US" altLang="en-US" dirty="0" smtClean="0"/>
              <a:t>Trees </a:t>
            </a:r>
            <a:r>
              <a:rPr lang="en-US" altLang="en-US" sz="2000" b="0" dirty="0"/>
              <a:t>(2 of </a:t>
            </a:r>
            <a:r>
              <a:rPr lang="en-US" altLang="en-US" sz="2000" b="0" dirty="0" smtClean="0"/>
              <a:t>4)</a:t>
            </a:r>
            <a:endParaRPr lang="en-US" sz="2000" dirty="0"/>
          </a:p>
        </p:txBody>
      </p:sp>
      <p:sp>
        <p:nvSpPr>
          <p:cNvPr id="3" name="Text Placeholder 2"/>
          <p:cNvSpPr>
            <a:spLocks noGrp="1"/>
          </p:cNvSpPr>
          <p:nvPr>
            <p:ph type="body" idx="1"/>
          </p:nvPr>
        </p:nvSpPr>
        <p:spPr>
          <a:xfrm>
            <a:off x="457200" y="1600200"/>
            <a:ext cx="8229600" cy="752475"/>
          </a:xfrm>
        </p:spPr>
        <p:txBody>
          <a:bodyPr/>
          <a:lstStyle/>
          <a:p>
            <a:pPr marL="0" indent="0">
              <a:buNone/>
            </a:pPr>
            <a:r>
              <a:rPr lang="en-US" altLang="en-US" sz="2000" b="1" dirty="0" smtClean="0"/>
              <a:t>Figure 20-25 </a:t>
            </a:r>
            <a:r>
              <a:rPr lang="en-US" altLang="en-US" sz="2000" dirty="0" smtClean="0"/>
              <a:t>A </a:t>
            </a:r>
            <a:r>
              <a:rPr lang="en-US" altLang="en-US" sz="2000" dirty="0"/>
              <a:t>trace of </a:t>
            </a:r>
            <a:r>
              <a:rPr lang="en-US" altLang="en-US" sz="2000" b="1" dirty="0">
                <a:solidFill>
                  <a:schemeClr val="tx1"/>
                </a:solidFill>
              </a:rPr>
              <a:t>primsAlgorithm</a:t>
            </a:r>
            <a:r>
              <a:rPr lang="en-US" altLang="en-US" sz="2000" dirty="0"/>
              <a:t> for the graph </a:t>
            </a:r>
            <a:r>
              <a:rPr lang="en-US" altLang="en-US" sz="2000" dirty="0" smtClean="0"/>
              <a:t>in Figure </a:t>
            </a:r>
            <a:r>
              <a:rPr lang="en-US" altLang="en-US" sz="2000" dirty="0"/>
              <a:t>20-23, beginning at vertex a (see slide </a:t>
            </a:r>
            <a:r>
              <a:rPr lang="en-US" altLang="en-US" sz="2000" dirty="0" smtClean="0"/>
              <a:t>35)</a:t>
            </a:r>
            <a:endParaRPr lang="en-US" altLang="en-US" sz="2000" dirty="0"/>
          </a:p>
        </p:txBody>
      </p:sp>
      <p:pic>
        <p:nvPicPr>
          <p:cNvPr id="4" name="Picture 2" descr="A four part diagram illustrates minimum spanning trees. Diagram (a) labeled Mark a, consider edges from a, displays vertex a which is highlighted. Vertex a is connected to vertices i, b and f by dashed lines. Line connecting the vertices a and i has the value 2, line connecting vertices a and f has the value 4 and the connecting line between a and b has the value 6. Diagram (b) is labeled, Mark i, include edge (a, i). It displays the vertex a connected to vertex i with a solid line and are highlighted. Diagram (c) highlights the vertices a, f and i that are connected by solid lines. f is connected by a dashed line with an additional vertex g. The connecting line has the value 2. The label for diagram (c) reads, Mark f, include edge (a, f). Diagram (d) is labeled, Mark g, include edge (f, g). The diagram lists the vertices a, b, d, e, f, g, and i. Vertices a, i, f, and g are highlighted and connected by solid lines. Vertex g is further connected to e and d by dashed lines. Line from g to d has the value 5, and the line from g to e has the value 8."/>
          <p:cNvPicPr>
            <a:picLocks noChangeAspect="1" noChangeArrowheads="1"/>
          </p:cNvPicPr>
          <p:nvPr/>
        </p:nvPicPr>
        <p:blipFill rotWithShape="1">
          <a:blip r:embed="rId2">
            <a:extLst>
              <a:ext uri="{28A0092B-C50C-407E-A947-70E740481C1C}">
                <a14:useLocalDpi xmlns:a14="http://schemas.microsoft.com/office/drawing/2010/main" val="0"/>
              </a:ext>
            </a:extLst>
          </a:blip>
          <a:srcRect l="374" t="3215" r="974"/>
          <a:stretch/>
        </p:blipFill>
        <p:spPr bwMode="auto">
          <a:xfrm>
            <a:off x="2133514" y="2571931"/>
            <a:ext cx="4886494" cy="3500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46183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Minimum Spanning </a:t>
            </a:r>
            <a:r>
              <a:rPr lang="en-US" altLang="en-US" dirty="0" smtClean="0"/>
              <a:t>Trees </a:t>
            </a:r>
            <a:r>
              <a:rPr lang="en-US" altLang="en-US" sz="2000" b="0" dirty="0" smtClean="0"/>
              <a:t>(3 </a:t>
            </a:r>
            <a:r>
              <a:rPr lang="en-US" altLang="en-US" sz="2000" b="0" dirty="0"/>
              <a:t>of </a:t>
            </a:r>
            <a:r>
              <a:rPr lang="en-US" altLang="en-US" sz="2000" b="0" dirty="0" smtClean="0"/>
              <a:t>4)</a:t>
            </a:r>
            <a:endParaRPr lang="en-US" sz="2000" dirty="0"/>
          </a:p>
        </p:txBody>
      </p:sp>
      <p:sp>
        <p:nvSpPr>
          <p:cNvPr id="3" name="Text Placeholder 2"/>
          <p:cNvSpPr>
            <a:spLocks noGrp="1"/>
          </p:cNvSpPr>
          <p:nvPr>
            <p:ph type="body" idx="1"/>
          </p:nvPr>
        </p:nvSpPr>
        <p:spPr>
          <a:xfrm>
            <a:off x="457200" y="1600200"/>
            <a:ext cx="8229600" cy="474279"/>
          </a:xfrm>
        </p:spPr>
        <p:txBody>
          <a:bodyPr/>
          <a:lstStyle/>
          <a:p>
            <a:pPr marL="0" indent="0">
              <a:buNone/>
            </a:pPr>
            <a:r>
              <a:rPr lang="en-US" altLang="en-US" sz="2000" b="1" dirty="0" smtClean="0"/>
              <a:t>Figure 20-25 [Continued]</a:t>
            </a:r>
            <a:endParaRPr lang="en-US" altLang="en-US" sz="2000" dirty="0"/>
          </a:p>
        </p:txBody>
      </p:sp>
      <p:pic>
        <p:nvPicPr>
          <p:cNvPr id="4" name="Picture 2" descr="Two minimum spanning trees list the vertices a, b, c, d, e, f, g, h, and i. First diagram on the left is labeled (e) Mark d, include edge (g, d). The following vertices are highlighted and connected by solid lines: a to i, a to f, f to g, and g to d. The connected vertices have the following edge values: a to i: 2, a to f: 4, a to b (connected by a dashed line): 6, f to g: 2, g to d: 5, g to e (connected by a dashed line): 8, d to c (connected by a dashed line): 4, d to h (connected by a dashed line): 1. The second diagram labeled (f) Mark h, include edge (d, h) has the following vertices connected by solid lines: a to i, a to f, f to g, g to d and d to 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38" y="2703129"/>
            <a:ext cx="77724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6506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Minimum Spanning </a:t>
            </a:r>
            <a:r>
              <a:rPr lang="en-US" altLang="en-US" dirty="0" smtClean="0"/>
              <a:t>Trees </a:t>
            </a:r>
            <a:r>
              <a:rPr lang="en-US" altLang="en-US" sz="2000" b="0" dirty="0" smtClean="0"/>
              <a:t>(4 </a:t>
            </a:r>
            <a:r>
              <a:rPr lang="en-US" altLang="en-US" sz="2000" b="0" dirty="0"/>
              <a:t>of </a:t>
            </a:r>
            <a:r>
              <a:rPr lang="en-US" altLang="en-US" sz="2000" b="0" dirty="0" smtClean="0"/>
              <a:t>4)</a:t>
            </a:r>
            <a:endParaRPr lang="en-US" sz="2000" dirty="0"/>
          </a:p>
        </p:txBody>
      </p:sp>
      <p:sp>
        <p:nvSpPr>
          <p:cNvPr id="3" name="Text Placeholder 2"/>
          <p:cNvSpPr>
            <a:spLocks noGrp="1"/>
          </p:cNvSpPr>
          <p:nvPr>
            <p:ph type="body" idx="1"/>
          </p:nvPr>
        </p:nvSpPr>
        <p:spPr>
          <a:xfrm>
            <a:off x="457200" y="1600201"/>
            <a:ext cx="8229600" cy="419100"/>
          </a:xfrm>
        </p:spPr>
        <p:txBody>
          <a:bodyPr/>
          <a:lstStyle/>
          <a:p>
            <a:pPr marL="0" indent="0">
              <a:buNone/>
            </a:pPr>
            <a:r>
              <a:rPr lang="en-US" altLang="en-US" sz="2000" b="1" dirty="0" smtClean="0"/>
              <a:t>Figure 20-25 [Continued]</a:t>
            </a:r>
            <a:endParaRPr lang="en-US" altLang="en-US" sz="2000" dirty="0"/>
          </a:p>
        </p:txBody>
      </p:sp>
      <p:pic>
        <p:nvPicPr>
          <p:cNvPr id="4" name="Picture 2" descr="A step by step process of including edges in a spanning tree is illustrated by three spanning tree graphs. The first graph is labeled, (g) Mark c, include edge (d, c). It list the vertices a, b, c, d, e, f, g, h, and i. The following vertices are connected by solid lines with a corresponding edge value: a to i: 2, a to f: 4, f to g: 2, g to d: 5, c to d: 4, and d to h: 1. The following vertices are connected by dashed lines with the corresponding edge value: a to b: 6, b to c: 7, c to e: 3, and e to g: 8. The second graph displays the vertices e and c connected by solid line. Only the following vertices are connected by dashed lines: a to b, b to c, and b to e. Dashed line connecting the vertex b and e has the value 9. In the third graph, the dashed line connecting the vertices b and e, b and c is removed. All the remaining vertices are connected by solid lines. "/>
          <p:cNvPicPr>
            <a:picLocks noChangeAspect="1" noChangeArrowheads="1"/>
          </p:cNvPicPr>
          <p:nvPr/>
        </p:nvPicPr>
        <p:blipFill rotWithShape="1">
          <a:blip r:embed="rId2">
            <a:extLst>
              <a:ext uri="{28A0092B-C50C-407E-A947-70E740481C1C}">
                <a14:useLocalDpi xmlns:a14="http://schemas.microsoft.com/office/drawing/2010/main" val="0"/>
              </a:ext>
            </a:extLst>
          </a:blip>
          <a:srcRect t="-146" r="614"/>
          <a:stretch/>
        </p:blipFill>
        <p:spPr bwMode="auto">
          <a:xfrm>
            <a:off x="1524665" y="2428875"/>
            <a:ext cx="6057235" cy="360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57223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Terminology </a:t>
            </a:r>
            <a:r>
              <a:rPr lang="en-US" altLang="en-US" sz="2000" b="0" dirty="0" smtClean="0"/>
              <a:t>(3 </a:t>
            </a:r>
            <a:r>
              <a:rPr lang="en-US" altLang="en-US" sz="2000" b="0" dirty="0"/>
              <a:t>of 7)</a:t>
            </a:r>
            <a:endParaRPr lang="en-US" sz="2000" dirty="0"/>
          </a:p>
        </p:txBody>
      </p:sp>
      <p:sp>
        <p:nvSpPr>
          <p:cNvPr id="3" name="Text Placeholder 2"/>
          <p:cNvSpPr>
            <a:spLocks noGrp="1"/>
          </p:cNvSpPr>
          <p:nvPr>
            <p:ph type="body" idx="1"/>
          </p:nvPr>
        </p:nvSpPr>
        <p:spPr>
          <a:xfrm>
            <a:off x="457200" y="1600200"/>
            <a:ext cx="8229600" cy="752475"/>
          </a:xfrm>
        </p:spPr>
        <p:txBody>
          <a:bodyPr/>
          <a:lstStyle/>
          <a:p>
            <a:pPr marL="0" indent="0" eaLnBrk="1" hangingPunct="1">
              <a:spcBef>
                <a:spcPts val="0"/>
              </a:spcBef>
              <a:buNone/>
            </a:pPr>
            <a:r>
              <a:rPr lang="en-US" altLang="en-US" sz="2000" b="1" dirty="0" smtClean="0"/>
              <a:t>Figure 20-3</a:t>
            </a:r>
            <a:r>
              <a:rPr lang="en-US" altLang="en-US" sz="2000" dirty="0" smtClean="0"/>
              <a:t> </a:t>
            </a:r>
            <a:r>
              <a:rPr lang="en-US" altLang="en-US" sz="2000" dirty="0"/>
              <a:t>Examples of graphs </a:t>
            </a:r>
            <a:r>
              <a:rPr lang="en-US" altLang="en-US" sz="2000" dirty="0" smtClean="0"/>
              <a:t>that </a:t>
            </a:r>
            <a:r>
              <a:rPr lang="en-US" altLang="en-US" sz="2000" dirty="0"/>
              <a:t>are either </a:t>
            </a:r>
            <a:r>
              <a:rPr lang="en-US" altLang="en-US" sz="2000" dirty="0" smtClean="0"/>
              <a:t>connected</a:t>
            </a:r>
            <a:r>
              <a:rPr lang="en-US" altLang="en-US" sz="2000" dirty="0"/>
              <a:t>, disconnected, or </a:t>
            </a:r>
            <a:r>
              <a:rPr lang="en-US" altLang="en-US" sz="2000" dirty="0" smtClean="0"/>
              <a:t>complete</a:t>
            </a:r>
            <a:endParaRPr lang="en-US" altLang="en-US" sz="2000" dirty="0"/>
          </a:p>
        </p:txBody>
      </p:sp>
      <p:pic>
        <p:nvPicPr>
          <p:cNvPr id="4" name="Picture 2" descr="Three diagrams a, b and c illustrates connected, disconnected and complete graph. Diagram a represent a connected graph, it consists of 5 vertices. Each distinct vertex has a path with at least one vertex. Diagram b represent a disconnected graph, it consists of 5 points. Only 3 vertices have a path between them. Diagram c illustrates a complete graph. Each pair of distinct vertices has an edge between the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211" y="2614378"/>
            <a:ext cx="7667578" cy="3267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21087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Shortest </a:t>
            </a:r>
            <a:r>
              <a:rPr lang="en-US" altLang="en-US" dirty="0" smtClean="0"/>
              <a:t>Paths </a:t>
            </a:r>
            <a:r>
              <a:rPr lang="en-US" altLang="en-US" sz="2000" b="0" dirty="0" smtClean="0"/>
              <a:t>(1 of 4)</a:t>
            </a:r>
            <a:endParaRPr lang="en-US" sz="2000" b="0" dirty="0"/>
          </a:p>
        </p:txBody>
      </p:sp>
      <p:sp>
        <p:nvSpPr>
          <p:cNvPr id="5" name="Text Placeholder 4"/>
          <p:cNvSpPr>
            <a:spLocks noGrp="1"/>
          </p:cNvSpPr>
          <p:nvPr>
            <p:ph type="body" idx="1"/>
          </p:nvPr>
        </p:nvSpPr>
        <p:spPr>
          <a:xfrm>
            <a:off x="457200" y="1600200"/>
            <a:ext cx="8229600" cy="1288143"/>
          </a:xfrm>
        </p:spPr>
        <p:txBody>
          <a:bodyPr/>
          <a:lstStyle/>
          <a:p>
            <a:pPr eaLnBrk="1" hangingPunct="1"/>
            <a:r>
              <a:rPr lang="en-US" altLang="en-US" sz="2400" dirty="0"/>
              <a:t>The shortest path between two vertices in a weighted graph</a:t>
            </a:r>
          </a:p>
          <a:p>
            <a:pPr lvl="1" eaLnBrk="1" hangingPunct="1"/>
            <a:r>
              <a:rPr lang="en-US" altLang="en-US" sz="2400" dirty="0"/>
              <a:t>Has the smallest edge-weight </a:t>
            </a:r>
            <a:r>
              <a:rPr lang="en-US" altLang="en-US" sz="2400" dirty="0" smtClean="0"/>
              <a:t>sum</a:t>
            </a:r>
            <a:endParaRPr lang="en-US" altLang="en-US" sz="2400" dirty="0"/>
          </a:p>
        </p:txBody>
      </p:sp>
      <p:sp>
        <p:nvSpPr>
          <p:cNvPr id="6" name="Text Placeholder 5"/>
          <p:cNvSpPr>
            <a:spLocks noGrp="1"/>
          </p:cNvSpPr>
          <p:nvPr>
            <p:ph type="body" idx="2"/>
          </p:nvPr>
        </p:nvSpPr>
        <p:spPr>
          <a:xfrm>
            <a:off x="457199" y="3114735"/>
            <a:ext cx="8229600" cy="799857"/>
          </a:xfrm>
        </p:spPr>
        <p:txBody>
          <a:bodyPr/>
          <a:lstStyle/>
          <a:p>
            <a:pPr marL="0" indent="0">
              <a:buNone/>
            </a:pPr>
            <a:r>
              <a:rPr lang="en-US" altLang="en-US" sz="2000" b="1" dirty="0" smtClean="0"/>
              <a:t>Figure 20-26</a:t>
            </a:r>
            <a:r>
              <a:rPr lang="en-US" altLang="en-US" sz="2000" dirty="0" smtClean="0"/>
              <a:t> (a) </a:t>
            </a:r>
            <a:r>
              <a:rPr lang="en-US" altLang="en-US" sz="2000" dirty="0"/>
              <a:t>A weighted directed graph and </a:t>
            </a:r>
            <a:r>
              <a:rPr lang="en-US" altLang="en-US" sz="2000" dirty="0" smtClean="0"/>
              <a:t>(</a:t>
            </a:r>
            <a:r>
              <a:rPr lang="en-US" altLang="en-US" sz="2000" dirty="0"/>
              <a:t>b) its adjacency </a:t>
            </a:r>
            <a:r>
              <a:rPr lang="en-US" altLang="en-US" sz="2000" dirty="0" smtClean="0"/>
              <a:t>matrix</a:t>
            </a:r>
            <a:endParaRPr lang="en-US" altLang="en-US" sz="2000" dirty="0"/>
          </a:p>
        </p:txBody>
      </p:sp>
      <p:pic>
        <p:nvPicPr>
          <p:cNvPr id="7" name="Picture 2" descr="A weighted directed graph lists the following vertices: 0, 1, 2, 3, and 4. 0 has its edges directed to 1, 3 and 4. Line from 0 to 1 has the value 8, 0 to 3 has the value 9, 0 to 4 has the value 4. 1 has its edge to 2 and 2 has its edge directed to 1. The edge is weighted with the value 1 from 1 to 2 and 2 from 2 to 1. 2 also has its edge to 3 and 3 has its edge to 2. The edge value from 2 to 3 is 3 and from 3 to 2 is 2. 4 has its edge to 2 with the value 1. 3 has its edge to 4 with the value 7. The corresponding adjacency matrix displays a 4 by 4 matrix. The coordinates and their corresponding values are as follows: 0,1: 8, 0,3: 9, 0,4: 4, 1,2: 1, 2,1: 2, 2, 3: 3, 3, 2: 2, 3,4: 7, 4, 2: 1. The remaining coordinates hold an infinity sig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4837" y="4143314"/>
            <a:ext cx="5394325" cy="195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43511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Shortest </a:t>
            </a:r>
            <a:r>
              <a:rPr lang="en-US" altLang="en-US" dirty="0" smtClean="0"/>
              <a:t>Paths </a:t>
            </a:r>
            <a:r>
              <a:rPr lang="en-US" altLang="en-US" sz="2000" b="0" dirty="0" smtClean="0"/>
              <a:t>(2 </a:t>
            </a:r>
            <a:r>
              <a:rPr lang="en-US" altLang="en-US" sz="2000" b="0" dirty="0"/>
              <a:t>of 4)</a:t>
            </a:r>
            <a:endParaRPr lang="en-US" sz="2000" dirty="0"/>
          </a:p>
        </p:txBody>
      </p:sp>
      <p:sp>
        <p:nvSpPr>
          <p:cNvPr id="3" name="Text Placeholder 2"/>
          <p:cNvSpPr>
            <a:spLocks noGrp="1"/>
          </p:cNvSpPr>
          <p:nvPr>
            <p:ph type="body" idx="1"/>
          </p:nvPr>
        </p:nvSpPr>
        <p:spPr>
          <a:xfrm>
            <a:off x="457200" y="1600200"/>
            <a:ext cx="8229600" cy="790575"/>
          </a:xfrm>
        </p:spPr>
        <p:txBody>
          <a:bodyPr/>
          <a:lstStyle/>
          <a:p>
            <a:pPr marL="0" indent="0">
              <a:buNone/>
            </a:pPr>
            <a:r>
              <a:rPr lang="en-US" altLang="en-US" sz="2000" b="1" dirty="0" smtClean="0"/>
              <a:t>Figure 20-27</a:t>
            </a:r>
            <a:r>
              <a:rPr lang="en-US" altLang="en-US" sz="2000" dirty="0" smtClean="0"/>
              <a:t> </a:t>
            </a:r>
            <a:r>
              <a:rPr lang="en-US" altLang="en-US" sz="2000" dirty="0"/>
              <a:t>A trace of the shortest-path algorithm </a:t>
            </a:r>
            <a:r>
              <a:rPr lang="en-US" altLang="en-US" sz="2000" dirty="0" smtClean="0"/>
              <a:t>applied </a:t>
            </a:r>
            <a:r>
              <a:rPr lang="en-US" altLang="en-US" sz="2000" dirty="0"/>
              <a:t>to the graph in Figure </a:t>
            </a:r>
            <a:r>
              <a:rPr lang="en-US" altLang="en-US" sz="2000" dirty="0" smtClean="0"/>
              <a:t>20-25a </a:t>
            </a:r>
            <a:r>
              <a:rPr lang="en-US" altLang="en-US" sz="2000" dirty="0"/>
              <a:t>(see slide </a:t>
            </a:r>
            <a:r>
              <a:rPr lang="en-US" altLang="en-US" sz="2000" dirty="0" smtClean="0"/>
              <a:t>37)</a:t>
            </a:r>
            <a:endParaRPr lang="en-US" alt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436196773"/>
              </p:ext>
            </p:extLst>
          </p:nvPr>
        </p:nvGraphicFramePr>
        <p:xfrm>
          <a:off x="619124" y="2699175"/>
          <a:ext cx="7905751" cy="1828800"/>
        </p:xfrm>
        <a:graphic>
          <a:graphicData uri="http://schemas.openxmlformats.org/drawingml/2006/table">
            <a:tbl>
              <a:tblPr firstRow="1" bandRow="1">
                <a:tableStyleId>{40F9630F-82C1-40B7-BC3A-925EFCFF5E92}</a:tableStyleId>
              </a:tblPr>
              <a:tblGrid>
                <a:gridCol w="743873">
                  <a:extLst>
                    <a:ext uri="{9D8B030D-6E8A-4147-A177-3AD203B41FA5}">
                      <a16:colId xmlns:a16="http://schemas.microsoft.com/office/drawing/2014/main" val="2543679350"/>
                    </a:ext>
                  </a:extLst>
                </a:gridCol>
                <a:gridCol w="643950">
                  <a:extLst>
                    <a:ext uri="{9D8B030D-6E8A-4147-A177-3AD203B41FA5}">
                      <a16:colId xmlns:a16="http://schemas.microsoft.com/office/drawing/2014/main" val="4243354928"/>
                    </a:ext>
                  </a:extLst>
                </a:gridCol>
                <a:gridCol w="1136303">
                  <a:extLst>
                    <a:ext uri="{9D8B030D-6E8A-4147-A177-3AD203B41FA5}">
                      <a16:colId xmlns:a16="http://schemas.microsoft.com/office/drawing/2014/main" val="2612443747"/>
                    </a:ext>
                  </a:extLst>
                </a:gridCol>
                <a:gridCol w="1057275">
                  <a:extLst>
                    <a:ext uri="{9D8B030D-6E8A-4147-A177-3AD203B41FA5}">
                      <a16:colId xmlns:a16="http://schemas.microsoft.com/office/drawing/2014/main" val="1495124485"/>
                    </a:ext>
                  </a:extLst>
                </a:gridCol>
                <a:gridCol w="1076325">
                  <a:extLst>
                    <a:ext uri="{9D8B030D-6E8A-4147-A177-3AD203B41FA5}">
                      <a16:colId xmlns:a16="http://schemas.microsoft.com/office/drawing/2014/main" val="4186765688"/>
                    </a:ext>
                  </a:extLst>
                </a:gridCol>
                <a:gridCol w="1047750">
                  <a:extLst>
                    <a:ext uri="{9D8B030D-6E8A-4147-A177-3AD203B41FA5}">
                      <a16:colId xmlns:a16="http://schemas.microsoft.com/office/drawing/2014/main" val="4247727852"/>
                    </a:ext>
                  </a:extLst>
                </a:gridCol>
                <a:gridCol w="1095375">
                  <a:extLst>
                    <a:ext uri="{9D8B030D-6E8A-4147-A177-3AD203B41FA5}">
                      <a16:colId xmlns:a16="http://schemas.microsoft.com/office/drawing/2014/main" val="3537552833"/>
                    </a:ext>
                  </a:extLst>
                </a:gridCol>
                <a:gridCol w="1104900">
                  <a:extLst>
                    <a:ext uri="{9D8B030D-6E8A-4147-A177-3AD203B41FA5}">
                      <a16:colId xmlns:a16="http://schemas.microsoft.com/office/drawing/2014/main" val="2976073120"/>
                    </a:ext>
                  </a:extLst>
                </a:gridCol>
              </a:tblGrid>
              <a:tr h="0">
                <a:tc>
                  <a:txBody>
                    <a:bodyPr/>
                    <a:lstStyle/>
                    <a:p>
                      <a:r>
                        <a:rPr lang="en-US" sz="1400" dirty="0" smtClean="0">
                          <a:latin typeface="+mn-lt"/>
                        </a:rPr>
                        <a:t>Step</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cap="none" dirty="0" smtClean="0">
                          <a:solidFill>
                            <a:schemeClr val="dk1"/>
                          </a:solidFill>
                          <a:latin typeface="+mn-lt"/>
                          <a:ea typeface="Arial"/>
                          <a:cs typeface="Arial"/>
                          <a:sym typeface="Aria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cap="none" dirty="0" smtClean="0">
                          <a:solidFill>
                            <a:schemeClr val="dk1"/>
                          </a:solidFill>
                          <a:latin typeface="+mn-lt"/>
                          <a:ea typeface="Arial"/>
                          <a:cs typeface="Arial"/>
                          <a:sym typeface="Arial"/>
                        </a:rPr>
                        <a:t>vertexSet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latin typeface="+mn-lt"/>
                        </a:rPr>
                        <a:t>Weight [0]</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cap="none" dirty="0" smtClean="0">
                          <a:solidFill>
                            <a:schemeClr val="dk1"/>
                          </a:solidFill>
                          <a:latin typeface="+mn-lt"/>
                          <a:ea typeface="Arial"/>
                          <a:cs typeface="Arial"/>
                          <a:sym typeface="Arial"/>
                        </a:rPr>
                        <a:t>Weight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cap="none" dirty="0" smtClean="0">
                          <a:solidFill>
                            <a:schemeClr val="dk1"/>
                          </a:solidFill>
                          <a:latin typeface="+mn-lt"/>
                          <a:ea typeface="Arial"/>
                          <a:cs typeface="Arial"/>
                          <a:sym typeface="Arial"/>
                        </a:rPr>
                        <a:t>Weight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cap="none" dirty="0" smtClean="0">
                          <a:solidFill>
                            <a:schemeClr val="dk1"/>
                          </a:solidFill>
                          <a:latin typeface="+mn-lt"/>
                          <a:ea typeface="Arial"/>
                          <a:cs typeface="Arial"/>
                          <a:sym typeface="Arial"/>
                        </a:rPr>
                        <a:t>Weight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cap="none" dirty="0" smtClean="0">
                          <a:solidFill>
                            <a:schemeClr val="dk1"/>
                          </a:solidFill>
                          <a:latin typeface="+mn-lt"/>
                          <a:ea typeface="Arial"/>
                          <a:cs typeface="Arial"/>
                          <a:sym typeface="Arial"/>
                        </a:rPr>
                        <a:t>Weight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779528"/>
                  </a:ext>
                </a:extLst>
              </a:tr>
              <a:tr h="186900">
                <a:tc>
                  <a:txBody>
                    <a:bodyPr/>
                    <a:lstStyle/>
                    <a:p>
                      <a:pPr algn="l"/>
                      <a:r>
                        <a:rPr lang="en-US" sz="1400" dirty="0" smtClean="0">
                          <a:latin typeface="+mn-lt"/>
                        </a:rPr>
                        <a:t>1</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smtClean="0">
                          <a:latin typeface="+mn-lt"/>
                        </a:rPr>
                        <a:t>-</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smtClean="0">
                          <a:latin typeface="+mn-lt"/>
                        </a:rPr>
                        <a:t>0,</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smtClean="0">
                          <a:latin typeface="+mn-lt"/>
                        </a:rPr>
                        <a:t>0</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smtClean="0">
                          <a:latin typeface="+mn-lt"/>
                        </a:rPr>
                        <a:t>8</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b="0" i="0" u="none" strike="noStrike" cap="none" dirty="0" smtClean="0">
                          <a:solidFill>
                            <a:schemeClr val="bg1"/>
                          </a:solidFill>
                          <a:effectLst/>
                          <a:latin typeface="+mn-lt"/>
                          <a:ea typeface="Arial"/>
                          <a:cs typeface="Arial"/>
                          <a:sym typeface="Arial"/>
                        </a:rPr>
                        <a:t>Infinity</a:t>
                      </a:r>
                      <a:endParaRPr lang="en-US" sz="14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smtClean="0">
                          <a:latin typeface="+mn-lt"/>
                        </a:rPr>
                        <a:t>9</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smtClean="0">
                          <a:latin typeface="+mn-lt"/>
                        </a:rPr>
                        <a:t>4</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1070690"/>
                  </a:ext>
                </a:extLst>
              </a:tr>
              <a:tr h="0">
                <a:tc>
                  <a:txBody>
                    <a:bodyPr/>
                    <a:lstStyle/>
                    <a:p>
                      <a:pPr algn="l"/>
                      <a:r>
                        <a:rPr lang="en-US" sz="1400" smtClean="0">
                          <a:latin typeface="+mn-lt"/>
                        </a:rPr>
                        <a:t>2</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smtClean="0">
                          <a:latin typeface="+mn-lt"/>
                        </a:rPr>
                        <a:t>4</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smtClean="0">
                          <a:latin typeface="+mn-lt"/>
                        </a:rPr>
                        <a:t>0, 4</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smtClean="0">
                          <a:latin typeface="+mn-lt"/>
                        </a:rPr>
                        <a:t>0</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smtClean="0">
                          <a:latin typeface="+mn-lt"/>
                        </a:rPr>
                        <a:t>8</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smtClean="0">
                          <a:latin typeface="+mn-lt"/>
                        </a:rPr>
                        <a:t>5</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smtClean="0">
                          <a:latin typeface="+mn-lt"/>
                        </a:rPr>
                        <a:t>9</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smtClean="0">
                          <a:latin typeface="+mn-lt"/>
                        </a:rPr>
                        <a:t>4</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2714667"/>
                  </a:ext>
                </a:extLst>
              </a:tr>
              <a:tr h="0">
                <a:tc>
                  <a:txBody>
                    <a:bodyPr/>
                    <a:lstStyle/>
                    <a:p>
                      <a:pPr algn="l"/>
                      <a:r>
                        <a:rPr lang="en-US" sz="1400" smtClean="0">
                          <a:latin typeface="+mn-lt"/>
                        </a:rPr>
                        <a:t>3</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smtClean="0">
                          <a:latin typeface="+mn-lt"/>
                        </a:rPr>
                        <a:t>2</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smtClean="0">
                          <a:latin typeface="+mn-lt"/>
                        </a:rPr>
                        <a:t>0, 4, 2</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smtClean="0">
                          <a:latin typeface="+mn-lt"/>
                        </a:rPr>
                        <a:t>0</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smtClean="0">
                          <a:latin typeface="+mn-lt"/>
                        </a:rPr>
                        <a:t>7</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smtClean="0">
                          <a:latin typeface="+mn-lt"/>
                        </a:rPr>
                        <a:t>5</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smtClean="0">
                          <a:latin typeface="+mn-lt"/>
                        </a:rPr>
                        <a:t>8</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smtClean="0">
                          <a:latin typeface="+mn-lt"/>
                        </a:rPr>
                        <a:t>4</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3533198"/>
                  </a:ext>
                </a:extLst>
              </a:tr>
              <a:tr h="0">
                <a:tc>
                  <a:txBody>
                    <a:bodyPr/>
                    <a:lstStyle/>
                    <a:p>
                      <a:pPr algn="l"/>
                      <a:r>
                        <a:rPr lang="en-US" sz="1400" smtClean="0">
                          <a:latin typeface="+mn-lt"/>
                        </a:rPr>
                        <a:t>4</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smtClean="0">
                          <a:latin typeface="+mn-lt"/>
                        </a:rPr>
                        <a:t>1</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b="0" i="0" u="none" strike="noStrike" cap="none" dirty="0" smtClean="0">
                          <a:solidFill>
                            <a:schemeClr val="dk1"/>
                          </a:solidFill>
                          <a:latin typeface="Arial"/>
                          <a:ea typeface="Arial"/>
                          <a:cs typeface="Arial"/>
                          <a:sym typeface="Arial"/>
                        </a:rPr>
                        <a:t>0, 4, 2, 1</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smtClean="0">
                          <a:latin typeface="+mn-lt"/>
                        </a:rPr>
                        <a:t>0</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smtClean="0">
                          <a:latin typeface="+mn-lt"/>
                        </a:rPr>
                        <a:t>7</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smtClean="0">
                          <a:latin typeface="+mn-lt"/>
                        </a:rPr>
                        <a:t>5</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smtClean="0">
                          <a:latin typeface="+mn-lt"/>
                        </a:rPr>
                        <a:t>8</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smtClean="0">
                          <a:latin typeface="+mn-lt"/>
                        </a:rPr>
                        <a:t>4</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1969485"/>
                  </a:ext>
                </a:extLst>
              </a:tr>
              <a:tr h="0">
                <a:tc>
                  <a:txBody>
                    <a:bodyPr/>
                    <a:lstStyle/>
                    <a:p>
                      <a:pPr algn="l"/>
                      <a:r>
                        <a:rPr lang="en-US" sz="1400" dirty="0" smtClean="0">
                          <a:latin typeface="+mn-lt"/>
                        </a:rPr>
                        <a:t>5</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smtClean="0">
                          <a:latin typeface="+mn-lt"/>
                        </a:rPr>
                        <a:t>3</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b="0" i="0" u="none" strike="noStrike" cap="none" dirty="0" smtClean="0">
                          <a:solidFill>
                            <a:schemeClr val="dk1"/>
                          </a:solidFill>
                          <a:latin typeface="Arial"/>
                          <a:ea typeface="Arial"/>
                          <a:cs typeface="Arial"/>
                          <a:sym typeface="Arial"/>
                        </a:rPr>
                        <a:t>0, 4, 2,1, 3 </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smtClean="0">
                          <a:latin typeface="+mn-lt"/>
                        </a:rPr>
                        <a:t>0</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smtClean="0">
                          <a:latin typeface="+mn-lt"/>
                        </a:rPr>
                        <a:t>7</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smtClean="0">
                          <a:latin typeface="+mn-lt"/>
                        </a:rPr>
                        <a:t>5</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smtClean="0">
                          <a:latin typeface="+mn-lt"/>
                        </a:rPr>
                        <a:t>8</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smtClean="0">
                          <a:latin typeface="+mn-lt"/>
                        </a:rPr>
                        <a:t>4</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7093917"/>
                  </a:ext>
                </a:extLst>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343400669"/>
              </p:ext>
            </p:extLst>
          </p:nvPr>
        </p:nvGraphicFramePr>
        <p:xfrm>
          <a:off x="5317891" y="3071087"/>
          <a:ext cx="260819" cy="217352"/>
        </p:xfrm>
        <a:graphic>
          <a:graphicData uri="http://schemas.openxmlformats.org/presentationml/2006/ole">
            <mc:AlternateContent xmlns:mc="http://schemas.openxmlformats.org/markup-compatibility/2006">
              <mc:Choice xmlns:v="urn:schemas-microsoft-com:vml" Requires="v">
                <p:oleObj spid="_x0000_s2067" name="Equation" r:id="rId3" imgW="152280" imgH="126720" progId="Equation.DSMT4">
                  <p:embed/>
                </p:oleObj>
              </mc:Choice>
              <mc:Fallback>
                <p:oleObj name="Equation" r:id="rId3" imgW="152280" imgH="126720" progId="Equation.DSMT4">
                  <p:embed/>
                  <p:pic>
                    <p:nvPicPr>
                      <p:cNvPr id="0" name=""/>
                      <p:cNvPicPr/>
                      <p:nvPr/>
                    </p:nvPicPr>
                    <p:blipFill>
                      <a:blip r:embed="rId4"/>
                      <a:stretch>
                        <a:fillRect/>
                      </a:stretch>
                    </p:blipFill>
                    <p:spPr>
                      <a:xfrm>
                        <a:off x="5317891" y="3071087"/>
                        <a:ext cx="260819" cy="217352"/>
                      </a:xfrm>
                      <a:prstGeom prst="rect">
                        <a:avLst/>
                      </a:prstGeom>
                    </p:spPr>
                  </p:pic>
                </p:oleObj>
              </mc:Fallback>
            </mc:AlternateContent>
          </a:graphicData>
        </a:graphic>
      </p:graphicFrame>
    </p:spTree>
    <p:extLst>
      <p:ext uri="{BB962C8B-B14F-4D97-AF65-F5344CB8AC3E}">
        <p14:creationId xmlns:p14="http://schemas.microsoft.com/office/powerpoint/2010/main" val="22157423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Shortest </a:t>
            </a:r>
            <a:r>
              <a:rPr lang="en-US" altLang="en-US" dirty="0" smtClean="0"/>
              <a:t>Paths </a:t>
            </a:r>
            <a:r>
              <a:rPr lang="en-US" altLang="en-US" sz="2000" b="0" dirty="0" smtClean="0"/>
              <a:t>(3 </a:t>
            </a:r>
            <a:r>
              <a:rPr lang="en-US" altLang="en-US" sz="2000" b="0" dirty="0"/>
              <a:t>of 4)</a:t>
            </a:r>
            <a:endParaRPr lang="en-US" sz="2000" dirty="0"/>
          </a:p>
        </p:txBody>
      </p:sp>
      <p:sp>
        <p:nvSpPr>
          <p:cNvPr id="3" name="Text Placeholder 2"/>
          <p:cNvSpPr>
            <a:spLocks noGrp="1"/>
          </p:cNvSpPr>
          <p:nvPr>
            <p:ph type="body" idx="1"/>
          </p:nvPr>
        </p:nvSpPr>
        <p:spPr>
          <a:xfrm>
            <a:off x="457200" y="1600201"/>
            <a:ext cx="8229600" cy="742950"/>
          </a:xfrm>
        </p:spPr>
        <p:txBody>
          <a:bodyPr/>
          <a:lstStyle/>
          <a:p>
            <a:pPr marL="0" indent="0">
              <a:buNone/>
            </a:pPr>
            <a:r>
              <a:rPr lang="en-US" altLang="en-US" sz="2000" b="1" dirty="0" smtClean="0"/>
              <a:t>Figure 20-28</a:t>
            </a:r>
            <a:r>
              <a:rPr lang="en-US" altLang="en-US" sz="2000" dirty="0" smtClean="0"/>
              <a:t> </a:t>
            </a:r>
            <a:r>
              <a:rPr lang="en-US" altLang="en-US" sz="2000" dirty="0"/>
              <a:t>Checking weight[u] by examining the graph: </a:t>
            </a:r>
            <a:r>
              <a:rPr lang="en-US" altLang="en-US" sz="2000" dirty="0" smtClean="0"/>
              <a:t>(</a:t>
            </a:r>
            <a:r>
              <a:rPr lang="en-US" altLang="en-US" sz="2000" dirty="0"/>
              <a:t>a) weight[2] in step 2; (b) weight[1] in step 3</a:t>
            </a:r>
            <a:r>
              <a:rPr lang="en-US" altLang="en-US" sz="2000" dirty="0" smtClean="0"/>
              <a:t>;</a:t>
            </a:r>
            <a:endParaRPr lang="en-US" altLang="en-US" sz="2000" dirty="0"/>
          </a:p>
        </p:txBody>
      </p:sp>
      <p:pic>
        <p:nvPicPr>
          <p:cNvPr id="4" name="Picture 6" descr="Two part diagram represents checking weight [u] by examining the graph. Diagram (a) labeled, weight [2] in step 2, represents a directed graph with the vertices 0, 2 and 4. Vertex 4 is highlighted and has its edge to 2, the edge is weighted as 1. 0 has its edge to 4 and the edge is weighted as 4. A dashed line connects the vertex 0 and 2 with the edge value infinity. A note beside the graph reads, Step 2: The path 0 to 4 to 2 is shorter than 0 to 2. Diagram (b) labeled, weight [1] in step 3, represents a directed graph with the vertices 0, 1, 2 and 4. Vertex 2 is highlighted and has its edge to 1, the edge weight is 2. 0 has its edge to 4 and the edge is weighted as 4. A dashed line connects the vertex 0 and 1 with the edge value 8. Vertex 4 has its edge to 2 with the edge weight of 1. A note beside the graph reads, Step 3: The path 0 to 4 to 2 to 1 is shorter than 0 to 1.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163" y="2545942"/>
            <a:ext cx="6387675" cy="3742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93395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Shortest </a:t>
            </a:r>
            <a:r>
              <a:rPr lang="en-US" altLang="en-US" dirty="0" smtClean="0"/>
              <a:t>Paths </a:t>
            </a:r>
            <a:r>
              <a:rPr lang="en-US" altLang="en-US" sz="2000" b="0" dirty="0" smtClean="0"/>
              <a:t>(4 </a:t>
            </a:r>
            <a:r>
              <a:rPr lang="en-US" altLang="en-US" sz="2000" b="0" dirty="0"/>
              <a:t>of 4)</a:t>
            </a:r>
            <a:endParaRPr lang="en-US" sz="2000" dirty="0"/>
          </a:p>
        </p:txBody>
      </p:sp>
      <p:sp>
        <p:nvSpPr>
          <p:cNvPr id="3" name="Text Placeholder 2"/>
          <p:cNvSpPr>
            <a:spLocks noGrp="1"/>
          </p:cNvSpPr>
          <p:nvPr>
            <p:ph type="body" idx="1"/>
          </p:nvPr>
        </p:nvSpPr>
        <p:spPr>
          <a:xfrm>
            <a:off x="457200" y="1600201"/>
            <a:ext cx="8229600" cy="772490"/>
          </a:xfrm>
        </p:spPr>
        <p:txBody>
          <a:bodyPr/>
          <a:lstStyle/>
          <a:p>
            <a:pPr marL="0" indent="0">
              <a:buNone/>
            </a:pPr>
            <a:r>
              <a:rPr lang="en-US" altLang="en-US" sz="2000" b="1" dirty="0" smtClean="0"/>
              <a:t>Figure 20-28</a:t>
            </a:r>
            <a:r>
              <a:rPr lang="en-US" altLang="en-US" sz="2000" dirty="0" smtClean="0"/>
              <a:t> </a:t>
            </a:r>
            <a:r>
              <a:rPr lang="en-US" altLang="en-US" sz="2000" dirty="0"/>
              <a:t>Checking weight[u] by examining the graph</a:t>
            </a:r>
            <a:r>
              <a:rPr lang="en-US" altLang="en-US" sz="2000" dirty="0" smtClean="0"/>
              <a:t>: (</a:t>
            </a:r>
            <a:r>
              <a:rPr lang="en-US" altLang="en-US" sz="2000" dirty="0"/>
              <a:t>c) weight[3] in step 3; (d) weight[3] in step </a:t>
            </a:r>
            <a:r>
              <a:rPr lang="en-US" altLang="en-US" sz="2000" dirty="0" smtClean="0"/>
              <a:t>4</a:t>
            </a:r>
            <a:endParaRPr lang="en-US" altLang="en-US" sz="2000" dirty="0"/>
          </a:p>
        </p:txBody>
      </p:sp>
      <p:pic>
        <p:nvPicPr>
          <p:cNvPr id="4" name="Picture 2" descr="Two part diagram represents checking weight [u] by examining the graph. Diagram (c) labeled, weight [3] in step 3, represents a directed graph with the vertices 0, 2, 3, and 4. Vertex 4 has its edge to 2, the edge is weighted as 1. 0 has its edge to 4 and has a dashed line edge to 3. The edge to 4 is weighted as 4 and the edge value to 3 is 9. Vertex 2 has its edge to 3 with the edge value 3. A note beside the graph reads, Step 3 continued: The path 0 to 4 to 2 to 3 is shorter than 0 to 3. Diagram (d) labeled, weight [3] in step 4, represents a directed graph with the vertices 0, 2, 3, and 4. Vertex 4 has its edge to 2, the edge is weighted as 1. 0 has its edge to 4 and the edge is weighted as 4. Vertex 2 has its edge to 3 and has a dashed line edge to 1. The edge to 3 has the value 3 and value of edge to 1 is 2. Vertex 1 is highlighted and a dashed line from 1 connects to vertex 3 with an infinite value. A note beside the graph reads, Step 4: The path 0 to 4 to 2 to 3 is shorter than 0 to 4 to 2 to 1 to 3.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680" y="2477465"/>
            <a:ext cx="6884639" cy="3753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4865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Circuits </a:t>
            </a:r>
            <a:r>
              <a:rPr lang="en-US" altLang="en-US" sz="2000" b="0" dirty="0" smtClean="0"/>
              <a:t>(1 of 7)</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t>Circuit</a:t>
            </a:r>
          </a:p>
          <a:p>
            <a:pPr lvl="1" eaLnBrk="1" hangingPunct="1"/>
            <a:r>
              <a:rPr lang="en-US" altLang="en-US" sz="2400" dirty="0"/>
              <a:t>Another name for type of cycle common in statement of certain types of problems</a:t>
            </a:r>
          </a:p>
          <a:p>
            <a:pPr lvl="1" eaLnBrk="1" hangingPunct="1"/>
            <a:r>
              <a:rPr lang="en-US" altLang="en-US" sz="2400" dirty="0"/>
              <a:t>Typical circuits either visit every vertex once or every edge once</a:t>
            </a:r>
          </a:p>
          <a:p>
            <a:pPr eaLnBrk="1" hangingPunct="1"/>
            <a:r>
              <a:rPr lang="en-US" altLang="en-US" sz="2400" dirty="0"/>
              <a:t>Euler Circuit</a:t>
            </a:r>
          </a:p>
          <a:p>
            <a:pPr lvl="1" eaLnBrk="1" hangingPunct="1"/>
            <a:r>
              <a:rPr lang="en-US" altLang="en-US" sz="2400" dirty="0"/>
              <a:t>Begins at vertex </a:t>
            </a:r>
            <a:r>
              <a:rPr lang="en-US" altLang="en-US" sz="2400" i="1" dirty="0"/>
              <a:t>v</a:t>
            </a:r>
            <a:endParaRPr lang="en-US" altLang="en-US" sz="2400" dirty="0"/>
          </a:p>
          <a:p>
            <a:pPr lvl="1" eaLnBrk="1" hangingPunct="1"/>
            <a:r>
              <a:rPr lang="en-US" altLang="en-US" sz="2400" dirty="0"/>
              <a:t>Passes through every edge exactly once</a:t>
            </a:r>
          </a:p>
          <a:p>
            <a:pPr lvl="1" eaLnBrk="1" hangingPunct="1"/>
            <a:r>
              <a:rPr lang="en-US" altLang="en-US" sz="2400" dirty="0"/>
              <a:t>Terminates at </a:t>
            </a:r>
            <a:r>
              <a:rPr lang="en-US" altLang="en-US" sz="2400" i="1" dirty="0" smtClean="0"/>
              <a:t>v</a:t>
            </a:r>
            <a:endParaRPr lang="en-US" altLang="en-US" sz="2400" dirty="0"/>
          </a:p>
        </p:txBody>
      </p:sp>
    </p:spTree>
    <p:extLst>
      <p:ext uri="{BB962C8B-B14F-4D97-AF65-F5344CB8AC3E}">
        <p14:creationId xmlns:p14="http://schemas.microsoft.com/office/powerpoint/2010/main" val="33276452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Circuits </a:t>
            </a:r>
            <a:r>
              <a:rPr lang="en-US" altLang="en-US" sz="2000" b="0" dirty="0" smtClean="0"/>
              <a:t>(2 </a:t>
            </a:r>
            <a:r>
              <a:rPr lang="en-US" altLang="en-US" sz="2000" b="0" dirty="0"/>
              <a:t>of </a:t>
            </a:r>
            <a:r>
              <a:rPr lang="en-US" altLang="en-US" sz="2000" b="0" dirty="0" smtClean="0"/>
              <a:t>7)</a:t>
            </a:r>
            <a:endParaRPr lang="en-US" sz="2000" dirty="0"/>
          </a:p>
        </p:txBody>
      </p:sp>
      <p:sp>
        <p:nvSpPr>
          <p:cNvPr id="3" name="Text Placeholder 2"/>
          <p:cNvSpPr>
            <a:spLocks noGrp="1"/>
          </p:cNvSpPr>
          <p:nvPr>
            <p:ph type="body" idx="1"/>
          </p:nvPr>
        </p:nvSpPr>
        <p:spPr>
          <a:xfrm>
            <a:off x="457200" y="1600200"/>
            <a:ext cx="8229600" cy="771525"/>
          </a:xfrm>
        </p:spPr>
        <p:txBody>
          <a:bodyPr/>
          <a:lstStyle/>
          <a:p>
            <a:pPr marL="0" indent="0">
              <a:buNone/>
            </a:pPr>
            <a:r>
              <a:rPr lang="en-US" altLang="en-US" sz="2000" b="1" dirty="0" smtClean="0"/>
              <a:t>Figure </a:t>
            </a:r>
            <a:r>
              <a:rPr lang="en-US" altLang="en-US" sz="2000" b="1" dirty="0"/>
              <a:t>20-28 </a:t>
            </a:r>
            <a:r>
              <a:rPr lang="en-US" altLang="en-US" sz="2000" dirty="0"/>
              <a:t>(a) Euler’s bridge problem and </a:t>
            </a:r>
            <a:r>
              <a:rPr lang="en-US" altLang="en-US" sz="2000" dirty="0" smtClean="0"/>
              <a:t>(</a:t>
            </a:r>
            <a:r>
              <a:rPr lang="en-US" altLang="en-US" sz="2000" dirty="0"/>
              <a:t>b) its multigraph </a:t>
            </a:r>
            <a:r>
              <a:rPr lang="en-US" altLang="en-US" sz="2000" dirty="0" smtClean="0"/>
              <a:t>representation</a:t>
            </a:r>
            <a:endParaRPr lang="en-US" altLang="en-US" sz="2000" dirty="0"/>
          </a:p>
        </p:txBody>
      </p:sp>
      <p:pic>
        <p:nvPicPr>
          <p:cNvPr id="4" name="Picture 2" descr="Two part diagram illustrates Euler’s bridge problem along with its multigraph representation. Diagram (a) displays two islands adjacent to each other and are connected to the river banks through several bridges. Island on the left is connected to the river banks on either side by two bridges on each side. A small bridge between the islands connects both the islands. The island on the right is connected to the river bank by one bridge on each side of the island. Diagram (b) displays a multigraph with four vertices. Three vertices are placed one below the other in a straight vertical line at an equal distance. Two lines from either side of the vertex in the centre connect to the vertex on top and similarly with the vertex at the bottom. Another vertex is placed on the right side of the vertex at the centre at an equal distance and a horizontal line connects both the vertices. A slanting line from both the vertices on top and bottom connects with the vertex opposite to the vertex at the centr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104" y="2895555"/>
            <a:ext cx="8093791" cy="2853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0436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Circuits </a:t>
            </a:r>
            <a:r>
              <a:rPr lang="en-US" altLang="en-US" sz="2000" b="0" dirty="0" smtClean="0"/>
              <a:t>(3 </a:t>
            </a:r>
            <a:r>
              <a:rPr lang="en-US" altLang="en-US" sz="2000" b="0" dirty="0"/>
              <a:t>of </a:t>
            </a:r>
            <a:r>
              <a:rPr lang="en-US" altLang="en-US" sz="2000" b="0" dirty="0" smtClean="0"/>
              <a:t>7)</a:t>
            </a:r>
            <a:endParaRPr lang="en-US" sz="2000" dirty="0"/>
          </a:p>
        </p:txBody>
      </p:sp>
      <p:sp>
        <p:nvSpPr>
          <p:cNvPr id="3" name="Text Placeholder 2"/>
          <p:cNvSpPr>
            <a:spLocks noGrp="1"/>
          </p:cNvSpPr>
          <p:nvPr>
            <p:ph type="body" idx="1"/>
          </p:nvPr>
        </p:nvSpPr>
        <p:spPr>
          <a:xfrm>
            <a:off x="457200" y="1600200"/>
            <a:ext cx="8229600" cy="516691"/>
          </a:xfrm>
        </p:spPr>
        <p:txBody>
          <a:bodyPr/>
          <a:lstStyle/>
          <a:p>
            <a:pPr marL="0" indent="0">
              <a:buNone/>
            </a:pPr>
            <a:r>
              <a:rPr lang="en-US" altLang="en-US" sz="2000" b="1" dirty="0" smtClean="0"/>
              <a:t>Figure 20-29</a:t>
            </a:r>
            <a:r>
              <a:rPr lang="en-US" altLang="en-US" sz="2000" dirty="0" smtClean="0"/>
              <a:t> Pencil and paper drawings</a:t>
            </a:r>
            <a:endParaRPr lang="en-US" altLang="en-US" sz="2000" dirty="0"/>
          </a:p>
        </p:txBody>
      </p:sp>
      <p:pic>
        <p:nvPicPr>
          <p:cNvPr id="4" name="Picture 2" descr="Two part diagrams display pencil and paper drawings. Diagram (a) displays connected squares forming the top portion of a medical cross. Diagram (b) displays connected squares forming a medical cross sha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352" y="2402641"/>
            <a:ext cx="8091295" cy="2894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62333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Circuits </a:t>
            </a:r>
            <a:r>
              <a:rPr lang="en-US" altLang="en-US" sz="2000" b="0" dirty="0" smtClean="0"/>
              <a:t>(4 </a:t>
            </a:r>
            <a:r>
              <a:rPr lang="en-US" altLang="en-US" sz="2000" b="0" dirty="0"/>
              <a:t>of </a:t>
            </a:r>
            <a:r>
              <a:rPr lang="en-US" altLang="en-US" sz="2000" b="0" dirty="0" smtClean="0"/>
              <a:t>7)</a:t>
            </a:r>
            <a:endParaRPr lang="en-US" sz="2000" dirty="0"/>
          </a:p>
        </p:txBody>
      </p:sp>
      <p:sp>
        <p:nvSpPr>
          <p:cNvPr id="3" name="Text Placeholder 2"/>
          <p:cNvSpPr>
            <a:spLocks noGrp="1"/>
          </p:cNvSpPr>
          <p:nvPr>
            <p:ph type="body" idx="1"/>
          </p:nvPr>
        </p:nvSpPr>
        <p:spPr>
          <a:xfrm>
            <a:off x="457200" y="1600200"/>
            <a:ext cx="8229600" cy="790575"/>
          </a:xfrm>
        </p:spPr>
        <p:txBody>
          <a:bodyPr/>
          <a:lstStyle/>
          <a:p>
            <a:pPr marL="0" indent="0">
              <a:buNone/>
            </a:pPr>
            <a:r>
              <a:rPr lang="en-US" altLang="en-US" sz="2000" b="1" dirty="0" smtClean="0"/>
              <a:t>Figure 20-30</a:t>
            </a:r>
            <a:r>
              <a:rPr lang="en-US" altLang="en-US" sz="2000" dirty="0" smtClean="0"/>
              <a:t> </a:t>
            </a:r>
            <a:r>
              <a:rPr lang="en-US" altLang="en-US" sz="2000" dirty="0"/>
              <a:t>Connected undirected graphs based </a:t>
            </a:r>
            <a:r>
              <a:rPr lang="en-US" altLang="en-US" sz="2000" dirty="0" smtClean="0"/>
              <a:t>on </a:t>
            </a:r>
            <a:r>
              <a:rPr lang="en-US" altLang="en-US" sz="2000" dirty="0"/>
              <a:t>the drawings in Figure </a:t>
            </a:r>
            <a:r>
              <a:rPr lang="en-US" altLang="en-US" sz="2000" dirty="0" smtClean="0"/>
              <a:t>20-29</a:t>
            </a:r>
            <a:endParaRPr lang="en-US" altLang="en-US" sz="2000" dirty="0"/>
          </a:p>
        </p:txBody>
      </p:sp>
      <p:pic>
        <p:nvPicPr>
          <p:cNvPr id="4" name="Picture 2" descr="Two part diagram display connected undirected graphs. Diagram (a) displays connected squares forming the top portion of a medical cross. Nodes are present at every corner of the cross and also at the intersecting points. Vertices starting from the top square are as follows, in clockwise direction: a, b, f, j, i, h, g, c, d, and e. Diagram (b) displays connected squares forming a medical cross shape. Nodes are present at every corner of the cross and also at the intersecting points. Vertices starting from the top square are as follows, in clockwise direction: a, b, f, j, l, k, g, and c. Vertices at the intersecting points from top left are: d, e , h, and 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962" y="3031099"/>
            <a:ext cx="7966075" cy="278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66753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Circuits </a:t>
            </a:r>
            <a:r>
              <a:rPr lang="en-US" altLang="en-US" sz="2000" b="0" dirty="0" smtClean="0"/>
              <a:t>(5 </a:t>
            </a:r>
            <a:r>
              <a:rPr lang="en-US" altLang="en-US" sz="2000" b="0" dirty="0"/>
              <a:t>of </a:t>
            </a:r>
            <a:r>
              <a:rPr lang="en-US" altLang="en-US" sz="2000" b="0" dirty="0" smtClean="0"/>
              <a:t>7)</a:t>
            </a:r>
            <a:endParaRPr lang="en-US" sz="2000" dirty="0"/>
          </a:p>
        </p:txBody>
      </p:sp>
      <p:sp>
        <p:nvSpPr>
          <p:cNvPr id="3" name="Text Placeholder 2"/>
          <p:cNvSpPr>
            <a:spLocks noGrp="1"/>
          </p:cNvSpPr>
          <p:nvPr>
            <p:ph type="body" idx="1"/>
          </p:nvPr>
        </p:nvSpPr>
        <p:spPr>
          <a:xfrm>
            <a:off x="457200" y="1600200"/>
            <a:ext cx="8229600" cy="752475"/>
          </a:xfrm>
        </p:spPr>
        <p:txBody>
          <a:bodyPr/>
          <a:lstStyle/>
          <a:p>
            <a:pPr marL="0" indent="0">
              <a:buNone/>
            </a:pPr>
            <a:r>
              <a:rPr lang="en-US" altLang="en-US" sz="2000" b="1" dirty="0" smtClean="0"/>
              <a:t>Figure 20-31 </a:t>
            </a:r>
            <a:r>
              <a:rPr lang="en-US" altLang="en-US" sz="2000" dirty="0" smtClean="0"/>
              <a:t>The </a:t>
            </a:r>
            <a:r>
              <a:rPr lang="en-US" altLang="en-US" sz="2000" dirty="0"/>
              <a:t>steps to find an Euler circuit </a:t>
            </a:r>
            <a:r>
              <a:rPr lang="en-US" altLang="en-US" sz="2000" dirty="0" smtClean="0"/>
              <a:t>for </a:t>
            </a:r>
            <a:r>
              <a:rPr lang="en-US" altLang="en-US" sz="2000" dirty="0"/>
              <a:t>the graph in Figure </a:t>
            </a:r>
            <a:r>
              <a:rPr lang="en-US" altLang="en-US" sz="2000" dirty="0" smtClean="0"/>
              <a:t>20-30b</a:t>
            </a:r>
            <a:endParaRPr lang="en-US" altLang="en-US" sz="2000" dirty="0"/>
          </a:p>
        </p:txBody>
      </p:sp>
      <p:pic>
        <p:nvPicPr>
          <p:cNvPr id="4" name="Picture 2" descr="Diagram (a) depicts an undirected connected graph in the shape of a cross. Nodes are present at every corner of the cross and also at the intersecting points. Vertices starting from the top square are as follows, in clockwise direction: a, b, f, j, l, k, g, and c. Vertices at the intersecting points from top left are: d, e , h, and I. Beside the graph a diagram depicting a conical flask lists the vertices a, b, e, d, and a on the top portion and lists the vertices e, f, j, i, and e at the botto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472" y="2644551"/>
            <a:ext cx="6083055" cy="348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55366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Circuits </a:t>
            </a:r>
            <a:r>
              <a:rPr lang="en-US" altLang="en-US" sz="2000" b="0" dirty="0" smtClean="0"/>
              <a:t>(6 </a:t>
            </a:r>
            <a:r>
              <a:rPr lang="en-US" altLang="en-US" sz="2000" b="0" dirty="0"/>
              <a:t>of </a:t>
            </a:r>
            <a:r>
              <a:rPr lang="en-US" altLang="en-US" sz="2000" b="0" dirty="0" smtClean="0"/>
              <a:t>7)</a:t>
            </a:r>
            <a:endParaRPr lang="en-US" sz="2000" dirty="0"/>
          </a:p>
        </p:txBody>
      </p:sp>
      <p:sp>
        <p:nvSpPr>
          <p:cNvPr id="3" name="Text Placeholder 2"/>
          <p:cNvSpPr>
            <a:spLocks noGrp="1"/>
          </p:cNvSpPr>
          <p:nvPr>
            <p:ph type="body" idx="1"/>
          </p:nvPr>
        </p:nvSpPr>
        <p:spPr>
          <a:xfrm>
            <a:off x="457200" y="1600201"/>
            <a:ext cx="8229600" cy="552450"/>
          </a:xfrm>
        </p:spPr>
        <p:txBody>
          <a:bodyPr/>
          <a:lstStyle/>
          <a:p>
            <a:pPr marL="0" indent="0">
              <a:buNone/>
            </a:pPr>
            <a:r>
              <a:rPr lang="en-US" altLang="en-US" sz="2000" b="1" dirty="0" smtClean="0"/>
              <a:t>Figure 20-31 [Continued]</a:t>
            </a:r>
            <a:endParaRPr lang="en-US" altLang="en-US" sz="2000" dirty="0"/>
          </a:p>
        </p:txBody>
      </p:sp>
      <p:pic>
        <p:nvPicPr>
          <p:cNvPr id="4" name="Picture 2" descr="Diagram (b) depicts an undirected connected graph in the shape of a cross. Nodes are present at every corner of the cross and also at the intersecting points. Vertices starting from the top square are as follows, in clockwise direction: a, b, f, j, l, k, g, and c. Vertices at the intersecting points from top left are: d, e, h, and I. Beside the graph a diagram depicting a conical flask lists the vertices e, f, j, i, and e on the top portion and lists the vertices i, h, d, c, g, h, k, l, i at the botto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975" y="2532476"/>
            <a:ext cx="6744050" cy="3406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2904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Terminology </a:t>
            </a:r>
            <a:r>
              <a:rPr lang="en-US" altLang="en-US" sz="2000" b="0" dirty="0" smtClean="0"/>
              <a:t>(4 </a:t>
            </a:r>
            <a:r>
              <a:rPr lang="en-US" altLang="en-US" sz="2000" b="0" dirty="0"/>
              <a:t>of 7)</a:t>
            </a:r>
            <a:endParaRPr lang="en-US" sz="2000" dirty="0"/>
          </a:p>
        </p:txBody>
      </p:sp>
      <p:sp>
        <p:nvSpPr>
          <p:cNvPr id="3" name="Text Placeholder 2"/>
          <p:cNvSpPr>
            <a:spLocks noGrp="1"/>
          </p:cNvSpPr>
          <p:nvPr>
            <p:ph type="body" idx="1"/>
          </p:nvPr>
        </p:nvSpPr>
        <p:spPr>
          <a:xfrm>
            <a:off x="457200" y="1600200"/>
            <a:ext cx="8229600" cy="504825"/>
          </a:xfrm>
        </p:spPr>
        <p:txBody>
          <a:bodyPr/>
          <a:lstStyle/>
          <a:p>
            <a:pPr marL="0" indent="0">
              <a:buNone/>
            </a:pPr>
            <a:r>
              <a:rPr lang="en-US" altLang="en-US" sz="2000" b="1" dirty="0" smtClean="0"/>
              <a:t>Figure 20-4</a:t>
            </a:r>
            <a:r>
              <a:rPr lang="en-US" altLang="en-US" sz="2000" dirty="0" smtClean="0"/>
              <a:t> </a:t>
            </a:r>
            <a:r>
              <a:rPr lang="en-US" altLang="en-US" sz="2000" dirty="0"/>
              <a:t>Graph-like structures that are not </a:t>
            </a:r>
            <a:r>
              <a:rPr lang="en-US" altLang="en-US" sz="2000" dirty="0" smtClean="0"/>
              <a:t>graphs</a:t>
            </a:r>
            <a:endParaRPr lang="en-US" altLang="en-US" sz="2000" dirty="0"/>
          </a:p>
        </p:txBody>
      </p:sp>
      <p:pic>
        <p:nvPicPr>
          <p:cNvPr id="4" name="Picture 2" descr="Two diagrams a and b illustrates graph like structure that are not graph. Three points are present in a vertical line. The first and third points are connected to the second point through 2 curved lines each. A fourth point is present perpendicular to the line which the other three points are placed. Three lines are drawn connecting the three points to the fourth one. Diagram b illustrates a self edge or a loop. A line originates from a point and circulates back to the same 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806" y="2456522"/>
            <a:ext cx="6724388" cy="3241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07557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Circuits </a:t>
            </a:r>
            <a:r>
              <a:rPr lang="en-US" altLang="en-US" sz="2000" b="0" dirty="0" smtClean="0"/>
              <a:t>(7 </a:t>
            </a:r>
            <a:r>
              <a:rPr lang="en-US" altLang="en-US" sz="2000" b="0" dirty="0"/>
              <a:t>of </a:t>
            </a:r>
            <a:r>
              <a:rPr lang="en-US" altLang="en-US" sz="2000" b="0" dirty="0" smtClean="0"/>
              <a:t>7)</a:t>
            </a:r>
            <a:endParaRPr lang="en-US" sz="2000" dirty="0"/>
          </a:p>
        </p:txBody>
      </p:sp>
      <p:sp>
        <p:nvSpPr>
          <p:cNvPr id="3" name="Text Placeholder 2"/>
          <p:cNvSpPr>
            <a:spLocks noGrp="1"/>
          </p:cNvSpPr>
          <p:nvPr>
            <p:ph type="body" idx="1"/>
          </p:nvPr>
        </p:nvSpPr>
        <p:spPr>
          <a:xfrm>
            <a:off x="457200" y="1600201"/>
            <a:ext cx="8229600" cy="400050"/>
          </a:xfrm>
        </p:spPr>
        <p:txBody>
          <a:bodyPr/>
          <a:lstStyle/>
          <a:p>
            <a:pPr marL="0" indent="0">
              <a:buNone/>
            </a:pPr>
            <a:r>
              <a:rPr lang="en-US" altLang="en-US" sz="2000" b="1" dirty="0" smtClean="0"/>
              <a:t>Figure 20-31 [Continued]</a:t>
            </a:r>
            <a:endParaRPr lang="en-US" altLang="en-US" sz="2000" dirty="0"/>
          </a:p>
        </p:txBody>
      </p:sp>
      <p:pic>
        <p:nvPicPr>
          <p:cNvPr id="4" name="Picture 2" descr="Diagram c, Euler circuit, a b e f j i h d c g h k l i e d a. An undirected connected graph is in the shape of a cross. Nodes are present at every corner of the cross and also at the intersecting points. Vertices starting from the top square are as follows, in clockwise direction: a, b, f, j, l, k, g, and c. Vertices at the intersecting points from top left are: d, e , h, and 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354" y="2492201"/>
            <a:ext cx="7449292" cy="3450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86919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Some Difficult </a:t>
            </a:r>
            <a:r>
              <a:rPr lang="en-US" altLang="en-US" dirty="0" smtClean="0"/>
              <a:t>Problems </a:t>
            </a:r>
            <a:r>
              <a:rPr lang="en-US" altLang="en-US" sz="2000" b="0" dirty="0"/>
              <a:t>(1 of </a:t>
            </a:r>
            <a:r>
              <a:rPr lang="en-US" altLang="en-US" sz="2000" b="0" dirty="0" smtClean="0"/>
              <a:t>2)</a:t>
            </a:r>
            <a:endParaRPr lang="en-US" sz="2000" dirty="0"/>
          </a:p>
        </p:txBody>
      </p:sp>
      <p:sp>
        <p:nvSpPr>
          <p:cNvPr id="4" name="Text Placeholder 3"/>
          <p:cNvSpPr>
            <a:spLocks noGrp="1"/>
          </p:cNvSpPr>
          <p:nvPr>
            <p:ph type="body" idx="1"/>
          </p:nvPr>
        </p:nvSpPr>
        <p:spPr/>
        <p:txBody>
          <a:bodyPr/>
          <a:lstStyle/>
          <a:p>
            <a:pPr eaLnBrk="1" hangingPunct="1"/>
            <a:r>
              <a:rPr lang="en-US" altLang="en-US" sz="2400" dirty="0"/>
              <a:t>Hamilton circuit</a:t>
            </a:r>
          </a:p>
          <a:p>
            <a:pPr lvl="1" eaLnBrk="1" hangingPunct="1"/>
            <a:r>
              <a:rPr lang="en-US" altLang="en-US" sz="2400" dirty="0"/>
              <a:t>Begins at </a:t>
            </a:r>
            <a:r>
              <a:rPr lang="en-US" altLang="en-US" sz="2400" dirty="0" smtClean="0"/>
              <a:t>vertex</a:t>
            </a:r>
            <a:r>
              <a:rPr lang="en-US" altLang="en-US" sz="2400" i="1" dirty="0" smtClean="0"/>
              <a:t> </a:t>
            </a:r>
            <a:r>
              <a:rPr lang="en-US" altLang="en-US" sz="2400" i="1" dirty="0"/>
              <a:t>v</a:t>
            </a:r>
            <a:endParaRPr lang="en-US" altLang="en-US" sz="2400" dirty="0"/>
          </a:p>
          <a:p>
            <a:pPr lvl="1" eaLnBrk="1" hangingPunct="1"/>
            <a:r>
              <a:rPr lang="en-US" altLang="en-US" sz="2400" dirty="0"/>
              <a:t>Passes through every vertex exactly once</a:t>
            </a:r>
          </a:p>
          <a:p>
            <a:pPr lvl="1" eaLnBrk="1" hangingPunct="1"/>
            <a:r>
              <a:rPr lang="en-US" altLang="en-US" sz="2400" dirty="0"/>
              <a:t>Terminates at </a:t>
            </a:r>
            <a:r>
              <a:rPr lang="en-US" altLang="en-US" sz="2400" i="1" dirty="0"/>
              <a:t>v</a:t>
            </a:r>
            <a:endParaRPr lang="en-US" altLang="en-US" sz="2400" dirty="0"/>
          </a:p>
          <a:p>
            <a:pPr eaLnBrk="1" hangingPunct="1"/>
            <a:r>
              <a:rPr lang="en-US" altLang="en-US" sz="2400" dirty="0"/>
              <a:t>Variation is “traveling salesperson problem”</a:t>
            </a:r>
          </a:p>
          <a:p>
            <a:pPr lvl="1" eaLnBrk="1" hangingPunct="1"/>
            <a:r>
              <a:rPr lang="en-US" altLang="en-US" sz="2400" dirty="0"/>
              <a:t>Visit every city on his route exactly once</a:t>
            </a:r>
          </a:p>
          <a:p>
            <a:pPr lvl="1" eaLnBrk="1" hangingPunct="1"/>
            <a:r>
              <a:rPr lang="en-US" altLang="en-US" sz="2400" dirty="0"/>
              <a:t>Edge (road) has associated cost (mileage)</a:t>
            </a:r>
          </a:p>
          <a:p>
            <a:pPr lvl="1" eaLnBrk="1" hangingPunct="1"/>
            <a:r>
              <a:rPr lang="en-US" altLang="en-US" sz="2400" dirty="0" smtClean="0"/>
              <a:t>Goal </a:t>
            </a:r>
            <a:r>
              <a:rPr lang="en-US" altLang="en-US" sz="2400" dirty="0"/>
              <a:t>is determine least expensive </a:t>
            </a:r>
            <a:r>
              <a:rPr lang="en-US" altLang="en-US" sz="2400" dirty="0" smtClean="0"/>
              <a:t>circuit</a:t>
            </a:r>
            <a:endParaRPr lang="en-US" altLang="en-US" sz="2400" dirty="0"/>
          </a:p>
        </p:txBody>
      </p:sp>
    </p:spTree>
    <p:extLst>
      <p:ext uri="{BB962C8B-B14F-4D97-AF65-F5344CB8AC3E}">
        <p14:creationId xmlns:p14="http://schemas.microsoft.com/office/powerpoint/2010/main" val="14293841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ltLang="en-US" dirty="0"/>
              <a:t>Some Difficult </a:t>
            </a:r>
            <a:r>
              <a:rPr lang="en-US" altLang="en-US" dirty="0" smtClean="0"/>
              <a:t>Problems </a:t>
            </a:r>
            <a:r>
              <a:rPr lang="en-US" altLang="en-US" sz="2000" b="0" dirty="0" smtClean="0"/>
              <a:t>(2 </a:t>
            </a:r>
            <a:r>
              <a:rPr lang="en-US" altLang="en-US" sz="2000" b="0" dirty="0"/>
              <a:t>of 2)</a:t>
            </a:r>
            <a:endParaRPr lang="en-US" sz="2000" dirty="0"/>
          </a:p>
        </p:txBody>
      </p:sp>
      <p:sp>
        <p:nvSpPr>
          <p:cNvPr id="6" name="Text Placeholder 5"/>
          <p:cNvSpPr>
            <a:spLocks noGrp="1"/>
          </p:cNvSpPr>
          <p:nvPr>
            <p:ph type="body" idx="1"/>
          </p:nvPr>
        </p:nvSpPr>
        <p:spPr>
          <a:xfrm>
            <a:off x="457200" y="1600201"/>
            <a:ext cx="8229600" cy="514350"/>
          </a:xfrm>
        </p:spPr>
        <p:txBody>
          <a:bodyPr/>
          <a:lstStyle/>
          <a:p>
            <a:pPr marL="0" indent="0">
              <a:buNone/>
            </a:pPr>
            <a:r>
              <a:rPr lang="en-US" altLang="en-US" sz="2000" b="1" dirty="0" smtClean="0"/>
              <a:t>Figure 20-32</a:t>
            </a:r>
            <a:r>
              <a:rPr lang="en-US" altLang="en-US" sz="2000" dirty="0" smtClean="0"/>
              <a:t> </a:t>
            </a:r>
            <a:r>
              <a:rPr lang="en-US" altLang="en-US" sz="2000" dirty="0"/>
              <a:t>The three utilities </a:t>
            </a:r>
            <a:r>
              <a:rPr lang="en-US" altLang="en-US" sz="2000" dirty="0" smtClean="0"/>
              <a:t>problem</a:t>
            </a:r>
            <a:endParaRPr lang="en-US" altLang="en-US" sz="2000" dirty="0"/>
          </a:p>
        </p:txBody>
      </p:sp>
      <p:pic>
        <p:nvPicPr>
          <p:cNvPr id="7" name="Picture 2" descr="An illustration displays diagram of three houses A, B and C in a row. Below the houses are three diagrams that display a telephone, tap and two electric poles connected by electric wires. The telephone is labeled, X, tap is labeled, Y and the electric poles are labeled, 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718" y="2512332"/>
            <a:ext cx="6532563"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85803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Terminology </a:t>
            </a:r>
            <a:r>
              <a:rPr lang="en-US" altLang="en-US" sz="2000" b="0" dirty="0" smtClean="0"/>
              <a:t>(5 </a:t>
            </a:r>
            <a:r>
              <a:rPr lang="en-US" altLang="en-US" sz="2000" b="0" dirty="0"/>
              <a:t>of 7)</a:t>
            </a:r>
            <a:endParaRPr lang="en-US" sz="2000" dirty="0"/>
          </a:p>
        </p:txBody>
      </p:sp>
      <p:sp>
        <p:nvSpPr>
          <p:cNvPr id="3" name="Text Placeholder 2"/>
          <p:cNvSpPr>
            <a:spLocks noGrp="1"/>
          </p:cNvSpPr>
          <p:nvPr>
            <p:ph type="body" idx="1"/>
          </p:nvPr>
        </p:nvSpPr>
        <p:spPr>
          <a:xfrm>
            <a:off x="457200" y="1600201"/>
            <a:ext cx="8229600" cy="476250"/>
          </a:xfrm>
        </p:spPr>
        <p:txBody>
          <a:bodyPr/>
          <a:lstStyle/>
          <a:p>
            <a:pPr marL="0" indent="0" eaLnBrk="1" hangingPunct="1">
              <a:buNone/>
            </a:pPr>
            <a:r>
              <a:rPr lang="en-US" altLang="en-US" sz="2000" b="1" dirty="0" smtClean="0"/>
              <a:t>Figure </a:t>
            </a:r>
            <a:r>
              <a:rPr lang="en-US" altLang="en-US" sz="2000" b="1" dirty="0"/>
              <a:t>20-5</a:t>
            </a:r>
            <a:r>
              <a:rPr lang="en-US" altLang="en-US" sz="2000" dirty="0"/>
              <a:t> Examples of two kinds of </a:t>
            </a:r>
            <a:r>
              <a:rPr lang="en-US" altLang="en-US" sz="2000" dirty="0" smtClean="0"/>
              <a:t>graphs</a:t>
            </a:r>
            <a:endParaRPr lang="en-US" altLang="en-US" sz="2000" dirty="0"/>
          </a:p>
        </p:txBody>
      </p:sp>
      <p:pic>
        <p:nvPicPr>
          <p:cNvPr id="4" name="Picture 3" descr="A diagram illustrates an undirected, weighted graph. Four points representing four cities are connected by straight lines of different length. The lines are labeled with the distance between the citie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668" y="2547938"/>
            <a:ext cx="7332663"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9194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Terminology </a:t>
            </a:r>
            <a:r>
              <a:rPr lang="en-US" altLang="en-US" sz="2000" b="0" dirty="0" smtClean="0"/>
              <a:t>(6 </a:t>
            </a:r>
            <a:r>
              <a:rPr lang="en-US" altLang="en-US" sz="2000" b="0" dirty="0"/>
              <a:t>of 7)</a:t>
            </a:r>
            <a:endParaRPr lang="en-US" sz="2000" dirty="0"/>
          </a:p>
        </p:txBody>
      </p:sp>
      <p:sp>
        <p:nvSpPr>
          <p:cNvPr id="3" name="Text Placeholder 2"/>
          <p:cNvSpPr>
            <a:spLocks noGrp="1"/>
          </p:cNvSpPr>
          <p:nvPr>
            <p:ph type="body" idx="1"/>
          </p:nvPr>
        </p:nvSpPr>
        <p:spPr>
          <a:xfrm>
            <a:off x="457200" y="1600201"/>
            <a:ext cx="8229600" cy="514350"/>
          </a:xfrm>
        </p:spPr>
        <p:txBody>
          <a:bodyPr/>
          <a:lstStyle/>
          <a:p>
            <a:pPr marL="0" indent="0" eaLnBrk="1" hangingPunct="1">
              <a:buNone/>
            </a:pPr>
            <a:r>
              <a:rPr lang="en-US" altLang="en-US" sz="2000" b="1" dirty="0" smtClean="0"/>
              <a:t>Figure 20-5 [Continued]</a:t>
            </a:r>
            <a:endParaRPr lang="en-US" altLang="en-US" sz="2000" dirty="0"/>
          </a:p>
        </p:txBody>
      </p:sp>
      <p:pic>
        <p:nvPicPr>
          <p:cNvPr id="4" name="Picture 2" descr="A Diagram represents a directed graph. Four points representing four cities are connected with directed curves. "/>
          <p:cNvPicPr>
            <a:picLocks noChangeAspect="1" noChangeArrowheads="1"/>
          </p:cNvPicPr>
          <p:nvPr/>
        </p:nvPicPr>
        <p:blipFill rotWithShape="1">
          <a:blip r:embed="rId2">
            <a:extLst>
              <a:ext uri="{28A0092B-C50C-407E-A947-70E740481C1C}">
                <a14:useLocalDpi xmlns:a14="http://schemas.microsoft.com/office/drawing/2010/main" val="0"/>
              </a:ext>
            </a:extLst>
          </a:blip>
          <a:srcRect r="893" b="2380"/>
          <a:stretch/>
        </p:blipFill>
        <p:spPr bwMode="auto">
          <a:xfrm>
            <a:off x="697706" y="2686728"/>
            <a:ext cx="7748587" cy="3152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198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Terminology </a:t>
            </a:r>
            <a:r>
              <a:rPr lang="en-US" altLang="en-US" sz="2000" b="0" dirty="0" smtClean="0"/>
              <a:t>(7 </a:t>
            </a:r>
            <a:r>
              <a:rPr lang="en-US" altLang="en-US" sz="2000" b="0" dirty="0"/>
              <a:t>of 7)</a:t>
            </a:r>
            <a:endParaRPr lang="en-US" sz="2000" dirty="0"/>
          </a:p>
        </p:txBody>
      </p:sp>
      <p:sp>
        <p:nvSpPr>
          <p:cNvPr id="3" name="Text Placeholder 2"/>
          <p:cNvSpPr>
            <a:spLocks noGrp="1"/>
          </p:cNvSpPr>
          <p:nvPr>
            <p:ph type="body" idx="1"/>
          </p:nvPr>
        </p:nvSpPr>
        <p:spPr>
          <a:xfrm>
            <a:off x="457200" y="1600201"/>
            <a:ext cx="8229600" cy="495300"/>
          </a:xfrm>
        </p:spPr>
        <p:txBody>
          <a:bodyPr anchor="t"/>
          <a:lstStyle/>
          <a:p>
            <a:pPr marL="0" indent="0">
              <a:buNone/>
            </a:pPr>
            <a:r>
              <a:rPr lang="en-US" altLang="en-US" sz="2000" b="1" dirty="0" smtClean="0"/>
              <a:t>Figure 20-6</a:t>
            </a:r>
            <a:r>
              <a:rPr lang="en-US" altLang="en-US" sz="2000" dirty="0" smtClean="0"/>
              <a:t> </a:t>
            </a:r>
            <a:r>
              <a:rPr lang="en-US" altLang="en-US" sz="2000" dirty="0"/>
              <a:t>Graphs for Checkpoint Questions 1, 3, 4, </a:t>
            </a:r>
            <a:r>
              <a:rPr lang="en-US" altLang="en-US" sz="2000" dirty="0" smtClean="0"/>
              <a:t>5</a:t>
            </a:r>
            <a:endParaRPr lang="en-US" altLang="en-US" sz="2000" dirty="0"/>
          </a:p>
        </p:txBody>
      </p:sp>
      <p:pic>
        <p:nvPicPr>
          <p:cNvPr id="4" name="Picture 2" descr="Two diagrams a and b. Diagram a has 5 nodes numbered from 0 to 4. The following vertices connect each other through a directed line. 0 to 1, 1 to 2, 2 to 4 and 4 to 0. Vertices 1 and 3 are connected through 2 opposite directed lines. Diagram b has 5 nodes. One node is surrounded by 4 nodes. All the 4 nodes are connected to the central node and to the adjacent node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2762318"/>
            <a:ext cx="6913563"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2419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Graphs as </a:t>
            </a:r>
            <a:r>
              <a:rPr lang="en-US" altLang="en-US" dirty="0" smtClean="0"/>
              <a:t>A</a:t>
            </a:r>
            <a:r>
              <a:rPr lang="en-US" altLang="en-US" sz="100" dirty="0" smtClean="0"/>
              <a:t> </a:t>
            </a:r>
            <a:r>
              <a:rPr lang="en-US" altLang="en-US" dirty="0" smtClean="0"/>
              <a:t>D</a:t>
            </a:r>
            <a:r>
              <a:rPr lang="en-US" altLang="en-US" sz="100" dirty="0" smtClean="0"/>
              <a:t> </a:t>
            </a:r>
            <a:r>
              <a:rPr lang="en-US" altLang="en-US" dirty="0" smtClean="0"/>
              <a:t>Ts </a:t>
            </a:r>
            <a:r>
              <a:rPr lang="en-US" altLang="en-US" sz="2000" b="0" dirty="0" smtClean="0"/>
              <a:t>(1 of 4)</a:t>
            </a:r>
            <a:endParaRPr lang="en-US" sz="2000" dirty="0"/>
          </a:p>
        </p:txBody>
      </p:sp>
      <p:sp>
        <p:nvSpPr>
          <p:cNvPr id="4" name="Text Placeholder 3"/>
          <p:cNvSpPr>
            <a:spLocks noGrp="1"/>
          </p:cNvSpPr>
          <p:nvPr>
            <p:ph type="body" idx="1"/>
          </p:nvPr>
        </p:nvSpPr>
        <p:spPr/>
        <p:txBody>
          <a:bodyPr/>
          <a:lstStyle/>
          <a:p>
            <a:r>
              <a:rPr lang="en-US" altLang="en-US" sz="2400" dirty="0" smtClean="0"/>
              <a:t>A</a:t>
            </a:r>
            <a:r>
              <a:rPr lang="en-US" altLang="en-US" sz="100" dirty="0" smtClean="0"/>
              <a:t> </a:t>
            </a:r>
            <a:r>
              <a:rPr lang="en-US" altLang="en-US" sz="2400" dirty="0" smtClean="0"/>
              <a:t>D</a:t>
            </a:r>
            <a:r>
              <a:rPr lang="en-US" altLang="en-US" sz="100" dirty="0" smtClean="0"/>
              <a:t> </a:t>
            </a:r>
            <a:r>
              <a:rPr lang="en-US" altLang="en-US" sz="2400" dirty="0" smtClean="0"/>
              <a:t>T </a:t>
            </a:r>
            <a:r>
              <a:rPr lang="en-US" altLang="en-US" sz="2400" dirty="0"/>
              <a:t>graph operations</a:t>
            </a:r>
          </a:p>
          <a:p>
            <a:pPr lvl="1" eaLnBrk="1" hangingPunct="1"/>
            <a:r>
              <a:rPr lang="en-US" altLang="en-US" sz="2400" dirty="0"/>
              <a:t>Test if empty</a:t>
            </a:r>
          </a:p>
          <a:p>
            <a:pPr lvl="1" eaLnBrk="1" hangingPunct="1"/>
            <a:r>
              <a:rPr lang="en-US" altLang="en-US" sz="2400" dirty="0"/>
              <a:t>Get number of vertices, edges in a graph</a:t>
            </a:r>
          </a:p>
          <a:p>
            <a:pPr lvl="1" eaLnBrk="1" hangingPunct="1"/>
            <a:r>
              <a:rPr lang="en-US" altLang="en-US" sz="2400" dirty="0"/>
              <a:t>See if edge exists between two given vertices</a:t>
            </a:r>
          </a:p>
          <a:p>
            <a:pPr lvl="1" eaLnBrk="1" hangingPunct="1"/>
            <a:r>
              <a:rPr lang="en-US" altLang="en-US" sz="2400" dirty="0"/>
              <a:t>Add vertex to graph whose vertices have distinct, different values from new vertex</a:t>
            </a:r>
          </a:p>
          <a:p>
            <a:pPr lvl="1" eaLnBrk="1" hangingPunct="1"/>
            <a:r>
              <a:rPr lang="en-US" altLang="en-US" sz="2400" dirty="0"/>
              <a:t>Add/remove edge between two given vertices</a:t>
            </a:r>
          </a:p>
          <a:p>
            <a:pPr lvl="1" eaLnBrk="1" hangingPunct="1"/>
            <a:r>
              <a:rPr lang="en-US" altLang="en-US" sz="2400" dirty="0"/>
              <a:t>Remove vertex, edges to other vertices</a:t>
            </a:r>
          </a:p>
          <a:p>
            <a:pPr lvl="1" eaLnBrk="1" hangingPunct="1"/>
            <a:r>
              <a:rPr lang="en-US" altLang="en-US" sz="2400" dirty="0"/>
              <a:t>Retrieve vertex that contains given </a:t>
            </a:r>
            <a:r>
              <a:rPr lang="en-US" altLang="en-US" sz="2400" dirty="0" smtClean="0"/>
              <a:t>value</a:t>
            </a:r>
            <a:endParaRPr lang="en-US" altLang="en-US" sz="2400" dirty="0"/>
          </a:p>
        </p:txBody>
      </p:sp>
    </p:spTree>
    <p:extLst>
      <p:ext uri="{BB962C8B-B14F-4D97-AF65-F5344CB8AC3E}">
        <p14:creationId xmlns:p14="http://schemas.microsoft.com/office/powerpoint/2010/main" val="2116367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8760</TotalTime>
  <Words>1759</Words>
  <Application>Microsoft Office PowerPoint</Application>
  <PresentationFormat>On-screen Show (4:3)</PresentationFormat>
  <Paragraphs>329</Paragraphs>
  <Slides>53</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53</vt:i4>
      </vt:variant>
    </vt:vector>
  </HeadingPairs>
  <TitlesOfParts>
    <vt:vector size="60" baseType="lpstr">
      <vt:lpstr>Arial</vt:lpstr>
      <vt:lpstr>Noto Sans Symbols</vt:lpstr>
      <vt:lpstr>Times New Roman</vt:lpstr>
      <vt:lpstr>Verdana</vt:lpstr>
      <vt:lpstr>508 Lecture</vt:lpstr>
      <vt:lpstr>1_508 Lecture</vt:lpstr>
      <vt:lpstr>Equation</vt:lpstr>
      <vt:lpstr>Data Abstraction &amp; Problem Solving with C++: Walls and Mirrors</vt:lpstr>
      <vt:lpstr>Terminology (1 of 7)</vt:lpstr>
      <vt:lpstr>Terminology (2 of 7)</vt:lpstr>
      <vt:lpstr>Terminology (3 of 7)</vt:lpstr>
      <vt:lpstr>Terminology (4 of 7)</vt:lpstr>
      <vt:lpstr>Terminology (5 of 7)</vt:lpstr>
      <vt:lpstr>Terminology (6 of 7)</vt:lpstr>
      <vt:lpstr>Terminology (7 of 7)</vt:lpstr>
      <vt:lpstr>Graphs as A D Ts (1 of 4)</vt:lpstr>
      <vt:lpstr>Graphs as A D Ts (2 of 4)</vt:lpstr>
      <vt:lpstr>Graphs as A D Ts (3 of 4)</vt:lpstr>
      <vt:lpstr>Graphs as A D Ts (4 of 4)</vt:lpstr>
      <vt:lpstr>Implementing Graphs (1 of 5)</vt:lpstr>
      <vt:lpstr>Implementing Graphs (2 of 5)</vt:lpstr>
      <vt:lpstr>Implementing Graphs (3 of 5)</vt:lpstr>
      <vt:lpstr>Implementing Graphs (4 of 5)</vt:lpstr>
      <vt:lpstr>Implementing Graphs (5 of 5)</vt:lpstr>
      <vt:lpstr>Graph Traversals</vt:lpstr>
      <vt:lpstr>Depth-First Search (1 of 2)</vt:lpstr>
      <vt:lpstr>Breadth-First Search (1 of 3)</vt:lpstr>
      <vt:lpstr>Breadth-First Search (2 of 3)</vt:lpstr>
      <vt:lpstr>Breadth-First Search (3 of 3)</vt:lpstr>
      <vt:lpstr>Applications of Graphs</vt:lpstr>
      <vt:lpstr>Depth-First Search (2 of 2)</vt:lpstr>
      <vt:lpstr>Topological Sorting (1 of 5)</vt:lpstr>
      <vt:lpstr>Topological Sorting (2 of 5)</vt:lpstr>
      <vt:lpstr>Topological Sorting (3 of 5)</vt:lpstr>
      <vt:lpstr>Topological Sorting (4 of 5)</vt:lpstr>
      <vt:lpstr>Topological Sorting (5 of 5)</vt:lpstr>
      <vt:lpstr>Spanning Trees (1 of 5)</vt:lpstr>
      <vt:lpstr>Spanning Trees (2 of 5)</vt:lpstr>
      <vt:lpstr>Spanning Trees (3 of 5)</vt:lpstr>
      <vt:lpstr>Spanning Trees (4 of 5)</vt:lpstr>
      <vt:lpstr>???????????</vt:lpstr>
      <vt:lpstr>Spanning Trees (5 of 5)</vt:lpstr>
      <vt:lpstr>Minimum Spanning Trees (1 of 4)</vt:lpstr>
      <vt:lpstr>Minimum Spanning Trees (2 of 4)</vt:lpstr>
      <vt:lpstr>Minimum Spanning Trees (3 of 4)</vt:lpstr>
      <vt:lpstr>Minimum Spanning Trees (4 of 4)</vt:lpstr>
      <vt:lpstr>Shortest Paths (1 of 4)</vt:lpstr>
      <vt:lpstr>Shortest Paths (2 of 4)</vt:lpstr>
      <vt:lpstr>Shortest Paths (3 of 4)</vt:lpstr>
      <vt:lpstr>Shortest Paths (4 of 4)</vt:lpstr>
      <vt:lpstr>Circuits (1 of 7)</vt:lpstr>
      <vt:lpstr>Circuits (2 of 7)</vt:lpstr>
      <vt:lpstr>Circuits (3 of 7)</vt:lpstr>
      <vt:lpstr>Circuits (4 of 7)</vt:lpstr>
      <vt:lpstr>Circuits (5 of 7)</vt:lpstr>
      <vt:lpstr>Circuits (6 of 7)</vt:lpstr>
      <vt:lpstr>Circuits (7 of 7)</vt:lpstr>
      <vt:lpstr>Some Difficult Problems (1 of 2)</vt:lpstr>
      <vt:lpstr>Some Difficult Problems (2 of 2)</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Abstraction &amp; Problem Solving with C++: Walls and Mirrors, 7e</dc:title>
  <dc:subject>Computer Science</dc:subject>
  <dc:creator>Carrano/Henry</dc:creator>
  <cp:keywords>Data Abstraction</cp:keywords>
  <cp:lastModifiedBy>Windows User</cp:lastModifiedBy>
  <cp:revision>1065</cp:revision>
  <dcterms:modified xsi:type="dcterms:W3CDTF">2018-04-27T05:43:19Z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