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2"/>
  </p:notesMasterIdLst>
  <p:handoutMasterIdLst>
    <p:handoutMasterId r:id="rId23"/>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29"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57" userDrawn="1">
          <p15:clr>
            <a:srgbClr val="A4A3A4"/>
          </p15:clr>
        </p15:guide>
        <p15:guide id="2" pos="2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1" autoAdjust="0"/>
    <p:restoredTop sz="86364" autoAdjust="0"/>
  </p:normalViewPr>
  <p:slideViewPr>
    <p:cSldViewPr snapToGrid="0" snapToObjects="1">
      <p:cViewPr varScale="1">
        <p:scale>
          <a:sx n="92" d="100"/>
          <a:sy n="92" d="100"/>
        </p:scale>
        <p:origin x="2118" y="90"/>
      </p:cViewPr>
      <p:guideLst>
        <p:guide orient="horz" pos="3657"/>
        <p:guide pos="272"/>
      </p:guideLst>
    </p:cSldViewPr>
  </p:slideViewPr>
  <p:outlineViewPr>
    <p:cViewPr>
      <p:scale>
        <a:sx n="33" d="100"/>
        <a:sy n="33" d="100"/>
      </p:scale>
      <p:origin x="0" y="-522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algn="ctr"/>
            <a:r>
              <a:rPr lang="en-US" b="1" dirty="0" smtClean="0">
                <a:latin typeface="+mn-lt"/>
              </a:rPr>
              <a:t>C</a:t>
            </a:r>
            <a:r>
              <a:rPr lang="en-US" sz="100" b="1" dirty="0" smtClean="0">
                <a:latin typeface="+mn-lt"/>
              </a:rPr>
              <a:t> </a:t>
            </a:r>
            <a:r>
              <a:rPr lang="en-US" b="1" dirty="0" smtClean="0">
                <a:latin typeface="+mn-lt"/>
              </a:rPr>
              <a:t>+</a:t>
            </a:r>
            <a:r>
              <a:rPr lang="en-US" sz="100" b="1" dirty="0" smtClean="0">
                <a:latin typeface="+mn-lt"/>
              </a:rPr>
              <a:t> </a:t>
            </a:r>
            <a:r>
              <a:rPr lang="en-US" b="1" dirty="0" smtClean="0">
                <a:latin typeface="+mn-lt"/>
              </a:rPr>
              <a:t>+ </a:t>
            </a:r>
            <a:r>
              <a:rPr lang="en-US" b="1" dirty="0">
                <a:latin typeface="+mn-lt"/>
              </a:rPr>
              <a:t>Interlude </a:t>
            </a:r>
            <a:r>
              <a:rPr lang="en-US" b="1" dirty="0" smtClean="0">
                <a:latin typeface="+mn-lt"/>
              </a:rPr>
              <a:t>1</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smtClean="0">
                <a:solidFill>
                  <a:schemeClr val="tx1"/>
                </a:solidFill>
                <a:latin typeface="+mn-lt"/>
              </a:rPr>
              <a:t>C</a:t>
            </a:r>
            <a:r>
              <a:rPr lang="en-US" altLang="en-US" sz="100" dirty="0" smtClean="0">
                <a:solidFill>
                  <a:schemeClr val="tx1"/>
                </a:solidFill>
                <a:latin typeface="+mn-lt"/>
              </a:rPr>
              <a:t> </a:t>
            </a:r>
            <a:r>
              <a:rPr lang="en-US" altLang="en-US" dirty="0" smtClean="0">
                <a:solidFill>
                  <a:schemeClr val="tx1"/>
                </a:solidFill>
                <a:latin typeface="+mn-lt"/>
              </a:rPr>
              <a:t>+</a:t>
            </a:r>
            <a:r>
              <a:rPr lang="en-US" altLang="en-US" sz="100" dirty="0" smtClean="0">
                <a:solidFill>
                  <a:schemeClr val="tx1"/>
                </a:solidFill>
                <a:latin typeface="+mn-lt"/>
              </a:rPr>
              <a:t> </a:t>
            </a:r>
            <a:r>
              <a:rPr lang="en-US" altLang="en-US" dirty="0" smtClean="0">
                <a:solidFill>
                  <a:schemeClr val="tx1"/>
                </a:solidFill>
                <a:latin typeface="+mn-lt"/>
              </a:rPr>
              <a:t>+ </a:t>
            </a:r>
            <a:r>
              <a:rPr lang="en-US" altLang="en-US" dirty="0">
                <a:solidFill>
                  <a:schemeClr val="tx1"/>
                </a:solidFill>
                <a:latin typeface="+mn-lt"/>
              </a:rPr>
              <a:t>Classes</a:t>
            </a:r>
            <a:endParaRPr lang="en-US" altLang="en-US" dirty="0">
              <a:solidFill>
                <a:schemeClr val="tx1"/>
              </a:solidFill>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a:t>
            </a:r>
            <a:r>
              <a:rPr lang="en-US" altLang="en-US" sz="1200" dirty="0" smtClean="0">
                <a:solidFill>
                  <a:schemeClr val="tx1"/>
                </a:solidFill>
                <a:latin typeface="Verdana"/>
                <a:ea typeface="Verdana" panose="020B0604030504040204" pitchFamily="34" charset="0"/>
                <a:cs typeface="Verdana" panose="020B0604030504040204" pitchFamily="34" charset="0"/>
              </a:rPr>
              <a:t>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smtClean="0"/>
              <a:t>(9 </a:t>
            </a:r>
            <a:r>
              <a:rPr lang="en-US" altLang="en-US" sz="2000" b="0" dirty="0"/>
              <a:t>of 9)</a:t>
            </a:r>
            <a:endParaRPr lang="en-US" sz="2000" dirty="0"/>
          </a:p>
        </p:txBody>
      </p:sp>
      <p:sp>
        <p:nvSpPr>
          <p:cNvPr id="3" name="Text Placeholder 2"/>
          <p:cNvSpPr>
            <a:spLocks noGrp="1"/>
          </p:cNvSpPr>
          <p:nvPr>
            <p:ph type="body" idx="1"/>
          </p:nvPr>
        </p:nvSpPr>
        <p:spPr>
          <a:xfrm>
            <a:off x="457200" y="1600201"/>
            <a:ext cx="8229600" cy="566529"/>
          </a:xfrm>
        </p:spPr>
        <p:txBody>
          <a:bodyPr/>
          <a:lstStyle/>
          <a:p>
            <a:pPr marL="0" indent="0">
              <a:buNone/>
            </a:pPr>
            <a:r>
              <a:rPr lang="en-US" sz="2400" b="1" dirty="0"/>
              <a:t>Listing C1-4 [continued</a:t>
            </a:r>
            <a:r>
              <a:rPr lang="en-US" sz="2400" b="1" dirty="0" smtClean="0"/>
              <a:t>]</a:t>
            </a:r>
            <a:endParaRPr lang="en-US" sz="2400" dirty="0"/>
          </a:p>
        </p:txBody>
      </p:sp>
      <p:pic>
        <p:nvPicPr>
          <p:cNvPr id="5" name="Picture 2" descr="The computer code continues. Line 14. template left angle bracket class Item Type right angle bracket. Line 15. void Plain Box left angle bracket Item Type right angle bracket colon colon set Item left parenthesis c o n s t Item Type ampersand the Item right parenthesis. Line 16. left brace. Line 17, indented once. item equals the Item semicolon. Line 18. right brace forward slash forward slash end set Item. Line 19. blank. Line 20. template left angle bracket class Item Type right angle bracket. Line 21. Item Type Plain Box left angle bracket Item Type right angle bracket colon colon get Item left parenthesis right parenthesis c o n s t. Line 22. left brace. Line 23, indented once. return item semicolon. Line 24. right brace forward slash forward slash end get 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299" y="2678565"/>
            <a:ext cx="7165402" cy="292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5607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Base Classes and Derived </a:t>
            </a:r>
            <a:r>
              <a:rPr lang="en-US" altLang="en-US" dirty="0" smtClean="0"/>
              <a:t>Classes </a:t>
            </a:r>
            <a:r>
              <a:rPr lang="en-US" altLang="en-US" sz="2000" b="0" dirty="0" smtClean="0"/>
              <a:t>(1 of 3)</a:t>
            </a:r>
            <a:endParaRPr lang="en-US" sz="2000" dirty="0"/>
          </a:p>
        </p:txBody>
      </p:sp>
      <p:sp>
        <p:nvSpPr>
          <p:cNvPr id="5" name="Text Placeholder 3"/>
          <p:cNvSpPr>
            <a:spLocks noGrp="1"/>
          </p:cNvSpPr>
          <p:nvPr>
            <p:ph type="body" idx="1"/>
          </p:nvPr>
        </p:nvSpPr>
        <p:spPr>
          <a:xfrm>
            <a:off x="457200" y="1600200"/>
            <a:ext cx="8229600" cy="4659313"/>
          </a:xfrm>
        </p:spPr>
        <p:txBody>
          <a:bodyPr/>
          <a:lstStyle/>
          <a:p>
            <a:pPr>
              <a:buFont typeface="Arial" charset="0"/>
              <a:buChar char="•"/>
              <a:defRPr/>
            </a:pPr>
            <a:r>
              <a:rPr lang="en-US" sz="2400" dirty="0" smtClean="0"/>
              <a:t>Use </a:t>
            </a:r>
            <a:r>
              <a:rPr lang="en-US" sz="2400" b="1" dirty="0" smtClean="0">
                <a:solidFill>
                  <a:schemeClr val="tx1"/>
                </a:solidFill>
              </a:rPr>
              <a:t>PlainBox </a:t>
            </a:r>
            <a:r>
              <a:rPr lang="en-US" sz="2400" dirty="0" smtClean="0"/>
              <a:t>as a base class, or superclass</a:t>
            </a:r>
          </a:p>
          <a:p>
            <a:pPr>
              <a:buFont typeface="Arial" charset="0"/>
              <a:buChar char="•"/>
              <a:defRPr/>
            </a:pPr>
            <a:r>
              <a:rPr lang="en-US" sz="2400" dirty="0" smtClean="0"/>
              <a:t>The </a:t>
            </a:r>
            <a:r>
              <a:rPr lang="en-US" sz="2400" b="1" dirty="0" smtClean="0">
                <a:solidFill>
                  <a:schemeClr val="tx1"/>
                </a:solidFill>
              </a:rPr>
              <a:t>ToyBox</a:t>
            </a:r>
            <a:r>
              <a:rPr lang="en-US" sz="2400" dirty="0" smtClean="0"/>
              <a:t> class is the derived class, or subclass, of the </a:t>
            </a:r>
            <a:r>
              <a:rPr lang="en-US" sz="2400" b="1" dirty="0" smtClean="0">
                <a:solidFill>
                  <a:schemeClr val="tx1"/>
                </a:solidFill>
              </a:rPr>
              <a:t>PlainBox</a:t>
            </a:r>
          </a:p>
          <a:p>
            <a:pPr>
              <a:buFont typeface="Arial" charset="0"/>
              <a:buChar char="•"/>
              <a:defRPr/>
            </a:pPr>
            <a:r>
              <a:rPr lang="en-US" sz="2400" dirty="0" smtClean="0"/>
              <a:t>Derived class inherits</a:t>
            </a:r>
          </a:p>
          <a:p>
            <a:pPr lvl="1">
              <a:buFont typeface="Arial" charset="0"/>
              <a:buChar char="–"/>
              <a:defRPr/>
            </a:pPr>
            <a:r>
              <a:rPr lang="en-US" sz="2400" dirty="0" smtClean="0"/>
              <a:t>All the members of its base class,</a:t>
            </a:r>
          </a:p>
          <a:p>
            <a:pPr lvl="1">
              <a:buFont typeface="Arial" charset="0"/>
              <a:buChar char="–"/>
              <a:defRPr/>
            </a:pPr>
            <a:r>
              <a:rPr lang="en-US" sz="2400" dirty="0" smtClean="0"/>
              <a:t>(Except the constructors and destructor)</a:t>
            </a:r>
            <a:endParaRPr lang="en-US" sz="2400" dirty="0"/>
          </a:p>
        </p:txBody>
      </p:sp>
    </p:spTree>
    <p:extLst>
      <p:ext uri="{BB962C8B-B14F-4D97-AF65-F5344CB8AC3E}">
        <p14:creationId xmlns:p14="http://schemas.microsoft.com/office/powerpoint/2010/main" val="14027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Base Classes and Derived </a:t>
            </a:r>
            <a:r>
              <a:rPr lang="en-US" altLang="en-US" dirty="0" smtClean="0"/>
              <a:t>Classes </a:t>
            </a:r>
            <a:r>
              <a:rPr lang="en-US" altLang="en-US" sz="2000" b="0" dirty="0" smtClean="0"/>
              <a:t>(2 </a:t>
            </a:r>
            <a:r>
              <a:rPr lang="en-US" altLang="en-US" sz="2000" b="0" dirty="0"/>
              <a:t>of 3)</a:t>
            </a:r>
            <a:endParaRPr lang="en-US" sz="2000" dirty="0"/>
          </a:p>
        </p:txBody>
      </p:sp>
      <p:sp>
        <p:nvSpPr>
          <p:cNvPr id="3" name="Text Placeholder 2"/>
          <p:cNvSpPr>
            <a:spLocks noGrp="1"/>
          </p:cNvSpPr>
          <p:nvPr>
            <p:ph type="body" idx="1"/>
          </p:nvPr>
        </p:nvSpPr>
        <p:spPr>
          <a:xfrm>
            <a:off x="457200" y="1600200"/>
            <a:ext cx="8229600" cy="516835"/>
          </a:xfrm>
        </p:spPr>
        <p:txBody>
          <a:bodyPr/>
          <a:lstStyle/>
          <a:p>
            <a:pPr marL="0" indent="0">
              <a:buNone/>
            </a:pPr>
            <a:r>
              <a:rPr lang="en-US" sz="2400" b="1" dirty="0"/>
              <a:t>Listing C1-5 </a:t>
            </a:r>
            <a:r>
              <a:rPr lang="en-US" sz="2400" dirty="0"/>
              <a:t>Template header file for the class </a:t>
            </a:r>
            <a:r>
              <a:rPr lang="en-US" sz="2400" b="1" dirty="0" smtClean="0">
                <a:solidFill>
                  <a:schemeClr val="tx1"/>
                </a:solidFill>
              </a:rPr>
              <a:t>ToyBox</a:t>
            </a:r>
            <a:endParaRPr lang="en-US" sz="2400" b="1" dirty="0">
              <a:solidFill>
                <a:schemeClr val="tx1"/>
              </a:solidFill>
            </a:endParaRPr>
          </a:p>
        </p:txBody>
      </p:sp>
      <p:pic>
        <p:nvPicPr>
          <p:cNvPr id="5" name="Picture 5" descr="Computer code has 22 lines. The lines read as follows. Line 1. forward slash asterisk asterisk at sign file Toy Box period h asterisk forward slash. Line 2. blank. Line 3. hash if n, d e f TOY underscore BOX underscore. Line 4. hash define TOY underscore BOX underscore. Line 5. hash include double quote Plain Box period h double quote. Line 6. blank. Line 7. e n u m Color left brace BLACK comma RED comma BLUE comma GREEN comma YELLOW comma WHITE right brace semicolon. Line 8. blank. Line 9. template left angle bracket class Item Type right angle bracket. Line 10. class Toy Box colon public Plain Box left angle bracket Item Type right angle bracket. Line 11. left brace. Line 12. private colon. Line 13, indented once. Color box Color semicolon. Line 14. blank. Line 15. public colon. Line 16, indented once. Toy Box left parenthesis right parenthesis semicolon. Line 17, indented once. Toy Box left parenthesis c o n s t Color ampersand the Color right parenthesis semicolon. Line 18, indented once. Toy Box left parenthesis c o n s t Item Type ampersand the Item comma c o n s t Color ampersand the Color right parenthesis semicolon. Line 19, indented once. Color get Color left parenthesis right parenthesis c o n s t semicolon. Line 20. right brace semicolon forward slash forward slash end Toy Box. Line 21. hash include double quote Toy Box period c p p double quote. Line 22. hash end if."/>
          <p:cNvPicPr>
            <a:picLocks noChangeAspect="1" noChangeArrowheads="1"/>
          </p:cNvPicPr>
          <p:nvPr/>
        </p:nvPicPr>
        <p:blipFill>
          <a:blip r:embed="rId2">
            <a:extLst>
              <a:ext uri="{28A0092B-C50C-407E-A947-70E740481C1C}">
                <a14:useLocalDpi xmlns:a14="http://schemas.microsoft.com/office/drawing/2010/main" val="0"/>
              </a:ext>
            </a:extLst>
          </a:blip>
          <a:srcRect t="1051"/>
          <a:stretch>
            <a:fillRect/>
          </a:stretch>
        </p:blipFill>
        <p:spPr bwMode="auto">
          <a:xfrm>
            <a:off x="2016752" y="2404585"/>
            <a:ext cx="5110495" cy="358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772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Base Classes and Derived </a:t>
            </a:r>
            <a:r>
              <a:rPr lang="en-US" altLang="en-US" dirty="0" smtClean="0"/>
              <a:t>Classes </a:t>
            </a:r>
            <a:r>
              <a:rPr lang="en-US" altLang="en-US" sz="2000" b="0" dirty="0" smtClean="0"/>
              <a:t>(3 </a:t>
            </a:r>
            <a:r>
              <a:rPr lang="en-US" altLang="en-US" sz="2000" b="0" dirty="0"/>
              <a:t>of 3)</a:t>
            </a:r>
            <a:endParaRPr lang="en-US" sz="2000" dirty="0"/>
          </a:p>
        </p:txBody>
      </p:sp>
      <p:sp>
        <p:nvSpPr>
          <p:cNvPr id="3" name="Text Placeholder 2"/>
          <p:cNvSpPr>
            <a:spLocks noGrp="1"/>
          </p:cNvSpPr>
          <p:nvPr>
            <p:ph type="body" idx="1"/>
          </p:nvPr>
        </p:nvSpPr>
        <p:spPr>
          <a:xfrm>
            <a:off x="457200" y="1600201"/>
            <a:ext cx="8229600" cy="546652"/>
          </a:xfrm>
        </p:spPr>
        <p:txBody>
          <a:bodyPr/>
          <a:lstStyle/>
          <a:p>
            <a:pPr marL="0" indent="0">
              <a:buNone/>
            </a:pPr>
            <a:r>
              <a:rPr lang="en-US" sz="2400" b="1" dirty="0"/>
              <a:t>Listing C1-6 </a:t>
            </a:r>
            <a:r>
              <a:rPr lang="en-US" sz="2400" dirty="0"/>
              <a:t>Implementation file for the class </a:t>
            </a:r>
            <a:r>
              <a:rPr lang="en-US" sz="2400" b="1" dirty="0" smtClean="0">
                <a:solidFill>
                  <a:schemeClr val="tx1"/>
                </a:solidFill>
              </a:rPr>
              <a:t>ToyBox</a:t>
            </a:r>
            <a:endParaRPr lang="en-US" sz="2400" b="1" dirty="0">
              <a:solidFill>
                <a:schemeClr val="tx1"/>
              </a:solidFill>
            </a:endParaRPr>
          </a:p>
        </p:txBody>
      </p:sp>
      <p:pic>
        <p:nvPicPr>
          <p:cNvPr id="5" name="Picture 5" descr="Computer code has 25 lines. The lines read as follows. Line 1. forward slash asterisk asterisk at sign file Toy Box period c p p asterisk forward slash. Line 2. blank. Line 3. hash include double quote Toy Box period h double quote. Line 4. blank. Line 5. template left angle bracket class Item Type right angle bracket. Line 6. Toy Box left angle bracket Item Type right angle bracket colon colon Toy Box left parenthesis right parenthesis colon box Color left parenthesis BLACK right parenthesis. Line 7. left brace. Line 8. right brace forward slash forward slash end default constructor. Line 9. blank. Line 10. template left angle bracket class Item Type right angle bracket. Line 11. Toy Box left angle bracket Item Type right angle bracket colon colon Toy Box left parenthesis c o n s t Color ampersand the Color right parenthesis colon box Color left parenthesis the Color right parenthesis. Line 12. left brace. Line 13. right brace forward slash forward slash end constructor. Line 14. blank. Line 15. template left angle bracket class Item Type right angle bracket. Line 16. Toy Box left angle bracket Item Type right angle bracket colon colon Toy Box left parenthesis c o n s t Item Type ampersand the Item comma c o n s t Color ampersand the Color right parenthesis. Line 17. colon Plain Box left angle bracket Item Type right angle bracket left parenthesis the Item right parenthesis comma box Color left parenthesis the Color right parenthesis. Line 18. left brace. Line 19. right brace forward slash forward slash end constructor. Line 20. blank. Line 21. template left angle bracket class Item Type right angle bracket. Line 22. Color Toy Box left angle bracket Item Type right angle bracket colon colon get Color left parenthesis right parenthesis c o n s t. Line 23. left brace. Line 24, indented once. return box Color semicolon. Line 25. right brace forward slash forward slash end get 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333" y="2434404"/>
            <a:ext cx="5077334" cy="367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4802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Overriding </a:t>
            </a:r>
            <a:r>
              <a:rPr lang="en-US" altLang="en-US" dirty="0" smtClean="0"/>
              <a:t>Base-Class Methods </a:t>
            </a:r>
            <a:r>
              <a:rPr lang="en-US" altLang="en-US" sz="2000" b="0" dirty="0"/>
              <a:t>(1 of 3)</a:t>
            </a:r>
            <a:endParaRPr lang="en-US" sz="2000" dirty="0"/>
          </a:p>
        </p:txBody>
      </p:sp>
      <p:sp>
        <p:nvSpPr>
          <p:cNvPr id="5" name="Text Placeholder 3"/>
          <p:cNvSpPr>
            <a:spLocks noGrp="1"/>
          </p:cNvSpPr>
          <p:nvPr>
            <p:ph type="body" idx="1"/>
          </p:nvPr>
        </p:nvSpPr>
        <p:spPr>
          <a:xfrm>
            <a:off x="457200" y="1600200"/>
            <a:ext cx="8229600" cy="4618038"/>
          </a:xfrm>
        </p:spPr>
        <p:txBody>
          <a:bodyPr/>
          <a:lstStyle/>
          <a:p>
            <a:pPr eaLnBrk="1" hangingPunct="1"/>
            <a:r>
              <a:rPr lang="en-US" altLang="en-US" sz="2400" dirty="0"/>
              <a:t>You can add as many new members to derived class as desired</a:t>
            </a:r>
          </a:p>
          <a:p>
            <a:pPr eaLnBrk="1" hangingPunct="1"/>
            <a:r>
              <a:rPr lang="en-US" altLang="en-US" sz="2400" dirty="0"/>
              <a:t>You can redefine inherited methods</a:t>
            </a:r>
          </a:p>
          <a:p>
            <a:pPr lvl="1" eaLnBrk="1" hangingPunct="1"/>
            <a:r>
              <a:rPr lang="en-US" altLang="en-US" sz="2400" dirty="0"/>
              <a:t>Called overriding a base-class method.</a:t>
            </a:r>
          </a:p>
          <a:p>
            <a:pPr eaLnBrk="1" hangingPunct="1"/>
            <a:r>
              <a:rPr lang="en-US" altLang="en-US" sz="2400" dirty="0"/>
              <a:t>A method overrides a base-class method when</a:t>
            </a:r>
          </a:p>
          <a:p>
            <a:pPr lvl="1" eaLnBrk="1" hangingPunct="1"/>
            <a:r>
              <a:rPr lang="en-US" altLang="en-US" sz="2400" dirty="0"/>
              <a:t>The two methods have the same name and parameter </a:t>
            </a:r>
            <a:r>
              <a:rPr lang="en-US" altLang="en-US" sz="2400" dirty="0" smtClean="0"/>
              <a:t>declarations</a:t>
            </a:r>
            <a:endParaRPr lang="en-US" altLang="en-US" sz="2400" dirty="0"/>
          </a:p>
        </p:txBody>
      </p:sp>
    </p:spTree>
    <p:extLst>
      <p:ext uri="{BB962C8B-B14F-4D97-AF65-F5344CB8AC3E}">
        <p14:creationId xmlns:p14="http://schemas.microsoft.com/office/powerpoint/2010/main" val="1918141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Overriding Base-Class </a:t>
            </a:r>
            <a:r>
              <a:rPr lang="en-US" altLang="en-US" dirty="0" smtClean="0"/>
              <a:t>Methods </a:t>
            </a:r>
            <a:r>
              <a:rPr lang="en-US" altLang="en-US" sz="2000" b="0" dirty="0" smtClean="0"/>
              <a:t>(2 </a:t>
            </a:r>
            <a:r>
              <a:rPr lang="en-US" altLang="en-US" sz="2000" b="0" dirty="0"/>
              <a:t>of 3)</a:t>
            </a:r>
            <a:endParaRPr lang="en-US" sz="2000" dirty="0"/>
          </a:p>
        </p:txBody>
      </p:sp>
      <p:sp>
        <p:nvSpPr>
          <p:cNvPr id="3" name="Text Placeholder 2"/>
          <p:cNvSpPr>
            <a:spLocks noGrp="1"/>
          </p:cNvSpPr>
          <p:nvPr>
            <p:ph type="body" idx="1"/>
          </p:nvPr>
        </p:nvSpPr>
        <p:spPr>
          <a:xfrm>
            <a:off x="457200" y="1600201"/>
            <a:ext cx="8229600" cy="546652"/>
          </a:xfrm>
        </p:spPr>
        <p:txBody>
          <a:bodyPr/>
          <a:lstStyle/>
          <a:p>
            <a:pPr marL="0" indent="0">
              <a:buNone/>
            </a:pPr>
            <a:r>
              <a:rPr lang="en-US" sz="2400" b="1" dirty="0"/>
              <a:t>Listing C1-7 </a:t>
            </a:r>
            <a:r>
              <a:rPr lang="en-US" sz="2400" dirty="0"/>
              <a:t>Header file for the class </a:t>
            </a:r>
            <a:r>
              <a:rPr lang="en-US" sz="2400" b="1" dirty="0" smtClean="0">
                <a:solidFill>
                  <a:schemeClr val="tx1"/>
                </a:solidFill>
              </a:rPr>
              <a:t>MagicBox</a:t>
            </a:r>
            <a:endParaRPr lang="en-US" sz="2400" b="1" dirty="0">
              <a:solidFill>
                <a:schemeClr val="tx1"/>
              </a:solidFill>
            </a:endParaRPr>
          </a:p>
        </p:txBody>
      </p:sp>
      <p:pic>
        <p:nvPicPr>
          <p:cNvPr id="5" name="Picture 5" descr="Computer code has 19 lines. The lines read as follows. Line 1. forward slash asterisk asterisk at sign file Magic Box period h asterisk forward slash. Line 2. blank. Line 3. hash if n, d e f MAGIC underscore BOX underscore. Line 4. hash define MAGIC underscore BOX underscore. Line 5. hash include double quote Plain Box period h double quote. Line 6. blank. Line 7. template left angle bracket class Item Type right angle bracket. Line 8. class Magic Box colon public Plain Box left angle bracket Item Type right angle bracket. Line 9. left brace. Line 10. private colon. Line 11, indented once. bool first Item Stored semicolon. Line 12. blank. Line 13. public colon. Line 14, indented once. Magic Box left parenthesis right parenthesis semicolon. Line 15, indented once. Magic Box left parenthesis c o n s t Item Type ampersand the Item right parenthesis semicolon. Line 16, indented once. void set Item left parenthesis c o n s t Item Type ampersand the Item right parenthesis semicolon. Line 17. right brace semicolon forward slash forward slash end Magic Box. Line 18. hash include double quote Magic Box period c p p double quote. Line 19.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66" y="2335013"/>
            <a:ext cx="4666468" cy="382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817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Overriding Base-Class </a:t>
            </a:r>
            <a:r>
              <a:rPr lang="en-US" altLang="en-US" dirty="0" smtClean="0"/>
              <a:t>Methods </a:t>
            </a:r>
            <a:r>
              <a:rPr lang="en-US" altLang="en-US" sz="2000" b="0" dirty="0" smtClean="0"/>
              <a:t>(3 </a:t>
            </a:r>
            <a:r>
              <a:rPr lang="en-US" altLang="en-US" sz="2000" b="0" dirty="0"/>
              <a:t>of 3)</a:t>
            </a:r>
            <a:endParaRPr lang="en-US" sz="2000" dirty="0"/>
          </a:p>
        </p:txBody>
      </p:sp>
      <p:sp>
        <p:nvSpPr>
          <p:cNvPr id="3" name="Text Placeholder 2"/>
          <p:cNvSpPr>
            <a:spLocks noGrp="1"/>
          </p:cNvSpPr>
          <p:nvPr>
            <p:ph type="body" idx="1"/>
          </p:nvPr>
        </p:nvSpPr>
        <p:spPr>
          <a:xfrm>
            <a:off x="457200" y="1600201"/>
            <a:ext cx="8229600" cy="477078"/>
          </a:xfrm>
        </p:spPr>
        <p:txBody>
          <a:bodyPr/>
          <a:lstStyle/>
          <a:p>
            <a:pPr marL="0" indent="0">
              <a:buNone/>
            </a:pPr>
            <a:r>
              <a:rPr lang="en-US" sz="2400" b="1" dirty="0"/>
              <a:t>Listing C1-8 </a:t>
            </a:r>
            <a:r>
              <a:rPr lang="en-US" sz="2400" dirty="0"/>
              <a:t>Implementation file for the class </a:t>
            </a:r>
            <a:r>
              <a:rPr lang="en-US" sz="2400" b="1" dirty="0" smtClean="0">
                <a:solidFill>
                  <a:schemeClr val="tx1"/>
                </a:solidFill>
              </a:rPr>
              <a:t>MagicBox</a:t>
            </a:r>
            <a:endParaRPr lang="en-US" sz="2400" b="1" dirty="0">
              <a:solidFill>
                <a:schemeClr val="tx1"/>
              </a:solidFill>
            </a:endParaRPr>
          </a:p>
        </p:txBody>
      </p:sp>
      <p:pic>
        <p:nvPicPr>
          <p:cNvPr id="5" name="Picture 5" descr="Computer code has 26 lines. The lines read as follows. Line 1. forward slash asterisk asterisk at sign file Magic Box period c p p asterisk forward slash. Line 2. hash include double quote Magic Box period h double quote. Line 3. template left angle bracket class Item Type right angle bracket. Line 4. Magic Box left angle bracket Item Type right angle bracket colon colon Magic Box left parenthesis right parenthesis colon first Item Stored left parenthesis false right parenthesis. Line 5. left brace. Line 6, indented once. forward slash forward slash Plain Box constructor is called implicitly period. Line 7, indented once. forward slash forward slash Box has no magic initially. Line 8. right brace forward slash forward slash end default constructor. Line 9. blank. Line 10. template left angle bracket class Item Type right angle bracket. Line 11. Magic Box left angle bracket Item Type right angle bracket colon colon Magic Box left parenthesis c o n s t Item Type ampersand the Item right parenthesis colon first Item Stored left parenthesis false right parenthesis. Line 12. left brace. Line 13, indented once. forward slash forward slash Box has no magic initially. Line 14, indented once. set Item left parenthesis the Item right parenthesis semicolon forward slash forward slash Calls Magic Box version of set Item. Line 15, indented once. forward slash forward slash Box has magic now. Line 16. right brace forward slash forward slash end constructor. Line 17. blank. Line 18. template left angle bracket class Item Type right angle bracket. Line 19. void Magic Box left angle bracket Item Type right angle bracket colon colon set Item left parenthesis c o n s t Item Type ampersand the Item right parenthesis. Line 20. left brace. Line 21, indented once. if left parenthesis exclamation point first Item Stored right parenthesis. Line 22, indented once. left brace. Line 23, indented twice. Plain Box left angle bracket Item Type right angle bracket colon colon set Item left parenthesis the Item right parenthesis semicolon. Line 24, indented twice. first Item Stored equals true semicolon forward slash forward slash Box has magic now. Line 25, indented once. right brace forward slash forward slash end if. Line 26. right brace forward slash forward slash end set 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133" y="2364830"/>
            <a:ext cx="5231733" cy="381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0061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Methods, Abstract </a:t>
            </a:r>
            <a:r>
              <a:rPr lang="en-US" altLang="en-US" dirty="0" smtClean="0"/>
              <a:t>Classes </a:t>
            </a:r>
            <a:r>
              <a:rPr lang="en-US" altLang="en-US" sz="2000" b="0" dirty="0"/>
              <a:t>(1 of </a:t>
            </a:r>
            <a:r>
              <a:rPr lang="en-US" altLang="en-US" sz="2000" b="0" dirty="0" smtClean="0"/>
              <a:t>2)</a:t>
            </a:r>
            <a:endParaRPr lang="en-US" sz="2000" dirty="0"/>
          </a:p>
        </p:txBody>
      </p:sp>
      <p:sp>
        <p:nvSpPr>
          <p:cNvPr id="3" name="Text Placeholder 2"/>
          <p:cNvSpPr>
            <a:spLocks noGrp="1"/>
          </p:cNvSpPr>
          <p:nvPr>
            <p:ph type="body" idx="1"/>
          </p:nvPr>
        </p:nvSpPr>
        <p:spPr>
          <a:xfrm>
            <a:off x="457200" y="1600200"/>
            <a:ext cx="8229600" cy="4631788"/>
          </a:xfrm>
        </p:spPr>
        <p:txBody>
          <a:bodyPr/>
          <a:lstStyle/>
          <a:p>
            <a:pPr eaLnBrk="1" hangingPunct="1"/>
            <a:r>
              <a:rPr lang="en-US" altLang="en-US" sz="2400" dirty="0"/>
              <a:t>Using keyword </a:t>
            </a:r>
            <a:r>
              <a:rPr lang="en-US" altLang="en-US" sz="2400" b="1" dirty="0"/>
              <a:t>virtual</a:t>
            </a:r>
            <a:r>
              <a:rPr lang="en-US" altLang="en-US" sz="2400" dirty="0"/>
              <a:t> in front of the prototype</a:t>
            </a:r>
          </a:p>
          <a:p>
            <a:pPr lvl="1" eaLnBrk="1" hangingPunct="1"/>
            <a:r>
              <a:rPr lang="en-US" altLang="en-US" sz="2400" dirty="0"/>
              <a:t>Tells the </a:t>
            </a:r>
            <a:r>
              <a:rPr lang="en-US" altLang="en-US" sz="2400" dirty="0" smtClean="0"/>
              <a:t>C</a:t>
            </a:r>
            <a:r>
              <a:rPr lang="en-US" altLang="en-US" sz="100" dirty="0" smtClean="0"/>
              <a:t> </a:t>
            </a:r>
            <a:r>
              <a:rPr lang="en-US" altLang="en-US" sz="2400" dirty="0" smtClean="0"/>
              <a:t>+</a:t>
            </a:r>
            <a:r>
              <a:rPr lang="en-US" altLang="en-US" sz="100" dirty="0" smtClean="0"/>
              <a:t> </a:t>
            </a:r>
            <a:r>
              <a:rPr lang="en-US" altLang="en-US" sz="2400" dirty="0" smtClean="0"/>
              <a:t>+ </a:t>
            </a:r>
            <a:r>
              <a:rPr lang="en-US" altLang="en-US" sz="2400" dirty="0"/>
              <a:t>compiler that the code this method executes is determined at runtime</a:t>
            </a:r>
          </a:p>
          <a:p>
            <a:pPr eaLnBrk="1" hangingPunct="1"/>
            <a:r>
              <a:rPr lang="en-US" altLang="en-US" sz="2400" dirty="0"/>
              <a:t>Pure virtual </a:t>
            </a:r>
            <a:r>
              <a:rPr lang="en-US" altLang="en-US" sz="2400" dirty="0" smtClean="0"/>
              <a:t>method</a:t>
            </a:r>
            <a:endParaRPr lang="en-US" altLang="en-US" sz="2400" dirty="0"/>
          </a:p>
          <a:p>
            <a:pPr lvl="1" eaLnBrk="1" hangingPunct="1"/>
            <a:r>
              <a:rPr lang="en-US" altLang="en-US" sz="2400" dirty="0"/>
              <a:t>Virtual method that has no implementation</a:t>
            </a:r>
          </a:p>
          <a:p>
            <a:pPr eaLnBrk="1" hangingPunct="1"/>
            <a:r>
              <a:rPr lang="en-US" altLang="en-US" sz="2400" dirty="0"/>
              <a:t>Abstract </a:t>
            </a:r>
            <a:r>
              <a:rPr lang="en-US" altLang="en-US" sz="2400" dirty="0" smtClean="0"/>
              <a:t>class</a:t>
            </a:r>
            <a:endParaRPr lang="en-US" altLang="en-US" sz="2400" dirty="0"/>
          </a:p>
          <a:p>
            <a:pPr lvl="1" eaLnBrk="1" hangingPunct="1"/>
            <a:r>
              <a:rPr lang="en-US" altLang="en-US" sz="2400" dirty="0"/>
              <a:t>Has at least one pure virtual </a:t>
            </a:r>
            <a:r>
              <a:rPr lang="en-US" altLang="en-US" sz="2400" dirty="0" smtClean="0"/>
              <a:t>method</a:t>
            </a:r>
            <a:endParaRPr lang="en-US" altLang="en-US" sz="2400" dirty="0"/>
          </a:p>
        </p:txBody>
      </p:sp>
    </p:spTree>
    <p:extLst>
      <p:ext uri="{BB962C8B-B14F-4D97-AF65-F5344CB8AC3E}">
        <p14:creationId xmlns:p14="http://schemas.microsoft.com/office/powerpoint/2010/main" val="3942114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Methods, Abstract </a:t>
            </a:r>
            <a:r>
              <a:rPr lang="en-US" altLang="en-US" dirty="0" smtClean="0"/>
              <a:t>Classes </a:t>
            </a:r>
            <a:r>
              <a:rPr lang="en-US" altLang="en-US" sz="2000" b="0" dirty="0" smtClean="0"/>
              <a:t>(2 </a:t>
            </a:r>
            <a:r>
              <a:rPr lang="en-US" altLang="en-US" sz="2000" b="0" dirty="0"/>
              <a:t>of </a:t>
            </a:r>
            <a:r>
              <a:rPr lang="en-US" altLang="en-US" sz="2000" b="0" dirty="0" smtClean="0"/>
              <a:t>2)</a:t>
            </a:r>
            <a:endParaRPr lang="en-US" sz="2000" dirty="0"/>
          </a:p>
        </p:txBody>
      </p:sp>
      <p:sp>
        <p:nvSpPr>
          <p:cNvPr id="3" name="Text Placeholder 2"/>
          <p:cNvSpPr>
            <a:spLocks noGrp="1"/>
          </p:cNvSpPr>
          <p:nvPr>
            <p:ph type="body" idx="1"/>
          </p:nvPr>
        </p:nvSpPr>
        <p:spPr>
          <a:xfrm>
            <a:off x="457200" y="1600201"/>
            <a:ext cx="8229600" cy="805070"/>
          </a:xfrm>
        </p:spPr>
        <p:txBody>
          <a:bodyPr/>
          <a:lstStyle/>
          <a:p>
            <a:pPr marL="0" indent="0">
              <a:buNone/>
            </a:pPr>
            <a:r>
              <a:rPr lang="en-US" altLang="en-US" sz="2200" b="1" dirty="0"/>
              <a:t>Listing C1-9 </a:t>
            </a:r>
            <a:r>
              <a:rPr lang="en-US" altLang="en-US" sz="2200" dirty="0"/>
              <a:t>An abstract class that is an interface for the A</a:t>
            </a:r>
            <a:r>
              <a:rPr lang="en-US" altLang="en-US" sz="100" dirty="0"/>
              <a:t> </a:t>
            </a:r>
            <a:r>
              <a:rPr lang="en-US" altLang="en-US" sz="2200" dirty="0"/>
              <a:t>D</a:t>
            </a:r>
            <a:r>
              <a:rPr lang="en-US" altLang="en-US" sz="100" dirty="0"/>
              <a:t> </a:t>
            </a:r>
            <a:r>
              <a:rPr lang="en-US" altLang="en-US" sz="2200" dirty="0"/>
              <a:t>T </a:t>
            </a:r>
            <a:r>
              <a:rPr lang="en-US" altLang="en-US" sz="2200" dirty="0" smtClean="0"/>
              <a:t>box</a:t>
            </a:r>
            <a:endParaRPr lang="en-US" altLang="en-US" sz="2200" dirty="0"/>
          </a:p>
        </p:txBody>
      </p:sp>
      <p:pic>
        <p:nvPicPr>
          <p:cNvPr id="5" name="Picture 5" descr="Computer code has 14 lines. The lines read as follows. Line 1. forward slash asterisk asterisk at sign file Box Interface period h asterisk forward slash. Line 2. blank. Line 3. hash if n, d e f BOX underscore INTERFACE underscore. Line 4. hash define BOX underscore INTERFACE underscore. Line 5. blank. Line 6. template left angle bracket class Item Type right angle bracket. Line 7. class Box Interface. Line 8. left brace. Line 9. public colon. Line 10, indented once. virtual void set Item left parenthesis c o n s t Item Type ampersand the Item right parenthesis equals 0 semicolon. Line 11, indented once. virtual Item Type get Item left parenthesis right parenthesis c o n s t equals 0 semicolon. Line 12, indented once. virtual tilde Box Interface left parenthesis right parenthesis left brace right brace forward slash forward slash C plus plus Interlude 2 explains virtual destructors. Line 13. right brace semicolon forward slash forward slash end Box Interface. Line 14.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2" y="2692822"/>
            <a:ext cx="7597775"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001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a:t>(1 of </a:t>
            </a:r>
            <a:r>
              <a:rPr lang="en-US" altLang="en-US" sz="2000" b="0" dirty="0" smtClean="0"/>
              <a:t>9)</a:t>
            </a:r>
            <a:endParaRPr lang="en-US" sz="2000" dirty="0"/>
          </a:p>
        </p:txBody>
      </p:sp>
      <p:sp>
        <p:nvSpPr>
          <p:cNvPr id="5" name="Text Placeholder 3"/>
          <p:cNvSpPr>
            <a:spLocks noGrp="1"/>
          </p:cNvSpPr>
          <p:nvPr>
            <p:ph type="body" idx="1"/>
          </p:nvPr>
        </p:nvSpPr>
        <p:spPr>
          <a:xfrm>
            <a:off x="457200" y="1600200"/>
            <a:ext cx="8229600" cy="4772025"/>
          </a:xfrm>
        </p:spPr>
        <p:txBody>
          <a:bodyPr/>
          <a:lstStyle/>
          <a:p>
            <a:pPr eaLnBrk="1" hangingPunct="1"/>
            <a:r>
              <a:rPr lang="en-US" altLang="en-US" sz="2400" dirty="0"/>
              <a:t>Consider a video game where a character carries three types of boxes</a:t>
            </a:r>
          </a:p>
          <a:p>
            <a:pPr lvl="1" eaLnBrk="1" hangingPunct="1"/>
            <a:r>
              <a:rPr lang="fr-FR" altLang="en-US" sz="2400" dirty="0"/>
              <a:t>Plain box</a:t>
            </a:r>
          </a:p>
          <a:p>
            <a:pPr lvl="1" eaLnBrk="1" hangingPunct="1"/>
            <a:r>
              <a:rPr lang="fr-FR" altLang="en-US" sz="2400" dirty="0"/>
              <a:t>Toy box</a:t>
            </a:r>
          </a:p>
          <a:p>
            <a:pPr lvl="1" eaLnBrk="1" hangingPunct="1"/>
            <a:r>
              <a:rPr lang="fr-FR" altLang="en-US" sz="2400" dirty="0"/>
              <a:t>Magic box</a:t>
            </a:r>
          </a:p>
          <a:p>
            <a:pPr eaLnBrk="1" hangingPunct="1"/>
            <a:r>
              <a:rPr lang="fr-FR" altLang="en-US" sz="2400" dirty="0"/>
              <a:t>Plain box design</a:t>
            </a:r>
          </a:p>
          <a:p>
            <a:pPr lvl="1" eaLnBrk="1" hangingPunct="1"/>
            <a:r>
              <a:rPr lang="fr-FR" altLang="en-US" sz="2400" dirty="0"/>
              <a:t>Get and Set public </a:t>
            </a:r>
            <a:r>
              <a:rPr lang="fr-FR" altLang="en-US" sz="2400" dirty="0" smtClean="0"/>
              <a:t>methods</a:t>
            </a:r>
            <a:endParaRPr lang="fr-FR" altLang="en-US" sz="2400" dirty="0"/>
          </a:p>
        </p:txBody>
      </p:sp>
    </p:spTree>
    <p:extLst>
      <p:ext uri="{BB962C8B-B14F-4D97-AF65-F5344CB8AC3E}">
        <p14:creationId xmlns:p14="http://schemas.microsoft.com/office/powerpoint/2010/main" val="950607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smtClean="0"/>
              <a:t>(2 </a:t>
            </a:r>
            <a:r>
              <a:rPr lang="en-US" altLang="en-US" sz="2000" b="0" dirty="0"/>
              <a:t>of 9)</a:t>
            </a:r>
            <a:endParaRPr lang="en-US" sz="2000" dirty="0"/>
          </a:p>
        </p:txBody>
      </p:sp>
      <p:sp>
        <p:nvSpPr>
          <p:cNvPr id="6" name="Text Placeholder 5"/>
          <p:cNvSpPr>
            <a:spLocks noGrp="1"/>
          </p:cNvSpPr>
          <p:nvPr>
            <p:ph type="body" idx="1"/>
          </p:nvPr>
        </p:nvSpPr>
        <p:spPr>
          <a:xfrm>
            <a:off x="457200" y="1600200"/>
            <a:ext cx="8229600" cy="516835"/>
          </a:xfrm>
        </p:spPr>
        <p:txBody>
          <a:bodyPr/>
          <a:lstStyle/>
          <a:p>
            <a:pPr marL="0" indent="0">
              <a:buNone/>
            </a:pPr>
            <a:r>
              <a:rPr lang="en-US" sz="2400" b="1" dirty="0"/>
              <a:t>Listing C1-1 </a:t>
            </a:r>
            <a:r>
              <a:rPr lang="en-US" sz="2400" dirty="0"/>
              <a:t>The header file for the class </a:t>
            </a:r>
            <a:r>
              <a:rPr lang="en-US" sz="2400" b="1" dirty="0" smtClean="0">
                <a:solidFill>
                  <a:schemeClr val="tx1"/>
                </a:solidFill>
              </a:rPr>
              <a:t>PlainBox</a:t>
            </a:r>
            <a:endParaRPr lang="en-US" sz="2400" b="1" dirty="0">
              <a:solidFill>
                <a:schemeClr val="tx1"/>
              </a:solidFill>
            </a:endParaRPr>
          </a:p>
        </p:txBody>
      </p:sp>
      <p:pic>
        <p:nvPicPr>
          <p:cNvPr id="5" name="Picture 5" descr="Computer code has 28 lines. The lines read as follows. Line 1. forward slash asterisk asterisk at sign file Plain Box period h asterisk forward slash. Line 2. blank. Line 3. hash if n, d e f PLAIN underscore BOX underscore. Line 4. hash define PLAIN underscore BOX underscore. Line 5. blank. Line 6. forward slash forward slash Set the type of data stored in the box. Line 7. type d e f double Item Type semicolon. Line 8. forward slash forward slash Declaration for the class Plain Box. Line 9. class Plain Box. Line 10. left brace. Line 11. private colon. Line 12, indented once. forward slash forward slash Data field. Line 13, indented once. Item Type item semicolon. Line 14. blank. Line 15. public 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907" y="2404585"/>
            <a:ext cx="5042186" cy="356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82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smtClean="0"/>
              <a:t>(3 </a:t>
            </a:r>
            <a:r>
              <a:rPr lang="en-US" altLang="en-US" sz="2000" b="0" dirty="0"/>
              <a:t>of 9)</a:t>
            </a:r>
            <a:endParaRPr lang="en-US" sz="2000" dirty="0"/>
          </a:p>
        </p:txBody>
      </p:sp>
      <p:sp>
        <p:nvSpPr>
          <p:cNvPr id="4" name="Text Placeholder 3"/>
          <p:cNvSpPr>
            <a:spLocks noGrp="1"/>
          </p:cNvSpPr>
          <p:nvPr>
            <p:ph type="body" idx="1"/>
          </p:nvPr>
        </p:nvSpPr>
        <p:spPr>
          <a:xfrm>
            <a:off x="457200" y="1600200"/>
            <a:ext cx="8229600" cy="526774"/>
          </a:xfrm>
        </p:spPr>
        <p:txBody>
          <a:bodyPr/>
          <a:lstStyle/>
          <a:p>
            <a:pPr marL="0" indent="0">
              <a:buNone/>
            </a:pPr>
            <a:r>
              <a:rPr lang="en-US" altLang="en-US" sz="2400" b="1" dirty="0" smtClean="0"/>
              <a:t>Listing C1-1 [continued]</a:t>
            </a:r>
            <a:endParaRPr lang="en-US" altLang="en-US" sz="2400" b="1" dirty="0">
              <a:solidFill>
                <a:schemeClr val="tx1"/>
              </a:solidFill>
            </a:endParaRPr>
          </a:p>
        </p:txBody>
      </p:sp>
      <p:pic>
        <p:nvPicPr>
          <p:cNvPr id="5" name="Picture 2" descr="The computer code continues. Line 16, indented once. forward slash forward slash Default constructor. Line 17, indented once. Plain Box left parenthesis right parenthesis semicolon. Line 18. blank. Line 19, indented once. forward slash forward slash Parameterized constructor. Line 20, indented once. Plain Box left parenthesis c o n s t Item Type ampersand the Item right parenthesis semicolon. Line 21. blank. Line 22, indented once. forward slash forward slash Method to change the value of the data field. Line 23, indented once. void set Item left parenthesis c o n s t Item Type ampersand the Item right parenthesis semicolon. Line 24. blank. Line 25, indented once. forward slash forward slash Method to get the value of the data field. Line 26, indented once. Item Type get Item left parenthesis right parenthesis c o n s t semicolon. Line 27. right brace semicolon forward slash forward slash end Plain Box. Line 28.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400" y="2346140"/>
            <a:ext cx="5607199" cy="328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80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smtClean="0"/>
              <a:t>(4 </a:t>
            </a:r>
            <a:r>
              <a:rPr lang="en-US" altLang="en-US" sz="2000" b="0" dirty="0"/>
              <a:t>of 9)</a:t>
            </a:r>
            <a:endParaRPr lang="en-US" sz="2000" dirty="0"/>
          </a:p>
        </p:txBody>
      </p:sp>
      <p:sp>
        <p:nvSpPr>
          <p:cNvPr id="3" name="Text Placeholder 2"/>
          <p:cNvSpPr>
            <a:spLocks noGrp="1"/>
          </p:cNvSpPr>
          <p:nvPr>
            <p:ph type="body" idx="1"/>
          </p:nvPr>
        </p:nvSpPr>
        <p:spPr>
          <a:xfrm>
            <a:off x="457200" y="1600201"/>
            <a:ext cx="8229600" cy="2297322"/>
          </a:xfrm>
        </p:spPr>
        <p:txBody>
          <a:bodyPr/>
          <a:lstStyle/>
          <a:p>
            <a:pPr eaLnBrk="1" hangingPunct="1"/>
            <a:r>
              <a:rPr lang="en-US" altLang="en-US" sz="2400" dirty="0"/>
              <a:t>Elements of the class</a:t>
            </a:r>
          </a:p>
          <a:p>
            <a:pPr lvl="1" eaLnBrk="1" hangingPunct="1"/>
            <a:r>
              <a:rPr lang="en-US" altLang="en-US" sz="2400" dirty="0"/>
              <a:t>Private data fields</a:t>
            </a:r>
          </a:p>
          <a:p>
            <a:pPr lvl="1" eaLnBrk="1" hangingPunct="1"/>
            <a:r>
              <a:rPr lang="en-US" altLang="en-US" sz="2400" dirty="0"/>
              <a:t>Constructors, destructors</a:t>
            </a:r>
          </a:p>
          <a:p>
            <a:pPr lvl="1" eaLnBrk="1" hangingPunct="1"/>
            <a:r>
              <a:rPr lang="en-US" altLang="en-US" sz="2400" dirty="0"/>
              <a:t>Methods</a:t>
            </a:r>
          </a:p>
          <a:p>
            <a:pPr lvl="1" eaLnBrk="1" hangingPunct="1"/>
            <a:r>
              <a:rPr lang="en-US" altLang="en-US" sz="2400" dirty="0"/>
              <a:t>Use </a:t>
            </a:r>
            <a:r>
              <a:rPr lang="en-US" altLang="en-US" sz="2400" dirty="0" smtClean="0"/>
              <a:t>of</a:t>
            </a:r>
            <a:endParaRPr lang="en-US" altLang="en-US" sz="2400" dirty="0"/>
          </a:p>
        </p:txBody>
      </p:sp>
      <p:pic>
        <p:nvPicPr>
          <p:cNvPr id="5" name="Picture 4" descr="hash if n def, hash define, and hash end if"/>
          <p:cNvPicPr>
            <a:picLocks noChangeAspect="1"/>
          </p:cNvPicPr>
          <p:nvPr/>
        </p:nvPicPr>
        <p:blipFill rotWithShape="1">
          <a:blip r:embed="rId2"/>
          <a:srcRect l="9597" r="3698" b="17746"/>
          <a:stretch/>
        </p:blipFill>
        <p:spPr>
          <a:xfrm>
            <a:off x="2218129" y="3386465"/>
            <a:ext cx="3750438" cy="511058"/>
          </a:xfrm>
          <a:prstGeom prst="rect">
            <a:avLst/>
          </a:prstGeom>
        </p:spPr>
      </p:pic>
      <p:sp>
        <p:nvSpPr>
          <p:cNvPr id="6" name="Text Placeholder 5"/>
          <p:cNvSpPr>
            <a:spLocks noGrp="1"/>
          </p:cNvSpPr>
          <p:nvPr>
            <p:ph type="body" idx="2"/>
          </p:nvPr>
        </p:nvSpPr>
        <p:spPr>
          <a:xfrm>
            <a:off x="457200" y="3345646"/>
            <a:ext cx="8229600" cy="2163763"/>
          </a:xfrm>
        </p:spPr>
        <p:txBody>
          <a:bodyPr/>
          <a:lstStyle/>
          <a:p>
            <a:pPr marL="747713" lvl="1" indent="4686300" eaLnBrk="1" hangingPunct="1">
              <a:buNone/>
            </a:pPr>
            <a:r>
              <a:rPr lang="en-US" altLang="en-US" sz="2400" dirty="0" smtClean="0"/>
              <a:t>preprocessor </a:t>
            </a:r>
            <a:r>
              <a:rPr lang="en-US" altLang="en-US" sz="2400" dirty="0"/>
              <a:t>directives</a:t>
            </a:r>
          </a:p>
          <a:p>
            <a:pPr lvl="1" eaLnBrk="1" hangingPunct="1"/>
            <a:r>
              <a:rPr lang="en-US" altLang="en-US" sz="2400" dirty="0"/>
              <a:t>Use of initializers</a:t>
            </a:r>
          </a:p>
          <a:p>
            <a:pPr lvl="1" eaLnBrk="1" hangingPunct="1"/>
            <a:r>
              <a:rPr lang="en-US" altLang="en-US" sz="2400" dirty="0"/>
              <a:t>Use of typedef</a:t>
            </a:r>
          </a:p>
          <a:p>
            <a:pPr lvl="1" eaLnBrk="1" hangingPunct="1"/>
            <a:r>
              <a:rPr lang="en-US" altLang="en-US" sz="2400" dirty="0" smtClean="0"/>
              <a:t>Inheritance</a:t>
            </a:r>
            <a:endParaRPr lang="en-US" altLang="en-US" sz="2400" dirty="0"/>
          </a:p>
        </p:txBody>
      </p:sp>
    </p:spTree>
    <p:extLst>
      <p:ext uri="{BB962C8B-B14F-4D97-AF65-F5344CB8AC3E}">
        <p14:creationId xmlns:p14="http://schemas.microsoft.com/office/powerpoint/2010/main" val="55419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smtClean="0"/>
              <a:t>(5 </a:t>
            </a:r>
            <a:r>
              <a:rPr lang="en-US" altLang="en-US" sz="2000" b="0" dirty="0"/>
              <a:t>of 9</a:t>
            </a:r>
            <a:r>
              <a:rPr lang="en-US" altLang="en-US" sz="2000" b="0" dirty="0" smtClean="0"/>
              <a:t>)</a:t>
            </a:r>
            <a:endParaRPr lang="en-US" sz="2000" dirty="0"/>
          </a:p>
        </p:txBody>
      </p:sp>
      <p:sp>
        <p:nvSpPr>
          <p:cNvPr id="3" name="Text Placeholder 2"/>
          <p:cNvSpPr>
            <a:spLocks noGrp="1"/>
          </p:cNvSpPr>
          <p:nvPr>
            <p:ph type="body" idx="1"/>
          </p:nvPr>
        </p:nvSpPr>
        <p:spPr>
          <a:xfrm>
            <a:off x="457200" y="1600200"/>
            <a:ext cx="8229600" cy="506896"/>
          </a:xfrm>
        </p:spPr>
        <p:txBody>
          <a:bodyPr/>
          <a:lstStyle/>
          <a:p>
            <a:pPr marL="0" indent="0">
              <a:buNone/>
            </a:pPr>
            <a:r>
              <a:rPr lang="en-US" sz="2400" b="1" dirty="0"/>
              <a:t>Listing C1-2 </a:t>
            </a:r>
            <a:r>
              <a:rPr lang="en-US" sz="2400" dirty="0"/>
              <a:t>Implementation file for the </a:t>
            </a:r>
            <a:r>
              <a:rPr lang="en-US" sz="2400" b="1" dirty="0">
                <a:solidFill>
                  <a:schemeClr val="tx1"/>
                </a:solidFill>
              </a:rPr>
              <a:t>PlainBox </a:t>
            </a:r>
            <a:r>
              <a:rPr lang="en-US" sz="2400" dirty="0" smtClean="0"/>
              <a:t>class</a:t>
            </a:r>
            <a:endParaRPr lang="en-US" sz="2400" dirty="0"/>
          </a:p>
        </p:txBody>
      </p:sp>
      <p:pic>
        <p:nvPicPr>
          <p:cNvPr id="5" name="Picture 5" descr="Computer code has 20 lines. The lines read as follows. Line 1. forward slash asterisk asterisk at sign file Plain Box period c p p asterisk forward slash. Line 2. blank. Line 3. hash include double quote Plain Box period h double quote. Line 4. blank. Line 5. Plain Box colon colon Plain Box left parenthesis right parenthesis. Line 6. left brace. Line 7. right brace forward slash forward slash end default constructor. Line 8. Plain Box colon colon Plain Box left parenthesis c o n s t Item Type ampersand the Item right parenthesis. Line 9. left brace. Line 10, indented once. item equals the Item semicolon. Line 11. right brace forward slash forward slash end constructor. Line 12. void Plain Box colon colon set Item left parenthesis c o n s t Item Type ampersand the Item right parenthesis. Line 13. left brace. Line 14, indented once. item equals the Item semicolon. Line 15. right brace forward slash forward slash end set Item. Line 16. blank. Line 17. Item Type Plain Box colon colon get Item left parenthesis right parenthesis c o n s t. Line 18. left brace. Line 19, indented once. return item semicolon. Line 20. right brace forward slash forward slash end get 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406" y="2315133"/>
            <a:ext cx="5691188" cy="398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46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smtClean="0"/>
              <a:t>(</a:t>
            </a:r>
            <a:r>
              <a:rPr lang="en-US" altLang="en-US" sz="2000" b="0" dirty="0"/>
              <a:t>6</a:t>
            </a:r>
            <a:r>
              <a:rPr lang="en-US" altLang="en-US" sz="2000" b="0" dirty="0" smtClean="0"/>
              <a:t> </a:t>
            </a:r>
            <a:r>
              <a:rPr lang="en-US" altLang="en-US" sz="2000" b="0" dirty="0"/>
              <a:t>of 9)</a:t>
            </a:r>
            <a:endParaRPr lang="en-US" sz="2000" dirty="0"/>
          </a:p>
        </p:txBody>
      </p:sp>
      <p:sp>
        <p:nvSpPr>
          <p:cNvPr id="5" name="Text Placeholder 4"/>
          <p:cNvSpPr>
            <a:spLocks noGrp="1"/>
          </p:cNvSpPr>
          <p:nvPr>
            <p:ph type="body" idx="1"/>
          </p:nvPr>
        </p:nvSpPr>
        <p:spPr>
          <a:xfrm>
            <a:off x="457200" y="1600201"/>
            <a:ext cx="8229600" cy="526774"/>
          </a:xfrm>
        </p:spPr>
        <p:txBody>
          <a:bodyPr/>
          <a:lstStyle/>
          <a:p>
            <a:pPr marL="0" indent="0">
              <a:buNone/>
            </a:pPr>
            <a:r>
              <a:rPr lang="en-US" sz="2400" b="1" dirty="0"/>
              <a:t>Listing C1-3 </a:t>
            </a:r>
            <a:r>
              <a:rPr lang="en-US" sz="2400" dirty="0"/>
              <a:t>Template header file for the </a:t>
            </a:r>
            <a:r>
              <a:rPr lang="en-US" sz="2400" b="1" dirty="0">
                <a:solidFill>
                  <a:schemeClr val="tx1"/>
                </a:solidFill>
              </a:rPr>
              <a:t>PlainBox</a:t>
            </a:r>
            <a:r>
              <a:rPr lang="en-US" sz="2400" dirty="0"/>
              <a:t> </a:t>
            </a:r>
            <a:r>
              <a:rPr lang="en-US" sz="2400" dirty="0" smtClean="0"/>
              <a:t>class</a:t>
            </a:r>
            <a:endParaRPr lang="en-US" sz="2400" dirty="0"/>
          </a:p>
        </p:txBody>
      </p:sp>
      <p:pic>
        <p:nvPicPr>
          <p:cNvPr id="6" name="Picture 5" descr="Computer code has 29 lines. The lines read as follows. Line 1. forward slash asterisk asterisk at sign file Plain Box period h asterisk forward slash. Line 2. blank. Line 3. hash if n, d e f PLAIN underscore BOX underscore. Line 4. hash define PLAIN underscore BOX underscore. Line 5. blank. Line 6. template left angle bracket class Item Type right angle bracket forward slash forward slash Indicates this is a template definition. Line 7. blank. Line 8. forward slash forward slash Declaration for the class Plain Box. Line 9. class Plain Box. Line 10. left brace. Line 11. private colon. Line 12, indented once. forward slash forward slash Data field. Line 13, indented once. Item Type item semicolon. Line 14. public colon. Line 15, indented once. forward slash forward slash Default constructor. Line 16, indented once. Plain Box left parenthesis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943" y="2502036"/>
            <a:ext cx="6742113"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024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smtClean="0"/>
              <a:t>(7 </a:t>
            </a:r>
            <a:r>
              <a:rPr lang="en-US" altLang="en-US" sz="2000" b="0" dirty="0"/>
              <a:t>of 9)</a:t>
            </a:r>
            <a:endParaRPr lang="en-US" sz="2000" dirty="0"/>
          </a:p>
        </p:txBody>
      </p:sp>
      <p:sp>
        <p:nvSpPr>
          <p:cNvPr id="3" name="Text Placeholder 2"/>
          <p:cNvSpPr>
            <a:spLocks noGrp="1"/>
          </p:cNvSpPr>
          <p:nvPr>
            <p:ph type="body" idx="1"/>
          </p:nvPr>
        </p:nvSpPr>
        <p:spPr>
          <a:xfrm>
            <a:off x="457200" y="1600200"/>
            <a:ext cx="8229600" cy="596347"/>
          </a:xfrm>
        </p:spPr>
        <p:txBody>
          <a:bodyPr/>
          <a:lstStyle/>
          <a:p>
            <a:pPr marL="0" indent="0">
              <a:buNone/>
            </a:pPr>
            <a:r>
              <a:rPr lang="en-US" sz="2400" b="1" dirty="0"/>
              <a:t>Listing C1-3 [continued</a:t>
            </a:r>
            <a:r>
              <a:rPr lang="en-US" sz="2400" b="1" dirty="0" smtClean="0"/>
              <a:t>]</a:t>
            </a:r>
            <a:endParaRPr lang="en-US" sz="2400" dirty="0"/>
          </a:p>
        </p:txBody>
      </p:sp>
      <p:pic>
        <p:nvPicPr>
          <p:cNvPr id="5" name="Picture 2" descr="The computer code continues. Line 17. blank. Line 18, indented once. forward slash forward slash Parameterized constructor. Line 19, indented once. Plain Box left parenthesis c o n s t Item Type ampersand the Item right parenthesis semicolon. Line 20. blank. Line 21, indented once. forward slash forward slash Mutator method that can change the value of the data field. Line 22, indented once. void set Item left parenthesis c o n s t Item Type ampersand the Item right parenthesis semicolon. Line 23. blank. Line 24, indented once. forward slash forward slash Accessor method to get the value of the data field. Line 25, indented once. Item Type get Item left parenthesis right parenthesis c o n s t semicolon. Line 26. right brace semicolon forward slash forward slash end Plain Box. Line 27. blank. Line 28. hash include double quote Plain Box period c p p double quote forward slash forward slash Include the implementation file. Line 29.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531" y="2484097"/>
            <a:ext cx="6484937"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5230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Problem to </a:t>
            </a:r>
            <a:r>
              <a:rPr lang="en-US" altLang="en-US" dirty="0" smtClean="0"/>
              <a:t>Solve </a:t>
            </a:r>
            <a:r>
              <a:rPr lang="en-US" altLang="en-US" sz="2000" b="0" dirty="0" smtClean="0"/>
              <a:t>(8 </a:t>
            </a:r>
            <a:r>
              <a:rPr lang="en-US" altLang="en-US" sz="2000" b="0" dirty="0"/>
              <a:t>of 9)</a:t>
            </a:r>
            <a:endParaRPr lang="en-US" sz="2000" dirty="0"/>
          </a:p>
        </p:txBody>
      </p:sp>
      <p:sp>
        <p:nvSpPr>
          <p:cNvPr id="3" name="Text Placeholder 2"/>
          <p:cNvSpPr>
            <a:spLocks noGrp="1"/>
          </p:cNvSpPr>
          <p:nvPr>
            <p:ph type="body" idx="1"/>
          </p:nvPr>
        </p:nvSpPr>
        <p:spPr>
          <a:xfrm>
            <a:off x="457200" y="1600200"/>
            <a:ext cx="8229600" cy="526774"/>
          </a:xfrm>
        </p:spPr>
        <p:txBody>
          <a:bodyPr/>
          <a:lstStyle/>
          <a:p>
            <a:pPr marL="0" indent="0">
              <a:buNone/>
            </a:pPr>
            <a:r>
              <a:rPr lang="en-US" sz="2200" b="1" dirty="0"/>
              <a:t>Listing C1-4 </a:t>
            </a:r>
            <a:r>
              <a:rPr lang="en-US" sz="2200" dirty="0"/>
              <a:t>Implementation file for the </a:t>
            </a:r>
            <a:r>
              <a:rPr lang="en-US" sz="2200" b="1" dirty="0">
                <a:solidFill>
                  <a:schemeClr val="tx1"/>
                </a:solidFill>
              </a:rPr>
              <a:t>PlainBox</a:t>
            </a:r>
            <a:r>
              <a:rPr lang="en-US" sz="2200" dirty="0"/>
              <a:t> template </a:t>
            </a:r>
            <a:r>
              <a:rPr lang="en-US" sz="2200" dirty="0" smtClean="0"/>
              <a:t>class</a:t>
            </a:r>
            <a:endParaRPr lang="en-US" sz="2200" dirty="0"/>
          </a:p>
        </p:txBody>
      </p:sp>
      <p:pic>
        <p:nvPicPr>
          <p:cNvPr id="5" name="Picture 5" descr="Computer code has 24 lines. The lines read as follows. Line 1. forward slash asterisk asterisk at sign file Plain Box period c p p asterisk forward slash. Line 2. hash include double quote Plain Box period h double quote. Line 3. blank. Line 4. template left angle bracket class Item Type right angle bracket. Line 5. Plain Box left angle bracket Item Type right angle bracket colon colon Plain Box left parenthesis right parenthesis. Line 6. left brace. Line 7. right brace forward slash forward slash end default constructor. Line 8. blank. Line 9. template left angle bracket class Item Type right angle bracket. Line 10. Plain Box left angle bracket Item Type right angle bracket colon colon Plain Box left parenthesis c o n s t Item Type ampersand the Item right parenthesis colon item left parenthesis the Item right parenthesis. Line 11. left brace. Line 12. right brace forward slash forward slash end constructor. Line 13.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68" y="2785116"/>
            <a:ext cx="7332663"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565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8772</TotalTime>
  <Words>507</Words>
  <Application>Microsoft Office PowerPoint</Application>
  <PresentationFormat>On-screen Show (4:3)</PresentationFormat>
  <Paragraphs>71</Paragraphs>
  <Slides>19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Noto Sans Symbols</vt:lpstr>
      <vt:lpstr>Times New Roman</vt:lpstr>
      <vt:lpstr>Verdana</vt:lpstr>
      <vt:lpstr>508 Lecture</vt:lpstr>
      <vt:lpstr>1_508 Lecture</vt:lpstr>
      <vt:lpstr>Data Abstraction &amp; Problem Solving with C + +: Walls and Mirrors</vt:lpstr>
      <vt:lpstr>A Problem to Solve (1 of 9)</vt:lpstr>
      <vt:lpstr>A Problem to Solve (2 of 9)</vt:lpstr>
      <vt:lpstr>A Problem to Solve (3 of 9)</vt:lpstr>
      <vt:lpstr>A Problem to Solve (4 of 9)</vt:lpstr>
      <vt:lpstr>A Problem to Solve (5 of 9)</vt:lpstr>
      <vt:lpstr>A Problem to Solve (6 of 9)</vt:lpstr>
      <vt:lpstr>A Problem to Solve (7 of 9)</vt:lpstr>
      <vt:lpstr>A Problem to Solve (8 of 9)</vt:lpstr>
      <vt:lpstr>A Problem to Solve (9 of 9)</vt:lpstr>
      <vt:lpstr>Base Classes and Derived Classes (1 of 3)</vt:lpstr>
      <vt:lpstr>Base Classes and Derived Classes (2 of 3)</vt:lpstr>
      <vt:lpstr>Base Classes and Derived Classes (3 of 3)</vt:lpstr>
      <vt:lpstr>Overriding Base-Class Methods (1 of 3)</vt:lpstr>
      <vt:lpstr>Overriding Base-Class Methods (2 of 3)</vt:lpstr>
      <vt:lpstr>Overriding Base-Class Methods (3 of 3)</vt:lpstr>
      <vt:lpstr>Virtual Methods, Abstract Classes (1 of 2)</vt:lpstr>
      <vt:lpstr>Virtual Methods, Abstract Classes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1172</cp:revision>
  <dcterms:modified xsi:type="dcterms:W3CDTF">2018-04-06T14:00:11Z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