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15"/>
  </p:notesMasterIdLst>
  <p:handoutMasterIdLst>
    <p:handoutMasterId r:id="rId16"/>
  </p:handoutMasterIdLst>
  <p:sldIdLst>
    <p:sldId id="332" r:id="rId3"/>
    <p:sldId id="334" r:id="rId4"/>
    <p:sldId id="335" r:id="rId5"/>
    <p:sldId id="336" r:id="rId6"/>
    <p:sldId id="337" r:id="rId7"/>
    <p:sldId id="338" r:id="rId8"/>
    <p:sldId id="339" r:id="rId9"/>
    <p:sldId id="340" r:id="rId10"/>
    <p:sldId id="341" r:id="rId11"/>
    <p:sldId id="342" r:id="rId12"/>
    <p:sldId id="343" r:id="rId13"/>
    <p:sldId id="329" r:id="rId1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04" userDrawn="1">
          <p15:clr>
            <a:srgbClr val="A4A3A4"/>
          </p15:clr>
        </p15:guide>
        <p15:guide id="2" pos="1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55" autoAdjust="0"/>
    <p:restoredTop sz="86386" autoAdjust="0"/>
  </p:normalViewPr>
  <p:slideViewPr>
    <p:cSldViewPr snapToGrid="0" snapToObjects="1">
      <p:cViewPr varScale="1">
        <p:scale>
          <a:sx n="92" d="100"/>
          <a:sy n="92" d="100"/>
        </p:scale>
        <p:origin x="498" y="90"/>
      </p:cViewPr>
      <p:guideLst>
        <p:guide orient="horz" pos="4104"/>
        <p:guide pos="1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4/6/2018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46155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8" name="Text Placeholder 5"/>
          <p:cNvSpPr txBox="1">
            <a:spLocks/>
          </p:cNvSpPr>
          <p:nvPr userDrawn="1"/>
        </p:nvSpPr>
        <p:spPr>
          <a:xfrm>
            <a:off x="2729551" y="6497383"/>
            <a:ext cx="6036720"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a:ea typeface="Verdana" panose="020B0604030504040204" pitchFamily="34" charset="0"/>
                <a:cs typeface="Verdana" panose="020B0604030504040204" pitchFamily="34" charset="0"/>
              </a:rPr>
              <a:t>Copyright © 2017, 2013,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229600" cy="1045386"/>
          </a:xfrm>
        </p:spPr>
        <p:txBody>
          <a:bodyPr anchor="b"/>
          <a:lstStyle/>
          <a:p>
            <a:pPr>
              <a:defRPr/>
            </a:pPr>
            <a:r>
              <a:rPr lang="en-US" dirty="0"/>
              <a:t>Data Abstraction &amp; Problem Solving with </a:t>
            </a:r>
            <a:r>
              <a:rPr lang="en-US" dirty="0" smtClean="0"/>
              <a:t>C++: </a:t>
            </a:r>
            <a:r>
              <a:rPr lang="en-US" dirty="0"/>
              <a:t>Walls </a:t>
            </a:r>
            <a:r>
              <a:rPr lang="en-US" dirty="0" smtClean="0"/>
              <a:t>and </a:t>
            </a:r>
            <a:r>
              <a:rPr lang="en-US" dirty="0"/>
              <a:t>Mirrors</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260756"/>
            <a:ext cx="8229600" cy="478970"/>
          </a:xfrm>
        </p:spPr>
        <p:txBody>
          <a:bodyPr/>
          <a:lstStyle/>
          <a:p>
            <a:r>
              <a:rPr lang="en-US" dirty="0" smtClean="0">
                <a:latin typeface="+mn-lt"/>
              </a:rPr>
              <a:t>Seventh </a:t>
            </a:r>
            <a:r>
              <a:rPr lang="en-US" dirty="0">
                <a:latin typeface="+mn-lt"/>
              </a:rPr>
              <a:t>Edition</a:t>
            </a:r>
          </a:p>
        </p:txBody>
      </p:sp>
      <p:sp>
        <p:nvSpPr>
          <p:cNvPr id="4" name="Text Placeholder 3"/>
          <p:cNvSpPr>
            <a:spLocks noGrp="1"/>
          </p:cNvSpPr>
          <p:nvPr>
            <p:ph type="body" idx="2"/>
          </p:nvPr>
        </p:nvSpPr>
        <p:spPr>
          <a:xfrm>
            <a:off x="4773168" y="1923051"/>
            <a:ext cx="3913631" cy="1102032"/>
          </a:xfrm>
        </p:spPr>
        <p:txBody>
          <a:bodyPr/>
          <a:lstStyle/>
          <a:p>
            <a:pPr algn="ctr"/>
            <a:r>
              <a:rPr lang="en-US" b="1" dirty="0" smtClean="0">
                <a:latin typeface="+mn-lt"/>
              </a:rPr>
              <a:t>C</a:t>
            </a:r>
            <a:r>
              <a:rPr lang="en-US" b="1" dirty="0">
                <a:latin typeface="+mn-lt"/>
              </a:rPr>
              <a:t>++ Interlude </a:t>
            </a:r>
            <a:r>
              <a:rPr lang="en-US" b="1" dirty="0" smtClean="0">
                <a:latin typeface="+mn-lt"/>
              </a:rPr>
              <a:t>6</a:t>
            </a:r>
            <a:endParaRPr lang="en-US" b="1" dirty="0">
              <a:latin typeface="+mn-lt"/>
            </a:endParaRPr>
          </a:p>
        </p:txBody>
      </p:sp>
      <p:sp>
        <p:nvSpPr>
          <p:cNvPr id="5" name="Text Placeholder 4"/>
          <p:cNvSpPr>
            <a:spLocks noGrp="1"/>
          </p:cNvSpPr>
          <p:nvPr>
            <p:ph type="body" idx="3"/>
          </p:nvPr>
        </p:nvSpPr>
        <p:spPr>
          <a:xfrm>
            <a:off x="4773168" y="3114461"/>
            <a:ext cx="3913631" cy="870685"/>
          </a:xfrm>
        </p:spPr>
        <p:txBody>
          <a:bodyPr/>
          <a:lstStyle/>
          <a:p>
            <a:pPr algn="ctr" eaLnBrk="1" hangingPunct="1"/>
            <a:r>
              <a:rPr lang="en-US" altLang="en-US" dirty="0">
                <a:latin typeface="+mn-lt"/>
              </a:rPr>
              <a:t>Overloaded Operators and Friend Access</a:t>
            </a:r>
            <a:endParaRPr lang="en-US" altLang="en-US" dirty="0">
              <a:latin typeface="+mn-lt"/>
              <a:cs typeface="Verdana" panose="020B0604030504040204" pitchFamily="34" charset="0"/>
            </a:endParaRPr>
          </a:p>
        </p:txBody>
      </p:sp>
      <p:pic>
        <p:nvPicPr>
          <p:cNvPr id="9" name="Picture 8" descr="Front Cover: Data Abstraction &amp; Problem Solving with C++: Walls and Mirrors Seventh Edition by Carrano and Henry."/>
          <p:cNvPicPr/>
          <p:nvPr/>
        </p:nvPicPr>
        <p:blipFill>
          <a:blip r:embed="rId3">
            <a:extLst>
              <a:ext uri="{28A0092B-C50C-407E-A947-70E740481C1C}">
                <a14:useLocalDpi xmlns:a14="http://schemas.microsoft.com/office/drawing/2010/main" val="0"/>
              </a:ext>
            </a:extLst>
          </a:blip>
          <a:srcRect/>
          <a:stretch>
            <a:fillRect/>
          </a:stretch>
        </p:blipFill>
        <p:spPr bwMode="auto">
          <a:xfrm>
            <a:off x="761120" y="1879948"/>
            <a:ext cx="3460639" cy="4230949"/>
          </a:xfrm>
          <a:prstGeom prst="rect">
            <a:avLst/>
          </a:prstGeom>
          <a:noFill/>
          <a:ln w="9525">
            <a:solidFill>
              <a:schemeClr val="tx1"/>
            </a:solidFill>
          </a:ln>
        </p:spPr>
      </p:pic>
      <p:sp>
        <p:nvSpPr>
          <p:cNvPr id="6" name="Text Placeholder 5"/>
          <p:cNvSpPr>
            <a:spLocks noGrp="1"/>
          </p:cNvSpPr>
          <p:nvPr>
            <p:ph type="body" idx="13"/>
          </p:nvPr>
        </p:nvSpPr>
        <p:spPr>
          <a:xfrm>
            <a:off x="2729551" y="6497383"/>
            <a:ext cx="6036720" cy="171990"/>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2017, 2013, 2007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3511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solidFill>
                  <a:schemeClr val="tx2"/>
                </a:solidFill>
              </a:rPr>
              <a:t>Friend Access and Overloading &lt;&lt; </a:t>
            </a:r>
            <a:r>
              <a:rPr lang="en-US" altLang="en-US" sz="2000" b="0" dirty="0" smtClean="0">
                <a:solidFill>
                  <a:schemeClr val="tx2"/>
                </a:solidFill>
              </a:rPr>
              <a:t>(2 </a:t>
            </a:r>
            <a:r>
              <a:rPr lang="en-US" altLang="en-US" sz="2000" b="0" dirty="0">
                <a:solidFill>
                  <a:schemeClr val="tx2"/>
                </a:solidFill>
              </a:rPr>
              <a:t>of 3)</a:t>
            </a:r>
            <a:endParaRPr lang="en-US" dirty="0">
              <a:solidFill>
                <a:schemeClr val="tx2"/>
              </a:solidFill>
            </a:endParaRPr>
          </a:p>
        </p:txBody>
      </p:sp>
      <p:sp>
        <p:nvSpPr>
          <p:cNvPr id="6" name="Text Placeholder 5"/>
          <p:cNvSpPr>
            <a:spLocks noGrp="1"/>
          </p:cNvSpPr>
          <p:nvPr>
            <p:ph type="body" idx="1"/>
          </p:nvPr>
        </p:nvSpPr>
        <p:spPr>
          <a:xfrm>
            <a:off x="457200" y="1600201"/>
            <a:ext cx="8229600" cy="446964"/>
          </a:xfrm>
        </p:spPr>
        <p:txBody>
          <a:bodyPr/>
          <a:lstStyle/>
          <a:p>
            <a:pPr marL="0" indent="0">
              <a:buNone/>
            </a:pPr>
            <a:r>
              <a:rPr lang="en-US" altLang="en-US" sz="2400" dirty="0"/>
              <a:t>A friend </a:t>
            </a:r>
            <a:r>
              <a:rPr lang="en-US" altLang="en-US" sz="2400" dirty="0" smtClean="0"/>
              <a:t>method</a:t>
            </a:r>
            <a:endParaRPr lang="en-US" sz="2400" dirty="0"/>
          </a:p>
        </p:txBody>
      </p:sp>
      <p:pic>
        <p:nvPicPr>
          <p:cNvPr id="5" name="Picture 2" descr="Computer code has 13 lines. The lines read as follows. Line 1. template left angle bracket class friend Item Type right angle bracket. Line 2. S t d colon colon o stream ampersand operator left angle bracket left angle bracket left parenthesis s t d colon colon o stream ampersand out Stream comma c o n s t Linked List left angle bracket friend Item Type right angle bracket ampersand output List right parenthesis. Line 3. left brace. Line 4, indented once. i n t position equals 1 semicolon. Line 5, indented once. auto c u r, P t r equals output List period head P t r semicolon. Line 6, indented once. while left parenthesis c u r, P t r exclamation point equals null p t r right parenthesis. Line 7, indented once. left brace. Line 8, indented twice. out Stream left angle bracket left angle bracket position left angle bracket left angle bracket double quote back slash t double quote left angle bracket left angle bracket c u r, P t r rightward arrow get Item left parenthesis right parenthesis left angle bracket left angle bracket s t d colon colon end l semicolon. Line 9, indented twice. c u r, P t r equals c u r, P t r rightward arrow get Next left parenthesis right parenthesis semicolon. Line 10, indented twice. position plus plus semicolon. Line 11, indented once. right brace forward slash forward slash end while. Line 12, indented once. return out Stream semicolon. Line 13. right brace forward slash forward slash end operator left angle bracket left angle bracke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912" y="2334716"/>
            <a:ext cx="7750175" cy="3805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3480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solidFill>
                  <a:schemeClr val="tx2"/>
                </a:solidFill>
              </a:rPr>
              <a:t>Friend Access and Overloading &lt;&lt; </a:t>
            </a:r>
            <a:r>
              <a:rPr lang="en-US" altLang="en-US" sz="2000" b="0" dirty="0" smtClean="0">
                <a:solidFill>
                  <a:schemeClr val="tx2"/>
                </a:solidFill>
              </a:rPr>
              <a:t>(3 </a:t>
            </a:r>
            <a:r>
              <a:rPr lang="en-US" altLang="en-US" sz="2000" b="0" dirty="0">
                <a:solidFill>
                  <a:schemeClr val="tx2"/>
                </a:solidFill>
              </a:rPr>
              <a:t>of 3)</a:t>
            </a:r>
            <a:endParaRPr lang="en-US" dirty="0">
              <a:solidFill>
                <a:schemeClr val="tx2"/>
              </a:solidFill>
            </a:endParaRPr>
          </a:p>
        </p:txBody>
      </p:sp>
      <p:sp>
        <p:nvSpPr>
          <p:cNvPr id="6" name="Text Placeholder 5"/>
          <p:cNvSpPr>
            <a:spLocks noGrp="1"/>
          </p:cNvSpPr>
          <p:nvPr>
            <p:ph type="body" idx="1"/>
          </p:nvPr>
        </p:nvSpPr>
        <p:spPr>
          <a:xfrm>
            <a:off x="457200" y="1600200"/>
            <a:ext cx="8229600" cy="501555"/>
          </a:xfrm>
        </p:spPr>
        <p:txBody>
          <a:bodyPr/>
          <a:lstStyle/>
          <a:p>
            <a:pPr marL="0" indent="0">
              <a:buNone/>
            </a:pPr>
            <a:r>
              <a:rPr lang="en-US" altLang="en-US" sz="2400" dirty="0"/>
              <a:t>A friend </a:t>
            </a:r>
            <a:r>
              <a:rPr lang="en-US" altLang="en-US" sz="2400" dirty="0" smtClean="0"/>
              <a:t>class</a:t>
            </a:r>
            <a:endParaRPr lang="en-US" sz="2400" dirty="0"/>
          </a:p>
        </p:txBody>
      </p:sp>
      <p:pic>
        <p:nvPicPr>
          <p:cNvPr id="5" name="Picture 2" descr="Computer code has 12 lines. The lines read as follows. Line 1. template left angle bracket class Item Type right angle bracket. Line 2. class List Node forward slash forward slash A node on the list. Line 3. left brace. Line 4. private colon. Line 5, indented once. Item Type item semicolon forward slash forward slash A data item on the list. Line 6, indented once. s t d colon colon shared underscore p t r left angle bracket Node left angle bracket Item Type right angle bracket right angle bracket next semicolon forward slash forward slash Pointer to next node. Line 7, indented once. Node left parenthesis right parenthesis semicolon. Line 8, indented once. Node left parenthesis c o n s t Item Type ampersand node Item comma s t d colon colon shared underscore p t r left angle bracket Node left angle bracket Item Type right angle bracket right angle bracket next Node right parenthesis semicolon. Line 9, indented once. forward slash forward slash Friend class dash can access private parts. Line 10, indented once. template left angle bracket class friend Item Type right angle bracket. Line 11, indented once. friend class Linked List left angle bracket friend Item Type right angle bracket semicolon. Line 12. right brace semicolon forward slash forward slash end List Nod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073" y="2389305"/>
            <a:ext cx="7771854" cy="33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6883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860425"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Overloaded </a:t>
            </a:r>
            <a:r>
              <a:rPr lang="en-US" altLang="en-US" dirty="0" smtClean="0"/>
              <a:t>Operators </a:t>
            </a:r>
            <a:r>
              <a:rPr lang="en-US" altLang="en-US" sz="2000" b="0" dirty="0" smtClean="0"/>
              <a:t>(1 of 3)</a:t>
            </a:r>
            <a:endParaRPr lang="en-US" sz="2000" b="0" dirty="0"/>
          </a:p>
        </p:txBody>
      </p:sp>
      <p:sp>
        <p:nvSpPr>
          <p:cNvPr id="3" name="Text Placeholder 2"/>
          <p:cNvSpPr>
            <a:spLocks noGrp="1"/>
          </p:cNvSpPr>
          <p:nvPr>
            <p:ph type="body" idx="1"/>
          </p:nvPr>
        </p:nvSpPr>
        <p:spPr/>
        <p:txBody>
          <a:bodyPr/>
          <a:lstStyle/>
          <a:p>
            <a:pPr eaLnBrk="1" hangingPunct="1"/>
            <a:r>
              <a:rPr lang="en-US" altLang="en-US" sz="2400" dirty="0"/>
              <a:t>An overloaded operator has more than one meaning</a:t>
            </a:r>
          </a:p>
          <a:p>
            <a:pPr lvl="1" eaLnBrk="1" hangingPunct="1"/>
            <a:r>
              <a:rPr lang="en-US" altLang="en-US" sz="2400" dirty="0"/>
              <a:t>In class instances, must define new meaning for operators such as the equality operator </a:t>
            </a:r>
            <a:r>
              <a:rPr lang="en-US" altLang="en-US" sz="2400" b="1" dirty="0">
                <a:solidFill>
                  <a:schemeClr val="tx1"/>
                </a:solidFill>
              </a:rPr>
              <a:t>==</a:t>
            </a:r>
          </a:p>
          <a:p>
            <a:pPr lvl="1" eaLnBrk="1" hangingPunct="1"/>
            <a:r>
              <a:rPr lang="en-US" altLang="en-US" sz="2400" dirty="0"/>
              <a:t>For lists they are equal if they have identical lengths and </a:t>
            </a:r>
            <a:r>
              <a:rPr lang="en-US" altLang="en-US" sz="2400" dirty="0" smtClean="0"/>
              <a:t>items</a:t>
            </a:r>
            <a:endParaRPr lang="en-US" sz="2400" dirty="0"/>
          </a:p>
        </p:txBody>
      </p:sp>
    </p:spTree>
    <p:extLst>
      <p:ext uri="{BB962C8B-B14F-4D97-AF65-F5344CB8AC3E}">
        <p14:creationId xmlns:p14="http://schemas.microsoft.com/office/powerpoint/2010/main" val="4263258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Overloaded Operators </a:t>
            </a:r>
            <a:r>
              <a:rPr lang="en-US" altLang="en-US" sz="2000" b="0" dirty="0" smtClean="0"/>
              <a:t>(2 </a:t>
            </a:r>
            <a:r>
              <a:rPr lang="en-US" altLang="en-US" sz="2000" b="0" dirty="0"/>
              <a:t>of 3)</a:t>
            </a:r>
            <a:endParaRPr lang="en-US" dirty="0"/>
          </a:p>
        </p:txBody>
      </p:sp>
      <p:sp>
        <p:nvSpPr>
          <p:cNvPr id="3" name="Text Placeholder 2"/>
          <p:cNvSpPr>
            <a:spLocks noGrp="1"/>
          </p:cNvSpPr>
          <p:nvPr>
            <p:ph type="body" idx="1"/>
          </p:nvPr>
        </p:nvSpPr>
        <p:spPr>
          <a:xfrm>
            <a:off x="457200" y="1600200"/>
            <a:ext cx="8229600" cy="487907"/>
          </a:xfrm>
        </p:spPr>
        <p:txBody>
          <a:bodyPr/>
          <a:lstStyle/>
          <a:p>
            <a:pPr marL="0" indent="0">
              <a:buNone/>
            </a:pPr>
            <a:r>
              <a:rPr lang="en-US" altLang="en-US" sz="2400" dirty="0"/>
              <a:t>Linked list implementation of overloading </a:t>
            </a:r>
            <a:r>
              <a:rPr lang="en-US" altLang="en-US" sz="2400" b="1" dirty="0" smtClean="0">
                <a:solidFill>
                  <a:schemeClr val="tx1"/>
                </a:solidFill>
              </a:rPr>
              <a:t>==</a:t>
            </a:r>
            <a:endParaRPr lang="en-US" sz="2400" b="1" dirty="0">
              <a:solidFill>
                <a:schemeClr val="tx1"/>
              </a:solidFill>
            </a:endParaRPr>
          </a:p>
        </p:txBody>
      </p:sp>
      <p:pic>
        <p:nvPicPr>
          <p:cNvPr id="4" name="Picture 2" descr="Computer code has 22 lines. The lines read as follows. Line 1. template left angle bracket class Item Type right angle bracket. Line 2. B o o l Linked List left angle bracket Item Type right angle bracket colon colon operator equals equals left parenthesis c o n s t Linked List left angle bracket Item Type right angle bracket ampersand right Hand Side right parenthesis const. Line 3. left brace. Line 4, indented once. b o o l is Equal equals true semicolon forward slash forward slash Assume equal. Line 5. forward slash forward slash First check whether the number of items is the same. Line 6. if left parenthesis item Count exclamation point equals right Hand Side period get Length left parenthesis right parenthesis right parenthesis. Line 7, indented once. is Equal equals false semicolon. Line 8. else. Line 9, indented once. left brace forward slash forward slash Then compare items. Line 10, indented once. auto left Side P t r equals head P t r semicolon. Line 11, indented once. auto right Side P t r equals right Hand Side period head P t r semicolon. "/>
          <p:cNvPicPr>
            <a:picLocks noChangeAspect="1" noChangeArrowheads="1"/>
          </p:cNvPicPr>
          <p:nvPr/>
        </p:nvPicPr>
        <p:blipFill>
          <a:blip r:embed="rId2">
            <a:extLst>
              <a:ext uri="{28A0092B-C50C-407E-A947-70E740481C1C}">
                <a14:useLocalDpi xmlns:a14="http://schemas.microsoft.com/office/drawing/2010/main" val="0"/>
              </a:ext>
            </a:extLst>
          </a:blip>
          <a:srcRect b="3481"/>
          <a:stretch>
            <a:fillRect/>
          </a:stretch>
        </p:blipFill>
        <p:spPr bwMode="auto">
          <a:xfrm>
            <a:off x="662781" y="2558103"/>
            <a:ext cx="7818437" cy="317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3040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Overloaded Operators </a:t>
            </a:r>
            <a:r>
              <a:rPr lang="en-US" altLang="en-US" sz="2000" b="0" dirty="0" smtClean="0"/>
              <a:t>(3 </a:t>
            </a:r>
            <a:r>
              <a:rPr lang="en-US" altLang="en-US" sz="2000" b="0" dirty="0"/>
              <a:t>of 3)</a:t>
            </a:r>
            <a:endParaRPr lang="en-US" dirty="0"/>
          </a:p>
        </p:txBody>
      </p:sp>
      <p:sp>
        <p:nvSpPr>
          <p:cNvPr id="3" name="Text Placeholder 2"/>
          <p:cNvSpPr>
            <a:spLocks noGrp="1"/>
          </p:cNvSpPr>
          <p:nvPr>
            <p:ph type="body" idx="1"/>
          </p:nvPr>
        </p:nvSpPr>
        <p:spPr>
          <a:xfrm>
            <a:off x="457200" y="1600201"/>
            <a:ext cx="8229600" cy="569794"/>
          </a:xfrm>
        </p:spPr>
        <p:txBody>
          <a:bodyPr/>
          <a:lstStyle/>
          <a:p>
            <a:pPr marL="0" indent="0">
              <a:buNone/>
            </a:pPr>
            <a:r>
              <a:rPr lang="en-US" altLang="en-US" sz="2400" dirty="0"/>
              <a:t>Linked list implementation of overloading </a:t>
            </a:r>
            <a:r>
              <a:rPr lang="en-US" altLang="en-US" sz="2400" b="1" dirty="0" smtClean="0">
                <a:solidFill>
                  <a:schemeClr val="tx1"/>
                </a:solidFill>
              </a:rPr>
              <a:t>==</a:t>
            </a:r>
            <a:endParaRPr lang="en-US" sz="2400" b="1" dirty="0">
              <a:solidFill>
                <a:schemeClr val="tx1"/>
              </a:solidFill>
            </a:endParaRPr>
          </a:p>
        </p:txBody>
      </p:sp>
      <p:pic>
        <p:nvPicPr>
          <p:cNvPr id="4" name="Picture 2" descr="The computer code continues. Line 12, indented once. while left parenthesis left parenthesis left Side P t r exclamation point equals null p t r right parenthesis ampersand ampersand left parenthesis right Side P t r exclamation point equals null p t r right parenthesis ampersand ampersand is Equal right parenthesis. Line 13, indented once. left brace. Line 14, indented twice. Item Type left Item equals left Side P t r– right angle bracket get Item left parenthesis right parenthesis semicolon. Line 15, indented twice. Item Type right Item equals right Side P t r– right angle bracket get Item left parenthesis right parenthesis semicolon. Line 16, indented twice. is Equal equals left parenthesis left Item equals equals right Item right parenthesis semicolon. Line 17, indented twice. left Side P t r equals left Side P t r– right angle bracket get Next left parenthesis right parenthesis semicolon. Line 18, indented twice. right Side P t r equals right Side P t r– right angle bracket get Next left parenthesis right parenthesis semicolon. Line 19, indented twice. right brace forward slash forward slash end while. Line 20, indented once. right brace forward slash forward slash end if. Line 21. return is Equal semicolon. Line 22. right brace forward slash forward slash end operator equals equ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206" y="2457546"/>
            <a:ext cx="7591660" cy="3387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4687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Overloading = for Assignment</a:t>
            </a:r>
            <a:endParaRPr lang="en-US" dirty="0"/>
          </a:p>
        </p:txBody>
      </p:sp>
      <p:sp>
        <p:nvSpPr>
          <p:cNvPr id="3" name="Text Placeholder 2"/>
          <p:cNvSpPr>
            <a:spLocks noGrp="1"/>
          </p:cNvSpPr>
          <p:nvPr>
            <p:ph type="body" idx="1"/>
          </p:nvPr>
        </p:nvSpPr>
        <p:spPr>
          <a:xfrm>
            <a:off x="457200" y="1600200"/>
            <a:ext cx="8229600" cy="1456899"/>
          </a:xfrm>
        </p:spPr>
        <p:txBody>
          <a:bodyPr/>
          <a:lstStyle/>
          <a:p>
            <a:pPr eaLnBrk="1" hangingPunct="1"/>
            <a:r>
              <a:rPr lang="en-US" altLang="en-US" sz="2400" dirty="0"/>
              <a:t>Without overloaded assignment </a:t>
            </a:r>
            <a:r>
              <a:rPr lang="en-US" altLang="en-US" sz="2400" dirty="0" smtClean="0"/>
              <a:t>operator</a:t>
            </a:r>
            <a:endParaRPr lang="en-US" altLang="en-US" sz="2400" dirty="0"/>
          </a:p>
          <a:p>
            <a:pPr lvl="1" eaLnBrk="1" hangingPunct="1"/>
            <a:r>
              <a:rPr lang="en-US" altLang="en-US" sz="2400" dirty="0"/>
              <a:t>End up with shallow copy</a:t>
            </a:r>
          </a:p>
          <a:p>
            <a:pPr eaLnBrk="1" hangingPunct="1"/>
            <a:r>
              <a:rPr lang="en-US" altLang="en-US" sz="2400" dirty="0" smtClean="0"/>
              <a:t>Implementation</a:t>
            </a:r>
            <a:endParaRPr lang="en-US" sz="2400" dirty="0"/>
          </a:p>
        </p:txBody>
      </p:sp>
      <p:pic>
        <p:nvPicPr>
          <p:cNvPr id="4" name="Picture 2" descr="Computer code has 12 lines. The lines read as follows. Line 1. template left angle bracket class Item Type right angle bracket. Line 2. Linked List left angle bracket Item Type right angle bracket ampersand Linked List left angle bracket Item Type right angle bracket colon colon operator equals left parenthesis c o n s t Linked List left angle bracket Item Type right angle bracket ampersand right Hand Side right parenthesis. Line 3. left brace. Line 4, indented once. forward slash forward slash Check for assignment to self. Line 5, indented once. if left parenthesis this exclamation point equals ampersand right Hand Side right parenthesis. Line 6, indented once. left brace. Line 7, indented twice. this– right angle bracket clear left parenthesis right parenthesis semicolon forward slash forward slash De allocate left dash hand side. Line 8, indented twice. copy List Nodes left parenthesis right Hand Side right parenthesis semicolon forward slash forward slash Copy list nodes. Line 9, indented twice. item Count equals right Hand Side period item Count semicolon forward slash forward slash Copy size of list. Line 10, indented once. right brace forward slash forward slash end if. Line 11. return asterisk this semicolon. Line 12. right brace forward slash forward slash end operator equal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872" y="3245582"/>
            <a:ext cx="6834256" cy="2949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0938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2"/>
                </a:solidFill>
              </a:rPr>
              <a:t>Overloading + for </a:t>
            </a:r>
            <a:r>
              <a:rPr lang="en-US" altLang="en-US" dirty="0" smtClean="0">
                <a:solidFill>
                  <a:schemeClr val="tx2"/>
                </a:solidFill>
              </a:rPr>
              <a:t>Concatenation</a:t>
            </a:r>
            <a:endParaRPr lang="en-US" dirty="0">
              <a:solidFill>
                <a:schemeClr val="tx2"/>
              </a:solidFill>
            </a:endParaRPr>
          </a:p>
        </p:txBody>
      </p:sp>
      <p:sp>
        <p:nvSpPr>
          <p:cNvPr id="4" name="Text Placeholder 3"/>
          <p:cNvSpPr>
            <a:spLocks noGrp="1"/>
          </p:cNvSpPr>
          <p:nvPr>
            <p:ph type="body" idx="1"/>
          </p:nvPr>
        </p:nvSpPr>
        <p:spPr>
          <a:xfrm>
            <a:off x="457200" y="1600201"/>
            <a:ext cx="8229600" cy="538316"/>
          </a:xfrm>
        </p:spPr>
        <p:txBody>
          <a:bodyPr/>
          <a:lstStyle/>
          <a:p>
            <a:pPr eaLnBrk="1" hangingPunct="1"/>
            <a:r>
              <a:rPr lang="en-US" altLang="en-US" sz="2400" dirty="0" smtClean="0"/>
              <a:t>Declaration</a:t>
            </a:r>
            <a:endParaRPr lang="en-US" altLang="en-US" sz="2400" dirty="0"/>
          </a:p>
        </p:txBody>
      </p:sp>
      <p:pic>
        <p:nvPicPr>
          <p:cNvPr id="6" name="Picture 2" descr="Computer code has 2 lines. The lines read as follows. Line 1. Linked List left angle bracket Item Type right angle bracket ampersand. Line 2, indented once. operator plus left parenthesis c o n s t Linked List left angle bracket Item Type right angle bracket ampersand right Hand Side right parenthesis c o n s t semicol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451" y="2324196"/>
            <a:ext cx="7855798" cy="789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2"/>
          </p:nvPr>
        </p:nvSpPr>
        <p:spPr>
          <a:xfrm>
            <a:off x="465550" y="3398733"/>
            <a:ext cx="8229600" cy="562742"/>
          </a:xfrm>
        </p:spPr>
        <p:txBody>
          <a:bodyPr/>
          <a:lstStyle/>
          <a:p>
            <a:r>
              <a:rPr lang="en-US" altLang="en-US" sz="2400" dirty="0"/>
              <a:t>Logic</a:t>
            </a:r>
            <a:endParaRPr lang="en-US" sz="2400" dirty="0"/>
          </a:p>
        </p:txBody>
      </p:sp>
      <p:pic>
        <p:nvPicPr>
          <p:cNvPr id="7" name="Picture 3" descr="Computer code has 7 lines. The lines read as follows. Line 1. C o n c a t List equals a new comma empty instance of Linked List. Line 2. Left Chain equals a copy of the chain of nodes in this list. Line 3. Right Chain equals a copy of the chain of nodes in the list right Hand Side. Line 4. Set the last node of left Chain to point to the first node of right Chain. Line 5. C o n c a t List period head P t r equals left Chain period head P t r. Line 6. C o n c a t List period item Count equals item Count plus right Hand Side period item Count. Line 7. return c o n c a t Lis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364" y="4135327"/>
            <a:ext cx="7293971" cy="1912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7237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anchor="b"/>
          <a:lstStyle/>
          <a:p>
            <a:r>
              <a:rPr lang="en-US" altLang="en-US" dirty="0"/>
              <a:t>Guidelines for Overloading </a:t>
            </a:r>
            <a:r>
              <a:rPr lang="en-US" altLang="en-US" dirty="0" smtClean="0"/>
              <a:t>Operators </a:t>
            </a:r>
            <a:r>
              <a:rPr lang="en-US" altLang="en-US" sz="2000" b="0" dirty="0" smtClean="0"/>
              <a:t>(1 of 2)</a:t>
            </a:r>
            <a:endParaRPr lang="en-US" sz="2000" b="0" dirty="0"/>
          </a:p>
        </p:txBody>
      </p:sp>
      <p:pic>
        <p:nvPicPr>
          <p:cNvPr id="5" name="Picture 3" descr="Overloading an operator is the same as writing a method whose name is Operator symbol&#10;where symbol is the operator that you want to overload. Overloaded operators are typically placed in the public section of the class declaration. When you decide to overload an operator, be sure that the new operation closely matches how the operator is already used. If that is not possible, consider creating a method whose name is not operator symbol to perform the ope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094" y="2276049"/>
            <a:ext cx="8151812" cy="296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366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anchor="b"/>
          <a:lstStyle/>
          <a:p>
            <a:r>
              <a:rPr lang="en-US" altLang="en-US" dirty="0"/>
              <a:t>Guidelines for Overloading Operators </a:t>
            </a:r>
            <a:r>
              <a:rPr lang="en-US" altLang="en-US" sz="2000" b="0" dirty="0" smtClean="0"/>
              <a:t>(2 </a:t>
            </a:r>
            <a:r>
              <a:rPr lang="en-US" altLang="en-US" sz="2000" b="0" dirty="0"/>
              <a:t>of 2)</a:t>
            </a:r>
            <a:endParaRPr lang="en-US" dirty="0"/>
          </a:p>
        </p:txBody>
      </p:sp>
      <p:pic>
        <p:nvPicPr>
          <p:cNvPr id="5" name="Picture 3" descr="Continuing from the previous slide. Commonly overloaded operators are the assignment (equals sign), equality (equals equals and exclamation point, equals) and relational (less than sign, greater than equal to sign, greater than sign, greater than equal to sign) operators. You can overload any C + + operator except period period asterisk colon colon question mark, colon size of. You cannot define new operators by overloading symbols that are not already C + + operators. You cannot change the standard precedence of a C + + operator. You cannot change the number of arguments for an overloaded operator, since they represent the operator’s operands. At least one operand of an overloaded operator must be an instance of a cla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156" y="2122189"/>
            <a:ext cx="7659687"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4910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2"/>
                </a:solidFill>
              </a:rPr>
              <a:t>Friend Access and Overloading </a:t>
            </a:r>
            <a:r>
              <a:rPr lang="en-US" altLang="en-US" dirty="0" smtClean="0">
                <a:solidFill>
                  <a:schemeClr val="tx2"/>
                </a:solidFill>
              </a:rPr>
              <a:t>&lt;&lt; </a:t>
            </a:r>
            <a:r>
              <a:rPr lang="en-US" altLang="en-US" sz="2000" b="0" dirty="0" smtClean="0">
                <a:solidFill>
                  <a:schemeClr val="tx2"/>
                </a:solidFill>
              </a:rPr>
              <a:t>(1 of 3)</a:t>
            </a:r>
            <a:endParaRPr lang="en-US" sz="2000" b="0" dirty="0">
              <a:solidFill>
                <a:schemeClr val="tx2"/>
              </a:solidFill>
            </a:endParaRPr>
          </a:p>
        </p:txBody>
      </p:sp>
      <p:sp>
        <p:nvSpPr>
          <p:cNvPr id="3" name="Text Placeholder 2"/>
          <p:cNvSpPr>
            <a:spLocks noGrp="1"/>
          </p:cNvSpPr>
          <p:nvPr>
            <p:ph type="body" idx="1"/>
          </p:nvPr>
        </p:nvSpPr>
        <p:spPr/>
        <p:txBody>
          <a:bodyPr/>
          <a:lstStyle/>
          <a:p>
            <a:pPr eaLnBrk="1" hangingPunct="1"/>
            <a:r>
              <a:rPr lang="en-US" altLang="en-US" sz="2400" dirty="0"/>
              <a:t>Functions and classes</a:t>
            </a:r>
          </a:p>
          <a:p>
            <a:pPr lvl="1" eaLnBrk="1" hangingPunct="1"/>
            <a:r>
              <a:rPr lang="en-US" altLang="en-US" sz="2400" dirty="0"/>
              <a:t>Can be friends of a class</a:t>
            </a:r>
          </a:p>
          <a:p>
            <a:pPr eaLnBrk="1" hangingPunct="1"/>
            <a:r>
              <a:rPr lang="en-US" altLang="en-US" sz="2400" dirty="0"/>
              <a:t>We wish to grant </a:t>
            </a:r>
            <a:r>
              <a:rPr lang="en-US" altLang="en-US" sz="2400" b="1" dirty="0">
                <a:solidFill>
                  <a:schemeClr val="tx1"/>
                </a:solidFill>
              </a:rPr>
              <a:t>operator&lt;&lt; </a:t>
            </a:r>
            <a:r>
              <a:rPr lang="en-US" altLang="en-US" sz="2400" dirty="0"/>
              <a:t>class access to private and protected data of </a:t>
            </a:r>
            <a:r>
              <a:rPr lang="en-US" altLang="en-US" sz="2400" b="1" dirty="0" smtClean="0">
                <a:solidFill>
                  <a:schemeClr val="tx1"/>
                </a:solidFill>
              </a:rPr>
              <a:t>LinkedList</a:t>
            </a:r>
            <a:endParaRPr lang="en-US" sz="2400" b="1" dirty="0">
              <a:solidFill>
                <a:schemeClr val="tx1"/>
              </a:solidFill>
            </a:endParaRPr>
          </a:p>
        </p:txBody>
      </p:sp>
      <p:pic>
        <p:nvPicPr>
          <p:cNvPr id="5" name="Picture 2" descr="Computer code has 2 lines. The lines read as follows. Line 1. template left angle bracket class friend Item Type right angle bracket. Line 2. friend s t d colon colon o stream ampersand operator left angle bracket left angle bracket left parenthesis s t d colon colon o stream ampersand output Stream comma c o n s t Linked List left angle bracket friend Item Type right angle bracket ampersand output List right parenthesis semicol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8" y="4178300"/>
            <a:ext cx="7991475" cy="99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1767353"/>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8380</TotalTime>
  <Words>250</Words>
  <Application>Microsoft Office PowerPoint</Application>
  <PresentationFormat>On-screen Show (4:3)</PresentationFormat>
  <Paragraphs>37</Paragraphs>
  <Slides>12</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Noto Sans Symbols</vt:lpstr>
      <vt:lpstr>Times New Roman</vt:lpstr>
      <vt:lpstr>Verdana</vt:lpstr>
      <vt:lpstr>508 Lecture</vt:lpstr>
      <vt:lpstr>1_508 Lecture</vt:lpstr>
      <vt:lpstr>Data Abstraction &amp; Problem Solving with C++: Walls and Mirrors</vt:lpstr>
      <vt:lpstr>Overloaded Operators (1 of 3)</vt:lpstr>
      <vt:lpstr>Overloaded Operators (2 of 3)</vt:lpstr>
      <vt:lpstr>Overloaded Operators (3 of 3)</vt:lpstr>
      <vt:lpstr>Overloading = for Assignment</vt:lpstr>
      <vt:lpstr>Overloading + for Concatenation</vt:lpstr>
      <vt:lpstr>Guidelines for Overloading Operators (1 of 2)</vt:lpstr>
      <vt:lpstr>Guidelines for Overloading Operators (2 of 2)</vt:lpstr>
      <vt:lpstr>Friend Access and Overloading &lt;&lt; (1 of 3)</vt:lpstr>
      <vt:lpstr>Friend Access and Overloading &lt;&lt; (2 of 3)</vt:lpstr>
      <vt:lpstr>Friend Access and Overloading &lt;&lt; (3 of 3)</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Abstraction &amp; Problem Solving with C++: Walls and Mirrors, 7e</dc:title>
  <dc:subject>Computer Science</dc:subject>
  <dc:creator>Carrano/Henry</dc:creator>
  <cp:keywords>Data Abstraction</cp:keywords>
  <cp:lastModifiedBy>KV, Suman (Cognizant)</cp:lastModifiedBy>
  <cp:revision>847</cp:revision>
  <dcterms:modified xsi:type="dcterms:W3CDTF">2018-04-06T14:14:04Z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