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2"/>
  </p:notesMasterIdLst>
  <p:handoutMasterIdLst>
    <p:handoutMasterId r:id="rId33"/>
  </p:handoutMasterIdLst>
  <p:sldIdLst>
    <p:sldId id="332" r:id="rId3"/>
    <p:sldId id="334" r:id="rId4"/>
    <p:sldId id="335" r:id="rId5"/>
    <p:sldId id="336" r:id="rId6"/>
    <p:sldId id="337" r:id="rId7"/>
    <p:sldId id="338" r:id="rId8"/>
    <p:sldId id="339" r:id="rId9"/>
    <p:sldId id="340" r:id="rId10"/>
    <p:sldId id="361" r:id="rId11"/>
    <p:sldId id="342" r:id="rId12"/>
    <p:sldId id="344" r:id="rId13"/>
    <p:sldId id="345" r:id="rId14"/>
    <p:sldId id="346" r:id="rId15"/>
    <p:sldId id="347" r:id="rId16"/>
    <p:sldId id="343"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29"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3" userDrawn="1">
          <p15:clr>
            <a:srgbClr val="A4A3A4"/>
          </p15:clr>
        </p15:guide>
        <p15:guide id="2" pos="27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66" autoAdjust="0"/>
    <p:restoredTop sz="86496" autoAdjust="0"/>
  </p:normalViewPr>
  <p:slideViewPr>
    <p:cSldViewPr snapToGrid="0" snapToObjects="1">
      <p:cViewPr varScale="1">
        <p:scale>
          <a:sx n="107" d="100"/>
          <a:sy n="107" d="100"/>
        </p:scale>
        <p:origin x="594" y="114"/>
      </p:cViewPr>
      <p:guideLst>
        <p:guide orient="horz" pos="1003"/>
        <p:guide pos="2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1</a:t>
            </a:r>
            <a:endParaRPr lang="en-US" b="1" dirty="0">
              <a:latin typeface="+mn-lt"/>
            </a:endParaRPr>
          </a:p>
        </p:txBody>
      </p:sp>
      <p:sp>
        <p:nvSpPr>
          <p:cNvPr id="5" name="Text Placeholder 4"/>
          <p:cNvSpPr>
            <a:spLocks noGrp="1"/>
          </p:cNvSpPr>
          <p:nvPr>
            <p:ph type="body" idx="3"/>
          </p:nvPr>
        </p:nvSpPr>
        <p:spPr>
          <a:xfrm>
            <a:off x="4773168" y="3114461"/>
            <a:ext cx="3913631" cy="1796752"/>
          </a:xfrm>
        </p:spPr>
        <p:txBody>
          <a:bodyPr/>
          <a:lstStyle/>
          <a:p>
            <a:pPr algn="ctr" eaLnBrk="1" hangingPunct="1"/>
            <a:r>
              <a:rPr lang="en-US" altLang="en-US" dirty="0">
                <a:latin typeface="+mn-lt"/>
              </a:rPr>
              <a:t>Data Abstraction: The Walls</a:t>
            </a:r>
            <a:endParaRPr lang="en-US" altLang="en-US" dirty="0">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2017, 2013, 2007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Unusual Conditions</a:t>
            </a:r>
            <a:endParaRPr lang="en-US" dirty="0"/>
          </a:p>
        </p:txBody>
      </p:sp>
      <p:sp>
        <p:nvSpPr>
          <p:cNvPr id="3" name="Text Placeholder 2"/>
          <p:cNvSpPr>
            <a:spLocks noGrp="1"/>
          </p:cNvSpPr>
          <p:nvPr>
            <p:ph type="body" idx="1"/>
          </p:nvPr>
        </p:nvSpPr>
        <p:spPr>
          <a:xfrm>
            <a:off x="457200" y="1600201"/>
            <a:ext cx="8229600" cy="3291840"/>
          </a:xfrm>
        </p:spPr>
        <p:txBody>
          <a:bodyPr/>
          <a:lstStyle/>
          <a:p>
            <a:pPr marL="0" indent="0">
              <a:buNone/>
            </a:pPr>
            <a:r>
              <a:rPr lang="en-US" altLang="en-US" sz="2400" dirty="0"/>
              <a:t>Ways to address invalid conditions:</a:t>
            </a:r>
          </a:p>
          <a:p>
            <a:pPr eaLnBrk="1" hangingPunct="1"/>
            <a:r>
              <a:rPr lang="en-US" altLang="en-US" sz="2400" dirty="0"/>
              <a:t>Assume they will not happen</a:t>
            </a:r>
          </a:p>
          <a:p>
            <a:pPr eaLnBrk="1" hangingPunct="1"/>
            <a:r>
              <a:rPr lang="en-US" altLang="en-US" sz="2400" dirty="0"/>
              <a:t>Ignore such situations</a:t>
            </a:r>
          </a:p>
          <a:p>
            <a:pPr eaLnBrk="1" hangingPunct="1"/>
            <a:r>
              <a:rPr lang="en-US" altLang="en-US" sz="2400" dirty="0"/>
              <a:t>Guess at </a:t>
            </a:r>
            <a:r>
              <a:rPr lang="en-US" altLang="en-US" sz="2400" dirty="0" smtClean="0"/>
              <a:t>client</a:t>
            </a:r>
            <a:r>
              <a:rPr lang="en-US" altLang="ja-JP" sz="2400" dirty="0" smtClean="0"/>
              <a:t>’s </a:t>
            </a:r>
            <a:r>
              <a:rPr lang="en-US" altLang="ja-JP" sz="2400" dirty="0"/>
              <a:t>intentions</a:t>
            </a:r>
          </a:p>
          <a:p>
            <a:pPr eaLnBrk="1" hangingPunct="1"/>
            <a:r>
              <a:rPr lang="en-US" altLang="en-US" sz="2400" dirty="0"/>
              <a:t>Return value that signals problem</a:t>
            </a:r>
          </a:p>
          <a:p>
            <a:pPr eaLnBrk="1" hangingPunct="1"/>
            <a:r>
              <a:rPr lang="en-US" altLang="en-US" sz="2400" dirty="0"/>
              <a:t>Throw an exception</a:t>
            </a:r>
          </a:p>
        </p:txBody>
      </p:sp>
    </p:spTree>
    <p:extLst>
      <p:ext uri="{BB962C8B-B14F-4D97-AF65-F5344CB8AC3E}">
        <p14:creationId xmlns:p14="http://schemas.microsoft.com/office/powerpoint/2010/main" val="4251418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Abstraction</a:t>
            </a:r>
            <a:endParaRPr lang="en-US" dirty="0"/>
          </a:p>
        </p:txBody>
      </p:sp>
      <p:sp>
        <p:nvSpPr>
          <p:cNvPr id="3" name="Text Placeholder 2"/>
          <p:cNvSpPr>
            <a:spLocks noGrp="1"/>
          </p:cNvSpPr>
          <p:nvPr>
            <p:ph type="body" idx="1"/>
          </p:nvPr>
        </p:nvSpPr>
        <p:spPr>
          <a:xfrm>
            <a:off x="457200" y="1600201"/>
            <a:ext cx="8229600" cy="1996440"/>
          </a:xfrm>
        </p:spPr>
        <p:txBody>
          <a:bodyPr/>
          <a:lstStyle/>
          <a:p>
            <a:pPr eaLnBrk="1" hangingPunct="1"/>
            <a:r>
              <a:rPr lang="en-US" altLang="en-US" sz="2400" dirty="0"/>
              <a:t>Separate purpose of a module from its implementation</a:t>
            </a:r>
          </a:p>
          <a:p>
            <a:pPr eaLnBrk="1" hangingPunct="1"/>
            <a:r>
              <a:rPr lang="en-US" altLang="en-US" sz="2400" dirty="0"/>
              <a:t>Specifications do not indicate how to </a:t>
            </a:r>
            <a:r>
              <a:rPr lang="en-US" altLang="en-US" sz="2400" dirty="0" smtClean="0"/>
              <a:t>implement</a:t>
            </a:r>
            <a:endParaRPr lang="en-US" altLang="en-US" sz="2400" dirty="0"/>
          </a:p>
          <a:p>
            <a:pPr lvl="1" eaLnBrk="1" hangingPunct="1"/>
            <a:r>
              <a:rPr lang="en-US" altLang="en-US" sz="2400" dirty="0"/>
              <a:t>Able to use without knowing </a:t>
            </a:r>
            <a:r>
              <a:rPr lang="en-US" altLang="en-US" sz="2400" dirty="0" smtClean="0"/>
              <a:t>implementation</a:t>
            </a:r>
            <a:endParaRPr lang="en-US" altLang="en-US" sz="2400" dirty="0"/>
          </a:p>
        </p:txBody>
      </p:sp>
    </p:spTree>
    <p:extLst>
      <p:ext uri="{BB962C8B-B14F-4D97-AF65-F5344CB8AC3E}">
        <p14:creationId xmlns:p14="http://schemas.microsoft.com/office/powerpoint/2010/main" val="1395910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Information </a:t>
            </a:r>
            <a:r>
              <a:rPr lang="en-US" altLang="en-US" dirty="0" smtClean="0"/>
              <a:t>Hiding </a:t>
            </a:r>
            <a:r>
              <a:rPr lang="en-US" altLang="en-US" sz="2000" b="0" dirty="0" smtClean="0"/>
              <a:t>(1 of 3)</a:t>
            </a:r>
            <a:endParaRPr lang="en-US" sz="2000" b="0" dirty="0"/>
          </a:p>
        </p:txBody>
      </p:sp>
      <p:sp>
        <p:nvSpPr>
          <p:cNvPr id="3" name="Text Placeholder 2"/>
          <p:cNvSpPr>
            <a:spLocks noGrp="1"/>
          </p:cNvSpPr>
          <p:nvPr>
            <p:ph type="body" idx="1"/>
          </p:nvPr>
        </p:nvSpPr>
        <p:spPr>
          <a:xfrm>
            <a:off x="457200" y="1600201"/>
            <a:ext cx="8229600" cy="3139440"/>
          </a:xfrm>
        </p:spPr>
        <p:txBody>
          <a:bodyPr/>
          <a:lstStyle/>
          <a:p>
            <a:pPr eaLnBrk="1" hangingPunct="1"/>
            <a:r>
              <a:rPr lang="en-US" altLang="en-US" sz="2400" dirty="0"/>
              <a:t>Abstraction helps identify details that should be hidden from public view</a:t>
            </a:r>
          </a:p>
          <a:p>
            <a:pPr lvl="1" eaLnBrk="1" hangingPunct="1"/>
            <a:r>
              <a:rPr lang="en-US" altLang="en-US" sz="2400" dirty="0"/>
              <a:t>Ensured no other module can tamper with these hidden details.</a:t>
            </a:r>
          </a:p>
          <a:p>
            <a:pPr eaLnBrk="1" hangingPunct="1"/>
            <a:r>
              <a:rPr lang="en-US" altLang="en-US" sz="2400" dirty="0"/>
              <a:t>Isolation of the modules cannot be total, however</a:t>
            </a:r>
          </a:p>
          <a:p>
            <a:pPr lvl="1" eaLnBrk="1" hangingPunct="1"/>
            <a:r>
              <a:rPr lang="en-US" altLang="en-US" sz="2400" dirty="0"/>
              <a:t>Client must know what tasks can be done, how to initiate a task</a:t>
            </a:r>
          </a:p>
        </p:txBody>
      </p:sp>
    </p:spTree>
    <p:extLst>
      <p:ext uri="{BB962C8B-B14F-4D97-AF65-F5344CB8AC3E}">
        <p14:creationId xmlns:p14="http://schemas.microsoft.com/office/powerpoint/2010/main" val="3363186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Information Hiding </a:t>
            </a:r>
            <a:r>
              <a:rPr lang="en-US" altLang="en-US" sz="2000" b="0" dirty="0" smtClean="0"/>
              <a:t>(2 </a:t>
            </a:r>
            <a:r>
              <a:rPr lang="en-US" altLang="en-US" sz="2000" b="0" dirty="0"/>
              <a:t>of 3)</a:t>
            </a:r>
            <a:endParaRPr lang="en-US" dirty="0"/>
          </a:p>
        </p:txBody>
      </p:sp>
      <p:sp>
        <p:nvSpPr>
          <p:cNvPr id="4" name="Text Placeholder 3"/>
          <p:cNvSpPr>
            <a:spLocks noGrp="1"/>
          </p:cNvSpPr>
          <p:nvPr>
            <p:ph type="body" idx="1"/>
          </p:nvPr>
        </p:nvSpPr>
        <p:spPr>
          <a:xfrm>
            <a:off x="457200" y="1600201"/>
            <a:ext cx="8229600" cy="460612"/>
          </a:xfrm>
        </p:spPr>
        <p:txBody>
          <a:bodyPr/>
          <a:lstStyle/>
          <a:p>
            <a:pPr marL="0" indent="0" eaLnBrk="1" hangingPunct="1">
              <a:buNone/>
            </a:pPr>
            <a:r>
              <a:rPr lang="en-US" altLang="en-US" sz="2000" b="1" dirty="0" smtClean="0"/>
              <a:t>Figure </a:t>
            </a:r>
            <a:r>
              <a:rPr lang="en-US" altLang="en-US" sz="2000" b="1" dirty="0"/>
              <a:t>1-2 </a:t>
            </a:r>
            <a:r>
              <a:rPr lang="en-US" altLang="en-US" sz="2000" dirty="0"/>
              <a:t>Tasks communicate through a slit in the wall</a:t>
            </a:r>
          </a:p>
        </p:txBody>
      </p:sp>
      <p:pic>
        <p:nvPicPr>
          <p:cNvPr id="5" name="Picture 5" descr="An illustration of a function titled, sort in a module titled, My program. Here, tasks communicate through slits in a wall. My program module does interesting things. A speech bubble in this module reads, Sort this data for me; I don’t care how you do it. Unorganized data from My program moved to sort function, which sorts data in to ascending order. Data sorted into ascending order is again moved to My program. Both unorganized and sorted data move through different slits in a 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32" y="2348364"/>
            <a:ext cx="6978337" cy="3764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81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ltLang="en-US" dirty="0"/>
              <a:t>Information Hiding </a:t>
            </a:r>
            <a:r>
              <a:rPr lang="en-US" altLang="en-US" sz="2000" b="0" dirty="0" smtClean="0"/>
              <a:t>(3 </a:t>
            </a:r>
            <a:r>
              <a:rPr lang="en-US" altLang="en-US" sz="2000" b="0" dirty="0"/>
              <a:t>of 3)</a:t>
            </a:r>
            <a:endParaRPr lang="en-US" dirty="0"/>
          </a:p>
        </p:txBody>
      </p:sp>
      <p:sp>
        <p:nvSpPr>
          <p:cNvPr id="5" name="Text Placeholder 4"/>
          <p:cNvSpPr>
            <a:spLocks noGrp="1"/>
          </p:cNvSpPr>
          <p:nvPr>
            <p:ph type="body" idx="1"/>
          </p:nvPr>
        </p:nvSpPr>
        <p:spPr>
          <a:xfrm>
            <a:off x="457200" y="1600200"/>
            <a:ext cx="8229600" cy="747215"/>
          </a:xfrm>
        </p:spPr>
        <p:txBody>
          <a:bodyPr/>
          <a:lstStyle/>
          <a:p>
            <a:pPr marL="0" indent="0" eaLnBrk="1" hangingPunct="1">
              <a:buNone/>
            </a:pPr>
            <a:r>
              <a:rPr lang="en-US" altLang="en-US" sz="2000" b="1" dirty="0" smtClean="0"/>
              <a:t>Figure </a:t>
            </a:r>
            <a:r>
              <a:rPr lang="en-US" altLang="en-US" sz="2000" b="1" dirty="0"/>
              <a:t>1-3 </a:t>
            </a:r>
            <a:r>
              <a:rPr lang="en-US" altLang="en-US" sz="2000" dirty="0"/>
              <a:t>A revised implementation communicates through the same slit in the wall</a:t>
            </a:r>
          </a:p>
        </p:txBody>
      </p:sp>
      <p:pic>
        <p:nvPicPr>
          <p:cNvPr id="6" name="Picture 5" descr="An illustration of a function titled, sort in a module titled, My program. Here, tasks communicate through the same slit in a wall. My program module does interesting things. A speech bubble in this module reads, Sort this data for me; I don’t care how you do it. Unorganized data from My program moved to sort function, which sorts data in to ascending order. Note beside sort function reads, new! Improved faster, smaller. Data sorted into ascending order is again moved to My progra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946" y="2691467"/>
            <a:ext cx="6599627" cy="361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6157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Minimal and Complete Interfaces</a:t>
            </a:r>
            <a:endParaRPr lang="en-US" dirty="0"/>
          </a:p>
        </p:txBody>
      </p:sp>
      <p:sp>
        <p:nvSpPr>
          <p:cNvPr id="3" name="Text Placeholder 2"/>
          <p:cNvSpPr>
            <a:spLocks noGrp="1"/>
          </p:cNvSpPr>
          <p:nvPr>
            <p:ph type="body" idx="1"/>
          </p:nvPr>
        </p:nvSpPr>
        <p:spPr>
          <a:xfrm>
            <a:off x="457200" y="1600201"/>
            <a:ext cx="8229600" cy="3611880"/>
          </a:xfrm>
        </p:spPr>
        <p:txBody>
          <a:bodyPr/>
          <a:lstStyle/>
          <a:p>
            <a:pPr eaLnBrk="1" hangingPunct="1"/>
            <a:r>
              <a:rPr lang="en-US" altLang="en-US" sz="2400" dirty="0"/>
              <a:t>Interface for a class made up of publicly accessible methods and data</a:t>
            </a:r>
          </a:p>
          <a:p>
            <a:pPr eaLnBrk="1" hangingPunct="1"/>
            <a:r>
              <a:rPr lang="en-US" altLang="en-US" sz="2400" dirty="0"/>
              <a:t>Complete interface for a </a:t>
            </a:r>
            <a:r>
              <a:rPr lang="en-US" altLang="en-US" sz="2400" dirty="0" smtClean="0"/>
              <a:t>class</a:t>
            </a:r>
            <a:endParaRPr lang="en-US" altLang="en-US" sz="2400" dirty="0"/>
          </a:p>
          <a:p>
            <a:pPr lvl="1" eaLnBrk="1" hangingPunct="1"/>
            <a:r>
              <a:rPr lang="en-US" altLang="en-US" sz="2400" dirty="0"/>
              <a:t>Allows programmer to accomplish any reasonable task</a:t>
            </a:r>
          </a:p>
          <a:p>
            <a:pPr eaLnBrk="1" hangingPunct="1"/>
            <a:r>
              <a:rPr lang="en-US" altLang="en-US" sz="2400" dirty="0"/>
              <a:t>Minimal interface for a </a:t>
            </a:r>
            <a:r>
              <a:rPr lang="en-US" altLang="en-US" sz="2400" dirty="0" smtClean="0"/>
              <a:t>class</a:t>
            </a:r>
            <a:endParaRPr lang="en-US" altLang="en-US" sz="2400" dirty="0"/>
          </a:p>
          <a:p>
            <a:pPr lvl="1" eaLnBrk="1" hangingPunct="1"/>
            <a:r>
              <a:rPr lang="en-US" altLang="en-US" sz="2400" dirty="0"/>
              <a:t>Contains method if and only if that method is essential to class’s responsibilities</a:t>
            </a:r>
          </a:p>
        </p:txBody>
      </p:sp>
    </p:spTree>
    <p:extLst>
      <p:ext uri="{BB962C8B-B14F-4D97-AF65-F5344CB8AC3E}">
        <p14:creationId xmlns:p14="http://schemas.microsoft.com/office/powerpoint/2010/main" val="3112314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Abstract Data Types (A</a:t>
            </a:r>
            <a:r>
              <a:rPr lang="en-US" altLang="en-US" sz="100" dirty="0" smtClean="0"/>
              <a:t> </a:t>
            </a:r>
            <a:r>
              <a:rPr lang="en-US" altLang="en-US" dirty="0" smtClean="0"/>
              <a:t>D</a:t>
            </a:r>
            <a:r>
              <a:rPr lang="en-US" altLang="en-US" sz="100" dirty="0" smtClean="0"/>
              <a:t> </a:t>
            </a:r>
            <a:r>
              <a:rPr lang="en-US" altLang="en-US" dirty="0" smtClean="0"/>
              <a:t>T)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Typical operations on data</a:t>
            </a:r>
          </a:p>
          <a:p>
            <a:pPr lvl="1" eaLnBrk="1" hangingPunct="1"/>
            <a:r>
              <a:rPr lang="en-US" altLang="en-US" sz="2400" dirty="0"/>
              <a:t>Add data to a data collection.</a:t>
            </a:r>
          </a:p>
          <a:p>
            <a:pPr lvl="1" eaLnBrk="1" hangingPunct="1"/>
            <a:r>
              <a:rPr lang="en-US" altLang="en-US" sz="2400" dirty="0"/>
              <a:t>Remove data from a data collection.</a:t>
            </a:r>
          </a:p>
          <a:p>
            <a:pPr lvl="1" eaLnBrk="1" hangingPunct="1"/>
            <a:r>
              <a:rPr lang="en-US" altLang="en-US" sz="2400" dirty="0"/>
              <a:t>Ask questions about the data in a data collection.</a:t>
            </a:r>
          </a:p>
          <a:p>
            <a:pPr eaLnBrk="1" hangingPunct="1"/>
            <a:r>
              <a:rPr lang="en-US" altLang="en-US" sz="2400" dirty="0"/>
              <a:t>An </a:t>
            </a:r>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 </a:t>
            </a:r>
            <a:r>
              <a:rPr lang="en-US" altLang="en-US" sz="2400" dirty="0"/>
              <a:t>: a collection of data </a:t>
            </a:r>
            <a:r>
              <a:rPr lang="en-US" altLang="en-US" sz="2400" b="1" dirty="0"/>
              <a:t>and</a:t>
            </a:r>
            <a:r>
              <a:rPr lang="en-US" altLang="en-US" sz="2400" i="1" dirty="0"/>
              <a:t> </a:t>
            </a:r>
            <a:r>
              <a:rPr lang="en-US" altLang="en-US" sz="2400" dirty="0"/>
              <a:t>a set of operations on data</a:t>
            </a:r>
          </a:p>
          <a:p>
            <a:pPr eaLnBrk="1" hangingPunct="1"/>
            <a:r>
              <a:rPr lang="en-US" altLang="en-US" sz="2400" dirty="0"/>
              <a:t>A data structure : an implementation of an </a:t>
            </a:r>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 </a:t>
            </a:r>
            <a:r>
              <a:rPr lang="en-US" altLang="en-US" sz="2400" dirty="0"/>
              <a:t>within </a:t>
            </a:r>
            <a:r>
              <a:rPr lang="en-US" altLang="en-US" sz="2400" dirty="0" smtClean="0"/>
              <a:t>a</a:t>
            </a:r>
            <a:r>
              <a:rPr lang="en-US" altLang="en-US" sz="2400" baseline="0" dirty="0" smtClean="0"/>
              <a:t> </a:t>
            </a:r>
            <a:r>
              <a:rPr lang="en-US" altLang="en-US" sz="2400" dirty="0" smtClean="0"/>
              <a:t>programming </a:t>
            </a:r>
            <a:r>
              <a:rPr lang="en-US" altLang="en-US" sz="2400" dirty="0"/>
              <a:t>language</a:t>
            </a:r>
          </a:p>
        </p:txBody>
      </p:sp>
    </p:spTree>
    <p:extLst>
      <p:ext uri="{BB962C8B-B14F-4D97-AF65-F5344CB8AC3E}">
        <p14:creationId xmlns:p14="http://schemas.microsoft.com/office/powerpoint/2010/main" val="1782400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Abstract Data Types (A</a:t>
            </a:r>
            <a:r>
              <a:rPr lang="en-US" altLang="en-US" sz="100" dirty="0" smtClean="0"/>
              <a:t> </a:t>
            </a:r>
            <a:r>
              <a:rPr lang="en-US" altLang="en-US" dirty="0"/>
              <a:t>D</a:t>
            </a:r>
            <a:r>
              <a:rPr lang="en-US" altLang="en-US" sz="100" dirty="0"/>
              <a:t> </a:t>
            </a:r>
            <a:r>
              <a:rPr lang="en-US" altLang="en-US" dirty="0"/>
              <a:t>T</a:t>
            </a:r>
            <a:r>
              <a:rPr lang="en-US" altLang="en-US" dirty="0" smtClean="0"/>
              <a:t>) </a:t>
            </a:r>
            <a:r>
              <a:rPr lang="en-US" altLang="en-US" sz="2000" b="0" dirty="0" smtClean="0"/>
              <a:t>(2 </a:t>
            </a:r>
            <a:r>
              <a:rPr lang="en-US" altLang="en-US" sz="2000" b="0" dirty="0"/>
              <a:t>of 3)</a:t>
            </a:r>
            <a:endParaRPr lang="en-US" dirty="0"/>
          </a:p>
        </p:txBody>
      </p:sp>
      <p:sp>
        <p:nvSpPr>
          <p:cNvPr id="5" name="Text Placeholder 4"/>
          <p:cNvSpPr>
            <a:spLocks noGrp="1"/>
          </p:cNvSpPr>
          <p:nvPr>
            <p:ph type="body" idx="1"/>
          </p:nvPr>
        </p:nvSpPr>
        <p:spPr>
          <a:xfrm>
            <a:off x="457200" y="1600201"/>
            <a:ext cx="8229600" cy="460612"/>
          </a:xfrm>
        </p:spPr>
        <p:txBody>
          <a:bodyPr/>
          <a:lstStyle/>
          <a:p>
            <a:pPr marL="0" indent="0" eaLnBrk="1" hangingPunct="1">
              <a:buNone/>
            </a:pPr>
            <a:r>
              <a:rPr lang="en-US" altLang="en-US" sz="2000" b="1" dirty="0" smtClean="0"/>
              <a:t>Figure </a:t>
            </a:r>
            <a:r>
              <a:rPr lang="en-US" altLang="en-US" sz="2000" b="1" dirty="0"/>
              <a:t>1-4 </a:t>
            </a:r>
            <a:r>
              <a:rPr lang="en-US" altLang="en-US" sz="2000" dirty="0"/>
              <a:t>A dispenser of chilled water, crushed ice, and ice cubes</a:t>
            </a:r>
          </a:p>
        </p:txBody>
      </p:sp>
      <p:pic>
        <p:nvPicPr>
          <p:cNvPr id="4" name="Picture 5" descr="A diagram illustrates a user’s exterior view and a technician’s interior view of a dispenser of chilled water, crushed ice, and ice cubes. User’s exterior view represents a dispenser with three nozzles and holders. The buttons for these nozzles are titled, chilled water, crushed ice, and ice cubes. A light indicator beside reads, No ice. Technician’s interior view represents water input, which is connected with three blocks titled, chilled water maker, crushed ice maker, and ice cube maker. The three makes are connected to their corresponding buttons and dispensers. In addition, crushed ice maker and ice cube maker are connected to a block titled, No ice indicat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88" y="2348364"/>
            <a:ext cx="7870825" cy="300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1767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Abstract Data Types (A</a:t>
            </a:r>
            <a:r>
              <a:rPr lang="en-US" altLang="en-US" sz="100" dirty="0"/>
              <a:t> </a:t>
            </a:r>
            <a:r>
              <a:rPr lang="en-US" altLang="en-US" dirty="0"/>
              <a:t>D</a:t>
            </a:r>
            <a:r>
              <a:rPr lang="en-US" altLang="en-US" sz="100" dirty="0"/>
              <a:t> </a:t>
            </a:r>
            <a:r>
              <a:rPr lang="en-US" altLang="en-US" dirty="0"/>
              <a:t>T) </a:t>
            </a:r>
            <a:r>
              <a:rPr lang="en-US" altLang="en-US" sz="2000" b="0" dirty="0" smtClean="0"/>
              <a:t>(3 </a:t>
            </a:r>
            <a:r>
              <a:rPr lang="en-US" altLang="en-US" sz="2000" b="0" dirty="0"/>
              <a:t>of 3)</a:t>
            </a:r>
            <a:endParaRPr lang="en-US" dirty="0"/>
          </a:p>
        </p:txBody>
      </p:sp>
      <p:sp>
        <p:nvSpPr>
          <p:cNvPr id="4" name="Text Placeholder 3"/>
          <p:cNvSpPr>
            <a:spLocks noGrp="1"/>
          </p:cNvSpPr>
          <p:nvPr>
            <p:ph type="body" idx="1"/>
          </p:nvPr>
        </p:nvSpPr>
        <p:spPr>
          <a:xfrm>
            <a:off x="457200" y="1600200"/>
            <a:ext cx="8229600" cy="747215"/>
          </a:xfrm>
        </p:spPr>
        <p:txBody>
          <a:bodyPr/>
          <a:lstStyle/>
          <a:p>
            <a:pPr marL="0" indent="0" eaLnBrk="1" hangingPunct="1">
              <a:buNone/>
            </a:pPr>
            <a:r>
              <a:rPr lang="en-US" altLang="en-US" sz="2000" b="1" dirty="0" smtClean="0"/>
              <a:t>Figure 1-5 </a:t>
            </a:r>
            <a:r>
              <a:rPr lang="en-US" altLang="en-US" sz="2000" dirty="0"/>
              <a:t>A wall of </a:t>
            </a:r>
            <a:r>
              <a:rPr lang="en-US" altLang="en-US" sz="2000" dirty="0" smtClean="0"/>
              <a:t>A</a:t>
            </a:r>
            <a:r>
              <a:rPr lang="en-US" altLang="en-US" sz="100" dirty="0" smtClean="0"/>
              <a:t> </a:t>
            </a:r>
            <a:r>
              <a:rPr lang="en-US" altLang="en-US" sz="2000" dirty="0" smtClean="0"/>
              <a:t>D</a:t>
            </a:r>
            <a:r>
              <a:rPr lang="en-US" altLang="en-US" sz="100" dirty="0" smtClean="0"/>
              <a:t> </a:t>
            </a:r>
            <a:r>
              <a:rPr lang="en-US" altLang="en-US" sz="2000" dirty="0" smtClean="0"/>
              <a:t>T </a:t>
            </a:r>
            <a:r>
              <a:rPr lang="en-US" altLang="en-US" sz="2000" dirty="0"/>
              <a:t>operations isolates a data </a:t>
            </a:r>
            <a:r>
              <a:rPr lang="en-US" altLang="en-US" sz="2000" dirty="0" smtClean="0"/>
              <a:t>structure </a:t>
            </a:r>
            <a:r>
              <a:rPr lang="en-US" altLang="en-US" sz="2000" dirty="0"/>
              <a:t>from the program that uses it</a:t>
            </a:r>
          </a:p>
        </p:txBody>
      </p:sp>
      <p:pic>
        <p:nvPicPr>
          <p:cNvPr id="5" name="Picture 5" descr="An illustration of a module titled, My program. Here, a wall separates a data structure from the module that uses it. My program module does interesting things. Data from my program passes through different slits in the wall to Data structure both ways. It undergoes functions such as add, contain and remove. The changed data after the function is applied, move back to my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860" y="2634965"/>
            <a:ext cx="5412281" cy="363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113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Designing an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a:t>
            </a:r>
            <a:endParaRPr lang="en-US" dirty="0"/>
          </a:p>
        </p:txBody>
      </p:sp>
      <p:sp>
        <p:nvSpPr>
          <p:cNvPr id="3" name="Text Placeholder 2"/>
          <p:cNvSpPr>
            <a:spLocks noGrp="1"/>
          </p:cNvSpPr>
          <p:nvPr>
            <p:ph type="body" idx="1"/>
          </p:nvPr>
        </p:nvSpPr>
        <p:spPr>
          <a:xfrm>
            <a:off x="457200" y="1600201"/>
            <a:ext cx="8229600" cy="2926080"/>
          </a:xfrm>
        </p:spPr>
        <p:txBody>
          <a:bodyPr/>
          <a:lstStyle/>
          <a:p>
            <a:pPr eaLnBrk="1" hangingPunct="1"/>
            <a:r>
              <a:rPr lang="en-US" altLang="en-US" sz="2400" dirty="0"/>
              <a:t>Evolves naturally during the problem-solving process</a:t>
            </a:r>
          </a:p>
          <a:p>
            <a:pPr lvl="1" eaLnBrk="1" hangingPunct="1"/>
            <a:r>
              <a:rPr lang="en-US" altLang="en-US" sz="2400" dirty="0"/>
              <a:t>What data does a problem require?</a:t>
            </a:r>
          </a:p>
          <a:p>
            <a:pPr lvl="1" eaLnBrk="1" hangingPunct="1"/>
            <a:r>
              <a:rPr lang="en-US" altLang="en-US" sz="2400" dirty="0"/>
              <a:t>What operations does a problem require?</a:t>
            </a:r>
          </a:p>
          <a:p>
            <a:pPr eaLnBrk="1" hangingPunct="1"/>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a:t>
            </a:r>
            <a:r>
              <a:rPr lang="en-US" altLang="en-US" sz="100" dirty="0" smtClean="0"/>
              <a:t> </a:t>
            </a:r>
            <a:r>
              <a:rPr lang="en-US" altLang="en-US" sz="2400" dirty="0" smtClean="0"/>
              <a:t>s </a:t>
            </a:r>
            <a:r>
              <a:rPr lang="en-US" altLang="en-US" sz="2400" dirty="0"/>
              <a:t>typically have initialization and destruction </a:t>
            </a:r>
            <a:r>
              <a:rPr lang="en-US" altLang="en-US" sz="2400" dirty="0" smtClean="0"/>
              <a:t>operations</a:t>
            </a:r>
            <a:endParaRPr lang="en-US" altLang="en-US" sz="2400" dirty="0"/>
          </a:p>
          <a:p>
            <a:pPr lvl="1" eaLnBrk="1" hangingPunct="1"/>
            <a:r>
              <a:rPr lang="en-US" altLang="en-US" sz="2400" dirty="0" smtClean="0"/>
              <a:t>Assumed </a:t>
            </a:r>
            <a:r>
              <a:rPr lang="en-US" altLang="en-US" sz="2400" dirty="0"/>
              <a:t>but not specified at this stage</a:t>
            </a:r>
          </a:p>
        </p:txBody>
      </p:sp>
    </p:spTree>
    <p:extLst>
      <p:ext uri="{BB962C8B-B14F-4D97-AF65-F5344CB8AC3E}">
        <p14:creationId xmlns:p14="http://schemas.microsoft.com/office/powerpoint/2010/main" val="60338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Object-Oriented Concepts</a:t>
            </a:r>
            <a:endParaRPr lang="en-US" dirty="0"/>
          </a:p>
        </p:txBody>
      </p:sp>
      <p:sp>
        <p:nvSpPr>
          <p:cNvPr id="3" name="Text Placeholder 2"/>
          <p:cNvSpPr>
            <a:spLocks noGrp="1"/>
          </p:cNvSpPr>
          <p:nvPr>
            <p:ph type="body" idx="1"/>
          </p:nvPr>
        </p:nvSpPr>
        <p:spPr>
          <a:xfrm>
            <a:off x="457200" y="1600201"/>
            <a:ext cx="8229600" cy="3703319"/>
          </a:xfrm>
        </p:spPr>
        <p:txBody>
          <a:bodyPr/>
          <a:lstStyle/>
          <a:p>
            <a:pPr eaLnBrk="1" hangingPunct="1"/>
            <a:r>
              <a:rPr lang="en-US" altLang="en-US" sz="2400" dirty="0"/>
              <a:t>Object-oriented analysis and design (</a:t>
            </a:r>
            <a:r>
              <a:rPr lang="en-US" altLang="en-US" sz="2400" dirty="0" smtClean="0"/>
              <a:t>O</a:t>
            </a:r>
            <a:r>
              <a:rPr lang="en-US" altLang="en-US" sz="100" dirty="0" smtClean="0"/>
              <a:t> </a:t>
            </a:r>
            <a:r>
              <a:rPr lang="en-US" altLang="en-US" sz="2400" dirty="0" smtClean="0"/>
              <a:t>O</a:t>
            </a:r>
            <a:r>
              <a:rPr lang="en-US" altLang="en-US" sz="100" dirty="0" smtClean="0"/>
              <a:t> </a:t>
            </a:r>
            <a:r>
              <a:rPr lang="en-US" altLang="en-US" sz="2400" dirty="0" smtClean="0"/>
              <a:t>A</a:t>
            </a:r>
            <a:r>
              <a:rPr lang="en-US" altLang="en-US" sz="100" dirty="0" smtClean="0"/>
              <a:t> </a:t>
            </a:r>
            <a:r>
              <a:rPr lang="en-US" altLang="en-US" sz="2400" dirty="0" smtClean="0"/>
              <a:t>D</a:t>
            </a:r>
            <a:r>
              <a:rPr lang="en-US" altLang="en-US" sz="2400" dirty="0"/>
              <a:t>)</a:t>
            </a:r>
          </a:p>
          <a:p>
            <a:pPr lvl="1" eaLnBrk="1" hangingPunct="1"/>
            <a:r>
              <a:rPr lang="en-US" altLang="en-US" sz="2400" dirty="0"/>
              <a:t>Process for solving problems</a:t>
            </a:r>
          </a:p>
          <a:p>
            <a:pPr eaLnBrk="1" hangingPunct="1"/>
            <a:r>
              <a:rPr lang="en-US" altLang="en-US" sz="2400" dirty="0"/>
              <a:t>Solution</a:t>
            </a:r>
            <a:endParaRPr lang="en-US" altLang="en-US" sz="2400" b="1" dirty="0"/>
          </a:p>
          <a:p>
            <a:pPr lvl="1" eaLnBrk="1" hangingPunct="1"/>
            <a:r>
              <a:rPr lang="en-US" altLang="en-US" sz="2400" dirty="0"/>
              <a:t>Computer program consisting of system of interacting classes of objects</a:t>
            </a:r>
          </a:p>
          <a:p>
            <a:pPr eaLnBrk="1" hangingPunct="1"/>
            <a:r>
              <a:rPr lang="en-US" altLang="en-US" sz="2400" dirty="0" smtClean="0"/>
              <a:t>Object</a:t>
            </a:r>
            <a:endParaRPr lang="en-US" altLang="en-US" sz="2400" b="1" dirty="0"/>
          </a:p>
          <a:p>
            <a:pPr lvl="1" eaLnBrk="1" hangingPunct="1"/>
            <a:r>
              <a:rPr lang="en-US" altLang="en-US" sz="2400" dirty="0"/>
              <a:t>Has set of characteristics, behaviors related to solution</a:t>
            </a:r>
          </a:p>
        </p:txBody>
      </p:sp>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a:t>
            </a:r>
            <a:r>
              <a:rPr lang="en-US" altLang="en-US" sz="100" dirty="0" smtClean="0"/>
              <a:t> </a:t>
            </a:r>
            <a:r>
              <a:rPr lang="en-US" altLang="en-US" dirty="0" smtClean="0"/>
              <a:t>s </a:t>
            </a:r>
            <a:r>
              <a:rPr lang="en-US" altLang="en-US" dirty="0"/>
              <a:t>That Suggest Other A</a:t>
            </a:r>
            <a:r>
              <a:rPr lang="en-US" altLang="en-US" sz="100" dirty="0"/>
              <a:t> </a:t>
            </a:r>
            <a:r>
              <a:rPr lang="en-US" altLang="en-US" dirty="0"/>
              <a:t>D</a:t>
            </a:r>
            <a:r>
              <a:rPr lang="en-US" altLang="en-US" sz="100" dirty="0"/>
              <a:t> </a:t>
            </a:r>
            <a:r>
              <a:rPr lang="en-US" altLang="en-US" dirty="0"/>
              <a:t>T</a:t>
            </a:r>
            <a:r>
              <a:rPr lang="en-US" altLang="en-US" sz="100" dirty="0"/>
              <a:t> </a:t>
            </a:r>
            <a:r>
              <a:rPr lang="en-US" altLang="en-US" dirty="0" smtClean="0"/>
              <a:t>s</a:t>
            </a:r>
            <a:endParaRPr lang="en-US" dirty="0"/>
          </a:p>
        </p:txBody>
      </p:sp>
      <p:sp>
        <p:nvSpPr>
          <p:cNvPr id="3" name="Text Placeholder 2"/>
          <p:cNvSpPr>
            <a:spLocks noGrp="1"/>
          </p:cNvSpPr>
          <p:nvPr>
            <p:ph type="body" idx="1"/>
          </p:nvPr>
        </p:nvSpPr>
        <p:spPr>
          <a:xfrm>
            <a:off x="457200" y="1600201"/>
            <a:ext cx="8229600" cy="1888588"/>
          </a:xfrm>
        </p:spPr>
        <p:txBody>
          <a:bodyPr/>
          <a:lstStyle/>
          <a:p>
            <a:pPr eaLnBrk="1" hangingPunct="1"/>
            <a:r>
              <a:rPr lang="en-US" altLang="en-US" sz="2400" dirty="0"/>
              <a:t>You can use an </a:t>
            </a:r>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 </a:t>
            </a:r>
            <a:r>
              <a:rPr lang="en-US" altLang="en-US" sz="2400" dirty="0"/>
              <a:t>to implement another </a:t>
            </a:r>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a:t>
            </a:r>
            <a:endParaRPr lang="en-US" altLang="en-US" sz="2400" dirty="0"/>
          </a:p>
          <a:p>
            <a:pPr lvl="1" eaLnBrk="1" hangingPunct="1"/>
            <a:r>
              <a:rPr lang="en-US" altLang="en-US" sz="2400" dirty="0"/>
              <a:t>Example: Date-Time objects available in </a:t>
            </a:r>
            <a:r>
              <a:rPr lang="en-US" altLang="en-US" sz="2400" dirty="0" smtClean="0"/>
              <a:t>C</a:t>
            </a:r>
            <a:r>
              <a:rPr lang="en-US" altLang="en-US" sz="100" dirty="0" smtClean="0"/>
              <a:t> </a:t>
            </a:r>
            <a:r>
              <a:rPr lang="en-US" altLang="en-US" sz="2400" dirty="0" smtClean="0"/>
              <a:t>+</a:t>
            </a:r>
            <a:r>
              <a:rPr lang="en-US" altLang="en-US" sz="100" dirty="0" smtClean="0"/>
              <a:t> </a:t>
            </a:r>
            <a:r>
              <a:rPr lang="en-US" altLang="en-US" sz="2400" dirty="0" smtClean="0"/>
              <a:t>+ </a:t>
            </a:r>
            <a:r>
              <a:rPr lang="en-US" altLang="en-US" sz="2400" dirty="0"/>
              <a:t>for use in various contexts</a:t>
            </a:r>
          </a:p>
          <a:p>
            <a:pPr lvl="1" eaLnBrk="1" hangingPunct="1"/>
            <a:r>
              <a:rPr lang="en-US" altLang="en-US" sz="2400" dirty="0"/>
              <a:t>Possible to create your own fraction </a:t>
            </a:r>
            <a:r>
              <a:rPr lang="en-US" altLang="en-US" sz="2400" dirty="0" smtClean="0"/>
              <a:t>object</a:t>
            </a:r>
            <a:endParaRPr lang="en-US" altLang="en-US" sz="2400" dirty="0"/>
          </a:p>
        </p:txBody>
      </p:sp>
      <p:graphicFrame>
        <p:nvGraphicFramePr>
          <p:cNvPr id="8" name="Object 7" descr="Left brace start fraction a over b end fraction, where a comma b is an element of Integers and b is not equal to 0 right brace."/>
          <p:cNvGraphicFramePr>
            <a:graphicFrameLocks noChangeAspect="1"/>
          </p:cNvGraphicFramePr>
          <p:nvPr>
            <p:extLst>
              <p:ext uri="{D42A27DB-BD31-4B8C-83A1-F6EECF244321}">
                <p14:modId xmlns:p14="http://schemas.microsoft.com/office/powerpoint/2010/main" val="3099835137"/>
              </p:ext>
            </p:extLst>
          </p:nvPr>
        </p:nvGraphicFramePr>
        <p:xfrm>
          <a:off x="2722563" y="3489325"/>
          <a:ext cx="3702050" cy="927100"/>
        </p:xfrm>
        <a:graphic>
          <a:graphicData uri="http://schemas.openxmlformats.org/presentationml/2006/ole">
            <mc:AlternateContent xmlns:mc="http://schemas.openxmlformats.org/markup-compatibility/2006">
              <mc:Choice xmlns:v="urn:schemas-microsoft-com:vml" Requires="v">
                <p:oleObj spid="_x0000_s1359" name="Equation" r:id="rId3" imgW="1726920" imgH="431640" progId="Equation.DSMT4">
                  <p:embed/>
                </p:oleObj>
              </mc:Choice>
              <mc:Fallback>
                <p:oleObj name="Equation" r:id="rId3" imgW="1726920" imgH="431640" progId="Equation.DSMT4">
                  <p:embed/>
                  <p:pic>
                    <p:nvPicPr>
                      <p:cNvPr id="0" name=""/>
                      <p:cNvPicPr/>
                      <p:nvPr/>
                    </p:nvPicPr>
                    <p:blipFill>
                      <a:blip r:embed="rId4"/>
                      <a:stretch>
                        <a:fillRect/>
                      </a:stretch>
                    </p:blipFill>
                    <p:spPr>
                      <a:xfrm>
                        <a:off x="2722563" y="3489325"/>
                        <a:ext cx="3702050" cy="927100"/>
                      </a:xfrm>
                      <a:prstGeom prst="rect">
                        <a:avLst/>
                      </a:prstGeom>
                    </p:spPr>
                  </p:pic>
                </p:oleObj>
              </mc:Fallback>
            </mc:AlternateContent>
          </a:graphicData>
        </a:graphic>
      </p:graphicFrame>
      <p:sp>
        <p:nvSpPr>
          <p:cNvPr id="4" name="Text Placeholder 3"/>
          <p:cNvSpPr>
            <a:spLocks noGrp="1"/>
          </p:cNvSpPr>
          <p:nvPr>
            <p:ph type="body" idx="2"/>
          </p:nvPr>
        </p:nvSpPr>
        <p:spPr>
          <a:xfrm>
            <a:off x="457200" y="4425461"/>
            <a:ext cx="8229600" cy="507219"/>
          </a:xfrm>
        </p:spPr>
        <p:txBody>
          <a:bodyPr/>
          <a:lstStyle/>
          <a:p>
            <a:pPr marL="0" indent="723900">
              <a:buNone/>
            </a:pPr>
            <a:r>
              <a:rPr lang="en-US" altLang="en-US" sz="2400" dirty="0"/>
              <a:t>to use in some other object which required fractions</a:t>
            </a:r>
            <a:endParaRPr lang="en-US" sz="2400" dirty="0"/>
          </a:p>
        </p:txBody>
      </p:sp>
    </p:spTree>
    <p:extLst>
      <p:ext uri="{BB962C8B-B14F-4D97-AF65-F5344CB8AC3E}">
        <p14:creationId xmlns:p14="http://schemas.microsoft.com/office/powerpoint/2010/main" val="2193762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The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 </a:t>
            </a:r>
            <a:r>
              <a:rPr lang="en-US" altLang="en-US" dirty="0"/>
              <a:t>Bag</a:t>
            </a:r>
            <a:endParaRPr lang="en-US" dirty="0"/>
          </a:p>
        </p:txBody>
      </p:sp>
      <p:sp>
        <p:nvSpPr>
          <p:cNvPr id="6" name="Text Placeholder 5"/>
          <p:cNvSpPr>
            <a:spLocks noGrp="1"/>
          </p:cNvSpPr>
          <p:nvPr>
            <p:ph type="body" idx="1"/>
          </p:nvPr>
        </p:nvSpPr>
        <p:spPr>
          <a:xfrm>
            <a:off x="457200" y="1600201"/>
            <a:ext cx="8229600" cy="3642360"/>
          </a:xfrm>
        </p:spPr>
        <p:txBody>
          <a:bodyPr/>
          <a:lstStyle/>
          <a:p>
            <a:pPr eaLnBrk="1" hangingPunct="1"/>
            <a:r>
              <a:rPr lang="en-US" altLang="en-US" sz="2400" dirty="0"/>
              <a:t>Consider the bag to be an abstract data type.</a:t>
            </a:r>
          </a:p>
          <a:p>
            <a:pPr lvl="1" eaLnBrk="1" hangingPunct="1"/>
            <a:r>
              <a:rPr lang="en-US" altLang="en-US" sz="2400" dirty="0"/>
              <a:t>We are specifying an abstraction inspired by an actual physical bag</a:t>
            </a:r>
          </a:p>
          <a:p>
            <a:pPr lvl="1" eaLnBrk="1" hangingPunct="1"/>
            <a:r>
              <a:rPr lang="en-US" altLang="en-US" sz="2400" dirty="0"/>
              <a:t>Doesn’t do much more than contain its items</a:t>
            </a:r>
          </a:p>
          <a:p>
            <a:pPr lvl="1" eaLnBrk="1" hangingPunct="1"/>
            <a:r>
              <a:rPr lang="en-US" altLang="en-US" sz="2400" dirty="0"/>
              <a:t>Can unordered and possibly duplicate objects</a:t>
            </a:r>
          </a:p>
          <a:p>
            <a:pPr lvl="1" eaLnBrk="1" hangingPunct="1"/>
            <a:r>
              <a:rPr lang="en-US" altLang="en-US" sz="2400" dirty="0"/>
              <a:t>We insist objects be of same or similar types</a:t>
            </a:r>
          </a:p>
          <a:p>
            <a:pPr eaLnBrk="1" hangingPunct="1"/>
            <a:r>
              <a:rPr lang="en-US" altLang="en-US" sz="2400" dirty="0"/>
              <a:t>Knowing just its </a:t>
            </a:r>
            <a:r>
              <a:rPr lang="en-US" altLang="en-US" sz="2400" dirty="0" smtClean="0"/>
              <a:t>interface</a:t>
            </a:r>
            <a:endParaRPr lang="en-US" altLang="en-US" sz="2400" dirty="0"/>
          </a:p>
          <a:p>
            <a:pPr lvl="1" eaLnBrk="1" hangingPunct="1"/>
            <a:r>
              <a:rPr lang="en-US" altLang="en-US" sz="2400" dirty="0"/>
              <a:t>Can use </a:t>
            </a:r>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 </a:t>
            </a:r>
            <a:r>
              <a:rPr lang="en-US" altLang="en-US" sz="2400" dirty="0"/>
              <a:t>bag in a program</a:t>
            </a:r>
          </a:p>
        </p:txBody>
      </p:sp>
    </p:spTree>
    <p:extLst>
      <p:ext uri="{BB962C8B-B14F-4D97-AF65-F5344CB8AC3E}">
        <p14:creationId xmlns:p14="http://schemas.microsoft.com/office/powerpoint/2010/main" val="3895346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ltLang="en-US" dirty="0"/>
              <a:t>Identifying Behaviors</a:t>
            </a:r>
            <a:endParaRPr lang="en-US" dirty="0"/>
          </a:p>
        </p:txBody>
      </p:sp>
      <p:sp>
        <p:nvSpPr>
          <p:cNvPr id="5" name="Text Placeholder 4"/>
          <p:cNvSpPr>
            <a:spLocks noGrp="1"/>
          </p:cNvSpPr>
          <p:nvPr>
            <p:ph type="body" idx="1"/>
          </p:nvPr>
        </p:nvSpPr>
        <p:spPr>
          <a:xfrm>
            <a:off x="457200" y="1600200"/>
            <a:ext cx="8229600" cy="487907"/>
          </a:xfrm>
        </p:spPr>
        <p:txBody>
          <a:bodyPr/>
          <a:lstStyle/>
          <a:p>
            <a:pPr marL="0" indent="0" eaLnBrk="1" hangingPunct="1">
              <a:buNone/>
            </a:pPr>
            <a:r>
              <a:rPr lang="en-US" altLang="en-US" sz="2000" b="1" dirty="0" smtClean="0"/>
              <a:t>Figure </a:t>
            </a:r>
            <a:r>
              <a:rPr lang="en-US" altLang="en-US" sz="2000" b="1" dirty="0"/>
              <a:t>1-6 </a:t>
            </a:r>
            <a:r>
              <a:rPr lang="en-US" altLang="en-US" sz="2000" dirty="0"/>
              <a:t>A </a:t>
            </a:r>
            <a:r>
              <a:rPr lang="en-US" altLang="en-US" sz="2000" dirty="0" smtClean="0"/>
              <a:t>C</a:t>
            </a:r>
            <a:r>
              <a:rPr lang="en-US" altLang="en-US" sz="100" dirty="0" smtClean="0"/>
              <a:t> </a:t>
            </a:r>
            <a:r>
              <a:rPr lang="en-US" altLang="en-US" sz="2000" dirty="0" smtClean="0"/>
              <a:t>R</a:t>
            </a:r>
            <a:r>
              <a:rPr lang="en-US" altLang="en-US" sz="100" dirty="0" smtClean="0"/>
              <a:t> </a:t>
            </a:r>
            <a:r>
              <a:rPr lang="en-US" altLang="en-US" sz="2000" dirty="0" smtClean="0"/>
              <a:t>C </a:t>
            </a:r>
            <a:r>
              <a:rPr lang="en-US" altLang="en-US" sz="2000" dirty="0"/>
              <a:t>card for a class Bag</a:t>
            </a:r>
          </a:p>
        </p:txBody>
      </p:sp>
      <p:pic>
        <p:nvPicPr>
          <p:cNvPr id="6" name="Picture 2" descr="An illustration of a C R C card titled, Bag. The card has two attributes titled, responsibilities and collaborations. Responsibilities are as follows: Get the number of items currently in the bag. See whether the bag is empty. Add a given object to the bag. Remove an occurrence of a specific object from the bag, if possible. Remove all objects from the bag. Count the number of times a certain object occurs in the bag. Test whether the bag contains a particular object. Look at all objects that are in the bag. Collaborations are as follows: The class of objects that the bag can cont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481" y="2375657"/>
            <a:ext cx="4745038" cy="350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820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Specifying Data and Operations</a:t>
            </a:r>
            <a:endParaRPr lang="en-US" dirty="0"/>
          </a:p>
        </p:txBody>
      </p:sp>
      <p:sp>
        <p:nvSpPr>
          <p:cNvPr id="4" name="Text Placeholder 3"/>
          <p:cNvSpPr>
            <a:spLocks noGrp="1"/>
          </p:cNvSpPr>
          <p:nvPr>
            <p:ph type="body" idx="1"/>
          </p:nvPr>
        </p:nvSpPr>
        <p:spPr>
          <a:xfrm>
            <a:off x="457200" y="1600200"/>
            <a:ext cx="8229600" cy="515203"/>
          </a:xfrm>
        </p:spPr>
        <p:txBody>
          <a:bodyPr/>
          <a:lstStyle/>
          <a:p>
            <a:pPr marL="0" indent="0" eaLnBrk="1" hangingPunct="1">
              <a:buNone/>
            </a:pPr>
            <a:r>
              <a:rPr lang="en-US" altLang="en-US" sz="2000" b="1" dirty="0" smtClean="0"/>
              <a:t>Figure </a:t>
            </a:r>
            <a:r>
              <a:rPr lang="en-US" altLang="en-US" sz="2000" b="1" dirty="0"/>
              <a:t>1-7 </a:t>
            </a:r>
            <a:r>
              <a:rPr lang="en-US" altLang="en-US" sz="2000" dirty="0" smtClean="0"/>
              <a:t>U</a:t>
            </a:r>
            <a:r>
              <a:rPr lang="en-US" altLang="en-US" sz="100" dirty="0" smtClean="0"/>
              <a:t> </a:t>
            </a:r>
            <a:r>
              <a:rPr lang="en-US" altLang="en-US" sz="2000" dirty="0" smtClean="0"/>
              <a:t>M</a:t>
            </a:r>
            <a:r>
              <a:rPr lang="en-US" altLang="en-US" sz="100" dirty="0" smtClean="0"/>
              <a:t> </a:t>
            </a:r>
            <a:r>
              <a:rPr lang="en-US" altLang="en-US" sz="2000" dirty="0" smtClean="0"/>
              <a:t>L </a:t>
            </a:r>
            <a:r>
              <a:rPr lang="en-US" altLang="en-US" sz="2000" dirty="0"/>
              <a:t>notation for the class Bag</a:t>
            </a:r>
          </a:p>
        </p:txBody>
      </p:sp>
      <p:pic>
        <p:nvPicPr>
          <p:cNvPr id="5" name="Picture 2" descr="A U M L notation for a class titled, Bag. Bag has no attributes. The methods are as follows: get Current Size left parenthesis right parenthesis colon integer, is Empty left parenthesis right parenthesis colon Boolean, add left parenthesis new Entry colon Item Type right parenthesis colon boolean, remove left parenthesis an Entry colon Item Type right parenthesis colon boolean, clear left parenthesis right parenthesis colon void, get Frequency Of left parenthesis an Entry colon Item Type right parenthesis colon integer, contains left parenthesis an Entry colon Item Type right parenthesis colon boolean, and to Vector left parenthesis right parenthesis colon vector. All methods have public access specif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491" y="2402953"/>
            <a:ext cx="5541018" cy="343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4356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An Interface Template for the A</a:t>
            </a:r>
            <a:r>
              <a:rPr lang="en-US" altLang="en-US" sz="100" dirty="0" smtClean="0"/>
              <a:t> </a:t>
            </a:r>
            <a:r>
              <a:rPr lang="en-US" altLang="en-US" dirty="0" smtClean="0"/>
              <a:t>D</a:t>
            </a:r>
            <a:r>
              <a:rPr lang="en-US" altLang="en-US" sz="100" dirty="0" smtClean="0"/>
              <a:t> </a:t>
            </a:r>
            <a:r>
              <a:rPr lang="en-US" altLang="en-US" dirty="0" smtClean="0"/>
              <a:t>T </a:t>
            </a:r>
            <a:r>
              <a:rPr lang="en-US" altLang="en-US" sz="2000" b="0" dirty="0" smtClean="0"/>
              <a:t>(1 of 3)</a:t>
            </a:r>
            <a:endParaRPr lang="en-US" sz="2000" b="0" dirty="0"/>
          </a:p>
        </p:txBody>
      </p:sp>
      <p:sp>
        <p:nvSpPr>
          <p:cNvPr id="6" name="Text Placeholder 5"/>
          <p:cNvSpPr>
            <a:spLocks noGrp="1"/>
          </p:cNvSpPr>
          <p:nvPr>
            <p:ph type="body" idx="1"/>
          </p:nvPr>
        </p:nvSpPr>
        <p:spPr>
          <a:xfrm>
            <a:off x="457200" y="1600200"/>
            <a:ext cx="8229600" cy="501555"/>
          </a:xfrm>
        </p:spPr>
        <p:txBody>
          <a:bodyPr/>
          <a:lstStyle/>
          <a:p>
            <a:pPr marL="0" indent="0" eaLnBrk="1" hangingPunct="1">
              <a:buNone/>
            </a:pPr>
            <a:r>
              <a:rPr lang="en-US" altLang="en-US" sz="2000" b="1" dirty="0" smtClean="0"/>
              <a:t>Listing </a:t>
            </a:r>
            <a:r>
              <a:rPr lang="en-US" altLang="en-US" sz="2000" b="1" dirty="0"/>
              <a:t>1-1 </a:t>
            </a:r>
            <a:r>
              <a:rPr lang="en-US" altLang="en-US" sz="2000" dirty="0"/>
              <a:t>A file containing a </a:t>
            </a:r>
            <a:r>
              <a:rPr lang="en-US" altLang="en-US" sz="2000" dirty="0" smtClean="0"/>
              <a:t>C++ </a:t>
            </a:r>
            <a:r>
              <a:rPr lang="en-US" altLang="en-US" sz="2000" dirty="0"/>
              <a:t>interface for bags</a:t>
            </a:r>
          </a:p>
        </p:txBody>
      </p:sp>
      <p:pic>
        <p:nvPicPr>
          <p:cNvPr id="7" name="Picture 5" descr="Computer code has 55 lines. The lines read as follows. Line 1. forward slash asterisk asterisk at sign file Bag Interface period h asterisk forward slash. Line 2. hash if n d e f BAG underscore INTERFACE underscore. Line 3. hash define BAG underscore INTERFACE underscore. Line 4. blank. Line 5. hash include left angle bracket vector right angle bracket. Line 6. blank. Line 7. template left angle bracket class Item Type right angle bracket. Line 8. class Bag lnterface. Line 9. left brace. Line 10. public colon. Line 11, indented once. forward slash asterisk asterisk Gets the current number of entries in this bag period. Line 12, indented once. at sign return The integer number of entries currently in the bag period asterisk forward slash. Line 13, indented once. virtual i n t get Current Size left parenthesis right parenthesis c o n s t equals 0 semicolon. Line 14. blank. Line 15, indented once. forward slash asterisk asterisk Sees whether this bag is empty period. Line 16, indented once. at sign return True if the bag is empty comma or false if not period asterisk forward slash. Line 17, indented once. virtual b o o l is Empty left parenthesis right parenthesis c o n s t equals 0 semicolon. Line 18. blank. Line 19, indented once. forward slash asterisk asterisk Adds a new entry to this bag period. Line 20, indented once. at sign post If successful period new Entry is stored in the bag and. Line 21, indented twice. the count of items in the bag has increased by 1 period. Line 22, indented once. at sign p a r a m new Entry The object to be added as a new entry period. Line 23, indented once. at sign return True if addition was successful comma or false if not period asterisk forward slash. Line 24, indented once. virtual b o o l add left parenthesis c o n s t Item Type ampersand new Entry right parenthesis equals 0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813" y="2169995"/>
            <a:ext cx="5560374" cy="4113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1482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An Interface Template for the A</a:t>
            </a:r>
            <a:r>
              <a:rPr lang="en-US" altLang="en-US" sz="100" dirty="0"/>
              <a:t> </a:t>
            </a:r>
            <a:r>
              <a:rPr lang="en-US" altLang="en-US" dirty="0"/>
              <a:t>D</a:t>
            </a:r>
            <a:r>
              <a:rPr lang="en-US" altLang="en-US" sz="100" dirty="0"/>
              <a:t> </a:t>
            </a:r>
            <a:r>
              <a:rPr lang="en-US" altLang="en-US" dirty="0"/>
              <a:t>T </a:t>
            </a:r>
            <a:r>
              <a:rPr lang="en-US" altLang="en-US" sz="2000" b="0" dirty="0" smtClean="0"/>
              <a:t>(2 </a:t>
            </a:r>
            <a:r>
              <a:rPr lang="en-US" altLang="en-US" sz="2000" b="0" dirty="0"/>
              <a:t>of 3)</a:t>
            </a:r>
            <a:endParaRPr lang="en-US" dirty="0"/>
          </a:p>
        </p:txBody>
      </p:sp>
      <p:sp>
        <p:nvSpPr>
          <p:cNvPr id="4" name="Text Placeholder 3"/>
          <p:cNvSpPr>
            <a:spLocks noGrp="1"/>
          </p:cNvSpPr>
          <p:nvPr>
            <p:ph type="body" idx="1"/>
          </p:nvPr>
        </p:nvSpPr>
        <p:spPr>
          <a:xfrm>
            <a:off x="457200" y="1600201"/>
            <a:ext cx="8229600" cy="460612"/>
          </a:xfrm>
        </p:spPr>
        <p:txBody>
          <a:bodyPr/>
          <a:lstStyle/>
          <a:p>
            <a:pPr marL="0" indent="0" eaLnBrk="1" hangingPunct="1">
              <a:buNone/>
            </a:pPr>
            <a:r>
              <a:rPr lang="en-US" altLang="en-US" sz="2000" b="1" dirty="0" smtClean="0"/>
              <a:t>Listing </a:t>
            </a:r>
            <a:r>
              <a:rPr lang="en-US" altLang="en-US" sz="2000" b="1" dirty="0"/>
              <a:t>1-1 </a:t>
            </a:r>
            <a:r>
              <a:rPr lang="en-US" altLang="en-US" sz="2000" dirty="0"/>
              <a:t>A file containing a </a:t>
            </a:r>
            <a:r>
              <a:rPr lang="en-US" altLang="en-US" sz="2000" dirty="0" smtClean="0"/>
              <a:t>C++ </a:t>
            </a:r>
            <a:r>
              <a:rPr lang="en-US" altLang="en-US" sz="2000" dirty="0"/>
              <a:t>interface for bags</a:t>
            </a:r>
          </a:p>
        </p:txBody>
      </p:sp>
      <p:pic>
        <p:nvPicPr>
          <p:cNvPr id="5" name="Picture 2" descr="The computer code continues. Line 25. blank. Line 26, indented once. forward slash asterisk asterisk Removes one occurrence of a given entry from this bag comma. Line 27, indented twice. if possible period. Line 28, indented once. at sign post If successful comma an Entry has been removed from the bag. Line 29, indented twice. and the count of items in the bag has decreased by 1 period. Line 30, indented once. at sign p a r a m an Entry The entry to be removed period. Line 31, indented once. at sign return True if removal was successful comma or false if not period asterisk forward slash. Line 32, indented once. virtual b o o l remove left parenthesis c o n s t Item Type ampersand an Entry right parenthesis equals 0 semicolon. Line 33. blank. Line 34, indented once. forward slash asterisk asterisk Removes all entries from this bag period. Line 35, indented once. at sign post Bag contains no items comma and the count of items is 0 period asterisk forward slash. Line 36, indented once. virtual void clear left parenthesis right parenthesis equals 0 semicolon. Line 37. blank. Line 38, indented once. forward slash asterisk asterisk Counts the number of times a given entry appears in this bag period. Line 39, indented once. at sign p a r a m an Entry The entry to be counted period. Line 40, indented once. at sign return The number of times an Entry appears in the bag period asterisk forward slash. Line 41, indented once. virtual i n t get Frequency Of left parenthesis c o n s t Item Type ampersand an Entry right parenthesis c o n s t equals 0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768" y="2348364"/>
            <a:ext cx="5814464" cy="3874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69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An Interface Template for the A</a:t>
            </a:r>
            <a:r>
              <a:rPr lang="en-US" altLang="en-US" sz="100" dirty="0"/>
              <a:t> </a:t>
            </a:r>
            <a:r>
              <a:rPr lang="en-US" altLang="en-US" dirty="0"/>
              <a:t>D</a:t>
            </a:r>
            <a:r>
              <a:rPr lang="en-US" altLang="en-US" sz="100" dirty="0"/>
              <a:t> </a:t>
            </a:r>
            <a:r>
              <a:rPr lang="en-US" altLang="en-US" dirty="0"/>
              <a:t>T </a:t>
            </a:r>
            <a:r>
              <a:rPr lang="en-US" altLang="en-US" sz="2000" b="0" dirty="0" smtClean="0"/>
              <a:t>(3 </a:t>
            </a:r>
            <a:r>
              <a:rPr lang="en-US" altLang="en-US" sz="2000" b="0" dirty="0"/>
              <a:t>of 3)</a:t>
            </a:r>
            <a:endParaRPr lang="en-US" dirty="0"/>
          </a:p>
        </p:txBody>
      </p:sp>
      <p:sp>
        <p:nvSpPr>
          <p:cNvPr id="3" name="Text Placeholder 2"/>
          <p:cNvSpPr>
            <a:spLocks noGrp="1"/>
          </p:cNvSpPr>
          <p:nvPr>
            <p:ph type="body" idx="1"/>
          </p:nvPr>
        </p:nvSpPr>
        <p:spPr>
          <a:xfrm>
            <a:off x="457200" y="1600200"/>
            <a:ext cx="8229600" cy="487907"/>
          </a:xfrm>
        </p:spPr>
        <p:txBody>
          <a:bodyPr/>
          <a:lstStyle/>
          <a:p>
            <a:pPr marL="0" indent="0" eaLnBrk="1" hangingPunct="1">
              <a:buNone/>
            </a:pPr>
            <a:r>
              <a:rPr lang="en-US" altLang="en-US" sz="2000" b="1" dirty="0" smtClean="0"/>
              <a:t>Listing </a:t>
            </a:r>
            <a:r>
              <a:rPr lang="en-US" altLang="en-US" sz="2000" b="1" dirty="0"/>
              <a:t>1-1 </a:t>
            </a:r>
            <a:r>
              <a:rPr lang="en-US" altLang="en-US" sz="2000" dirty="0"/>
              <a:t>A file containing a </a:t>
            </a:r>
            <a:r>
              <a:rPr lang="en-US" altLang="en-US" sz="2000" dirty="0" smtClean="0"/>
              <a:t>C++ </a:t>
            </a:r>
            <a:r>
              <a:rPr lang="en-US" altLang="en-US" sz="2000" dirty="0"/>
              <a:t>interface for bags</a:t>
            </a:r>
          </a:p>
        </p:txBody>
      </p:sp>
      <p:pic>
        <p:nvPicPr>
          <p:cNvPr id="4" name="Picture 2" descr="The computer code continues. Line 42. blank. Line 43, indented once. forward slash asterisk asterisk Tests whether this bag contains a given entry period. Line 44, indented once. at sign p a r a m an Entry The entry to locate period. Line 45, indented once. at sign return True if bag contains an Entry comma or false otherwise period asterisk forward slash. Line 46, indented once. virtual b o o l contains left parenthesis c o n s t Item Type ampersand an Entry right parenthesis c o n s t equals 0 semicolon. Line 47. blank. Line 48, indented once. forward slash asterisk asterisk Empties and then fills a given vector with all entries that. Line 49, indented once. are in this bag period. Line 50, indented once. at sign return A vector containing copies of all the entries in this bag period asterisk forward slash. Line 51, indented once. virtual s t d colon colon vector left angle bracket Item Type right angle bracket to Vector left parenthesis right parenthesis c o n s t equals 0 semicolon. Line 52. blank. Line 53, indented once. forward slash asterisk asterisk Destroys this bag and frees its assigned memory period left parenthesis See C plus plus Interlude 2 period right parenthesis asterisk forward slash. Line 54, indented once. virtual tilde Bag Interface left parenthesis right parenthesis left brace right brace. Line 55. right brace semicolon forward slash forward slash end Bag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973" y="2375657"/>
            <a:ext cx="7524054" cy="3622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6834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the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 Bag </a:t>
            </a:r>
            <a:r>
              <a:rPr lang="en-US" altLang="en-US" sz="2000" b="0" dirty="0" smtClean="0"/>
              <a:t>(1 of 2)</a:t>
            </a:r>
            <a:endParaRPr lang="en-US" sz="2000" b="0" dirty="0"/>
          </a:p>
        </p:txBody>
      </p:sp>
      <p:sp>
        <p:nvSpPr>
          <p:cNvPr id="3" name="Text Placeholder 2"/>
          <p:cNvSpPr>
            <a:spLocks noGrp="1"/>
          </p:cNvSpPr>
          <p:nvPr>
            <p:ph type="body" idx="1"/>
          </p:nvPr>
        </p:nvSpPr>
        <p:spPr>
          <a:xfrm>
            <a:off x="457200" y="1600201"/>
            <a:ext cx="8229600" cy="446964"/>
          </a:xfrm>
        </p:spPr>
        <p:txBody>
          <a:bodyPr/>
          <a:lstStyle/>
          <a:p>
            <a:pPr marL="0" indent="0" eaLnBrk="1" hangingPunct="1">
              <a:buNone/>
            </a:pPr>
            <a:r>
              <a:rPr lang="en-US" altLang="en-US" sz="2000" b="1" dirty="0" smtClean="0"/>
              <a:t>Listing </a:t>
            </a:r>
            <a:r>
              <a:rPr lang="en-US" altLang="en-US" sz="2000" b="1" dirty="0"/>
              <a:t>1-2 </a:t>
            </a:r>
            <a:r>
              <a:rPr lang="en-US" altLang="en-US" sz="2000" dirty="0"/>
              <a:t>A program for a card guessing game</a:t>
            </a:r>
          </a:p>
        </p:txBody>
      </p:sp>
      <p:pic>
        <p:nvPicPr>
          <p:cNvPr id="4" name="Picture 5" descr="Computer code has 42 lines. The lines read as follows. Line 1. hash include left angle bracket i o stream right angle bracket forward slash forward slash For c out and c in. Line 2. hash include left angle bracket string right angle bracket forward slash forward slash For string objects. Line 3. hash include double quote Bag period h double quote forward slash forward slash For A D T bag. Line 4. blank. Line 5. i n t main left parenthesis right parenthesis. Line 6. left brace. Line 7, indented once. s t d colon colon string clubs left bracket right bracket equals left brace double quote Joker double quote comma double quote Ace double quote comma double quote Two double quote comma double quote Three double quote comma double quote Four double quote comma. Line 8, indented twice. double quote Five double quote comma double quote Six double quote comma double quote Seven double quote comma double quote Eight double quote comma double quote Nine double quote comma. Line 9, indented twice. double quote Ten double quote comma double quote Jack double quote comma double quote Queen double quote comma double quote King double quote right brace semicolon. Line 10, indented once. forward slash forward slash Create our bag to hold cards period. Line 11, indented once. Bag left angle bracket s t d colon colon string right angle bracket grab Bag semicolon. Line 12. blank. Line 13, indented once. forward slash forward slash Place six cards in the bag period. Line 14, indented once. grab Bag period add left parenthesis clubs left bracket 1 right bracket right parenthesis semicolon. Line 15, indented once. grab Bag period add left parenthesis clubs left bracket 2 right bracket right parenthesis semicolon. Line 16, indented once. grab Bag period add left parenthesis clubs left bracket 4 right bracket right parenthesis semicolon. Line 17, indented once. grab Bag period add left parenthesis clubs left bracket 8 right bracket right parenthesis semicolon. Line 18, indented once. grab Bag period add left parenthesis clubs left bracket 10 right bracket right parenthesis semicolon. Line 19, indented once. grab Bag period add left parenthesis clubs left bracket 12 right bracket right parenthesis semicolon. Line 20. 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216" y="2334716"/>
            <a:ext cx="5941568" cy="38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7746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the A</a:t>
            </a:r>
            <a:r>
              <a:rPr lang="en-US" altLang="en-US" sz="100" dirty="0"/>
              <a:t> </a:t>
            </a:r>
            <a:r>
              <a:rPr lang="en-US" altLang="en-US" dirty="0"/>
              <a:t>D</a:t>
            </a:r>
            <a:r>
              <a:rPr lang="en-US" altLang="en-US" sz="100" dirty="0"/>
              <a:t> </a:t>
            </a:r>
            <a:r>
              <a:rPr lang="en-US" altLang="en-US" dirty="0"/>
              <a:t>T Bag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a:xfrm>
            <a:off x="457200" y="1600200"/>
            <a:ext cx="8229600" cy="515203"/>
          </a:xfrm>
        </p:spPr>
        <p:txBody>
          <a:bodyPr/>
          <a:lstStyle/>
          <a:p>
            <a:pPr marL="0" indent="0" eaLnBrk="1" hangingPunct="1">
              <a:buNone/>
            </a:pPr>
            <a:r>
              <a:rPr lang="en-US" altLang="en-US" sz="2000" b="1" dirty="0" smtClean="0"/>
              <a:t>Listing </a:t>
            </a:r>
            <a:r>
              <a:rPr lang="en-US" altLang="en-US" sz="2000" b="1" dirty="0"/>
              <a:t>1-2 </a:t>
            </a:r>
            <a:r>
              <a:rPr lang="en-US" altLang="en-US" sz="2000" dirty="0"/>
              <a:t>A program for a card guessing game</a:t>
            </a:r>
          </a:p>
        </p:txBody>
      </p:sp>
      <p:pic>
        <p:nvPicPr>
          <p:cNvPr id="4" name="Picture 2" descr="The computer code continues. Line 21, indented once. forward slash forward slash Get friend’s guess and check it period. Line 22, indented once. i n t guess equals 0 semicolon. Line 23, indented once. while left parenthesis exclamation point grab Bag period is Empty left parenthesis right parenthesis right parenthesis. Line 24, indented once. left brace. Line 25, indented twice. s t d colon colon c out left angle bracket left angle bracket double quote What is your guess question mark left parenthesis 1 for Ace to 13 for King right parenthesis colon double quote semicolon. Line 26, indented twice. s t d colon colon c in right angle bracket right angle bracket guess semicolon. Line 27. blank. Line 28, indented twice. forward slash forward slash Is card in the bag question mark. Line 29, indented twice. if left parenthesis grab Bag period contains left parenthesis clubs left bracket guess right bracket right parenthesis right parenthesis. Line 30, indented twice. left brace. Line 31, indented 3 times. forward slash forward slash Good guess dash remove card from the bag period. Line 32, indented 3 times. s t d colon colon c out left angle bracket left angle bracket double quote You get the card exclamation point back slash n double quote semicolon. Line 33, indented 3 times. grab Bag period remove left parenthesis clubs left bracket guess right bracket right parenthesis semicolon. Line 34, indented twice. right brace. Line 35, indented twice. else. Line 36, indented twice. left brace. Line 37, indented 3 times. s t d colon colon c out left angle bracket left angle bracket double quote Sorry comma card was not in the bag period back slash n double quote semicolon. Line 38, indented twice. right brace forward slash forward slash end if. Line 39, indented once. right brace forward slash forward slash end while. Line 40, indented once. s t d colon colon c out left angle bracket left angle bracket double quote No more cards in the bag period Game over exclamation point back slash n double quote semicolon. Line 41, indented once. return 0 semicolon. Line 42. right brace semicolon forward slash forward slash end m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723" y="2402953"/>
            <a:ext cx="5790553" cy="400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9061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Object-Oriented Analysis &amp; Design</a:t>
            </a:r>
            <a:endParaRPr lang="en-US" dirty="0"/>
          </a:p>
        </p:txBody>
      </p:sp>
      <p:sp>
        <p:nvSpPr>
          <p:cNvPr id="3" name="Text Placeholder 2"/>
          <p:cNvSpPr>
            <a:spLocks noGrp="1"/>
          </p:cNvSpPr>
          <p:nvPr>
            <p:ph type="body" idx="1"/>
          </p:nvPr>
        </p:nvSpPr>
        <p:spPr>
          <a:xfrm>
            <a:off x="457200" y="1600201"/>
            <a:ext cx="8229600" cy="3032760"/>
          </a:xfrm>
        </p:spPr>
        <p:txBody>
          <a:bodyPr/>
          <a:lstStyle/>
          <a:p>
            <a:pPr eaLnBrk="1" hangingPunct="1"/>
            <a:r>
              <a:rPr lang="en-US" altLang="en-US" sz="2400" dirty="0"/>
              <a:t>Requirements of a solution</a:t>
            </a:r>
          </a:p>
          <a:p>
            <a:pPr lvl="1" eaLnBrk="1" hangingPunct="1"/>
            <a:r>
              <a:rPr lang="en-US" altLang="en-US" sz="2400" dirty="0"/>
              <a:t>What solution must be, do</a:t>
            </a:r>
          </a:p>
          <a:p>
            <a:pPr eaLnBrk="1" hangingPunct="1"/>
            <a:r>
              <a:rPr lang="en-US" altLang="en-US" sz="2400" dirty="0"/>
              <a:t>Object-oriented design</a:t>
            </a:r>
          </a:p>
          <a:p>
            <a:pPr lvl="1" eaLnBrk="1" hangingPunct="1"/>
            <a:r>
              <a:rPr lang="en-US" altLang="en-US" sz="2400" dirty="0"/>
              <a:t>Describe solution to problem</a:t>
            </a:r>
          </a:p>
          <a:p>
            <a:pPr lvl="1" eaLnBrk="1" hangingPunct="1"/>
            <a:r>
              <a:rPr lang="en-US" altLang="en-US" sz="2400" dirty="0"/>
              <a:t>Express solution in terms of software objects</a:t>
            </a:r>
          </a:p>
          <a:p>
            <a:pPr lvl="1" eaLnBrk="1" hangingPunct="1"/>
            <a:r>
              <a:rPr lang="en-US" altLang="en-US" sz="2400" dirty="0"/>
              <a:t>Create one or more models of solution</a:t>
            </a:r>
          </a:p>
        </p:txBody>
      </p:sp>
    </p:spTree>
    <p:extLst>
      <p:ext uri="{BB962C8B-B14F-4D97-AF65-F5344CB8AC3E}">
        <p14:creationId xmlns:p14="http://schemas.microsoft.com/office/powerpoint/2010/main" val="121093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Aspects of Object-Oriented Solution</a:t>
            </a:r>
            <a:endParaRPr lang="en-US" dirty="0"/>
          </a:p>
        </p:txBody>
      </p:sp>
      <p:sp>
        <p:nvSpPr>
          <p:cNvPr id="3" name="Text Placeholder 2"/>
          <p:cNvSpPr>
            <a:spLocks noGrp="1"/>
          </p:cNvSpPr>
          <p:nvPr>
            <p:ph type="body" idx="1"/>
          </p:nvPr>
        </p:nvSpPr>
        <p:spPr>
          <a:xfrm>
            <a:off x="457200" y="1600201"/>
            <a:ext cx="8229600" cy="2743200"/>
          </a:xfrm>
        </p:spPr>
        <p:txBody>
          <a:bodyPr/>
          <a:lstStyle/>
          <a:p>
            <a:pPr marL="0" indent="0" eaLnBrk="1" hangingPunct="1">
              <a:buFont typeface="Arial" charset="0"/>
              <a:buNone/>
              <a:defRPr/>
            </a:pPr>
            <a:r>
              <a:rPr lang="en-US" sz="2400" dirty="0"/>
              <a:t>Principles of object-oriented programming</a:t>
            </a:r>
          </a:p>
          <a:p>
            <a:pPr>
              <a:buFont typeface="Arial" charset="0"/>
              <a:buChar char="•"/>
              <a:defRPr/>
            </a:pPr>
            <a:r>
              <a:rPr lang="en-US" sz="2400" dirty="0"/>
              <a:t>Encapsulation: Objects combine data and operations.</a:t>
            </a:r>
          </a:p>
          <a:p>
            <a:pPr>
              <a:buFont typeface="Arial" charset="0"/>
              <a:buChar char="•"/>
              <a:defRPr/>
            </a:pPr>
            <a:r>
              <a:rPr lang="en-US" sz="2400" dirty="0"/>
              <a:t>Inheritance: Classes inherit properties from other classes.</a:t>
            </a:r>
          </a:p>
          <a:p>
            <a:pPr>
              <a:buFont typeface="Arial" charset="0"/>
              <a:buChar char="•"/>
              <a:defRPr/>
            </a:pPr>
            <a:r>
              <a:rPr lang="en-US" sz="2400" dirty="0"/>
              <a:t>Polymorphism: Objects determine appropriate operations at execution time.</a:t>
            </a:r>
          </a:p>
        </p:txBody>
      </p:sp>
    </p:spTree>
    <p:extLst>
      <p:ext uri="{BB962C8B-B14F-4D97-AF65-F5344CB8AC3E}">
        <p14:creationId xmlns:p14="http://schemas.microsoft.com/office/powerpoint/2010/main" val="316413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Cohesion</a:t>
            </a:r>
            <a:endParaRPr lang="en-US" dirty="0"/>
          </a:p>
        </p:txBody>
      </p:sp>
      <p:sp>
        <p:nvSpPr>
          <p:cNvPr id="3" name="Text Placeholder 2"/>
          <p:cNvSpPr>
            <a:spLocks noGrp="1"/>
          </p:cNvSpPr>
          <p:nvPr>
            <p:ph type="body" idx="1"/>
          </p:nvPr>
        </p:nvSpPr>
        <p:spPr>
          <a:xfrm>
            <a:off x="457200" y="1600201"/>
            <a:ext cx="8229600" cy="2956560"/>
          </a:xfrm>
        </p:spPr>
        <p:txBody>
          <a:bodyPr/>
          <a:lstStyle/>
          <a:p>
            <a:pPr eaLnBrk="1" hangingPunct="1"/>
            <a:r>
              <a:rPr lang="en-US" altLang="en-US" sz="2400" dirty="0"/>
              <a:t>Each module should perform one well-defined task</a:t>
            </a:r>
          </a:p>
          <a:p>
            <a:pPr eaLnBrk="1" hangingPunct="1"/>
            <a:r>
              <a:rPr lang="en-US" altLang="en-US" sz="2400" dirty="0"/>
              <a:t>Benefits</a:t>
            </a:r>
          </a:p>
          <a:p>
            <a:pPr lvl="1" eaLnBrk="1" hangingPunct="1"/>
            <a:r>
              <a:rPr lang="en-US" altLang="en-US" sz="2400" dirty="0"/>
              <a:t>Well named, self-documenting</a:t>
            </a:r>
          </a:p>
          <a:p>
            <a:pPr lvl="1" eaLnBrk="1" hangingPunct="1"/>
            <a:r>
              <a:rPr lang="en-US" altLang="en-US" sz="2400" dirty="0"/>
              <a:t>Easy to reuse</a:t>
            </a:r>
          </a:p>
          <a:p>
            <a:pPr lvl="1" eaLnBrk="1" hangingPunct="1"/>
            <a:r>
              <a:rPr lang="en-US" altLang="en-US" sz="2400" dirty="0"/>
              <a:t>Easier to maintain</a:t>
            </a:r>
          </a:p>
          <a:p>
            <a:pPr lvl="1" eaLnBrk="1" hangingPunct="1"/>
            <a:r>
              <a:rPr lang="en-US" altLang="en-US" sz="2400" dirty="0"/>
              <a:t>More robust</a:t>
            </a:r>
          </a:p>
        </p:txBody>
      </p:sp>
    </p:spTree>
    <p:extLst>
      <p:ext uri="{BB962C8B-B14F-4D97-AF65-F5344CB8AC3E}">
        <p14:creationId xmlns:p14="http://schemas.microsoft.com/office/powerpoint/2010/main" val="1315796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Coupling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Measure of dependence among modules</a:t>
            </a:r>
          </a:p>
          <a:p>
            <a:pPr eaLnBrk="1" hangingPunct="1"/>
            <a:r>
              <a:rPr lang="en-US" altLang="en-US" sz="2400" dirty="0"/>
              <a:t>Dependence</a:t>
            </a:r>
          </a:p>
          <a:p>
            <a:pPr lvl="1" eaLnBrk="1" hangingPunct="1"/>
            <a:r>
              <a:rPr lang="en-US" altLang="en-US" sz="2400" dirty="0"/>
              <a:t>Sharing data structures or calling each other’s methods</a:t>
            </a:r>
          </a:p>
          <a:p>
            <a:pPr eaLnBrk="1" hangingPunct="1"/>
            <a:r>
              <a:rPr lang="en-US" altLang="en-US" sz="2400" dirty="0"/>
              <a:t>Modules should be loosely coupled</a:t>
            </a:r>
          </a:p>
          <a:p>
            <a:pPr lvl="1" eaLnBrk="1" hangingPunct="1"/>
            <a:r>
              <a:rPr lang="en-US" altLang="en-US" sz="2400" dirty="0"/>
              <a:t>Highly coupled modules should be </a:t>
            </a:r>
            <a:r>
              <a:rPr lang="en-US" altLang="en-US" sz="2400" dirty="0" smtClean="0"/>
              <a:t>avoided</a:t>
            </a:r>
            <a:endParaRPr lang="en-US" altLang="en-US" sz="2400" dirty="0"/>
          </a:p>
        </p:txBody>
      </p:sp>
    </p:spTree>
    <p:extLst>
      <p:ext uri="{BB962C8B-B14F-4D97-AF65-F5344CB8AC3E}">
        <p14:creationId xmlns:p14="http://schemas.microsoft.com/office/powerpoint/2010/main" val="3868734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Coupling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a:xfrm>
            <a:off x="457200" y="1600201"/>
            <a:ext cx="8229600" cy="2377440"/>
          </a:xfrm>
        </p:spPr>
        <p:txBody>
          <a:bodyPr/>
          <a:lstStyle/>
          <a:p>
            <a:pPr eaLnBrk="1" hangingPunct="1"/>
            <a:r>
              <a:rPr lang="en-US" altLang="en-US" sz="2400" dirty="0"/>
              <a:t>Benefits of loose coupling in a system</a:t>
            </a:r>
          </a:p>
          <a:p>
            <a:pPr lvl="1" eaLnBrk="1" hangingPunct="1"/>
            <a:r>
              <a:rPr lang="en-US" altLang="en-US" sz="2400" dirty="0"/>
              <a:t>More adaptable to change</a:t>
            </a:r>
          </a:p>
          <a:p>
            <a:pPr lvl="1" eaLnBrk="1" hangingPunct="1"/>
            <a:r>
              <a:rPr lang="en-US" altLang="en-US" sz="2400" dirty="0"/>
              <a:t>Easier to understand</a:t>
            </a:r>
          </a:p>
          <a:p>
            <a:pPr lvl="1" eaLnBrk="1" hangingPunct="1"/>
            <a:r>
              <a:rPr lang="en-US" altLang="en-US" sz="2400" dirty="0"/>
              <a:t>Increases reusability</a:t>
            </a:r>
          </a:p>
          <a:p>
            <a:pPr lvl="1" eaLnBrk="1" hangingPunct="1"/>
            <a:r>
              <a:rPr lang="en-US" altLang="en-US" sz="2400" dirty="0"/>
              <a:t>Has increased cohesion</a:t>
            </a:r>
          </a:p>
        </p:txBody>
      </p:sp>
    </p:spTree>
    <p:extLst>
      <p:ext uri="{BB962C8B-B14F-4D97-AF65-F5344CB8AC3E}">
        <p14:creationId xmlns:p14="http://schemas.microsoft.com/office/powerpoint/2010/main" val="1774667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Specifications</a:t>
            </a:r>
            <a:endParaRPr lang="en-US" dirty="0"/>
          </a:p>
        </p:txBody>
      </p:sp>
      <p:sp>
        <p:nvSpPr>
          <p:cNvPr id="4" name="Text Placeholder 3"/>
          <p:cNvSpPr>
            <a:spLocks noGrp="1"/>
          </p:cNvSpPr>
          <p:nvPr>
            <p:ph type="body" idx="1"/>
          </p:nvPr>
        </p:nvSpPr>
        <p:spPr>
          <a:xfrm>
            <a:off x="457200" y="1600200"/>
            <a:ext cx="8229600" cy="733567"/>
          </a:xfrm>
        </p:spPr>
        <p:txBody>
          <a:bodyPr/>
          <a:lstStyle/>
          <a:p>
            <a:pPr marL="0" indent="0" eaLnBrk="1" hangingPunct="1">
              <a:buNone/>
            </a:pPr>
            <a:r>
              <a:rPr lang="en-US" altLang="en-US" sz="2000" b="1" dirty="0" smtClean="0"/>
              <a:t>Figure </a:t>
            </a:r>
            <a:r>
              <a:rPr lang="en-US" altLang="en-US" sz="2000" b="1" dirty="0"/>
              <a:t>1-1 </a:t>
            </a:r>
            <a:r>
              <a:rPr lang="en-US" altLang="en-US" sz="2000" dirty="0"/>
              <a:t>The task sort is a module separate from the </a:t>
            </a:r>
            <a:r>
              <a:rPr lang="en-US" altLang="en-US" sz="2000" b="1" dirty="0" smtClean="0">
                <a:solidFill>
                  <a:schemeClr val="tx1"/>
                </a:solidFill>
              </a:rPr>
              <a:t>MyProgram</a:t>
            </a:r>
            <a:r>
              <a:rPr lang="en-US" altLang="en-US" sz="2000" b="1" dirty="0" smtClean="0">
                <a:solidFill>
                  <a:srgbClr val="0070C0"/>
                </a:solidFill>
              </a:rPr>
              <a:t> </a:t>
            </a:r>
            <a:r>
              <a:rPr lang="en-US" altLang="en-US" sz="2000" dirty="0" smtClean="0"/>
              <a:t>module</a:t>
            </a:r>
            <a:endParaRPr lang="en-US" altLang="en-US" sz="2000" dirty="0"/>
          </a:p>
        </p:txBody>
      </p:sp>
      <p:pic>
        <p:nvPicPr>
          <p:cNvPr id="5" name="Picture 5" descr="An illustration of a function titled, sort in a module titled, My program. My program module does interesting things. A speech bubble in this module reads, Sort this data for me; I don’t care how you do it. Unorganized data from My program moves to sort function, which sorts data into ascending order. Data sorted into ascending order is again moved to My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538" y="2621317"/>
            <a:ext cx="7986924" cy="318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552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Operation Contracts</a:t>
            </a:r>
            <a:endParaRPr lang="en-US" dirty="0"/>
          </a:p>
        </p:txBody>
      </p:sp>
      <p:sp>
        <p:nvSpPr>
          <p:cNvPr id="3" name="Text Placeholder 2"/>
          <p:cNvSpPr>
            <a:spLocks noGrp="1"/>
          </p:cNvSpPr>
          <p:nvPr>
            <p:ph type="body" idx="1"/>
          </p:nvPr>
        </p:nvSpPr>
        <p:spPr>
          <a:xfrm>
            <a:off x="457200" y="1600201"/>
            <a:ext cx="8229600" cy="3459480"/>
          </a:xfrm>
        </p:spPr>
        <p:txBody>
          <a:bodyPr/>
          <a:lstStyle/>
          <a:p>
            <a:pPr eaLnBrk="1" hangingPunct="1"/>
            <a:r>
              <a:rPr lang="en-US" altLang="en-US" sz="2400" dirty="0" smtClean="0"/>
              <a:t>Documents</a:t>
            </a:r>
            <a:endParaRPr lang="en-US" altLang="en-US" sz="2400" dirty="0"/>
          </a:p>
          <a:p>
            <a:pPr lvl="1" eaLnBrk="1" hangingPunct="1"/>
            <a:r>
              <a:rPr lang="en-US" altLang="en-US" sz="2400" dirty="0"/>
              <a:t>How method can be </a:t>
            </a:r>
            <a:r>
              <a:rPr lang="en-US" altLang="en-US" sz="2400" dirty="0" smtClean="0"/>
              <a:t>used</a:t>
            </a:r>
            <a:endParaRPr lang="en-US" altLang="en-US" sz="2400" dirty="0"/>
          </a:p>
          <a:p>
            <a:pPr lvl="1" eaLnBrk="1" hangingPunct="1"/>
            <a:r>
              <a:rPr lang="en-US" altLang="en-US" sz="2400" dirty="0"/>
              <a:t>What limitations it has</a:t>
            </a:r>
          </a:p>
          <a:p>
            <a:pPr eaLnBrk="1" hangingPunct="1"/>
            <a:r>
              <a:rPr lang="en-US" altLang="en-US" sz="2400" dirty="0"/>
              <a:t>Specify</a:t>
            </a:r>
          </a:p>
          <a:p>
            <a:pPr lvl="1" eaLnBrk="1" hangingPunct="1"/>
            <a:r>
              <a:rPr lang="en-US" altLang="en-US" sz="2400" dirty="0"/>
              <a:t>Purpose of modules</a:t>
            </a:r>
          </a:p>
          <a:p>
            <a:pPr lvl="1" eaLnBrk="1" hangingPunct="1"/>
            <a:r>
              <a:rPr lang="en-US" altLang="en-US" sz="2400" dirty="0"/>
              <a:t>Data flow among modules</a:t>
            </a:r>
          </a:p>
          <a:p>
            <a:pPr lvl="1" eaLnBrk="1" hangingPunct="1"/>
            <a:r>
              <a:rPr lang="en-US" altLang="en-US" sz="2400" dirty="0"/>
              <a:t>Pre-, post-condition, input, output of each </a:t>
            </a:r>
            <a:r>
              <a:rPr lang="en-US" altLang="en-US" sz="2400" dirty="0" smtClean="0"/>
              <a:t>module</a:t>
            </a:r>
            <a:endParaRPr lang="en-US" altLang="en-US" sz="2400" dirty="0"/>
          </a:p>
        </p:txBody>
      </p:sp>
    </p:spTree>
    <p:extLst>
      <p:ext uri="{BB962C8B-B14F-4D97-AF65-F5344CB8AC3E}">
        <p14:creationId xmlns:p14="http://schemas.microsoft.com/office/powerpoint/2010/main" val="3989877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8544</TotalTime>
  <Words>920</Words>
  <Application>Microsoft Office PowerPoint</Application>
  <PresentationFormat>On-screen Show (4:3)</PresentationFormat>
  <Paragraphs>129</Paragraphs>
  <Slides>29</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6" baseType="lpstr">
      <vt:lpstr>Arial</vt:lpstr>
      <vt:lpstr>Noto Sans Symbols</vt:lpstr>
      <vt:lpstr>Times New Roman</vt:lpstr>
      <vt:lpstr>Verdana</vt:lpstr>
      <vt:lpstr>508 Lecture</vt:lpstr>
      <vt:lpstr>1_508 Lecture</vt:lpstr>
      <vt:lpstr>Equation</vt:lpstr>
      <vt:lpstr>Data Abstraction &amp; Problem Solving with C++: Walls and Mirrors</vt:lpstr>
      <vt:lpstr>Object-Oriented Concepts</vt:lpstr>
      <vt:lpstr>Object-Oriented Analysis &amp; Design</vt:lpstr>
      <vt:lpstr>Aspects of Object-Oriented Solution</vt:lpstr>
      <vt:lpstr>Cohesion</vt:lpstr>
      <vt:lpstr>Coupling (1 of 2)</vt:lpstr>
      <vt:lpstr>Coupling (2 of 2)</vt:lpstr>
      <vt:lpstr>Specifications</vt:lpstr>
      <vt:lpstr>Operation Contracts</vt:lpstr>
      <vt:lpstr>Unusual Conditions</vt:lpstr>
      <vt:lpstr>Abstraction</vt:lpstr>
      <vt:lpstr>Information Hiding (1 of 3)</vt:lpstr>
      <vt:lpstr>Information Hiding (2 of 3)</vt:lpstr>
      <vt:lpstr>Information Hiding (3 of 3)</vt:lpstr>
      <vt:lpstr>Minimal and Complete Interfaces</vt:lpstr>
      <vt:lpstr>Abstract Data Types (A D T) (1 of 3)</vt:lpstr>
      <vt:lpstr>Abstract Data Types (A D T) (2 of 3)</vt:lpstr>
      <vt:lpstr>Abstract Data Types (A D T) (3 of 3)</vt:lpstr>
      <vt:lpstr>Designing an A D T</vt:lpstr>
      <vt:lpstr>A D T s That Suggest Other A D T s</vt:lpstr>
      <vt:lpstr>The A D T Bag</vt:lpstr>
      <vt:lpstr>Identifying Behaviors</vt:lpstr>
      <vt:lpstr>Specifying Data and Operations</vt:lpstr>
      <vt:lpstr>An Interface Template for the A D T (1 of 3)</vt:lpstr>
      <vt:lpstr>An Interface Template for the A D T (2 of 3)</vt:lpstr>
      <vt:lpstr>An Interface Template for the A D T (3 of 3)</vt:lpstr>
      <vt:lpstr>Using the A D T Bag (1 of 2)</vt:lpstr>
      <vt:lpstr>Using the A D T Bag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KV, Suman (Cognizant)</cp:lastModifiedBy>
  <cp:revision>970</cp:revision>
  <dcterms:modified xsi:type="dcterms:W3CDTF">2018-04-06T12:40:02Z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