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7"/>
  </p:notesMasterIdLst>
  <p:handoutMasterIdLst>
    <p:handoutMasterId r:id="rId58"/>
  </p:handoutMasterIdLst>
  <p:sldIdLst>
    <p:sldId id="332" r:id="rId3"/>
    <p:sldId id="334" r:id="rId4"/>
    <p:sldId id="335" r:id="rId5"/>
    <p:sldId id="336" r:id="rId6"/>
    <p:sldId id="337" r:id="rId7"/>
    <p:sldId id="338" r:id="rId8"/>
    <p:sldId id="339" r:id="rId9"/>
    <p:sldId id="340" r:id="rId10"/>
    <p:sldId id="385" r:id="rId11"/>
    <p:sldId id="341" r:id="rId12"/>
    <p:sldId id="342" r:id="rId13"/>
    <p:sldId id="343" r:id="rId14"/>
    <p:sldId id="344"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7" r:id="rId50"/>
    <p:sldId id="381" r:id="rId51"/>
    <p:sldId id="382" r:id="rId52"/>
    <p:sldId id="383" r:id="rId53"/>
    <p:sldId id="384" r:id="rId54"/>
    <p:sldId id="386" r:id="rId55"/>
    <p:sldId id="329" r:id="rId5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userDrawn="1">
          <p15:clr>
            <a:srgbClr val="A4A3A4"/>
          </p15:clr>
        </p15:guide>
        <p15:guide id="2" pos="285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96265" autoAdjust="0"/>
  </p:normalViewPr>
  <p:slideViewPr>
    <p:cSldViewPr snapToGrid="0" snapToObjects="1">
      <p:cViewPr varScale="1">
        <p:scale>
          <a:sx n="111" d="100"/>
          <a:sy n="111" d="100"/>
        </p:scale>
        <p:origin x="948" y="114"/>
      </p:cViewPr>
      <p:guideLst>
        <p:guide orient="horz" pos="2183"/>
        <p:guide pos="28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MathType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available)</a:t>
            </a:r>
            <a:endParaRPr lang="en-US" dirty="0" smtClean="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9755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40394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02291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38.png"/><Relationship Id="rId4" Type="http://schemas.openxmlformats.org/officeDocument/2006/relationships/image" Target="../media/image3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39.emf"/><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4.xml"/><Relationship Id="rId5" Type="http://schemas.openxmlformats.org/officeDocument/2006/relationships/image" Target="../media/image43.emf"/><Relationship Id="rId4" Type="http://schemas.openxmlformats.org/officeDocument/2006/relationships/image" Target="../media/image42.emf"/></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4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0.xml"/><Relationship Id="rId1" Type="http://schemas.openxmlformats.org/officeDocument/2006/relationships/vmlDrawing" Target="../drawings/vmlDrawing5.vml"/><Relationship Id="rId4" Type="http://schemas.openxmlformats.org/officeDocument/2006/relationships/image" Target="../media/image49.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image" Target="../media/image51.wmf"/><Relationship Id="rId5" Type="http://schemas.openxmlformats.org/officeDocument/2006/relationships/oleObject" Target="../embeddings/oleObject8.bin"/><Relationship Id="rId4" Type="http://schemas.openxmlformats.org/officeDocument/2006/relationships/image" Target="../media/image50.wmf"/></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a:t>
            </a:r>
            <a:r>
              <a:rPr lang="en-US" sz="100" dirty="0" smtClean="0"/>
              <a:t> </a:t>
            </a:r>
            <a:r>
              <a:rPr lang="en-US" dirty="0" smtClean="0"/>
              <a:t>+</a:t>
            </a:r>
            <a:r>
              <a:rPr lang="en-US" sz="100" dirty="0" smtClean="0"/>
              <a:t> </a:t>
            </a:r>
            <a:r>
              <a:rPr lang="en-US" dirty="0" smtClean="0"/>
              <a:t>+: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386486"/>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4773168" y="3114461"/>
            <a:ext cx="3913631" cy="580461"/>
          </a:xfrm>
        </p:spPr>
        <p:txBody>
          <a:bodyPr/>
          <a:lstStyle/>
          <a:p>
            <a:pPr algn="ctr"/>
            <a:r>
              <a:rPr lang="en-US" altLang="en-US" dirty="0">
                <a:latin typeface="+mn-lt"/>
              </a:rPr>
              <a:t>Recursion: The Mirrors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10" name="Text Placeholder 5"/>
          <p:cNvSpPr txBox="1">
            <a:spLocks/>
          </p:cNvSpPr>
          <p:nvPr/>
        </p:nvSpPr>
        <p:spPr>
          <a:xfrm>
            <a:off x="2729551" y="6497383"/>
            <a:ext cx="6036720" cy="17199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7FA3"/>
              </a:buClr>
              <a:buSzPct val="100000"/>
              <a:buFont typeface="Arial"/>
              <a:buNone/>
              <a:defRPr sz="2000" b="0" i="0" u="none" strike="noStrike" cap="none">
                <a:solidFill>
                  <a:srgbClr val="007FA3"/>
                </a:solidFill>
                <a:latin typeface="Arial"/>
                <a:ea typeface="Arial"/>
                <a:cs typeface="Arial"/>
                <a:sym typeface="Arial"/>
              </a:defRPr>
            </a:lvl1pPr>
            <a:lvl2pPr marL="0" marR="0" lvl="1"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rgbClr val="007FA3"/>
              </a:buClr>
              <a:buSzPct val="100000"/>
              <a:buFont typeface="Noto Sans Symbols"/>
              <a:buNone/>
              <a:defRPr sz="2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rgbClr val="007FA3"/>
              </a:buClr>
              <a:buSzPct val="100000"/>
              <a:buFont typeface="Arial"/>
              <a:buNone/>
              <a:defRPr sz="2400" b="0" i="0" u="none" strike="noStrike" cap="none">
                <a:solidFill>
                  <a:schemeClr val="lt1"/>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Box </a:t>
            </a:r>
            <a:r>
              <a:rPr lang="en-US" altLang="en-US" dirty="0" smtClean="0"/>
              <a:t>Trace </a:t>
            </a:r>
            <a:r>
              <a:rPr lang="en-US" altLang="en-US" sz="2000" b="0" dirty="0" smtClean="0"/>
              <a:t>(4 </a:t>
            </a:r>
            <a:r>
              <a:rPr lang="en-US" altLang="en-US" sz="2000" b="0" dirty="0"/>
              <a:t>of 7)</a:t>
            </a:r>
            <a:endParaRPr lang="en-US" sz="2000" dirty="0"/>
          </a:p>
        </p:txBody>
      </p:sp>
      <p:sp>
        <p:nvSpPr>
          <p:cNvPr id="3" name="Text Placeholder 2"/>
          <p:cNvSpPr>
            <a:spLocks noGrp="1"/>
          </p:cNvSpPr>
          <p:nvPr>
            <p:ph type="body" idx="1"/>
          </p:nvPr>
        </p:nvSpPr>
        <p:spPr>
          <a:xfrm>
            <a:off x="457200" y="1600200"/>
            <a:ext cx="8229600" cy="517849"/>
          </a:xfrm>
        </p:spPr>
        <p:txBody>
          <a:bodyPr/>
          <a:lstStyle/>
          <a:p>
            <a:pPr marL="0" indent="0">
              <a:buNone/>
            </a:pPr>
            <a:r>
              <a:rPr lang="en-US" altLang="en-US" sz="2400" b="1" dirty="0"/>
              <a:t>Figure 2-5 </a:t>
            </a:r>
            <a:r>
              <a:rPr lang="en-US" altLang="en-US" sz="2400" dirty="0"/>
              <a:t>Box trace of fact(3</a:t>
            </a:r>
            <a:r>
              <a:rPr lang="en-US" altLang="en-US" sz="2400" dirty="0" smtClean="0"/>
              <a:t>)</a:t>
            </a:r>
            <a:endParaRPr lang="en-US" altLang="en-US" sz="2400" dirty="0"/>
          </a:p>
        </p:txBody>
      </p:sp>
      <p:pic>
        <p:nvPicPr>
          <p:cNvPr id="9" name="Picture 2" descr="A note reads, at point A, a recursive call is made, and the new invocation of the method f a c t begins execution. Below the note, three boxes are present. The first box has the following lines of code: Code has 3 lines. The lines read as follows. Line 1. n equals 3. Line 2. A colon f a c t left parenthesis n minus 1 right parenthesis equals question mark. Line 3. return question mark. From here, flow goes to the next iteration of A, where second box has the following lines of code: Code has 3 lines. The lines read as follows. Line 1. n equals 2. Line 2. A colon f a c t left parenthesis n minus 1 right parenthesis equals question mark. Line 3. return question mark. From here, flow goes to the next iteration of A, where the third box is highlighted and has the following lines of code: Code has 3 lines. The lines read as follows. Line 1. n equals 1. Line 2. A colon f a c t left parenthesis n minus 1 right parenthesis equals question mark. Line 3. return question mark. Below, a note reads, At point A, a recursive call is made, and the new invocation of the method f a c t begins execution. Below the note, four boxes are present. First three boxes are same as the previously mentioned boxes, except that the third box is not highlighted. From here, flow goes to the next iteration of A, where the fourth box is highlighted and has the following lines of code: Code has 2 lines. The lines read as follows. Line 1. n equals 0. Line 2. return question 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53" y="2566829"/>
            <a:ext cx="8173107" cy="280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0798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Box </a:t>
            </a:r>
            <a:r>
              <a:rPr lang="en-US" altLang="en-US" dirty="0" smtClean="0"/>
              <a:t>Trace </a:t>
            </a:r>
            <a:r>
              <a:rPr lang="en-US" altLang="en-US" sz="2000" b="0" dirty="0" smtClean="0"/>
              <a:t>(5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499188"/>
          </a:xfrm>
        </p:spPr>
        <p:txBody>
          <a:bodyPr/>
          <a:lstStyle/>
          <a:p>
            <a:pPr marL="0" indent="0">
              <a:buNone/>
            </a:pPr>
            <a:r>
              <a:rPr lang="en-US" altLang="en-US" sz="2400" b="1" dirty="0">
                <a:solidFill>
                  <a:schemeClr val="tx1"/>
                </a:solidFill>
              </a:rPr>
              <a:t>Figure 2-5 </a:t>
            </a:r>
            <a:r>
              <a:rPr lang="en-US" altLang="en-US" sz="2400" dirty="0"/>
              <a:t>Box trace of fact(3</a:t>
            </a:r>
            <a:r>
              <a:rPr lang="en-US" altLang="en-US" sz="2400" dirty="0" smtClean="0"/>
              <a:t>)</a:t>
            </a:r>
            <a:endParaRPr lang="en-US" altLang="en-US" sz="2400" dirty="0"/>
          </a:p>
        </p:txBody>
      </p:sp>
      <p:pic>
        <p:nvPicPr>
          <p:cNvPr id="9" name="Picture 2" descr="A note reads, This is the base case, so this invocation of f a c t completes and returns a value to the caller. Below the note, four boxes are present. The first box has the following lines of code: Code has 3 lines. The lines read as follows. Line 1. n equals 3. Line 2. A colon f a c t left parenthesis n minus 1 right parenthesis equals question mark. Line 3. return question mark. From here, flow goes to the next iteration of A, where the second box has the following lines of code: Code has 3 lines. The lines read as follows. Line 1. n equals 2. Line 2. A colon f a c t left parenthesis n minus 1 right parenthesis equals question mark. Line 3. return question mark. From here, flow goes to the next iteration of A, where the third box has the following lines of code: Code has 3 lines. The lines read as follows. Line 1. n equals 1. Line 2. A colon f a c t left parenthesis n minus 1 right parenthesis equals question mark. Line 3. return question mark. From here, flow goes to the next iteration of A, where the fourth box is highlighted and has the following lines of code: Code has 2 lines. The lines read as follows. Line 1. n equals 0. Line 2. return question mark. This line points to line 2 of the third box and is labeled, 1. Below this, a note reads, the method value is returned to the calling box, which continues execution. Below the note, four boxes similar to the previously mentioned boxes are present, but the connection from third to fourth box is not there. Also, fourth box is surrounded by dotted line and third box is highlighted. Below this, a note reads, the current invocation of f a c t completes and returns a value to the caller. Below the note, four boxes similar to the second set of previously mentioned boxes are present. In addition, line 3 of third box points to line 2 of second box. The line is labeled, 1."/>
          <p:cNvPicPr>
            <a:picLocks noChangeAspect="1" noChangeArrowheads="1"/>
          </p:cNvPicPr>
          <p:nvPr/>
        </p:nvPicPr>
        <p:blipFill rotWithShape="1">
          <a:blip r:embed="rId2">
            <a:extLst>
              <a:ext uri="{28A0092B-C50C-407E-A947-70E740481C1C}">
                <a14:useLocalDpi xmlns:a14="http://schemas.microsoft.com/office/drawing/2010/main" val="0"/>
              </a:ext>
            </a:extLst>
          </a:blip>
          <a:srcRect l="494" b="1010"/>
          <a:stretch/>
        </p:blipFill>
        <p:spPr bwMode="auto">
          <a:xfrm>
            <a:off x="625151" y="2339609"/>
            <a:ext cx="7931474" cy="3809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925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Box </a:t>
            </a:r>
            <a:r>
              <a:rPr lang="en-US" altLang="en-US" dirty="0" smtClean="0"/>
              <a:t>Trace </a:t>
            </a:r>
            <a:r>
              <a:rPr lang="en-US" altLang="en-US" sz="2000" b="0" dirty="0" smtClean="0"/>
              <a:t>(6 </a:t>
            </a:r>
            <a:r>
              <a:rPr lang="en-US" altLang="en-US" sz="2000" b="0" dirty="0"/>
              <a:t>of 7)</a:t>
            </a:r>
            <a:endParaRPr lang="en-US" sz="2000" dirty="0"/>
          </a:p>
        </p:txBody>
      </p:sp>
      <p:sp>
        <p:nvSpPr>
          <p:cNvPr id="3" name="Text Placeholder 2"/>
          <p:cNvSpPr>
            <a:spLocks noGrp="1"/>
          </p:cNvSpPr>
          <p:nvPr>
            <p:ph type="body" idx="1"/>
          </p:nvPr>
        </p:nvSpPr>
        <p:spPr>
          <a:xfrm>
            <a:off x="457200" y="1600200"/>
            <a:ext cx="8229600" cy="461865"/>
          </a:xfrm>
        </p:spPr>
        <p:txBody>
          <a:bodyPr/>
          <a:lstStyle/>
          <a:p>
            <a:pPr marL="0" indent="0">
              <a:buNone/>
            </a:pPr>
            <a:r>
              <a:rPr lang="en-US" altLang="en-US" sz="2400" b="1" dirty="0"/>
              <a:t>Figure 2-5 </a:t>
            </a:r>
            <a:r>
              <a:rPr lang="en-US" altLang="en-US" sz="2400" dirty="0"/>
              <a:t>Box trace of </a:t>
            </a:r>
            <a:r>
              <a:rPr lang="en-US" altLang="en-US" sz="2400" dirty="0" smtClean="0"/>
              <a:t>fact(3</a:t>
            </a:r>
            <a:r>
              <a:rPr lang="en-US" altLang="en-US" sz="2400" dirty="0"/>
              <a:t>)</a:t>
            </a:r>
          </a:p>
        </p:txBody>
      </p:sp>
      <p:pic>
        <p:nvPicPr>
          <p:cNvPr id="10" name="Picture 2" descr="A note reads, the method value is returned to the calling box, which continues execution. Below the note, four boxes are present. The first box has the following lines of code: Code has 3 lines. The lines read as follows. Line 1. n equals 3. Line 2. A colon f a c t left parenthesis n minus 1 right parenthesis equals question mark. Line 3. return question mark. From here, flow goes to the next iteration of A, where the second box is highlighted and has the following lines of code: Code has 3 lines. The lines read as follows. Line 1. n equals 2. Line 2. A colon f a c t left parenthesis n minus 1 right parenthesis equals question mark. Line 3. return question mark. Third box has the following lines of code: Code has 3 lines. The lines read as follows. Line 1. n equals 1. Line 2. A colon f a c t left parenthesis n minus 1 right parenthesis equals question mark. Line 3. return question mark. Fourth box has the following lines of code: Code has 2 lines. The lines read as follows. Line 1. n equals 0. Line 2. return question mark. Both third and fourth boxes are surrounded by dotted lines. Below, a note reads, the current invocation of f a c t completes and returns a value to the caller. Below the note, four boxes similar to the previously mentioned boxes are present. Line 3 of second box points to line 2 of first box. The line is labeled,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766" y="2503150"/>
            <a:ext cx="8082468" cy="2691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635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Box </a:t>
            </a:r>
            <a:r>
              <a:rPr lang="en-US" altLang="en-US" dirty="0" smtClean="0"/>
              <a:t>Trace </a:t>
            </a:r>
            <a:r>
              <a:rPr lang="en-US" altLang="en-US" sz="2000" b="0" dirty="0" smtClean="0"/>
              <a:t>(7 </a:t>
            </a:r>
            <a:r>
              <a:rPr lang="en-US" altLang="en-US" sz="2000" b="0" dirty="0"/>
              <a:t>of 7)</a:t>
            </a:r>
            <a:endParaRPr lang="en-US" sz="2000" dirty="0"/>
          </a:p>
        </p:txBody>
      </p:sp>
      <p:sp>
        <p:nvSpPr>
          <p:cNvPr id="3" name="Text Placeholder 2"/>
          <p:cNvSpPr>
            <a:spLocks noGrp="1"/>
          </p:cNvSpPr>
          <p:nvPr>
            <p:ph type="body" idx="1"/>
          </p:nvPr>
        </p:nvSpPr>
        <p:spPr>
          <a:xfrm>
            <a:off x="457200" y="1600200"/>
            <a:ext cx="8229600" cy="480527"/>
          </a:xfrm>
        </p:spPr>
        <p:txBody>
          <a:bodyPr/>
          <a:lstStyle/>
          <a:p>
            <a:pPr marL="0" indent="0">
              <a:buNone/>
            </a:pPr>
            <a:r>
              <a:rPr lang="en-US" altLang="en-US" sz="2400" b="1" dirty="0"/>
              <a:t>Figure 2-5 </a:t>
            </a:r>
            <a:r>
              <a:rPr lang="en-US" altLang="en-US" sz="2400" dirty="0"/>
              <a:t>Box trace of fact(3</a:t>
            </a:r>
            <a:r>
              <a:rPr lang="en-US" altLang="en-US" sz="2400" dirty="0" smtClean="0"/>
              <a:t>)</a:t>
            </a:r>
            <a:endParaRPr lang="en-US" altLang="en-US" sz="2400" dirty="0"/>
          </a:p>
        </p:txBody>
      </p:sp>
      <p:pic>
        <p:nvPicPr>
          <p:cNvPr id="9" name="Picture 2" descr="A note reads, the method value is returned to the calling box, which continues execution. Below the note, four boxes are present. The first box is highlighted and has the following lines of code: Code has 3 lines. The lines read as follows. Line 1. n equals 3. Line 2. A colon f a c t left parenthesis n minus 1 right parenthesis equals question mark. Line 3. return question mark. Second box has the following lines of code: Code has 3 lines. The lines read as follows. Line 1. n equals 2. Line 2. A colon f a c t left parenthesis n minus 1 right parenthesis equals question mark. Line 3. return question mark. Third box has the following lines of code: Code has 3 lines. The lines read as follows. Line 1. n equals 1. Line 2. A colon f a c t left parenthesis n minus 1 right parenthesis equals question mark. Line 3. return question mark. Fourth box has the following lines of code: Code has 2 lines. The lines read as follows. Line 1. n equals 0. Line 2. return question mark. Second, third and fourth boxes are surrounded by dotted lines. Below, a note reads, the current invocation of f a c t completes and returns a value to the caller. Below the note, four boxes similar to the previously mentioned boxes are present. Line 3 of first box points outward and is labeled, 6."/>
          <p:cNvPicPr>
            <a:picLocks noChangeAspect="1" noChangeArrowheads="1"/>
          </p:cNvPicPr>
          <p:nvPr/>
        </p:nvPicPr>
        <p:blipFill rotWithShape="1">
          <a:blip r:embed="rId2">
            <a:extLst>
              <a:ext uri="{28A0092B-C50C-407E-A947-70E740481C1C}">
                <a14:useLocalDpi xmlns:a14="http://schemas.microsoft.com/office/drawing/2010/main" val="0"/>
              </a:ext>
            </a:extLst>
          </a:blip>
          <a:srcRect l="673" r="1027" b="980"/>
          <a:stretch/>
        </p:blipFill>
        <p:spPr bwMode="auto">
          <a:xfrm>
            <a:off x="518294" y="2546222"/>
            <a:ext cx="8107412" cy="271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737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a:t>
            </a:r>
            <a:r>
              <a:rPr lang="en-US" altLang="en-US" dirty="0" smtClean="0"/>
              <a:t>Function: Writing </a:t>
            </a:r>
            <a:r>
              <a:rPr lang="en-US" altLang="en-US" dirty="0"/>
              <a:t>a String </a:t>
            </a:r>
            <a:r>
              <a:rPr lang="en-US" altLang="en-US" dirty="0" smtClean="0"/>
              <a:t>Backward </a:t>
            </a:r>
            <a:r>
              <a:rPr lang="en-US" altLang="en-US" sz="2000" b="0" dirty="0"/>
              <a:t>(1 of </a:t>
            </a:r>
            <a:r>
              <a:rPr lang="en-US" altLang="en-US" sz="2000" b="0" dirty="0" smtClean="0"/>
              <a:t>17</a:t>
            </a:r>
            <a:r>
              <a:rPr lang="en-US" altLang="en-US" sz="2000" b="0" dirty="0"/>
              <a:t>)</a:t>
            </a:r>
            <a:endParaRPr lang="en-US" sz="2000" dirty="0"/>
          </a:p>
        </p:txBody>
      </p:sp>
      <p:sp>
        <p:nvSpPr>
          <p:cNvPr id="3" name="Text Placeholder 2"/>
          <p:cNvSpPr>
            <a:spLocks noGrp="1"/>
          </p:cNvSpPr>
          <p:nvPr>
            <p:ph type="body" idx="1"/>
          </p:nvPr>
        </p:nvSpPr>
        <p:spPr>
          <a:xfrm>
            <a:off x="457200" y="1600200"/>
            <a:ext cx="8229600" cy="1343635"/>
          </a:xfrm>
        </p:spPr>
        <p:txBody>
          <a:bodyPr/>
          <a:lstStyle/>
          <a:p>
            <a:pPr eaLnBrk="1" hangingPunct="1"/>
            <a:r>
              <a:rPr lang="en-US" altLang="en-US" sz="2400" dirty="0"/>
              <a:t>Likely candidate for minor task is writing a single character.</a:t>
            </a:r>
          </a:p>
          <a:p>
            <a:pPr lvl="1" eaLnBrk="1" hangingPunct="1"/>
            <a:r>
              <a:rPr lang="en-US" altLang="en-US" sz="2400" dirty="0"/>
              <a:t>Possible solution: strip away the last </a:t>
            </a:r>
            <a:r>
              <a:rPr lang="en-US" altLang="en-US" sz="2400" dirty="0" smtClean="0"/>
              <a:t>character</a:t>
            </a:r>
            <a:endParaRPr lang="en-US" altLang="en-US" sz="2400" dirty="0"/>
          </a:p>
        </p:txBody>
      </p:sp>
      <p:sp>
        <p:nvSpPr>
          <p:cNvPr id="4" name="Text Placeholder 3"/>
          <p:cNvSpPr>
            <a:spLocks noGrp="1"/>
          </p:cNvSpPr>
          <p:nvPr>
            <p:ph type="body" idx="2"/>
          </p:nvPr>
        </p:nvSpPr>
        <p:spPr>
          <a:xfrm>
            <a:off x="457200" y="3017026"/>
            <a:ext cx="8229600" cy="491283"/>
          </a:xfrm>
        </p:spPr>
        <p:txBody>
          <a:bodyPr/>
          <a:lstStyle/>
          <a:p>
            <a:pPr marL="0" indent="0">
              <a:buNone/>
            </a:pPr>
            <a:r>
              <a:rPr lang="fr-FR" altLang="en-US" sz="2400" b="1" dirty="0" smtClean="0"/>
              <a:t>Figure 2-6 </a:t>
            </a:r>
            <a:r>
              <a:rPr lang="fr-FR" altLang="en-US" sz="2400" dirty="0" smtClean="0"/>
              <a:t>A </a:t>
            </a:r>
            <a:r>
              <a:rPr lang="fr-FR" altLang="en-US" sz="2400" dirty="0"/>
              <a:t>recursive </a:t>
            </a:r>
            <a:r>
              <a:rPr lang="fr-FR" altLang="en-US" sz="2400" dirty="0" smtClean="0"/>
              <a:t>solution</a:t>
            </a:r>
            <a:endParaRPr lang="en-US" altLang="en-US" sz="2400" dirty="0"/>
          </a:p>
        </p:txBody>
      </p:sp>
      <p:pic>
        <p:nvPicPr>
          <p:cNvPr id="5" name="Picture 2" descr="A block diagram has two blocks, with content as the following from top to bottom: write backward left parenthesis s right parenthesis, write backward left parenthesis s minus last character right parenthesis."/>
          <p:cNvPicPr>
            <a:picLocks noChangeAspect="1" noChangeArrowheads="1"/>
          </p:cNvPicPr>
          <p:nvPr/>
        </p:nvPicPr>
        <p:blipFill rotWithShape="1">
          <a:blip r:embed="rId2">
            <a:extLst>
              <a:ext uri="{28A0092B-C50C-407E-A947-70E740481C1C}">
                <a14:useLocalDpi xmlns:a14="http://schemas.microsoft.com/office/drawing/2010/main" val="0"/>
              </a:ext>
            </a:extLst>
          </a:blip>
          <a:srcRect l="2988" t="2081" r="2249" b="2194"/>
          <a:stretch/>
        </p:blipFill>
        <p:spPr bwMode="auto">
          <a:xfrm>
            <a:off x="2490630" y="3717508"/>
            <a:ext cx="4162740" cy="2603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5582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a:t>
            </a:r>
            <a:r>
              <a:rPr lang="en-US" altLang="en-US" dirty="0" smtClean="0"/>
              <a:t>Function: Writing </a:t>
            </a:r>
            <a:r>
              <a:rPr lang="en-US" altLang="en-US" dirty="0"/>
              <a:t>a String </a:t>
            </a:r>
            <a:r>
              <a:rPr lang="en-US" altLang="en-US" dirty="0" smtClean="0"/>
              <a:t>Backward </a:t>
            </a:r>
            <a:r>
              <a:rPr lang="en-US" altLang="en-US" sz="2000" b="0" dirty="0" smtClean="0"/>
              <a:t>(2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499188"/>
          </a:xfrm>
        </p:spPr>
        <p:txBody>
          <a:bodyPr/>
          <a:lstStyle/>
          <a:p>
            <a:pPr marL="0" indent="0">
              <a:buNone/>
            </a:pPr>
            <a:r>
              <a:rPr lang="en-US" altLang="en-US" sz="2400" b="1" dirty="0"/>
              <a:t>Figure 2-7 </a:t>
            </a:r>
            <a:r>
              <a:rPr lang="en-US" altLang="en-US" sz="2400" dirty="0"/>
              <a:t>Box trace of </a:t>
            </a:r>
            <a:r>
              <a:rPr lang="en-US" altLang="en-US" sz="2400" b="1" dirty="0">
                <a:solidFill>
                  <a:schemeClr val="tx1"/>
                </a:solidFill>
              </a:rPr>
              <a:t>writeBackward("cat</a:t>
            </a:r>
            <a:r>
              <a:rPr lang="en-US" altLang="en-US" sz="2400" b="1" dirty="0" smtClean="0">
                <a:solidFill>
                  <a:schemeClr val="tx1"/>
                </a:solidFill>
              </a:rPr>
              <a:t>")</a:t>
            </a:r>
            <a:endParaRPr lang="en-US" altLang="en-US" sz="2400" b="1" dirty="0">
              <a:solidFill>
                <a:schemeClr val="tx1"/>
              </a:solidFill>
            </a:endParaRPr>
          </a:p>
        </p:txBody>
      </p:sp>
      <p:pic>
        <p:nvPicPr>
          <p:cNvPr id="5" name="Picture 2" descr="A note reads, the initial call is made, and the function begins execution. A highlighted box has the following lines of code: Code has 2 lines. The lines read as follows. Line 1. s equals double quote cat double quote. Line 2. length equals 3. Output line reads, t. Below, a note reads, Point A (write backward left parenthesis s right parenthesis) is reached, and the recursive call is made. The new invocation begins execution. Below the note, two boxes are present. First box is same as the previously mentioned box, but it is not highlighted. From here, flow goes to next iteration of A, where the second box is highlighted and has the following lines of code: Code has 2 lines. The lines read as follows. Line 1. s equals double quote c a double quote. Line 2. length equals 2. Output line reads, t a. Below, a note reads, Point A is reached, and the recursive call is made. The new invocation begins execution. Below the note, three boxes are present. First two boxes are similar to the previously mentioned boxes, but second box is not highlighted. From here, flow goes to next iteration of A, where the third box is highlighted and has the following lines of code: Code has 2 lines. The lines read as follows. Line 1. s equals double quote c double quote. Line 2. length equals 1."/>
          <p:cNvPicPr>
            <a:picLocks noChangeAspect="1" noChangeArrowheads="1"/>
          </p:cNvPicPr>
          <p:nvPr/>
        </p:nvPicPr>
        <p:blipFill rotWithShape="1">
          <a:blip r:embed="rId2">
            <a:extLst>
              <a:ext uri="{28A0092B-C50C-407E-A947-70E740481C1C}">
                <a14:useLocalDpi xmlns:a14="http://schemas.microsoft.com/office/drawing/2010/main" val="0"/>
              </a:ext>
            </a:extLst>
          </a:blip>
          <a:srcRect l="1029" t="977" r="960"/>
          <a:stretch/>
        </p:blipFill>
        <p:spPr bwMode="auto">
          <a:xfrm>
            <a:off x="2046192" y="2169778"/>
            <a:ext cx="5051616" cy="4220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0820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smtClean="0"/>
              <a:t>(3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471196"/>
          </a:xfrm>
        </p:spPr>
        <p:txBody>
          <a:bodyPr/>
          <a:lstStyle/>
          <a:p>
            <a:pPr marL="0" indent="0">
              <a:buNone/>
            </a:pPr>
            <a:r>
              <a:rPr lang="en-US" altLang="en-US" sz="2400" b="1" dirty="0"/>
              <a:t>Figure 2-7 </a:t>
            </a:r>
            <a:r>
              <a:rPr lang="en-US" altLang="en-US" sz="2400" dirty="0"/>
              <a:t>Box trace of </a:t>
            </a:r>
            <a:r>
              <a:rPr lang="en-US" altLang="en-US" sz="2400" b="1" dirty="0">
                <a:solidFill>
                  <a:schemeClr val="tx1"/>
                </a:solidFill>
              </a:rPr>
              <a:t>writeBackward("cat</a:t>
            </a:r>
            <a:r>
              <a:rPr lang="en-US" altLang="en-US" sz="2400" b="1" dirty="0" smtClean="0">
                <a:solidFill>
                  <a:schemeClr val="tx1"/>
                </a:solidFill>
              </a:rPr>
              <a:t>")</a:t>
            </a:r>
            <a:endParaRPr lang="en-US" altLang="en-US" sz="2400" b="1" dirty="0">
              <a:solidFill>
                <a:schemeClr val="tx1"/>
              </a:solidFill>
            </a:endParaRPr>
          </a:p>
        </p:txBody>
      </p:sp>
      <p:pic>
        <p:nvPicPr>
          <p:cNvPr id="5" name="Picture 2" descr="Output line reads, t a c. Below, a note reads, Point A is reached, and the recursive call is made. The new invocation begins execution. Below the note, four boxes are present. First box has the following lines of code: Code has 2 lines. The lines read as follows. Line 1. s equals double quote cat double quote. Line 2. length equals 3. From here, flow goes to next iteration of A, where the second box has the following lines of code: Code has 2 lines. The lines read as follows. Line 1. s equals double quote c a double quote. Line 2. length equals 2. From here, flow goes to next iteration of A, where the third box has the following lines of code: Code has 2 lines. The lines read as follows. Line 1. s equals double quote c double quote. Line 2. length equals 1. From here, flow goes to next iteration of A, where the fourth box is highlighted and has the following lines of code: Code has 2 lines. The lines read as follows. Line 1. s equals double quote blank space double quote. Line 2. length equals 0. Below this, a note reads, this is the base case, so this invocation completes. Control returns to the calling box, which continues execution. Below this, four boxes similar to the previously mentioned boxes are present. Here, the third box is highlighted and last box is surrounded by dotted line. Also, the connection between third and fourth box is not pres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69" y="2321735"/>
            <a:ext cx="7873262" cy="37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7629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smtClean="0"/>
              <a:t>(4 </a:t>
            </a:r>
            <a:r>
              <a:rPr lang="en-US" altLang="en-US" sz="2000" b="0" dirty="0"/>
              <a:t>of 17</a:t>
            </a:r>
            <a:r>
              <a:rPr lang="en-US" altLang="en-US" sz="2000" b="0" dirty="0" smtClean="0"/>
              <a:t>)</a:t>
            </a:r>
            <a:endParaRPr lang="en-US" sz="2000" dirty="0"/>
          </a:p>
        </p:txBody>
      </p:sp>
      <p:sp>
        <p:nvSpPr>
          <p:cNvPr id="3" name="Text Placeholder 2"/>
          <p:cNvSpPr>
            <a:spLocks noGrp="1"/>
          </p:cNvSpPr>
          <p:nvPr>
            <p:ph type="body" idx="1"/>
          </p:nvPr>
        </p:nvSpPr>
        <p:spPr>
          <a:xfrm>
            <a:off x="457200" y="1600201"/>
            <a:ext cx="8229600" cy="471196"/>
          </a:xfrm>
        </p:spPr>
        <p:txBody>
          <a:bodyPr/>
          <a:lstStyle/>
          <a:p>
            <a:pPr marL="0" indent="0">
              <a:buNone/>
            </a:pPr>
            <a:r>
              <a:rPr lang="en-US" altLang="en-US" sz="2400" b="1" dirty="0"/>
              <a:t>Figure 2-7 </a:t>
            </a:r>
            <a:r>
              <a:rPr lang="en-US" altLang="en-US" sz="2400" dirty="0"/>
              <a:t>Box trace of </a:t>
            </a:r>
            <a:r>
              <a:rPr lang="en-US" altLang="en-US" sz="2400" b="1" dirty="0">
                <a:solidFill>
                  <a:schemeClr val="tx1"/>
                </a:solidFill>
              </a:rPr>
              <a:t>writeBackward("cat</a:t>
            </a:r>
            <a:r>
              <a:rPr lang="en-US" altLang="en-US" sz="2400" b="1" dirty="0" smtClean="0">
                <a:solidFill>
                  <a:schemeClr val="tx1"/>
                </a:solidFill>
              </a:rPr>
              <a:t>")</a:t>
            </a:r>
            <a:endParaRPr lang="en-US" altLang="en-US" sz="2400" b="1" dirty="0">
              <a:solidFill>
                <a:schemeClr val="tx1"/>
              </a:solidFill>
            </a:endParaRPr>
          </a:p>
        </p:txBody>
      </p:sp>
      <p:pic>
        <p:nvPicPr>
          <p:cNvPr id="5" name="Picture 2" descr="A note reads, this invocation completes. Control returns to the calling box, which continues execution. Below the note, four boxes are present. First box has the following lines of code: Code has 2 lines. The lines read as follows. Line 1. s equals double quote cat double quote. Line 2. length equals 3. From here, flow goes to next iteration of A, where the second box has the following lines of code: Code has 2 lines. The lines read as follows. Line 1. s equals double quote c a double quote. Line 2. length equals 2. Third box has the following lines of code: Code has 2 lines. The lines read as follows. Line 1. s equals double quote c double quote. Line 2. length equals 1. Fourth box has the following lines of code: Code has 2 lines. The lines read as follows. Line 1. s equals double quote blank space double quote. Line 2. length equals 0. Third and fourth boxes are surrounded by dotted line. Below this, a note reads, this invocation completes. Control returns to the calling box, which continues execution. Below this, four boxes similar to the previously mentioned boxes are present. Below this, four boxes similar to the previously mentioned boxes are present. Here, the first box is highlighted, while the other boxes are surrounded by dotted line. Also, the connection between the boxes are not present. Below, a note reads, this invocation completes. Control returns to the statement following the initial call. "/>
          <p:cNvPicPr>
            <a:picLocks noChangeAspect="1" noChangeArrowheads="1"/>
          </p:cNvPicPr>
          <p:nvPr/>
        </p:nvPicPr>
        <p:blipFill rotWithShape="1">
          <a:blip r:embed="rId2">
            <a:extLst>
              <a:ext uri="{28A0092B-C50C-407E-A947-70E740481C1C}">
                <a14:useLocalDpi xmlns:a14="http://schemas.microsoft.com/office/drawing/2010/main" val="0"/>
              </a:ext>
            </a:extLst>
          </a:blip>
          <a:srcRect l="406" t="365" r="659" b="1606"/>
          <a:stretch/>
        </p:blipFill>
        <p:spPr bwMode="auto">
          <a:xfrm>
            <a:off x="630342" y="2489578"/>
            <a:ext cx="7939299" cy="330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394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smtClean="0"/>
              <a:t>(5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946052"/>
          </a:xfrm>
        </p:spPr>
        <p:txBody>
          <a:bodyPr/>
          <a:lstStyle/>
          <a:p>
            <a:pPr eaLnBrk="1" hangingPunct="1"/>
            <a:r>
              <a:rPr lang="en-US" altLang="en-US" sz="2400" dirty="0"/>
              <a:t>Another possible solution</a:t>
            </a:r>
          </a:p>
          <a:p>
            <a:pPr lvl="1" eaLnBrk="1" hangingPunct="1"/>
            <a:r>
              <a:rPr lang="en-US" altLang="en-US" sz="2400" dirty="0"/>
              <a:t>Strip away the first </a:t>
            </a:r>
            <a:r>
              <a:rPr lang="en-US" altLang="en-US" sz="2400" dirty="0" smtClean="0"/>
              <a:t>character</a:t>
            </a:r>
            <a:endParaRPr lang="en-US" altLang="en-US" sz="2400" dirty="0"/>
          </a:p>
        </p:txBody>
      </p:sp>
      <p:sp>
        <p:nvSpPr>
          <p:cNvPr id="4" name="Text Placeholder 3"/>
          <p:cNvSpPr>
            <a:spLocks noGrp="1"/>
          </p:cNvSpPr>
          <p:nvPr>
            <p:ph type="body" idx="2"/>
          </p:nvPr>
        </p:nvSpPr>
        <p:spPr>
          <a:xfrm>
            <a:off x="457200" y="2592686"/>
            <a:ext cx="8229600" cy="874383"/>
          </a:xfrm>
        </p:spPr>
        <p:txBody>
          <a:bodyPr/>
          <a:lstStyle/>
          <a:p>
            <a:pPr marL="0" indent="0">
              <a:buNone/>
            </a:pPr>
            <a:r>
              <a:rPr lang="en-US" altLang="en-US" sz="2400" b="1" dirty="0" smtClean="0"/>
              <a:t>Figure 2-8 </a:t>
            </a:r>
            <a:r>
              <a:rPr lang="en-US" altLang="en-US" sz="2400" dirty="0" smtClean="0"/>
              <a:t>Box </a:t>
            </a:r>
            <a:r>
              <a:rPr lang="en-US" altLang="en-US" sz="2400" dirty="0"/>
              <a:t>trace of </a:t>
            </a:r>
            <a:r>
              <a:rPr lang="en-US" altLang="en-US" sz="2400" b="1" dirty="0">
                <a:solidFill>
                  <a:schemeClr val="tx1"/>
                </a:solidFill>
              </a:rPr>
              <a:t>writeBackward("cat")</a:t>
            </a:r>
            <a:r>
              <a:rPr lang="en-US" altLang="en-US" sz="2400" dirty="0">
                <a:solidFill>
                  <a:srgbClr val="0070C0"/>
                </a:solidFill>
              </a:rPr>
              <a:t> </a:t>
            </a:r>
            <a:r>
              <a:rPr lang="en-US" altLang="en-US" sz="2400" dirty="0"/>
              <a:t>in </a:t>
            </a:r>
            <a:r>
              <a:rPr lang="en-US" altLang="en-US" sz="2400" dirty="0" smtClean="0"/>
              <a:t>pseudocode</a:t>
            </a:r>
            <a:endParaRPr lang="en-US" altLang="en-US" sz="2400" dirty="0"/>
          </a:p>
        </p:txBody>
      </p:sp>
      <p:pic>
        <p:nvPicPr>
          <p:cNvPr id="5" name="Picture 3" descr="A note reads, the initial call is made, and the function begins execution. Below this, a highlighted box has the following code: s equals double quote cat double quote. Below this, output stream reads, Line 1. Enter write backward with string: cat. Line 2. About to write last character of string: cat. Line 3. t. All three lines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l="1884" t="3033" r="1305"/>
          <a:stretch/>
        </p:blipFill>
        <p:spPr bwMode="auto">
          <a:xfrm>
            <a:off x="1514359" y="3520137"/>
            <a:ext cx="6115282" cy="2895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173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smtClean="0"/>
              <a:t>(6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546234"/>
          </a:xfrm>
        </p:spPr>
        <p:txBody>
          <a:bodyPr/>
          <a:lstStyle/>
          <a:p>
            <a:pPr marL="0" indent="0">
              <a:buNone/>
            </a:pPr>
            <a:r>
              <a:rPr lang="en-US" altLang="en-US" sz="2400" b="1" dirty="0"/>
              <a:t>Figure 2-8 </a:t>
            </a:r>
            <a:r>
              <a:rPr lang="en-US" altLang="en-US" sz="2400" b="1" dirty="0" smtClean="0"/>
              <a:t>[Continued]</a:t>
            </a:r>
            <a:endParaRPr lang="en-US" altLang="en-US" sz="2400" dirty="0"/>
          </a:p>
        </p:txBody>
      </p:sp>
      <p:pic>
        <p:nvPicPr>
          <p:cNvPr id="5" name="Picture 2" descr="A note reads, Point A is reached, and the recursive call is made. The new invocation begins execution. Below the note, two boxes are present. First box has the following code: s equals double quote cat double quote. From this, the flow goes to next iteration of A, where second box is highlighted and has the following code: s equals double quote c a double quote. Below this, output stream reads, Line 1. Enter write backward with string: cat. Line 2. About to write last character of string: cat. Line 3. t. Line 4. Enter write backward with string: c a. Line 5. About to write last character of string: c a. Line 6. a. Lines 4 to 6 are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96" y="2608883"/>
            <a:ext cx="8063407" cy="3570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108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Recursive </a:t>
            </a:r>
            <a:r>
              <a:rPr lang="en-US" altLang="en-US" dirty="0" smtClean="0"/>
              <a:t>Solutions </a:t>
            </a:r>
            <a:r>
              <a:rPr lang="en-US" altLang="en-US" sz="2000" b="0" dirty="0" smtClean="0"/>
              <a:t>(1 of 3)</a:t>
            </a:r>
            <a:endParaRPr lang="en-US" sz="2000" b="0" dirty="0"/>
          </a:p>
        </p:txBody>
      </p:sp>
      <p:sp>
        <p:nvSpPr>
          <p:cNvPr id="3" name="Text Placeholder 2"/>
          <p:cNvSpPr>
            <a:spLocks noGrp="1"/>
          </p:cNvSpPr>
          <p:nvPr>
            <p:ph type="body" idx="1"/>
          </p:nvPr>
        </p:nvSpPr>
        <p:spPr>
          <a:xfrm>
            <a:off x="457200" y="1600200"/>
            <a:ext cx="8229600" cy="1480625"/>
          </a:xfrm>
        </p:spPr>
        <p:txBody>
          <a:bodyPr/>
          <a:lstStyle/>
          <a:p>
            <a:pPr eaLnBrk="1" hangingPunct="1"/>
            <a:r>
              <a:rPr lang="en-US" altLang="en-US" sz="2400" dirty="0"/>
              <a:t>Recursion breaks problem into smaller identical problems</a:t>
            </a:r>
          </a:p>
          <a:p>
            <a:pPr lvl="1" eaLnBrk="1" hangingPunct="1"/>
            <a:r>
              <a:rPr lang="en-US" altLang="en-US" sz="2400" dirty="0"/>
              <a:t>An alternative to iteration</a:t>
            </a:r>
          </a:p>
          <a:p>
            <a:pPr eaLnBrk="1" hangingPunct="1"/>
            <a:r>
              <a:rPr lang="fr-FR" altLang="en-US" sz="2400" b="1" dirty="0" smtClean="0"/>
              <a:t>Figure</a:t>
            </a:r>
            <a:r>
              <a:rPr lang="fr-FR" altLang="en-US" sz="2400" dirty="0" smtClean="0"/>
              <a:t> </a:t>
            </a:r>
            <a:r>
              <a:rPr lang="fr-FR" altLang="en-US" sz="2400" b="1" dirty="0"/>
              <a:t>2-1</a:t>
            </a:r>
            <a:r>
              <a:rPr lang="fr-FR" altLang="en-US" sz="2400" dirty="0"/>
              <a:t> A recursive </a:t>
            </a:r>
            <a:r>
              <a:rPr lang="fr-FR" altLang="en-US" sz="2400" dirty="0" smtClean="0"/>
              <a:t>solution</a:t>
            </a:r>
            <a:endParaRPr lang="en-US" altLang="en-US" sz="2400" dirty="0"/>
          </a:p>
        </p:txBody>
      </p:sp>
      <p:pic>
        <p:nvPicPr>
          <p:cNvPr id="7" name="Picture 2" descr="A block diagram explains steps or solution that needs to be followed for a particular function. For search dictionary function, the solution is as follows: search first half of the dictionary or search second half of the dictionary."/>
          <p:cNvPicPr>
            <a:picLocks noChangeAspect="1" noChangeArrowheads="1"/>
          </p:cNvPicPr>
          <p:nvPr/>
        </p:nvPicPr>
        <p:blipFill rotWithShape="1">
          <a:blip r:embed="rId2">
            <a:extLst>
              <a:ext uri="{28A0092B-C50C-407E-A947-70E740481C1C}">
                <a14:useLocalDpi xmlns:a14="http://schemas.microsoft.com/office/drawing/2010/main" val="0"/>
              </a:ext>
            </a:extLst>
          </a:blip>
          <a:srcRect l="1099" t="5491" r="958" b="5384"/>
          <a:stretch/>
        </p:blipFill>
        <p:spPr bwMode="auto">
          <a:xfrm>
            <a:off x="1188248" y="3603752"/>
            <a:ext cx="6767503" cy="2281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smtClean="0"/>
              <a:t>(7 </a:t>
            </a:r>
            <a:r>
              <a:rPr lang="en-US" altLang="en-US" sz="2000" b="0" dirty="0"/>
              <a:t>of 17)</a:t>
            </a:r>
            <a:endParaRPr lang="en-US" sz="2000" dirty="0"/>
          </a:p>
        </p:txBody>
      </p:sp>
      <p:sp>
        <p:nvSpPr>
          <p:cNvPr id="3" name="Text Placeholder 2"/>
          <p:cNvSpPr>
            <a:spLocks noGrp="1"/>
          </p:cNvSpPr>
          <p:nvPr>
            <p:ph type="body" idx="1"/>
          </p:nvPr>
        </p:nvSpPr>
        <p:spPr>
          <a:xfrm>
            <a:off x="457200" y="1600200"/>
            <a:ext cx="8229600" cy="507733"/>
          </a:xfrm>
        </p:spPr>
        <p:txBody>
          <a:bodyPr/>
          <a:lstStyle/>
          <a:p>
            <a:pPr marL="0" indent="0">
              <a:buNone/>
            </a:pPr>
            <a:r>
              <a:rPr lang="en-US" altLang="en-US" sz="2400" b="1" dirty="0"/>
              <a:t>Figure 2-8 [Continued]</a:t>
            </a:r>
            <a:endParaRPr lang="en-US" altLang="en-US" sz="2400" dirty="0"/>
          </a:p>
        </p:txBody>
      </p:sp>
      <p:pic>
        <p:nvPicPr>
          <p:cNvPr id="5" name="Picture 2" descr="A note reads, Point A is reached, and the recursive call is made. The new invocation begins execution. Below the note, three boxes are present. First box has the following code: s equals double quote cat double quote. From this, the flow goes to next iteration of A, where second box has the following code: s equals double quote c a double quote. From this, the flow goes to next iteration of A, where third highlighted box has the following code: s equals double quote c double quote. Below this, output stream reads, Line 1. Enter write backward with string: cat. Line 2. About to write last character of string: cat. Line 3. t. Line 4. Enter write backward with string: c a. Line 5. About to write last character of string: c a. Line 6. a. Line 7. Enter write backward with string: c. Line 8. About to write last character of string: c. Line 9. c. Lines 7 to 9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l="902" t="-29" b="2"/>
          <a:stretch/>
        </p:blipFill>
        <p:spPr bwMode="auto">
          <a:xfrm>
            <a:off x="1187238" y="2564958"/>
            <a:ext cx="6769523" cy="379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2035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smtClean="0"/>
              <a:t>(8 </a:t>
            </a:r>
            <a:r>
              <a:rPr lang="en-US" altLang="en-US" sz="2000" b="0" dirty="0"/>
              <a:t>of 17)</a:t>
            </a:r>
            <a:endParaRPr lang="en-US" sz="2000" dirty="0"/>
          </a:p>
        </p:txBody>
      </p:sp>
      <p:sp>
        <p:nvSpPr>
          <p:cNvPr id="6" name="Text Placeholder 5"/>
          <p:cNvSpPr>
            <a:spLocks noGrp="1"/>
          </p:cNvSpPr>
          <p:nvPr>
            <p:ph type="body" idx="1"/>
          </p:nvPr>
        </p:nvSpPr>
        <p:spPr>
          <a:xfrm>
            <a:off x="457200" y="1600200"/>
            <a:ext cx="8229600" cy="498107"/>
          </a:xfrm>
        </p:spPr>
        <p:txBody>
          <a:bodyPr/>
          <a:lstStyle/>
          <a:p>
            <a:pPr marL="0" indent="0">
              <a:buNone/>
            </a:pPr>
            <a:r>
              <a:rPr lang="en-US" altLang="en-US" sz="2400" b="1" dirty="0"/>
              <a:t>Figure 2-8 [Continued]</a:t>
            </a:r>
            <a:endParaRPr lang="en-US" altLang="en-US" sz="2400" dirty="0"/>
          </a:p>
        </p:txBody>
      </p:sp>
      <p:pic>
        <p:nvPicPr>
          <p:cNvPr id="5" name="Picture 3" descr="A note reads, Point A is reached, and the recursive call is made. The new invocation begins execution. Below the note, four boxes are present. First box has the following code: s equals double quote cat double quote. From this, the flow goes to next iteration of A, where second box has the following code: s equals double quote c a double quote. From this, the flow goes to next iteration of A, where third box has the following code: s equals double quote c double quote. From this, the flow goes to next iteration of A, where fourth box is highlighted and has the following code: s equals double quote blank space double quote. Below this, output stream reads, Line 1. Enter write backward with string: cat. Line 2. About to write last character of string: cat. Line 3. t. Line 4. Enter write backward with string: c a. Line 5. About to write last character of string: c a. Line 6. a. Line 7. Enter write backward with string: c. Line 8. About to write last character of string: c. Line 9. c. Line 10. Enter write backward with string: blank space. Line 11. About to write last character of string: blank space. Lines 10 and 11 are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437" y="2516431"/>
            <a:ext cx="5445125"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629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smtClean="0"/>
              <a:t>(9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459605"/>
          </a:xfrm>
        </p:spPr>
        <p:txBody>
          <a:bodyPr/>
          <a:lstStyle/>
          <a:p>
            <a:pPr marL="0" indent="0">
              <a:buNone/>
            </a:pPr>
            <a:r>
              <a:rPr lang="en-US" altLang="en-US" sz="2400" b="1" dirty="0"/>
              <a:t>Figure 2-8 [Continued]</a:t>
            </a:r>
            <a:endParaRPr lang="en-US" altLang="en-US" sz="2400" dirty="0"/>
          </a:p>
        </p:txBody>
      </p:sp>
      <p:pic>
        <p:nvPicPr>
          <p:cNvPr id="5" name="Picture 2" descr="Four boxes are present. First box has the following code: s equals double quote cat double quote. From this, the flow goes to next iteration of A, where second box has the following code: s equals double quote c a double quote. From this, the flow goes to next iteration of A, where third box is highlighted and has the following code: s equals double quote c double quote. Fourth box, surrounded by dotted line, has the following code: s equals double quote blank space double quote. Below this, note reads, this invocation completes execution, and a return is made. Below this, output stream reads, Line 1. Enter write backward with string: cat. Line 2. About to write last character of string: cat. Line 3. t. Line 4. Enter write backward with string: c a. Line 5. About to write last character of string: c a. Line 6. a. Line 7. Enter write backward with string: c. Line 8. About to write last character of string: c. Line 9. c. Line 10. Enter write backward with string: blank space. Line 11. About to write last character of string: blank space. Line 12. Leave write backward with string: c. This line is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738" y="2521649"/>
            <a:ext cx="6826524" cy="382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55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a:t>(</a:t>
            </a:r>
            <a:r>
              <a:rPr lang="en-US" altLang="en-US" sz="2000" b="0" dirty="0" smtClean="0"/>
              <a:t>10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536608"/>
          </a:xfrm>
        </p:spPr>
        <p:txBody>
          <a:bodyPr/>
          <a:lstStyle/>
          <a:p>
            <a:pPr marL="0" indent="0">
              <a:buNone/>
            </a:pPr>
            <a:r>
              <a:rPr lang="en-US" altLang="en-US" sz="2400" b="1" dirty="0"/>
              <a:t>Figure 2-8 [Continued]</a:t>
            </a:r>
            <a:endParaRPr lang="en-US" altLang="en-US" sz="2400" dirty="0"/>
          </a:p>
        </p:txBody>
      </p:sp>
      <p:pic>
        <p:nvPicPr>
          <p:cNvPr id="5" name="Picture 2" descr="Four boxes are present. First box has the following code: s equals double quote cat double quote. From this, the flow goes to next iteration of A, where second box is highlighted and has the following code: s equals double quote c a double quote. Third box has the following code: s equals double quote c double quote. Fourth box has the following code: s equals double quote blank space double quote. Third and fourth boxes are surrounded by dotted line. Below this, note reads, this invocation completes execution, and a return is made. Below this, output stream reads, Line 1. Enter write backward with string: cat. Line 2. About to write last character of string: cat. Line 3. t. Line 4. Enter write backward with string: c a. Line 5. About to write last character of string: c a. Line 6. a. Line 7. Enter write backward with string: c. Line 8. About to write last character of string: c. Line 9. c. Line 10. Enter write backward with string: blank space. Line 11. About to write last character of string: blank space. Line 12. Leave write backward with string: c. Line 13. Leave write backward with string: c a. This line is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665" y="2538071"/>
            <a:ext cx="5622668" cy="3820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0454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a:t>(</a:t>
            </a:r>
            <a:r>
              <a:rPr lang="en-US" altLang="en-US" sz="2000" b="0" dirty="0" smtClean="0"/>
              <a:t>11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565483"/>
          </a:xfrm>
        </p:spPr>
        <p:txBody>
          <a:bodyPr/>
          <a:lstStyle/>
          <a:p>
            <a:pPr marL="0" indent="0">
              <a:buNone/>
            </a:pPr>
            <a:r>
              <a:rPr lang="en-US" altLang="en-US" sz="2400" b="1" dirty="0"/>
              <a:t>Figure 2-8 [Continued]</a:t>
            </a:r>
            <a:endParaRPr lang="en-US" altLang="en-US" sz="2400" dirty="0"/>
          </a:p>
        </p:txBody>
      </p:sp>
      <p:pic>
        <p:nvPicPr>
          <p:cNvPr id="5" name="Picture 2" descr="Four boxes are present. First box has the following code: s equals double quote cat double quote. From this, the flow goes to next iteration of A, where second box is highlighted and has the following code: s equals double quote c a double quote. Third box has the following code: s equals double quote c double quote. Fourth box has the following code: s equals double quote blank space double quote. Third and fourth boxes are surrounded by dotted line. Below this, note reads, this invocation completes execution, and a return is made. Below this, output stream reads, Line 1. Enter write backward with string: cat. Line 2. About to write last character of string: cat. Line 3. t. Line 4. Enter write backward with string: c a. Line 5. About to write last character of string: c a. Line 6. a. Line 7. Enter write backward with string: c. Line 8. About to write last character of string: c. Line 9. c. Line 10. Enter write backward with string: blank space. Line 11. About to write last character of string: blank space. Line 12. Leave write backward with string: c. Line 13. Leave write backward with string: c a. This line is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l="631" t="334" r="-1" b="-1"/>
          <a:stretch/>
        </p:blipFill>
        <p:spPr bwMode="auto">
          <a:xfrm>
            <a:off x="1535460" y="2546703"/>
            <a:ext cx="6073080" cy="3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6336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a:t>(</a:t>
            </a:r>
            <a:r>
              <a:rPr lang="en-US" altLang="en-US" sz="2000" b="0" dirty="0" smtClean="0"/>
              <a:t>12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575108"/>
          </a:xfrm>
        </p:spPr>
        <p:txBody>
          <a:bodyPr/>
          <a:lstStyle/>
          <a:p>
            <a:pPr marL="0" indent="0">
              <a:buNone/>
            </a:pPr>
            <a:r>
              <a:rPr lang="en-US" altLang="en-US" sz="2400" b="1" dirty="0"/>
              <a:t>Figure 2-8 [Continued]</a:t>
            </a:r>
            <a:endParaRPr lang="en-US" altLang="en-US" sz="2400" dirty="0"/>
          </a:p>
        </p:txBody>
      </p:sp>
      <p:pic>
        <p:nvPicPr>
          <p:cNvPr id="5" name="Picture 2" descr="Four boxes are present. First box is highlighted and has the following code: s equals double quote cat double quote. Second box has the following code: s equals double quote c a double quote. Third box has the following code: s equals double quote c double quote. Fourth box has the following code: s equals double quote blank space double quote. Second, third and fourth boxes are surrounded by dotted line. Below this, note reads, this invocation completes execution, and a return is made. Below this, output stream reads, Line 1. Enter write backward with string: cat. Line 2. About to write last character of string: cat. Line 3. t. Line 4. Enter write backward with string: c a. Line 5. About to write last character of string: c a. Line 6. a. Line 7. Enter write backward with string: c. Line 8. About to write last character of string: c. Line 9. c. Line 10. Enter write backward with string: blank space. Line 11. About to write last character of string: blank space. Line 12. Leave write backward with string: c. Line 13. Leave write backward with string: c a. Line 14. Leave write backward with string: cat. This line is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l="587" t="738" r="622" b="1891"/>
          <a:stretch/>
        </p:blipFill>
        <p:spPr bwMode="auto">
          <a:xfrm>
            <a:off x="1506515" y="2548439"/>
            <a:ext cx="6130968" cy="382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2262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a:t>(</a:t>
            </a:r>
            <a:r>
              <a:rPr lang="en-US" altLang="en-US" sz="2000" b="0" dirty="0" smtClean="0"/>
              <a:t>13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575108"/>
          </a:xfrm>
        </p:spPr>
        <p:txBody>
          <a:bodyPr/>
          <a:lstStyle/>
          <a:p>
            <a:pPr marL="0" indent="0">
              <a:buNone/>
            </a:pPr>
            <a:r>
              <a:rPr lang="en-US" altLang="en-US" sz="2400" b="1" dirty="0"/>
              <a:t>Figure 2-8 [Continued]</a:t>
            </a:r>
            <a:endParaRPr lang="en-US" altLang="en-US" sz="2400" dirty="0"/>
          </a:p>
        </p:txBody>
      </p:sp>
      <p:pic>
        <p:nvPicPr>
          <p:cNvPr id="5" name="Picture 2" descr="A note reads, the initial call is made, and the function begins execution. A highlighted box has the following code: s equals double quote cat double quote. Output stream reads, enter write backward 2 with string: cat. This line is highlighted. A note reads, Point A is reached, and the recursive call is made. The new invocation begins execution. Below the note, two boxes are present. First box has the following code: s equals double quote cat double quote. From this, the flow goes to next iteration of A, where second box is highlighted and has the following code: s equals double quote a t double quote. Output stream reads, Line 1. Enter write backward 2 with string: cat. Line 2. Enter write backward 2 with string: at. This line is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l="1096" t="1109"/>
          <a:stretch/>
        </p:blipFill>
        <p:spPr bwMode="auto">
          <a:xfrm>
            <a:off x="1326944" y="2559032"/>
            <a:ext cx="6490113" cy="3779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537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a:t>(</a:t>
            </a:r>
            <a:r>
              <a:rPr lang="en-US" altLang="en-US" sz="2000" b="0" dirty="0" smtClean="0"/>
              <a:t>14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526982"/>
          </a:xfrm>
        </p:spPr>
        <p:txBody>
          <a:bodyPr/>
          <a:lstStyle/>
          <a:p>
            <a:pPr marL="0" indent="0">
              <a:buNone/>
            </a:pPr>
            <a:r>
              <a:rPr lang="en-US" altLang="en-US" sz="2400" b="1" dirty="0"/>
              <a:t>Figure 2-8 [Continued]</a:t>
            </a:r>
            <a:endParaRPr lang="en-US" altLang="en-US" sz="2400" dirty="0"/>
          </a:p>
        </p:txBody>
      </p:sp>
      <p:pic>
        <p:nvPicPr>
          <p:cNvPr id="5" name="Picture 2" descr="A note reads, Point A is reached, and the recursive call is made. The new invocation begins execution. Below the note, three boxes are present. First box has the following code: s equals double quote cat double quote. From this, the flow goes to next iteration of A, where second box has the following code: s equals double quote a t double quote. From this, the flow goes to next iteration of A, where third box is highlighted and has the following code: s equals double quote t double quote. Output stream reads, Line 1. Enter write backward 2 with string: cat. Line 2. Enter write backward 2 with string: at. Line 3. Enter write backward 2 with string: t. This line is highlighted.&#10;Below this, a note reads, Point A is reached, and the recursive call is made. The new invocation begins execution. Below the note, four boxes are present. First three boxes are similar to the previously mentioned boxes. But third box is not highlighted. Fourth box is highlighted and has the following code: s equals double quote blank space double quote. A note reads, this invocation completes execution, and a return is made. Output stream reads, Line 1. Enter write backward 2 with string: cat. Line 2. Enter write backward 2 with string: at. Line 3. Enter write backward 2 with string: t. Line 4. Enter write backward 2 with string: blank space. Line 5. Leave write backward 2 with string: blank space. Lines 4 and 5 are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076" y="2538129"/>
            <a:ext cx="5541847" cy="38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8195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a:t>(</a:t>
            </a:r>
            <a:r>
              <a:rPr lang="en-US" altLang="en-US" sz="2000" b="0" dirty="0" smtClean="0"/>
              <a:t>15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478856"/>
          </a:xfrm>
        </p:spPr>
        <p:txBody>
          <a:bodyPr/>
          <a:lstStyle/>
          <a:p>
            <a:pPr marL="0" indent="0">
              <a:buNone/>
            </a:pPr>
            <a:r>
              <a:rPr lang="en-US" altLang="en-US" sz="2400" b="1" dirty="0"/>
              <a:t>Figure 2-8 [Continued]</a:t>
            </a:r>
            <a:endParaRPr lang="en-US" altLang="en-US" sz="2400" dirty="0"/>
          </a:p>
        </p:txBody>
      </p:sp>
      <p:pic>
        <p:nvPicPr>
          <p:cNvPr id="5" name="Picture 2" descr="Four boxes are present. First box has the following code: s equals double quote cat double quote. From this, the flow goes to next iteration of A, where second box has the following code: s equals double quote a t double quote. From this, the flow goes to next iteration of A, where third box is highlighted and has the following code: s equals double quote t double quote. Fourth box is surrounded by dotted line and has the following code: s equals double quote blank space double quote. A note reads, this invocation completes execution, and a return is made. Output stream reads, Line 1. Enter write backward 2 with string: cat. Line 2. Enter write backward 2 with string: at. Line 3. Enter write backward 2 with string: t. Line 4. Enter write backward 2 with string: blank space. Line 5. Leave write backward 2 with string: blank space. Line 6. About to write first character of string: t. Line 7. t. Line 8. Leave write backward 2 with string: t. Lines 6 to 8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l="1100" t="664"/>
          <a:stretch/>
        </p:blipFill>
        <p:spPr bwMode="auto">
          <a:xfrm>
            <a:off x="1187109" y="2700977"/>
            <a:ext cx="6769780" cy="357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9744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a:t>(</a:t>
            </a:r>
            <a:r>
              <a:rPr lang="en-US" altLang="en-US" sz="2000" b="0" dirty="0" smtClean="0"/>
              <a:t>16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575108"/>
          </a:xfrm>
        </p:spPr>
        <p:txBody>
          <a:bodyPr/>
          <a:lstStyle/>
          <a:p>
            <a:pPr marL="0" indent="0">
              <a:buNone/>
            </a:pPr>
            <a:r>
              <a:rPr lang="en-US" altLang="en-US" sz="2400" b="1" dirty="0"/>
              <a:t>Figure 2-8 [Continued]</a:t>
            </a:r>
            <a:endParaRPr lang="en-US" altLang="en-US" sz="2400" dirty="0"/>
          </a:p>
        </p:txBody>
      </p:sp>
      <p:pic>
        <p:nvPicPr>
          <p:cNvPr id="5" name="Picture 2" descr="Four boxes are present. First box has the following code: s equals double quote cat double quote. From this, the flow goes to next iteration of A, where second box has the following code: s equals double quote a t double quote. Third box has the following code: s equals double quote t double quote. Fourth box has the following code: s equals double quote blank space double quote. Third and fourth boxes are surrounded by dotted line. A note reads, this invocation completes execution, and a return is made. Output stream reads, Line 1. Enter write backward 2 with string: cat. Line 2. Enter write backward 2 with string: at. Line 3. Enter write backward 2 with string: t. Line 4. Enter write backward 2 with string: blank space. Line 5. Leave write backward 2 with string: blank space. Line 6. About to write first character of string: t. Line 7. t. Line 8. Leave write backward 2 with string: t. Line 9. About to write first character of string: at. Line 10. a. Line 11. Leave write backward 2, string: at. Lines 9 to 11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l="790" t="1776"/>
          <a:stretch/>
        </p:blipFill>
        <p:spPr bwMode="auto">
          <a:xfrm>
            <a:off x="1086847" y="2537929"/>
            <a:ext cx="6970305" cy="378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1816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Recursive </a:t>
            </a:r>
            <a:r>
              <a:rPr lang="en-US" altLang="en-US" dirty="0" smtClean="0"/>
              <a:t>Solutions </a:t>
            </a:r>
            <a:r>
              <a:rPr lang="en-US" altLang="en-US" sz="2000" b="0" dirty="0" smtClean="0"/>
              <a:t>(2 </a:t>
            </a:r>
            <a:r>
              <a:rPr lang="en-US" altLang="en-US" sz="2000" b="0" dirty="0"/>
              <a:t>of 3)</a:t>
            </a:r>
            <a:endParaRPr lang="en-US" sz="2000" dirty="0"/>
          </a:p>
        </p:txBody>
      </p:sp>
      <p:sp>
        <p:nvSpPr>
          <p:cNvPr id="3" name="Text Placeholder 2"/>
          <p:cNvSpPr>
            <a:spLocks noGrp="1"/>
          </p:cNvSpPr>
          <p:nvPr>
            <p:ph type="body" idx="1"/>
          </p:nvPr>
        </p:nvSpPr>
        <p:spPr>
          <a:xfrm>
            <a:off x="457200" y="1609825"/>
            <a:ext cx="8229600" cy="4525963"/>
          </a:xfrm>
        </p:spPr>
        <p:txBody>
          <a:bodyPr/>
          <a:lstStyle/>
          <a:p>
            <a:pPr eaLnBrk="1" hangingPunct="1"/>
            <a:r>
              <a:rPr lang="en-US" altLang="en-US" sz="2400" dirty="0"/>
              <a:t>A recursive function calls itself</a:t>
            </a:r>
          </a:p>
          <a:p>
            <a:pPr eaLnBrk="1" hangingPunct="1"/>
            <a:r>
              <a:rPr lang="en-US" altLang="en-US" sz="2400" dirty="0"/>
              <a:t>Each recursive call solves an identical, but smaller, problem</a:t>
            </a:r>
          </a:p>
          <a:p>
            <a:pPr eaLnBrk="1" hangingPunct="1"/>
            <a:r>
              <a:rPr lang="en-US" altLang="en-US" sz="2400" dirty="0"/>
              <a:t>Test for base case enables recursive calls to stop</a:t>
            </a:r>
          </a:p>
          <a:p>
            <a:pPr eaLnBrk="1" hangingPunct="1"/>
            <a:r>
              <a:rPr lang="en-US" altLang="en-US" sz="2400" dirty="0"/>
              <a:t>Eventually, one of smaller problems must be the base </a:t>
            </a:r>
            <a:r>
              <a:rPr lang="en-US" altLang="en-US" sz="2400" dirty="0" smtClean="0"/>
              <a:t>case</a:t>
            </a:r>
            <a:endParaRPr lang="en-US" altLang="en-US" sz="2400" dirty="0"/>
          </a:p>
        </p:txBody>
      </p:sp>
    </p:spTree>
    <p:extLst>
      <p:ext uri="{BB962C8B-B14F-4D97-AF65-F5344CB8AC3E}">
        <p14:creationId xmlns:p14="http://schemas.microsoft.com/office/powerpoint/2010/main" val="3001163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Void Function: </a:t>
            </a:r>
            <a:r>
              <a:rPr lang="en-US" altLang="en-US" dirty="0" smtClean="0"/>
              <a:t>Writing </a:t>
            </a:r>
            <a:r>
              <a:rPr lang="en-US" altLang="en-US" dirty="0"/>
              <a:t>a String </a:t>
            </a:r>
            <a:r>
              <a:rPr lang="en-US" altLang="en-US" dirty="0" smtClean="0"/>
              <a:t>Backward </a:t>
            </a:r>
            <a:r>
              <a:rPr lang="en-US" altLang="en-US" sz="2000" b="0" dirty="0"/>
              <a:t>(</a:t>
            </a:r>
            <a:r>
              <a:rPr lang="en-US" altLang="en-US" sz="2000" b="0" dirty="0" smtClean="0"/>
              <a:t>17 </a:t>
            </a:r>
            <a:r>
              <a:rPr lang="en-US" altLang="en-US" sz="2000" b="0" dirty="0"/>
              <a:t>of 17)</a:t>
            </a:r>
            <a:endParaRPr lang="en-US" sz="2000" dirty="0"/>
          </a:p>
        </p:txBody>
      </p:sp>
      <p:sp>
        <p:nvSpPr>
          <p:cNvPr id="3" name="Text Placeholder 2"/>
          <p:cNvSpPr>
            <a:spLocks noGrp="1"/>
          </p:cNvSpPr>
          <p:nvPr>
            <p:ph type="body" idx="1"/>
          </p:nvPr>
        </p:nvSpPr>
        <p:spPr>
          <a:xfrm>
            <a:off x="457200" y="1600201"/>
            <a:ext cx="8229600" cy="546233"/>
          </a:xfrm>
        </p:spPr>
        <p:txBody>
          <a:bodyPr/>
          <a:lstStyle/>
          <a:p>
            <a:pPr marL="0" indent="0">
              <a:buNone/>
            </a:pPr>
            <a:r>
              <a:rPr lang="en-US" altLang="en-US" sz="2400" b="1" dirty="0"/>
              <a:t>Figure 2-8 [Continued]</a:t>
            </a:r>
            <a:endParaRPr lang="en-US" altLang="en-US" sz="2400" dirty="0"/>
          </a:p>
        </p:txBody>
      </p:sp>
      <p:pic>
        <p:nvPicPr>
          <p:cNvPr id="5" name="Picture 2" descr="Four boxes are present. First box is highlighted and has the following code: s equals double quote cat double quote. Second box has the following code: s equals double quote a t double quote. Third box and has the following code: s equals double quote t double quote. Fourth box has the following code: s equals double quote blank space double quote. Second, third and fourth boxes are surrounded by dotted line. A note reads, this invocation completes execution, and a return is made. Output stream reads, Line 1. Enter write backward 2 with string: cat. Line 2. Enter write backward 2 with string: at. Line 3. Enter write backward 2 with string: t. Line 4. Enter write backward 2 with string: blank space. Line 5. Leave write backward 2 with string: blank space. Line 6. About to write first character of string: t. Line 7. t. Line 8. Leave write backward 2 with string: t. Line 9. About to write first character of string: at. Line 10. a. Line 11. Leave write backward 2, string: at. Line 12. About to write first character of string: cat. Line 13. c. Line 14. Leave write backward 2, string: cat. Lines 12 to 14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l="371" t="509" r="898" b="984"/>
          <a:stretch/>
        </p:blipFill>
        <p:spPr bwMode="auto">
          <a:xfrm>
            <a:off x="1585900" y="2567126"/>
            <a:ext cx="5972200" cy="379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5842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Writing an </a:t>
            </a:r>
            <a:r>
              <a:rPr lang="en-US" altLang="en-US" dirty="0" smtClean="0"/>
              <a:t>Array’s </a:t>
            </a:r>
            <a:r>
              <a:rPr lang="en-US" altLang="en-US" dirty="0"/>
              <a:t>Entries in Backward Order</a:t>
            </a:r>
            <a:endParaRPr lang="en-US" dirty="0"/>
          </a:p>
        </p:txBody>
      </p:sp>
      <p:sp>
        <p:nvSpPr>
          <p:cNvPr id="3" name="Text Placeholder 2"/>
          <p:cNvSpPr>
            <a:spLocks noGrp="1"/>
          </p:cNvSpPr>
          <p:nvPr>
            <p:ph type="body" idx="1"/>
          </p:nvPr>
        </p:nvSpPr>
        <p:spPr>
          <a:xfrm>
            <a:off x="457200" y="1600201"/>
            <a:ext cx="8229600" cy="411480"/>
          </a:xfrm>
        </p:spPr>
        <p:txBody>
          <a:bodyPr/>
          <a:lstStyle/>
          <a:p>
            <a:pPr marL="0" indent="0">
              <a:buNone/>
            </a:pPr>
            <a:r>
              <a:rPr lang="en-US" altLang="en-US" sz="2400" dirty="0"/>
              <a:t>The function </a:t>
            </a:r>
            <a:r>
              <a:rPr lang="en-US" altLang="en-US" sz="2400" b="1" dirty="0" smtClean="0">
                <a:solidFill>
                  <a:schemeClr val="tx1"/>
                </a:solidFill>
              </a:rPr>
              <a:t>writeArrayBackward</a:t>
            </a:r>
            <a:endParaRPr lang="en-US" altLang="en-US" sz="2400" b="1" dirty="0">
              <a:solidFill>
                <a:schemeClr val="tx1"/>
              </a:solidFill>
            </a:endParaRPr>
          </a:p>
        </p:txBody>
      </p:sp>
      <p:pic>
        <p:nvPicPr>
          <p:cNvPr id="5" name="Picture 2" descr="Computer code has 17 lines. The lines read as follows. Line 1. forward slash asterisk asterisk Writes the characters in an array backward period. Line 2. at sign pre The array an Array contains size characters comma where size greater than sign or equals 0 period. Line 3. at sign post None period. Line 4. at sign p a r a m an Array The array to write backward period. Line 5. at sign p a r a m first The index of the first character in the array period. Line 6. at sign p a r a m last The index of the last character in the array period asterisk forward slash. Line 7. void write Array Backward left parenthesis c o n s t char an Array left bracket right bracket comma i n t first comma i n t last right parenthesis. Line 8. left brace. Line 9, indented once. if left parenthesis first less than sign or equals last right parenthesis. Line 10, indented once. left brace. Line 11, indented twice. forward slash forward slash Write the last character. Line 12, indented twice. c out left angle bracket left angle bracket an Array left bracket last right bracket semicolon. Line 13, indented twice. forward slash forward slash Write the rest of the array backward. Line 14, indented twice. write Array Backward left parenthesis an Array comma first comma last minus 1 right parenthesis semicolon. Line 15, indented once. right brace forward slash forward slash end if. Line 16, indented once. forward slash forward slash first greater than sign last is the base case dash do nothing. Line 17. right brace forward slash forward slash end write Array Backw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117" y="2156060"/>
            <a:ext cx="6981766" cy="4133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4618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Binary </a:t>
            </a:r>
            <a:r>
              <a:rPr lang="en-US" altLang="en-US" dirty="0" smtClean="0"/>
              <a:t>Search </a:t>
            </a:r>
            <a:r>
              <a:rPr lang="en-US" altLang="en-US" sz="2000" b="0" dirty="0"/>
              <a:t>(1 of 4</a:t>
            </a:r>
            <a:r>
              <a:rPr lang="en-US" altLang="en-US" sz="2000" b="0" dirty="0" smtClean="0"/>
              <a:t>)</a:t>
            </a:r>
            <a:endParaRPr lang="en-US" sz="2000" dirty="0"/>
          </a:p>
        </p:txBody>
      </p:sp>
      <p:sp>
        <p:nvSpPr>
          <p:cNvPr id="3" name="Text Placeholder 2"/>
          <p:cNvSpPr>
            <a:spLocks noGrp="1"/>
          </p:cNvSpPr>
          <p:nvPr>
            <p:ph type="body" idx="1"/>
          </p:nvPr>
        </p:nvSpPr>
        <p:spPr>
          <a:xfrm>
            <a:off x="457200" y="1600200"/>
            <a:ext cx="8229600" cy="489857"/>
          </a:xfrm>
        </p:spPr>
        <p:txBody>
          <a:bodyPr/>
          <a:lstStyle/>
          <a:p>
            <a:pPr marL="0" indent="0" eaLnBrk="1" hangingPunct="1">
              <a:buFont typeface="Arial" charset="0"/>
              <a:buNone/>
              <a:defRPr/>
            </a:pPr>
            <a:r>
              <a:rPr lang="en-US" sz="2400" dirty="0"/>
              <a:t>Consider details before implementing algorithm</a:t>
            </a:r>
            <a:r>
              <a:rPr lang="en-US" sz="2400" dirty="0" smtClean="0"/>
              <a:t>:</a:t>
            </a:r>
            <a:endParaRPr lang="en-US" sz="2400" dirty="0"/>
          </a:p>
        </p:txBody>
      </p:sp>
      <p:sp>
        <p:nvSpPr>
          <p:cNvPr id="4" name="Text Placeholder 3"/>
          <p:cNvSpPr>
            <a:spLocks noGrp="1"/>
          </p:cNvSpPr>
          <p:nvPr>
            <p:ph type="body" idx="2"/>
          </p:nvPr>
        </p:nvSpPr>
        <p:spPr>
          <a:xfrm>
            <a:off x="457200" y="2146040"/>
            <a:ext cx="8229600" cy="2593911"/>
          </a:xfrm>
        </p:spPr>
        <p:txBody>
          <a:bodyPr/>
          <a:lstStyle/>
          <a:p>
            <a:pPr marL="432000" indent="-432000" eaLnBrk="1" hangingPunct="1">
              <a:buFont typeface="+mj-lt"/>
              <a:buAutoNum type="arabicPeriod"/>
              <a:defRPr/>
            </a:pPr>
            <a:r>
              <a:rPr lang="en-US" sz="2400" dirty="0"/>
              <a:t>How to pass half of </a:t>
            </a:r>
            <a:r>
              <a:rPr lang="en-US" sz="2400" b="1" dirty="0">
                <a:solidFill>
                  <a:schemeClr val="tx1"/>
                </a:solidFill>
              </a:rPr>
              <a:t>anArray</a:t>
            </a:r>
            <a:r>
              <a:rPr lang="en-US" sz="2400" dirty="0">
                <a:solidFill>
                  <a:srgbClr val="0070C0"/>
                </a:solidFill>
              </a:rPr>
              <a:t> </a:t>
            </a:r>
            <a:r>
              <a:rPr lang="en-US" sz="2400" dirty="0"/>
              <a:t>to recursive calls of </a:t>
            </a:r>
            <a:r>
              <a:rPr lang="en-US" sz="2400" b="1" dirty="0">
                <a:solidFill>
                  <a:schemeClr val="tx1"/>
                </a:solidFill>
              </a:rPr>
              <a:t>binarySearch</a:t>
            </a:r>
            <a:r>
              <a:rPr lang="en-US" sz="2400" dirty="0">
                <a:solidFill>
                  <a:srgbClr val="0070C0"/>
                </a:solidFill>
              </a:rPr>
              <a:t> </a:t>
            </a:r>
            <a:r>
              <a:rPr lang="en-US" sz="2400" dirty="0"/>
              <a:t>?</a:t>
            </a:r>
          </a:p>
          <a:p>
            <a:pPr marL="432000" indent="-432000" eaLnBrk="1" hangingPunct="1">
              <a:buFont typeface="+mj-lt"/>
              <a:buAutoNum type="arabicPeriod"/>
              <a:defRPr/>
            </a:pPr>
            <a:r>
              <a:rPr lang="en-US" sz="2400" dirty="0"/>
              <a:t>How to determine which half of array contains </a:t>
            </a:r>
            <a:r>
              <a:rPr lang="en-US" sz="2400" b="1" dirty="0">
                <a:solidFill>
                  <a:schemeClr val="tx1"/>
                </a:solidFill>
              </a:rPr>
              <a:t>target</a:t>
            </a:r>
            <a:r>
              <a:rPr lang="en-US" sz="2400" dirty="0"/>
              <a:t>?</a:t>
            </a:r>
          </a:p>
          <a:p>
            <a:pPr marL="432000" indent="-432000" eaLnBrk="1" hangingPunct="1">
              <a:buFont typeface="+mj-lt"/>
              <a:buAutoNum type="arabicPeriod"/>
              <a:defRPr/>
            </a:pPr>
            <a:r>
              <a:rPr lang="en-US" sz="2400" dirty="0"/>
              <a:t>What should base case(s) be?</a:t>
            </a:r>
          </a:p>
          <a:p>
            <a:pPr marL="432000" indent="-432000" eaLnBrk="1" hangingPunct="1">
              <a:buFont typeface="+mj-lt"/>
              <a:buAutoNum type="arabicPeriod"/>
              <a:defRPr/>
            </a:pPr>
            <a:r>
              <a:rPr lang="en-US" sz="2400" dirty="0"/>
              <a:t>How will </a:t>
            </a:r>
            <a:r>
              <a:rPr lang="en-US" sz="2400" b="1" dirty="0">
                <a:solidFill>
                  <a:schemeClr val="tx1"/>
                </a:solidFill>
              </a:rPr>
              <a:t>binarySearch</a:t>
            </a:r>
            <a:r>
              <a:rPr lang="en-US" sz="2400" dirty="0"/>
              <a:t> indicate result of search</a:t>
            </a:r>
            <a:r>
              <a:rPr lang="en-US" sz="2400" dirty="0" smtClean="0"/>
              <a:t>?</a:t>
            </a:r>
            <a:endParaRPr lang="en-US" sz="2400" dirty="0"/>
          </a:p>
        </p:txBody>
      </p:sp>
    </p:spTree>
    <p:extLst>
      <p:ext uri="{BB962C8B-B14F-4D97-AF65-F5344CB8AC3E}">
        <p14:creationId xmlns:p14="http://schemas.microsoft.com/office/powerpoint/2010/main" val="2522805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Binary </a:t>
            </a:r>
            <a:r>
              <a:rPr lang="en-US" altLang="en-US" dirty="0" smtClean="0"/>
              <a:t>Search </a:t>
            </a:r>
            <a:r>
              <a:rPr lang="en-US" altLang="en-US" sz="2000" b="0" dirty="0" smtClean="0"/>
              <a:t>(2 </a:t>
            </a:r>
            <a:r>
              <a:rPr lang="en-US" altLang="en-US" sz="2000" b="0" dirty="0"/>
              <a:t>of 4)</a:t>
            </a:r>
            <a:endParaRPr lang="en-US" sz="2000" dirty="0"/>
          </a:p>
        </p:txBody>
      </p:sp>
      <p:sp>
        <p:nvSpPr>
          <p:cNvPr id="3" name="Text Placeholder 2"/>
          <p:cNvSpPr>
            <a:spLocks noGrp="1"/>
          </p:cNvSpPr>
          <p:nvPr>
            <p:ph type="body" idx="1"/>
          </p:nvPr>
        </p:nvSpPr>
        <p:spPr>
          <a:xfrm>
            <a:off x="457200" y="1600201"/>
            <a:ext cx="8229600" cy="863082"/>
          </a:xfrm>
        </p:spPr>
        <p:txBody>
          <a:bodyPr/>
          <a:lstStyle/>
          <a:p>
            <a:pPr marL="0" indent="0">
              <a:buNone/>
            </a:pPr>
            <a:r>
              <a:rPr lang="en-US" altLang="en-US" sz="2200" b="1" dirty="0" smtClean="0"/>
              <a:t>Figure 2-10 </a:t>
            </a:r>
            <a:r>
              <a:rPr lang="en-US" altLang="en-US" sz="2200" dirty="0" smtClean="0"/>
              <a:t>Box </a:t>
            </a:r>
            <a:r>
              <a:rPr lang="en-US" altLang="en-US" sz="2200" dirty="0"/>
              <a:t>traces of </a:t>
            </a:r>
            <a:r>
              <a:rPr lang="en-US" altLang="en-US" sz="2200" b="1" dirty="0">
                <a:solidFill>
                  <a:schemeClr val="tx1"/>
                </a:solidFill>
              </a:rPr>
              <a:t>binarySearch</a:t>
            </a:r>
            <a:r>
              <a:rPr lang="en-US" altLang="en-US" sz="2200" dirty="0"/>
              <a:t> with </a:t>
            </a:r>
            <a:r>
              <a:rPr lang="en-US" altLang="en-US" sz="2200" b="1" dirty="0">
                <a:solidFill>
                  <a:schemeClr val="tx1"/>
                </a:solidFill>
              </a:rPr>
              <a:t>anArray</a:t>
            </a:r>
            <a:r>
              <a:rPr lang="en-US" altLang="en-US" sz="2200" dirty="0"/>
              <a:t> = &lt;1, 5, 9, 12, 15, 21, 29, 31&gt;: (a) a successful search for 9</a:t>
            </a:r>
            <a:r>
              <a:rPr lang="en-US" altLang="en-US" sz="2200" dirty="0" smtClean="0"/>
              <a:t>;</a:t>
            </a:r>
            <a:endParaRPr lang="en-US" altLang="en-US" sz="2200" dirty="0"/>
          </a:p>
        </p:txBody>
      </p:sp>
      <p:pic>
        <p:nvPicPr>
          <p:cNvPr id="5" name="Picture 2" descr="A diagram has three boxes. First box has the following lines of code: Line 1. Target equals 9. Line 2. First equals 0. Line 3. Last equals 7. Line 4. Mid equals 0 plus 7 over 2, equals 3. Line 5. Target less than sign an array left bracket 3 right bracket. From this, the flow goes to next iteration of X, where second box has the following code: Line 1. Target equals 9. Line 2. First equals 0. Line 3. Last equals 2. Line 4. Mid equals 0 plus 2 over 2, equals 1. Line 5. Target greater than sign an array left bracket 1 right bracket. From this, the flow goes to next iteration of Y, where third box has the following code: Line 1. Target equals 9. Line 2. First equals 2. Line 3. Last equals 2. Line 4. Mid equals 2 plus 2 over 2, equals 2. Line 5. Target equals an array left bracket 2 right bracket. Line 6. return 2. All three boxes are highlighted."/>
          <p:cNvPicPr>
            <a:picLocks noChangeAspect="1" noChangeArrowheads="1"/>
          </p:cNvPicPr>
          <p:nvPr/>
        </p:nvPicPr>
        <p:blipFill rotWithShape="1">
          <a:blip r:embed="rId2">
            <a:extLst>
              <a:ext uri="{28A0092B-C50C-407E-A947-70E740481C1C}">
                <a14:useLocalDpi xmlns:a14="http://schemas.microsoft.com/office/drawing/2010/main" val="0"/>
              </a:ext>
            </a:extLst>
          </a:blip>
          <a:srcRect l="313" t="1162" r="2555" b="3423"/>
          <a:stretch/>
        </p:blipFill>
        <p:spPr bwMode="auto">
          <a:xfrm>
            <a:off x="743848" y="2776585"/>
            <a:ext cx="7656303" cy="334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816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Binary </a:t>
            </a:r>
            <a:r>
              <a:rPr lang="en-US" altLang="en-US" dirty="0" smtClean="0"/>
              <a:t>Search </a:t>
            </a:r>
            <a:r>
              <a:rPr lang="en-US" altLang="en-US" sz="2000" b="0" dirty="0" smtClean="0"/>
              <a:t>(3 </a:t>
            </a:r>
            <a:r>
              <a:rPr lang="en-US" altLang="en-US" sz="2000" b="0" dirty="0"/>
              <a:t>of 4)</a:t>
            </a:r>
            <a:endParaRPr lang="en-US" sz="2000" dirty="0"/>
          </a:p>
        </p:txBody>
      </p:sp>
      <p:sp>
        <p:nvSpPr>
          <p:cNvPr id="3" name="Text Placeholder 2"/>
          <p:cNvSpPr>
            <a:spLocks noGrp="1"/>
          </p:cNvSpPr>
          <p:nvPr>
            <p:ph type="body" idx="1"/>
          </p:nvPr>
        </p:nvSpPr>
        <p:spPr>
          <a:xfrm>
            <a:off x="457200" y="1600201"/>
            <a:ext cx="8229600" cy="835090"/>
          </a:xfrm>
        </p:spPr>
        <p:txBody>
          <a:bodyPr/>
          <a:lstStyle/>
          <a:p>
            <a:pPr marL="0" indent="0">
              <a:buNone/>
            </a:pPr>
            <a:r>
              <a:rPr lang="en-US" altLang="en-US" sz="2200" b="1" dirty="0"/>
              <a:t>Figure 2-10 </a:t>
            </a:r>
            <a:r>
              <a:rPr lang="en-US" altLang="en-US" sz="2200" dirty="0"/>
              <a:t>Box traces of </a:t>
            </a:r>
            <a:r>
              <a:rPr lang="en-US" altLang="en-US" sz="2200" b="1" dirty="0">
                <a:solidFill>
                  <a:schemeClr val="tx1"/>
                </a:solidFill>
              </a:rPr>
              <a:t>binarySearch</a:t>
            </a:r>
            <a:r>
              <a:rPr lang="en-US" altLang="en-US" sz="2200" dirty="0"/>
              <a:t> with </a:t>
            </a:r>
            <a:r>
              <a:rPr lang="en-US" altLang="en-US" sz="2200" b="1" dirty="0">
                <a:solidFill>
                  <a:schemeClr val="tx1"/>
                </a:solidFill>
              </a:rPr>
              <a:t>anArray</a:t>
            </a:r>
            <a:r>
              <a:rPr lang="en-US" altLang="en-US" sz="2200" dirty="0"/>
              <a:t> = &lt;1, 5, 9, 12, 15, 21, 29, 31&gt;: (b) an unsuccessful search for </a:t>
            </a:r>
            <a:r>
              <a:rPr lang="en-US" altLang="en-US" sz="2200" dirty="0" smtClean="0"/>
              <a:t>6</a:t>
            </a:r>
            <a:endParaRPr lang="en-US" altLang="en-US" sz="2200" dirty="0"/>
          </a:p>
        </p:txBody>
      </p:sp>
      <p:pic>
        <p:nvPicPr>
          <p:cNvPr id="5" name="Picture 2" descr="A diagram has four boxes. First box has the following lines of code: Line 1. Target equals 9. Line 2. First equals 0. Line 3. Last equals 7. Line 4. Mid equals 0 plus 7 over 2, equals 3. Line 5. Target less than sign an array left bracket 3 right bracket. From this, the flow goes to next iteration of X, where second box has the following code: Line 1. Target equals 9. Line 2. First equals 0. Line 3. Last equals 2. Line 4. Mid equals 0 plus 2 over 2, equals 1. Line 5. Target greater than sign an array left bracket 1 right bracket. From this, the flow goes to next iteration of Y, where third box has the following code: Line 1. Target equals 9. Line 2. First equals 2. Line 3. Last equals 2. Line 4. Mid equals 2 plus 2 over 2, equals 2. Line 5. Target equals an array left bracket 2 right bracket. From this, the flow goes to next iteration of X, where fourth box has the following code: Line 1. Target equals 6. Line 2. First equals 2. Line 3. Last equals 1. Line 4. First greater than sign last. Line 5. return negative 1. All four boxes are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04" y="2807403"/>
            <a:ext cx="8118591" cy="2800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884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Binary </a:t>
            </a:r>
            <a:r>
              <a:rPr lang="en-US" altLang="en-US" dirty="0" smtClean="0"/>
              <a:t>Search </a:t>
            </a:r>
            <a:r>
              <a:rPr lang="en-US" altLang="en-US" sz="2000" b="0" dirty="0" smtClean="0"/>
              <a:t>(4 </a:t>
            </a:r>
            <a:r>
              <a:rPr lang="en-US" altLang="en-US" sz="2000" b="0" dirty="0"/>
              <a:t>of 4)</a:t>
            </a:r>
            <a:endParaRPr lang="en-US" sz="2000" dirty="0"/>
          </a:p>
        </p:txBody>
      </p:sp>
      <p:sp>
        <p:nvSpPr>
          <p:cNvPr id="3" name="Text Placeholder 2"/>
          <p:cNvSpPr>
            <a:spLocks noGrp="1"/>
          </p:cNvSpPr>
          <p:nvPr>
            <p:ph type="body" idx="1"/>
          </p:nvPr>
        </p:nvSpPr>
        <p:spPr>
          <a:xfrm>
            <a:off x="457200" y="1600201"/>
            <a:ext cx="8229600" cy="499188"/>
          </a:xfrm>
        </p:spPr>
        <p:txBody>
          <a:bodyPr/>
          <a:lstStyle/>
          <a:p>
            <a:pPr marL="0" indent="0">
              <a:buNone/>
            </a:pPr>
            <a:r>
              <a:rPr lang="en-US" altLang="en-US" sz="2400" b="1" dirty="0"/>
              <a:t>Figure 2-11 </a:t>
            </a:r>
            <a:r>
              <a:rPr lang="en-US" altLang="en-US" sz="2400" dirty="0"/>
              <a:t>Box trace with a reference </a:t>
            </a:r>
            <a:r>
              <a:rPr lang="en-US" altLang="en-US" sz="2400" dirty="0" smtClean="0"/>
              <a:t>argument</a:t>
            </a:r>
            <a:endParaRPr lang="en-US" altLang="en-US" sz="2400" dirty="0"/>
          </a:p>
        </p:txBody>
      </p:sp>
      <p:pic>
        <p:nvPicPr>
          <p:cNvPr id="5" name="Picture 2" descr="First box has the following lines of code: Line 1. Target equals 6. Line 2. First equals 0. Line 3. Last equals 7. Line 4. Mid equals 3. From this, the flow goes to next iteration of X, where second box has the following code: Line 1. Target equals 6. Line 2. First equals 0. Line 3. Last equals 2. Line 4. Mid equals 1. From this, the flow goes to next iteration of Y, and so on. Line 5 of both boxes have, an Array equals. From the lines, two pointers point to an array titled, an array. The array is of size 8 and its contents are as follows: 1, 5, 9, 12, 15, 21, 29, and 31. "/>
          <p:cNvPicPr>
            <a:picLocks noChangeAspect="1" noChangeArrowheads="1"/>
          </p:cNvPicPr>
          <p:nvPr/>
        </p:nvPicPr>
        <p:blipFill rotWithShape="1">
          <a:blip r:embed="rId2">
            <a:extLst>
              <a:ext uri="{28A0092B-C50C-407E-A947-70E740481C1C}">
                <a14:useLocalDpi xmlns:a14="http://schemas.microsoft.com/office/drawing/2010/main" val="0"/>
              </a:ext>
            </a:extLst>
          </a:blip>
          <a:srcRect l="3538" t="3154" r="5382" b="1397"/>
          <a:stretch/>
        </p:blipFill>
        <p:spPr bwMode="auto">
          <a:xfrm>
            <a:off x="2306167" y="2249986"/>
            <a:ext cx="4531666" cy="412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203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Finding the Largest Value in an </a:t>
            </a:r>
            <a:r>
              <a:rPr lang="en-US" altLang="en-US" dirty="0" smtClean="0"/>
              <a:t>Array </a:t>
            </a:r>
            <a:r>
              <a:rPr lang="en-US" altLang="en-US" sz="2000" b="0" dirty="0" smtClean="0"/>
              <a:t>(1 </a:t>
            </a:r>
            <a:r>
              <a:rPr lang="en-US" altLang="en-US" sz="2000" b="0" dirty="0"/>
              <a:t>of </a:t>
            </a:r>
            <a:r>
              <a:rPr lang="en-US" altLang="en-US" sz="2000" b="0" dirty="0" smtClean="0"/>
              <a:t>2)</a:t>
            </a:r>
            <a:endParaRPr lang="en-US" sz="2000" dirty="0"/>
          </a:p>
        </p:txBody>
      </p:sp>
      <p:sp>
        <p:nvSpPr>
          <p:cNvPr id="3" name="Text Placeholder 2"/>
          <p:cNvSpPr>
            <a:spLocks noGrp="1"/>
          </p:cNvSpPr>
          <p:nvPr>
            <p:ph type="body" idx="1"/>
          </p:nvPr>
        </p:nvSpPr>
        <p:spPr>
          <a:xfrm>
            <a:off x="457200" y="1600200"/>
            <a:ext cx="8229600" cy="853751"/>
          </a:xfrm>
        </p:spPr>
        <p:txBody>
          <a:bodyPr/>
          <a:lstStyle/>
          <a:p>
            <a:pPr marL="0" indent="0">
              <a:buNone/>
            </a:pPr>
            <a:r>
              <a:rPr lang="en-US" altLang="en-US" sz="2400" b="1" dirty="0"/>
              <a:t>Figure 2-12 </a:t>
            </a:r>
            <a:r>
              <a:rPr lang="en-US" altLang="en-US" sz="2400" dirty="0"/>
              <a:t>Recursive solution to the largest-value </a:t>
            </a:r>
            <a:r>
              <a:rPr lang="en-US" altLang="en-US" sz="2400" dirty="0" smtClean="0"/>
              <a:t>problem</a:t>
            </a:r>
            <a:endParaRPr lang="en-US" altLang="en-US" sz="2400" dirty="0"/>
          </a:p>
        </p:txBody>
      </p:sp>
      <p:pic>
        <p:nvPicPr>
          <p:cNvPr id="5" name="Picture 3" descr="A block diagram has max Array of, an Array as top node. This node has max Array of, left half of an Array and max Array of, right half of an Array under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845" y="2865781"/>
            <a:ext cx="7478970" cy="24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40239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Finding the Largest Value in an </a:t>
            </a:r>
            <a:r>
              <a:rPr lang="en-US" altLang="en-US" dirty="0" smtClean="0"/>
              <a:t>Array </a:t>
            </a:r>
            <a:r>
              <a:rPr lang="en-US" altLang="en-US" sz="2000" b="0" dirty="0" smtClean="0"/>
              <a:t>(2 </a:t>
            </a:r>
            <a:r>
              <a:rPr lang="en-US" altLang="en-US" sz="2000" b="0" dirty="0"/>
              <a:t>of </a:t>
            </a:r>
            <a:r>
              <a:rPr lang="en-US" altLang="en-US" sz="2000" b="0" dirty="0" smtClean="0"/>
              <a:t>2)</a:t>
            </a:r>
            <a:endParaRPr lang="en-US" sz="2000" dirty="0"/>
          </a:p>
        </p:txBody>
      </p:sp>
      <p:sp>
        <p:nvSpPr>
          <p:cNvPr id="3" name="Text Placeholder 2"/>
          <p:cNvSpPr>
            <a:spLocks noGrp="1"/>
          </p:cNvSpPr>
          <p:nvPr>
            <p:ph type="body" idx="1"/>
          </p:nvPr>
        </p:nvSpPr>
        <p:spPr>
          <a:xfrm>
            <a:off x="457200" y="1600201"/>
            <a:ext cx="8229600" cy="779106"/>
          </a:xfrm>
        </p:spPr>
        <p:txBody>
          <a:bodyPr/>
          <a:lstStyle/>
          <a:p>
            <a:pPr marL="0" indent="0">
              <a:buNone/>
            </a:pPr>
            <a:r>
              <a:rPr lang="en-US" altLang="en-US" sz="2200" b="1" dirty="0"/>
              <a:t>Figure 2-13 </a:t>
            </a:r>
            <a:r>
              <a:rPr lang="en-US" altLang="en-US" sz="2200" dirty="0"/>
              <a:t>The recursive calls that </a:t>
            </a:r>
            <a:r>
              <a:rPr lang="en-US" altLang="en-US" sz="2200" b="1" dirty="0">
                <a:solidFill>
                  <a:schemeClr val="tx1"/>
                </a:solidFill>
              </a:rPr>
              <a:t>maxArray(&lt;1,6,8,3&gt;) </a:t>
            </a:r>
            <a:r>
              <a:rPr lang="en-US" altLang="en-US" sz="2200" dirty="0" smtClean="0"/>
              <a:t>generates</a:t>
            </a:r>
            <a:endParaRPr lang="en-US" altLang="en-US" sz="2200" dirty="0"/>
          </a:p>
        </p:txBody>
      </p:sp>
      <p:pic>
        <p:nvPicPr>
          <p:cNvPr id="5" name="Picture 2" descr="A block diagram illustrates a method to find largest value in an array with following values: 1, 6, 8, and 3. This is separated to return the maximum value of two arrays which are, maximum array of 1 and 6, and maximum array of 8 and 3. Maximum array of 1 and 6 is separated to return the maximum value of two arrays which are, maximum array of 1, and maximum array of 6. Similarly, Maximum array of 8 and 3 is separated to return the maximum value of two arrays which are, maximum array of 8, and maximum array of 3. Maximum array of 1 returns, 1; Maximum array of 6 returns, 6; Maximum array of 8 returns, 8; and Maximum array of 3 returns,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30" y="2509776"/>
            <a:ext cx="6794540" cy="3804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0985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a:t>Finding </a:t>
            </a:r>
            <a:r>
              <a:rPr lang="en-US" altLang="en-US" sz="2300" dirty="0">
                <a:solidFill>
                  <a:schemeClr val="bg1"/>
                </a:solidFill>
              </a:rPr>
              <a:t>K th</a:t>
            </a:r>
            <a:r>
              <a:rPr lang="en-US" altLang="en-US" dirty="0"/>
              <a:t> Smallest Value of </a:t>
            </a:r>
            <a:r>
              <a:rPr lang="en-US" altLang="en-US" dirty="0" smtClean="0"/>
              <a:t>Array </a:t>
            </a:r>
            <a:r>
              <a:rPr lang="en-US" altLang="en-US" sz="2000" b="0" dirty="0"/>
              <a:t>(1 of 2)</a:t>
            </a:r>
            <a:endParaRPr lang="en-US" sz="2000" dirty="0"/>
          </a:p>
        </p:txBody>
      </p:sp>
      <p:graphicFrame>
        <p:nvGraphicFramePr>
          <p:cNvPr id="6" name="Object 5"/>
          <p:cNvGraphicFramePr>
            <a:graphicFrameLocks noChangeAspect="1"/>
          </p:cNvGraphicFramePr>
          <p:nvPr>
            <p:extLst>
              <p:ext uri="{D42A27DB-BD31-4B8C-83A1-F6EECF244321}">
                <p14:modId xmlns:p14="http://schemas.microsoft.com/office/powerpoint/2010/main" val="322663190"/>
              </p:ext>
            </p:extLst>
          </p:nvPr>
        </p:nvGraphicFramePr>
        <p:xfrm>
          <a:off x="1997075" y="679483"/>
          <a:ext cx="762000" cy="542925"/>
        </p:xfrm>
        <a:graphic>
          <a:graphicData uri="http://schemas.openxmlformats.org/presentationml/2006/ole">
            <mc:AlternateContent xmlns:mc="http://schemas.openxmlformats.org/markup-compatibility/2006">
              <mc:Choice xmlns:v="urn:schemas-microsoft-com:vml" Requires="v">
                <p:oleObj spid="_x0000_s2160" name="Equation" r:id="rId3" imgW="266400" imgH="190440" progId="Equation.DSMT4">
                  <p:embed/>
                </p:oleObj>
              </mc:Choice>
              <mc:Fallback>
                <p:oleObj name="Equation" r:id="rId3" imgW="266400" imgH="190440" progId="Equation.DSMT4">
                  <p:embed/>
                  <p:pic>
                    <p:nvPicPr>
                      <p:cNvPr id="0" name=""/>
                      <p:cNvPicPr/>
                      <p:nvPr/>
                    </p:nvPicPr>
                    <p:blipFill>
                      <a:blip r:embed="rId4"/>
                      <a:stretch>
                        <a:fillRect/>
                      </a:stretch>
                    </p:blipFill>
                    <p:spPr>
                      <a:xfrm>
                        <a:off x="1997075" y="679483"/>
                        <a:ext cx="762000" cy="542925"/>
                      </a:xfrm>
                      <a:prstGeom prst="rect">
                        <a:avLst/>
                      </a:prstGeom>
                    </p:spPr>
                  </p:pic>
                </p:oleObj>
              </mc:Fallback>
            </mc:AlternateContent>
          </a:graphicData>
        </a:graphic>
      </p:graphicFrame>
      <p:sp>
        <p:nvSpPr>
          <p:cNvPr id="3" name="Text Placeholder 2"/>
          <p:cNvSpPr>
            <a:spLocks noGrp="1"/>
          </p:cNvSpPr>
          <p:nvPr>
            <p:ph type="body" idx="1"/>
          </p:nvPr>
        </p:nvSpPr>
        <p:spPr>
          <a:xfrm>
            <a:off x="457200" y="1600200"/>
            <a:ext cx="8229600" cy="2533261"/>
          </a:xfrm>
        </p:spPr>
        <p:txBody>
          <a:bodyPr/>
          <a:lstStyle/>
          <a:p>
            <a:pPr marL="0" indent="0" eaLnBrk="1" hangingPunct="1">
              <a:buFont typeface="Arial" charset="0"/>
              <a:buNone/>
              <a:defRPr/>
            </a:pPr>
            <a:r>
              <a:rPr lang="en-US" sz="2400" dirty="0"/>
              <a:t>Recursive solution proceeds by:</a:t>
            </a:r>
          </a:p>
          <a:p>
            <a:pPr marL="432000" indent="-432000" eaLnBrk="1" hangingPunct="1">
              <a:buFont typeface="+mj-lt"/>
              <a:buAutoNum type="arabicPeriod"/>
              <a:defRPr/>
            </a:pPr>
            <a:r>
              <a:rPr lang="en-US" sz="2400" dirty="0"/>
              <a:t>Selecting pivot value in array</a:t>
            </a:r>
          </a:p>
          <a:p>
            <a:pPr marL="432000" indent="-432000" eaLnBrk="1" hangingPunct="1">
              <a:buFont typeface="+mj-lt"/>
              <a:buAutoNum type="arabicPeriod"/>
              <a:defRPr/>
            </a:pPr>
            <a:r>
              <a:rPr lang="en-US" sz="2400" dirty="0"/>
              <a:t>Cleverly arranging/ partitioning values in array about pivot value</a:t>
            </a:r>
          </a:p>
          <a:p>
            <a:pPr marL="432000" indent="-432000" eaLnBrk="1" hangingPunct="1">
              <a:buFont typeface="+mj-lt"/>
              <a:buAutoNum type="arabicPeriod"/>
              <a:defRPr/>
            </a:pPr>
            <a:r>
              <a:rPr lang="en-US" sz="2400" dirty="0"/>
              <a:t>Recursively applying strategy to one of </a:t>
            </a:r>
            <a:r>
              <a:rPr lang="en-US" sz="2400" dirty="0" smtClean="0"/>
              <a:t>partitions</a:t>
            </a:r>
            <a:endParaRPr lang="en-US" sz="2400" dirty="0"/>
          </a:p>
        </p:txBody>
      </p:sp>
      <p:sp>
        <p:nvSpPr>
          <p:cNvPr id="4" name="Text Placeholder 3"/>
          <p:cNvSpPr>
            <a:spLocks noGrp="1"/>
          </p:cNvSpPr>
          <p:nvPr>
            <p:ph type="body" idx="2"/>
          </p:nvPr>
        </p:nvSpPr>
        <p:spPr>
          <a:xfrm>
            <a:off x="457200" y="4269185"/>
            <a:ext cx="8229600" cy="498756"/>
          </a:xfrm>
        </p:spPr>
        <p:txBody>
          <a:bodyPr/>
          <a:lstStyle/>
          <a:p>
            <a:pPr marL="0" indent="0">
              <a:buNone/>
            </a:pPr>
            <a:r>
              <a:rPr lang="en-US" altLang="en-US" sz="2400" b="1" dirty="0" smtClean="0"/>
              <a:t>Figure 2-14 </a:t>
            </a:r>
            <a:r>
              <a:rPr lang="en-US" altLang="en-US" sz="2400" dirty="0" smtClean="0"/>
              <a:t>A </a:t>
            </a:r>
            <a:r>
              <a:rPr lang="en-US" altLang="en-US" sz="2400" dirty="0"/>
              <a:t>sample </a:t>
            </a:r>
            <a:r>
              <a:rPr lang="en-US" altLang="en-US" sz="2400" dirty="0" smtClean="0"/>
              <a:t>array</a:t>
            </a:r>
            <a:endParaRPr lang="en-US" altLang="en-US" sz="2400" dirty="0"/>
          </a:p>
        </p:txBody>
      </p:sp>
      <p:pic>
        <p:nvPicPr>
          <p:cNvPr id="5" name="Picture 2" descr="A single dimensional array of size 8, has indexes from 0 to 7. Indexes and their corresponding values are as follows: (0,4), (1,7), (2,3), (3,6), (4,8), (5,1), (6,9), and (7,2). Indexes 0 to 3 are labeled, first half, and Indexes 4 to 7 are labeled, second hal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639" y="4865551"/>
            <a:ext cx="4256721" cy="1455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6896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Finding </a:t>
            </a:r>
            <a:r>
              <a:rPr lang="en-US" altLang="en-US" sz="2300" dirty="0" smtClean="0">
                <a:solidFill>
                  <a:schemeClr val="bg1"/>
                </a:solidFill>
              </a:rPr>
              <a:t>K th</a:t>
            </a:r>
            <a:r>
              <a:rPr lang="en-US" altLang="en-US" dirty="0" smtClean="0"/>
              <a:t> Smallest </a:t>
            </a:r>
            <a:r>
              <a:rPr lang="en-US" altLang="en-US" dirty="0"/>
              <a:t>Value of </a:t>
            </a:r>
            <a:r>
              <a:rPr lang="en-US" altLang="en-US" dirty="0" smtClean="0"/>
              <a:t>Array </a:t>
            </a:r>
            <a:r>
              <a:rPr lang="en-US" altLang="en-US" sz="2000" b="0" dirty="0" smtClean="0"/>
              <a:t>(2 </a:t>
            </a:r>
            <a:r>
              <a:rPr lang="en-US" altLang="en-US" sz="2000" b="0" dirty="0"/>
              <a:t>of 2)</a:t>
            </a:r>
            <a:endParaRPr lang="en-US"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3745172887"/>
              </p:ext>
            </p:extLst>
          </p:nvPr>
        </p:nvGraphicFramePr>
        <p:xfrm>
          <a:off x="1997075" y="679485"/>
          <a:ext cx="762000" cy="542925"/>
        </p:xfrm>
        <a:graphic>
          <a:graphicData uri="http://schemas.openxmlformats.org/presentationml/2006/ole">
            <mc:AlternateContent xmlns:mc="http://schemas.openxmlformats.org/markup-compatibility/2006">
              <mc:Choice xmlns:v="urn:schemas-microsoft-com:vml" Requires="v">
                <p:oleObj spid="_x0000_s3183" name="Equation" r:id="rId3" imgW="266400" imgH="190440" progId="Equation.DSMT4">
                  <p:embed/>
                </p:oleObj>
              </mc:Choice>
              <mc:Fallback>
                <p:oleObj name="Equation" r:id="rId3" imgW="266400" imgH="190440" progId="Equation.DSMT4">
                  <p:embed/>
                  <p:pic>
                    <p:nvPicPr>
                      <p:cNvPr id="6" name="Object 5"/>
                      <p:cNvPicPr/>
                      <p:nvPr/>
                    </p:nvPicPr>
                    <p:blipFill>
                      <a:blip r:embed="rId4"/>
                      <a:stretch>
                        <a:fillRect/>
                      </a:stretch>
                    </p:blipFill>
                    <p:spPr>
                      <a:xfrm>
                        <a:off x="1997075" y="679485"/>
                        <a:ext cx="762000" cy="542925"/>
                      </a:xfrm>
                      <a:prstGeom prst="rect">
                        <a:avLst/>
                      </a:prstGeom>
                    </p:spPr>
                  </p:pic>
                </p:oleObj>
              </mc:Fallback>
            </mc:AlternateContent>
          </a:graphicData>
        </a:graphic>
      </p:graphicFrame>
      <p:sp>
        <p:nvSpPr>
          <p:cNvPr id="3" name="Text Placeholder 2"/>
          <p:cNvSpPr>
            <a:spLocks noGrp="1"/>
          </p:cNvSpPr>
          <p:nvPr>
            <p:ph type="body" idx="1"/>
          </p:nvPr>
        </p:nvSpPr>
        <p:spPr>
          <a:xfrm>
            <a:off x="457200" y="1600200"/>
            <a:ext cx="8229600" cy="480527"/>
          </a:xfrm>
        </p:spPr>
        <p:txBody>
          <a:bodyPr/>
          <a:lstStyle/>
          <a:p>
            <a:pPr marL="0" indent="0">
              <a:buNone/>
            </a:pPr>
            <a:r>
              <a:rPr lang="en-US" altLang="en-US" sz="2400" b="1" dirty="0"/>
              <a:t>Figure 2-15 </a:t>
            </a:r>
            <a:r>
              <a:rPr lang="en-US" altLang="en-US" sz="2400" dirty="0"/>
              <a:t>A partition about a </a:t>
            </a:r>
            <a:r>
              <a:rPr lang="en-US" altLang="en-US" sz="2400" dirty="0" smtClean="0"/>
              <a:t>pivot</a:t>
            </a:r>
            <a:endParaRPr lang="en-US" altLang="en-US" sz="2400" dirty="0"/>
          </a:p>
        </p:txBody>
      </p:sp>
      <p:pic>
        <p:nvPicPr>
          <p:cNvPr id="6" name="Picture 5" descr="An array has three parts. S 1 is the first part, less than p. P is the center of the array, pivot index. S 2 is the last part, greater than p."/>
          <p:cNvPicPr>
            <a:picLocks noChangeAspect="1"/>
          </p:cNvPicPr>
          <p:nvPr/>
        </p:nvPicPr>
        <p:blipFill rotWithShape="1">
          <a:blip r:embed="rId5"/>
          <a:srcRect l="5441" t="-519" r="4623" b="1203"/>
          <a:stretch/>
        </p:blipFill>
        <p:spPr>
          <a:xfrm>
            <a:off x="1026708" y="2700322"/>
            <a:ext cx="7165229" cy="2343765"/>
          </a:xfrm>
          <a:prstGeom prst="rect">
            <a:avLst/>
          </a:prstGeom>
        </p:spPr>
      </p:pic>
    </p:spTree>
    <p:extLst>
      <p:ext uri="{BB962C8B-B14F-4D97-AF65-F5344CB8AC3E}">
        <p14:creationId xmlns:p14="http://schemas.microsoft.com/office/powerpoint/2010/main" val="2923700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Recursive </a:t>
            </a:r>
            <a:r>
              <a:rPr lang="en-US" altLang="en-US" dirty="0" smtClean="0"/>
              <a:t>Solutions </a:t>
            </a:r>
            <a:r>
              <a:rPr lang="en-US" altLang="en-US" sz="2000" b="0" dirty="0" smtClean="0"/>
              <a:t>(3 </a:t>
            </a:r>
            <a:r>
              <a:rPr lang="en-US" altLang="en-US" sz="2000" b="0" dirty="0"/>
              <a:t>of 3)</a:t>
            </a:r>
            <a:endParaRPr lang="en-US" sz="2000" dirty="0"/>
          </a:p>
        </p:txBody>
      </p:sp>
      <p:sp>
        <p:nvSpPr>
          <p:cNvPr id="3" name="Text Placeholder 2"/>
          <p:cNvSpPr>
            <a:spLocks noGrp="1"/>
          </p:cNvSpPr>
          <p:nvPr>
            <p:ph type="body" idx="1"/>
          </p:nvPr>
        </p:nvSpPr>
        <p:spPr>
          <a:xfrm>
            <a:off x="457200" y="1600200"/>
            <a:ext cx="8229600" cy="461865"/>
          </a:xfrm>
        </p:spPr>
        <p:txBody>
          <a:bodyPr/>
          <a:lstStyle/>
          <a:p>
            <a:pPr marL="0" indent="0" eaLnBrk="1" hangingPunct="1">
              <a:buFont typeface="Arial" charset="0"/>
              <a:buNone/>
              <a:defRPr/>
            </a:pPr>
            <a:r>
              <a:rPr lang="en-US" sz="2400" dirty="0"/>
              <a:t>Questions for constructing recursive </a:t>
            </a:r>
            <a:r>
              <a:rPr lang="en-US" sz="2400" dirty="0" smtClean="0"/>
              <a:t>solutions</a:t>
            </a:r>
            <a:endParaRPr lang="en-US" sz="2400" dirty="0"/>
          </a:p>
        </p:txBody>
      </p:sp>
      <p:sp>
        <p:nvSpPr>
          <p:cNvPr id="4" name="Text Placeholder 3"/>
          <p:cNvSpPr>
            <a:spLocks noGrp="1"/>
          </p:cNvSpPr>
          <p:nvPr>
            <p:ph type="body" idx="2"/>
          </p:nvPr>
        </p:nvSpPr>
        <p:spPr>
          <a:xfrm>
            <a:off x="457200" y="2155372"/>
            <a:ext cx="8229600" cy="2939142"/>
          </a:xfrm>
        </p:spPr>
        <p:txBody>
          <a:bodyPr/>
          <a:lstStyle/>
          <a:p>
            <a:pPr marL="432000" indent="-432000" eaLnBrk="1" hangingPunct="1">
              <a:buFont typeface="+mj-lt"/>
              <a:buAutoNum type="arabicPeriod"/>
              <a:defRPr/>
            </a:pPr>
            <a:r>
              <a:rPr lang="en-US" sz="2400" dirty="0"/>
              <a:t>How to define the problem in terms of a smaller problem of same type?</a:t>
            </a:r>
          </a:p>
          <a:p>
            <a:pPr marL="432000" indent="-432000" eaLnBrk="1" hangingPunct="1">
              <a:buFont typeface="+mj-lt"/>
              <a:buAutoNum type="arabicPeriod"/>
              <a:defRPr/>
            </a:pPr>
            <a:r>
              <a:rPr lang="en-US" sz="2400" dirty="0"/>
              <a:t>How does each recursive call diminish the size of the problem?</a:t>
            </a:r>
          </a:p>
          <a:p>
            <a:pPr marL="432000" indent="-432000" eaLnBrk="1" hangingPunct="1">
              <a:buFont typeface="+mj-lt"/>
              <a:buAutoNum type="arabicPeriod"/>
              <a:defRPr/>
            </a:pPr>
            <a:r>
              <a:rPr lang="en-US" sz="2400" dirty="0"/>
              <a:t>What instance of problem can serve as base case?</a:t>
            </a:r>
          </a:p>
          <a:p>
            <a:pPr marL="432000" indent="-432000" eaLnBrk="1" hangingPunct="1">
              <a:buFont typeface="+mj-lt"/>
              <a:buAutoNum type="arabicPeriod"/>
              <a:defRPr/>
            </a:pPr>
            <a:r>
              <a:rPr lang="en-US" sz="2400" dirty="0"/>
              <a:t>As problem size diminishes, will you reach base case</a:t>
            </a:r>
            <a:r>
              <a:rPr lang="en-US" sz="2400" dirty="0" smtClean="0"/>
              <a:t>?</a:t>
            </a:r>
            <a:endParaRPr lang="en-US" sz="2400" dirty="0"/>
          </a:p>
        </p:txBody>
      </p:sp>
    </p:spTree>
    <p:extLst>
      <p:ext uri="{BB962C8B-B14F-4D97-AF65-F5344CB8AC3E}">
        <p14:creationId xmlns:p14="http://schemas.microsoft.com/office/powerpoint/2010/main" val="230004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Towers of </a:t>
            </a:r>
            <a:r>
              <a:rPr lang="en-US" altLang="en-US" dirty="0" smtClean="0"/>
              <a:t>Hanoi </a:t>
            </a:r>
            <a:r>
              <a:rPr lang="en-US" altLang="en-US" sz="2000" b="0" dirty="0"/>
              <a:t>(1 of </a:t>
            </a:r>
            <a:r>
              <a:rPr lang="en-US" altLang="en-US" sz="2000" b="0" dirty="0" smtClean="0"/>
              <a:t>3)</a:t>
            </a:r>
            <a:endParaRPr lang="en-US" sz="2000" dirty="0"/>
          </a:p>
        </p:txBody>
      </p:sp>
      <p:sp>
        <p:nvSpPr>
          <p:cNvPr id="5" name="Text Placeholder 3"/>
          <p:cNvSpPr>
            <a:spLocks noGrp="1"/>
          </p:cNvSpPr>
          <p:nvPr>
            <p:ph type="body" idx="1"/>
          </p:nvPr>
        </p:nvSpPr>
        <p:spPr>
          <a:xfrm>
            <a:off x="457200" y="1600201"/>
            <a:ext cx="8229600" cy="1814804"/>
          </a:xfrm>
        </p:spPr>
        <p:txBody>
          <a:bodyPr/>
          <a:lstStyle/>
          <a:p>
            <a:pPr eaLnBrk="1" hangingPunct="1"/>
            <a:r>
              <a:rPr lang="en-US" altLang="en-US" sz="2400" dirty="0"/>
              <a:t>The problem statement</a:t>
            </a:r>
          </a:p>
          <a:p>
            <a:pPr lvl="1" eaLnBrk="1" hangingPunct="1"/>
            <a:r>
              <a:rPr lang="en-US" altLang="en-US" sz="2400" dirty="0"/>
              <a:t>Beginning with </a:t>
            </a:r>
            <a:r>
              <a:rPr lang="en-US" altLang="en-US" sz="2400" i="1" dirty="0"/>
              <a:t>n </a:t>
            </a:r>
            <a:r>
              <a:rPr lang="en-US" altLang="en-US" sz="2400" dirty="0"/>
              <a:t>disks on pole A and zero disks on poles B and C, solve </a:t>
            </a:r>
            <a:r>
              <a:rPr lang="en-US" altLang="en-US" sz="2400" b="1" dirty="0">
                <a:solidFill>
                  <a:schemeClr val="tx1"/>
                </a:solidFill>
              </a:rPr>
              <a:t>towers(n, A, B, C</a:t>
            </a:r>
            <a:r>
              <a:rPr lang="en-US" altLang="en-US" sz="2400" b="1" dirty="0" smtClean="0">
                <a:solidFill>
                  <a:schemeClr val="tx1"/>
                </a:solidFill>
              </a:rPr>
              <a:t>).</a:t>
            </a:r>
            <a:endParaRPr lang="en-US" altLang="en-US" sz="2400" b="1" dirty="0">
              <a:solidFill>
                <a:schemeClr val="tx1"/>
              </a:solidFill>
            </a:endParaRPr>
          </a:p>
          <a:p>
            <a:pPr eaLnBrk="1" hangingPunct="1"/>
            <a:r>
              <a:rPr lang="en-US" altLang="en-US" sz="2400" dirty="0" smtClean="0"/>
              <a:t>Solution</a:t>
            </a:r>
            <a:endParaRPr lang="en-US" altLang="en-US" sz="2400" dirty="0"/>
          </a:p>
        </p:txBody>
      </p:sp>
      <p:sp>
        <p:nvSpPr>
          <p:cNvPr id="3" name="Text Placeholder 2"/>
          <p:cNvSpPr>
            <a:spLocks noGrp="1"/>
          </p:cNvSpPr>
          <p:nvPr>
            <p:ph type="body" idx="2"/>
          </p:nvPr>
        </p:nvSpPr>
        <p:spPr>
          <a:xfrm>
            <a:off x="457200" y="3470986"/>
            <a:ext cx="8229600" cy="2174033"/>
          </a:xfrm>
        </p:spPr>
        <p:txBody>
          <a:bodyPr/>
          <a:lstStyle/>
          <a:p>
            <a:pPr lvl="1" indent="-429768" eaLnBrk="1" hangingPunct="1">
              <a:buFont typeface="Calibri" panose="020F0502020204030204" pitchFamily="34" charset="0"/>
              <a:buAutoNum type="arabicPeriod"/>
            </a:pPr>
            <a:r>
              <a:rPr lang="en-US" altLang="en-US" sz="2400" dirty="0"/>
              <a:t>With all disks on A, solve </a:t>
            </a:r>
            <a:r>
              <a:rPr lang="en-US" altLang="en-US" sz="2400" b="1" dirty="0">
                <a:solidFill>
                  <a:schemeClr val="tx1"/>
                </a:solidFill>
              </a:rPr>
              <a:t>towers(n – 1, A, C, B)</a:t>
            </a:r>
          </a:p>
          <a:p>
            <a:pPr lvl="1" indent="-429768" eaLnBrk="1" hangingPunct="1">
              <a:buFont typeface="Calibri" panose="020F0502020204030204" pitchFamily="34" charset="0"/>
              <a:buAutoNum type="arabicPeriod"/>
            </a:pPr>
            <a:r>
              <a:rPr lang="en-US" altLang="en-US" sz="2400" dirty="0"/>
              <a:t>With the largest disk on pole A and all others on pole C, solve </a:t>
            </a:r>
            <a:r>
              <a:rPr lang="en-US" altLang="en-US" sz="2400" b="1" dirty="0">
                <a:solidFill>
                  <a:schemeClr val="tx1"/>
                </a:solidFill>
              </a:rPr>
              <a:t>towers(n – 1, A, B, C)</a:t>
            </a:r>
          </a:p>
          <a:p>
            <a:pPr lvl="1" indent="-429768" eaLnBrk="1" hangingPunct="1">
              <a:buFont typeface="Calibri" panose="020F0502020204030204" pitchFamily="34" charset="0"/>
              <a:buAutoNum type="arabicPeriod"/>
            </a:pPr>
            <a:r>
              <a:rPr lang="en-US" altLang="en-US" sz="2400" dirty="0"/>
              <a:t>With the largest disk on pole B and all the other disks on pole C, solve </a:t>
            </a:r>
            <a:r>
              <a:rPr lang="en-US" altLang="en-US" sz="2400" b="1" dirty="0">
                <a:solidFill>
                  <a:schemeClr val="tx1"/>
                </a:solidFill>
              </a:rPr>
              <a:t>towers(n – 1, C, B, A</a:t>
            </a:r>
            <a:r>
              <a:rPr lang="en-US" altLang="en-US" sz="2400" b="1" dirty="0" smtClean="0">
                <a:solidFill>
                  <a:schemeClr val="tx1"/>
                </a:solidFill>
              </a:rPr>
              <a:t>)</a:t>
            </a:r>
            <a:endParaRPr lang="en-US" altLang="en-US" sz="2400" b="1" dirty="0">
              <a:solidFill>
                <a:schemeClr val="tx1"/>
              </a:solidFill>
            </a:endParaRPr>
          </a:p>
        </p:txBody>
      </p:sp>
    </p:spTree>
    <p:extLst>
      <p:ext uri="{BB962C8B-B14F-4D97-AF65-F5344CB8AC3E}">
        <p14:creationId xmlns:p14="http://schemas.microsoft.com/office/powerpoint/2010/main" val="10461958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Towers of </a:t>
            </a:r>
            <a:r>
              <a:rPr lang="en-US" altLang="en-US" dirty="0" smtClean="0"/>
              <a:t>Hanoi </a:t>
            </a:r>
            <a:r>
              <a:rPr lang="en-US" altLang="en-US" sz="2000" b="0" dirty="0" smtClean="0"/>
              <a:t>(2 </a:t>
            </a:r>
            <a:r>
              <a:rPr lang="en-US" altLang="en-US" sz="2000" b="0" dirty="0"/>
              <a:t>of 3)</a:t>
            </a:r>
            <a:endParaRPr lang="en-US" sz="2000" dirty="0"/>
          </a:p>
        </p:txBody>
      </p:sp>
      <p:sp>
        <p:nvSpPr>
          <p:cNvPr id="3" name="Text Placeholder 2"/>
          <p:cNvSpPr>
            <a:spLocks noGrp="1"/>
          </p:cNvSpPr>
          <p:nvPr>
            <p:ph type="body" idx="1"/>
          </p:nvPr>
        </p:nvSpPr>
        <p:spPr>
          <a:xfrm>
            <a:off x="457200" y="1600202"/>
            <a:ext cx="5710334" cy="444692"/>
          </a:xfrm>
        </p:spPr>
        <p:txBody>
          <a:bodyPr/>
          <a:lstStyle/>
          <a:p>
            <a:pPr marL="0" indent="0">
              <a:spcBef>
                <a:spcPts val="1200"/>
              </a:spcBef>
              <a:buNone/>
            </a:pPr>
            <a:r>
              <a:rPr lang="en-US" altLang="en-US" sz="2000" b="1" dirty="0"/>
              <a:t>Figure </a:t>
            </a:r>
            <a:r>
              <a:rPr lang="en-US" altLang="en-US" sz="2000" b="1" dirty="0" smtClean="0"/>
              <a:t>2-16 </a:t>
            </a:r>
            <a:r>
              <a:rPr lang="en-US" sz="2000" dirty="0"/>
              <a:t>Solving the Towers of Hanoi </a:t>
            </a:r>
            <a:r>
              <a:rPr lang="en-US" sz="2000" dirty="0" smtClean="0"/>
              <a:t>puzzle</a:t>
            </a:r>
          </a:p>
          <a:p>
            <a:pPr marL="0" indent="0">
              <a:spcBef>
                <a:spcPts val="1200"/>
              </a:spcBef>
              <a:buNone/>
            </a:pPr>
            <a:r>
              <a:rPr lang="en-US" sz="2000" dirty="0"/>
              <a:t>(a) The initial state:</a:t>
            </a:r>
            <a:endParaRPr lang="en-US" altLang="en-US" sz="2000" dirty="0"/>
          </a:p>
        </p:txBody>
      </p:sp>
      <p:pic>
        <p:nvPicPr>
          <p:cNvPr id="12" name="Picture 11" descr="There are three towers, A, B, and C. 4 rings are on tower A and no rings are on towers B or C."/>
          <p:cNvPicPr>
            <a:picLocks noChangeAspect="1"/>
          </p:cNvPicPr>
          <p:nvPr/>
        </p:nvPicPr>
        <p:blipFill rotWithShape="1">
          <a:blip r:embed="rId2"/>
          <a:srcRect l="-559" b="4868"/>
          <a:stretch/>
        </p:blipFill>
        <p:spPr>
          <a:xfrm>
            <a:off x="6232851" y="2111319"/>
            <a:ext cx="1875198" cy="930461"/>
          </a:xfrm>
          <a:prstGeom prst="rect">
            <a:avLst/>
          </a:prstGeom>
        </p:spPr>
      </p:pic>
      <p:sp>
        <p:nvSpPr>
          <p:cNvPr id="7" name="Content Placeholder 6"/>
          <p:cNvSpPr>
            <a:spLocks noGrp="1"/>
          </p:cNvSpPr>
          <p:nvPr>
            <p:ph sz="quarter" idx="13"/>
          </p:nvPr>
        </p:nvSpPr>
        <p:spPr>
          <a:xfrm>
            <a:off x="457201" y="3257345"/>
            <a:ext cx="4805263" cy="413894"/>
          </a:xfrm>
        </p:spPr>
        <p:txBody>
          <a:bodyPr/>
          <a:lstStyle/>
          <a:p>
            <a:pPr marL="432" indent="0">
              <a:buNone/>
            </a:pPr>
            <a:r>
              <a:rPr lang="en-US" sz="2000" dirty="0"/>
              <a:t>(b) After moving </a:t>
            </a:r>
            <a:r>
              <a:rPr lang="en-US" sz="2000" i="1" dirty="0"/>
              <a:t>n </a:t>
            </a:r>
            <a:r>
              <a:rPr lang="en-US" sz="2000" dirty="0"/>
              <a:t>- 1 </a:t>
            </a:r>
            <a:r>
              <a:rPr lang="en-US" sz="2000" dirty="0" smtClean="0"/>
              <a:t>disks from </a:t>
            </a:r>
            <a:r>
              <a:rPr lang="en-US" sz="2000" dirty="0"/>
              <a:t>A to C:</a:t>
            </a:r>
          </a:p>
        </p:txBody>
      </p:sp>
      <p:pic>
        <p:nvPicPr>
          <p:cNvPr id="13" name="Picture 12" descr="There are three towers, A, B, C. 1 ring is on tower A and 3 rings are on tower C. There are no rings on tower B."/>
          <p:cNvPicPr>
            <a:picLocks noChangeAspect="1"/>
          </p:cNvPicPr>
          <p:nvPr/>
        </p:nvPicPr>
        <p:blipFill rotWithShape="1">
          <a:blip r:embed="rId3"/>
          <a:srcRect l="307" b="11382"/>
          <a:stretch/>
        </p:blipFill>
        <p:spPr>
          <a:xfrm>
            <a:off x="6167534" y="3146398"/>
            <a:ext cx="2028055" cy="968402"/>
          </a:xfrm>
          <a:prstGeom prst="rect">
            <a:avLst/>
          </a:prstGeom>
        </p:spPr>
      </p:pic>
      <p:sp>
        <p:nvSpPr>
          <p:cNvPr id="8" name="Content Placeholder 7"/>
          <p:cNvSpPr>
            <a:spLocks noGrp="1"/>
          </p:cNvSpPr>
          <p:nvPr>
            <p:ph sz="quarter" idx="14"/>
          </p:nvPr>
        </p:nvSpPr>
        <p:spPr>
          <a:xfrm>
            <a:off x="457201" y="4213972"/>
            <a:ext cx="4805263" cy="376690"/>
          </a:xfrm>
        </p:spPr>
        <p:txBody>
          <a:bodyPr/>
          <a:lstStyle/>
          <a:p>
            <a:pPr marL="432" indent="0">
              <a:buNone/>
            </a:pPr>
            <a:r>
              <a:rPr lang="en-US" sz="2000" dirty="0"/>
              <a:t>(c) After moving 1 </a:t>
            </a:r>
            <a:r>
              <a:rPr lang="en-US" sz="2000" dirty="0" smtClean="0"/>
              <a:t>disk from </a:t>
            </a:r>
            <a:r>
              <a:rPr lang="en-US" sz="2000" dirty="0"/>
              <a:t>A to B:</a:t>
            </a:r>
          </a:p>
        </p:txBody>
      </p:sp>
      <p:pic>
        <p:nvPicPr>
          <p:cNvPr id="14" name="Picture 13" descr="There are three towers, A, B, C. One ring is on tower B, three rings are on tower C, and no rings are on tower A."/>
          <p:cNvPicPr>
            <a:picLocks noChangeAspect="1"/>
          </p:cNvPicPr>
          <p:nvPr/>
        </p:nvPicPr>
        <p:blipFill>
          <a:blip r:embed="rId4"/>
          <a:stretch>
            <a:fillRect/>
          </a:stretch>
        </p:blipFill>
        <p:spPr>
          <a:xfrm>
            <a:off x="6233948" y="4216022"/>
            <a:ext cx="1888988" cy="1002225"/>
          </a:xfrm>
          <a:prstGeom prst="rect">
            <a:avLst/>
          </a:prstGeom>
        </p:spPr>
      </p:pic>
      <p:sp>
        <p:nvSpPr>
          <p:cNvPr id="9" name="Content Placeholder 8"/>
          <p:cNvSpPr>
            <a:spLocks noGrp="1"/>
          </p:cNvSpPr>
          <p:nvPr>
            <p:ph sz="quarter" idx="15"/>
          </p:nvPr>
        </p:nvSpPr>
        <p:spPr>
          <a:xfrm>
            <a:off x="457200" y="5422642"/>
            <a:ext cx="4805264" cy="436982"/>
          </a:xfrm>
        </p:spPr>
        <p:txBody>
          <a:bodyPr/>
          <a:lstStyle/>
          <a:p>
            <a:pPr marL="0" indent="0">
              <a:buNone/>
            </a:pPr>
            <a:r>
              <a:rPr lang="en-US" sz="2000" dirty="0"/>
              <a:t>(d) After moving </a:t>
            </a:r>
            <a:r>
              <a:rPr lang="en-US" sz="2000" i="1" dirty="0"/>
              <a:t>n </a:t>
            </a:r>
            <a:r>
              <a:rPr lang="en-US" sz="2000" dirty="0"/>
              <a:t>- 1 </a:t>
            </a:r>
            <a:r>
              <a:rPr lang="en-US" sz="2000" dirty="0" smtClean="0"/>
              <a:t>disks from </a:t>
            </a:r>
            <a:r>
              <a:rPr lang="en-US" sz="2000" dirty="0"/>
              <a:t>C to B:</a:t>
            </a:r>
          </a:p>
        </p:txBody>
      </p:sp>
      <p:pic>
        <p:nvPicPr>
          <p:cNvPr id="15" name="Picture 14" descr="There are three towers, A, B, C. Tower B has 4 rings. Towers A and C have no rings."/>
          <p:cNvPicPr>
            <a:picLocks noChangeAspect="1"/>
          </p:cNvPicPr>
          <p:nvPr/>
        </p:nvPicPr>
        <p:blipFill rotWithShape="1">
          <a:blip r:embed="rId5"/>
          <a:srcRect l="2288" t="4728" r="2611" b="4413"/>
          <a:stretch/>
        </p:blipFill>
        <p:spPr>
          <a:xfrm>
            <a:off x="6219658" y="5335501"/>
            <a:ext cx="1893348" cy="1038915"/>
          </a:xfrm>
          <a:prstGeom prst="rect">
            <a:avLst/>
          </a:prstGeom>
        </p:spPr>
      </p:pic>
    </p:spTree>
    <p:extLst>
      <p:ext uri="{BB962C8B-B14F-4D97-AF65-F5344CB8AC3E}">
        <p14:creationId xmlns:p14="http://schemas.microsoft.com/office/powerpoint/2010/main" val="34622465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Towers of </a:t>
            </a:r>
            <a:r>
              <a:rPr lang="en-US" altLang="en-US" dirty="0" smtClean="0"/>
              <a:t>Hanoi </a:t>
            </a:r>
            <a:r>
              <a:rPr lang="en-US" altLang="en-US" sz="2000" b="0" dirty="0" smtClean="0"/>
              <a:t>(3 </a:t>
            </a:r>
            <a:r>
              <a:rPr lang="en-US" altLang="en-US" sz="2000" b="0" dirty="0"/>
              <a:t>of 3)</a:t>
            </a:r>
            <a:endParaRPr lang="en-US" sz="2000" dirty="0"/>
          </a:p>
        </p:txBody>
      </p:sp>
      <p:sp>
        <p:nvSpPr>
          <p:cNvPr id="3" name="Text Placeholder 2"/>
          <p:cNvSpPr>
            <a:spLocks noGrp="1"/>
          </p:cNvSpPr>
          <p:nvPr>
            <p:ph type="body" idx="1"/>
          </p:nvPr>
        </p:nvSpPr>
        <p:spPr>
          <a:xfrm>
            <a:off x="457200" y="1600200"/>
            <a:ext cx="8229600" cy="825759"/>
          </a:xfrm>
        </p:spPr>
        <p:txBody>
          <a:bodyPr/>
          <a:lstStyle/>
          <a:p>
            <a:pPr marL="0" indent="0">
              <a:buNone/>
            </a:pPr>
            <a:r>
              <a:rPr lang="en-US" altLang="en-US" sz="2400" b="1" dirty="0"/>
              <a:t>Figure 2-17</a:t>
            </a:r>
            <a:r>
              <a:rPr lang="en-US" altLang="en-US" sz="2400" b="1" dirty="0">
                <a:solidFill>
                  <a:schemeClr val="bg1"/>
                </a:solidFill>
              </a:rPr>
              <a:t> </a:t>
            </a:r>
            <a:r>
              <a:rPr lang="en-US" altLang="en-US" sz="2400" dirty="0"/>
              <a:t>The order of recursive calls that results from </a:t>
            </a:r>
            <a:r>
              <a:rPr lang="en-US" altLang="en-US" sz="2400" b="1" dirty="0">
                <a:solidFill>
                  <a:schemeClr val="tx1"/>
                </a:solidFill>
              </a:rPr>
              <a:t>solveTowers(3, A, B, C</a:t>
            </a:r>
            <a:r>
              <a:rPr lang="en-US" altLang="en-US" sz="2400" b="1" dirty="0" smtClean="0">
                <a:solidFill>
                  <a:schemeClr val="tx1"/>
                </a:solidFill>
              </a:rPr>
              <a:t>)</a:t>
            </a:r>
            <a:endParaRPr lang="en-US" altLang="en-US" sz="2400" b="1" dirty="0">
              <a:solidFill>
                <a:schemeClr val="tx1"/>
              </a:solidFill>
            </a:endParaRPr>
          </a:p>
        </p:txBody>
      </p:sp>
      <p:pic>
        <p:nvPicPr>
          <p:cNvPr id="6" name="Picture 2" descr="A hierarchy chart illustrates towers of Hanoi. Top node is titled, 1 and has, solve towers of 3, A, B, and C. This has three nodes titled, 2, 6, and 7. 2 has, solve towers of 2, A, C, and B. 6 has, solve towers of 1, A, B, and C. 7 has, solve towers of 2, C, B, and A. Node titled, 2 has three nodes under it titled, 3, 4, and 5. 3 has, solve towers of 1, A, B, and C. 4 has, solve towers of 1, A, C, and B. 5 has, solve towers of 1, B, C, and A. Node titled, 7 has three nodes under it titled, 8, 9, and 10. 8 has, solve towers of 1, C, A, and B. 9 has, solve towers of 1, C, B, and A. 10 has, solve towers of 1, A, B, and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51" y="2718949"/>
            <a:ext cx="7995272" cy="3050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17989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063273" cy="1097279"/>
          </a:xfrm>
        </p:spPr>
        <p:txBody>
          <a:bodyPr/>
          <a:lstStyle/>
          <a:p>
            <a:r>
              <a:rPr lang="en-US" altLang="en-US" dirty="0"/>
              <a:t>The Fibonacci Sequence (Multiplying Rabbits</a:t>
            </a:r>
            <a:r>
              <a:rPr lang="en-US" altLang="en-US" dirty="0" smtClean="0"/>
              <a:t>) </a:t>
            </a:r>
            <a:r>
              <a:rPr lang="en-US" altLang="en-US" sz="2000" b="0" dirty="0"/>
              <a:t>(1 of </a:t>
            </a:r>
            <a:r>
              <a:rPr lang="en-US" altLang="en-US" sz="2000" b="0" dirty="0" smtClean="0"/>
              <a:t>5)</a:t>
            </a:r>
            <a:endParaRPr lang="en-US" sz="2000" dirty="0"/>
          </a:p>
        </p:txBody>
      </p:sp>
      <p:sp>
        <p:nvSpPr>
          <p:cNvPr id="5" name="Text Placeholder 3"/>
          <p:cNvSpPr>
            <a:spLocks noGrp="1"/>
          </p:cNvSpPr>
          <p:nvPr>
            <p:ph type="body" idx="1"/>
          </p:nvPr>
        </p:nvSpPr>
        <p:spPr/>
        <p:txBody>
          <a:bodyPr/>
          <a:lstStyle/>
          <a:p>
            <a:pPr marL="0" indent="0" eaLnBrk="1" hangingPunct="1">
              <a:buFont typeface="Arial" panose="020B0604020202020204" pitchFamily="34" charset="0"/>
              <a:buNone/>
            </a:pPr>
            <a:r>
              <a:rPr lang="en-US" altLang="en-US" sz="2400" dirty="0"/>
              <a:t>Assume the following </a:t>
            </a:r>
            <a:r>
              <a:rPr lang="ja-JP" altLang="en-US" sz="2400" dirty="0"/>
              <a:t>“</a:t>
            </a:r>
            <a:r>
              <a:rPr lang="en-US" altLang="ja-JP" sz="2400" dirty="0"/>
              <a:t>facts</a:t>
            </a:r>
            <a:r>
              <a:rPr lang="ja-JP" altLang="en-US" sz="2400" dirty="0"/>
              <a:t>”</a:t>
            </a:r>
            <a:r>
              <a:rPr lang="en-US" altLang="ja-JP" sz="2400" dirty="0"/>
              <a:t> …</a:t>
            </a:r>
          </a:p>
          <a:p>
            <a:pPr marL="255600" indent="-255600" eaLnBrk="1" hangingPunct="1"/>
            <a:r>
              <a:rPr lang="en-US" altLang="en-US" sz="2400" dirty="0"/>
              <a:t>Rabbits never die.</a:t>
            </a:r>
          </a:p>
          <a:p>
            <a:pPr marL="255600" indent="-255600" eaLnBrk="1" hangingPunct="1"/>
            <a:r>
              <a:rPr lang="en-US" altLang="en-US" sz="2400" dirty="0"/>
              <a:t>Rabbit reaches sexual maturity at beginning of third month of life.</a:t>
            </a:r>
          </a:p>
          <a:p>
            <a:pPr marL="255600" indent="-255600" eaLnBrk="1" hangingPunct="1"/>
            <a:r>
              <a:rPr lang="en-US" altLang="en-US" sz="2400" dirty="0"/>
              <a:t>Rabbits always born in male-female pairs. At beginning of every month, each sexually mature male-female pair gives birth to exactly one male-female pair</a:t>
            </a:r>
            <a:r>
              <a:rPr lang="en-US" altLang="en-US" sz="2400" dirty="0" smtClean="0"/>
              <a:t>.</a:t>
            </a:r>
            <a:endParaRPr lang="en-US" altLang="en-US" sz="2400" dirty="0"/>
          </a:p>
        </p:txBody>
      </p:sp>
    </p:spTree>
    <p:extLst>
      <p:ext uri="{BB962C8B-B14F-4D97-AF65-F5344CB8AC3E}">
        <p14:creationId xmlns:p14="http://schemas.microsoft.com/office/powerpoint/2010/main" val="1470239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072604" cy="1097279"/>
          </a:xfrm>
        </p:spPr>
        <p:txBody>
          <a:bodyPr/>
          <a:lstStyle/>
          <a:p>
            <a:r>
              <a:rPr lang="en-US" altLang="en-US" dirty="0"/>
              <a:t>The Fibonacci Sequence (Multiplying Rabbits</a:t>
            </a:r>
            <a:r>
              <a:rPr lang="en-US" altLang="en-US" dirty="0" smtClean="0"/>
              <a:t>) </a:t>
            </a:r>
            <a:r>
              <a:rPr lang="en-US" altLang="en-US" sz="2000" b="0" dirty="0" smtClean="0"/>
              <a:t>(2 </a:t>
            </a:r>
            <a:r>
              <a:rPr lang="en-US" altLang="en-US" sz="2000" b="0" dirty="0"/>
              <a:t>of </a:t>
            </a:r>
            <a:r>
              <a:rPr lang="en-US" altLang="en-US" sz="2000" b="0" dirty="0" smtClean="0"/>
              <a:t>5)</a:t>
            </a:r>
            <a:endParaRPr lang="en-US" sz="2000" dirty="0"/>
          </a:p>
        </p:txBody>
      </p:sp>
      <p:sp>
        <p:nvSpPr>
          <p:cNvPr id="3" name="Text Placeholder 2"/>
          <p:cNvSpPr>
            <a:spLocks noGrp="1"/>
          </p:cNvSpPr>
          <p:nvPr>
            <p:ph type="body" idx="1"/>
          </p:nvPr>
        </p:nvSpPr>
        <p:spPr/>
        <p:txBody>
          <a:bodyPr/>
          <a:lstStyle/>
          <a:p>
            <a:pPr marL="0" indent="0" eaLnBrk="1" hangingPunct="1">
              <a:buFont typeface="Arial" panose="020B0604020202020204" pitchFamily="34" charset="0"/>
              <a:buNone/>
            </a:pPr>
            <a:r>
              <a:rPr lang="en-US" altLang="en-US" sz="2400" dirty="0"/>
              <a:t>Monthly sequence</a:t>
            </a:r>
          </a:p>
          <a:p>
            <a:pPr marL="432000" indent="-432000" eaLnBrk="1" hangingPunct="1">
              <a:buFont typeface="Calibri" panose="020F0502020204030204" pitchFamily="34" charset="0"/>
              <a:buAutoNum type="arabicPeriod"/>
            </a:pPr>
            <a:r>
              <a:rPr lang="en-US" altLang="en-US" sz="2400" dirty="0"/>
              <a:t>One pair, original two rabbits</a:t>
            </a:r>
          </a:p>
          <a:p>
            <a:pPr marL="432000" indent="-432000" eaLnBrk="1" hangingPunct="1">
              <a:buFont typeface="Calibri" panose="020F0502020204030204" pitchFamily="34" charset="0"/>
              <a:buAutoNum type="arabicPeriod"/>
            </a:pPr>
            <a:r>
              <a:rPr lang="en-US" altLang="en-US" sz="2400" dirty="0"/>
              <a:t>One pair still</a:t>
            </a:r>
          </a:p>
          <a:p>
            <a:pPr marL="432000" indent="-432000" eaLnBrk="1" hangingPunct="1">
              <a:buFont typeface="Calibri" panose="020F0502020204030204" pitchFamily="34" charset="0"/>
              <a:buAutoNum type="arabicPeriod"/>
            </a:pPr>
            <a:r>
              <a:rPr lang="en-US" altLang="en-US" sz="2400" dirty="0"/>
              <a:t>Two pairs (original pair, two newborns)</a:t>
            </a:r>
          </a:p>
          <a:p>
            <a:pPr marL="432000" indent="-432000" eaLnBrk="1" hangingPunct="1">
              <a:buFont typeface="Calibri" panose="020F0502020204030204" pitchFamily="34" charset="0"/>
              <a:buAutoNum type="arabicPeriod"/>
            </a:pPr>
            <a:r>
              <a:rPr lang="en-US" altLang="en-US" sz="2400" dirty="0"/>
              <a:t>Three pairs (original pair, 1 month old, newborns)</a:t>
            </a:r>
          </a:p>
          <a:p>
            <a:pPr marL="432000" indent="-432000" eaLnBrk="1" hangingPunct="1">
              <a:buFont typeface="Calibri" panose="020F0502020204030204" pitchFamily="34" charset="0"/>
              <a:buAutoNum type="arabicPeriod"/>
            </a:pPr>
            <a:r>
              <a:rPr lang="en-US" altLang="en-US" sz="2400" dirty="0"/>
              <a:t>Five pairs …</a:t>
            </a:r>
          </a:p>
          <a:p>
            <a:pPr marL="432000" indent="-432000" eaLnBrk="1" hangingPunct="1">
              <a:buFont typeface="Calibri" panose="020F0502020204030204" pitchFamily="34" charset="0"/>
              <a:buAutoNum type="arabicPeriod"/>
            </a:pPr>
            <a:r>
              <a:rPr lang="en-US" altLang="en-US" sz="2400" dirty="0"/>
              <a:t>Eight pairs </a:t>
            </a:r>
            <a:r>
              <a:rPr lang="en-US" altLang="en-US" sz="2400" dirty="0" smtClean="0"/>
              <a:t>…</a:t>
            </a:r>
            <a:endParaRPr lang="en-US" altLang="en-US" sz="2400" dirty="0"/>
          </a:p>
        </p:txBody>
      </p:sp>
    </p:spTree>
    <p:extLst>
      <p:ext uri="{BB962C8B-B14F-4D97-AF65-F5344CB8AC3E}">
        <p14:creationId xmlns:p14="http://schemas.microsoft.com/office/powerpoint/2010/main" val="34715705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035282" cy="1097279"/>
          </a:xfrm>
        </p:spPr>
        <p:txBody>
          <a:bodyPr/>
          <a:lstStyle/>
          <a:p>
            <a:r>
              <a:rPr lang="en-US" altLang="en-US" dirty="0"/>
              <a:t>The Fibonacci Sequence (Multiplying Rabbits</a:t>
            </a:r>
            <a:r>
              <a:rPr lang="en-US" altLang="en-US" dirty="0" smtClean="0"/>
              <a:t>) </a:t>
            </a:r>
            <a:r>
              <a:rPr lang="en-US" altLang="en-US" sz="2000" b="0" dirty="0" smtClean="0"/>
              <a:t>(3 </a:t>
            </a:r>
            <a:r>
              <a:rPr lang="en-US" altLang="en-US" sz="2000" b="0" dirty="0"/>
              <a:t>of 5)</a:t>
            </a:r>
            <a:endParaRPr lang="en-US" sz="2000" dirty="0"/>
          </a:p>
        </p:txBody>
      </p:sp>
      <p:sp>
        <p:nvSpPr>
          <p:cNvPr id="3" name="Text Placeholder 2"/>
          <p:cNvSpPr>
            <a:spLocks noGrp="1"/>
          </p:cNvSpPr>
          <p:nvPr>
            <p:ph type="body" idx="1"/>
          </p:nvPr>
        </p:nvSpPr>
        <p:spPr>
          <a:xfrm>
            <a:off x="457200" y="1600200"/>
            <a:ext cx="8229600" cy="853751"/>
          </a:xfrm>
        </p:spPr>
        <p:txBody>
          <a:bodyPr/>
          <a:lstStyle/>
          <a:p>
            <a:pPr marL="0" indent="0">
              <a:buNone/>
            </a:pPr>
            <a:r>
              <a:rPr lang="en-US" altLang="en-US" sz="2400" b="1" dirty="0"/>
              <a:t>Figure 2-18 </a:t>
            </a:r>
            <a:r>
              <a:rPr lang="en-US" altLang="en-US" sz="2400" dirty="0"/>
              <a:t>Recursive solution to the rabbit problem (number of pairs at month </a:t>
            </a:r>
            <a:r>
              <a:rPr lang="en-US" altLang="en-US" sz="2400" i="1" dirty="0"/>
              <a:t>n</a:t>
            </a:r>
            <a:r>
              <a:rPr lang="en-US" altLang="en-US" sz="2400" dirty="0" smtClean="0"/>
              <a:t>)</a:t>
            </a:r>
            <a:endParaRPr lang="en-US" altLang="en-US" sz="2400" dirty="0"/>
          </a:p>
        </p:txBody>
      </p:sp>
      <p:pic>
        <p:nvPicPr>
          <p:cNvPr id="5" name="Picture 2" descr="A block diagram has rabbit of n, as top node. This node has rabbit of n minus 1 and rabbit of n minus 2 under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350" y="2828091"/>
            <a:ext cx="5353300" cy="3291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0957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Fibonacci Sequence (Multiplying Rabbits</a:t>
            </a:r>
            <a:r>
              <a:rPr lang="en-US" altLang="en-US" dirty="0" smtClean="0"/>
              <a:t>) </a:t>
            </a:r>
            <a:r>
              <a:rPr lang="en-US" altLang="en-US" sz="2000" b="0" dirty="0" smtClean="0"/>
              <a:t>(4 </a:t>
            </a:r>
            <a:r>
              <a:rPr lang="en-US" altLang="en-US" sz="2000" b="0" dirty="0"/>
              <a:t>of 5)</a:t>
            </a:r>
            <a:endParaRPr lang="en-US" sz="2000" dirty="0"/>
          </a:p>
        </p:txBody>
      </p:sp>
      <p:sp>
        <p:nvSpPr>
          <p:cNvPr id="3" name="Text Placeholder 2"/>
          <p:cNvSpPr>
            <a:spLocks noGrp="1"/>
          </p:cNvSpPr>
          <p:nvPr>
            <p:ph type="body" idx="1"/>
          </p:nvPr>
        </p:nvSpPr>
        <p:spPr>
          <a:xfrm>
            <a:off x="457200" y="1600201"/>
            <a:ext cx="8229600" cy="515430"/>
          </a:xfrm>
        </p:spPr>
        <p:txBody>
          <a:bodyPr/>
          <a:lstStyle/>
          <a:p>
            <a:pPr marL="0" indent="0">
              <a:buNone/>
            </a:pPr>
            <a:r>
              <a:rPr lang="en-US" altLang="en-US" sz="2400" b="1" dirty="0"/>
              <a:t>Figure 2-19 </a:t>
            </a:r>
            <a:r>
              <a:rPr lang="en-US" altLang="en-US" sz="2400" dirty="0"/>
              <a:t>The recursive calls that rabbit(7) generates</a:t>
            </a:r>
          </a:p>
        </p:txBody>
      </p:sp>
      <p:pic>
        <p:nvPicPr>
          <p:cNvPr id="5" name="Picture 2" descr="A block diagram has rabbit of 7, as top node. This returns rabbit of 6, plus, rabbit of 5. Top node has, rabbit of 6, and rabbit of 5 under it. Rabbit of 6 (at level 1) returns, rabbit of 5, plus, rabbit of 4. Rabbit of 5 (at level 1) returns, rabbit of 4, plus, rabbit of 3. Rabbit of 6 (at level 1) has, rabbit of 5, and rabbit of 4 under it. Rabbit of 5 (at level 2 under rabbit of 6) returns, rabbit of 4 plus rabbit of 3. Rabbit of 4 (at level 2 under rabbit of 6) returns, rabbit of 3 plus rabbit of 2. Rabbit of 5 (at level 1) has, rabbit of 4, and rabbit of 3 under it. Rabbit of 4 (at level 2 under rabbit of 5) returns, rabbit of 3 plus rabbit of 2. Rabbit of 3 (at level 2 under rabbit of 5 returns, rabbit of 2 plus rabbit of 1."/>
          <p:cNvPicPr>
            <a:picLocks noChangeAspect="1" noChangeArrowheads="1"/>
          </p:cNvPicPr>
          <p:nvPr/>
        </p:nvPicPr>
        <p:blipFill rotWithShape="1">
          <a:blip r:embed="rId2">
            <a:extLst>
              <a:ext uri="{28A0092B-C50C-407E-A947-70E740481C1C}">
                <a14:useLocalDpi xmlns:a14="http://schemas.microsoft.com/office/drawing/2010/main" val="0"/>
              </a:ext>
            </a:extLst>
          </a:blip>
          <a:srcRect l="-142" t="1805" b="3847"/>
          <a:stretch/>
        </p:blipFill>
        <p:spPr bwMode="auto">
          <a:xfrm>
            <a:off x="551583" y="2677747"/>
            <a:ext cx="8030006" cy="2697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0201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Fibonacci Sequence (Multiplying Rabbits</a:t>
            </a:r>
            <a:r>
              <a:rPr lang="en-US" altLang="en-US" dirty="0" smtClean="0"/>
              <a:t>) </a:t>
            </a:r>
            <a:r>
              <a:rPr lang="en-US" altLang="en-US" sz="2000" b="0" dirty="0" smtClean="0"/>
              <a:t>(5 </a:t>
            </a:r>
            <a:r>
              <a:rPr lang="en-US" altLang="en-US" sz="2000" b="0" dirty="0"/>
              <a:t>of 5)</a:t>
            </a:r>
            <a:endParaRPr lang="en-US" sz="2000" dirty="0"/>
          </a:p>
        </p:txBody>
      </p:sp>
      <p:sp>
        <p:nvSpPr>
          <p:cNvPr id="3" name="Text Placeholder 2"/>
          <p:cNvSpPr>
            <a:spLocks noGrp="1"/>
          </p:cNvSpPr>
          <p:nvPr>
            <p:ph type="body" idx="1"/>
          </p:nvPr>
        </p:nvSpPr>
        <p:spPr>
          <a:xfrm>
            <a:off x="457200" y="1600200"/>
            <a:ext cx="8229600" cy="452535"/>
          </a:xfrm>
        </p:spPr>
        <p:txBody>
          <a:bodyPr/>
          <a:lstStyle/>
          <a:p>
            <a:pPr marL="0" indent="0">
              <a:buNone/>
            </a:pPr>
            <a:r>
              <a:rPr lang="en-US" altLang="en-US" sz="2400" b="1" dirty="0" smtClean="0"/>
              <a:t>Figure 2-19 [</a:t>
            </a:r>
            <a:r>
              <a:rPr lang="en-US" altLang="en-US" sz="2400" b="1" dirty="0"/>
              <a:t>Continued]</a:t>
            </a:r>
            <a:endParaRPr lang="en-US" altLang="en-US" sz="2400" dirty="0"/>
          </a:p>
          <a:p>
            <a:pPr marL="0" indent="0">
              <a:buNone/>
            </a:pPr>
            <a:endParaRPr lang="en-US" altLang="en-US" sz="2400" dirty="0"/>
          </a:p>
        </p:txBody>
      </p:sp>
      <p:pic>
        <p:nvPicPr>
          <p:cNvPr id="5" name="Picture 2" descr="A block diagram has rabbit of 4, rabbit of 3, rabbit of 3, rabbit of 2, rabbit of 3, rabbit of 2, rabbit of 2, and rabbit of 1 at level 0. Rabbit of 4 returns rabbit of 3 and rabbit of 2. Rabbit of 3 returns rabbit of 2 and rabbit of 1. Rabbit of 2 and rabbit of 1 returns 1. Rabbit of 3 (at level 1) returns rabbit of 2 and rabbit of 1. All Rabbit of 2 and rabbit of 1 (at level 1) returns 1. "/>
          <p:cNvPicPr>
            <a:picLocks noChangeAspect="1" noChangeArrowheads="1"/>
          </p:cNvPicPr>
          <p:nvPr/>
        </p:nvPicPr>
        <p:blipFill rotWithShape="1">
          <a:blip r:embed="rId2">
            <a:extLst>
              <a:ext uri="{28A0092B-C50C-407E-A947-70E740481C1C}">
                <a14:useLocalDpi xmlns:a14="http://schemas.microsoft.com/office/drawing/2010/main" val="0"/>
              </a:ext>
            </a:extLst>
          </a:blip>
          <a:srcRect l="-1" t="1211" r="1300" b="2799"/>
          <a:stretch/>
        </p:blipFill>
        <p:spPr bwMode="auto">
          <a:xfrm>
            <a:off x="495802" y="2552631"/>
            <a:ext cx="8161727" cy="2172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00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Organizing a Parade </a:t>
            </a:r>
            <a:r>
              <a:rPr lang="en-US" altLang="en-US" sz="2000" b="0" dirty="0"/>
              <a:t>(1 of 2)</a:t>
            </a:r>
            <a:endParaRPr lang="en-US" dirty="0"/>
          </a:p>
        </p:txBody>
      </p:sp>
      <p:sp>
        <p:nvSpPr>
          <p:cNvPr id="3" name="Text Placeholder 2"/>
          <p:cNvSpPr>
            <a:spLocks noGrp="1"/>
          </p:cNvSpPr>
          <p:nvPr>
            <p:ph type="body" idx="1"/>
          </p:nvPr>
        </p:nvSpPr>
        <p:spPr>
          <a:xfrm>
            <a:off x="457199" y="1600202"/>
            <a:ext cx="8434873" cy="3783562"/>
          </a:xfrm>
        </p:spPr>
        <p:txBody>
          <a:bodyPr/>
          <a:lstStyle/>
          <a:p>
            <a:r>
              <a:rPr lang="en-US" altLang="en-US" sz="2400" dirty="0"/>
              <a:t>Will consist of bands and floats in single line.</a:t>
            </a:r>
          </a:p>
          <a:p>
            <a:pPr lvl="1"/>
            <a:r>
              <a:rPr lang="en-US" altLang="en-US" sz="2400" dirty="0"/>
              <a:t>You are asked not to place one band immediately after another</a:t>
            </a:r>
          </a:p>
          <a:p>
            <a:r>
              <a:rPr lang="en-US" altLang="en-US" sz="2400" dirty="0"/>
              <a:t>In how many ways can you organize a parade of length </a:t>
            </a:r>
            <a:r>
              <a:rPr lang="en-US" altLang="en-US" sz="2400" i="1" dirty="0" smtClean="0"/>
              <a:t>n</a:t>
            </a:r>
            <a:r>
              <a:rPr lang="en-US" altLang="en-US" sz="2400" dirty="0" smtClean="0"/>
              <a:t>?</a:t>
            </a:r>
            <a:endParaRPr lang="en-US" altLang="en-US" sz="2400" dirty="0"/>
          </a:p>
          <a:p>
            <a:pPr lvl="1"/>
            <a:r>
              <a:rPr lang="en-US" altLang="en-US" sz="2400" i="1" dirty="0"/>
              <a:t>P </a:t>
            </a:r>
            <a:r>
              <a:rPr lang="en-US" altLang="en-US" sz="2400" dirty="0"/>
              <a:t>(</a:t>
            </a:r>
            <a:r>
              <a:rPr lang="en-US" altLang="en-US" sz="2400" i="1" dirty="0"/>
              <a:t>n</a:t>
            </a:r>
            <a:r>
              <a:rPr lang="en-US" altLang="en-US" sz="2400" dirty="0"/>
              <a:t>) = number of ways to </a:t>
            </a:r>
            <a:r>
              <a:rPr lang="en-US" altLang="en-US" sz="2400" dirty="0" smtClean="0"/>
              <a:t>organize parade </a:t>
            </a:r>
            <a:r>
              <a:rPr lang="en-US" altLang="en-US" sz="2400" dirty="0"/>
              <a:t>of length </a:t>
            </a:r>
            <a:r>
              <a:rPr lang="en-US" altLang="en-US" sz="2400" i="1" dirty="0"/>
              <a:t>n</a:t>
            </a:r>
          </a:p>
          <a:p>
            <a:pPr lvl="1"/>
            <a:r>
              <a:rPr lang="en-US" altLang="en-US" sz="2400" i="1" dirty="0"/>
              <a:t>F </a:t>
            </a:r>
            <a:r>
              <a:rPr lang="en-US" altLang="en-US" sz="2400" dirty="0"/>
              <a:t>(</a:t>
            </a:r>
            <a:r>
              <a:rPr lang="en-US" altLang="en-US" sz="2400" i="1" dirty="0"/>
              <a:t>n</a:t>
            </a:r>
            <a:r>
              <a:rPr lang="en-US" altLang="en-US" sz="2400" dirty="0"/>
              <a:t>) = number of parades of length </a:t>
            </a:r>
            <a:r>
              <a:rPr lang="en-US" altLang="en-US" sz="2400" i="1" dirty="0"/>
              <a:t>n, </a:t>
            </a:r>
            <a:r>
              <a:rPr lang="en-US" altLang="en-US" sz="2400" dirty="0"/>
              <a:t>end with a float</a:t>
            </a:r>
          </a:p>
          <a:p>
            <a:pPr lvl="1"/>
            <a:r>
              <a:rPr lang="en-US" altLang="en-US" sz="2400" i="1" dirty="0"/>
              <a:t>B </a:t>
            </a:r>
            <a:r>
              <a:rPr lang="en-US" altLang="en-US" sz="2400" dirty="0"/>
              <a:t>(</a:t>
            </a:r>
            <a:r>
              <a:rPr lang="en-US" altLang="en-US" sz="2400" i="1" dirty="0"/>
              <a:t>n</a:t>
            </a:r>
            <a:r>
              <a:rPr lang="en-US" altLang="en-US" sz="2400" dirty="0"/>
              <a:t>) = number of parades of length </a:t>
            </a:r>
            <a:r>
              <a:rPr lang="en-US" altLang="en-US" sz="2400" i="1" dirty="0"/>
              <a:t>n, </a:t>
            </a:r>
            <a:r>
              <a:rPr lang="en-US" altLang="en-US" sz="2400" dirty="0"/>
              <a:t>end with a band</a:t>
            </a:r>
          </a:p>
          <a:p>
            <a:r>
              <a:rPr lang="en-US" altLang="en-US" sz="2400" dirty="0"/>
              <a:t>Then</a:t>
            </a:r>
          </a:p>
        </p:txBody>
      </p:sp>
      <p:graphicFrame>
        <p:nvGraphicFramePr>
          <p:cNvPr id="4" name="Object 3" descr="P of n = F of n + B of n"/>
          <p:cNvGraphicFramePr>
            <a:graphicFrameLocks noChangeAspect="1"/>
          </p:cNvGraphicFramePr>
          <p:nvPr>
            <p:extLst>
              <p:ext uri="{D42A27DB-BD31-4B8C-83A1-F6EECF244321}">
                <p14:modId xmlns:p14="http://schemas.microsoft.com/office/powerpoint/2010/main" val="126687993"/>
              </p:ext>
            </p:extLst>
          </p:nvPr>
        </p:nvGraphicFramePr>
        <p:xfrm>
          <a:off x="1608997" y="4966762"/>
          <a:ext cx="2165150" cy="375703"/>
        </p:xfrm>
        <a:graphic>
          <a:graphicData uri="http://schemas.openxmlformats.org/presentationml/2006/ole">
            <mc:AlternateContent xmlns:mc="http://schemas.openxmlformats.org/markup-compatibility/2006">
              <mc:Choice xmlns:v="urn:schemas-microsoft-com:vml" Requires="v">
                <p:oleObj spid="_x0000_s6196" name="Equation" r:id="rId3" imgW="1168200" imgH="203040" progId="Equation.DSMT4">
                  <p:embed/>
                </p:oleObj>
              </mc:Choice>
              <mc:Fallback>
                <p:oleObj name="Equation" r:id="rId3" imgW="1168200" imgH="203040" progId="Equation.DSMT4">
                  <p:embed/>
                  <p:pic>
                    <p:nvPicPr>
                      <p:cNvPr id="8" name="Object 7"/>
                      <p:cNvPicPr/>
                      <p:nvPr/>
                    </p:nvPicPr>
                    <p:blipFill>
                      <a:blip r:embed="rId4"/>
                      <a:stretch>
                        <a:fillRect/>
                      </a:stretch>
                    </p:blipFill>
                    <p:spPr>
                      <a:xfrm>
                        <a:off x="1608997" y="4966762"/>
                        <a:ext cx="2165150" cy="375703"/>
                      </a:xfrm>
                      <a:prstGeom prst="rect">
                        <a:avLst/>
                      </a:prstGeom>
                    </p:spPr>
                  </p:pic>
                </p:oleObj>
              </mc:Fallback>
            </mc:AlternateContent>
          </a:graphicData>
        </a:graphic>
      </p:graphicFrame>
    </p:spTree>
    <p:extLst>
      <p:ext uri="{BB962C8B-B14F-4D97-AF65-F5344CB8AC3E}">
        <p14:creationId xmlns:p14="http://schemas.microsoft.com/office/powerpoint/2010/main" val="15245371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Organizing a </a:t>
            </a:r>
            <a:r>
              <a:rPr lang="en-US" altLang="en-US" dirty="0" smtClean="0"/>
              <a:t>Parade </a:t>
            </a:r>
            <a:r>
              <a:rPr lang="en-US" altLang="en-US" sz="2000" b="0" dirty="0"/>
              <a:t>(2 of </a:t>
            </a:r>
            <a:r>
              <a:rPr lang="en-US" altLang="en-US" sz="2000" b="0" dirty="0" smtClean="0"/>
              <a:t>2)</a:t>
            </a:r>
            <a:endParaRPr lang="en-US" sz="2000" dirty="0"/>
          </a:p>
        </p:txBody>
      </p:sp>
      <p:sp>
        <p:nvSpPr>
          <p:cNvPr id="10" name="Text Placeholder 9"/>
          <p:cNvSpPr>
            <a:spLocks noGrp="1"/>
          </p:cNvSpPr>
          <p:nvPr>
            <p:ph type="body" idx="1"/>
          </p:nvPr>
        </p:nvSpPr>
        <p:spPr>
          <a:xfrm>
            <a:off x="457200" y="1600200"/>
            <a:ext cx="8229600" cy="1348793"/>
          </a:xfrm>
        </p:spPr>
        <p:txBody>
          <a:bodyPr/>
          <a:lstStyle/>
          <a:p>
            <a:r>
              <a:rPr lang="en-US" altLang="en-US" sz="2400" dirty="0"/>
              <a:t>Possible to see </a:t>
            </a:r>
          </a:p>
          <a:p>
            <a:pPr lvl="1">
              <a:buFont typeface="Arial" panose="020B0604020202020204" pitchFamily="34" charset="0"/>
              <a:buChar char="–"/>
            </a:pPr>
            <a:r>
              <a:rPr lang="en-US" altLang="en-US" sz="2400" dirty="0"/>
              <a:t>P(1) = 2</a:t>
            </a:r>
          </a:p>
          <a:p>
            <a:pPr lvl="1">
              <a:buFont typeface="Arial" panose="020B0604020202020204" pitchFamily="34" charset="0"/>
              <a:buChar char="–"/>
            </a:pPr>
            <a:r>
              <a:rPr lang="en-US" altLang="en-US" sz="2400" dirty="0"/>
              <a:t>P (2) = 3</a:t>
            </a:r>
          </a:p>
          <a:p>
            <a:pPr lvl="1">
              <a:buFont typeface="Arial" panose="020B0604020202020204" pitchFamily="34" charset="0"/>
              <a:buChar char="–"/>
            </a:pPr>
            <a:r>
              <a:rPr lang="en-US" altLang="en-US" sz="2400" dirty="0"/>
              <a:t> </a:t>
            </a:r>
          </a:p>
        </p:txBody>
      </p:sp>
      <p:graphicFrame>
        <p:nvGraphicFramePr>
          <p:cNvPr id="6" name="Object 5" descr="P of n = P of left parenthesis n minus 1 right parenthesis + P of left parenthesis n minus 2 right parenthesis for n is greater than 2."/>
          <p:cNvGraphicFramePr>
            <a:graphicFrameLocks noChangeAspect="1"/>
          </p:cNvGraphicFramePr>
          <p:nvPr>
            <p:extLst>
              <p:ext uri="{D42A27DB-BD31-4B8C-83A1-F6EECF244321}">
                <p14:modId xmlns:p14="http://schemas.microsoft.com/office/powerpoint/2010/main" val="485943087"/>
              </p:ext>
            </p:extLst>
          </p:nvPr>
        </p:nvGraphicFramePr>
        <p:xfrm>
          <a:off x="1264649" y="2990649"/>
          <a:ext cx="4416984" cy="491786"/>
        </p:xfrm>
        <a:graphic>
          <a:graphicData uri="http://schemas.openxmlformats.org/presentationml/2006/ole">
            <mc:AlternateContent xmlns:mc="http://schemas.openxmlformats.org/markup-compatibility/2006">
              <mc:Choice xmlns:v="urn:schemas-microsoft-com:vml" Requires="v">
                <p:oleObj spid="_x0000_s5303" name="Equation" r:id="rId3" imgW="2286000" imgH="253800" progId="Equation.DSMT4">
                  <p:embed/>
                </p:oleObj>
              </mc:Choice>
              <mc:Fallback>
                <p:oleObj name="Equation" r:id="rId3" imgW="2286000" imgH="253800" progId="Equation.DSMT4">
                  <p:embed/>
                  <p:pic>
                    <p:nvPicPr>
                      <p:cNvPr id="0" name=""/>
                      <p:cNvPicPr/>
                      <p:nvPr/>
                    </p:nvPicPr>
                    <p:blipFill>
                      <a:blip r:embed="rId4"/>
                      <a:stretch>
                        <a:fillRect/>
                      </a:stretch>
                    </p:blipFill>
                    <p:spPr>
                      <a:xfrm>
                        <a:off x="1264649" y="2990649"/>
                        <a:ext cx="4416984" cy="491786"/>
                      </a:xfrm>
                      <a:prstGeom prst="rect">
                        <a:avLst/>
                      </a:prstGeom>
                    </p:spPr>
                  </p:pic>
                </p:oleObj>
              </mc:Fallback>
            </mc:AlternateContent>
          </a:graphicData>
        </a:graphic>
      </p:graphicFrame>
      <p:sp>
        <p:nvSpPr>
          <p:cNvPr id="11" name="Text Placeholder 10"/>
          <p:cNvSpPr>
            <a:spLocks noGrp="1"/>
          </p:cNvSpPr>
          <p:nvPr>
            <p:ph type="body" idx="2"/>
          </p:nvPr>
        </p:nvSpPr>
        <p:spPr>
          <a:xfrm>
            <a:off x="457200" y="3536300"/>
            <a:ext cx="8229600" cy="970383"/>
          </a:xfrm>
        </p:spPr>
        <p:txBody>
          <a:bodyPr/>
          <a:lstStyle/>
          <a:p>
            <a:r>
              <a:rPr lang="en-US" altLang="en-US" sz="2400" dirty="0"/>
              <a:t>Thus a recursive solution</a:t>
            </a:r>
          </a:p>
          <a:p>
            <a:pPr lvl="1">
              <a:buFont typeface="Arial" panose="020B0604020202020204" pitchFamily="34" charset="0"/>
              <a:buChar char="–"/>
            </a:pPr>
            <a:r>
              <a:rPr lang="en-US" altLang="en-US" sz="2400" dirty="0"/>
              <a:t>Solve the problem by breaking up into </a:t>
            </a:r>
            <a:r>
              <a:rPr lang="en-US" altLang="en-US" sz="2400" dirty="0" smtClean="0"/>
              <a:t>cases</a:t>
            </a:r>
            <a:endParaRPr lang="en-US" altLang="en-US" sz="2400" dirty="0"/>
          </a:p>
        </p:txBody>
      </p:sp>
    </p:spTree>
    <p:extLst>
      <p:ext uri="{BB962C8B-B14F-4D97-AF65-F5344CB8AC3E}">
        <p14:creationId xmlns:p14="http://schemas.microsoft.com/office/powerpoint/2010/main" val="857659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Valued </a:t>
            </a:r>
            <a:r>
              <a:rPr lang="en-US" altLang="en-US" dirty="0" smtClean="0"/>
              <a:t>Function: The </a:t>
            </a:r>
            <a:r>
              <a:rPr lang="en-US" altLang="en-US" dirty="0"/>
              <a:t>Factorial of </a:t>
            </a:r>
            <a:r>
              <a:rPr lang="en-US" altLang="en-US" i="1" dirty="0" smtClean="0"/>
              <a:t>n</a:t>
            </a:r>
            <a:r>
              <a:rPr lang="en-US" altLang="en-US" dirty="0" smtClean="0"/>
              <a:t> </a:t>
            </a:r>
            <a:r>
              <a:rPr lang="en-US" altLang="en-US" sz="2000" b="0" dirty="0"/>
              <a:t>(1 of </a:t>
            </a:r>
            <a:r>
              <a:rPr lang="en-US" altLang="en-US" sz="2000" b="0" dirty="0" smtClean="0"/>
              <a:t>2)</a:t>
            </a:r>
            <a:endParaRPr lang="en-US" sz="2000" dirty="0"/>
          </a:p>
        </p:txBody>
      </p:sp>
      <p:sp>
        <p:nvSpPr>
          <p:cNvPr id="4" name="Text Placeholder 3"/>
          <p:cNvSpPr>
            <a:spLocks noGrp="1"/>
          </p:cNvSpPr>
          <p:nvPr>
            <p:ph type="body" idx="1"/>
          </p:nvPr>
        </p:nvSpPr>
        <p:spPr/>
        <p:txBody>
          <a:bodyPr/>
          <a:lstStyle/>
          <a:p>
            <a:r>
              <a:rPr lang="en-US" altLang="en-US" sz="2400" dirty="0"/>
              <a:t>An iterative </a:t>
            </a:r>
            <a:r>
              <a:rPr lang="en-US" altLang="en-US" sz="2400" dirty="0" smtClean="0"/>
              <a:t>solution</a:t>
            </a:r>
            <a:endParaRPr lang="en-US" altLang="en-US" sz="2400" dirty="0"/>
          </a:p>
        </p:txBody>
      </p:sp>
      <p:graphicFrame>
        <p:nvGraphicFramePr>
          <p:cNvPr id="10" name="Object 1" descr="Computer code reads, factorial left parenthesis n right parenthesis equals n multiplied by left parenthesis n minus 1 right parenthesis multiplied by left parenthesis n minus 2 right parenthesis and so on multiplied by 1."/>
          <p:cNvGraphicFramePr>
            <a:graphicFrameLocks noGrp="1" noChangeAspect="1"/>
          </p:cNvGraphicFramePr>
          <p:nvPr>
            <p:ph sz="quarter" idx="15"/>
            <p:extLst>
              <p:ext uri="{D42A27DB-BD31-4B8C-83A1-F6EECF244321}">
                <p14:modId xmlns:p14="http://schemas.microsoft.com/office/powerpoint/2010/main" val="597050770"/>
              </p:ext>
            </p:extLst>
          </p:nvPr>
        </p:nvGraphicFramePr>
        <p:xfrm>
          <a:off x="769252" y="2390324"/>
          <a:ext cx="5240753" cy="341826"/>
        </p:xfrm>
        <a:graphic>
          <a:graphicData uri="http://schemas.openxmlformats.org/presentationml/2006/ole">
            <mc:AlternateContent xmlns:mc="http://schemas.openxmlformats.org/markup-compatibility/2006">
              <mc:Choice xmlns:v="urn:schemas-microsoft-com:vml" Requires="v">
                <p:oleObj spid="_x0000_s2003" name="Equation" r:id="rId3" imgW="5257800" imgH="342720" progId="Equation.DSMT4">
                  <p:embed/>
                </p:oleObj>
              </mc:Choice>
              <mc:Fallback>
                <p:oleObj name="Equation" r:id="rId3" imgW="5257800" imgH="342720" progId="Equation.DSMT4">
                  <p:embed/>
                  <p:pic>
                    <p:nvPicPr>
                      <p:cNvPr id="0" name=""/>
                      <p:cNvPicPr/>
                      <p:nvPr/>
                    </p:nvPicPr>
                    <p:blipFill>
                      <a:blip r:embed="rId4"/>
                      <a:stretch>
                        <a:fillRect/>
                      </a:stretch>
                    </p:blipFill>
                    <p:spPr>
                      <a:xfrm>
                        <a:off x="769252" y="2390324"/>
                        <a:ext cx="5240753" cy="341826"/>
                      </a:xfrm>
                      <a:prstGeom prst="rect">
                        <a:avLst/>
                      </a:prstGeom>
                    </p:spPr>
                  </p:pic>
                </p:oleObj>
              </mc:Fallback>
            </mc:AlternateContent>
          </a:graphicData>
        </a:graphic>
      </p:graphicFrame>
      <p:sp>
        <p:nvSpPr>
          <p:cNvPr id="8" name="Content Placeholder 7"/>
          <p:cNvSpPr>
            <a:spLocks noGrp="1"/>
          </p:cNvSpPr>
          <p:nvPr>
            <p:ph sz="quarter" idx="16"/>
          </p:nvPr>
        </p:nvSpPr>
        <p:spPr>
          <a:xfrm>
            <a:off x="457200" y="2248678"/>
            <a:ext cx="8322906" cy="1007706"/>
          </a:xfrm>
        </p:spPr>
        <p:txBody>
          <a:bodyPr/>
          <a:lstStyle/>
          <a:p>
            <a:pPr marL="0" indent="5541963">
              <a:buNone/>
            </a:pPr>
            <a:r>
              <a:rPr lang="en-US" sz="2400" dirty="0"/>
              <a:t>for an integer </a:t>
            </a:r>
            <a:r>
              <a:rPr lang="en-US" sz="2400" i="1" dirty="0"/>
              <a:t>n </a:t>
            </a:r>
            <a:r>
              <a:rPr lang="en-US" sz="2400" dirty="0"/>
              <a:t>&gt;</a:t>
            </a:r>
            <a:r>
              <a:rPr lang="en-US" sz="2400" dirty="0" smtClean="0"/>
              <a:t> 0</a:t>
            </a:r>
          </a:p>
          <a:p>
            <a:pPr marL="0" indent="233363">
              <a:buNone/>
            </a:pPr>
            <a:r>
              <a:rPr lang="en-US" altLang="en-US" sz="2400" b="1" dirty="0" smtClean="0"/>
              <a:t>factorial</a:t>
            </a:r>
            <a:r>
              <a:rPr lang="en-US" altLang="en-US" sz="2400" dirty="0" smtClean="0"/>
              <a:t> (0)=1</a:t>
            </a:r>
            <a:endParaRPr lang="en-US" sz="2400" dirty="0"/>
          </a:p>
        </p:txBody>
      </p:sp>
      <p:sp>
        <p:nvSpPr>
          <p:cNvPr id="5" name="Content Placeholder 4"/>
          <p:cNvSpPr>
            <a:spLocks noGrp="1"/>
          </p:cNvSpPr>
          <p:nvPr>
            <p:ph sz="quarter" idx="13"/>
          </p:nvPr>
        </p:nvSpPr>
        <p:spPr>
          <a:xfrm>
            <a:off x="454025" y="3405119"/>
            <a:ext cx="8229600" cy="532408"/>
          </a:xfrm>
        </p:spPr>
        <p:txBody>
          <a:bodyPr/>
          <a:lstStyle/>
          <a:p>
            <a:r>
              <a:rPr lang="en-US" altLang="en-US" sz="2400" dirty="0" smtClean="0"/>
              <a:t>A factorial solution</a:t>
            </a:r>
            <a:endParaRPr lang="en-US" altLang="en-US" sz="2400" dirty="0"/>
          </a:p>
        </p:txBody>
      </p:sp>
      <p:graphicFrame>
        <p:nvGraphicFramePr>
          <p:cNvPr id="13" name="Object 12" descr="Computer code reads, factorial left parenthesis n right parenthesis equals 1 if n equals 0. Else, n multiplied by factorial left parenthesis n minus 1 right parenthesis, if n greater than 0."/>
          <p:cNvGraphicFramePr>
            <a:graphicFrameLocks noChangeAspect="1"/>
          </p:cNvGraphicFramePr>
          <p:nvPr>
            <p:extLst>
              <p:ext uri="{D42A27DB-BD31-4B8C-83A1-F6EECF244321}">
                <p14:modId xmlns:p14="http://schemas.microsoft.com/office/powerpoint/2010/main" val="475293894"/>
              </p:ext>
            </p:extLst>
          </p:nvPr>
        </p:nvGraphicFramePr>
        <p:xfrm>
          <a:off x="763246" y="3996137"/>
          <a:ext cx="6263552" cy="837760"/>
        </p:xfrm>
        <a:graphic>
          <a:graphicData uri="http://schemas.openxmlformats.org/presentationml/2006/ole">
            <mc:AlternateContent xmlns:mc="http://schemas.openxmlformats.org/markup-compatibility/2006">
              <mc:Choice xmlns:v="urn:schemas-microsoft-com:vml" Requires="v">
                <p:oleObj spid="_x0000_s2004" name="Equation" r:id="rId5" imgW="6083280" imgH="812520" progId="Equation.DSMT4">
                  <p:embed/>
                </p:oleObj>
              </mc:Choice>
              <mc:Fallback>
                <p:oleObj name="Equation" r:id="rId5" imgW="6083280" imgH="812520" progId="Equation.DSMT4">
                  <p:embed/>
                  <p:pic>
                    <p:nvPicPr>
                      <p:cNvPr id="0" name=""/>
                      <p:cNvPicPr/>
                      <p:nvPr/>
                    </p:nvPicPr>
                    <p:blipFill>
                      <a:blip r:embed="rId6"/>
                      <a:stretch>
                        <a:fillRect/>
                      </a:stretch>
                    </p:blipFill>
                    <p:spPr>
                      <a:xfrm>
                        <a:off x="763246" y="3996137"/>
                        <a:ext cx="6263552" cy="837760"/>
                      </a:xfrm>
                      <a:prstGeom prst="rect">
                        <a:avLst/>
                      </a:prstGeom>
                    </p:spPr>
                  </p:pic>
                </p:oleObj>
              </mc:Fallback>
            </mc:AlternateContent>
          </a:graphicData>
        </a:graphic>
      </p:graphicFrame>
      <p:sp>
        <p:nvSpPr>
          <p:cNvPr id="6" name="Content Placeholder 5"/>
          <p:cNvSpPr>
            <a:spLocks noGrp="1"/>
          </p:cNvSpPr>
          <p:nvPr>
            <p:ph sz="quarter" idx="14"/>
          </p:nvPr>
        </p:nvSpPr>
        <p:spPr>
          <a:xfrm>
            <a:off x="450850" y="5086677"/>
            <a:ext cx="8232775" cy="424263"/>
          </a:xfrm>
        </p:spPr>
        <p:txBody>
          <a:bodyPr/>
          <a:lstStyle/>
          <a:p>
            <a:pPr marL="432" indent="0" algn="ctr" eaLnBrk="1" hangingPunct="1">
              <a:buNone/>
            </a:pPr>
            <a:r>
              <a:rPr lang="en-US" altLang="en-US" sz="1800" b="1" dirty="0" smtClean="0"/>
              <a:t>Note</a:t>
            </a:r>
            <a:r>
              <a:rPr lang="en-US" altLang="en-US" sz="1800" b="1" dirty="0"/>
              <a:t>: </a:t>
            </a:r>
            <a:r>
              <a:rPr lang="en-US" altLang="en-US" sz="1800" dirty="0"/>
              <a:t>Do not </a:t>
            </a:r>
            <a:r>
              <a:rPr lang="en-US" altLang="en-US" sz="1800" dirty="0" smtClean="0"/>
              <a:t>use recursion </a:t>
            </a:r>
            <a:r>
              <a:rPr lang="en-US" altLang="en-US" sz="1800" dirty="0"/>
              <a:t>if </a:t>
            </a:r>
            <a:r>
              <a:rPr lang="en-US" altLang="en-US" sz="1800" dirty="0" smtClean="0"/>
              <a:t>a problem </a:t>
            </a:r>
            <a:r>
              <a:rPr lang="en-US" altLang="en-US" sz="1800" dirty="0"/>
              <a:t>has </a:t>
            </a:r>
            <a:r>
              <a:rPr lang="en-US" altLang="en-US" sz="1800" dirty="0" smtClean="0"/>
              <a:t>a simple</a:t>
            </a:r>
            <a:r>
              <a:rPr lang="en-US" altLang="en-US" sz="1800" dirty="0"/>
              <a:t>, </a:t>
            </a:r>
            <a:r>
              <a:rPr lang="en-US" altLang="en-US" sz="1800" dirty="0" smtClean="0"/>
              <a:t>efficient iterative solution</a:t>
            </a:r>
            <a:endParaRPr lang="en-US" altLang="en-US" sz="1800" dirty="0"/>
          </a:p>
        </p:txBody>
      </p:sp>
    </p:spTree>
    <p:extLst>
      <p:ext uri="{BB962C8B-B14F-4D97-AF65-F5344CB8AC3E}">
        <p14:creationId xmlns:p14="http://schemas.microsoft.com/office/powerpoint/2010/main" val="5558427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Choosing </a:t>
            </a:r>
            <a:r>
              <a:rPr lang="en-US" altLang="en-US" i="1" dirty="0"/>
              <a:t>k</a:t>
            </a:r>
            <a:r>
              <a:rPr lang="en-US" altLang="en-US" dirty="0"/>
              <a:t> Out of </a:t>
            </a:r>
            <a:r>
              <a:rPr lang="en-US" altLang="en-US" i="1" dirty="0"/>
              <a:t>n</a:t>
            </a:r>
            <a:r>
              <a:rPr lang="en-US" altLang="en-US" dirty="0"/>
              <a:t> </a:t>
            </a:r>
            <a:r>
              <a:rPr lang="en-US" altLang="en-US" dirty="0" smtClean="0"/>
              <a:t>Things </a:t>
            </a:r>
            <a:r>
              <a:rPr lang="en-US" altLang="en-US" sz="2000" b="0" dirty="0" smtClean="0"/>
              <a:t>(1 </a:t>
            </a:r>
            <a:r>
              <a:rPr lang="en-US" altLang="en-US" sz="2000" b="0" dirty="0"/>
              <a:t>of </a:t>
            </a:r>
            <a:r>
              <a:rPr lang="en-US" altLang="en-US" sz="2000" b="0" dirty="0" smtClean="0"/>
              <a:t>3)</a:t>
            </a:r>
            <a:endParaRPr lang="en-US" sz="2000" dirty="0"/>
          </a:p>
        </p:txBody>
      </p:sp>
      <p:sp>
        <p:nvSpPr>
          <p:cNvPr id="3" name="Text Placeholder 2"/>
          <p:cNvSpPr>
            <a:spLocks noGrp="1"/>
          </p:cNvSpPr>
          <p:nvPr>
            <p:ph type="body" idx="1"/>
          </p:nvPr>
        </p:nvSpPr>
        <p:spPr>
          <a:xfrm>
            <a:off x="457199" y="1600200"/>
            <a:ext cx="8347587" cy="1488233"/>
          </a:xfrm>
        </p:spPr>
        <p:txBody>
          <a:bodyPr/>
          <a:lstStyle/>
          <a:p>
            <a:pPr>
              <a:buFont typeface="Arial" charset="0"/>
              <a:buChar char="•"/>
              <a:defRPr/>
            </a:pPr>
            <a:r>
              <a:rPr lang="en-US" sz="2400" dirty="0"/>
              <a:t>Rock band wants to tour </a:t>
            </a:r>
            <a:r>
              <a:rPr lang="en-US" sz="2400" i="1" dirty="0"/>
              <a:t>k</a:t>
            </a:r>
            <a:r>
              <a:rPr lang="en-US" sz="2400" dirty="0"/>
              <a:t> out of </a:t>
            </a:r>
            <a:r>
              <a:rPr lang="en-US" sz="2400" i="1" dirty="0"/>
              <a:t>n</a:t>
            </a:r>
            <a:r>
              <a:rPr lang="en-US" sz="2400" dirty="0"/>
              <a:t> cities</a:t>
            </a:r>
          </a:p>
          <a:p>
            <a:pPr lvl="1">
              <a:buFont typeface="Arial" charset="0"/>
              <a:buChar char="–"/>
              <a:defRPr/>
            </a:pPr>
            <a:r>
              <a:rPr lang="en-US" sz="2400" dirty="0"/>
              <a:t>Order not an issue</a:t>
            </a:r>
          </a:p>
          <a:p>
            <a:pPr>
              <a:buFont typeface="Arial" charset="0"/>
              <a:buChar char="•"/>
              <a:defRPr/>
            </a:pPr>
            <a:r>
              <a:rPr lang="en-US" sz="2400" dirty="0"/>
              <a:t>Let </a:t>
            </a:r>
            <a:r>
              <a:rPr lang="en-US" sz="2400" i="1" dirty="0"/>
              <a:t>g</a:t>
            </a:r>
            <a:r>
              <a:rPr lang="en-US" sz="2400" dirty="0"/>
              <a:t>( </a:t>
            </a:r>
            <a:r>
              <a:rPr lang="en-US" sz="2400" i="1" dirty="0"/>
              <a:t>n, k </a:t>
            </a:r>
            <a:r>
              <a:rPr lang="en-US" sz="2400" dirty="0"/>
              <a:t>) be number of groups of </a:t>
            </a:r>
            <a:r>
              <a:rPr lang="en-US" sz="2400" i="1" dirty="0"/>
              <a:t>k </a:t>
            </a:r>
            <a:r>
              <a:rPr lang="en-US" sz="2400" dirty="0"/>
              <a:t>cities chosen from </a:t>
            </a:r>
            <a:r>
              <a:rPr lang="en-US" sz="2400" i="1" dirty="0" smtClean="0"/>
              <a:t>n</a:t>
            </a:r>
            <a:endParaRPr lang="en-US" sz="2400" i="1" dirty="0"/>
          </a:p>
        </p:txBody>
      </p:sp>
      <p:graphicFrame>
        <p:nvGraphicFramePr>
          <p:cNvPr id="7" name="Object 6" descr="g left parenthesis n comma k right parenthesis equals g left parenthesis n minus 1 comma k minus 1 right parenthesis plus g left parenthesis n minus 1 comma k right parenthesis."/>
          <p:cNvGraphicFramePr>
            <a:graphicFrameLocks noChangeAspect="1"/>
          </p:cNvGraphicFramePr>
          <p:nvPr>
            <p:extLst>
              <p:ext uri="{D42A27DB-BD31-4B8C-83A1-F6EECF244321}">
                <p14:modId xmlns:p14="http://schemas.microsoft.com/office/powerpoint/2010/main" val="3965657176"/>
              </p:ext>
            </p:extLst>
          </p:nvPr>
        </p:nvGraphicFramePr>
        <p:xfrm>
          <a:off x="2239347" y="3240890"/>
          <a:ext cx="4460035" cy="407778"/>
        </p:xfrm>
        <a:graphic>
          <a:graphicData uri="http://schemas.openxmlformats.org/presentationml/2006/ole">
            <mc:AlternateContent xmlns:mc="http://schemas.openxmlformats.org/markup-compatibility/2006">
              <mc:Choice xmlns:v="urn:schemas-microsoft-com:vml" Requires="v">
                <p:oleObj spid="_x0000_s7266" name="Equation" r:id="rId3" imgW="2222280" imgH="203040" progId="Equation.DSMT4">
                  <p:embed/>
                </p:oleObj>
              </mc:Choice>
              <mc:Fallback>
                <p:oleObj name="Equation" r:id="rId3" imgW="2222280" imgH="203040" progId="Equation.DSMT4">
                  <p:embed/>
                  <p:pic>
                    <p:nvPicPr>
                      <p:cNvPr id="0" name=""/>
                      <p:cNvPicPr/>
                      <p:nvPr/>
                    </p:nvPicPr>
                    <p:blipFill>
                      <a:blip r:embed="rId4"/>
                      <a:stretch>
                        <a:fillRect/>
                      </a:stretch>
                    </p:blipFill>
                    <p:spPr>
                      <a:xfrm>
                        <a:off x="2239347" y="3240890"/>
                        <a:ext cx="4460035" cy="407778"/>
                      </a:xfrm>
                      <a:prstGeom prst="rect">
                        <a:avLst/>
                      </a:prstGeom>
                    </p:spPr>
                  </p:pic>
                </p:oleObj>
              </mc:Fallback>
            </mc:AlternateContent>
          </a:graphicData>
        </a:graphic>
      </p:graphicFrame>
      <p:sp>
        <p:nvSpPr>
          <p:cNvPr id="4" name="Text Placeholder 3"/>
          <p:cNvSpPr>
            <a:spLocks noGrp="1"/>
          </p:cNvSpPr>
          <p:nvPr>
            <p:ph type="body" idx="2"/>
          </p:nvPr>
        </p:nvSpPr>
        <p:spPr>
          <a:xfrm>
            <a:off x="531844" y="3801126"/>
            <a:ext cx="1931437" cy="511126"/>
          </a:xfrm>
        </p:spPr>
        <p:txBody>
          <a:bodyPr/>
          <a:lstStyle/>
          <a:p>
            <a:pPr marL="0" indent="0">
              <a:buNone/>
            </a:pPr>
            <a:r>
              <a:rPr lang="en-US" sz="2400" b="1" dirty="0"/>
              <a:t>Base </a:t>
            </a:r>
            <a:r>
              <a:rPr lang="en-US" sz="2400" b="1" dirty="0" smtClean="0"/>
              <a:t>cases</a:t>
            </a:r>
            <a:endParaRPr lang="en-US" sz="2400" b="1" dirty="0"/>
          </a:p>
        </p:txBody>
      </p:sp>
      <p:graphicFrame>
        <p:nvGraphicFramePr>
          <p:cNvPr id="8" name="Object 7" descr="g left parenthesis k comma k right parenthesis equals 1. g left parenthesis n comma 0 right parenthesis equals 1."/>
          <p:cNvGraphicFramePr>
            <a:graphicFrameLocks noChangeAspect="1"/>
          </p:cNvGraphicFramePr>
          <p:nvPr>
            <p:extLst>
              <p:ext uri="{D42A27DB-BD31-4B8C-83A1-F6EECF244321}">
                <p14:modId xmlns:p14="http://schemas.microsoft.com/office/powerpoint/2010/main" val="2227708693"/>
              </p:ext>
            </p:extLst>
          </p:nvPr>
        </p:nvGraphicFramePr>
        <p:xfrm>
          <a:off x="3812978" y="4323115"/>
          <a:ext cx="1312771" cy="858233"/>
        </p:xfrm>
        <a:graphic>
          <a:graphicData uri="http://schemas.openxmlformats.org/presentationml/2006/ole">
            <mc:AlternateContent xmlns:mc="http://schemas.openxmlformats.org/markup-compatibility/2006">
              <mc:Choice xmlns:v="urn:schemas-microsoft-com:vml" Requires="v">
                <p:oleObj spid="_x0000_s7267" name="Equation" r:id="rId5" imgW="660240" imgH="431640" progId="Equation.DSMT4">
                  <p:embed/>
                </p:oleObj>
              </mc:Choice>
              <mc:Fallback>
                <p:oleObj name="Equation" r:id="rId5" imgW="660240" imgH="431640" progId="Equation.DSMT4">
                  <p:embed/>
                  <p:pic>
                    <p:nvPicPr>
                      <p:cNvPr id="7" name="Object 6"/>
                      <p:cNvPicPr/>
                      <p:nvPr/>
                    </p:nvPicPr>
                    <p:blipFill>
                      <a:blip r:embed="rId6"/>
                      <a:stretch>
                        <a:fillRect/>
                      </a:stretch>
                    </p:blipFill>
                    <p:spPr>
                      <a:xfrm>
                        <a:off x="3812978" y="4323115"/>
                        <a:ext cx="1312771" cy="858233"/>
                      </a:xfrm>
                      <a:prstGeom prst="rect">
                        <a:avLst/>
                      </a:prstGeom>
                    </p:spPr>
                  </p:pic>
                </p:oleObj>
              </mc:Fallback>
            </mc:AlternateContent>
          </a:graphicData>
        </a:graphic>
      </p:graphicFrame>
    </p:spTree>
    <p:extLst>
      <p:ext uri="{BB962C8B-B14F-4D97-AF65-F5344CB8AC3E}">
        <p14:creationId xmlns:p14="http://schemas.microsoft.com/office/powerpoint/2010/main" val="27530599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Choosing </a:t>
            </a:r>
            <a:r>
              <a:rPr lang="en-US" altLang="en-US" i="1" dirty="0"/>
              <a:t>k</a:t>
            </a:r>
            <a:r>
              <a:rPr lang="en-US" altLang="en-US" dirty="0"/>
              <a:t> Out of </a:t>
            </a:r>
            <a:r>
              <a:rPr lang="en-US" altLang="en-US" i="1" dirty="0"/>
              <a:t>n</a:t>
            </a:r>
            <a:r>
              <a:rPr lang="en-US" altLang="en-US" dirty="0"/>
              <a:t> </a:t>
            </a:r>
            <a:r>
              <a:rPr lang="en-US" altLang="en-US" dirty="0" smtClean="0"/>
              <a:t>Things </a:t>
            </a:r>
            <a:r>
              <a:rPr lang="en-US" altLang="en-US" sz="2000" b="0" dirty="0" smtClean="0"/>
              <a:t>(2 </a:t>
            </a:r>
            <a:r>
              <a:rPr lang="en-US" altLang="en-US" sz="2000" b="0" dirty="0"/>
              <a:t>of 3)</a:t>
            </a:r>
            <a:endParaRPr lang="en-US" sz="2000" dirty="0"/>
          </a:p>
        </p:txBody>
      </p:sp>
      <p:sp>
        <p:nvSpPr>
          <p:cNvPr id="3" name="Text Placeholder 2"/>
          <p:cNvSpPr>
            <a:spLocks noGrp="1"/>
          </p:cNvSpPr>
          <p:nvPr>
            <p:ph type="body" idx="1"/>
          </p:nvPr>
        </p:nvSpPr>
        <p:spPr>
          <a:xfrm>
            <a:off x="457200" y="1600201"/>
            <a:ext cx="8229600" cy="546234"/>
          </a:xfrm>
        </p:spPr>
        <p:txBody>
          <a:bodyPr/>
          <a:lstStyle/>
          <a:p>
            <a:pPr marL="0" indent="0">
              <a:buNone/>
            </a:pPr>
            <a:r>
              <a:rPr lang="en-US" altLang="en-US" sz="2400" dirty="0"/>
              <a:t>Function for recursive solution</a:t>
            </a:r>
            <a:r>
              <a:rPr lang="en-US" altLang="en-US" sz="2400" dirty="0" smtClean="0"/>
              <a:t>.</a:t>
            </a:r>
            <a:endParaRPr lang="en-US" altLang="en-US" sz="2400" dirty="0"/>
          </a:p>
        </p:txBody>
      </p:sp>
      <p:pic>
        <p:nvPicPr>
          <p:cNvPr id="5" name="Picture 2" descr="Computer code has 15 lines. The lines read as follows. Line 1. forward slash asterisk asterisk Computes the number of groups of k out of n things period. Line 2. at sign pre n and k are nonnegative integers period. Line 3. at sign post None period. Line 4. at sign p a r a m, n The given number of things period. Line 5. at sign p a r a m, k The given number to choose period. Line 6. at sign return g left parenthesis n comma k right parenthesis period asterisk forward slash. Line 7. I n t get Number Of Groups left parenthesis i n t, n comma i n t, k right parenthesis. Line 8. left brace. Line 9, indented once. if left parenthesis left parenthesis k equals equals 0 right parenthesis pipe pipe left parenthesis k equals equals n right parenthesis right parenthesis. Line 10, indented twice. return 1 semicolon. Line 11, indented once. else if left parenthesis k greater than sign n right parenthesis. Line 12, indented twice. return 0 semicolon. Line 13, indented once. else. Line 14, indented twice. return get Number Of Groups left parenthesis n minus 1 comma k minus 1 right parenthesis plus get Number Of Groups left parenthesis n minus 1 comma k right parenthesis semicolon. Line 15. right brace forward slash forward slash end get Number Of Group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82" y="2539732"/>
            <a:ext cx="7705725"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23401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Choosing </a:t>
            </a:r>
            <a:r>
              <a:rPr lang="en-US" altLang="en-US" i="1" dirty="0"/>
              <a:t>k</a:t>
            </a:r>
            <a:r>
              <a:rPr lang="en-US" altLang="en-US" dirty="0"/>
              <a:t> Out of </a:t>
            </a:r>
            <a:r>
              <a:rPr lang="en-US" altLang="en-US" i="1" dirty="0"/>
              <a:t>n</a:t>
            </a:r>
            <a:r>
              <a:rPr lang="en-US" altLang="en-US" dirty="0"/>
              <a:t> </a:t>
            </a:r>
            <a:r>
              <a:rPr lang="en-US" altLang="en-US" dirty="0" smtClean="0"/>
              <a:t>Things </a:t>
            </a:r>
            <a:r>
              <a:rPr lang="en-US" altLang="en-US" sz="2000" b="0" dirty="0" smtClean="0"/>
              <a:t>(3 </a:t>
            </a:r>
            <a:r>
              <a:rPr lang="en-US" altLang="en-US" sz="2000" b="0" dirty="0"/>
              <a:t>of 3)</a:t>
            </a:r>
            <a:endParaRPr lang="en-US" sz="2000" dirty="0"/>
          </a:p>
        </p:txBody>
      </p:sp>
      <p:sp>
        <p:nvSpPr>
          <p:cNvPr id="3" name="Text Placeholder 2"/>
          <p:cNvSpPr>
            <a:spLocks noGrp="1"/>
          </p:cNvSpPr>
          <p:nvPr>
            <p:ph type="body" idx="1"/>
          </p:nvPr>
        </p:nvSpPr>
        <p:spPr>
          <a:xfrm>
            <a:off x="457200" y="1600200"/>
            <a:ext cx="8229600" cy="517849"/>
          </a:xfrm>
        </p:spPr>
        <p:txBody>
          <a:bodyPr/>
          <a:lstStyle/>
          <a:p>
            <a:pPr marL="0" indent="0">
              <a:buNone/>
            </a:pPr>
            <a:r>
              <a:rPr lang="en-US" altLang="en-US" sz="2400" b="1" dirty="0"/>
              <a:t>Figure 2-20 </a:t>
            </a:r>
            <a:r>
              <a:rPr lang="en-US" altLang="en-US" sz="2400" dirty="0"/>
              <a:t>The recursive calls that g (4, 2) </a:t>
            </a:r>
            <a:r>
              <a:rPr lang="en-US" altLang="en-US" sz="2400" dirty="0" smtClean="0"/>
              <a:t>generates</a:t>
            </a:r>
            <a:endParaRPr lang="en-US" altLang="en-US" sz="2400" dirty="0"/>
          </a:p>
        </p:txBody>
      </p:sp>
      <p:pic>
        <p:nvPicPr>
          <p:cNvPr id="5" name="Picture 2" descr="A block diagram has g of 4, 2 as top node. It returns, g of 3, 1 plus g of 3, 2. g of 3, 1 and g of 3, 2 come under top node. g of 3, 1 (at level 1) returns, g of 2, 0 plus g of 2, 1. g of 3, 2 (at level 1) returns, g of 2, 1 plus g of 2, 2. g of 2, 0 and g of 2, 1 come under g of 3, 1. g of 2, 1 and g of 2, 2 come under g of 3, 2. g of 2, 0 (at level 2) returns 1. g of 2, 1 (at level 2) returns g of 1, 0 plus g of 1, 1. g of 2, 2 (at level 2) returns 1. g of 1, 0 and g of 1, 1 comes under g of 2, 1. g of 1, 0 and g of 1, 1 return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57" y="2326505"/>
            <a:ext cx="6542287" cy="4018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8612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Recursion and Efficiency</a:t>
            </a:r>
            <a:endParaRPr lang="en-US" dirty="0"/>
          </a:p>
        </p:txBody>
      </p:sp>
      <p:sp>
        <p:nvSpPr>
          <p:cNvPr id="5" name="Text Placeholder 3"/>
          <p:cNvSpPr>
            <a:spLocks noGrp="1"/>
          </p:cNvSpPr>
          <p:nvPr>
            <p:ph type="body" idx="1"/>
          </p:nvPr>
        </p:nvSpPr>
        <p:spPr>
          <a:xfrm>
            <a:off x="457200" y="1600200"/>
            <a:ext cx="8229600" cy="4673600"/>
          </a:xfrm>
        </p:spPr>
        <p:txBody>
          <a:bodyPr/>
          <a:lstStyle/>
          <a:p>
            <a:r>
              <a:rPr lang="en-US" altLang="en-US" sz="2400" dirty="0"/>
              <a:t>Factors that contribute to inefficiency</a:t>
            </a:r>
          </a:p>
          <a:p>
            <a:pPr lvl="1"/>
            <a:r>
              <a:rPr lang="en-US" altLang="en-US" sz="2400" dirty="0"/>
              <a:t>Overhead associated with function calls</a:t>
            </a:r>
          </a:p>
          <a:p>
            <a:pPr lvl="1"/>
            <a:r>
              <a:rPr lang="en-US" altLang="en-US" sz="2400" dirty="0"/>
              <a:t>Some recursive algorithms inherently inefficient</a:t>
            </a:r>
          </a:p>
          <a:p>
            <a:r>
              <a:rPr lang="en-US" altLang="en-US" sz="2400" dirty="0"/>
              <a:t>Keep in mind</a:t>
            </a:r>
          </a:p>
          <a:p>
            <a:pPr lvl="1"/>
            <a:r>
              <a:rPr lang="en-US" altLang="en-US" sz="2400" dirty="0"/>
              <a:t>Recursion can clarify complex solutions … but …</a:t>
            </a:r>
          </a:p>
          <a:p>
            <a:pPr lvl="1"/>
            <a:r>
              <a:rPr lang="en-US" altLang="en-US" sz="2400" dirty="0"/>
              <a:t>Clear, efficient iterative solution may be </a:t>
            </a:r>
            <a:r>
              <a:rPr lang="en-US" altLang="en-US" sz="2400" dirty="0" smtClean="0"/>
              <a:t>better</a:t>
            </a:r>
            <a:endParaRPr lang="en-US" altLang="en-US" sz="2400" dirty="0"/>
          </a:p>
        </p:txBody>
      </p:sp>
    </p:spTree>
    <p:extLst>
      <p:ext uri="{BB962C8B-B14F-4D97-AF65-F5344CB8AC3E}">
        <p14:creationId xmlns:p14="http://schemas.microsoft.com/office/powerpoint/2010/main" val="14004738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Recursive Valued Function: </a:t>
            </a:r>
            <a:r>
              <a:rPr lang="en-US" altLang="en-US" dirty="0" smtClean="0"/>
              <a:t>The </a:t>
            </a:r>
            <a:r>
              <a:rPr lang="en-US" altLang="en-US" dirty="0"/>
              <a:t>Factorial of </a:t>
            </a:r>
            <a:r>
              <a:rPr lang="en-US" altLang="en-US" i="1" dirty="0" smtClean="0"/>
              <a:t>n</a:t>
            </a:r>
            <a:r>
              <a:rPr lang="en-US" altLang="en-US" dirty="0" smtClean="0"/>
              <a:t> </a:t>
            </a:r>
            <a:r>
              <a:rPr lang="en-US" altLang="en-US" sz="2000" b="0" dirty="0" smtClean="0"/>
              <a:t>(2 </a:t>
            </a:r>
            <a:r>
              <a:rPr lang="en-US" altLang="en-US" sz="2000" b="0" dirty="0"/>
              <a:t>of </a:t>
            </a:r>
            <a:r>
              <a:rPr lang="en-US" altLang="en-US" sz="2000" b="0" dirty="0" smtClean="0"/>
              <a:t>2)</a:t>
            </a:r>
            <a:endParaRPr lang="en-US" sz="2000" dirty="0"/>
          </a:p>
        </p:txBody>
      </p:sp>
      <p:sp>
        <p:nvSpPr>
          <p:cNvPr id="3" name="Text Placeholder 2"/>
          <p:cNvSpPr>
            <a:spLocks noGrp="1"/>
          </p:cNvSpPr>
          <p:nvPr>
            <p:ph type="body" idx="1"/>
          </p:nvPr>
        </p:nvSpPr>
        <p:spPr>
          <a:xfrm>
            <a:off x="457200" y="1600200"/>
            <a:ext cx="8229600" cy="489857"/>
          </a:xfrm>
        </p:spPr>
        <p:txBody>
          <a:bodyPr/>
          <a:lstStyle/>
          <a:p>
            <a:pPr marL="0" indent="0">
              <a:buNone/>
            </a:pPr>
            <a:r>
              <a:rPr lang="en-US" altLang="en-US" sz="2400" b="1" dirty="0"/>
              <a:t>Figure 2-2 </a:t>
            </a:r>
            <a:r>
              <a:rPr lang="en-US" altLang="en-US" sz="2400" dirty="0"/>
              <a:t>fact(3</a:t>
            </a:r>
            <a:r>
              <a:rPr lang="en-US" altLang="en-US" sz="2400" dirty="0" smtClean="0"/>
              <a:t>)</a:t>
            </a:r>
            <a:endParaRPr lang="en-US" altLang="en-US" sz="2400" dirty="0"/>
          </a:p>
        </p:txBody>
      </p:sp>
      <p:pic>
        <p:nvPicPr>
          <p:cNvPr id="10" name="Picture 2" descr="A block diagram illustrates the way output is obtained for a line of code. Line of code considered is, c out left angle bracket left angle bracket f a c t left parenthesis 3 right parenthesis semicolon. The output obtained is 6. Computer code used for the process is as follows: Code has 4 lines. The lines read as follows. Line 1. return 3 asterisk f a c t left parenthesis 2 right parenthesis. Line 2. return 2 asterisk f a c t left parenthesis 1 right parenthesis. Line 3. return 1 asterisk f a c t left parenthesis 0 right parenthesis. Line 4. return 1. The steps followed for obtaining this output from bottom to top, is as follows: 1 is taken from line 4 and given to line 3 as value for f a c t left parenthesis 0 right parenthesis, where 1 is multiplied by 1. This result is given to line 2 as value for f a c t left parenthesis 1 right parenthesis, where 2 is multiplied by 1. This result is given to line 2 as value for f a c t left parenthesis 2 right parenthesis, where 3 is multiplied by 2. This is the final result, 6."/>
          <p:cNvPicPr>
            <a:picLocks noChangeAspect="1" noChangeArrowheads="1"/>
          </p:cNvPicPr>
          <p:nvPr/>
        </p:nvPicPr>
        <p:blipFill rotWithShape="1">
          <a:blip r:embed="rId2">
            <a:extLst>
              <a:ext uri="{28A0092B-C50C-407E-A947-70E740481C1C}">
                <a14:useLocalDpi xmlns:a14="http://schemas.microsoft.com/office/drawing/2010/main" val="0"/>
              </a:ext>
            </a:extLst>
          </a:blip>
          <a:srcRect l="3730" t="1972" r="1425" b="1080"/>
          <a:stretch/>
        </p:blipFill>
        <p:spPr bwMode="auto">
          <a:xfrm>
            <a:off x="1421027" y="2384347"/>
            <a:ext cx="6301946" cy="386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922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Box </a:t>
            </a:r>
            <a:r>
              <a:rPr lang="en-US" altLang="en-US" dirty="0" smtClean="0"/>
              <a:t>Trace </a:t>
            </a:r>
            <a:r>
              <a:rPr lang="en-US" altLang="en-US" sz="2000" b="0" dirty="0"/>
              <a:t>(1 of </a:t>
            </a:r>
            <a:r>
              <a:rPr lang="en-US" altLang="en-US" sz="2000" b="0" dirty="0" smtClean="0"/>
              <a:t>7)</a:t>
            </a:r>
            <a:endParaRPr lang="en-US" sz="2000" dirty="0"/>
          </a:p>
        </p:txBody>
      </p:sp>
      <p:sp>
        <p:nvSpPr>
          <p:cNvPr id="9" name="Content Placeholder 4"/>
          <p:cNvSpPr>
            <a:spLocks noGrp="1"/>
          </p:cNvSpPr>
          <p:nvPr>
            <p:ph type="body" idx="1"/>
          </p:nvPr>
        </p:nvSpPr>
        <p:spPr>
          <a:xfrm>
            <a:off x="457200" y="1600200"/>
            <a:ext cx="8229600" cy="3520440"/>
          </a:xfrm>
        </p:spPr>
        <p:txBody>
          <a:bodyPr/>
          <a:lstStyle/>
          <a:p>
            <a:pPr marL="432000" indent="-432000" eaLnBrk="1" hangingPunct="1">
              <a:buFont typeface="+mj-lt"/>
              <a:buAutoNum type="arabicPeriod"/>
            </a:pPr>
            <a:r>
              <a:rPr lang="en-US" altLang="en-US" sz="2400" dirty="0"/>
              <a:t>Label each recursive call</a:t>
            </a:r>
          </a:p>
          <a:p>
            <a:pPr marL="432000" indent="-432000" eaLnBrk="1" hangingPunct="1">
              <a:buFont typeface="+mj-lt"/>
              <a:buAutoNum type="arabicPeriod"/>
            </a:pPr>
            <a:r>
              <a:rPr lang="en-US" altLang="en-US" sz="2400" dirty="0"/>
              <a:t>Represent each call to function by a new box</a:t>
            </a:r>
          </a:p>
          <a:p>
            <a:pPr marL="432000" indent="-432000" eaLnBrk="1" hangingPunct="1">
              <a:buFont typeface="+mj-lt"/>
              <a:buAutoNum type="arabicPeriod"/>
            </a:pPr>
            <a:r>
              <a:rPr lang="en-US" altLang="en-US" sz="2400" dirty="0"/>
              <a:t>Draw arrow from box that makes call to newly created box</a:t>
            </a:r>
          </a:p>
          <a:p>
            <a:pPr marL="432000" indent="-432000" eaLnBrk="1" hangingPunct="1">
              <a:buFont typeface="+mj-lt"/>
              <a:buAutoNum type="arabicPeriod"/>
            </a:pPr>
            <a:r>
              <a:rPr lang="en-US" altLang="en-US" sz="2400" dirty="0"/>
              <a:t>After you create new box executing body of function</a:t>
            </a:r>
          </a:p>
          <a:p>
            <a:pPr marL="432000" indent="-432000" eaLnBrk="1" hangingPunct="1">
              <a:buFont typeface="+mj-lt"/>
              <a:buAutoNum type="arabicPeriod"/>
            </a:pPr>
            <a:r>
              <a:rPr lang="en-US" altLang="en-US" sz="2400" dirty="0"/>
              <a:t>On exiting function, cross off current box and follow its arrow </a:t>
            </a:r>
            <a:r>
              <a:rPr lang="en-US" altLang="en-US" sz="2400" dirty="0" smtClean="0"/>
              <a:t>back</a:t>
            </a:r>
            <a:endParaRPr lang="en-US" altLang="en-US" sz="2400" dirty="0"/>
          </a:p>
        </p:txBody>
      </p:sp>
    </p:spTree>
    <p:extLst>
      <p:ext uri="{BB962C8B-B14F-4D97-AF65-F5344CB8AC3E}">
        <p14:creationId xmlns:p14="http://schemas.microsoft.com/office/powerpoint/2010/main" val="604906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Box </a:t>
            </a:r>
            <a:r>
              <a:rPr lang="en-US" altLang="en-US" dirty="0" smtClean="0"/>
              <a:t>Trace </a:t>
            </a:r>
            <a:r>
              <a:rPr lang="en-US" altLang="en-US" sz="2000" b="0" dirty="0" smtClean="0"/>
              <a:t>(2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499188"/>
          </a:xfrm>
        </p:spPr>
        <p:txBody>
          <a:bodyPr/>
          <a:lstStyle/>
          <a:p>
            <a:pPr marL="0" indent="0">
              <a:buNone/>
            </a:pPr>
            <a:r>
              <a:rPr lang="en-US" altLang="en-US" sz="2400" b="1" dirty="0" smtClean="0"/>
              <a:t>Figure</a:t>
            </a:r>
            <a:r>
              <a:rPr lang="en-US" altLang="en-US" sz="2400" dirty="0" smtClean="0"/>
              <a:t> </a:t>
            </a:r>
            <a:r>
              <a:rPr lang="en-US" altLang="en-US" sz="2400" b="1" dirty="0"/>
              <a:t>2-3</a:t>
            </a:r>
            <a:r>
              <a:rPr lang="en-US" altLang="en-US" sz="2400" dirty="0"/>
              <a:t> A </a:t>
            </a:r>
            <a:r>
              <a:rPr lang="en-US" altLang="en-US" sz="2400" dirty="0" smtClean="0"/>
              <a:t>box</a:t>
            </a:r>
            <a:endParaRPr lang="en-US" altLang="en-US" sz="2400" dirty="0"/>
          </a:p>
        </p:txBody>
      </p:sp>
      <p:pic>
        <p:nvPicPr>
          <p:cNvPr id="9" name="Picture 4" descr="A box contains a computer code of 3 lines. The lines read as follows. Line 1. n equals 3. Line 2. A colon f a c t left parenthesis n minus 1 right parenthesis equals question mark. Line 3. return question mark. "/>
          <p:cNvPicPr>
            <a:picLocks noChangeAspect="1" noChangeArrowheads="1"/>
          </p:cNvPicPr>
          <p:nvPr/>
        </p:nvPicPr>
        <p:blipFill rotWithShape="1">
          <a:blip r:embed="rId2">
            <a:extLst>
              <a:ext uri="{28A0092B-C50C-407E-A947-70E740481C1C}">
                <a14:useLocalDpi xmlns:a14="http://schemas.microsoft.com/office/drawing/2010/main" val="0"/>
              </a:ext>
            </a:extLst>
          </a:blip>
          <a:srcRect l="4718" t="6889" r="1797" b="4392"/>
          <a:stretch/>
        </p:blipFill>
        <p:spPr bwMode="auto">
          <a:xfrm>
            <a:off x="3177301" y="2337999"/>
            <a:ext cx="2798728" cy="132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457200" y="3850436"/>
            <a:ext cx="8229600" cy="469641"/>
          </a:xfrm>
        </p:spPr>
        <p:txBody>
          <a:bodyPr/>
          <a:lstStyle/>
          <a:p>
            <a:pPr marL="0" indent="0">
              <a:buNone/>
            </a:pPr>
            <a:r>
              <a:rPr lang="en-US" altLang="en-US" sz="2400" b="1" dirty="0"/>
              <a:t>Figure</a:t>
            </a:r>
            <a:r>
              <a:rPr lang="en-US" altLang="en-US" sz="2400" dirty="0"/>
              <a:t> </a:t>
            </a:r>
            <a:r>
              <a:rPr lang="en-US" altLang="en-US" sz="2400" b="1" dirty="0"/>
              <a:t>2-4</a:t>
            </a:r>
            <a:r>
              <a:rPr lang="en-US" altLang="en-US" sz="2400" dirty="0"/>
              <a:t> The beginning of the box </a:t>
            </a:r>
            <a:r>
              <a:rPr lang="en-US" altLang="en-US" sz="2400" dirty="0" smtClean="0"/>
              <a:t>trace</a:t>
            </a:r>
            <a:endParaRPr lang="en-US" altLang="en-US" sz="2400" dirty="0"/>
          </a:p>
        </p:txBody>
      </p:sp>
      <p:pic>
        <p:nvPicPr>
          <p:cNvPr id="10" name="Picture 3" descr="Flow trace of a particular line of code, is represented using boxes. The line of code considered is, c out left angle bracket left angle bracket f a c t left parenthesis 3 right parenthesis semicolon. The flow moves to the first box, which has the following lines of code: Code has 3 lines. The lines read as follows. Line 1. n equals 3. Line 2. A colon f a c t left parenthesis n minus 1 right parenthesis equals question mark. Line 3. return question mark. From here, flow goes to the next iteration of A, where the second box has the following lines of code: Code has 3 lines. The lines read as follows. Line 1. n equals 2. Line 2. A colon f a c t left parenthesis n minus 1 right parenthesis equals question mark. Line 3. return question mark. All three boxes are highlighted."/>
          <p:cNvPicPr>
            <a:picLocks noChangeAspect="1" noChangeArrowheads="1"/>
          </p:cNvPicPr>
          <p:nvPr/>
        </p:nvPicPr>
        <p:blipFill rotWithShape="1">
          <a:blip r:embed="rId3">
            <a:extLst>
              <a:ext uri="{28A0092B-C50C-407E-A947-70E740481C1C}">
                <a14:useLocalDpi xmlns:a14="http://schemas.microsoft.com/office/drawing/2010/main" val="0"/>
              </a:ext>
            </a:extLst>
          </a:blip>
          <a:srcRect l="3286" t="7532" r="1073" b="7915"/>
          <a:stretch/>
        </p:blipFill>
        <p:spPr bwMode="auto">
          <a:xfrm>
            <a:off x="522559" y="4683107"/>
            <a:ext cx="8098880" cy="1394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4266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Box </a:t>
            </a:r>
            <a:r>
              <a:rPr lang="en-US" altLang="en-US" dirty="0" smtClean="0"/>
              <a:t>Trace </a:t>
            </a:r>
            <a:r>
              <a:rPr lang="en-US" altLang="en-US" sz="2000" b="0" dirty="0" smtClean="0"/>
              <a:t>(3 </a:t>
            </a:r>
            <a:r>
              <a:rPr lang="en-US" altLang="en-US" sz="2000" b="0" dirty="0"/>
              <a:t>of 7)</a:t>
            </a:r>
            <a:endParaRPr lang="en-US" sz="2000" dirty="0"/>
          </a:p>
        </p:txBody>
      </p:sp>
      <p:sp>
        <p:nvSpPr>
          <p:cNvPr id="3" name="Text Placeholder 2"/>
          <p:cNvSpPr>
            <a:spLocks noGrp="1"/>
          </p:cNvSpPr>
          <p:nvPr>
            <p:ph type="body" idx="1"/>
          </p:nvPr>
        </p:nvSpPr>
        <p:spPr>
          <a:xfrm>
            <a:off x="457200" y="1600200"/>
            <a:ext cx="8229600" cy="480527"/>
          </a:xfrm>
        </p:spPr>
        <p:txBody>
          <a:bodyPr/>
          <a:lstStyle/>
          <a:p>
            <a:pPr marL="0" indent="0">
              <a:buNone/>
            </a:pPr>
            <a:r>
              <a:rPr lang="en-US" altLang="en-US" sz="2400" b="1" dirty="0"/>
              <a:t>Figure 2-5 </a:t>
            </a:r>
            <a:r>
              <a:rPr lang="en-US" altLang="en-US" sz="2400" dirty="0"/>
              <a:t>Box trace of fact(3</a:t>
            </a:r>
            <a:r>
              <a:rPr lang="en-US" altLang="en-US" sz="2400" dirty="0" smtClean="0"/>
              <a:t>)</a:t>
            </a:r>
            <a:endParaRPr lang="en-US" altLang="en-US" sz="2400" dirty="0"/>
          </a:p>
        </p:txBody>
      </p:sp>
      <p:pic>
        <p:nvPicPr>
          <p:cNvPr id="12" name="Picture 4" descr="A note reads, the initial call is made, and method f a c t begins execution. Below the note, a highlighted box with the following lines of code is present: Computer code. The code has 3 lines. The lines read as follows. Line 1. n equals 3. Line 2. A colon f a c t left parenthesis n minus 1 right parenthesis equals question mark. Line 3. return question mark.&#10;Another note reads, At point A, a recursive call is made, and the new invocation of the method f a c t begins execution. Below the note, two boxes are present. First box is same as the previously mentioned box, but it is not highlighted. From here, flow goes to the next iteration of A, where the second box is highlighted and has the following lines of code: Code has 3 lines. The lines read as follows. Line 1. n equals 2. Line 2. A colon f a c t left parenthesis n minus 1 right parenthesis equals question mark. Line 3. return question mark.&#10;"/>
          <p:cNvPicPr>
            <a:picLocks noChangeAspect="1" noChangeArrowheads="1"/>
          </p:cNvPicPr>
          <p:nvPr/>
        </p:nvPicPr>
        <p:blipFill rotWithShape="1">
          <a:blip r:embed="rId2">
            <a:extLst>
              <a:ext uri="{28A0092B-C50C-407E-A947-70E740481C1C}">
                <a14:useLocalDpi xmlns:a14="http://schemas.microsoft.com/office/drawing/2010/main" val="0"/>
              </a:ext>
            </a:extLst>
          </a:blip>
          <a:srcRect l="676" t="3232" r="1894" b="510"/>
          <a:stretch/>
        </p:blipFill>
        <p:spPr bwMode="auto">
          <a:xfrm>
            <a:off x="582544" y="2505760"/>
            <a:ext cx="7969584" cy="319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3782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9268</TotalTime>
  <Words>1678</Words>
  <Application>Microsoft Office PowerPoint</Application>
  <PresentationFormat>On-screen Show (4:3)</PresentationFormat>
  <Paragraphs>185</Paragraphs>
  <Slides>54</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54</vt:i4>
      </vt:variant>
    </vt:vector>
  </HeadingPairs>
  <TitlesOfParts>
    <vt:vector size="62" baseType="lpstr">
      <vt:lpstr>Arial</vt:lpstr>
      <vt:lpstr>Calibri</vt:lpstr>
      <vt:lpstr>Noto Sans Symbols</vt:lpstr>
      <vt:lpstr>Times New Roman</vt:lpstr>
      <vt:lpstr>Verdana</vt:lpstr>
      <vt:lpstr>508 Lecture</vt:lpstr>
      <vt:lpstr>1_508 Lecture</vt:lpstr>
      <vt:lpstr>Equation</vt:lpstr>
      <vt:lpstr>Data Abstraction &amp; Problem Solving with C + +: Walls and Mirrors</vt:lpstr>
      <vt:lpstr>Recursive Solutions (1 of 3)</vt:lpstr>
      <vt:lpstr>Recursive Solutions (2 of 3)</vt:lpstr>
      <vt:lpstr>Recursive Solutions (3 of 3)</vt:lpstr>
      <vt:lpstr>A Recursive Valued Function: The Factorial of n (1 of 2)</vt:lpstr>
      <vt:lpstr>A Recursive Valued Function: The Factorial of n (2 of 2)</vt:lpstr>
      <vt:lpstr>The Box Trace (1 of 7)</vt:lpstr>
      <vt:lpstr>The Box Trace (2 of 7)</vt:lpstr>
      <vt:lpstr>The Box Trace (3 of 7)</vt:lpstr>
      <vt:lpstr>The Box Trace (4 of 7)</vt:lpstr>
      <vt:lpstr>The Box Trace (5 of 7)</vt:lpstr>
      <vt:lpstr>The Box Trace (6 of 7)</vt:lpstr>
      <vt:lpstr>The Box Trace (7 of 7)</vt:lpstr>
      <vt:lpstr>A Recursive Void Function: Writing a String Backward (1 of 17)</vt:lpstr>
      <vt:lpstr>A Recursive Void Function: Writing a String Backward (2 of 17)</vt:lpstr>
      <vt:lpstr>A Recursive Void Function: Writing a String Backward (3 of 17)</vt:lpstr>
      <vt:lpstr>A Recursive Void Function: Writing a String Backward (4 of 17)</vt:lpstr>
      <vt:lpstr>A Recursive Void Function: Writing a String Backward (5 of 17)</vt:lpstr>
      <vt:lpstr>A Recursive Void Function: Writing a String Backward (6 of 17)</vt:lpstr>
      <vt:lpstr>A Recursive Void Function: Writing a String Backward (7 of 17)</vt:lpstr>
      <vt:lpstr>A Recursive Void Function: Writing a String Backward (8 of 17)</vt:lpstr>
      <vt:lpstr>A Recursive Void Function: Writing a String Backward (9 of 17)</vt:lpstr>
      <vt:lpstr>A Recursive Void Function: Writing a String Backward (10 of 17)</vt:lpstr>
      <vt:lpstr>A Recursive Void Function: Writing a String Backward (11 of 17)</vt:lpstr>
      <vt:lpstr>A Recursive Void Function: Writing a String Backward (12 of 17)</vt:lpstr>
      <vt:lpstr>A Recursive Void Function: Writing a String Backward (13 of 17)</vt:lpstr>
      <vt:lpstr>A Recursive Void Function: Writing a String Backward (14 of 17)</vt:lpstr>
      <vt:lpstr>A Recursive Void Function: Writing a String Backward (15 of 17)</vt:lpstr>
      <vt:lpstr>A Recursive Void Function: Writing a String Backward (16 of 17)</vt:lpstr>
      <vt:lpstr>A Recursive Void Function: Writing a String Backward (17 of 17)</vt:lpstr>
      <vt:lpstr>Writing an Array’s Entries in Backward Order</vt:lpstr>
      <vt:lpstr>The Binary Search (1 of 4)</vt:lpstr>
      <vt:lpstr>The Binary Search (2 of 4)</vt:lpstr>
      <vt:lpstr>The Binary Search (3 of 4)</vt:lpstr>
      <vt:lpstr>The Binary Search (4 of 4)</vt:lpstr>
      <vt:lpstr>Finding the Largest Value in an Array (1 of 2)</vt:lpstr>
      <vt:lpstr>Finding the Largest Value in an Array (2 of 2)</vt:lpstr>
      <vt:lpstr>Finding K th Smallest Value of Array (1 of 2)</vt:lpstr>
      <vt:lpstr>Finding K th Smallest Value of Array (2 of 2)</vt:lpstr>
      <vt:lpstr>The Towers of Hanoi (1 of 3)</vt:lpstr>
      <vt:lpstr>The Towers of Hanoi (2 of 3)</vt:lpstr>
      <vt:lpstr>The Towers of Hanoi (3 of 3)</vt:lpstr>
      <vt:lpstr>The Fibonacci Sequence (Multiplying Rabbits) (1 of 5)</vt:lpstr>
      <vt:lpstr>The Fibonacci Sequence (Multiplying Rabbits) (2 of 5)</vt:lpstr>
      <vt:lpstr>The Fibonacci Sequence (Multiplying Rabbits) (3 of 5)</vt:lpstr>
      <vt:lpstr>The Fibonacci Sequence (Multiplying Rabbits) (4 of 5)</vt:lpstr>
      <vt:lpstr>The Fibonacci Sequence (Multiplying Rabbits) (5 of 5)</vt:lpstr>
      <vt:lpstr>Organizing a Parade (1 of 2)</vt:lpstr>
      <vt:lpstr>Organizing a Parade (2 of 2)</vt:lpstr>
      <vt:lpstr>Choosing k Out of n Things (1 of 3)</vt:lpstr>
      <vt:lpstr>Choosing k Out of n Things (2 of 3)</vt:lpstr>
      <vt:lpstr>Choosing k Out of n Things (3 of 3)</vt:lpstr>
      <vt:lpstr>Recursion and Efficiency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P, Pavendan (Cognizant)</cp:lastModifiedBy>
  <cp:revision>1157</cp:revision>
  <dcterms:modified xsi:type="dcterms:W3CDTF">2018-04-17T07:59:12Z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