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8"/>
  </p:notesMasterIdLst>
  <p:handoutMasterIdLst>
    <p:handoutMasterId r:id="rId29"/>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29"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75" userDrawn="1">
          <p15:clr>
            <a:srgbClr val="A4A3A4"/>
          </p15:clr>
        </p15:guide>
        <p15:guide id="2" pos="2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364" autoAdjust="0"/>
  </p:normalViewPr>
  <p:slideViewPr>
    <p:cSldViewPr snapToGrid="0" snapToObjects="1">
      <p:cViewPr varScale="1">
        <p:scale>
          <a:sx n="107" d="100"/>
          <a:sy n="107" d="100"/>
        </p:scale>
        <p:origin x="1596" y="114"/>
      </p:cViewPr>
      <p:guideLst>
        <p:guide orient="horz" pos="3475"/>
        <p:guide pos="2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algn="ctr"/>
            <a:r>
              <a:rPr lang="en-US" b="1" dirty="0" smtClean="0">
                <a:latin typeface="+mn-lt"/>
              </a:rPr>
              <a:t>C++ </a:t>
            </a:r>
            <a:r>
              <a:rPr lang="en-US" b="1" dirty="0">
                <a:latin typeface="+mn-lt"/>
              </a:rPr>
              <a:t>Interlude </a:t>
            </a:r>
            <a:r>
              <a:rPr lang="en-US" b="1" dirty="0" smtClean="0">
                <a:latin typeface="+mn-lt"/>
              </a:rPr>
              <a:t>3</a:t>
            </a:r>
            <a:endParaRPr lang="en-US" b="1" dirty="0">
              <a:latin typeface="+mn-lt"/>
            </a:endParaRPr>
          </a:p>
        </p:txBody>
      </p:sp>
      <p:sp>
        <p:nvSpPr>
          <p:cNvPr id="5" name="Text Placeholder 4"/>
          <p:cNvSpPr>
            <a:spLocks noGrp="1"/>
          </p:cNvSpPr>
          <p:nvPr>
            <p:ph type="body" idx="3"/>
          </p:nvPr>
        </p:nvSpPr>
        <p:spPr>
          <a:xfrm>
            <a:off x="4773168" y="3114461"/>
            <a:ext cx="3913631" cy="597730"/>
          </a:xfrm>
        </p:spPr>
        <p:txBody>
          <a:bodyPr/>
          <a:lstStyle/>
          <a:p>
            <a:pPr algn="ctr">
              <a:defRPr/>
            </a:pPr>
            <a:r>
              <a:rPr lang="en-US" altLang="en-US" dirty="0" smtClean="0">
                <a:latin typeface="+mn-lt"/>
              </a:rPr>
              <a:t>Exceptions</a:t>
            </a:r>
            <a:endParaRPr lang="en-US" dirty="0">
              <a:latin typeface="+mn-lt"/>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a:t>
            </a:r>
            <a:r>
              <a:rPr lang="en-US" altLang="en-US" sz="1200" dirty="0" smtClean="0">
                <a:solidFill>
                  <a:schemeClr val="tx1"/>
                </a:solidFill>
                <a:latin typeface="Verdana"/>
                <a:ea typeface="Verdana" panose="020B0604030504040204" pitchFamily="34" charset="0"/>
                <a:cs typeface="Verdana" panose="020B0604030504040204" pitchFamily="34" charset="0"/>
              </a:rPr>
              <a:t>© 2017</a:t>
            </a:r>
            <a:r>
              <a:rPr lang="en-US" altLang="en-US" sz="1200" dirty="0">
                <a:solidFill>
                  <a:schemeClr val="tx1"/>
                </a:solidFill>
                <a:latin typeface="Verdana"/>
                <a:ea typeface="Verdana" panose="020B0604030504040204" pitchFamily="34" charset="0"/>
                <a:cs typeface="Verdana" panose="020B0604030504040204" pitchFamily="34" charset="0"/>
              </a:rPr>
              <a:t>, 2013, </a:t>
            </a:r>
            <a:r>
              <a:rPr lang="en-US" altLang="en-US" sz="1200" dirty="0" smtClean="0">
                <a:solidFill>
                  <a:schemeClr val="tx1"/>
                </a:solidFill>
                <a:latin typeface="Verdana"/>
                <a:ea typeface="Verdana" panose="020B0604030504040204" pitchFamily="34" charset="0"/>
                <a:cs typeface="Verdana" panose="020B0604030504040204" pitchFamily="34" charset="0"/>
              </a:rPr>
              <a:t>2007 Pearson </a:t>
            </a:r>
            <a:r>
              <a:rPr lang="en-US" altLang="en-US" sz="1200" dirty="0">
                <a:solidFill>
                  <a:schemeClr val="tx1"/>
                </a:solidFill>
                <a:latin typeface="Verdana"/>
                <a:ea typeface="Verdana" panose="020B0604030504040204" pitchFamily="34" charset="0"/>
                <a:cs typeface="Verdana" panose="020B0604030504040204" pitchFamily="34" charset="0"/>
              </a:rPr>
              <a:t>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52" y="215371"/>
            <a:ext cx="8229600" cy="1097279"/>
          </a:xfrm>
        </p:spPr>
        <p:txBody>
          <a:bodyPr anchor="b"/>
          <a:lstStyle/>
          <a:p>
            <a:r>
              <a:rPr lang="en-US" altLang="en-US" dirty="0"/>
              <a:t>Throwing Exceptions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a:xfrm>
            <a:off x="457200" y="1600201"/>
            <a:ext cx="8229600" cy="460612"/>
          </a:xfrm>
        </p:spPr>
        <p:txBody>
          <a:bodyPr/>
          <a:lstStyle/>
          <a:p>
            <a:pPr marL="0" indent="0" eaLnBrk="1" hangingPunct="1">
              <a:buNone/>
            </a:pPr>
            <a:r>
              <a:rPr lang="en-US" altLang="en-US" sz="2000" b="1" dirty="0" smtClean="0"/>
              <a:t>Listing C3-3 </a:t>
            </a:r>
            <a:r>
              <a:rPr lang="en-US" altLang="en-US" sz="2000" dirty="0" smtClean="0"/>
              <a:t>Revised </a:t>
            </a:r>
            <a:r>
              <a:rPr lang="en-US" altLang="en-US" sz="2000" b="1" dirty="0" smtClean="0">
                <a:solidFill>
                  <a:schemeClr val="tx1"/>
                </a:solidFill>
              </a:rPr>
              <a:t>findBox</a:t>
            </a:r>
            <a:r>
              <a:rPr lang="en-US" altLang="en-US" sz="2000" dirty="0" smtClean="0"/>
              <a:t> function that throws an exception</a:t>
            </a:r>
            <a:endParaRPr lang="en-US" altLang="en-US" sz="2000" dirty="0"/>
          </a:p>
        </p:txBody>
      </p:sp>
      <p:pic>
        <p:nvPicPr>
          <p:cNvPr id="4" name="Picture 6" descr="Computer code has 16 lines. The lines read as follows. Line 1. Plain Box left angle bracket s t d colon colon string right angle bracket find Box left parenthesis Plain Box left angle bracket s t d colon colon string right angle bracket boxes left bracket right bracket comma i n t size comma . Line 2, indented once. s t d colon colon string target right parenthesis throw left parenthesis s t d colon colon logic underscore error right parenthesis. Line 3. left brace. Line 4, indented once. i n t index equals 0 semicolon. Line 5, indented once. bool found equals false semicolon. Line 6, indented once. while left parenthesis exclamation point found ampersand ampersand left parenthesis index less than sign size right parenthesis right parenthesis. Line 7, indented once. left brace. Line 8, indented twice. found equals left parenthesis target equals equals boxes left bracket index right bracket period get Item left parenthesis right parenthesis right parenthesis semicolon. Line 9, indented twice. if left parenthesis exclamation point found right parenthesis. Line 10, indented 3 times. index plus plus semicolon forward slash forward slash Look at next entry. Line 11, indented twice. right brace forward slash forward slash end while. Line 12. blank. Line 13, indented once. if left parenthesis exclamation point found right parenthesis. Line 14, indented twice. throw s t d colon colon logic underscore error left parenthesis double quote Target not found in a box exclamation point double quote right parenthesis semicolon. Line 15, indented once. return boxes left bracket index right bracket semicolon. Line 16. right brace forward slash forward slash end find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2348364"/>
            <a:ext cx="7439025" cy="345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2388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686" y="215371"/>
            <a:ext cx="8229600" cy="1097279"/>
          </a:xfrm>
        </p:spPr>
        <p:txBody>
          <a:bodyPr/>
          <a:lstStyle/>
          <a:p>
            <a:r>
              <a:rPr lang="en-US" altLang="en-US" dirty="0"/>
              <a:t>Handling Exceptions </a:t>
            </a:r>
            <a:r>
              <a:rPr lang="en-US" altLang="en-US" sz="2000" b="0" dirty="0" smtClean="0"/>
              <a:t>(1 </a:t>
            </a:r>
            <a:r>
              <a:rPr lang="en-US" altLang="en-US" sz="2000" b="0" dirty="0"/>
              <a:t>of 7)</a:t>
            </a:r>
            <a:endParaRPr lang="en-US" sz="2000" b="0" dirty="0"/>
          </a:p>
        </p:txBody>
      </p:sp>
      <p:sp>
        <p:nvSpPr>
          <p:cNvPr id="3" name="Text Placeholder 2"/>
          <p:cNvSpPr>
            <a:spLocks noGrp="1"/>
          </p:cNvSpPr>
          <p:nvPr>
            <p:ph type="body" idx="1"/>
          </p:nvPr>
        </p:nvSpPr>
        <p:spPr>
          <a:xfrm>
            <a:off x="442686" y="1600201"/>
            <a:ext cx="8229600" cy="2083526"/>
          </a:xfrm>
        </p:spPr>
        <p:txBody>
          <a:bodyPr/>
          <a:lstStyle/>
          <a:p>
            <a:pPr eaLnBrk="1" hangingPunct="1"/>
            <a:r>
              <a:rPr lang="en-US" altLang="en-US" sz="2400" dirty="0"/>
              <a:t>Code for handling exception</a:t>
            </a:r>
          </a:p>
          <a:p>
            <a:pPr lvl="1" eaLnBrk="1" hangingPunct="1"/>
            <a:r>
              <a:rPr lang="en-US" altLang="en-US" sz="2400" b="1" dirty="0">
                <a:solidFill>
                  <a:schemeClr val="tx1"/>
                </a:solidFill>
              </a:rPr>
              <a:t>try</a:t>
            </a:r>
            <a:r>
              <a:rPr lang="en-US" altLang="en-US" sz="2400" dirty="0"/>
              <a:t> </a:t>
            </a:r>
            <a:r>
              <a:rPr lang="en-US" altLang="en-US" sz="2400" dirty="0" smtClean="0"/>
              <a:t>block–contains </a:t>
            </a:r>
            <a:r>
              <a:rPr lang="en-US" altLang="en-US" sz="2400" dirty="0"/>
              <a:t>statements that might cause or throw an exception</a:t>
            </a:r>
          </a:p>
          <a:p>
            <a:pPr lvl="1" eaLnBrk="1" hangingPunct="1"/>
            <a:r>
              <a:rPr lang="en-US" altLang="en-US" sz="2400" b="1" dirty="0">
                <a:solidFill>
                  <a:schemeClr val="tx1"/>
                </a:solidFill>
              </a:rPr>
              <a:t>catch</a:t>
            </a:r>
            <a:r>
              <a:rPr lang="en-US" altLang="en-US" sz="2400" dirty="0"/>
              <a:t> </a:t>
            </a:r>
            <a:r>
              <a:rPr lang="en-US" altLang="en-US" sz="2400" dirty="0" smtClean="0"/>
              <a:t>block–immediately </a:t>
            </a:r>
            <a:r>
              <a:rPr lang="en-US" altLang="en-US" sz="2400" dirty="0"/>
              <a:t>follows </a:t>
            </a:r>
            <a:r>
              <a:rPr lang="en-US" altLang="en-US" sz="2400" b="1" dirty="0">
                <a:solidFill>
                  <a:schemeClr val="tx1"/>
                </a:solidFill>
              </a:rPr>
              <a:t>try</a:t>
            </a:r>
            <a:r>
              <a:rPr lang="en-US" altLang="en-US" sz="2400" dirty="0"/>
              <a:t> block with code to react to or catch a particular type of exception</a:t>
            </a:r>
          </a:p>
        </p:txBody>
      </p:sp>
    </p:spTree>
    <p:extLst>
      <p:ext uri="{BB962C8B-B14F-4D97-AF65-F5344CB8AC3E}">
        <p14:creationId xmlns:p14="http://schemas.microsoft.com/office/powerpoint/2010/main" val="959162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Handling Exceptions </a:t>
            </a:r>
            <a:r>
              <a:rPr lang="en-US" altLang="en-US" sz="2000" b="0" dirty="0" smtClean="0"/>
              <a:t>(2 </a:t>
            </a:r>
            <a:r>
              <a:rPr lang="en-US" altLang="en-US" sz="2000" b="0" dirty="0"/>
              <a:t>of 7)</a:t>
            </a:r>
            <a:endParaRPr lang="en-US" dirty="0"/>
          </a:p>
        </p:txBody>
      </p:sp>
      <p:sp>
        <p:nvSpPr>
          <p:cNvPr id="3" name="Text Placeholder 2"/>
          <p:cNvSpPr>
            <a:spLocks noGrp="1"/>
          </p:cNvSpPr>
          <p:nvPr>
            <p:ph type="body" idx="1"/>
          </p:nvPr>
        </p:nvSpPr>
        <p:spPr>
          <a:xfrm>
            <a:off x="457200" y="1600201"/>
            <a:ext cx="8229600" cy="474260"/>
          </a:xfrm>
        </p:spPr>
        <p:txBody>
          <a:bodyPr/>
          <a:lstStyle/>
          <a:p>
            <a:pPr marL="0" indent="0" eaLnBrk="1" hangingPunct="1">
              <a:buNone/>
            </a:pPr>
            <a:r>
              <a:rPr lang="en-US" altLang="en-US" sz="2000" dirty="0"/>
              <a:t>General syntax for a </a:t>
            </a:r>
            <a:r>
              <a:rPr lang="en-US" altLang="en-US" sz="2000" b="1" dirty="0">
                <a:solidFill>
                  <a:schemeClr val="tx1"/>
                </a:solidFill>
              </a:rPr>
              <a:t>try</a:t>
            </a:r>
            <a:r>
              <a:rPr lang="en-US" altLang="en-US" sz="2000" dirty="0"/>
              <a:t> block followed by one </a:t>
            </a:r>
            <a:r>
              <a:rPr lang="en-US" altLang="en-US" sz="2000" b="1" dirty="0">
                <a:solidFill>
                  <a:schemeClr val="tx1"/>
                </a:solidFill>
              </a:rPr>
              <a:t>catch</a:t>
            </a:r>
            <a:r>
              <a:rPr lang="en-US" altLang="en-US" sz="2000" dirty="0"/>
              <a:t> block</a:t>
            </a:r>
          </a:p>
        </p:txBody>
      </p:sp>
      <p:pic>
        <p:nvPicPr>
          <p:cNvPr id="4" name="Picture 6" descr="Computer code. The code has 8 lines. The lines read as follows. Line 1. try. Line 2. left brace. Line 3, indented once. left angle bracket statement left parenthesis s right parenthesis that might throw an exception right angle bracket. Line 4. right brace. Line 5. catch left parenthesis Exception Class identifier right parenthesis. Line 6. left brace. Line 7, indented once. left angle bracket statement left parenthesis s right parenthesis that react to an exception of type Exception Class right angle bracket. Line 8.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356" y="2585823"/>
            <a:ext cx="6999287"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2283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Handling Exceptions </a:t>
            </a:r>
            <a:r>
              <a:rPr lang="en-US" altLang="en-US" sz="2000" b="0" dirty="0" smtClean="0"/>
              <a:t>(3 </a:t>
            </a:r>
            <a:r>
              <a:rPr lang="en-US" altLang="en-US" sz="2000" b="0" dirty="0"/>
              <a:t>of 7)</a:t>
            </a:r>
            <a:endParaRPr lang="en-US" dirty="0"/>
          </a:p>
        </p:txBody>
      </p:sp>
      <p:sp>
        <p:nvSpPr>
          <p:cNvPr id="5" name="Text Placeholder 4"/>
          <p:cNvSpPr>
            <a:spLocks noGrp="1"/>
          </p:cNvSpPr>
          <p:nvPr>
            <p:ph type="body" idx="1"/>
          </p:nvPr>
        </p:nvSpPr>
        <p:spPr/>
        <p:txBody>
          <a:bodyPr/>
          <a:lstStyle/>
          <a:p>
            <a:pPr eaLnBrk="1" hangingPunct="1"/>
            <a:r>
              <a:rPr lang="en-US" altLang="en-US" sz="2400" b="1" dirty="0">
                <a:solidFill>
                  <a:schemeClr val="tx1"/>
                </a:solidFill>
              </a:rPr>
              <a:t>try</a:t>
            </a:r>
            <a:r>
              <a:rPr lang="en-US" altLang="en-US" sz="2400" dirty="0"/>
              <a:t> block</a:t>
            </a:r>
          </a:p>
          <a:p>
            <a:pPr lvl="1" eaLnBrk="1" hangingPunct="1"/>
            <a:r>
              <a:rPr lang="en-US" altLang="en-US" sz="2400" dirty="0"/>
              <a:t>Contains statements that might cause or throw an exception</a:t>
            </a:r>
          </a:p>
          <a:p>
            <a:pPr eaLnBrk="1" hangingPunct="1"/>
            <a:r>
              <a:rPr lang="en-US" altLang="en-US" sz="2400" b="1" dirty="0">
                <a:solidFill>
                  <a:schemeClr val="tx1"/>
                </a:solidFill>
              </a:rPr>
              <a:t>catch</a:t>
            </a:r>
            <a:r>
              <a:rPr lang="en-US" altLang="en-US" sz="2400" dirty="0"/>
              <a:t> block</a:t>
            </a:r>
          </a:p>
          <a:p>
            <a:pPr lvl="1" eaLnBrk="1" hangingPunct="1"/>
            <a:r>
              <a:rPr lang="en-US" altLang="en-US" sz="2400" dirty="0"/>
              <a:t>One or more </a:t>
            </a:r>
            <a:r>
              <a:rPr lang="en-US" altLang="en-US" sz="2400" b="1" dirty="0">
                <a:solidFill>
                  <a:schemeClr val="tx1"/>
                </a:solidFill>
              </a:rPr>
              <a:t>catch</a:t>
            </a:r>
            <a:r>
              <a:rPr lang="en-US" altLang="en-US" sz="2400" dirty="0"/>
              <a:t> blocks immediately follow </a:t>
            </a:r>
            <a:r>
              <a:rPr lang="en-US" altLang="en-US" sz="2400" b="1" dirty="0">
                <a:solidFill>
                  <a:schemeClr val="tx1"/>
                </a:solidFill>
              </a:rPr>
              <a:t>try</a:t>
            </a:r>
            <a:r>
              <a:rPr lang="en-US" altLang="en-US" sz="2400" dirty="0"/>
              <a:t> block</a:t>
            </a:r>
          </a:p>
          <a:p>
            <a:pPr lvl="1" eaLnBrk="1" hangingPunct="1"/>
            <a:r>
              <a:rPr lang="en-US" altLang="en-US" sz="2400" dirty="0"/>
              <a:t>Contain code to react to or catch particular type of exception</a:t>
            </a:r>
          </a:p>
        </p:txBody>
      </p:sp>
    </p:spTree>
    <p:extLst>
      <p:ext uri="{BB962C8B-B14F-4D97-AF65-F5344CB8AC3E}">
        <p14:creationId xmlns:p14="http://schemas.microsoft.com/office/powerpoint/2010/main" val="37009316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Handling Exceptions </a:t>
            </a:r>
            <a:r>
              <a:rPr lang="en-US" altLang="en-US" sz="2000" b="0" dirty="0" smtClean="0"/>
              <a:t>(4 </a:t>
            </a:r>
            <a:r>
              <a:rPr lang="en-US" altLang="en-US" sz="2000" b="0" dirty="0"/>
              <a:t>of 7)</a:t>
            </a:r>
            <a:endParaRPr lang="en-US" dirty="0"/>
          </a:p>
        </p:txBody>
      </p:sp>
      <p:sp>
        <p:nvSpPr>
          <p:cNvPr id="3" name="Text Placeholder 2"/>
          <p:cNvSpPr>
            <a:spLocks noGrp="1"/>
          </p:cNvSpPr>
          <p:nvPr>
            <p:ph type="body" idx="1"/>
          </p:nvPr>
        </p:nvSpPr>
        <p:spPr/>
        <p:txBody>
          <a:bodyPr/>
          <a:lstStyle/>
          <a:p>
            <a:pPr eaLnBrk="1" hangingPunct="1"/>
            <a:r>
              <a:rPr lang="en-US" altLang="en-US" sz="2400" dirty="0"/>
              <a:t>If no exception occurs and </a:t>
            </a:r>
            <a:r>
              <a:rPr lang="en-US" altLang="en-US" sz="2400" b="1" dirty="0">
                <a:solidFill>
                  <a:schemeClr val="tx1"/>
                </a:solidFill>
              </a:rPr>
              <a:t>try</a:t>
            </a:r>
            <a:r>
              <a:rPr lang="en-US" altLang="en-US" sz="2400" dirty="0"/>
              <a:t> block completes</a:t>
            </a:r>
          </a:p>
          <a:p>
            <a:pPr lvl="1" eaLnBrk="1" hangingPunct="1"/>
            <a:r>
              <a:rPr lang="en-US" altLang="en-US" sz="2400" dirty="0"/>
              <a:t>Execution continues with statement after </a:t>
            </a:r>
            <a:r>
              <a:rPr lang="en-US" altLang="en-US" sz="2400" b="1" dirty="0">
                <a:solidFill>
                  <a:schemeClr val="tx1"/>
                </a:solidFill>
              </a:rPr>
              <a:t>catch</a:t>
            </a:r>
            <a:r>
              <a:rPr lang="en-US" altLang="en-US" sz="2400" dirty="0"/>
              <a:t> block</a:t>
            </a:r>
          </a:p>
          <a:p>
            <a:pPr eaLnBrk="1" hangingPunct="1"/>
            <a:r>
              <a:rPr lang="en-US" altLang="en-US" sz="2400" dirty="0"/>
              <a:t>If statement within </a:t>
            </a:r>
            <a:r>
              <a:rPr lang="en-US" altLang="en-US" sz="2400" b="1" dirty="0">
                <a:solidFill>
                  <a:schemeClr val="tx1"/>
                </a:solidFill>
              </a:rPr>
              <a:t>try</a:t>
            </a:r>
            <a:r>
              <a:rPr lang="en-US" altLang="en-US" sz="2400" dirty="0"/>
              <a:t> block causes exception of type specified in </a:t>
            </a:r>
            <a:r>
              <a:rPr lang="en-US" altLang="en-US" sz="2400" b="1" dirty="0">
                <a:solidFill>
                  <a:schemeClr val="tx1"/>
                </a:solidFill>
              </a:rPr>
              <a:t>catch</a:t>
            </a:r>
            <a:r>
              <a:rPr lang="en-US" altLang="en-US" sz="2400" dirty="0"/>
              <a:t> block</a:t>
            </a:r>
          </a:p>
          <a:p>
            <a:pPr lvl="1" eaLnBrk="1" hangingPunct="1"/>
            <a:r>
              <a:rPr lang="en-US" altLang="en-US" sz="2400" dirty="0"/>
              <a:t>Remainder of </a:t>
            </a:r>
            <a:r>
              <a:rPr lang="en-US" altLang="en-US" sz="2400" b="1" dirty="0">
                <a:solidFill>
                  <a:schemeClr val="tx1"/>
                </a:solidFill>
              </a:rPr>
              <a:t>try</a:t>
            </a:r>
            <a:r>
              <a:rPr lang="en-US" altLang="en-US" sz="2400" dirty="0"/>
              <a:t> block abandoned</a:t>
            </a:r>
          </a:p>
          <a:p>
            <a:pPr lvl="1" eaLnBrk="1" hangingPunct="1"/>
            <a:r>
              <a:rPr lang="en-US" altLang="en-US" sz="2400" dirty="0"/>
              <a:t>Execution transfers to statements in </a:t>
            </a:r>
            <a:r>
              <a:rPr lang="en-US" altLang="en-US" sz="2400" b="1" dirty="0">
                <a:solidFill>
                  <a:schemeClr val="tx1"/>
                </a:solidFill>
              </a:rPr>
              <a:t>catch</a:t>
            </a:r>
            <a:r>
              <a:rPr lang="en-US" altLang="en-US" sz="2400" dirty="0"/>
              <a:t> block</a:t>
            </a:r>
          </a:p>
          <a:p>
            <a:pPr lvl="1" eaLnBrk="1" hangingPunct="1"/>
            <a:r>
              <a:rPr lang="en-US" altLang="en-US" sz="2400" dirty="0"/>
              <a:t>After </a:t>
            </a:r>
            <a:r>
              <a:rPr lang="en-US" altLang="en-US" sz="2400" b="1" dirty="0">
                <a:solidFill>
                  <a:schemeClr val="tx1"/>
                </a:solidFill>
              </a:rPr>
              <a:t>catch</a:t>
            </a:r>
            <a:r>
              <a:rPr lang="en-US" altLang="en-US" sz="2400" dirty="0"/>
              <a:t> block statements finish, execution jumps to statement after last catch </a:t>
            </a:r>
            <a:r>
              <a:rPr lang="en-US" altLang="en-US" sz="2400" b="1" dirty="0">
                <a:solidFill>
                  <a:schemeClr val="tx1"/>
                </a:solidFill>
              </a:rPr>
              <a:t>block</a:t>
            </a:r>
          </a:p>
        </p:txBody>
      </p:sp>
    </p:spTree>
    <p:extLst>
      <p:ext uri="{BB962C8B-B14F-4D97-AF65-F5344CB8AC3E}">
        <p14:creationId xmlns:p14="http://schemas.microsoft.com/office/powerpoint/2010/main" val="2146908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Handling Exceptions </a:t>
            </a:r>
            <a:r>
              <a:rPr lang="en-US" altLang="en-US" sz="2000" b="0" dirty="0" smtClean="0"/>
              <a:t>(5 </a:t>
            </a:r>
            <a:r>
              <a:rPr lang="en-US" altLang="en-US" sz="2000" b="0" dirty="0"/>
              <a:t>of 7)</a:t>
            </a:r>
            <a:endParaRPr lang="en-US" dirty="0"/>
          </a:p>
        </p:txBody>
      </p:sp>
      <p:sp>
        <p:nvSpPr>
          <p:cNvPr id="3" name="Text Placeholder 2"/>
          <p:cNvSpPr>
            <a:spLocks noGrp="1"/>
          </p:cNvSpPr>
          <p:nvPr>
            <p:ph type="body" idx="1"/>
          </p:nvPr>
        </p:nvSpPr>
        <p:spPr/>
        <p:txBody>
          <a:bodyPr/>
          <a:lstStyle/>
          <a:p>
            <a:pPr eaLnBrk="1" hangingPunct="1"/>
            <a:r>
              <a:rPr lang="en-US" altLang="en-US" sz="2400" dirty="0"/>
              <a:t>The syntax for </a:t>
            </a:r>
            <a:r>
              <a:rPr lang="en-US" altLang="en-US" sz="2400" b="1" dirty="0">
                <a:solidFill>
                  <a:schemeClr val="tx1"/>
                </a:solidFill>
              </a:rPr>
              <a:t>catch</a:t>
            </a:r>
            <a:r>
              <a:rPr lang="en-US" altLang="en-US" sz="2400" dirty="0"/>
              <a:t> block resembles that of a function definition</a:t>
            </a:r>
          </a:p>
          <a:p>
            <a:pPr lvl="1" eaLnBrk="1" hangingPunct="1"/>
            <a:r>
              <a:rPr lang="en-US" altLang="en-US" sz="2400" dirty="0"/>
              <a:t>Specifies type of exception, and an identifier</a:t>
            </a:r>
          </a:p>
          <a:p>
            <a:pPr lvl="1" eaLnBrk="1" hangingPunct="1"/>
            <a:r>
              <a:rPr lang="en-US" altLang="en-US" sz="2400" dirty="0"/>
              <a:t>The catch block parameter provides name for caught exception</a:t>
            </a:r>
          </a:p>
          <a:p>
            <a:pPr eaLnBrk="1" hangingPunct="1"/>
            <a:r>
              <a:rPr lang="en-US" altLang="en-US" sz="2400" dirty="0"/>
              <a:t>Steps taken in </a:t>
            </a:r>
            <a:r>
              <a:rPr lang="en-US" altLang="en-US" sz="2400" b="1" dirty="0">
                <a:solidFill>
                  <a:schemeClr val="tx1"/>
                </a:solidFill>
              </a:rPr>
              <a:t>catch</a:t>
            </a:r>
            <a:r>
              <a:rPr lang="en-US" altLang="en-US" sz="2400" dirty="0"/>
              <a:t> block vary</a:t>
            </a:r>
          </a:p>
          <a:p>
            <a:pPr lvl="1" eaLnBrk="1" hangingPunct="1"/>
            <a:r>
              <a:rPr lang="en-US" altLang="en-US" sz="2400" dirty="0"/>
              <a:t>Simple message</a:t>
            </a:r>
          </a:p>
          <a:p>
            <a:pPr lvl="1" eaLnBrk="1" hangingPunct="1"/>
            <a:r>
              <a:rPr lang="en-US" altLang="en-US" sz="2400" dirty="0"/>
              <a:t>Elaborate update of variables, retry of offending function</a:t>
            </a:r>
          </a:p>
        </p:txBody>
      </p:sp>
    </p:spTree>
    <p:extLst>
      <p:ext uri="{BB962C8B-B14F-4D97-AF65-F5344CB8AC3E}">
        <p14:creationId xmlns:p14="http://schemas.microsoft.com/office/powerpoint/2010/main" val="2857503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Handling Exceptions </a:t>
            </a:r>
            <a:r>
              <a:rPr lang="en-US" altLang="en-US" sz="2000" b="0" dirty="0" smtClean="0"/>
              <a:t>(6 </a:t>
            </a:r>
            <a:r>
              <a:rPr lang="en-US" altLang="en-US" sz="2000" b="0" dirty="0"/>
              <a:t>of 7)</a:t>
            </a:r>
            <a:endParaRPr lang="en-US" dirty="0"/>
          </a:p>
        </p:txBody>
      </p:sp>
      <p:sp>
        <p:nvSpPr>
          <p:cNvPr id="4" name="Text Placeholder 3"/>
          <p:cNvSpPr>
            <a:spLocks noGrp="1"/>
          </p:cNvSpPr>
          <p:nvPr>
            <p:ph type="body" idx="1"/>
          </p:nvPr>
        </p:nvSpPr>
        <p:spPr>
          <a:xfrm>
            <a:off x="457200" y="1600200"/>
            <a:ext cx="8229600" cy="542499"/>
          </a:xfrm>
        </p:spPr>
        <p:txBody>
          <a:bodyPr/>
          <a:lstStyle/>
          <a:p>
            <a:pPr marL="0" indent="0" eaLnBrk="1" hangingPunct="1">
              <a:buNone/>
            </a:pPr>
            <a:r>
              <a:rPr lang="en-US" altLang="en-US" sz="2000" b="1" dirty="0" smtClean="0"/>
              <a:t>Listing C3-4 </a:t>
            </a:r>
            <a:r>
              <a:rPr lang="en-US" altLang="en-US" sz="2000" dirty="0" smtClean="0"/>
              <a:t>Trying </a:t>
            </a:r>
            <a:r>
              <a:rPr lang="en-US" altLang="en-US" sz="2000" dirty="0"/>
              <a:t>the function </a:t>
            </a:r>
            <a:r>
              <a:rPr lang="en-US" altLang="en-US" sz="2000" b="1" dirty="0">
                <a:solidFill>
                  <a:schemeClr val="tx1"/>
                </a:solidFill>
              </a:rPr>
              <a:t>findBox</a:t>
            </a:r>
          </a:p>
        </p:txBody>
      </p:sp>
      <p:pic>
        <p:nvPicPr>
          <p:cNvPr id="5" name="Picture 6" descr="Computer code has 22 lines. The lines read as follows. Line 1. forward slash forward slash Create and initialize an array of boxes. Line 2. Plain Box left angle bracket s t d colon colon string right angle bracket my Boxes left bracket 5 right bracket semicolon forward slash forward slash Array of Plain Box objects. Line 3. my Boxes left bracket 0 right bracket equals Plain Box left angle bracket s t d colon colon string right angle bracket left parenthesis double quote ring double quote right parenthesis semicolon. Line 4. my Boxes left bracket 1 right bracket equals Plain Box left angle bracket s t d colon colon string right angle bracket left parenthesis double quote hat double quote right parenthesis semicolon. Line 5. my Boxes left bracket 2 right bracket equals Plain Box left angle bracket s t d colon colon string right angle bracket left parenthesis double quote shirt double quote right parenthesis semicolon. Line 6. my Boxes left bracket 3 right bracket equals Plain Box left angle bracket s t d colon colon string right angle bracket left parenthesis double quote sock double quote right parenthesis semicolon. Line 7. my Boxes left bracket 4 right bracket equals Plain Box left angle bracket s t d colon colon string right angle bracket left parenthesis double quote shoe double quote right parenthesis semicolon. Line 8. Plain Box left angle bracket s t d colon colon string right angle bracket found Box semicolon. Line 9. blank. Line 10. forward slash forward slash Try to find a box containing glasses. Line 11. try. Line 12. left brace. Line 13, indented once. found Box equals find Box left parenthesis my Boxes comma 5 comma double quote glasses double quote right parenthesis semicolon. Line 14. right brace. Line 15. catch left parenthesis s t d colon colon logic underscore error log E r r right paren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19" y="2389305"/>
            <a:ext cx="7599363" cy="332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96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Handling Exceptions </a:t>
            </a:r>
            <a:r>
              <a:rPr lang="en-US" altLang="en-US" sz="2000" b="0" dirty="0" smtClean="0"/>
              <a:t>(7 </a:t>
            </a:r>
            <a:r>
              <a:rPr lang="en-US" altLang="en-US" sz="2000" b="0" dirty="0"/>
              <a:t>of 7)</a:t>
            </a:r>
            <a:endParaRPr lang="en-US" dirty="0"/>
          </a:p>
        </p:txBody>
      </p:sp>
      <p:sp>
        <p:nvSpPr>
          <p:cNvPr id="3" name="Text Placeholder 2"/>
          <p:cNvSpPr>
            <a:spLocks noGrp="1"/>
          </p:cNvSpPr>
          <p:nvPr>
            <p:ph type="body" idx="1"/>
          </p:nvPr>
        </p:nvSpPr>
        <p:spPr>
          <a:xfrm>
            <a:off x="457200" y="1600200"/>
            <a:ext cx="8229600" cy="528851"/>
          </a:xfrm>
        </p:spPr>
        <p:txBody>
          <a:bodyPr/>
          <a:lstStyle/>
          <a:p>
            <a:pPr marL="0" indent="0">
              <a:buNone/>
            </a:pPr>
            <a:r>
              <a:rPr lang="en-US" altLang="en-US" sz="2000" b="1" dirty="0"/>
              <a:t>Listing </a:t>
            </a:r>
            <a:r>
              <a:rPr lang="en-US" altLang="en-US" sz="2000" b="1" dirty="0" smtClean="0"/>
              <a:t>C3-4 [Continued]</a:t>
            </a:r>
            <a:endParaRPr lang="en-US" sz="2000" dirty="0"/>
          </a:p>
        </p:txBody>
      </p:sp>
      <p:pic>
        <p:nvPicPr>
          <p:cNvPr id="4" name="Picture 2" descr="The computer code continues. Line 16. left brace. Line 17, indented once. s t d colon colon c out left angle bracket left angle bracket log E r r period what left parenthesis right parenthesis left angle bracket left angle bracket s t d colon colon end l semicolon forward slash forward slash Display error message. Line 18, indented once. found Box equals Plain Box left angle bracket s t d colon colon string right angle bracket left parenthesis double quote nothing double quote right parenthesis semicolon forward slash forward slash Fix problem. Line 19. right brace forward slash forward slash end try dash catch. Line 20. forward slash forward slash Because we catch the exception and fix the problem comma the following. Line 21. forward slash forward slash statement should work even if the target is not found. Line 22. s t d colon colon c out left angle bracket left angle bracket found Box period get Item left parenthesis right parenthesis left angle bracket left angle bracket s t d colon colon end l semicolon. Output of this code reads, Line 1. Target not found in a box. Line 2. not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106" y="2348364"/>
            <a:ext cx="7443788"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0984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686" y="215371"/>
            <a:ext cx="8229600" cy="1097279"/>
          </a:xfrm>
        </p:spPr>
        <p:txBody>
          <a:bodyPr/>
          <a:lstStyle/>
          <a:p>
            <a:r>
              <a:rPr lang="en-US" altLang="en-US" dirty="0"/>
              <a:t>Multiple </a:t>
            </a:r>
            <a:r>
              <a:rPr lang="en-US" altLang="en-US" dirty="0">
                <a:solidFill>
                  <a:schemeClr val="tx2"/>
                </a:solidFill>
              </a:rPr>
              <a:t>C</a:t>
            </a:r>
            <a:r>
              <a:rPr lang="en-US" altLang="en-US" dirty="0" smtClean="0">
                <a:solidFill>
                  <a:schemeClr val="tx2"/>
                </a:solidFill>
              </a:rPr>
              <a:t>atch</a:t>
            </a:r>
            <a:r>
              <a:rPr lang="en-US" altLang="en-US" dirty="0" smtClean="0"/>
              <a:t> </a:t>
            </a:r>
            <a:r>
              <a:rPr lang="en-US" altLang="en-US" dirty="0"/>
              <a:t>Blocks</a:t>
            </a:r>
            <a:endParaRPr lang="en-US" dirty="0"/>
          </a:p>
        </p:txBody>
      </p:sp>
      <p:sp>
        <p:nvSpPr>
          <p:cNvPr id="3" name="Text Placeholder 2"/>
          <p:cNvSpPr>
            <a:spLocks noGrp="1"/>
          </p:cNvSpPr>
          <p:nvPr>
            <p:ph type="body" idx="1"/>
          </p:nvPr>
        </p:nvSpPr>
        <p:spPr>
          <a:xfrm>
            <a:off x="442686" y="1600201"/>
            <a:ext cx="8229600" cy="2488474"/>
          </a:xfrm>
        </p:spPr>
        <p:txBody>
          <a:bodyPr/>
          <a:lstStyle/>
          <a:p>
            <a:pPr eaLnBrk="1" hangingPunct="1"/>
            <a:r>
              <a:rPr lang="en-US" altLang="en-US" sz="2400" b="1" dirty="0">
                <a:solidFill>
                  <a:schemeClr val="tx1"/>
                </a:solidFill>
              </a:rPr>
              <a:t>try</a:t>
            </a:r>
            <a:r>
              <a:rPr lang="en-US" altLang="en-US" sz="2400" dirty="0"/>
              <a:t> block may cause more than one type of exception</a:t>
            </a:r>
          </a:p>
          <a:p>
            <a:pPr lvl="1" eaLnBrk="1" hangingPunct="1"/>
            <a:r>
              <a:rPr lang="en-US" altLang="en-US" sz="2400" dirty="0"/>
              <a:t>Can have many </a:t>
            </a:r>
            <a:r>
              <a:rPr lang="en-US" altLang="en-US" sz="2400" b="1" dirty="0">
                <a:solidFill>
                  <a:schemeClr val="tx1"/>
                </a:solidFill>
              </a:rPr>
              <a:t>catch</a:t>
            </a:r>
            <a:r>
              <a:rPr lang="en-US" altLang="en-US" sz="2400" dirty="0"/>
              <a:t> blocks associated with it</a:t>
            </a:r>
          </a:p>
          <a:p>
            <a:pPr eaLnBrk="1" hangingPunct="1"/>
            <a:r>
              <a:rPr lang="en-US" altLang="en-US" sz="2400" b="1" dirty="0">
                <a:solidFill>
                  <a:schemeClr val="tx1"/>
                </a:solidFill>
              </a:rPr>
              <a:t>catch</a:t>
            </a:r>
            <a:r>
              <a:rPr lang="en-US" altLang="en-US" sz="2400" dirty="0"/>
              <a:t> blocks must be ordered</a:t>
            </a:r>
          </a:p>
          <a:p>
            <a:pPr lvl="1" eaLnBrk="1" hangingPunct="1"/>
            <a:r>
              <a:rPr lang="en-US" altLang="en-US" sz="2400" dirty="0"/>
              <a:t>Most specific classes first</a:t>
            </a:r>
          </a:p>
          <a:p>
            <a:pPr lvl="1" eaLnBrk="1" hangingPunct="1"/>
            <a:r>
              <a:rPr lang="en-US" altLang="en-US" sz="2400" dirty="0"/>
              <a:t>More general classes last</a:t>
            </a:r>
          </a:p>
        </p:txBody>
      </p:sp>
    </p:spTree>
    <p:extLst>
      <p:ext uri="{BB962C8B-B14F-4D97-AF65-F5344CB8AC3E}">
        <p14:creationId xmlns:p14="http://schemas.microsoft.com/office/powerpoint/2010/main" val="212797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Uncaught Exceptions </a:t>
            </a:r>
            <a:r>
              <a:rPr lang="en-US" altLang="en-US" sz="2000" b="0" dirty="0" smtClean="0"/>
              <a:t>(1 </a:t>
            </a:r>
            <a:r>
              <a:rPr lang="en-US" altLang="en-US" sz="2000" b="0" dirty="0"/>
              <a:t>of 4)</a:t>
            </a:r>
            <a:endParaRPr lang="en-US" sz="2000" b="0" dirty="0"/>
          </a:p>
        </p:txBody>
      </p:sp>
      <p:sp>
        <p:nvSpPr>
          <p:cNvPr id="3" name="Text Placeholder 2"/>
          <p:cNvSpPr>
            <a:spLocks noGrp="1"/>
          </p:cNvSpPr>
          <p:nvPr>
            <p:ph type="body" idx="1"/>
          </p:nvPr>
        </p:nvSpPr>
        <p:spPr>
          <a:xfrm>
            <a:off x="457200" y="1600200"/>
            <a:ext cx="8229600" cy="406021"/>
          </a:xfrm>
        </p:spPr>
        <p:txBody>
          <a:bodyPr/>
          <a:lstStyle/>
          <a:p>
            <a:pPr marL="0" indent="0" eaLnBrk="1" hangingPunct="1">
              <a:buNone/>
            </a:pPr>
            <a:r>
              <a:rPr lang="en-US" altLang="en-US" sz="2000" b="1" dirty="0" smtClean="0"/>
              <a:t>Listing </a:t>
            </a:r>
            <a:r>
              <a:rPr lang="en-US" altLang="en-US" sz="2000" b="1" dirty="0"/>
              <a:t>C3-5 </a:t>
            </a:r>
            <a:r>
              <a:rPr lang="en-US" altLang="en-US" sz="2000" dirty="0"/>
              <a:t>A program with an uncaught exception</a:t>
            </a:r>
          </a:p>
        </p:txBody>
      </p:sp>
      <p:pic>
        <p:nvPicPr>
          <p:cNvPr id="4" name="Picture 2" descr="Computer code has 27 lines. The lines read as follows. Line 1. hash include left angle bracket i o stream right angle bracket. Line 2. hash include left angle bracket string right angle bracket. Line 3. blank. Line 4. forward slash forward slash Encodes the character at index i of the string s t r period. Line 5. void encode C h a r left parenthesis i n t, i comma s t d colon colon string ampersand s t r right parenthesis. Line 6. left brace. Line 7, indented once. i n t base equals static underscore cast left angle bracket i n t right angle bracket left parenthesis single quote a single quote right parenthesis semicolon. Line 8, indented once. if left parenthesis is upper left parenthesis s t r left bracket i right bracket right parenthesis right parenthesis. Line 9, indented twice. base equals i n t left parenthesis single quote A single quote right parenthesis semicolon. Line 10. blank. Line 11, indented once. char new C h a r equals left parenthesis static underscore cast left angle bracket i n t right angle bracket left parenthesis s t r left bracket i right bracket right parenthesis minus base plus 3 right parenthesis percent sign 26 plus base semicolon. Line 12, indented once. s t r period replace left parenthesis i comma 1 comma 1 comma new C h a r right parenthesis semicolon forward slash forward slash Method replace can throw exception. Line 13. right brace forward slash forward slash end encode C h a r. Line 14. blank. Line 15. forward slash forward slash Encodes n u m, C h a r characters within a string peri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5" y="2184376"/>
            <a:ext cx="7682871" cy="3910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986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686" y="215371"/>
            <a:ext cx="8229600" cy="1097279"/>
          </a:xfrm>
        </p:spPr>
        <p:txBody>
          <a:bodyPr/>
          <a:lstStyle/>
          <a:p>
            <a:r>
              <a:rPr lang="en-US" altLang="en-US" dirty="0"/>
              <a:t>Background</a:t>
            </a:r>
            <a:endParaRPr lang="en-US" dirty="0"/>
          </a:p>
        </p:txBody>
      </p:sp>
      <p:sp>
        <p:nvSpPr>
          <p:cNvPr id="3" name="Text Placeholder 2"/>
          <p:cNvSpPr>
            <a:spLocks noGrp="1"/>
          </p:cNvSpPr>
          <p:nvPr>
            <p:ph type="body" idx="1"/>
          </p:nvPr>
        </p:nvSpPr>
        <p:spPr>
          <a:xfrm>
            <a:off x="442686" y="1600200"/>
            <a:ext cx="8229600" cy="3651069"/>
          </a:xfrm>
        </p:spPr>
        <p:txBody>
          <a:bodyPr/>
          <a:lstStyle/>
          <a:p>
            <a:pPr eaLnBrk="1" hangingPunct="1"/>
            <a:r>
              <a:rPr lang="en-US" altLang="en-US" sz="2400" dirty="0"/>
              <a:t>Preconditions for a method not always met</a:t>
            </a:r>
          </a:p>
          <a:p>
            <a:pPr lvl="1" eaLnBrk="1" hangingPunct="1"/>
            <a:r>
              <a:rPr lang="en-US" altLang="en-US" sz="2400" dirty="0"/>
              <a:t>Method might return a false to indicate this</a:t>
            </a:r>
          </a:p>
          <a:p>
            <a:pPr lvl="1" eaLnBrk="1" hangingPunct="1"/>
            <a:r>
              <a:rPr lang="en-US" altLang="en-US" sz="2400" dirty="0"/>
              <a:t>But not always possible</a:t>
            </a:r>
          </a:p>
          <a:p>
            <a:pPr eaLnBrk="1" hangingPunct="1"/>
            <a:r>
              <a:rPr lang="en-US" altLang="en-US" sz="2400" dirty="0"/>
              <a:t>Example</a:t>
            </a:r>
          </a:p>
          <a:p>
            <a:pPr lvl="1" eaLnBrk="1" hangingPunct="1"/>
            <a:r>
              <a:rPr lang="en-US" altLang="en-US" sz="2400" dirty="0"/>
              <a:t>Stack method </a:t>
            </a:r>
            <a:r>
              <a:rPr lang="en-US" altLang="en-US" sz="2400" b="1" dirty="0">
                <a:solidFill>
                  <a:schemeClr val="tx1"/>
                </a:solidFill>
              </a:rPr>
              <a:t>peek()</a:t>
            </a:r>
            <a:r>
              <a:rPr lang="en-US" altLang="en-US" sz="2400" dirty="0">
                <a:solidFill>
                  <a:srgbClr val="00B0F0"/>
                </a:solidFill>
              </a:rPr>
              <a:t> </a:t>
            </a:r>
            <a:r>
              <a:rPr lang="en-US" altLang="en-US" sz="2400" dirty="0"/>
              <a:t>called on empty stack which contains items of type </a:t>
            </a:r>
            <a:r>
              <a:rPr lang="en-US" altLang="en-US" sz="2400" b="1" dirty="0">
                <a:solidFill>
                  <a:schemeClr val="tx1"/>
                </a:solidFill>
              </a:rPr>
              <a:t>bool</a:t>
            </a:r>
          </a:p>
          <a:p>
            <a:pPr lvl="1" eaLnBrk="1" hangingPunct="1"/>
            <a:r>
              <a:rPr lang="en-US" altLang="en-US" sz="2400" dirty="0"/>
              <a:t>Return cannot be sure if return is normal or an exception</a:t>
            </a:r>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Uncaught Exceptions </a:t>
            </a:r>
            <a:r>
              <a:rPr lang="en-US" altLang="en-US" sz="2000" b="0" dirty="0" smtClean="0"/>
              <a:t>(2 of 4)</a:t>
            </a:r>
            <a:endParaRPr lang="en-US" sz="2000" b="0" dirty="0"/>
          </a:p>
        </p:txBody>
      </p:sp>
      <p:sp>
        <p:nvSpPr>
          <p:cNvPr id="3" name="Text Placeholder 2"/>
          <p:cNvSpPr>
            <a:spLocks noGrp="1"/>
          </p:cNvSpPr>
          <p:nvPr>
            <p:ph type="body" idx="1"/>
          </p:nvPr>
        </p:nvSpPr>
        <p:spPr>
          <a:xfrm>
            <a:off x="457200" y="1600200"/>
            <a:ext cx="8229600" cy="487907"/>
          </a:xfrm>
        </p:spPr>
        <p:txBody>
          <a:bodyPr/>
          <a:lstStyle/>
          <a:p>
            <a:pPr marL="0" indent="0">
              <a:buNone/>
            </a:pPr>
            <a:r>
              <a:rPr lang="en-US" altLang="en-US" sz="2000" b="1" dirty="0" smtClean="0"/>
              <a:t>Listing C3-5 [Continued]</a:t>
            </a:r>
            <a:endParaRPr lang="en-US" altLang="en-US" sz="2000" b="1" dirty="0"/>
          </a:p>
        </p:txBody>
      </p:sp>
      <p:pic>
        <p:nvPicPr>
          <p:cNvPr id="4" name="Picture 2" descr="The computer code continues. Line 16. void encode String left parenthesis i n t n u m, C h a r comma s t d colon colon string ampersand s t r right parenthesis. Line 17. left brace. Line 18, indented once. for left parenthesis i n t, j equals n u m, C h a r minus 1 semicolon j greater than sign equals 0 semicolon j minus minus right parenthesis. Line 19, indented twice. encode C h a r left parenthesis j comma s t r right parenthesis semicolon. Line 20. right brace forward slash forward slash end encode String. Line 21. blank. Line 22. i n t main left parenthesis right parenthesis. Line 23. left brace. Line 24, indented once. s t d colon colon string s t r 1 equals double quote Sarah double quote semicolon. Line 25, indented once. encode String left parenthesis 99 comma s t r 1 right parenthesis semicolon. Line 26, indented once. return 0 semicolon. Line 27. right brace forward slash forward slash end m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532" y="2375657"/>
            <a:ext cx="7246937"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092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Uncaught Exceptions </a:t>
            </a:r>
            <a:r>
              <a:rPr lang="en-US" altLang="en-US" sz="2000" b="0" dirty="0" smtClean="0"/>
              <a:t>(3 </a:t>
            </a:r>
            <a:r>
              <a:rPr lang="en-US" altLang="en-US" sz="2000" b="0" dirty="0"/>
              <a:t>of 4)</a:t>
            </a:r>
            <a:endParaRPr lang="en-US" dirty="0"/>
          </a:p>
        </p:txBody>
      </p:sp>
      <p:sp>
        <p:nvSpPr>
          <p:cNvPr id="3" name="Text Placeholder 2"/>
          <p:cNvSpPr>
            <a:spLocks noGrp="1"/>
          </p:cNvSpPr>
          <p:nvPr>
            <p:ph type="body" idx="1"/>
          </p:nvPr>
        </p:nvSpPr>
        <p:spPr>
          <a:xfrm>
            <a:off x="457200" y="1600201"/>
            <a:ext cx="8229600" cy="433316"/>
          </a:xfrm>
        </p:spPr>
        <p:txBody>
          <a:bodyPr/>
          <a:lstStyle/>
          <a:p>
            <a:pPr marL="0" indent="0" eaLnBrk="1" hangingPunct="1">
              <a:buNone/>
            </a:pPr>
            <a:r>
              <a:rPr lang="en-US" altLang="en-US" sz="2000" b="1" dirty="0" smtClean="0"/>
              <a:t>Figure C3-2 </a:t>
            </a:r>
            <a:r>
              <a:rPr lang="en-US" altLang="en-US" sz="2000" dirty="0" smtClean="0"/>
              <a:t>Flow </a:t>
            </a:r>
            <a:r>
              <a:rPr lang="en-US" altLang="en-US" sz="2000" dirty="0"/>
              <a:t>of control for an uncaught exception</a:t>
            </a:r>
          </a:p>
        </p:txBody>
      </p:sp>
      <p:pic>
        <p:nvPicPr>
          <p:cNvPr id="4" name="Picture 6" descr="An array titled, s t r has the following values: S, a, r, a, h. Another array titled, n u m, C h a r has value 99. Below the arrays, is a computer code, which is divided into three different parts. First code part is as follows: Computer code has 8 lines. The lines read as follows. Line 1. void encode C h a r left parenthesis i n t, i comma s t d colon colon string ampersand s t r right parenthesis. Line 2. left brace. Line 3, indented once. i n t base equals static underscore cast left angle bracket i n t right angle bracket left parenthesis single quote a single quote right parenthesis semicolon. Line 4, indented once. if left parenthesis is upper left parenthesis s t r left bracket i right bracket right parenthesis right parenthesis. Line 5, indented twice. base equals i n t left parenthesis single quote A single quote right parenthesis semicolon. Line 6, indented once. c h a r new C h a r equals left parenthesis static underscore cast left angle bracket i n t right angle bracket left parenthesis s t r left bracket i right bracket right parenthesis minus base plus 3 right parenthesis percent sign 26 plus base semicolon. Line 7, indented once. s t r period replace left parenthesis i comma 1 comma 1 comma new C h a r right parenthesis semicolon. Line 8. right brace forward slash forward slash end encode C h a r. A note beside reads, out of range exception occurs here, is not handled, so propagates back to encode String. Encode C h a r function is called in the second code 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437" y="2321068"/>
            <a:ext cx="7223125" cy="346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4772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Uncaught Exceptions </a:t>
            </a:r>
            <a:r>
              <a:rPr lang="en-US" altLang="en-US" sz="2000" b="0" dirty="0" smtClean="0"/>
              <a:t>(4 </a:t>
            </a:r>
            <a:r>
              <a:rPr lang="en-US" altLang="en-US" sz="2000" b="0" dirty="0"/>
              <a:t>of 4)</a:t>
            </a:r>
            <a:endParaRPr lang="en-US" dirty="0"/>
          </a:p>
        </p:txBody>
      </p:sp>
      <p:sp>
        <p:nvSpPr>
          <p:cNvPr id="3" name="Text Placeholder 2"/>
          <p:cNvSpPr>
            <a:spLocks noGrp="1"/>
          </p:cNvSpPr>
          <p:nvPr>
            <p:ph type="body" idx="1"/>
          </p:nvPr>
        </p:nvSpPr>
        <p:spPr>
          <a:xfrm>
            <a:off x="457200" y="1600200"/>
            <a:ext cx="8229600" cy="501555"/>
          </a:xfrm>
        </p:spPr>
        <p:txBody>
          <a:bodyPr/>
          <a:lstStyle/>
          <a:p>
            <a:pPr marL="0" indent="0">
              <a:buNone/>
            </a:pPr>
            <a:r>
              <a:rPr lang="en-US" altLang="en-US" sz="2000" b="1" dirty="0"/>
              <a:t>Figure </a:t>
            </a:r>
            <a:r>
              <a:rPr lang="en-US" altLang="en-US" sz="2000" b="1" dirty="0" smtClean="0"/>
              <a:t>C3-2 [Continued]</a:t>
            </a:r>
            <a:endParaRPr lang="en-US" sz="2000" dirty="0"/>
          </a:p>
        </p:txBody>
      </p:sp>
      <p:pic>
        <p:nvPicPr>
          <p:cNvPr id="4" name="Picture 2" descr="Second code part is as follows: Computer code has 5 lines. The lines read as follows. Line 1. void encode String left parenthesis i n t n u m, C h a r comma s t d colon colon string ampersand s t r right parenthesis. Line 2. left brace. Line 3, indented once. for left parenthesis i n t, j equals n u m, C h a r minus 1 semicolon j greater than sign equals 0 semicolon j minus minus right parenthesis. Line 4, indented twice. encode Char left parenthesis j comma s t r right parenthesis semicolon. Line 5. right brace forward slash forward slash end encode String. A note beside reads, out of range exception occurs here, is not handled, so propagates back to encode String. Encode string function is called in the third code part. Third code part represents the main function, which is as follows: Computer code has 6 lines. The lines read as follows. Line 1. i n t main left parenthesis right parenthesis. Line 2. left brace. Line 3, indented once. s t d colon colon string s t r 1 equals double quote Sarah double quote semicolon. Line 4, indented once. encode String left parenthesis 99 comma s t r 1 right parenthesis semicolon. Line 5, indented once. return 0 semicolon. Line 6. right brace forward slash forward slash end main. A note beside reads, out of range exception not handled in main; causes abnormal program termination. Line 3 of code returns output, which reads, abnormal program termin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18" y="2389305"/>
            <a:ext cx="7309565" cy="391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416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686" y="215371"/>
            <a:ext cx="8469302" cy="1097279"/>
          </a:xfrm>
        </p:spPr>
        <p:txBody>
          <a:bodyPr anchor="b"/>
          <a:lstStyle/>
          <a:p>
            <a:r>
              <a:rPr lang="en-US" altLang="en-US" dirty="0"/>
              <a:t>Programmer-Defined Exception Classes </a:t>
            </a:r>
            <a:r>
              <a:rPr lang="en-US" altLang="en-US" sz="2000" b="0" dirty="0" smtClean="0"/>
              <a:t>(1 </a:t>
            </a:r>
            <a:r>
              <a:rPr lang="en-US" altLang="en-US" sz="2000" b="0" dirty="0"/>
              <a:t>of 2)</a:t>
            </a:r>
            <a:endParaRPr lang="en-US" sz="2000" b="0" dirty="0"/>
          </a:p>
        </p:txBody>
      </p:sp>
      <p:sp>
        <p:nvSpPr>
          <p:cNvPr id="3" name="Text Placeholder 2"/>
          <p:cNvSpPr>
            <a:spLocks noGrp="1"/>
          </p:cNvSpPr>
          <p:nvPr>
            <p:ph type="body" idx="1"/>
          </p:nvPr>
        </p:nvSpPr>
        <p:spPr>
          <a:xfrm>
            <a:off x="442686" y="1600201"/>
            <a:ext cx="8229600" cy="2754086"/>
          </a:xfrm>
        </p:spPr>
        <p:txBody>
          <a:bodyPr/>
          <a:lstStyle/>
          <a:p>
            <a:pPr eaLnBrk="1" hangingPunct="1"/>
            <a:r>
              <a:rPr lang="en-US" altLang="en-US" sz="2400" dirty="0"/>
              <a:t>Usually, </a:t>
            </a:r>
            <a:r>
              <a:rPr lang="en-US" altLang="en-US" sz="2400" dirty="0" smtClean="0"/>
              <a:t>C++ </a:t>
            </a:r>
            <a:r>
              <a:rPr lang="en-US" altLang="en-US" sz="2400" dirty="0"/>
              <a:t>exception class </a:t>
            </a:r>
            <a:r>
              <a:rPr lang="en-US" altLang="en-US" sz="2400" b="1" dirty="0">
                <a:solidFill>
                  <a:schemeClr val="tx1"/>
                </a:solidFill>
              </a:rPr>
              <a:t>exception</a:t>
            </a:r>
            <a:r>
              <a:rPr lang="en-US" altLang="en-US" sz="2400" dirty="0"/>
              <a:t> , or one of its derived classes, is the base class</a:t>
            </a:r>
          </a:p>
          <a:p>
            <a:pPr lvl="1" eaLnBrk="1" hangingPunct="1"/>
            <a:r>
              <a:rPr lang="en-US" altLang="en-US" sz="2400" dirty="0"/>
              <a:t>Provides a standardized interface for working with exceptions.</a:t>
            </a:r>
          </a:p>
          <a:p>
            <a:pPr eaLnBrk="1" hangingPunct="1"/>
            <a:r>
              <a:rPr lang="en-US" altLang="en-US" sz="2400" dirty="0"/>
              <a:t>Exception class typically consists of a constructor that has a string parameter</a:t>
            </a:r>
          </a:p>
        </p:txBody>
      </p:sp>
    </p:spTree>
    <p:extLst>
      <p:ext uri="{BB962C8B-B14F-4D97-AF65-F5344CB8AC3E}">
        <p14:creationId xmlns:p14="http://schemas.microsoft.com/office/powerpoint/2010/main" val="3312069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52" y="255896"/>
            <a:ext cx="8550322" cy="1066799"/>
          </a:xfrm>
        </p:spPr>
        <p:txBody>
          <a:bodyPr anchor="b"/>
          <a:lstStyle/>
          <a:p>
            <a:r>
              <a:rPr lang="en-US" altLang="en-US" dirty="0"/>
              <a:t>Programmer-Defined Exception Classes </a:t>
            </a:r>
            <a:r>
              <a:rPr lang="en-US" altLang="en-US" sz="2000" b="0" dirty="0" smtClean="0"/>
              <a:t>(2 </a:t>
            </a:r>
            <a:r>
              <a:rPr lang="en-US" altLang="en-US" sz="2000" b="0" dirty="0"/>
              <a:t>of 2)</a:t>
            </a:r>
            <a:endParaRPr lang="en-US" dirty="0"/>
          </a:p>
        </p:txBody>
      </p:sp>
      <p:pic>
        <p:nvPicPr>
          <p:cNvPr id="5" name="Picture 7" descr="Computer code has 9 lines. The lines read as follows. Line 1. hash include left angle bracket s t d except right angle bracket. Line 2. hash include left angle bracket string right angle bracket. Line 3. class Target Not Found Exception colon public s t d colon colon exception. Line 4. left brace. Line 5. public colon. Line 6. Target Not Found Exception left parenthesis c o n s t, s t d colon colon string ampersand message equals double quote double quote right parenthesis colon s t d colon colon exception left parenthesis double quote Target not found color double quote plus message right parenthesis. Line 7. left brace. Line 8. right brace forward slash forward slash end constructor. Line 9. right brace semicolon forward slash forward slash end Target Not Found Excep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69" y="1703893"/>
            <a:ext cx="7942262"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descr="Computer code reads, throw Target Not Found Exception left parenthesis target plus double quote not found in a box exclamation point double quote right parenthesis semicol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182" y="4397881"/>
            <a:ext cx="75136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a:xfrm>
            <a:off x="443552" y="5355911"/>
            <a:ext cx="8229600" cy="730377"/>
          </a:xfrm>
        </p:spPr>
        <p:txBody>
          <a:bodyPr/>
          <a:lstStyle/>
          <a:p>
            <a:pPr marL="0" indent="0" eaLnBrk="1" hangingPunct="1">
              <a:buNone/>
            </a:pPr>
            <a:r>
              <a:rPr lang="en-US" altLang="en-US" sz="2000" dirty="0" smtClean="0"/>
              <a:t>Example–constructor </a:t>
            </a:r>
            <a:r>
              <a:rPr lang="en-US" altLang="en-US" sz="2000" dirty="0"/>
              <a:t>provides way for throw statement to identify condition of exception.</a:t>
            </a:r>
          </a:p>
        </p:txBody>
      </p:sp>
    </p:spTree>
    <p:extLst>
      <p:ext uri="{BB962C8B-B14F-4D97-AF65-F5344CB8AC3E}">
        <p14:creationId xmlns:p14="http://schemas.microsoft.com/office/powerpoint/2010/main" val="502833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686" y="215371"/>
            <a:ext cx="8229600" cy="1097279"/>
          </a:xfrm>
        </p:spPr>
        <p:txBody>
          <a:bodyPr/>
          <a:lstStyle/>
          <a:p>
            <a:r>
              <a:rPr lang="en-US" altLang="en-US" dirty="0"/>
              <a:t>Problem to Solve </a:t>
            </a:r>
            <a:r>
              <a:rPr lang="en-US" altLang="en-US" sz="2000" b="0" dirty="0" smtClean="0"/>
              <a:t>(1 </a:t>
            </a:r>
            <a:r>
              <a:rPr lang="en-US" altLang="en-US" sz="2000" b="0" dirty="0"/>
              <a:t>of 3)</a:t>
            </a:r>
            <a:endParaRPr lang="en-US" sz="2000" b="0" dirty="0"/>
          </a:p>
        </p:txBody>
      </p:sp>
      <p:sp>
        <p:nvSpPr>
          <p:cNvPr id="3" name="Text Placeholder 2"/>
          <p:cNvSpPr>
            <a:spLocks noGrp="1"/>
          </p:cNvSpPr>
          <p:nvPr>
            <p:ph type="body" idx="1"/>
          </p:nvPr>
        </p:nvSpPr>
        <p:spPr>
          <a:xfrm>
            <a:off x="442686" y="1600201"/>
            <a:ext cx="8229600" cy="3830782"/>
          </a:xfrm>
        </p:spPr>
        <p:txBody>
          <a:bodyPr/>
          <a:lstStyle/>
          <a:p>
            <a:pPr eaLnBrk="1" hangingPunct="1"/>
            <a:r>
              <a:rPr lang="en-US" altLang="en-US" sz="2400" dirty="0"/>
              <a:t>Previous </a:t>
            </a:r>
            <a:r>
              <a:rPr lang="en-US" altLang="en-US" sz="2400" dirty="0" smtClean="0"/>
              <a:t>C++ </a:t>
            </a:r>
            <a:r>
              <a:rPr lang="en-US" altLang="en-US" sz="2400" dirty="0"/>
              <a:t>Interlude worked on video game</a:t>
            </a:r>
          </a:p>
          <a:p>
            <a:pPr eaLnBrk="1" hangingPunct="1"/>
            <a:r>
              <a:rPr lang="en-US" altLang="en-US" sz="2400" dirty="0"/>
              <a:t>Next task</a:t>
            </a:r>
          </a:p>
          <a:p>
            <a:pPr lvl="1" eaLnBrk="1" hangingPunct="1"/>
            <a:r>
              <a:rPr lang="en-US" altLang="en-US" sz="2400" dirty="0"/>
              <a:t>Create function that searches for given string in a number of boxes</a:t>
            </a:r>
          </a:p>
          <a:p>
            <a:pPr eaLnBrk="1" hangingPunct="1"/>
            <a:r>
              <a:rPr lang="en-US" altLang="en-US" sz="2400" dirty="0"/>
              <a:t>Function parameters</a:t>
            </a:r>
          </a:p>
          <a:p>
            <a:pPr lvl="1" eaLnBrk="1" hangingPunct="1"/>
            <a:r>
              <a:rPr lang="en-US" altLang="en-US" sz="2400" dirty="0"/>
              <a:t>Array of </a:t>
            </a:r>
            <a:r>
              <a:rPr lang="en-US" altLang="en-US" sz="2400" b="1" dirty="0">
                <a:solidFill>
                  <a:schemeClr val="tx1"/>
                </a:solidFill>
              </a:rPr>
              <a:t>string</a:t>
            </a:r>
            <a:r>
              <a:rPr lang="en-US" altLang="en-US" sz="2400" dirty="0"/>
              <a:t> objects</a:t>
            </a:r>
          </a:p>
          <a:p>
            <a:pPr lvl="1" eaLnBrk="1" hangingPunct="1"/>
            <a:r>
              <a:rPr lang="en-US" altLang="en-US" sz="2400" dirty="0"/>
              <a:t>Integer represents number of objects in array</a:t>
            </a:r>
          </a:p>
          <a:p>
            <a:pPr lvl="1" eaLnBrk="1" hangingPunct="1"/>
            <a:r>
              <a:rPr lang="en-US" altLang="en-US" sz="2400" dirty="0"/>
              <a:t>String to be located</a:t>
            </a:r>
          </a:p>
        </p:txBody>
      </p:sp>
    </p:spTree>
    <p:extLst>
      <p:ext uri="{BB962C8B-B14F-4D97-AF65-F5344CB8AC3E}">
        <p14:creationId xmlns:p14="http://schemas.microsoft.com/office/powerpoint/2010/main" val="4231781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42686" y="215371"/>
            <a:ext cx="8229600" cy="1097279"/>
          </a:xfrm>
        </p:spPr>
        <p:txBody>
          <a:bodyPr/>
          <a:lstStyle/>
          <a:p>
            <a:r>
              <a:rPr lang="en-US" altLang="en-US" dirty="0"/>
              <a:t>Problem to Solve </a:t>
            </a:r>
            <a:r>
              <a:rPr lang="en-US" altLang="en-US" sz="2000" b="0" dirty="0" smtClean="0"/>
              <a:t>(2 </a:t>
            </a:r>
            <a:r>
              <a:rPr lang="en-US" altLang="en-US" sz="2000" b="0" dirty="0"/>
              <a:t>of 3)</a:t>
            </a:r>
            <a:endParaRPr lang="en-US" sz="2000" b="0" dirty="0"/>
          </a:p>
        </p:txBody>
      </p:sp>
      <p:sp>
        <p:nvSpPr>
          <p:cNvPr id="3" name="Text Placeholder 2"/>
          <p:cNvSpPr>
            <a:spLocks noGrp="1"/>
          </p:cNvSpPr>
          <p:nvPr>
            <p:ph type="body" idx="1"/>
          </p:nvPr>
        </p:nvSpPr>
        <p:spPr>
          <a:xfrm>
            <a:off x="457200" y="1600200"/>
            <a:ext cx="8229600" cy="487907"/>
          </a:xfrm>
        </p:spPr>
        <p:txBody>
          <a:bodyPr/>
          <a:lstStyle/>
          <a:p>
            <a:pPr marL="0" indent="0" eaLnBrk="1" hangingPunct="1">
              <a:buNone/>
            </a:pPr>
            <a:r>
              <a:rPr lang="en-US" altLang="en-US" sz="2000" b="1" dirty="0" smtClean="0"/>
              <a:t>Listing </a:t>
            </a:r>
            <a:r>
              <a:rPr lang="en-US" altLang="en-US" sz="2000" b="1" dirty="0"/>
              <a:t>C3-1 </a:t>
            </a:r>
            <a:r>
              <a:rPr lang="en-US" altLang="en-US" sz="2000" dirty="0"/>
              <a:t>First try at the function </a:t>
            </a:r>
            <a:r>
              <a:rPr lang="en-US" altLang="en-US" sz="2000" b="1" dirty="0">
                <a:solidFill>
                  <a:schemeClr val="tx1"/>
                </a:solidFill>
              </a:rPr>
              <a:t>findBox</a:t>
            </a:r>
          </a:p>
        </p:txBody>
      </p:sp>
      <p:pic>
        <p:nvPicPr>
          <p:cNvPr id="4" name="Picture 6" descr="Computer code has 13 lines. The lines read as follows. Line 1. Plain Box left angle bracket s t d colon colon string right angle bracket find Box left parenthesis Plain Box left angle bracket s t d colon colon string right angle bracket boxes left bracket right bracket comma i n t size comma . Line 2, indented once. s t d colon colon string target right parenthesis. Line 3. left brace. Line 4, indented once. i n t index equals 0 semicolon. Line 5, indented once. bool found equals false semicolon. Line 6, indented once. while left parenthesis exclamation point found ampersand ampersand left parenthesis index less than sign size right parenthesis right parenthesis. Line 7, indented once. left brace. Line 8, indented twice. found equals left parenthesis target equals equals boxes left bracket index right bracket period get Item left parenthesis right parenthesis right parenthesis semicolon. Line 9, indented twice. if left parenthesis exclamation point found right parenthesis. Line 10, indented 3 times. index plus plus semicolon forward slash forward slash Look at next entry. Line 11, indented twice. right brace forward slash forward slash end while. Line 12, indented once. return boxes left bracket index right bracket semicolon. Line 13. right brace forward slash forward slash end find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51" y="2375657"/>
            <a:ext cx="8041497" cy="316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8494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686" y="215371"/>
            <a:ext cx="8229600" cy="1097279"/>
          </a:xfrm>
        </p:spPr>
        <p:txBody>
          <a:bodyPr/>
          <a:lstStyle/>
          <a:p>
            <a:r>
              <a:rPr lang="en-US" altLang="en-US" dirty="0"/>
              <a:t>Problem to Solve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a:xfrm>
            <a:off x="442686" y="1600201"/>
            <a:ext cx="8229600" cy="2788920"/>
          </a:xfrm>
        </p:spPr>
        <p:txBody>
          <a:bodyPr/>
          <a:lstStyle/>
          <a:p>
            <a:pPr eaLnBrk="1" hangingPunct="1"/>
            <a:r>
              <a:rPr lang="en-US" altLang="en-US" sz="2400" dirty="0"/>
              <a:t>Must deal with problem of a box containing target string not in the array</a:t>
            </a:r>
          </a:p>
          <a:p>
            <a:pPr lvl="1" eaLnBrk="1" hangingPunct="1"/>
            <a:r>
              <a:rPr lang="en-US" altLang="en-US" sz="2400" dirty="0"/>
              <a:t>If target not found, function returns </a:t>
            </a:r>
            <a:r>
              <a:rPr lang="en-US" altLang="en-US" sz="2400" b="1" dirty="0">
                <a:solidFill>
                  <a:schemeClr val="tx1"/>
                </a:solidFill>
              </a:rPr>
              <a:t>boxes[size]</a:t>
            </a:r>
            <a:r>
              <a:rPr lang="en-US" altLang="en-US" sz="2400" dirty="0">
                <a:solidFill>
                  <a:srgbClr val="0070C0"/>
                </a:solidFill>
              </a:rPr>
              <a:t> </a:t>
            </a:r>
            <a:r>
              <a:rPr lang="en-US" altLang="en-US" sz="2400" dirty="0"/>
              <a:t>which is undefined</a:t>
            </a:r>
          </a:p>
          <a:p>
            <a:pPr lvl="1" eaLnBrk="1" hangingPunct="1"/>
            <a:r>
              <a:rPr lang="en-US" altLang="en-US" sz="2400" dirty="0"/>
              <a:t>Problems occur when client tries to use this “box”</a:t>
            </a:r>
          </a:p>
          <a:p>
            <a:pPr eaLnBrk="1" hangingPunct="1"/>
            <a:r>
              <a:rPr lang="en-US" altLang="en-US" sz="2400" dirty="0"/>
              <a:t>What to return when target not found?</a:t>
            </a:r>
          </a:p>
        </p:txBody>
      </p:sp>
    </p:spTree>
    <p:extLst>
      <p:ext uri="{BB962C8B-B14F-4D97-AF65-F5344CB8AC3E}">
        <p14:creationId xmlns:p14="http://schemas.microsoft.com/office/powerpoint/2010/main" val="4228613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686" y="215371"/>
            <a:ext cx="8229600" cy="1097279"/>
          </a:xfrm>
        </p:spPr>
        <p:txBody>
          <a:bodyPr/>
          <a:lstStyle/>
          <a:p>
            <a:r>
              <a:rPr lang="en-US" altLang="en-US" dirty="0" smtClean="0"/>
              <a:t>Assertions </a:t>
            </a:r>
            <a:r>
              <a:rPr lang="en-US" altLang="en-US" sz="2000" b="0" dirty="0" smtClean="0"/>
              <a:t>(1 of 2)</a:t>
            </a:r>
            <a:endParaRPr lang="en-US" sz="2000" b="0" dirty="0"/>
          </a:p>
        </p:txBody>
      </p:sp>
      <p:sp>
        <p:nvSpPr>
          <p:cNvPr id="3" name="Text Placeholder 2"/>
          <p:cNvSpPr>
            <a:spLocks noGrp="1"/>
          </p:cNvSpPr>
          <p:nvPr>
            <p:ph type="body" idx="1"/>
          </p:nvPr>
        </p:nvSpPr>
        <p:spPr>
          <a:xfrm>
            <a:off x="442686" y="1600201"/>
            <a:ext cx="8229600" cy="4042954"/>
          </a:xfrm>
        </p:spPr>
        <p:txBody>
          <a:bodyPr/>
          <a:lstStyle/>
          <a:p>
            <a:pPr eaLnBrk="1" hangingPunct="1"/>
            <a:r>
              <a:rPr lang="en-US" altLang="en-US" sz="2400" dirty="0"/>
              <a:t>Express an assertion either as a comment or by using the </a:t>
            </a:r>
            <a:r>
              <a:rPr lang="en-US" altLang="en-US" sz="2400" dirty="0" smtClean="0"/>
              <a:t>C++ </a:t>
            </a:r>
            <a:r>
              <a:rPr lang="en-US" altLang="en-US" sz="2400" dirty="0"/>
              <a:t>function </a:t>
            </a:r>
            <a:r>
              <a:rPr lang="en-US" altLang="en-US" sz="2400" b="1" dirty="0">
                <a:solidFill>
                  <a:schemeClr val="tx1"/>
                </a:solidFill>
              </a:rPr>
              <a:t>assert</a:t>
            </a:r>
          </a:p>
          <a:p>
            <a:pPr lvl="1" eaLnBrk="1" hangingPunct="1"/>
            <a:r>
              <a:rPr lang="en-US" altLang="en-US" sz="2400" dirty="0"/>
              <a:t>Make assertions about variables, objects</a:t>
            </a:r>
          </a:p>
          <a:p>
            <a:pPr lvl="1" eaLnBrk="1" hangingPunct="1"/>
            <a:r>
              <a:rPr lang="en-US" altLang="en-US" sz="2400" dirty="0"/>
              <a:t>Assertion in form of boolean expression that should be true at that point in program</a:t>
            </a:r>
          </a:p>
          <a:p>
            <a:pPr lvl="1" eaLnBrk="1" hangingPunct="1"/>
            <a:r>
              <a:rPr lang="en-US" altLang="en-US" sz="2400" dirty="0"/>
              <a:t>False halts program execution</a:t>
            </a:r>
          </a:p>
          <a:p>
            <a:pPr eaLnBrk="1" hangingPunct="1"/>
            <a:r>
              <a:rPr lang="en-US" altLang="en-US" sz="2400" dirty="0"/>
              <a:t>Mainly used to validate pre- or postconditions</a:t>
            </a:r>
          </a:p>
          <a:p>
            <a:pPr eaLnBrk="1" hangingPunct="1"/>
            <a:r>
              <a:rPr lang="en-US" altLang="en-US" sz="2400" dirty="0"/>
              <a:t>This is a debugging tool</a:t>
            </a:r>
          </a:p>
          <a:p>
            <a:pPr lvl="1" eaLnBrk="1" hangingPunct="1"/>
            <a:r>
              <a:rPr lang="en-US" altLang="en-US" sz="2400" dirty="0"/>
              <a:t>Not a substitute for an </a:t>
            </a:r>
            <a:r>
              <a:rPr lang="en-US" altLang="en-US" sz="2400" b="1" dirty="0">
                <a:solidFill>
                  <a:schemeClr val="tx1"/>
                </a:solidFill>
              </a:rPr>
              <a:t>if</a:t>
            </a:r>
            <a:r>
              <a:rPr lang="en-US" altLang="en-US" sz="2400" dirty="0"/>
              <a:t> statement</a:t>
            </a:r>
          </a:p>
        </p:txBody>
      </p:sp>
    </p:spTree>
    <p:extLst>
      <p:ext uri="{BB962C8B-B14F-4D97-AF65-F5344CB8AC3E}">
        <p14:creationId xmlns:p14="http://schemas.microsoft.com/office/powerpoint/2010/main" val="3983299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52" y="215371"/>
            <a:ext cx="8229600" cy="1097279"/>
          </a:xfrm>
        </p:spPr>
        <p:txBody>
          <a:bodyPr anchor="b"/>
          <a:lstStyle/>
          <a:p>
            <a:r>
              <a:rPr lang="en-US" altLang="en-US" dirty="0"/>
              <a:t>Assertions </a:t>
            </a:r>
            <a:r>
              <a:rPr lang="en-US" altLang="en-US" sz="2000" b="0" dirty="0" smtClean="0"/>
              <a:t>(2 </a:t>
            </a:r>
            <a:r>
              <a:rPr lang="en-US" altLang="en-US" sz="2000" b="0" dirty="0"/>
              <a:t>of 2)</a:t>
            </a:r>
            <a:endParaRPr lang="en-US" dirty="0"/>
          </a:p>
        </p:txBody>
      </p:sp>
      <p:sp>
        <p:nvSpPr>
          <p:cNvPr id="4" name="Text Placeholder 3"/>
          <p:cNvSpPr>
            <a:spLocks noGrp="1"/>
          </p:cNvSpPr>
          <p:nvPr>
            <p:ph type="body" idx="1"/>
          </p:nvPr>
        </p:nvSpPr>
        <p:spPr>
          <a:xfrm>
            <a:off x="457200" y="1600200"/>
            <a:ext cx="8229600" cy="487907"/>
          </a:xfrm>
        </p:spPr>
        <p:txBody>
          <a:bodyPr/>
          <a:lstStyle/>
          <a:p>
            <a:pPr marL="0" indent="0" eaLnBrk="1" hangingPunct="1">
              <a:buNone/>
            </a:pPr>
            <a:r>
              <a:rPr lang="en-US" altLang="en-US" sz="2000" b="1" dirty="0" smtClean="0"/>
              <a:t>Listing C3-2 </a:t>
            </a:r>
            <a:r>
              <a:rPr lang="en-US" altLang="en-US" sz="2000" dirty="0" smtClean="0"/>
              <a:t>Revised </a:t>
            </a:r>
            <a:r>
              <a:rPr lang="en-US" altLang="en-US" sz="2000" b="1" dirty="0">
                <a:solidFill>
                  <a:schemeClr val="tx1"/>
                </a:solidFill>
              </a:rPr>
              <a:t>findBox</a:t>
            </a:r>
            <a:r>
              <a:rPr lang="en-US" altLang="en-US" sz="2000" dirty="0"/>
              <a:t> function with assertions</a:t>
            </a:r>
          </a:p>
        </p:txBody>
      </p:sp>
      <p:pic>
        <p:nvPicPr>
          <p:cNvPr id="5" name="Picture 6" descr="Computer code has 14 lines. The lines read as follows. Line 1. Plain Box left angle bracket s t d colon colon string right angle bracket find Box left parenthesis Plain Box left angle bracket s t d colon colon string right angle bracket boxes left bracket right bracket comma i n t size comma . Line 2, indented once. s t d colon colon string target right parenthesis. Line 3. left brace. Line 4, indented once. i n t index equals 0 semicolon. Line 5, indented once. bool found equals false semicolon. Line 6, indented once. while left parenthesis exclamation point found ampersand ampersand left parenthesis index less than sign size right parenthesis right parenthesis. Line 7, indented once. left brace. Line 8, indented twice. found equals left parenthesis target equals equals boxes left bracket index right bracket period get Item left parenthesis right parenthesis right parenthesis semicolon. Line 9, indented twice. if left parenthesis exclamation point found right parenthesis. Line 10, indented 3 times. index plus plus semicolon forward slash forward slash Look at next entry. Line 11, indented twice. right brace forward slash forward slash end while. Line 12, indented once. assert left parenthesis found right parenthesis semicolon forward slash forward slash Verify that there is a box to return. Line 13, indented once. return boxes left bracket index right bracket semicolon. Line 14. right brace forward slash forward slash end find Box.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7" y="2375657"/>
            <a:ext cx="8027987"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1180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2686" y="215371"/>
            <a:ext cx="8229600" cy="1097279"/>
          </a:xfrm>
        </p:spPr>
        <p:txBody>
          <a:bodyPr/>
          <a:lstStyle/>
          <a:p>
            <a:r>
              <a:rPr lang="en-US" altLang="en-US" dirty="0"/>
              <a:t>Throwing Exceptions </a:t>
            </a:r>
            <a:r>
              <a:rPr lang="en-US" altLang="en-US" sz="2000" b="0" dirty="0" smtClean="0"/>
              <a:t>(1 </a:t>
            </a:r>
            <a:r>
              <a:rPr lang="en-US" altLang="en-US" sz="2000" b="0" dirty="0"/>
              <a:t>of 3)</a:t>
            </a:r>
            <a:endParaRPr lang="en-US" sz="2000" b="0" dirty="0"/>
          </a:p>
        </p:txBody>
      </p:sp>
      <p:sp>
        <p:nvSpPr>
          <p:cNvPr id="5" name="Text Placeholder 4"/>
          <p:cNvSpPr>
            <a:spLocks noGrp="1"/>
          </p:cNvSpPr>
          <p:nvPr>
            <p:ph type="body" idx="1"/>
          </p:nvPr>
        </p:nvSpPr>
        <p:spPr>
          <a:xfrm>
            <a:off x="442686" y="1600200"/>
            <a:ext cx="8229600" cy="2409091"/>
          </a:xfrm>
        </p:spPr>
        <p:txBody>
          <a:bodyPr/>
          <a:lstStyle/>
          <a:p>
            <a:pPr eaLnBrk="1" hangingPunct="1"/>
            <a:r>
              <a:rPr lang="en-US" altLang="en-US" sz="2400" dirty="0"/>
              <a:t>Alternate way of communicating or returning information to function’s client</a:t>
            </a:r>
          </a:p>
          <a:p>
            <a:pPr eaLnBrk="1" hangingPunct="1"/>
            <a:r>
              <a:rPr lang="en-US" altLang="en-US" sz="2400" dirty="0"/>
              <a:t>Thrown exception bypasses normal execution</a:t>
            </a:r>
            <a:r>
              <a:rPr lang="en-US" altLang="en-US" sz="2400" dirty="0" smtClean="0"/>
              <a:t>,</a:t>
            </a:r>
            <a:endParaRPr lang="en-US" altLang="en-US" sz="2400" dirty="0"/>
          </a:p>
          <a:p>
            <a:pPr lvl="1" eaLnBrk="1" hangingPunct="1"/>
            <a:r>
              <a:rPr lang="en-US" altLang="en-US" sz="2400" dirty="0"/>
              <a:t>Control immediately returns to client.</a:t>
            </a:r>
          </a:p>
          <a:p>
            <a:pPr eaLnBrk="1" hangingPunct="1"/>
            <a:r>
              <a:rPr lang="en-US" altLang="en-US" sz="2400" dirty="0"/>
              <a:t>Syntax</a:t>
            </a:r>
          </a:p>
        </p:txBody>
      </p:sp>
      <p:pic>
        <p:nvPicPr>
          <p:cNvPr id="6" name="Picture 2" descr="Computer code reads, throw Exception Class left parenthesis string Argument right parenthesis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730" y="4495800"/>
            <a:ext cx="5124450"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6765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52" y="215371"/>
            <a:ext cx="8229600" cy="1097279"/>
          </a:xfrm>
        </p:spPr>
        <p:txBody>
          <a:bodyPr anchor="b"/>
          <a:lstStyle/>
          <a:p>
            <a:r>
              <a:rPr lang="en-US" altLang="en-US" dirty="0"/>
              <a:t>Throwing Exceptions </a:t>
            </a:r>
            <a:r>
              <a:rPr lang="en-US" altLang="en-US" sz="2000" b="0" dirty="0" smtClean="0"/>
              <a:t>(2 </a:t>
            </a:r>
            <a:r>
              <a:rPr lang="en-US" altLang="en-US" sz="2000" b="0" dirty="0"/>
              <a:t>of 3)</a:t>
            </a:r>
            <a:endParaRPr lang="en-US" dirty="0"/>
          </a:p>
        </p:txBody>
      </p:sp>
      <p:sp>
        <p:nvSpPr>
          <p:cNvPr id="3" name="Text Placeholder 2"/>
          <p:cNvSpPr>
            <a:spLocks noGrp="1"/>
          </p:cNvSpPr>
          <p:nvPr>
            <p:ph type="body" idx="1"/>
          </p:nvPr>
        </p:nvSpPr>
        <p:spPr>
          <a:xfrm>
            <a:off x="457200" y="1600200"/>
            <a:ext cx="8229600" cy="487907"/>
          </a:xfrm>
        </p:spPr>
        <p:txBody>
          <a:bodyPr/>
          <a:lstStyle/>
          <a:p>
            <a:pPr marL="0" indent="0" eaLnBrk="1" hangingPunct="1">
              <a:buNone/>
            </a:pPr>
            <a:r>
              <a:rPr lang="en-US" altLang="en-US" sz="2400" b="1" dirty="0" smtClean="0"/>
              <a:t>Figure </a:t>
            </a:r>
            <a:r>
              <a:rPr lang="en-US" altLang="en-US" sz="2400" b="1" dirty="0"/>
              <a:t>C3-1 </a:t>
            </a:r>
            <a:r>
              <a:rPr lang="en-US" altLang="en-US" sz="2400" dirty="0"/>
              <a:t>Hierarchy of </a:t>
            </a:r>
            <a:r>
              <a:rPr lang="en-US" altLang="en-US" sz="2400" dirty="0" smtClean="0"/>
              <a:t>C++ </a:t>
            </a:r>
            <a:r>
              <a:rPr lang="en-US" altLang="en-US" sz="2400" dirty="0"/>
              <a:t>exception classes</a:t>
            </a:r>
          </a:p>
        </p:txBody>
      </p:sp>
      <p:pic>
        <p:nvPicPr>
          <p:cNvPr id="4" name="Picture 2" descr="A hierarchy chart of exception classes has Class Exception as top node. Logic Error class and Runtime error class come under Exception class. Invalid argument class, length error class and out of range class come under logic error class. Overflow error class, range error class and underflow error class come under runtime error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38" y="2624730"/>
            <a:ext cx="8061325" cy="224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101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8487</TotalTime>
  <Words>770</Words>
  <Application>Microsoft Office PowerPoint</Application>
  <PresentationFormat>On-screen Show (4:3)</PresentationFormat>
  <Paragraphs>102</Paragraphs>
  <Slides>25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Noto Sans Symbols</vt:lpstr>
      <vt:lpstr>Times New Roman</vt:lpstr>
      <vt:lpstr>Verdana</vt:lpstr>
      <vt:lpstr>508 Lecture</vt:lpstr>
      <vt:lpstr>1_508 Lecture</vt:lpstr>
      <vt:lpstr>Data Abstraction &amp; Problem Solving with C++: Walls and Mirrors</vt:lpstr>
      <vt:lpstr>Background</vt:lpstr>
      <vt:lpstr>Problem to Solve (1 of 3)</vt:lpstr>
      <vt:lpstr>Problem to Solve (2 of 3)</vt:lpstr>
      <vt:lpstr>Problem to Solve (3 of 3)</vt:lpstr>
      <vt:lpstr>Assertions (1 of 2)</vt:lpstr>
      <vt:lpstr>Assertions (2 of 2)</vt:lpstr>
      <vt:lpstr>Throwing Exceptions (1 of 3)</vt:lpstr>
      <vt:lpstr>Throwing Exceptions (2 of 3)</vt:lpstr>
      <vt:lpstr>Throwing Exceptions (3 of 3)</vt:lpstr>
      <vt:lpstr>Handling Exceptions (1 of 7)</vt:lpstr>
      <vt:lpstr>Handling Exceptions (2 of 7)</vt:lpstr>
      <vt:lpstr>Handling Exceptions (3 of 7)</vt:lpstr>
      <vt:lpstr>Handling Exceptions (4 of 7)</vt:lpstr>
      <vt:lpstr>Handling Exceptions (5 of 7)</vt:lpstr>
      <vt:lpstr>Handling Exceptions (6 of 7)</vt:lpstr>
      <vt:lpstr>Handling Exceptions (7 of 7)</vt:lpstr>
      <vt:lpstr>Multiple Catch Blocks</vt:lpstr>
      <vt:lpstr>Uncaught Exceptions (1 of 4)</vt:lpstr>
      <vt:lpstr>Uncaught Exceptions (2 of 4)</vt:lpstr>
      <vt:lpstr>Uncaught Exceptions (3 of 4)</vt:lpstr>
      <vt:lpstr>Uncaught Exceptions (4 of 4)</vt:lpstr>
      <vt:lpstr>Programmer-Defined Exception Classes (1 of 2)</vt:lpstr>
      <vt:lpstr>Programmer-Defined Exception Classes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KV, Suman (Cognizant)</cp:lastModifiedBy>
  <cp:revision>876</cp:revision>
  <dcterms:modified xsi:type="dcterms:W3CDTF">2018-04-06T14:06:42Z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