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6"/>
  </p:notesMasterIdLst>
  <p:handoutMasterIdLst>
    <p:handoutMasterId r:id="rId47"/>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9" r:id="rId19"/>
    <p:sldId id="348" r:id="rId20"/>
    <p:sldId id="350" r:id="rId21"/>
    <p:sldId id="351" r:id="rId22"/>
    <p:sldId id="352" r:id="rId23"/>
    <p:sldId id="353" r:id="rId24"/>
    <p:sldId id="354" r:id="rId25"/>
    <p:sldId id="355" r:id="rId26"/>
    <p:sldId id="357" r:id="rId27"/>
    <p:sldId id="356" r:id="rId28"/>
    <p:sldId id="358" r:id="rId29"/>
    <p:sldId id="359" r:id="rId30"/>
    <p:sldId id="360" r:id="rId31"/>
    <p:sldId id="361" r:id="rId32"/>
    <p:sldId id="362" r:id="rId33"/>
    <p:sldId id="363" r:id="rId34"/>
    <p:sldId id="364" r:id="rId35"/>
    <p:sldId id="365" r:id="rId36"/>
    <p:sldId id="366" r:id="rId37"/>
    <p:sldId id="367" r:id="rId38"/>
    <p:sldId id="369" r:id="rId39"/>
    <p:sldId id="368" r:id="rId40"/>
    <p:sldId id="370" r:id="rId41"/>
    <p:sldId id="371" r:id="rId42"/>
    <p:sldId id="372" r:id="rId43"/>
    <p:sldId id="374" r:id="rId44"/>
    <p:sldId id="329"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5" autoAdjust="0"/>
    <p:restoredTop sz="92883" autoAdjust="0"/>
  </p:normalViewPr>
  <p:slideViewPr>
    <p:cSldViewPr snapToGrid="0" snapToObjects="1">
      <p:cViewPr varScale="1">
        <p:scale>
          <a:sx n="108" d="100"/>
          <a:sy n="108" d="100"/>
        </p:scale>
        <p:origin x="126" y="180"/>
      </p:cViewPr>
      <p:guideLst>
        <p:guide orient="horz" pos="2160"/>
        <p:guide pos="2880"/>
      </p:guideLst>
    </p:cSldViewPr>
  </p:slideViewPr>
  <p:outlineViewPr>
    <p:cViewPr>
      <p:scale>
        <a:sx n="33" d="100"/>
        <a:sy n="33" d="100"/>
      </p:scale>
      <p:origin x="0" y="-14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p:nvSpPr>
        <p:spPr>
          <a:xfrm>
            <a:off x="1600200" y="6442791"/>
            <a:ext cx="7162799" cy="200054"/>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9</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rPr>
              <a:t>List Implementations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(3 </a:t>
            </a:r>
            <a:r>
              <a:rPr lang="en-US" altLang="en-US" sz="2000" b="0" dirty="0"/>
              <a:t>of 24)</a:t>
            </a:r>
            <a:endParaRPr lang="en-US" dirty="0"/>
          </a:p>
        </p:txBody>
      </p:sp>
      <p:sp>
        <p:nvSpPr>
          <p:cNvPr id="3" name="Text Placeholder 2"/>
          <p:cNvSpPr>
            <a:spLocks noGrp="1"/>
          </p:cNvSpPr>
          <p:nvPr>
            <p:ph type="body" idx="1"/>
          </p:nvPr>
        </p:nvSpPr>
        <p:spPr>
          <a:xfrm>
            <a:off x="457200" y="1600200"/>
            <a:ext cx="8229600" cy="470647"/>
          </a:xfrm>
        </p:spPr>
        <p:txBody>
          <a:bodyPr/>
          <a:lstStyle/>
          <a:p>
            <a:pPr marL="0" indent="0">
              <a:buNone/>
            </a:pPr>
            <a:r>
              <a:rPr lang="en-US" altLang="en-US" sz="2400" dirty="0"/>
              <a:t>Method </a:t>
            </a:r>
            <a:r>
              <a:rPr lang="en-US" altLang="en-US" sz="2400" b="1" dirty="0" smtClean="0">
                <a:solidFill>
                  <a:schemeClr val="tx1"/>
                </a:solidFill>
              </a:rPr>
              <a:t>insert</a:t>
            </a:r>
            <a:endParaRPr lang="en-US" altLang="en-US" sz="2400" b="1" dirty="0">
              <a:solidFill>
                <a:schemeClr val="tx1"/>
              </a:solidFill>
            </a:endParaRPr>
          </a:p>
        </p:txBody>
      </p:sp>
      <p:pic>
        <p:nvPicPr>
          <p:cNvPr id="4" name="Picture 6" descr="Computer code has 16 lines. The lines read as follows. Line 1. template less than sign class Item Type greater than sign. Line 2. B o o l Array List less than sign Item Type greater than sign colon colon remove left parenthesis i n t position right parenthesis comma c o n s t Item Type ampersand new entry. Line 3. left brace. Line 4, indented once. b o o l able To Insert equals left parenthesis new position greater than sign equals 1 right parenthesis ampersand ampersand left parenthesis new position less than sign equals item Count plus 1 right parenthesis semicolon ampersand ampersand left parenthesis item count less than sign max items right parenthesis semicolon. Line 5, indented once. if left parenthesis able To Remove right parenthesis. Line 6. left brace. Line 7, indented twice. forward slash forward slash Make room for new entry by shifting all entries at. Line 8, indented twice. forward slash forward slash position from item countdown to new position. Line 9, indented twice. forward slash forward slash left parenthesis no shift if new position equals equals item Count plus 1 right parenthesis. Line 10, indented twice. for left parenthesis i n t, p o s equals item count semicolon p o s greater than sign equals new position semicolon p o s minus minus right parenthesis items left bracket p o s plus 1 right bracket equals items left bracket p o s right bracket semicolon. Line 11, indented twice. forward slash forward slash Insert new entry. Line 12, indented twice. items left bracket new position right bracket equals new entry semicolon. Line 13, indented twice. item Count plus plus semicolon forward slash forward slash increase count of entries. Line 14, indented once. right brace forward slash forward slash end if. Line 15, indented once. return able To insert semicolon. Line 16. right brace forward slash forward slash end inse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31" y="2345058"/>
            <a:ext cx="7551737"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8184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61"/>
            <a:ext cx="8229600" cy="1097279"/>
          </a:xfrm>
        </p:spPr>
        <p:txBody>
          <a:bodyPr/>
          <a:lstStyle/>
          <a:p>
            <a:r>
              <a:rPr lang="en-US" altLang="en-US" dirty="0"/>
              <a:t>The Implementation File </a:t>
            </a:r>
            <a:r>
              <a:rPr lang="en-US" altLang="en-US" sz="2000" b="0" dirty="0" smtClean="0"/>
              <a:t>(4 </a:t>
            </a:r>
            <a:r>
              <a:rPr lang="en-US" altLang="en-US" sz="2000" b="0" dirty="0"/>
              <a:t>of 24)</a:t>
            </a:r>
            <a:endParaRPr lang="en-US"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smtClean="0"/>
              <a:t>Figure 9-2 </a:t>
            </a:r>
            <a:r>
              <a:rPr lang="en-US" altLang="en-US" sz="2400" dirty="0" smtClean="0"/>
              <a:t>Shifting </a:t>
            </a:r>
            <a:r>
              <a:rPr lang="en-US" altLang="en-US" sz="2400" dirty="0"/>
              <a:t>items for </a:t>
            </a:r>
            <a:r>
              <a:rPr lang="en-US" altLang="en-US" sz="2400" dirty="0" smtClean="0"/>
              <a:t>insertion</a:t>
            </a:r>
            <a:endParaRPr lang="en-US" altLang="en-US" sz="2400" dirty="0">
              <a:solidFill>
                <a:srgbClr val="0070C0"/>
              </a:solidFill>
              <a:effectLst>
                <a:outerShdw blurRad="38100" dist="38100" dir="2700000" algn="tl">
                  <a:srgbClr val="000000">
                    <a:alpha val="43137"/>
                  </a:srgbClr>
                </a:outerShdw>
              </a:effectLst>
            </a:endParaRPr>
          </a:p>
        </p:txBody>
      </p:sp>
      <p:pic>
        <p:nvPicPr>
          <p:cNvPr id="4" name="Picture 2" descr="Three array diagrams a, b, and c illustrates a data shift after a data in an array list is removed. a An array list has data items of size max items minus 1. A third A D T list position in an array list of array indices 2, which has a value of 19 is removed and the third A D T list position is labeled, remove the entry at list position 3. Item count of an array list is K and has a data value of 18 in array indices K minus 1. b Items are shifted from array indices 2 to the right until the array indices of K which has an item value of 18. Item count of an array list is K minus 1 and has a value 18. c After the items are shifted the resulted array list has an item value of 12, 3, 44, 19, 100, 75, and 10 in the first seven A D T list positions. The second array index of third A D T list position which has an item value of 44 is labeled, new entry. The A D T list position of K plus 1 of array indices K has an item value of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93" y="2402953"/>
            <a:ext cx="7516813" cy="39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1060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(5 </a:t>
            </a:r>
            <a:r>
              <a:rPr lang="en-US" altLang="en-US" sz="2000" b="0" dirty="0"/>
              <a:t>of 24)</a:t>
            </a:r>
            <a:endParaRPr lang="en-US" dirty="0"/>
          </a:p>
        </p:txBody>
      </p:sp>
      <p:sp>
        <p:nvSpPr>
          <p:cNvPr id="3" name="Text Placeholder 2"/>
          <p:cNvSpPr>
            <a:spLocks noGrp="1"/>
          </p:cNvSpPr>
          <p:nvPr>
            <p:ph type="body" idx="1"/>
          </p:nvPr>
        </p:nvSpPr>
        <p:spPr>
          <a:xfrm>
            <a:off x="457200" y="1600200"/>
            <a:ext cx="8229600" cy="542365"/>
          </a:xfrm>
        </p:spPr>
        <p:txBody>
          <a:bodyPr/>
          <a:lstStyle/>
          <a:p>
            <a:pPr marL="0" indent="0" eaLnBrk="1" hangingPunct="1">
              <a:buNone/>
            </a:pPr>
            <a:r>
              <a:rPr lang="en-US" altLang="en-US" sz="2400" dirty="0"/>
              <a:t>Method </a:t>
            </a:r>
            <a:r>
              <a:rPr lang="en-US" altLang="en-US" sz="2400" b="1" dirty="0" smtClean="0">
                <a:solidFill>
                  <a:schemeClr val="tx1"/>
                </a:solidFill>
              </a:rPr>
              <a:t>getEntry</a:t>
            </a:r>
            <a:endParaRPr lang="en-US" altLang="en-US" sz="2400" b="1" dirty="0">
              <a:solidFill>
                <a:schemeClr val="tx1"/>
              </a:solidFill>
            </a:endParaRPr>
          </a:p>
        </p:txBody>
      </p:sp>
      <p:pic>
        <p:nvPicPr>
          <p:cNvPr id="4" name="Picture 6" descr="Computer code has 14 lines. The lines read as follows. Line 1. template less than sign class Item type greater than sign. Line 2. Item type Array List less than sign Item Type greater than sign colon colon get Entry left parenthesis i n t position right parenthesis c o n s t throw left parenthesis pre c o n d violated Except right parenthesis. Line 3. left brace. Line 4, indented once. forward slash forward slash Enforce precondition. Line 5, indented once. b o o l able To Get equals left parenthesis position greater than sign equals 1 right parenthesis ampersand ampersand left parenthesis position less than sign equals item count right parenthesis semicolon. Line 6, indented once. if left parenthesis able To Get right parenthesis. Line 7, indented twice. return items left bracket position right bracket semicolon. Line 8, indented once. else. Line 9. left brace. Line 10, indented twice. s t d colon colon string message equals double quote get Entry left parenthesis right parenthesis called with an empty list or double quote semicolon. Line 11, indented twice. message equals message plus double quote invalid position period double quote semicolon. Line 12, indented twice. throw left parenthesis pre c o n d violated except left parenthesis message right parenthesis right parenthesis semicolon. Line 13, indented once. right brace forward slash forward slash end if. Line 14. right brace forward slash forward slash end get entr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 y="2370885"/>
            <a:ext cx="7712075" cy="335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45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(6 </a:t>
            </a:r>
            <a:r>
              <a:rPr lang="en-US" altLang="en-US" sz="2000" b="0" dirty="0"/>
              <a:t>of 24)</a:t>
            </a:r>
            <a:endParaRPr lang="en-US" dirty="0"/>
          </a:p>
        </p:txBody>
      </p:sp>
      <p:sp>
        <p:nvSpPr>
          <p:cNvPr id="3" name="Text Placeholder 2"/>
          <p:cNvSpPr>
            <a:spLocks noGrp="1"/>
          </p:cNvSpPr>
          <p:nvPr>
            <p:ph type="body" idx="1"/>
          </p:nvPr>
        </p:nvSpPr>
        <p:spPr>
          <a:xfrm>
            <a:off x="457200" y="1600200"/>
            <a:ext cx="8229600" cy="549275"/>
          </a:xfrm>
        </p:spPr>
        <p:txBody>
          <a:bodyPr/>
          <a:lstStyle/>
          <a:p>
            <a:pPr marL="0" indent="0" eaLnBrk="1" hangingPunct="1">
              <a:buNone/>
            </a:pPr>
            <a:r>
              <a:rPr lang="en-US" altLang="en-US" sz="2400" dirty="0"/>
              <a:t>Method </a:t>
            </a:r>
            <a:r>
              <a:rPr lang="en-US" altLang="en-US" sz="2400" b="1" dirty="0">
                <a:solidFill>
                  <a:schemeClr val="tx1"/>
                </a:solidFill>
              </a:rPr>
              <a:t>replace</a:t>
            </a:r>
          </a:p>
        </p:txBody>
      </p:sp>
      <p:pic>
        <p:nvPicPr>
          <p:cNvPr id="4" name="Picture 6" descr="Computer code has 18 lines. The lines read as follows. Line 1. template less than sign class Item type greater than sign. Line 2. Item Type Array List less than sign Item Type greater than sign colon colon replace left parenthesis i n t position comma c o n s t Item Type ampersand new Entry right parenthesis throw left parenthesis pre c o n d violated Except right parenthesis. Line 3. left brace. Line 4, indented once. forward slash forward slash Enforce precondition. Line 5, indented once. b o o l able To Set equals left parenthesis position greater than sign equals 1 right parenthesis ampersand ampersand left parenthesis position less than sign equals item count right parenthesis semicolon. Line 6, indented once. if left parenthesis able To Set right parenthesis. Line 7, indented once. left brace. Line 8, indented twice. Item Type old Entry equals items left bracket position right bracket semicolon. Line 9, indented twice. items left bracket position right bracket equals new Entry semicolon. Line 10, indented twice. return old Entry semicolon. Line 11, indented once. right brace. Line 12, indented once. else. Line 13, indented once. left brace. Line 14, indented twice. s t d colon colon string message equals double quote replace left parenthesis right parenthesis called with an empty list or double quote semicolon. Line 15, indented twice. message equals message plus double quote invalid position' double quote semicolon. Line 16, indented twice. throw left parenthesis pre c o n d violated Except left parenthesis message right parenthesis right parenthesis semicolon. Line 17, indented once. right brace forward slash forward slash end if. Line 18. right brace forward slash forward slash end repl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176370"/>
            <a:ext cx="7686675" cy="397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990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(7 </a:t>
            </a:r>
            <a:r>
              <a:rPr lang="en-US" altLang="en-US" sz="2000" b="0" dirty="0"/>
              <a:t>of 24)</a:t>
            </a:r>
            <a:endParaRPr lang="en-US" dirty="0"/>
          </a:p>
        </p:txBody>
      </p:sp>
      <p:sp>
        <p:nvSpPr>
          <p:cNvPr id="3" name="Text Placeholder 2"/>
          <p:cNvSpPr>
            <a:spLocks noGrp="1"/>
          </p:cNvSpPr>
          <p:nvPr>
            <p:ph type="body" idx="1"/>
          </p:nvPr>
        </p:nvSpPr>
        <p:spPr>
          <a:xfrm>
            <a:off x="457200" y="1600201"/>
            <a:ext cx="8229600" cy="434788"/>
          </a:xfrm>
        </p:spPr>
        <p:txBody>
          <a:bodyPr/>
          <a:lstStyle/>
          <a:p>
            <a:pPr marL="0" indent="0" eaLnBrk="1" hangingPunct="1">
              <a:buNone/>
            </a:pPr>
            <a:r>
              <a:rPr lang="en-US" altLang="en-US" sz="2400" dirty="0"/>
              <a:t>Method </a:t>
            </a:r>
            <a:r>
              <a:rPr lang="en-US" altLang="en-US" sz="2400" b="1" dirty="0">
                <a:solidFill>
                  <a:schemeClr val="tx1"/>
                </a:solidFill>
              </a:rPr>
              <a:t>remove</a:t>
            </a:r>
          </a:p>
        </p:txBody>
      </p:sp>
      <p:pic>
        <p:nvPicPr>
          <p:cNvPr id="4" name="Picture 6" descr="Computer code has 15 lines. The lines read as follows. Line 1. template less than sign class Item Type greater than sign. Line 2. bool Array List less than sign Item Type greater than sign colon colon remove left parenthesis i n t position right parenthesis. Line 3. left brace. Line 4, indented once. b o o l able To Remove equals left parenthesis position greater than sign equals 1 right parenthesis ampersand ampersand left parenthesis position less than sign equals item Count right parenthesis semicolon. Line 5, indented once. if left parenthesis able To Remove right parenthesis. Line 6, indented once. left brace. Line 7, indented twice. forward slash forward slash Remove entry by shifting all entries after the one at. Line 8, indented twice. forward slash forward slash position toward the beginning of the array. Line 9, indented twice. forward slash forward slash left parenthesis no shift if position equals equals item Count right parenthesis. Line 10, indented 3 times. for left parenthesis i n t, p o s equals position semicolon p o s less than sign item count semicolon p o s plus plus right parenthesis. Line 11, indented 3 times. items left bracket p o s right bracket equals items left bracket p o s plus 1 right bracket semicolon. Line 12, indented twice. item Count minus minus semicolon forward slash forward slash Decrease count of entries. Line 13, indented once. right brace forward slash forward slash end if. Line 14, indented once. return able To Remove semicolon. Line 15. right brace forward slash forward slash end remov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2159001"/>
            <a:ext cx="76454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677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61"/>
            <a:ext cx="8229600" cy="1097279"/>
          </a:xfrm>
        </p:spPr>
        <p:txBody>
          <a:bodyPr/>
          <a:lstStyle/>
          <a:p>
            <a:r>
              <a:rPr lang="en-US" altLang="en-US" dirty="0"/>
              <a:t>The Implementation File </a:t>
            </a:r>
            <a:r>
              <a:rPr lang="en-US" altLang="en-US" sz="2000" b="0" dirty="0" smtClean="0"/>
              <a:t>(8 </a:t>
            </a:r>
            <a:r>
              <a:rPr lang="en-US" altLang="en-US" sz="2000" b="0" dirty="0"/>
              <a:t>of 24)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defRPr/>
            </a:pPr>
            <a:r>
              <a:rPr lang="en-US" altLang="en-US" sz="2400" b="1" dirty="0" smtClean="0"/>
              <a:t>Figure </a:t>
            </a:r>
            <a:r>
              <a:rPr lang="en-US" altLang="en-US" sz="2400" b="1" dirty="0"/>
              <a:t>9-3 </a:t>
            </a:r>
            <a:r>
              <a:rPr lang="en-US" altLang="en-US" sz="2400" dirty="0"/>
              <a:t>Shifting items to remove an entry</a:t>
            </a:r>
            <a:endParaRPr lang="en-US" altLang="en-US" sz="2400" dirty="0">
              <a:solidFill>
                <a:srgbClr val="0070C0"/>
              </a:solidFill>
              <a:effectLst>
                <a:outerShdw blurRad="38100" dist="38100" dir="2700000" algn="tl">
                  <a:srgbClr val="000000">
                    <a:alpha val="43137"/>
                  </a:srgbClr>
                </a:outerShdw>
              </a:effectLst>
            </a:endParaRPr>
          </a:p>
        </p:txBody>
      </p:sp>
      <p:pic>
        <p:nvPicPr>
          <p:cNvPr id="4" name="Picture 6" descr="Three array diagrams a, b, and c illustrates a data shift after a data in an array list is removed. a An array list has data items of size max items minus 1. A third A D T list position in an array list of array indices 2, which has a value of 19 is removed and the third A D T list position is labeled, remove the entry at list position 3. Item count of an array list is K and has a data value of 18 in array indices K minus 1. b Items are shifted from array indices K minus 1 to the left until the second array index which has an item value of 100. Item of an array list is K minus 1 and has a value 18. c After the items are shifted the resulted array list has an item value of 12, 3, 100, 75, and 10 in the first five A D T list positions. The A D T list position of K minus 1 of array indices K minus 2 has an item value of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2389305"/>
            <a:ext cx="7775575" cy="402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62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(9 </a:t>
            </a:r>
            <a:r>
              <a:rPr lang="en-US" altLang="en-US" sz="2000" b="0" dirty="0"/>
              <a:t>of 24)</a:t>
            </a:r>
            <a:endParaRPr lang="en-US" dirty="0"/>
          </a:p>
        </p:txBody>
      </p:sp>
      <p:sp>
        <p:nvSpPr>
          <p:cNvPr id="3" name="Text Placeholder 2"/>
          <p:cNvSpPr>
            <a:spLocks noGrp="1"/>
          </p:cNvSpPr>
          <p:nvPr>
            <p:ph type="body" idx="1"/>
          </p:nvPr>
        </p:nvSpPr>
        <p:spPr>
          <a:xfrm>
            <a:off x="457200" y="1600201"/>
            <a:ext cx="8229600" cy="461682"/>
          </a:xfrm>
        </p:spPr>
        <p:txBody>
          <a:bodyPr/>
          <a:lstStyle/>
          <a:p>
            <a:pPr marL="0" indent="0" eaLnBrk="1" hangingPunct="1">
              <a:buNone/>
            </a:pPr>
            <a:r>
              <a:rPr lang="en-US" altLang="en-US" sz="2400" dirty="0"/>
              <a:t>Method </a:t>
            </a:r>
            <a:r>
              <a:rPr lang="en-US" altLang="en-US" sz="2400" b="1" dirty="0">
                <a:solidFill>
                  <a:schemeClr val="tx1"/>
                </a:solidFill>
              </a:rPr>
              <a:t>clear</a:t>
            </a:r>
          </a:p>
        </p:txBody>
      </p:sp>
      <p:pic>
        <p:nvPicPr>
          <p:cNvPr id="4" name="Picture 2" descr="Computer code has 5 lines. The lines read as follows. Line 1. template less than sign class Item Type greater than sign. Line 2. Void Array List less than sign Item Type greater than sign colon colon clear left parenthesis right parenthesis. Line 3. left brace. Line 4, indented once. item count equals 0 semicolon. Line 5. right brace forward slash forward slash end clea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822" y="2628904"/>
            <a:ext cx="4990357" cy="172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418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Link-Based Implementation </a:t>
            </a:r>
            <a:r>
              <a:rPr lang="en-US" altLang="en-US" dirty="0" smtClean="0"/>
              <a:t>of </a:t>
            </a:r>
            <a:r>
              <a:rPr lang="en-US" altLang="en-US" dirty="0"/>
              <a:t>the A</a:t>
            </a:r>
            <a:r>
              <a:rPr lang="en-US" altLang="en-US" sz="100" dirty="0"/>
              <a:t> </a:t>
            </a:r>
            <a:r>
              <a:rPr lang="en-US" altLang="en-US" dirty="0"/>
              <a:t>D</a:t>
            </a:r>
            <a:r>
              <a:rPr lang="en-US" altLang="en-US" sz="100" dirty="0"/>
              <a:t> </a:t>
            </a:r>
            <a:r>
              <a:rPr lang="en-US" altLang="en-US" dirty="0"/>
              <a:t>T </a:t>
            </a:r>
            <a:r>
              <a:rPr lang="en-US" altLang="en-US" dirty="0" smtClean="0"/>
              <a:t>List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We can use C++ pointers instead of an array to implement A</a:t>
            </a:r>
            <a:r>
              <a:rPr lang="en-US" altLang="en-US" sz="100" dirty="0"/>
              <a:t> </a:t>
            </a:r>
            <a:r>
              <a:rPr lang="en-US" altLang="en-US" sz="2400" dirty="0"/>
              <a:t>D</a:t>
            </a:r>
            <a:r>
              <a:rPr lang="en-US" altLang="en-US" sz="100" dirty="0"/>
              <a:t> </a:t>
            </a:r>
            <a:r>
              <a:rPr lang="en-US" altLang="en-US" sz="2400" dirty="0"/>
              <a:t>T list</a:t>
            </a:r>
          </a:p>
          <a:p>
            <a:pPr lvl="1" eaLnBrk="1" hangingPunct="1"/>
            <a:r>
              <a:rPr lang="en-US" altLang="en-US" sz="2400" dirty="0"/>
              <a:t>Link-based implementation does not shift items during insertion and removal operations</a:t>
            </a:r>
          </a:p>
          <a:p>
            <a:pPr lvl="1" eaLnBrk="1" hangingPunct="1"/>
            <a:r>
              <a:rPr lang="en-US" altLang="en-US" sz="2400" dirty="0"/>
              <a:t>We need to represent items in the list and its length</a:t>
            </a:r>
          </a:p>
        </p:txBody>
      </p:sp>
    </p:spTree>
    <p:extLst>
      <p:ext uri="{BB962C8B-B14F-4D97-AF65-F5344CB8AC3E}">
        <p14:creationId xmlns:p14="http://schemas.microsoft.com/office/powerpoint/2010/main" val="3089955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Link-Based Implementation of the A</a:t>
            </a:r>
            <a:r>
              <a:rPr lang="en-US" altLang="en-US" sz="100" dirty="0"/>
              <a:t> </a:t>
            </a:r>
            <a:r>
              <a:rPr lang="en-US" altLang="en-US" dirty="0"/>
              <a:t>D</a:t>
            </a:r>
            <a:r>
              <a:rPr lang="en-US" altLang="en-US" sz="100" dirty="0"/>
              <a:t> </a:t>
            </a:r>
            <a:r>
              <a:rPr lang="en-US" altLang="en-US" dirty="0"/>
              <a:t>T List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0"/>
            <a:ext cx="8229600" cy="542499"/>
          </a:xfrm>
        </p:spPr>
        <p:txBody>
          <a:bodyPr/>
          <a:lstStyle/>
          <a:p>
            <a:pPr marL="0" indent="0" eaLnBrk="1" hangingPunct="1">
              <a:buNone/>
            </a:pPr>
            <a:r>
              <a:rPr lang="en-US" altLang="en-US" sz="2400" b="1" dirty="0" smtClean="0"/>
              <a:t>Figure </a:t>
            </a:r>
            <a:r>
              <a:rPr lang="en-US" altLang="en-US" sz="2400" b="1" dirty="0"/>
              <a:t>9-4 </a:t>
            </a:r>
            <a:r>
              <a:rPr lang="en-US" altLang="en-US" sz="2400" dirty="0"/>
              <a:t>A link-based implementation of the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list</a:t>
            </a:r>
          </a:p>
        </p:txBody>
      </p:sp>
      <p:pic>
        <p:nvPicPr>
          <p:cNvPr id="4" name="Picture 2" descr="An illustration represents a head pointer points to the linked list of nodes comprising of 4 items. There are four nodes in the list. Every node in the list has an item and a next. A head pointer points to the first node in the list and the linked list continues until the fourth node, in which the link stops and the next part in fourth node is diagonally crossed out. Item values in four nodes from the left reads, 12, 3, 25, and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3" y="2859088"/>
            <a:ext cx="8213725"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03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Header File </a:t>
            </a:r>
            <a:r>
              <a:rPr lang="en-US" altLang="en-US" sz="2000" b="0" dirty="0" smtClean="0"/>
              <a:t>(5 </a:t>
            </a:r>
            <a:r>
              <a:rPr lang="en-US" altLang="en-US" sz="2000" b="0" dirty="0"/>
              <a:t>of 7)</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eaLnBrk="1" hangingPunct="1">
              <a:buNone/>
            </a:pPr>
            <a:r>
              <a:rPr lang="en-US" altLang="en-US" sz="2400" b="1" dirty="0" smtClean="0"/>
              <a:t>Listing </a:t>
            </a:r>
            <a:r>
              <a:rPr lang="en-US" altLang="en-US" sz="2400" b="1" dirty="0"/>
              <a:t>9-2 </a:t>
            </a:r>
            <a:r>
              <a:rPr lang="en-US" altLang="en-US" sz="2400" dirty="0"/>
              <a:t>The header file for the class </a:t>
            </a:r>
            <a:r>
              <a:rPr lang="en-US" altLang="en-US" sz="2400" b="1" dirty="0">
                <a:solidFill>
                  <a:schemeClr val="tx1"/>
                </a:solidFill>
              </a:rPr>
              <a:t>LinkedList</a:t>
            </a:r>
          </a:p>
        </p:txBody>
      </p:sp>
      <p:pic>
        <p:nvPicPr>
          <p:cNvPr id="4" name="Picture 6" descr="Computer code has 48 lines. The lines read as follows. Line 1. forward slash asterisk asterisk A D T list colon Link dash based implementation period. Line 2, indented once. at sign file Linked List period h asterisk forward slash. Line 3. blank. Line 4. hash if n d e f underscore LINKED underscore LIST. Line 5. hash define underscore LINKED underscore LIST. Line 6. blank. Line 7. hash include double quote List Interface period h double quote. Line 8. hash include double quote Node period h double quote. Line 9. hash include double quote Pre c o n d Violated E x c e p period h double quote. Line 10. blank. Line 11. template less than sign class Item Type greater than sign. Line 12. class Linked List colon public List Interface less than sign Item Type greater than sign. Line 13. left brace. Line 14. private colon. Line 15, indented once. Node less than sign Item Type greater than sign asterisk head P t r semicolon forward slash forward slash Pointer to first node in the chain. Line 16, indented 3 times. forward slash forward slash left parenthesis contains the first entry in the list right parenthesis. Line 17, indented once. i n t item Count semicolon forward slash forward slash Current count of list items. Line 18, indented once. forward slash forward slash Locates a specified node in a linked list perio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708" y="2443898"/>
            <a:ext cx="6804584" cy="386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768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Array-Based Implementation of 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List </a:t>
            </a:r>
            <a:r>
              <a:rPr lang="en-US" altLang="en-US" sz="2000" b="0" dirty="0"/>
              <a:t>(1 of 2)</a:t>
            </a:r>
            <a:endParaRPr lang="en-US" sz="2000" dirty="0"/>
          </a:p>
        </p:txBody>
      </p:sp>
      <p:sp>
        <p:nvSpPr>
          <p:cNvPr id="3" name="Text Placeholder 2"/>
          <p:cNvSpPr>
            <a:spLocks noGrp="1"/>
          </p:cNvSpPr>
          <p:nvPr>
            <p:ph type="body" idx="1"/>
          </p:nvPr>
        </p:nvSpPr>
        <p:spPr>
          <a:xfrm>
            <a:off x="457200" y="1600201"/>
            <a:ext cx="8229600" cy="533400"/>
          </a:xfrm>
        </p:spPr>
        <p:txBody>
          <a:bodyPr/>
          <a:lstStyle/>
          <a:p>
            <a:pPr marL="0" indent="0" eaLnBrk="1" hangingPunct="1">
              <a:buNone/>
            </a:pPr>
            <a:r>
              <a:rPr lang="en-US" altLang="en-US" sz="2400" dirty="0"/>
              <a:t>List operations in their </a:t>
            </a:r>
            <a:r>
              <a:rPr lang="en-US" altLang="en-US" sz="2400" dirty="0" smtClean="0"/>
              <a:t>U</a:t>
            </a:r>
            <a:r>
              <a:rPr lang="en-US" altLang="en-US" sz="100" dirty="0" smtClean="0"/>
              <a:t> </a:t>
            </a:r>
            <a:r>
              <a:rPr lang="en-US" altLang="en-US" sz="2400" dirty="0" smtClean="0"/>
              <a:t>M</a:t>
            </a:r>
            <a:r>
              <a:rPr lang="en-US" altLang="en-US" sz="100" dirty="0" smtClean="0"/>
              <a:t> </a:t>
            </a:r>
            <a:r>
              <a:rPr lang="en-US" altLang="en-US" sz="2400" dirty="0" smtClean="0"/>
              <a:t>L </a:t>
            </a:r>
            <a:r>
              <a:rPr lang="en-US" altLang="en-US" sz="2400" dirty="0"/>
              <a:t>form</a:t>
            </a:r>
          </a:p>
        </p:txBody>
      </p:sp>
      <p:pic>
        <p:nvPicPr>
          <p:cNvPr id="4" name="Picture 6" descr="Line 1. Plus is empty left parenthesis right parenthesis colon Boolean. Line 2. Plus get length left parenthesis right parenthesis colon integer. Line 3. Plus insert left parenthesis new position colon integer comma new entry colon item type right parenthesis colon Boolean. Line 4. Plus remove left parenthesis position colon integer right parenthesis colon Boolean. Line 5. Plus clear left parenthesis right parenthesis colon void. Line 6. Plus get entry left parenthesis position colon integer right parenthesis colon item type. Line 7. Plus replace left parenthesis position colon integer comma new entry colon item type right parenthesis colon item 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2447925"/>
            <a:ext cx="7408863"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7910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Header File </a:t>
            </a:r>
            <a:r>
              <a:rPr lang="en-US" altLang="en-US" sz="2000" b="0" dirty="0" smtClean="0"/>
              <a:t>(6 </a:t>
            </a:r>
            <a:r>
              <a:rPr lang="en-US" altLang="en-US" sz="2000" b="0" dirty="0"/>
              <a:t>of 7)</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eaLnBrk="1" hangingPunct="1">
              <a:buNone/>
            </a:pPr>
            <a:r>
              <a:rPr lang="en-US" altLang="en-US" sz="2400" b="1" dirty="0"/>
              <a:t>Listing </a:t>
            </a:r>
            <a:r>
              <a:rPr lang="en-US" altLang="en-US" sz="2400" b="1" dirty="0" smtClean="0"/>
              <a:t>9-2 [Continued]</a:t>
            </a:r>
            <a:endParaRPr lang="en-US" altLang="en-US" sz="2400" dirty="0">
              <a:solidFill>
                <a:srgbClr val="0070C0"/>
              </a:solidFill>
            </a:endParaRPr>
          </a:p>
        </p:txBody>
      </p:sp>
      <p:pic>
        <p:nvPicPr>
          <p:cNvPr id="4" name="Picture 2" descr="The computer code continues. Line 19, indented once. forward slash forward slash at sign pre position is the number of the desired node semicolon. Line 20, indented twice. forward slash forward slash position greater than sign equals 1 and position less than sign equals item Count period. Line 21, indented once. forward slash forward slash at sign post The node is found and a pointer to it is returned period. Line 22, indented once. forward slash forward slash at sign p a r a m position The number of the node to locate period. Line 23, indented once. forward slash forward slash at sign return A pointer to the node at the given position period. Line 24, indented once. Node less than sign Item Type greater than sign asterisk get Node At left parenthesis i n t position right parenthesis c o n s t semicolon. Line 25. blank. Line 26. public colon. Line 27, indented once. Linked List left parenthesis right parenthesis semicolon. Line 28, indented once. Linked List left parenthesis c o n s t Linked List less than sign Item Type greater than sign ampersand a List right parenthesis semicolon. Line 29, indented once. virtual tilde Linked List left parenthesis right parenthesis semicolon. Line 30. blank. Line 31, indented once. b o o l is Empty left parenthesis right parenthesis c o n s t semicolon. Line 32, indented once. i n t get Length left parenthesis right parenthesis c o n s t semicolon. Line 33, indented once. b o o l insert left parenthesis i n t new Position comma c o n s t Item Type ampersand new Entry right parenthesis semicolon. Line 34, indented once. b o o l remove left parenthesis i n t position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052" y="2389305"/>
            <a:ext cx="6067896" cy="394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6957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Header File </a:t>
            </a:r>
            <a:r>
              <a:rPr lang="en-US" altLang="en-US" sz="2000" b="0" dirty="0" smtClean="0"/>
              <a:t>(7 </a:t>
            </a:r>
            <a:r>
              <a:rPr lang="en-US" altLang="en-US" sz="2000" b="0" dirty="0"/>
              <a:t>of 7)</a:t>
            </a:r>
            <a:endParaRPr lang="en-US" dirty="0"/>
          </a:p>
        </p:txBody>
      </p:sp>
      <p:sp>
        <p:nvSpPr>
          <p:cNvPr id="3" name="Text Placeholder 2"/>
          <p:cNvSpPr>
            <a:spLocks noGrp="1"/>
          </p:cNvSpPr>
          <p:nvPr>
            <p:ph type="body" idx="1"/>
          </p:nvPr>
        </p:nvSpPr>
        <p:spPr>
          <a:xfrm>
            <a:off x="457200" y="1600201"/>
            <a:ext cx="8229600" cy="460612"/>
          </a:xfrm>
        </p:spPr>
        <p:txBody>
          <a:bodyPr/>
          <a:lstStyle/>
          <a:p>
            <a:pPr marL="0" indent="0" eaLnBrk="1" hangingPunct="1">
              <a:buNone/>
            </a:pPr>
            <a:r>
              <a:rPr lang="en-US" altLang="en-US" sz="2400" b="1" dirty="0"/>
              <a:t>Listing 9-2 </a:t>
            </a:r>
            <a:r>
              <a:rPr lang="en-US" altLang="en-US" sz="2400" b="1" dirty="0" smtClean="0"/>
              <a:t>[Continued</a:t>
            </a:r>
            <a:r>
              <a:rPr lang="en-US" altLang="en-US" sz="2400" b="1" dirty="0"/>
              <a:t>]</a:t>
            </a:r>
            <a:endParaRPr lang="en-US" altLang="en-US" sz="2400" dirty="0">
              <a:solidFill>
                <a:srgbClr val="0070C0"/>
              </a:solidFill>
            </a:endParaRPr>
          </a:p>
        </p:txBody>
      </p:sp>
      <p:pic>
        <p:nvPicPr>
          <p:cNvPr id="5" name="Picture 2" descr="The computer code continues. Line 35, indented once. void clear left parenthesis right parenthesis semicolon. Line 36. blank. Line 37, indented once. forward slash asterisk asterisk at sign throw Pre c o n d Violated E x c e p if position less than sign 1 or. Line 38, indented 3 times. position greater than sign get Length left parenthesis right parenthesis period asterisk forward slash. Line 39, indented once. Item Type get Entry left parenthesis i n t position right parenthesis c o n s t throw left parenthesis Pre c o n d Violated E x c e p right parenthesis semicolon. Line 40. blank. Line 41, indented once. forward slash asterisk asterisk at sign throw Pre c o n d Violated E x c e p if position less than sign 1 or. Line 42, indented 3 times. position greater than sign get Length left parenthesis right parenthesis period asterisk forward slash. Line 43, indented 3 times. Item type replace left parenthesis i n t position comma c o n s t Item Type ampersand new Entry right parenthesis. Line 44. throw left parenthesis pre c o n d violated Expect right parenthesis semicolon. Line 45. right brace semicolon forward slash forward slash end Linked List. Line 46. blank. Line 47. hash include double quote Linked List period c p p double quote. Line 48.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331" y="2348364"/>
            <a:ext cx="7399337"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886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a:t>(</a:t>
            </a:r>
            <a:r>
              <a:rPr lang="en-US" altLang="en-US" sz="2000" b="0" dirty="0" smtClean="0"/>
              <a:t>10 </a:t>
            </a:r>
            <a:r>
              <a:rPr lang="en-US" altLang="en-US" sz="2000" b="0" dirty="0"/>
              <a:t>of 24)</a:t>
            </a:r>
            <a:endParaRPr lang="en-US" dirty="0"/>
          </a:p>
        </p:txBody>
      </p:sp>
      <p:sp>
        <p:nvSpPr>
          <p:cNvPr id="3" name="Text Placeholder 2"/>
          <p:cNvSpPr>
            <a:spLocks noGrp="1"/>
          </p:cNvSpPr>
          <p:nvPr>
            <p:ph type="body" idx="1"/>
          </p:nvPr>
        </p:nvSpPr>
        <p:spPr>
          <a:xfrm>
            <a:off x="457200" y="1600201"/>
            <a:ext cx="8229600" cy="578224"/>
          </a:xfrm>
        </p:spPr>
        <p:txBody>
          <a:bodyPr/>
          <a:lstStyle/>
          <a:p>
            <a:pPr marL="0" indent="0" eaLnBrk="1" hangingPunct="1">
              <a:buNone/>
            </a:pPr>
            <a:r>
              <a:rPr lang="en-US" altLang="en-US" sz="2400" dirty="0"/>
              <a:t>Constructor</a:t>
            </a:r>
          </a:p>
        </p:txBody>
      </p:sp>
      <p:pic>
        <p:nvPicPr>
          <p:cNvPr id="4" name="Picture 2" descr="Computer code has 4 lines. The lines read as follows. Line 1. template less than sign class Item Type greater than sign. Line 2. Linked List less than sign Item Type greater than sign colon colon Linked List left parenthesis right parenthesis colon head p t r left parenthesis null p t r right parenthesis comma item count left parenthesis 0 right parenthesis. Line 3. left brace. Line 4. right brace forward slash forward slash end default constructor. "/>
          <p:cNvPicPr>
            <a:picLocks noChangeAspect="1" noChangeArrowheads="1"/>
          </p:cNvPicPr>
          <p:nvPr/>
        </p:nvPicPr>
        <p:blipFill rotWithShape="1">
          <a:blip r:embed="rId2">
            <a:extLst>
              <a:ext uri="{28A0092B-C50C-407E-A947-70E740481C1C}">
                <a14:useLocalDpi xmlns:a14="http://schemas.microsoft.com/office/drawing/2010/main" val="0"/>
              </a:ext>
            </a:extLst>
          </a:blip>
          <a:srcRect l="4849"/>
          <a:stretch/>
        </p:blipFill>
        <p:spPr bwMode="auto">
          <a:xfrm>
            <a:off x="462733" y="2795545"/>
            <a:ext cx="8224067" cy="129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272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a:t>(</a:t>
            </a:r>
            <a:r>
              <a:rPr lang="en-US" altLang="en-US" sz="2000" b="0" dirty="0" smtClean="0"/>
              <a:t>11 </a:t>
            </a:r>
            <a:r>
              <a:rPr lang="en-US" altLang="en-US" sz="2000" b="0" dirty="0"/>
              <a:t>of 24)</a:t>
            </a:r>
            <a:endParaRPr lang="en-US" dirty="0"/>
          </a:p>
        </p:txBody>
      </p:sp>
      <p:sp>
        <p:nvSpPr>
          <p:cNvPr id="3" name="Text Placeholder 2"/>
          <p:cNvSpPr>
            <a:spLocks noGrp="1"/>
          </p:cNvSpPr>
          <p:nvPr>
            <p:ph type="body" idx="1"/>
          </p:nvPr>
        </p:nvSpPr>
        <p:spPr>
          <a:xfrm>
            <a:off x="457200" y="1600200"/>
            <a:ext cx="8229600" cy="443753"/>
          </a:xfrm>
        </p:spPr>
        <p:txBody>
          <a:bodyPr/>
          <a:lstStyle/>
          <a:p>
            <a:pPr marL="0" indent="0" eaLnBrk="1" hangingPunct="1">
              <a:buNone/>
            </a:pPr>
            <a:r>
              <a:rPr lang="en-US" altLang="en-US" sz="2400" dirty="0"/>
              <a:t>Method </a:t>
            </a:r>
            <a:r>
              <a:rPr lang="en-US" altLang="en-US" sz="2400" b="1" dirty="0">
                <a:solidFill>
                  <a:schemeClr val="tx1"/>
                </a:solidFill>
              </a:rPr>
              <a:t>getEntry</a:t>
            </a:r>
          </a:p>
        </p:txBody>
      </p:sp>
      <p:pic>
        <p:nvPicPr>
          <p:cNvPr id="4" name="Picture 6" descr="Computer code has 18 lines. The lines read as follows. Line 1. template less than sign class Item Type greater than sign. Line 2. Item Type Linked List less than sign Item Type greater than sign colon colon get Entry left parenthesis i n t position right parenthesis c o n s t. Line 3, indented 3 times. throw left parenthesis Pre c o n d Violated E x c e p right parenthesis. Line 4. left brace. Line 5, indented once. forward slash forward slash Enforce precondition. Line 6, indented once. b o o l able To Get equals left parenthesis position greater than sign equals 1 right parenthesis ampersand ampersand left parenthesis position less than sign equals item Count right parenthesis semicolon. Line 7, indented once. if left parenthesis able To Get right parenthesis. Line 8, indented once. left brace. Line 9, indented twice. Node less than sign Item Type greater than sign asterisk node P t r equals get Node At left parenthesis position right parenthesis semicolon. Line 10, indented twice. return node P t r dash right angle bracket get Item left parenthesis right parenthesis semicolon. Line 11, indented once. right brace. Line 12, indented once. else. Line 13, indented once. left brace. Line 14, indented twice. string message equals double quote get Entry left parenthesis right parenthesis called with an empty list or double quote semicolon. Line 15, indented twice. message equals message plus double quote invalid position period double quote semicolon. Line 16, indented twice. throw left parenthesis Pre c o n d Violated E x c e p left parenthesis message right parenthesis right parenthesis semicolon. Line 17, indented once. right brace forward slash forward slash end if. Line 18. right brace forward slash forward slash end get Entr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868" y="2331503"/>
            <a:ext cx="692626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163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a:t>(</a:t>
            </a:r>
            <a:r>
              <a:rPr lang="en-US" altLang="en-US" sz="2000" b="0" dirty="0" smtClean="0"/>
              <a:t>12 </a:t>
            </a:r>
            <a:r>
              <a:rPr lang="en-US" altLang="en-US" sz="2000" b="0" dirty="0"/>
              <a:t>of 24)</a:t>
            </a:r>
            <a:endParaRPr lang="en-US" dirty="0"/>
          </a:p>
        </p:txBody>
      </p:sp>
      <p:sp>
        <p:nvSpPr>
          <p:cNvPr id="3" name="Text Placeholder 2"/>
          <p:cNvSpPr>
            <a:spLocks noGrp="1"/>
          </p:cNvSpPr>
          <p:nvPr>
            <p:ph type="body" idx="1"/>
          </p:nvPr>
        </p:nvSpPr>
        <p:spPr>
          <a:xfrm>
            <a:off x="457200" y="1600201"/>
            <a:ext cx="8229600" cy="506506"/>
          </a:xfrm>
        </p:spPr>
        <p:txBody>
          <a:bodyPr/>
          <a:lstStyle/>
          <a:p>
            <a:pPr marL="0" indent="0" eaLnBrk="1" hangingPunct="1">
              <a:buNone/>
            </a:pPr>
            <a:r>
              <a:rPr lang="en-US" altLang="en-US" sz="2400" dirty="0"/>
              <a:t>Method </a:t>
            </a:r>
            <a:r>
              <a:rPr lang="en-US" altLang="en-US" sz="2400" b="1" dirty="0">
                <a:solidFill>
                  <a:schemeClr val="tx1"/>
                </a:solidFill>
              </a:rPr>
              <a:t>getNodeAt</a:t>
            </a:r>
          </a:p>
        </p:txBody>
      </p:sp>
      <p:pic>
        <p:nvPicPr>
          <p:cNvPr id="4" name="Picture 6" descr="Computer code has 11 lines. The lines read as follows. Line 1. template less than sign class Item Type greater than sign. Line 2. Node less than sign Item Type greater than sign asterisk Linked List less than sign Item Type greater than sign colon colon get Node At left parenthesis i n t position right parenthesis const. Line 3. left brace. Line 4, indented once. forward slash forward slash Debugging check of precondition. Line 5, indented once. assert left parenthesis left parenthesis position greater than sign equals 1 right parenthesis ampersand ampersand left parenthesis position less than sign equals item Count right parenthesis right parenthesis semicolon. Line 6, indented once. forward slash forward slash Count from the beginning of the chain. Line 7, indented once. Node less than sign Item Type greater than sign asterisk c u r P t r equals head P t r semicolon. Line 8, indented once. for left parenthesis i n t skip equals 1 semicolon skip less than sign position semicolon skip plus plus right parenthesis. Line 9, indented twice. c u r P t r equals c u r P t r hyphen greater than sign get Next left parenthesis right parenthesis semicolon. Line 10, indented once. return c u r P t r semicolon. Line 11. right brace forward slash forward slash end get Node A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294" y="2475861"/>
            <a:ext cx="7999412"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4530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lstStyle/>
          <a:p>
            <a:r>
              <a:rPr lang="en-US" altLang="en-US" dirty="0"/>
              <a:t>The Implementation File </a:t>
            </a:r>
            <a:r>
              <a:rPr lang="en-US" altLang="en-US" sz="2000" b="0" dirty="0"/>
              <a:t>(</a:t>
            </a:r>
            <a:r>
              <a:rPr lang="en-US" altLang="en-US" sz="2000" b="0" dirty="0" smtClean="0"/>
              <a:t>13 </a:t>
            </a:r>
            <a:r>
              <a:rPr lang="en-US" altLang="en-US" sz="2000" b="0" dirty="0"/>
              <a:t>of 24)</a:t>
            </a:r>
            <a:endParaRPr lang="en-US" dirty="0"/>
          </a:p>
        </p:txBody>
      </p:sp>
      <p:sp>
        <p:nvSpPr>
          <p:cNvPr id="3" name="Text Placeholder 2"/>
          <p:cNvSpPr>
            <a:spLocks noGrp="1"/>
          </p:cNvSpPr>
          <p:nvPr>
            <p:ph type="body" idx="1"/>
          </p:nvPr>
        </p:nvSpPr>
        <p:spPr/>
        <p:txBody>
          <a:bodyPr/>
          <a:lstStyle/>
          <a:p>
            <a:pPr eaLnBrk="1" hangingPunct="1"/>
            <a:r>
              <a:rPr lang="en-US" altLang="en-US" sz="2400" dirty="0"/>
              <a:t>Insertion process requires three high-level steps:</a:t>
            </a:r>
          </a:p>
          <a:p>
            <a:pPr marL="741600" lvl="1" indent="-428400" eaLnBrk="1" hangingPunct="1">
              <a:buFont typeface="+mj-lt"/>
              <a:buAutoNum type="arabicPeriod"/>
            </a:pPr>
            <a:r>
              <a:rPr lang="en-US" altLang="en-US" sz="2400" dirty="0"/>
              <a:t>Create a new node and store the new data in it.</a:t>
            </a:r>
          </a:p>
          <a:p>
            <a:pPr marL="741600" lvl="1" indent="-428400" eaLnBrk="1" hangingPunct="1">
              <a:buFont typeface="Calibri" panose="020F0502020204030204" pitchFamily="34" charset="0"/>
              <a:buAutoNum type="arabicPeriod"/>
            </a:pPr>
            <a:r>
              <a:rPr lang="en-US" altLang="en-US" sz="2400" dirty="0"/>
              <a:t>Determine the point of insertion.</a:t>
            </a:r>
          </a:p>
          <a:p>
            <a:pPr marL="741600" lvl="1" indent="-428400" eaLnBrk="1" hangingPunct="1">
              <a:buFont typeface="Calibri" panose="020F0502020204030204" pitchFamily="34" charset="0"/>
              <a:buAutoNum type="arabicPeriod"/>
            </a:pPr>
            <a:r>
              <a:rPr lang="en-US" altLang="en-US" sz="2400" dirty="0"/>
              <a:t>Connect the new node to the linked chain by changing pointers.</a:t>
            </a:r>
          </a:p>
        </p:txBody>
      </p:sp>
    </p:spTree>
    <p:extLst>
      <p:ext uri="{BB962C8B-B14F-4D97-AF65-F5344CB8AC3E}">
        <p14:creationId xmlns:p14="http://schemas.microsoft.com/office/powerpoint/2010/main" val="3209136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a:t>(</a:t>
            </a:r>
            <a:r>
              <a:rPr lang="en-US" altLang="en-US" sz="2000" b="0" dirty="0" smtClean="0"/>
              <a:t>14 </a:t>
            </a:r>
            <a:r>
              <a:rPr lang="en-US" altLang="en-US" sz="2000" b="0" dirty="0"/>
              <a:t>of 24)</a:t>
            </a:r>
            <a:endParaRPr lang="en-US" dirty="0"/>
          </a:p>
        </p:txBody>
      </p:sp>
      <p:sp>
        <p:nvSpPr>
          <p:cNvPr id="3" name="Text Placeholder 2"/>
          <p:cNvSpPr>
            <a:spLocks noGrp="1"/>
          </p:cNvSpPr>
          <p:nvPr>
            <p:ph type="body" idx="1"/>
          </p:nvPr>
        </p:nvSpPr>
        <p:spPr>
          <a:xfrm>
            <a:off x="457200" y="1600200"/>
            <a:ext cx="8229600" cy="470647"/>
          </a:xfrm>
        </p:spPr>
        <p:txBody>
          <a:bodyPr/>
          <a:lstStyle/>
          <a:p>
            <a:pPr marL="0" indent="0" eaLnBrk="1" hangingPunct="1">
              <a:buNone/>
            </a:pPr>
            <a:r>
              <a:rPr lang="en-US" altLang="en-US" sz="2400" dirty="0"/>
              <a:t>Method </a:t>
            </a:r>
            <a:r>
              <a:rPr lang="en-US" altLang="en-US" sz="2400" b="1" dirty="0" smtClean="0">
                <a:solidFill>
                  <a:schemeClr val="tx1"/>
                </a:solidFill>
              </a:rPr>
              <a:t>insert</a:t>
            </a:r>
            <a:endParaRPr lang="en-US" altLang="en-US" sz="2400" b="1" dirty="0">
              <a:solidFill>
                <a:schemeClr val="tx1"/>
              </a:solidFill>
            </a:endParaRPr>
          </a:p>
        </p:txBody>
      </p:sp>
      <p:pic>
        <p:nvPicPr>
          <p:cNvPr id="4" name="Picture 6" descr="Computer code has 27 lines. The lines read as follows. Line 1. template less than sign class Item Type greater than sign. Line 2. B o o l Linked List less than sign Item Type greater than sign colon colon insert left parenthesis i n t new Position comma c o n s t Item Type ampersand new Entry right parenthesis. Line 3. left brace. Line 4, indented once. bool able To Insert equals left parenthesis new Position greater than sign equals 1 right parenthesis ampersand ampersand left parenthesis new Position less than sign equals item Count plus 1 right parenthesis semicolon. Line 5, indented once. if left parenthesis able To Insert right parenthesis. Line 6, indented once. left brace. Line 7, indented twice. forward slash forward slash Create a new node containing the new entry. Line 8, indented twice. Node less than sign Item Type greater than sign asterisk new Node P t r equals new Node less than sign Item Type greater than sign left parenthesis new Entry right parenthesis semicolon. Line 9, indented twice. forward slash forward slash Attach new node to chain. Line 10, indented twice. if left parenthesis new Position equals equals 1 right parenthesis. Line 11, indented twice. left brace. Line 12, indented 3 times. forward slash forward slash Insert new node at beginning of chain. Line 13, indented 3 times. new Node P t r hyphen greater than sign set Next left parenthesis head P t r right parenthesis semicolon. Line 14, indented 3 times. head P t r equals new Node P t r semicolon. Line 15, indented twice. right brace. Line 16, indented twice. else. Line 17, indented twice. lef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06" y="2289175"/>
            <a:ext cx="7748587" cy="383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544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a:t>(</a:t>
            </a:r>
            <a:r>
              <a:rPr lang="en-US" altLang="en-US" sz="2000" b="0" dirty="0" smtClean="0"/>
              <a:t>15 </a:t>
            </a:r>
            <a:r>
              <a:rPr lang="en-US" altLang="en-US" sz="2000" b="0" dirty="0"/>
              <a:t>of 24)</a:t>
            </a:r>
            <a:endParaRPr lang="en-US" dirty="0"/>
          </a:p>
        </p:txBody>
      </p:sp>
      <p:sp>
        <p:nvSpPr>
          <p:cNvPr id="3" name="Text Placeholder 2"/>
          <p:cNvSpPr>
            <a:spLocks noGrp="1"/>
          </p:cNvSpPr>
          <p:nvPr>
            <p:ph type="body" idx="1"/>
          </p:nvPr>
        </p:nvSpPr>
        <p:spPr>
          <a:xfrm>
            <a:off x="457200" y="1600200"/>
            <a:ext cx="8229600" cy="497541"/>
          </a:xfrm>
        </p:spPr>
        <p:txBody>
          <a:bodyPr/>
          <a:lstStyle/>
          <a:p>
            <a:pPr marL="0" indent="0">
              <a:buNone/>
            </a:pPr>
            <a:r>
              <a:rPr lang="en-US" altLang="en-US" sz="2400" dirty="0"/>
              <a:t>Method </a:t>
            </a:r>
            <a:r>
              <a:rPr lang="en-US" altLang="en-US" sz="2400" b="1" dirty="0" smtClean="0">
                <a:solidFill>
                  <a:schemeClr val="tx1"/>
                </a:solidFill>
              </a:rPr>
              <a:t>insert</a:t>
            </a:r>
            <a:endParaRPr lang="en-US" altLang="en-US" sz="2400" b="1" dirty="0">
              <a:solidFill>
                <a:schemeClr val="tx1"/>
              </a:solidFill>
            </a:endParaRPr>
          </a:p>
        </p:txBody>
      </p:sp>
      <p:pic>
        <p:nvPicPr>
          <p:cNvPr id="4" name="Picture 2" descr="The computer code continues. Line 18. forward slash forward slash Find node that will be before new node. Line 19. Node less than sign Item Type greater than sign asterisk p r e v P t r equals get Node At left parenthesis new Position hyphen 1 right parenthesis semicolon. Line 20. forward slash forward slash Insert new node after node to which p r e v P t r points. Line 21. New Node P t r hyphen greater than sign set Next left parenthesis p r e v P t r hyphen greater than sign get Next left parenthesis right parenthesis right parenthesis semicolon. Line 22. P r e v P t r hyphen greater than sign set Next left parenthesis new Node P t r right parenthesis semicolon. Line 23. right brace forward slash forward slash end if. Line 24. Item Count plus plus semicolon forward slash forward slash Increase count of entries. Line 25. right brace forward slash forward slash end if. Line 26. return able To Insert semicolon. Line 27. right brace forward slash forward slash end ins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2326425"/>
            <a:ext cx="7466013"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085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Implementation File </a:t>
            </a:r>
            <a:r>
              <a:rPr lang="en-US" altLang="en-US" sz="2000" b="0" dirty="0"/>
              <a:t>(</a:t>
            </a:r>
            <a:r>
              <a:rPr lang="en-US" altLang="en-US" sz="2000" b="0" dirty="0" smtClean="0"/>
              <a:t>16 </a:t>
            </a:r>
            <a:r>
              <a:rPr lang="en-US" altLang="en-US" sz="2000" b="0" dirty="0"/>
              <a:t>of 24)</a:t>
            </a:r>
            <a:endParaRPr lang="en-US" dirty="0"/>
          </a:p>
        </p:txBody>
      </p:sp>
      <p:sp>
        <p:nvSpPr>
          <p:cNvPr id="3" name="Text Placeholder 2"/>
          <p:cNvSpPr>
            <a:spLocks noGrp="1"/>
          </p:cNvSpPr>
          <p:nvPr>
            <p:ph type="body" idx="1"/>
          </p:nvPr>
        </p:nvSpPr>
        <p:spPr>
          <a:xfrm>
            <a:off x="457200" y="1600200"/>
            <a:ext cx="8229600" cy="829101"/>
          </a:xfrm>
        </p:spPr>
        <p:txBody>
          <a:bodyPr/>
          <a:lstStyle/>
          <a:p>
            <a:pPr marL="0" indent="0">
              <a:buNone/>
              <a:defRPr/>
            </a:pPr>
            <a:r>
              <a:rPr lang="en-US" sz="2400" b="1" dirty="0" smtClean="0"/>
              <a:t>Figure 9-5 </a:t>
            </a:r>
            <a:r>
              <a:rPr lang="en-US" sz="2400" dirty="0" smtClean="0"/>
              <a:t>Inserting </a:t>
            </a:r>
            <a:r>
              <a:rPr lang="en-US" sz="2400" dirty="0"/>
              <a:t>a new node between </a:t>
            </a:r>
            <a:r>
              <a:rPr lang="en-US" sz="2400" dirty="0" smtClean="0"/>
              <a:t>existing </a:t>
            </a:r>
            <a:r>
              <a:rPr lang="en-US" sz="2400" dirty="0"/>
              <a:t>nodes of a linked chain</a:t>
            </a:r>
            <a:endParaRPr lang="en-US" sz="2400" dirty="0">
              <a:solidFill>
                <a:srgbClr val="0070C0"/>
              </a:solidFill>
              <a:effectLst>
                <a:outerShdw blurRad="38100" dist="38100" dir="2700000" algn="tl">
                  <a:srgbClr val="000000">
                    <a:alpha val="43137"/>
                  </a:srgbClr>
                </a:outerShdw>
              </a:effectLst>
            </a:endParaRPr>
          </a:p>
        </p:txBody>
      </p:sp>
      <p:pic>
        <p:nvPicPr>
          <p:cNvPr id="4" name="Picture 2" descr="An illustration represents a pointer variables, previous pointer and current pointer points towards a linked list comprising of a series of nodes with pointers pointing to the next node. There are three nodes in the list. Every node in the list has an item part and a text part. The previous pointer and the current pointer points towards first and second item part in the linked list of node respectively. After entering into the incomplete line, the pointer points to the first node which has an item value of 20 and proceeds to the second node of item value 40 and the linked list goes on until it reaches the final list of node which has an item value of 100. The next part in the last node is diagonally crossed o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2716851"/>
            <a:ext cx="7875587"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136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Implementation File </a:t>
            </a:r>
            <a:r>
              <a:rPr lang="en-US" altLang="en-US" sz="2000" b="0" dirty="0"/>
              <a:t>(</a:t>
            </a:r>
            <a:r>
              <a:rPr lang="en-US" altLang="en-US" sz="2000" b="0" dirty="0" smtClean="0"/>
              <a:t>17 </a:t>
            </a:r>
            <a:r>
              <a:rPr lang="en-US" altLang="en-US" sz="2000" b="0" dirty="0"/>
              <a:t>of 24)</a:t>
            </a:r>
            <a:endParaRPr lang="en-US" dirty="0"/>
          </a:p>
        </p:txBody>
      </p:sp>
      <p:sp>
        <p:nvSpPr>
          <p:cNvPr id="3" name="Text Placeholder 2"/>
          <p:cNvSpPr>
            <a:spLocks noGrp="1"/>
          </p:cNvSpPr>
          <p:nvPr>
            <p:ph type="body" idx="1"/>
          </p:nvPr>
        </p:nvSpPr>
        <p:spPr>
          <a:xfrm>
            <a:off x="457200" y="1600201"/>
            <a:ext cx="8229600" cy="583442"/>
          </a:xfrm>
        </p:spPr>
        <p:txBody>
          <a:bodyPr/>
          <a:lstStyle/>
          <a:p>
            <a:pPr marL="0" indent="0">
              <a:buNone/>
            </a:pPr>
            <a:r>
              <a:rPr lang="en-US" sz="2400" b="1" dirty="0" smtClean="0"/>
              <a:t>Figure 9-5 [Continued]</a:t>
            </a:r>
            <a:endParaRPr lang="en-US" sz="2400" dirty="0"/>
          </a:p>
        </p:txBody>
      </p:sp>
      <p:pic>
        <p:nvPicPr>
          <p:cNvPr id="4" name="Picture 2" descr="An illustration represents a new node pointer is inserted in the linked list of node. There are three nodes in the linked list and a new node pointer points to the new node of item value 30.The previous pointer and the current pointer points towards the first and second item part in the linked list of node respectively. After entering into the incomplete line, the pointer points to the first node which has an item value of 20 and proceeds to the second node of item value 40. The text part of new node points to the second node of item value 40 and the linked list goes on until it reaches the final list of node which has an item value of 100. The next part in the last node is diagonally crossed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471194"/>
            <a:ext cx="78232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1303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Array-Based Implementation </a:t>
            </a:r>
            <a:r>
              <a:rPr lang="en-US" altLang="en-US" dirty="0" smtClean="0"/>
              <a:t>of </a:t>
            </a:r>
            <a:r>
              <a:rPr lang="en-US" altLang="en-US" dirty="0"/>
              <a:t>the A</a:t>
            </a:r>
            <a:r>
              <a:rPr lang="en-US" altLang="en-US" sz="100" dirty="0"/>
              <a:t> </a:t>
            </a:r>
            <a:r>
              <a:rPr lang="en-US" altLang="en-US" dirty="0"/>
              <a:t>D</a:t>
            </a:r>
            <a:r>
              <a:rPr lang="en-US" altLang="en-US" sz="100" dirty="0"/>
              <a:t> </a:t>
            </a:r>
            <a:r>
              <a:rPr lang="en-US" altLang="en-US" dirty="0"/>
              <a:t>T</a:t>
            </a:r>
            <a:r>
              <a:rPr lang="en-US" altLang="en-US" dirty="0" smtClean="0"/>
              <a:t> List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1"/>
            <a:ext cx="8229600" cy="3070274"/>
          </a:xfrm>
        </p:spPr>
        <p:txBody>
          <a:bodyPr/>
          <a:lstStyle/>
          <a:p>
            <a:pPr>
              <a:buFont typeface="Arial" charset="0"/>
              <a:buChar char="•"/>
              <a:defRPr/>
            </a:pPr>
            <a:r>
              <a:rPr lang="en-US" sz="2400" dirty="0"/>
              <a:t>Array-based implementation is a natural </a:t>
            </a:r>
            <a:r>
              <a:rPr lang="en-US" sz="2400" dirty="0" smtClean="0"/>
              <a:t>choice</a:t>
            </a:r>
            <a:endParaRPr lang="en-US" sz="2400" dirty="0"/>
          </a:p>
          <a:p>
            <a:pPr lvl="1">
              <a:buFont typeface="Arial" charset="0"/>
              <a:buChar char="–"/>
              <a:defRPr/>
            </a:pPr>
            <a:r>
              <a:rPr lang="en-US" sz="2400" dirty="0"/>
              <a:t>Both an array and a list identify their items by number</a:t>
            </a:r>
          </a:p>
          <a:p>
            <a:pPr>
              <a:buFont typeface="Arial" charset="0"/>
              <a:buChar char="•"/>
              <a:defRPr/>
            </a:pPr>
            <a:r>
              <a:rPr lang="en-US" sz="2400" dirty="0" smtClean="0"/>
              <a:t>However</a:t>
            </a:r>
            <a:endParaRPr lang="en-US" sz="2400" dirty="0"/>
          </a:p>
          <a:p>
            <a:pPr lvl="1">
              <a:buFont typeface="Arial" charset="0"/>
              <a:buChar char="–"/>
              <a:defRPr/>
            </a:pPr>
            <a:r>
              <a:rPr lang="en-US" sz="2400" dirty="0" smtClean="0"/>
              <a:t>A</a:t>
            </a:r>
            <a:r>
              <a:rPr lang="en-US" sz="100" dirty="0" smtClean="0"/>
              <a:t> </a:t>
            </a:r>
            <a:r>
              <a:rPr lang="en-US" sz="2400" dirty="0" smtClean="0"/>
              <a:t>D</a:t>
            </a:r>
            <a:r>
              <a:rPr lang="en-US" sz="100" dirty="0" smtClean="0"/>
              <a:t> </a:t>
            </a:r>
            <a:r>
              <a:rPr lang="en-US" sz="2400" dirty="0" smtClean="0"/>
              <a:t>T </a:t>
            </a:r>
            <a:r>
              <a:rPr lang="en-US" sz="2400" dirty="0"/>
              <a:t>list has operations such as </a:t>
            </a:r>
            <a:r>
              <a:rPr lang="en-US" sz="2400" b="1" dirty="0">
                <a:solidFill>
                  <a:schemeClr val="tx1"/>
                </a:solidFill>
              </a:rPr>
              <a:t>getLength</a:t>
            </a:r>
            <a:r>
              <a:rPr lang="en-US" sz="2400" dirty="0">
                <a:solidFill>
                  <a:srgbClr val="0070C0"/>
                </a:solidFill>
                <a:effectLst>
                  <a:outerShdw blurRad="38100" dist="38100" dir="2700000" algn="tl">
                    <a:srgbClr val="000000">
                      <a:alpha val="43137"/>
                    </a:srgbClr>
                  </a:outerShdw>
                </a:effectLst>
              </a:rPr>
              <a:t> </a:t>
            </a:r>
            <a:r>
              <a:rPr lang="en-US" sz="2400" dirty="0"/>
              <a:t>that an array does not</a:t>
            </a:r>
          </a:p>
          <a:p>
            <a:pPr lvl="1">
              <a:buFont typeface="Arial" charset="0"/>
              <a:buChar char="–"/>
              <a:defRPr/>
            </a:pPr>
            <a:r>
              <a:rPr lang="en-US" sz="2400" dirty="0"/>
              <a:t>Must keep track of number of entries</a:t>
            </a:r>
          </a:p>
        </p:txBody>
      </p:sp>
    </p:spTree>
    <p:extLst>
      <p:ext uri="{BB962C8B-B14F-4D97-AF65-F5344CB8AC3E}">
        <p14:creationId xmlns:p14="http://schemas.microsoft.com/office/powerpoint/2010/main" val="3248662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Implementation File </a:t>
            </a:r>
            <a:r>
              <a:rPr lang="en-US" altLang="en-US" sz="2000" b="0" dirty="0"/>
              <a:t>(</a:t>
            </a:r>
            <a:r>
              <a:rPr lang="en-US" altLang="en-US" sz="2000" b="0" dirty="0" smtClean="0"/>
              <a:t>18 </a:t>
            </a:r>
            <a:r>
              <a:rPr lang="en-US" altLang="en-US" sz="2000" b="0" dirty="0"/>
              <a:t>of 24)</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sz="2400" b="1" dirty="0" smtClean="0"/>
              <a:t>Figure </a:t>
            </a:r>
            <a:r>
              <a:rPr lang="en-US" sz="2400" b="1" dirty="0"/>
              <a:t>9-5 </a:t>
            </a:r>
            <a:r>
              <a:rPr lang="en-US" sz="2400" b="1" dirty="0" smtClean="0"/>
              <a:t>[Continued</a:t>
            </a:r>
            <a:r>
              <a:rPr lang="en-US" sz="2400" b="1" dirty="0"/>
              <a:t>]</a:t>
            </a:r>
            <a:endParaRPr lang="en-US" sz="2400" dirty="0"/>
          </a:p>
        </p:txBody>
      </p:sp>
      <p:pic>
        <p:nvPicPr>
          <p:cNvPr id="4" name="Picture 2" descr="An illustration represents a new node pointer which points to the new node. There are four nodes in the linked list where a new node pointer points to the new node of item value 30.The previous pointer and the current pointer points towards the first and second item part in the linked list of node respectively. After entering into the incomplete line, the pointer points to the first node which has an item value of 20 and proceeds to the new node of item value 30. A text part in the new node points to the third node of item value 40. The text part of new node points to the third node of item value 40 and the linked list goes on until it reaches the final list of node which has an item value of 100. The next part in the last node is diagonally crossed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2443898"/>
            <a:ext cx="7575550" cy="305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2630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Implementation File </a:t>
            </a:r>
            <a:r>
              <a:rPr lang="en-US" altLang="en-US" sz="2000" b="0" dirty="0"/>
              <a:t>(</a:t>
            </a:r>
            <a:r>
              <a:rPr lang="en-US" altLang="en-US" sz="2000" b="0" dirty="0" smtClean="0"/>
              <a:t>19 </a:t>
            </a:r>
            <a:r>
              <a:rPr lang="en-US" altLang="en-US" sz="2000" b="0" dirty="0"/>
              <a:t>of 24)</a:t>
            </a:r>
            <a:endParaRPr lang="en-US" dirty="0"/>
          </a:p>
        </p:txBody>
      </p:sp>
      <p:sp>
        <p:nvSpPr>
          <p:cNvPr id="3" name="Text Placeholder 2"/>
          <p:cNvSpPr>
            <a:spLocks noGrp="1"/>
          </p:cNvSpPr>
          <p:nvPr>
            <p:ph type="body" idx="1"/>
          </p:nvPr>
        </p:nvSpPr>
        <p:spPr>
          <a:xfrm>
            <a:off x="457200" y="1600200"/>
            <a:ext cx="8229600" cy="951931"/>
          </a:xfrm>
        </p:spPr>
        <p:txBody>
          <a:bodyPr/>
          <a:lstStyle/>
          <a:p>
            <a:pPr marL="0" indent="0">
              <a:buNone/>
              <a:defRPr/>
            </a:pPr>
            <a:r>
              <a:rPr lang="en-US" sz="2400" b="1" dirty="0" smtClean="0"/>
              <a:t>Figure 9-6</a:t>
            </a:r>
            <a:r>
              <a:rPr lang="en-US" sz="2400" dirty="0" smtClean="0"/>
              <a:t> Inserting </a:t>
            </a:r>
            <a:r>
              <a:rPr lang="en-US" sz="2400" dirty="0"/>
              <a:t>a new node at the end of a </a:t>
            </a:r>
            <a:r>
              <a:rPr lang="en-US" sz="2400" dirty="0" smtClean="0"/>
              <a:t>chain </a:t>
            </a:r>
            <a:r>
              <a:rPr lang="en-US" sz="2400" dirty="0"/>
              <a:t>of linked nodes</a:t>
            </a:r>
            <a:endParaRPr lang="en-US" sz="2400" dirty="0">
              <a:solidFill>
                <a:srgbClr val="0070C0"/>
              </a:solidFill>
              <a:effectLst>
                <a:outerShdw blurRad="38100" dist="38100" dir="2700000" algn="tl">
                  <a:srgbClr val="000000">
                    <a:alpha val="43137"/>
                  </a:srgbClr>
                </a:outerShdw>
              </a:effectLst>
            </a:endParaRPr>
          </a:p>
        </p:txBody>
      </p:sp>
      <p:pic>
        <p:nvPicPr>
          <p:cNvPr id="4" name="Picture 2" descr="An illustration represents a new node pointer which points to the final list in the linked chain of nodes. There are three nodes in the linked list. Pointer variables, previous pointer points towards the second item part in the linked list of node and current pointer is diagonally crossed out and points to nothing. After entering into the incomplete line, the pointer points to the first node which has an item value of 96 and proceeds to the second node of item value 100. A text part in the second node points to the third node of item value 102 which has a diagonal dotted line and also labeled, formerly null pointer. A pointer variable, new node pointer points to the third node in the linked list of item value 102 and a text part in third node is diagonally crossed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06" y="2839681"/>
            <a:ext cx="7113587"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5262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Implementation File </a:t>
            </a:r>
            <a:r>
              <a:rPr lang="en-US" altLang="en-US" sz="2000" b="0" dirty="0" smtClean="0"/>
              <a:t>(20 </a:t>
            </a:r>
            <a:r>
              <a:rPr lang="en-US" altLang="en-US" sz="2000" b="0" dirty="0"/>
              <a:t>of 24)</a:t>
            </a:r>
            <a:endParaRPr lang="en-US" dirty="0"/>
          </a:p>
        </p:txBody>
      </p:sp>
      <p:sp>
        <p:nvSpPr>
          <p:cNvPr id="3" name="Text Placeholder 2"/>
          <p:cNvSpPr>
            <a:spLocks noGrp="1"/>
          </p:cNvSpPr>
          <p:nvPr>
            <p:ph type="body" idx="1"/>
          </p:nvPr>
        </p:nvSpPr>
        <p:spPr>
          <a:xfrm>
            <a:off x="457200" y="1600200"/>
            <a:ext cx="8229600" cy="542499"/>
          </a:xfrm>
        </p:spPr>
        <p:txBody>
          <a:bodyPr/>
          <a:lstStyle/>
          <a:p>
            <a:pPr marL="0" indent="0">
              <a:buNone/>
              <a:defRPr/>
            </a:pPr>
            <a:r>
              <a:rPr lang="en-US" sz="2400" b="1" dirty="0" smtClean="0"/>
              <a:t>Figure 9-7</a:t>
            </a:r>
            <a:r>
              <a:rPr lang="en-US" sz="2400" dirty="0" smtClean="0"/>
              <a:t> Removing </a:t>
            </a:r>
            <a:r>
              <a:rPr lang="en-US" sz="2400" dirty="0"/>
              <a:t>a node from a chain</a:t>
            </a:r>
            <a:endParaRPr lang="en-US" sz="2400" dirty="0">
              <a:solidFill>
                <a:srgbClr val="0070C0"/>
              </a:solidFill>
              <a:effectLst>
                <a:outerShdw blurRad="38100" dist="38100" dir="2700000" algn="tl">
                  <a:srgbClr val="000000">
                    <a:alpha val="43137"/>
                  </a:srgbClr>
                </a:outerShdw>
              </a:effectLst>
            </a:endParaRPr>
          </a:p>
        </p:txBody>
      </p:sp>
      <p:pic>
        <p:nvPicPr>
          <p:cNvPr id="4" name="Picture 2" descr="An illustration represents a series of linked chain of nodes in series where the second node is highlighted. There are four nodes in the linked list. Each node has an item part and text part. A pointer variables, previous pointer and current pointer points towards the first and second item part in the linked list of node respectively. After entering into the incomplete line, the pointer points to the first node in the linked list which has an item value of 5 and proceeds to the second node of item value 8. The pointer line from first node to second node is represented in dots. The second node is Node N and is highlighted. The pointer from the second node points to the third node of item value 10. A pointer from the text part in node one points to the item part in node three. The link continues from node three, until it reaches the fourth node of item value 100 and a text part in fourth node is diagonally crossed o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2430249"/>
            <a:ext cx="765492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4408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Implementation File </a:t>
            </a:r>
            <a:r>
              <a:rPr lang="en-US" altLang="en-US" sz="2000" b="0" dirty="0" smtClean="0"/>
              <a:t>(21 </a:t>
            </a:r>
            <a:r>
              <a:rPr lang="en-US" altLang="en-US" sz="2000" b="0" dirty="0"/>
              <a:t>of 24)</a:t>
            </a:r>
            <a:endParaRPr lang="en-US" dirty="0"/>
          </a:p>
        </p:txBody>
      </p:sp>
      <p:sp>
        <p:nvSpPr>
          <p:cNvPr id="3" name="Text Placeholder 2"/>
          <p:cNvSpPr>
            <a:spLocks noGrp="1"/>
          </p:cNvSpPr>
          <p:nvPr>
            <p:ph type="body" idx="1"/>
          </p:nvPr>
        </p:nvSpPr>
        <p:spPr>
          <a:xfrm>
            <a:off x="457200" y="1600201"/>
            <a:ext cx="8229600" cy="474260"/>
          </a:xfrm>
        </p:spPr>
        <p:txBody>
          <a:bodyPr/>
          <a:lstStyle/>
          <a:p>
            <a:pPr marL="0" indent="0">
              <a:buNone/>
              <a:defRPr/>
            </a:pPr>
            <a:r>
              <a:rPr lang="en-US" sz="2400" b="1" dirty="0" smtClean="0"/>
              <a:t>Figure 9-8 </a:t>
            </a:r>
            <a:r>
              <a:rPr lang="en-US" sz="2400" dirty="0" smtClean="0"/>
              <a:t>Removing </a:t>
            </a:r>
            <a:r>
              <a:rPr lang="en-US" sz="2400" dirty="0"/>
              <a:t>the last node</a:t>
            </a:r>
            <a:endParaRPr lang="en-US" sz="2400" dirty="0">
              <a:solidFill>
                <a:srgbClr val="0070C0"/>
              </a:solidFill>
              <a:effectLst>
                <a:outerShdw blurRad="38100" dist="38100" dir="2700000" algn="tl">
                  <a:srgbClr val="000000">
                    <a:alpha val="43137"/>
                  </a:srgbClr>
                </a:outerShdw>
              </a:effectLst>
            </a:endParaRPr>
          </a:p>
        </p:txBody>
      </p:sp>
      <p:pic>
        <p:nvPicPr>
          <p:cNvPr id="4" name="Picture 2" descr="An illustration represents a linked chain of nodes in series where the third is highlighted. There are three nodes in the linked list. Each node has an item part and text part. A pointer variables, previous pointer and current pointer points towards the second and third item part in the linked list of node respectively. After entering into the incomplete line, the pointer points to the first node in the linked list which has an item value of 96 and proceeds to the second node of item value 85.The pointer from the second node points to the third node of item value 100 which is highlighted. A text part in third node is diagonally crossed out and a pointer links the second and third nodes is represented in do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362012"/>
            <a:ext cx="61912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5799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(22 </a:t>
            </a:r>
            <a:r>
              <a:rPr lang="en-US" altLang="en-US" sz="2000" b="0" dirty="0"/>
              <a:t>of 24)</a:t>
            </a:r>
            <a:endParaRPr lang="en-US" dirty="0"/>
          </a:p>
        </p:txBody>
      </p:sp>
      <p:sp>
        <p:nvSpPr>
          <p:cNvPr id="3" name="Text Placeholder 2"/>
          <p:cNvSpPr>
            <a:spLocks noGrp="1"/>
          </p:cNvSpPr>
          <p:nvPr>
            <p:ph type="body" idx="1"/>
          </p:nvPr>
        </p:nvSpPr>
        <p:spPr>
          <a:xfrm>
            <a:off x="457200" y="1600201"/>
            <a:ext cx="8229600" cy="488576"/>
          </a:xfrm>
        </p:spPr>
        <p:txBody>
          <a:bodyPr/>
          <a:lstStyle/>
          <a:p>
            <a:pPr marL="0" indent="0" eaLnBrk="1" hangingPunct="1">
              <a:buNone/>
            </a:pPr>
            <a:r>
              <a:rPr lang="en-US" altLang="en-US" sz="2400" dirty="0"/>
              <a:t>Method </a:t>
            </a:r>
            <a:r>
              <a:rPr lang="en-US" altLang="en-US" sz="2400" b="1" dirty="0">
                <a:solidFill>
                  <a:schemeClr val="tx1"/>
                </a:solidFill>
              </a:rPr>
              <a:t>remove</a:t>
            </a:r>
          </a:p>
        </p:txBody>
      </p:sp>
      <p:pic>
        <p:nvPicPr>
          <p:cNvPr id="4" name="Picture 6" descr="Computer code has 31 lines. The lines read as follows. Line 1. template less than sign class Item Type greater than sign. Line 2. bool Linked List less than sign Item Type greater than sign colon colon remove left parenthesis i n t position right parenthesis. Line 3. left brace. Line 4, indented once. bool able To Remove equals left parenthesis position greater than sign equals 1 right parenthesis ampersand ampersand left parenthesis position less than sign equals item Count right parenthesis semicolon. Line 5, indented once. if left parenthesis able To Remove right parenthesis. Line 6, indented once. left brace. Line 7, indented twice. Node less than sign Item Type greater than sign asterisk c u r P t r equals null p t r semicolon. Line 8, indented twice. if left parenthesis position equals equals 1 right parenthesis. Line 9, indented twice. left brace. Line 10, indented 3 times. forward slash forward slash Remove the first node in the chain. Line 11, indented 3 times. c u r P t r equals head P t r semicolon forward slash forward slash Save pointer to node. Line 12, indented 3 times. head P t r equals head P t r dash right angle bracket get Next left parenthesis right parenthesis semicolon. Line 13, indented twice. right brace. Line 14, indented twice. else. Line 15, indented twice. left brace. Line 16, indented 3 times. forward slash forward slash Find node that is before the one to remove. Line 17, indented 3 times. Node less than sign Item Type greater than sign asterisk p r e v P t r equals get Node At left parenthesis position negative 1 right parenthesis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43" y="2230706"/>
            <a:ext cx="7656513"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1318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(23 </a:t>
            </a:r>
            <a:r>
              <a:rPr lang="en-US" altLang="en-US" sz="2000" b="0" dirty="0"/>
              <a:t>of 24)</a:t>
            </a:r>
            <a:endParaRPr lang="en-US" dirty="0"/>
          </a:p>
        </p:txBody>
      </p:sp>
      <p:sp>
        <p:nvSpPr>
          <p:cNvPr id="3" name="Text Placeholder 2"/>
          <p:cNvSpPr>
            <a:spLocks noGrp="1"/>
          </p:cNvSpPr>
          <p:nvPr>
            <p:ph type="body" idx="1"/>
          </p:nvPr>
        </p:nvSpPr>
        <p:spPr>
          <a:xfrm>
            <a:off x="457200" y="1600201"/>
            <a:ext cx="8229600" cy="434788"/>
          </a:xfrm>
        </p:spPr>
        <p:txBody>
          <a:bodyPr/>
          <a:lstStyle/>
          <a:p>
            <a:pPr marL="0" indent="0" eaLnBrk="1" hangingPunct="1">
              <a:buNone/>
            </a:pPr>
            <a:r>
              <a:rPr lang="en-US" altLang="en-US" sz="2400" dirty="0"/>
              <a:t>Method </a:t>
            </a:r>
            <a:r>
              <a:rPr lang="en-US" altLang="en-US" sz="2400" b="1" dirty="0">
                <a:solidFill>
                  <a:schemeClr val="tx1"/>
                </a:solidFill>
              </a:rPr>
              <a:t>remove</a:t>
            </a:r>
          </a:p>
        </p:txBody>
      </p:sp>
      <p:pic>
        <p:nvPicPr>
          <p:cNvPr id="4" name="Picture 2" descr="The computer code continues. Line 18, indented 3 times. forward slash forward slash Point to node to remove. Line 19, indented 3 times. c u r P t r equals p r e v P t r dash right angle bracket get Next left parenthesis right parenthesis semicolon. Line 20, indented 3 times. forward slash forward slash Disconnect indicated node from chain by connecting the. Line 21, indented 3 times. forward slash forward slash prior node with the one after. Line 22, indented 3 times. p r e v P t r dash right angle bracket set Next left parenthesis c u r P t r dash right angle bracket get Next left parenthesis right parenthesis right parenthesis semicolon. Line 23, indented twice. right brace forward slash forward slash end if. Line 24, indented twice. forward slash forward slash Return node to system. Line 25, indented twice. c u r P t r dash right angle bracket set Next left parenthesis null p t r right parenthesis semicolon. Line 26, indented twice. delete c u r P t r semicolon. Line 27, indented twice. c u r P t r equals null p t r semicolon. Line 28, indented twice. item Count minus minus semicolon forward slash forward slash Decrease count of entries. Line 29, indented once. right brace forward slash forward slash end if. Line 30, indented once. return able To Remove semicolon. Line 31. right brace forward slash forward slash end remo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444" y="2245628"/>
            <a:ext cx="6519111" cy="4011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852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(24 </a:t>
            </a:r>
            <a:r>
              <a:rPr lang="en-US" altLang="en-US" sz="2000" b="0" dirty="0"/>
              <a:t>of 24)</a:t>
            </a:r>
            <a:endParaRPr lang="en-US" dirty="0"/>
          </a:p>
        </p:txBody>
      </p:sp>
      <p:sp>
        <p:nvSpPr>
          <p:cNvPr id="3" name="Text Placeholder 2"/>
          <p:cNvSpPr>
            <a:spLocks noGrp="1"/>
          </p:cNvSpPr>
          <p:nvPr>
            <p:ph type="body" idx="1"/>
          </p:nvPr>
        </p:nvSpPr>
        <p:spPr>
          <a:xfrm>
            <a:off x="457200" y="1600200"/>
            <a:ext cx="8229600" cy="416859"/>
          </a:xfrm>
        </p:spPr>
        <p:txBody>
          <a:bodyPr/>
          <a:lstStyle/>
          <a:p>
            <a:pPr marL="0" indent="0">
              <a:buNone/>
              <a:defRPr/>
            </a:pPr>
            <a:r>
              <a:rPr lang="en-US" sz="2400" dirty="0"/>
              <a:t>Method </a:t>
            </a:r>
            <a:r>
              <a:rPr lang="en-US" sz="2400" b="1" dirty="0">
                <a:solidFill>
                  <a:schemeClr val="tx1"/>
                </a:solidFill>
              </a:rPr>
              <a:t>clear</a:t>
            </a:r>
            <a:r>
              <a:rPr lang="en-US" sz="2400" dirty="0">
                <a:solidFill>
                  <a:srgbClr val="0070C0"/>
                </a:solidFill>
                <a:effectLst>
                  <a:outerShdw blurRad="38100" dist="38100" dir="2700000" algn="tl">
                    <a:srgbClr val="000000">
                      <a:alpha val="43137"/>
                    </a:srgbClr>
                  </a:outerShdw>
                </a:effectLst>
              </a:rPr>
              <a:t> </a:t>
            </a:r>
            <a:r>
              <a:rPr lang="en-US" sz="2400" dirty="0"/>
              <a:t>and the destructor</a:t>
            </a:r>
          </a:p>
        </p:txBody>
      </p:sp>
      <p:pic>
        <p:nvPicPr>
          <p:cNvPr id="5" name="Picture 7" descr="Computer code has 6 lines. The lines read as follows. Line 1. template less than sign class Item Type greater than sign. Line 2. void Linked List less than sign Item Type greater than sign colon colon clear left parenthesis right parenthesis. Line 3. left brace. Line 4, indented once. while left parenthesis exclamation point is Empty left parenthesis right parenthesis right parenthesis. Line 5, indented twice. remove left parenthesis 1 right parenthesis semicolon. Line 6. right brace forward slash forward slash end clea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824" y="2363419"/>
            <a:ext cx="4524258" cy="169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Computer code has 5 lines. The lines read as follows. Line 1. template less than sign class Item Type greater than sign. Line 2. Linked List less than sign Item Type greater than sign colon colon tilde Linked List left parenthesis right parenthesis. Line 3. left brace. Line 4, indented once. clear left parenthesis right parenthesis semicolon. Line 5. right brace forward slash forward slash end destruct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977" y="4409638"/>
            <a:ext cx="4762270" cy="15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238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41140" cy="1097279"/>
          </a:xfrm>
        </p:spPr>
        <p:txBody>
          <a:bodyPr anchor="b"/>
          <a:lstStyle/>
          <a:p>
            <a:r>
              <a:rPr lang="en-US" dirty="0">
                <a:solidFill>
                  <a:schemeClr val="tx2"/>
                </a:solidFill>
              </a:rPr>
              <a:t>Using Recursion in LinkedList </a:t>
            </a:r>
            <a:r>
              <a:rPr lang="en-US" dirty="0" smtClean="0">
                <a:solidFill>
                  <a:schemeClr val="tx2"/>
                </a:solidFill>
              </a:rPr>
              <a:t>Methods </a:t>
            </a:r>
            <a:r>
              <a:rPr lang="en-US" sz="2000" b="0" dirty="0" smtClean="0">
                <a:solidFill>
                  <a:schemeClr val="tx2"/>
                </a:solidFill>
              </a:rPr>
              <a:t>(1 of 5)</a:t>
            </a:r>
            <a:endParaRPr lang="en-US" sz="2000" b="0" dirty="0">
              <a:solidFill>
                <a:schemeClr val="tx2"/>
              </a:solidFill>
            </a:endParaRPr>
          </a:p>
        </p:txBody>
      </p:sp>
      <p:sp>
        <p:nvSpPr>
          <p:cNvPr id="3" name="Text Placeholder 2"/>
          <p:cNvSpPr>
            <a:spLocks noGrp="1"/>
          </p:cNvSpPr>
          <p:nvPr>
            <p:ph type="body" idx="1"/>
          </p:nvPr>
        </p:nvSpPr>
        <p:spPr>
          <a:xfrm>
            <a:off x="457200" y="1600201"/>
            <a:ext cx="8229600" cy="1934569"/>
          </a:xfrm>
        </p:spPr>
        <p:txBody>
          <a:bodyPr/>
          <a:lstStyle/>
          <a:p>
            <a:pPr eaLnBrk="1" hangingPunct="1"/>
            <a:r>
              <a:rPr lang="en-US" altLang="en-US" sz="2400" dirty="0"/>
              <a:t>Possible to process a linked chain by</a:t>
            </a:r>
          </a:p>
          <a:p>
            <a:pPr lvl="1" eaLnBrk="1" hangingPunct="1"/>
            <a:r>
              <a:rPr lang="en-US" altLang="en-US" sz="2400" dirty="0"/>
              <a:t>Processing its first node </a:t>
            </a:r>
            <a:r>
              <a:rPr lang="en-US" altLang="en-US" sz="2400" dirty="0" smtClean="0"/>
              <a:t>and</a:t>
            </a:r>
            <a:endParaRPr lang="en-US" altLang="en-US" sz="2400" dirty="0"/>
          </a:p>
          <a:p>
            <a:pPr lvl="1" eaLnBrk="1" hangingPunct="1"/>
            <a:r>
              <a:rPr lang="en-US" altLang="en-US" sz="2400" dirty="0"/>
              <a:t>Then the rest of the chain recursively</a:t>
            </a:r>
          </a:p>
          <a:p>
            <a:pPr eaLnBrk="1" hangingPunct="1"/>
            <a:r>
              <a:rPr lang="en-US" altLang="en-US" sz="2400" dirty="0"/>
              <a:t>Logic used to add a node</a:t>
            </a:r>
          </a:p>
        </p:txBody>
      </p:sp>
      <p:pic>
        <p:nvPicPr>
          <p:cNvPr id="4" name="Picture 6" descr="Computer code has 2 lines. The lines read as follows. Line 1. If. A note beside line 1 reads, the insertion position is 1. Add the new node to the beginning of the chain Line 2. else. A note beside line 2 reads, Ignore the first node and add the new node to the rest of the cha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609" y="3822321"/>
            <a:ext cx="6838321" cy="1227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4587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27493" cy="1097279"/>
          </a:xfrm>
        </p:spPr>
        <p:txBody>
          <a:bodyPr anchor="b"/>
          <a:lstStyle/>
          <a:p>
            <a:r>
              <a:rPr lang="en-US" dirty="0"/>
              <a:t>Using Recursion in </a:t>
            </a:r>
            <a:r>
              <a:rPr lang="en-US" dirty="0">
                <a:solidFill>
                  <a:schemeClr val="tx2"/>
                </a:solidFill>
              </a:rPr>
              <a:t>LinkedList</a:t>
            </a:r>
            <a:r>
              <a:rPr lang="en-US" dirty="0">
                <a:solidFill>
                  <a:srgbClr val="0070C0"/>
                </a:solidFill>
                <a:effectLst>
                  <a:outerShdw blurRad="38100" dist="38100" dir="2700000" algn="tl">
                    <a:srgbClr val="000000">
                      <a:alpha val="43137"/>
                    </a:srgbClr>
                  </a:outerShdw>
                </a:effectLst>
              </a:rPr>
              <a:t> </a:t>
            </a:r>
            <a:r>
              <a:rPr lang="en-US" dirty="0"/>
              <a:t>Methods </a:t>
            </a:r>
            <a:r>
              <a:rPr lang="en-US" sz="2000" b="0" dirty="0" smtClean="0"/>
              <a:t>(2 </a:t>
            </a:r>
            <a:r>
              <a:rPr lang="en-US" sz="2000" b="0" dirty="0"/>
              <a:t>of 5)</a:t>
            </a:r>
            <a:endParaRPr lang="en-US" dirty="0"/>
          </a:p>
        </p:txBody>
      </p:sp>
      <p:sp>
        <p:nvSpPr>
          <p:cNvPr id="3" name="Text Placeholder 2"/>
          <p:cNvSpPr>
            <a:spLocks noGrp="1"/>
          </p:cNvSpPr>
          <p:nvPr>
            <p:ph type="body" idx="1"/>
          </p:nvPr>
        </p:nvSpPr>
        <p:spPr>
          <a:xfrm>
            <a:off x="457200" y="1600201"/>
            <a:ext cx="8229600" cy="788158"/>
          </a:xfrm>
        </p:spPr>
        <p:txBody>
          <a:bodyPr/>
          <a:lstStyle/>
          <a:p>
            <a:pPr marL="0" indent="0" eaLnBrk="1" hangingPunct="1">
              <a:buNone/>
            </a:pPr>
            <a:r>
              <a:rPr lang="en-US" altLang="en-US" sz="2400" b="1" dirty="0" smtClean="0"/>
              <a:t>Figure </a:t>
            </a:r>
            <a:r>
              <a:rPr lang="en-US" altLang="en-US" sz="2400" b="1" dirty="0"/>
              <a:t>9-9 </a:t>
            </a:r>
            <a:r>
              <a:rPr lang="en-US" altLang="en-US" sz="2400" dirty="0"/>
              <a:t>Recursively adding a node at the beginning of a chain</a:t>
            </a:r>
          </a:p>
        </p:txBody>
      </p:sp>
      <p:pic>
        <p:nvPicPr>
          <p:cNvPr id="4" name="Picture 2" descr="A 3 set of illustrations represents a linked list comprising of a series of nodes with pointers pointing to the next node. In the following illustration, except for section b, the order of linked chain of nodes and the item value in each node is same for the section a and c and their initial pointer variable is head pointer. a) The list before any additions: There are four nodes in the list. Every node in the list has an item and a text part. A pointer variable, head pointer points to the first node in the list which has an item value of 12 and proceeds to the second node of item value 3 and the second node further points to the third node of item value 25 and the final node in the linked chain list has an item value of 18. A text part in fourth node is diagonally crossed out. b) After the public method insert creates a new node and before it calls insert Node: A pointer variable, new node pointer points to first node of item value 50. c) As insert Node (1, new Node P t r, head P t r) begins execution: A pointer variable, sub chain pointer points to the first n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058" y="2675910"/>
            <a:ext cx="6381774" cy="3494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092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41140" cy="1097279"/>
          </a:xfrm>
        </p:spPr>
        <p:txBody>
          <a:bodyPr/>
          <a:lstStyle/>
          <a:p>
            <a:r>
              <a:rPr lang="en-US" dirty="0"/>
              <a:t>Using Recursion in </a:t>
            </a:r>
            <a:r>
              <a:rPr lang="en-US" dirty="0">
                <a:solidFill>
                  <a:schemeClr val="tx2"/>
                </a:solidFill>
              </a:rPr>
              <a:t>LinkedList</a:t>
            </a:r>
            <a:r>
              <a:rPr lang="en-US" dirty="0">
                <a:solidFill>
                  <a:srgbClr val="0070C0"/>
                </a:solidFill>
                <a:effectLst>
                  <a:outerShdw blurRad="38100" dist="38100" dir="2700000" algn="tl">
                    <a:srgbClr val="000000">
                      <a:alpha val="43137"/>
                    </a:srgbClr>
                  </a:outerShdw>
                </a:effectLst>
              </a:rPr>
              <a:t> </a:t>
            </a:r>
            <a:r>
              <a:rPr lang="en-US" dirty="0"/>
              <a:t>Methods </a:t>
            </a:r>
            <a:r>
              <a:rPr lang="en-US" sz="2000" b="0" dirty="0" smtClean="0"/>
              <a:t>(3 </a:t>
            </a:r>
            <a:r>
              <a:rPr lang="en-US" sz="2000" b="0" dirty="0"/>
              <a:t>of 5)</a:t>
            </a:r>
            <a:endParaRPr lang="en-US" dirty="0"/>
          </a:p>
        </p:txBody>
      </p:sp>
      <p:sp>
        <p:nvSpPr>
          <p:cNvPr id="3" name="Text Placeholder 2"/>
          <p:cNvSpPr>
            <a:spLocks noGrp="1"/>
          </p:cNvSpPr>
          <p:nvPr>
            <p:ph type="body" idx="1"/>
          </p:nvPr>
        </p:nvSpPr>
        <p:spPr>
          <a:xfrm>
            <a:off x="457200" y="1600200"/>
            <a:ext cx="8229600" cy="856397"/>
          </a:xfrm>
        </p:spPr>
        <p:txBody>
          <a:bodyPr/>
          <a:lstStyle/>
          <a:p>
            <a:pPr marL="0" indent="0" eaLnBrk="1" hangingPunct="1">
              <a:buNone/>
            </a:pPr>
            <a:r>
              <a:rPr lang="en-US" altLang="en-US" sz="2400" b="1" dirty="0" smtClean="0"/>
              <a:t>Figure </a:t>
            </a:r>
            <a:r>
              <a:rPr lang="en-US" altLang="en-US" sz="2400" b="1" dirty="0"/>
              <a:t>9-10 </a:t>
            </a:r>
            <a:r>
              <a:rPr lang="en-US" altLang="en-US" sz="2400" dirty="0"/>
              <a:t>Recursively adding a node </a:t>
            </a:r>
            <a:r>
              <a:rPr lang="en-US" altLang="en-US" sz="2400" dirty="0" smtClean="0"/>
              <a:t>between </a:t>
            </a:r>
            <a:r>
              <a:rPr lang="en-US" altLang="en-US" sz="2400" dirty="0"/>
              <a:t>existing nodes in a chain</a:t>
            </a:r>
          </a:p>
        </p:txBody>
      </p:sp>
      <p:pic>
        <p:nvPicPr>
          <p:cNvPr id="4" name="Picture 3" descr="A 5 set of illustrations represents a linked list comprising of a series of nodes with pointers pointing to the next node. In the following illustration, the order of linked chain of nodes and the item value in each node is same for all the five sections and the initial pointer variable is head pointer. a) As insert Node (3, new Node P t r, head P t r) begins execution: There are four nodes in the list. Every node in the list has an item and a text part. A pointer variable, head pointer points to the first node in the list which has an item value of 12 and proceeds to the second node of item value 3 and the second node further points to the third node of item value 25 and the final node in the linked chain list has an item value of 18. A text part in fourth node is diagonally crossed out. b) As the recursive call insert Node (2, new Node P t r, sub Chain P t r dash greater than sign get Next ()) begins execution: A pointer variable, sub chain pointer points to the second node of item value 3.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76" y="2744147"/>
            <a:ext cx="7824787"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755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Header </a:t>
            </a:r>
            <a:r>
              <a:rPr lang="en-US" altLang="en-US" dirty="0" smtClean="0"/>
              <a:t>File </a:t>
            </a:r>
            <a:r>
              <a:rPr lang="en-US" altLang="en-US" sz="2000" b="0" dirty="0" smtClean="0"/>
              <a:t>(1 of 7)</a:t>
            </a:r>
            <a:endParaRPr lang="en-US" sz="2000" b="0" dirty="0"/>
          </a:p>
        </p:txBody>
      </p:sp>
      <p:sp>
        <p:nvSpPr>
          <p:cNvPr id="3" name="Text Placeholder 2"/>
          <p:cNvSpPr>
            <a:spLocks noGrp="1"/>
          </p:cNvSpPr>
          <p:nvPr>
            <p:ph type="body" idx="1"/>
          </p:nvPr>
        </p:nvSpPr>
        <p:spPr>
          <a:xfrm>
            <a:off x="457200" y="1600200"/>
            <a:ext cx="8229600" cy="501555"/>
          </a:xfrm>
        </p:spPr>
        <p:txBody>
          <a:bodyPr/>
          <a:lstStyle/>
          <a:p>
            <a:pPr marL="0" indent="0" eaLnBrk="1" hangingPunct="1">
              <a:buNone/>
            </a:pPr>
            <a:r>
              <a:rPr lang="en-US" altLang="en-US" sz="2400" b="1" dirty="0" smtClean="0"/>
              <a:t>Figure </a:t>
            </a:r>
            <a:r>
              <a:rPr lang="en-US" altLang="en-US" sz="2400" b="1" dirty="0"/>
              <a:t>9-1</a:t>
            </a:r>
            <a:r>
              <a:rPr lang="en-US" altLang="en-US" sz="2400" dirty="0"/>
              <a:t> An array-based implementation of the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list</a:t>
            </a:r>
          </a:p>
        </p:txBody>
      </p:sp>
      <p:pic>
        <p:nvPicPr>
          <p:cNvPr id="4" name="Picture 5" descr="A diagram illustrates a class array list of size max items minus 1, where the data items are placed inside the array. Data items values, with respect to A D T list positions and array indices are as follows: 12: 1 and 0; 3: 2 and 1; 19: 3 and 2; 100: 4 and 4; 75: 5 and 4; 10: 6 and 5 and goes on until the array block reaches the data item of 18 with the A D T list position of k and array indices of k minus 1. The next two array block has an unknown value and goes on. The final array block of indices, max items minus 1 has an unknown value in max items list position. The array block next to the class array list reads, K is labeled, item cou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44" y="2450770"/>
            <a:ext cx="8115112" cy="206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9670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41140" cy="1097279"/>
          </a:xfrm>
        </p:spPr>
        <p:txBody>
          <a:bodyPr/>
          <a:lstStyle/>
          <a:p>
            <a:r>
              <a:rPr lang="en-US" dirty="0"/>
              <a:t>Using Recursion in </a:t>
            </a:r>
            <a:r>
              <a:rPr lang="en-US" dirty="0">
                <a:solidFill>
                  <a:schemeClr val="tx2"/>
                </a:solidFill>
              </a:rPr>
              <a:t>LinkedList</a:t>
            </a:r>
            <a:r>
              <a:rPr lang="en-US" dirty="0">
                <a:solidFill>
                  <a:srgbClr val="0070C0"/>
                </a:solidFill>
                <a:effectLst>
                  <a:outerShdw blurRad="38100" dist="38100" dir="2700000" algn="tl">
                    <a:srgbClr val="000000">
                      <a:alpha val="43137"/>
                    </a:srgbClr>
                  </a:outerShdw>
                </a:effectLst>
              </a:rPr>
              <a:t> </a:t>
            </a:r>
            <a:r>
              <a:rPr lang="en-US" dirty="0"/>
              <a:t>Methods </a:t>
            </a:r>
            <a:r>
              <a:rPr lang="en-US" sz="2000" b="0" dirty="0" smtClean="0"/>
              <a:t>(4 </a:t>
            </a:r>
            <a:r>
              <a:rPr lang="en-US" sz="2000" b="0" dirty="0"/>
              <a:t>of 5)</a:t>
            </a:r>
            <a:endParaRPr lang="en-US" dirty="0"/>
          </a:p>
        </p:txBody>
      </p:sp>
      <p:sp>
        <p:nvSpPr>
          <p:cNvPr id="3" name="Text Placeholder 2"/>
          <p:cNvSpPr>
            <a:spLocks noGrp="1"/>
          </p:cNvSpPr>
          <p:nvPr>
            <p:ph type="body" idx="1"/>
          </p:nvPr>
        </p:nvSpPr>
        <p:spPr>
          <a:xfrm>
            <a:off x="457200" y="1600200"/>
            <a:ext cx="8229600" cy="528851"/>
          </a:xfrm>
        </p:spPr>
        <p:txBody>
          <a:bodyPr/>
          <a:lstStyle/>
          <a:p>
            <a:pPr marL="0" indent="0" eaLnBrk="1" hangingPunct="1">
              <a:buNone/>
            </a:pPr>
            <a:r>
              <a:rPr lang="en-US" altLang="en-US" sz="2400" b="1" dirty="0" smtClean="0"/>
              <a:t>Figure 9-10 [Continued]</a:t>
            </a:r>
            <a:endParaRPr lang="en-US" altLang="en-US" sz="2400" dirty="0"/>
          </a:p>
        </p:txBody>
      </p:sp>
      <p:pic>
        <p:nvPicPr>
          <p:cNvPr id="4" name="Picture 7" descr="c) As the recursive call insert Node (1, new Node P t r, sub Chain P t r rightward arrow get Next ()) begins execution: A pointer variable, sub chain pointer points to the third node of item value 25. d) After a new node is linked to the beginning of the sub chain (the base case): A pointer variable, sub chain points to a new node of item value 50. The new node points to the third node in the chain of linked list of item value 25. A note beside the section d reads, The private method returns the reference that is in sub Chain P t 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 y="2416601"/>
            <a:ext cx="8080375" cy="341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070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27493" cy="1097279"/>
          </a:xfrm>
        </p:spPr>
        <p:txBody>
          <a:bodyPr/>
          <a:lstStyle/>
          <a:p>
            <a:r>
              <a:rPr lang="en-US" dirty="0"/>
              <a:t>Using Recursion in </a:t>
            </a:r>
            <a:r>
              <a:rPr lang="en-US" dirty="0">
                <a:solidFill>
                  <a:schemeClr val="tx2"/>
                </a:solidFill>
              </a:rPr>
              <a:t>LinkedList</a:t>
            </a:r>
            <a:r>
              <a:rPr lang="en-US" dirty="0">
                <a:solidFill>
                  <a:srgbClr val="0070C0"/>
                </a:solidFill>
                <a:effectLst>
                  <a:outerShdw blurRad="38100" dist="38100" dir="2700000" algn="tl">
                    <a:srgbClr val="000000">
                      <a:alpha val="43137"/>
                    </a:srgbClr>
                  </a:outerShdw>
                </a:effectLst>
              </a:rPr>
              <a:t> </a:t>
            </a:r>
            <a:r>
              <a:rPr lang="en-US" dirty="0"/>
              <a:t>Methods </a:t>
            </a:r>
            <a:r>
              <a:rPr lang="en-US" sz="2000" b="0" dirty="0" smtClean="0"/>
              <a:t>(5 </a:t>
            </a:r>
            <a:r>
              <a:rPr lang="en-US" sz="2000" b="0" dirty="0"/>
              <a:t>of 5)</a:t>
            </a:r>
            <a:endParaRPr lang="en-US" dirty="0"/>
          </a:p>
        </p:txBody>
      </p:sp>
      <p:sp>
        <p:nvSpPr>
          <p:cNvPr id="3" name="Text Placeholder 2"/>
          <p:cNvSpPr>
            <a:spLocks noGrp="1"/>
          </p:cNvSpPr>
          <p:nvPr>
            <p:ph type="body" idx="1"/>
          </p:nvPr>
        </p:nvSpPr>
        <p:spPr>
          <a:xfrm>
            <a:off x="457200" y="1600200"/>
            <a:ext cx="8229600" cy="528851"/>
          </a:xfrm>
        </p:spPr>
        <p:txBody>
          <a:bodyPr/>
          <a:lstStyle/>
          <a:p>
            <a:pPr marL="0" indent="0" eaLnBrk="1" hangingPunct="1">
              <a:buNone/>
            </a:pPr>
            <a:r>
              <a:rPr lang="en-US" altLang="en-US" sz="2400" b="1" dirty="0" smtClean="0"/>
              <a:t>Figure </a:t>
            </a:r>
            <a:r>
              <a:rPr lang="en-US" altLang="en-US" sz="2400" b="1" dirty="0"/>
              <a:t>9-10 </a:t>
            </a:r>
            <a:r>
              <a:rPr lang="en-US" altLang="en-US" sz="2400" b="1" dirty="0" smtClean="0"/>
              <a:t>[Continued</a:t>
            </a:r>
            <a:r>
              <a:rPr lang="en-US" altLang="en-US" sz="2400" b="1" dirty="0"/>
              <a:t>]</a:t>
            </a:r>
            <a:endParaRPr lang="en-US" altLang="en-US" sz="2400" dirty="0"/>
          </a:p>
        </p:txBody>
      </p:sp>
      <p:pic>
        <p:nvPicPr>
          <p:cNvPr id="4" name="Picture 3" descr="e) After the returned reference is assigned to after P t r: A pointer variable, sub chain pointer points to the second node of item value 3 and another pointer variable after pointer points to the new node of item value 50. The new node points to the third node of item value 25. f) After sub Chain P t r dash greater than sign set Next (after P t r) executes: A pointer variable sub chain pointer points to the second node of item value 3. A text part in second node points to a new node of item value 50 and a text part in the new node points to the third node of item valu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889" y="2416601"/>
            <a:ext cx="6996112" cy="378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833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dirty="0"/>
              <a:t>Comparing Implementations</a:t>
            </a:r>
          </a:p>
        </p:txBody>
      </p:sp>
      <p:sp>
        <p:nvSpPr>
          <p:cNvPr id="3" name="Text Placeholder 2"/>
          <p:cNvSpPr>
            <a:spLocks noGrp="1"/>
          </p:cNvSpPr>
          <p:nvPr>
            <p:ph type="body" idx="1"/>
          </p:nvPr>
        </p:nvSpPr>
        <p:spPr/>
        <p:txBody>
          <a:bodyPr/>
          <a:lstStyle/>
          <a:p>
            <a:pPr eaLnBrk="1" hangingPunct="1"/>
            <a:r>
              <a:rPr lang="en-US" altLang="en-US" sz="2400" dirty="0"/>
              <a:t>Time to access the </a:t>
            </a:r>
            <a:r>
              <a:rPr lang="en-US" altLang="en-US" sz="2400" i="1" dirty="0" smtClean="0"/>
              <a:t>i</a:t>
            </a:r>
            <a:r>
              <a:rPr lang="en-US" altLang="en-US" sz="2400" baseline="30000" dirty="0" smtClean="0"/>
              <a:t>th</a:t>
            </a:r>
            <a:r>
              <a:rPr lang="en-US" altLang="en-US" sz="2400" dirty="0" smtClean="0"/>
              <a:t> </a:t>
            </a:r>
            <a:r>
              <a:rPr lang="en-US" altLang="en-US" sz="2400" dirty="0"/>
              <a:t>node in a chain of linked nodes depends on </a:t>
            </a:r>
            <a:r>
              <a:rPr lang="en-US" altLang="en-US" sz="2400" i="1" dirty="0"/>
              <a:t>i</a:t>
            </a:r>
          </a:p>
          <a:p>
            <a:pPr eaLnBrk="1" hangingPunct="1"/>
            <a:r>
              <a:rPr lang="en-US" altLang="en-US" sz="2400" dirty="0"/>
              <a:t>You can access array items directly with equal access time</a:t>
            </a:r>
          </a:p>
          <a:p>
            <a:pPr eaLnBrk="1" hangingPunct="1"/>
            <a:r>
              <a:rPr lang="en-US" altLang="en-US" sz="2400" dirty="0"/>
              <a:t>Insertions and removals with link-based implementation</a:t>
            </a:r>
          </a:p>
          <a:p>
            <a:pPr lvl="1" eaLnBrk="1" hangingPunct="1"/>
            <a:r>
              <a:rPr lang="en-US" altLang="en-US" sz="2400" dirty="0"/>
              <a:t>Do not require shifting data</a:t>
            </a:r>
          </a:p>
          <a:p>
            <a:pPr lvl="1" eaLnBrk="1" hangingPunct="1"/>
            <a:r>
              <a:rPr lang="en-US" altLang="en-US" sz="2400" dirty="0"/>
              <a:t>Do require a traversal</a:t>
            </a:r>
          </a:p>
        </p:txBody>
      </p:sp>
    </p:spTree>
    <p:extLst>
      <p:ext uri="{BB962C8B-B14F-4D97-AF65-F5344CB8AC3E}">
        <p14:creationId xmlns:p14="http://schemas.microsoft.com/office/powerpoint/2010/main" val="14159754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Header File </a:t>
            </a:r>
            <a:r>
              <a:rPr lang="en-US" altLang="en-US" sz="2000" b="0" dirty="0" smtClean="0"/>
              <a:t>(2 </a:t>
            </a:r>
            <a:r>
              <a:rPr lang="en-US" altLang="en-US" sz="2000" b="0" dirty="0"/>
              <a:t>of 7)</a:t>
            </a:r>
            <a:endParaRPr lang="en-US" dirty="0"/>
          </a:p>
        </p:txBody>
      </p:sp>
      <p:sp>
        <p:nvSpPr>
          <p:cNvPr id="3" name="Text Placeholder 2"/>
          <p:cNvSpPr>
            <a:spLocks noGrp="1"/>
          </p:cNvSpPr>
          <p:nvPr>
            <p:ph type="body" idx="1"/>
          </p:nvPr>
        </p:nvSpPr>
        <p:spPr>
          <a:xfrm>
            <a:off x="457200" y="1600200"/>
            <a:ext cx="8229600" cy="542499"/>
          </a:xfrm>
        </p:spPr>
        <p:txBody>
          <a:bodyPr/>
          <a:lstStyle/>
          <a:p>
            <a:pPr marL="0" indent="0" eaLnBrk="1" hangingPunct="1">
              <a:buNone/>
            </a:pPr>
            <a:r>
              <a:rPr lang="en-US" altLang="en-US" sz="2400" b="1" dirty="0" smtClean="0"/>
              <a:t>Listing </a:t>
            </a:r>
            <a:r>
              <a:rPr lang="en-US" altLang="en-US" sz="2400" b="1" dirty="0"/>
              <a:t>9-1 </a:t>
            </a:r>
            <a:r>
              <a:rPr lang="en-US" altLang="en-US" sz="2400" dirty="0"/>
              <a:t>The header file for the class </a:t>
            </a:r>
            <a:r>
              <a:rPr lang="en-US" altLang="en-US" sz="2400" b="1" dirty="0">
                <a:solidFill>
                  <a:schemeClr val="tx1"/>
                </a:solidFill>
              </a:rPr>
              <a:t>ArrayList</a:t>
            </a:r>
          </a:p>
        </p:txBody>
      </p:sp>
      <p:pic>
        <p:nvPicPr>
          <p:cNvPr id="4" name="Picture 6" descr="Computer code has 38 lines. The lines read as follows. Line 1. forward slash asterisk asterisk A D T list colon Array minus based implementation period. Line 2, indented once. at sign file Array List period h asterisk forward slash. Line 3. blank. Line 4. hash if n d e f underscore ARRAY underscore LIST. Line 5. hash define underscore ARRAY underscore LIST. Line 6. blank. Line 7. hash include double quote List Interface period h double quote. Line 8. hash include double quote Pre c o n d Violated E x c e p period h double quote. Line 9. blank. Line 10. template left angle bracket class Item Type right angle bracket. Line 11. class Array List colon public List Interface left angle bracket Item Type right angle bracket. Line 12. left brace. Line 13. private colon. Line 14, indented twice. static c o n s t, i n t DEFAULT underscore CAPACITY equals 100 semicolon forward slash forward slash Default capacity of the list. Line 15, indented twice. Item Type items left bracket DEFAULT underscore CAPACITY right bracket semicolon forward slash forward slash Array of list items left parenthesis ignore items left bracket 0 right bracket right parenthesis. Line 16, indented twice. i n t item Count semicolon forward slash forward slash Current count of list items. Line 17, indented twice. i n t max Items semicolon forward slash forward slash Maximum capacity of the lis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06" y="2338388"/>
            <a:ext cx="7418387"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12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Header File </a:t>
            </a:r>
            <a:r>
              <a:rPr lang="en-US" altLang="en-US" sz="2000" b="0" dirty="0" smtClean="0"/>
              <a:t>(3 </a:t>
            </a:r>
            <a:r>
              <a:rPr lang="en-US" altLang="en-US" sz="2000" b="0" dirty="0"/>
              <a:t>of 7)</a:t>
            </a:r>
            <a:endParaRPr lang="en-US" dirty="0"/>
          </a:p>
        </p:txBody>
      </p:sp>
      <p:sp>
        <p:nvSpPr>
          <p:cNvPr id="3" name="Text Placeholder 2"/>
          <p:cNvSpPr>
            <a:spLocks noGrp="1"/>
          </p:cNvSpPr>
          <p:nvPr>
            <p:ph type="body" idx="1"/>
          </p:nvPr>
        </p:nvSpPr>
        <p:spPr>
          <a:xfrm>
            <a:off x="457200" y="1600200"/>
            <a:ext cx="8229600" cy="515203"/>
          </a:xfrm>
        </p:spPr>
        <p:txBody>
          <a:bodyPr/>
          <a:lstStyle/>
          <a:p>
            <a:pPr marL="0" indent="0" eaLnBrk="1" hangingPunct="1">
              <a:buNone/>
            </a:pPr>
            <a:r>
              <a:rPr lang="en-US" altLang="en-US" sz="2400" b="1" dirty="0" smtClean="0"/>
              <a:t>Listing 9-1 [Continued]</a:t>
            </a:r>
            <a:endParaRPr lang="en-US" altLang="en-US" sz="2400" b="1" dirty="0">
              <a:solidFill>
                <a:schemeClr val="tx1"/>
              </a:solidFill>
            </a:endParaRPr>
          </a:p>
        </p:txBody>
      </p:sp>
      <p:pic>
        <p:nvPicPr>
          <p:cNvPr id="4" name="Picture 2" descr="The computer code continues. Line 18. blank. Line 19. public colon. Line 20, indented once. Array List left parenthesis right parenthesis semicolon. Line 21, indented once. forward slash forward slash Copy constructor and destructor are supplied by compiler. Line 22. blank. Line 23, indented once. bool is Empty left parenthesis right parenthesis c o n s t semicolon. Line 24, indented once. i n t get Length left parenthesis right parenthesis c o n s t semicolon. Line 25, indented once. b o o l insert left parenthesis i n t new Position comma c o n s t Item Type ampersand new Entry right parenthesis semicolon. Line 26, indented once. b o o l remove left parenthesis i n t position right parenthesis semicolon. Line 27, indented once. void clear left parenthesis right parenthesis semicolon. Line 28.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407443"/>
            <a:ext cx="7837488"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081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Header File </a:t>
            </a:r>
            <a:r>
              <a:rPr lang="en-US" altLang="en-US" sz="2000" b="0" dirty="0" smtClean="0"/>
              <a:t>(4 </a:t>
            </a:r>
            <a:r>
              <a:rPr lang="en-US" altLang="en-US" sz="2000" b="0" dirty="0"/>
              <a:t>of 7)</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eaLnBrk="1" hangingPunct="1">
              <a:buNone/>
            </a:pPr>
            <a:r>
              <a:rPr lang="en-US" altLang="en-US" sz="2400" b="1" dirty="0"/>
              <a:t>Listing 9-1 </a:t>
            </a:r>
            <a:r>
              <a:rPr lang="en-US" altLang="en-US" sz="2400" b="1" dirty="0" smtClean="0"/>
              <a:t>[Continued</a:t>
            </a:r>
            <a:r>
              <a:rPr lang="en-US" altLang="en-US" sz="2400" b="1" dirty="0"/>
              <a:t>]</a:t>
            </a:r>
            <a:endParaRPr lang="en-US" altLang="en-US" sz="2400" b="1" dirty="0">
              <a:solidFill>
                <a:schemeClr val="tx1"/>
              </a:solidFill>
            </a:endParaRPr>
          </a:p>
        </p:txBody>
      </p:sp>
      <p:pic>
        <p:nvPicPr>
          <p:cNvPr id="4" name="Picture 2" descr="The computer code continues. Line 29, indented once. forward slash asterisk asterisk at sign throw Pre c o n d Violated E x c e p if position left angle bracket 1 or position right angle bracket get Length left parenthesis right parenthesis period asterisk forward slash. Line 30, indented once. Item Type get Entry left parenthesis i n t position right parenthesis c o n s t throw left parenthesis Pre c o n d Violated E x c e p right parenthesis semicolon. Line 31. blank. Line 32, indented once. forward slash asterisk asterisk at sign throw Pre c o n d Violated E x c e p if position left angle bracket 1 or position right angle bracket get Length left parenthesis right parenthesis period asterisk forward slash position right angle bracket get Length left parenthesis right parenthesis period asterisk forward slash. Line 33, indented once. Item type replace left parenthesis i n t position comma c o n s t Item Type ampersand new Entry right parenthesis. Line 34, indented twice. throw left parenthesis Pre c o n d Violated E x c e p right parenthesis semicolon. Line 35. right brace semicolon forward slash forward slash end Array List. Line 36. blank. Line 37. hash include double quote Array List period c p p double quote. Line 38.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443898"/>
            <a:ext cx="8286750"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9363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a:t>
            </a:r>
            <a:r>
              <a:rPr lang="en-US" altLang="en-US" dirty="0" smtClean="0"/>
              <a:t>File </a:t>
            </a:r>
            <a:r>
              <a:rPr lang="en-US" altLang="en-US" sz="2000" b="0" dirty="0" smtClean="0"/>
              <a:t>(1 of 24)</a:t>
            </a:r>
            <a:endParaRPr lang="en-US" sz="2000" b="0" dirty="0"/>
          </a:p>
        </p:txBody>
      </p:sp>
      <p:sp>
        <p:nvSpPr>
          <p:cNvPr id="3" name="Text Placeholder 2"/>
          <p:cNvSpPr>
            <a:spLocks noGrp="1"/>
          </p:cNvSpPr>
          <p:nvPr>
            <p:ph type="body" idx="1"/>
          </p:nvPr>
        </p:nvSpPr>
        <p:spPr>
          <a:xfrm>
            <a:off x="457200" y="1600201"/>
            <a:ext cx="8229600" cy="488576"/>
          </a:xfrm>
        </p:spPr>
        <p:txBody>
          <a:bodyPr/>
          <a:lstStyle/>
          <a:p>
            <a:pPr marL="0" indent="0">
              <a:buNone/>
            </a:pPr>
            <a:r>
              <a:rPr lang="en-US" altLang="en-US" sz="2400" dirty="0"/>
              <a:t>Constructor, methods </a:t>
            </a:r>
            <a:r>
              <a:rPr lang="en-US" altLang="en-US" sz="2400" b="1" dirty="0">
                <a:solidFill>
                  <a:schemeClr val="tx1"/>
                </a:solidFill>
              </a:rPr>
              <a:t>isEmpty</a:t>
            </a:r>
            <a:r>
              <a:rPr lang="en-US" altLang="en-US" sz="2400" dirty="0"/>
              <a:t> and </a:t>
            </a:r>
            <a:r>
              <a:rPr lang="en-US" altLang="en-US" sz="2400" b="1" dirty="0" smtClean="0">
                <a:solidFill>
                  <a:schemeClr val="tx1"/>
                </a:solidFill>
              </a:rPr>
              <a:t>getLength</a:t>
            </a:r>
            <a:endParaRPr lang="en-US" altLang="en-US" sz="2400" b="1" dirty="0">
              <a:solidFill>
                <a:schemeClr val="tx1"/>
              </a:solidFill>
            </a:endParaRPr>
          </a:p>
        </p:txBody>
      </p:sp>
      <p:pic>
        <p:nvPicPr>
          <p:cNvPr id="5" name="Picture 7" descr="Computer code has 4 lines. The lines read as follows. Line 1. template left angle bracket class Item Type right angle bracket. Line 2. Array List left angle bracket Item Type right angle bracket colon colon Array List left parenthesis right parenthesis colon item Count left parenthesis 0 right parenthesis comma max Items left parenthesis DEFAULT underscore CAPACITY right parenthesis. Line 3. left brace. Line 4. right brace forward slash forward slash end default construc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58" y="2256572"/>
            <a:ext cx="8424862"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5" descr="Computer code has 10 lines. The lines read as follows. Line 1. template left angle bracket class Item Type right angle bracket. Line 2. B o o l Array List left angle bracket Item Type right angle bracket colon colon is Empty left parenthesis right parenthesis const. Line 3. left brace. Line 4, indented once. return item Count equals equals 0 semicolon. Line 5. right brace forward slash forward slash end is Empty. Line 6. template left angle bracket class Item Type right angle bracket. Line 7. i n t Array List left angle bracket Item Type right angle bracket colon colon get Length left parenthesis right parenthesis const. Line 8. left brace. Line 9, indented once. return item Count semicolon. Line 10. right brace forward slash forward slash end get Length.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163" y="3585697"/>
            <a:ext cx="51530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301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Implementation File </a:t>
            </a:r>
            <a:r>
              <a:rPr lang="en-US" altLang="en-US" sz="2000" b="0" dirty="0" smtClean="0"/>
              <a:t>(2 </a:t>
            </a:r>
            <a:r>
              <a:rPr lang="en-US" altLang="en-US" sz="2000" b="0" dirty="0"/>
              <a:t>of 24)</a:t>
            </a:r>
            <a:endParaRPr lang="en-US" dirty="0"/>
          </a:p>
        </p:txBody>
      </p:sp>
      <p:sp>
        <p:nvSpPr>
          <p:cNvPr id="3" name="Text Placeholder 2"/>
          <p:cNvSpPr>
            <a:spLocks noGrp="1"/>
          </p:cNvSpPr>
          <p:nvPr>
            <p:ph type="body" idx="1"/>
          </p:nvPr>
        </p:nvSpPr>
        <p:spPr>
          <a:xfrm>
            <a:off x="457200" y="1600200"/>
            <a:ext cx="8229600" cy="551329"/>
          </a:xfrm>
        </p:spPr>
        <p:txBody>
          <a:bodyPr/>
          <a:lstStyle/>
          <a:p>
            <a:pPr marL="0" indent="0">
              <a:buNone/>
            </a:pPr>
            <a:r>
              <a:rPr lang="en-US" altLang="en-US" sz="2400" dirty="0"/>
              <a:t>Method </a:t>
            </a:r>
            <a:r>
              <a:rPr lang="en-US" altLang="en-US" sz="2400" b="1" dirty="0" smtClean="0">
                <a:solidFill>
                  <a:schemeClr val="tx1"/>
                </a:solidFill>
              </a:rPr>
              <a:t>getEntry</a:t>
            </a:r>
            <a:endParaRPr lang="en-US" altLang="en-US" sz="2400" b="1" dirty="0">
              <a:solidFill>
                <a:schemeClr val="tx1"/>
              </a:solidFill>
            </a:endParaRPr>
          </a:p>
        </p:txBody>
      </p:sp>
      <p:pic>
        <p:nvPicPr>
          <p:cNvPr id="4" name="Picture 6" descr="Computer code has 15 lines. The lines read as follows. Line 1. template left angle bracket class Item Type right angle bracket. Line 2. Item Type Array List left angle bracket Item Type right angle bracket colon colon get Entry left parenthesis i n t position right parenthesis const. Line 3, indented 3 times. throw left parenthesis Pre c o n d Violated E x c e p right parenthesis. Line 4. left brace. Line 5, indented once. forward slash forward slash Enforce precondition. Line 6, indented once. b o o l able To Get equals left parenthesis position right angle bracket equals 1 right parenthesis ampersand ampersand left parenthesis position left angle bracket equals item Count right parenthesis semicolon. Line 7, indented once. if left parenthesis able To Get right parenthesis. Line 8, indented twice. return items left bracket position minus 1 right bracket semicolon. Line 9. else. Line 10. left brace. Line 11, indented twice. s t d colon colon string message equals double quote get Entry left parenthesis right parenthesis called with an empty list or double quote semicolon. Line 12, indented twice. message equals message plus double quote invalid position period double quote semicolon. Line 13, indented twice. throw left parenthesis Pre c o n d Violated E x c e p left parenthesis message right parenthesis right parenthesis semicolon. Line 14, indented once. right brace forward slash forward slash end if. Line 15. right brace forward slash forward slash end get Entr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68" y="2291042"/>
            <a:ext cx="7866063"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2395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8736</TotalTime>
  <Words>813</Words>
  <Application>Microsoft Office PowerPoint</Application>
  <PresentationFormat>On-screen Show (4:3)</PresentationFormat>
  <Paragraphs>109</Paragraphs>
  <Slides>43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Arial</vt:lpstr>
      <vt:lpstr>Calibri</vt:lpstr>
      <vt:lpstr>Noto Sans Symbols</vt:lpstr>
      <vt:lpstr>Times New Roman</vt:lpstr>
      <vt:lpstr>Verdana</vt:lpstr>
      <vt:lpstr>508 Lecture</vt:lpstr>
      <vt:lpstr>1_508 Lecture</vt:lpstr>
      <vt:lpstr>Data Abstraction &amp; Problem Solving with C + +: Walls and Mirrors</vt:lpstr>
      <vt:lpstr>Array-Based Implementation of the A D T List (1 of 2)</vt:lpstr>
      <vt:lpstr>Array-Based Implementation of the A D T List (2 of 2)</vt:lpstr>
      <vt:lpstr>The Header File (1 of 7)</vt:lpstr>
      <vt:lpstr>The Header File (2 of 7)</vt:lpstr>
      <vt:lpstr>The Header File (3 of 7)</vt:lpstr>
      <vt:lpstr>The Header File (4 of 7)</vt:lpstr>
      <vt:lpstr>The Implementation File (1 of 24)</vt:lpstr>
      <vt:lpstr>The Implementation File (2 of 24)</vt:lpstr>
      <vt:lpstr>The Implementation File (3 of 24)</vt:lpstr>
      <vt:lpstr>The Implementation File (4 of 24)</vt:lpstr>
      <vt:lpstr>The Implementation File (5 of 24)</vt:lpstr>
      <vt:lpstr>The Implementation File (6 of 24)</vt:lpstr>
      <vt:lpstr>The Implementation File (7 of 24)</vt:lpstr>
      <vt:lpstr>The Implementation File (8 of 24)</vt:lpstr>
      <vt:lpstr>The Implementation File (9 of 24)</vt:lpstr>
      <vt:lpstr>Link-Based Implementation of the A D T List (1 of 2)</vt:lpstr>
      <vt:lpstr>Link-Based Implementation of the A D T List (2 of 2)</vt:lpstr>
      <vt:lpstr>The Header File (5 of 7)</vt:lpstr>
      <vt:lpstr>The Header File (6 of 7)</vt:lpstr>
      <vt:lpstr>The Header File (7 of 7)</vt:lpstr>
      <vt:lpstr>The Implementation File (10 of 24)</vt:lpstr>
      <vt:lpstr>The Implementation File (11 of 24)</vt:lpstr>
      <vt:lpstr>The Implementation File (12 of 24)</vt:lpstr>
      <vt:lpstr>The Implementation File (13 of 24)</vt:lpstr>
      <vt:lpstr>The Implementation File (14 of 24)</vt:lpstr>
      <vt:lpstr>The Implementation File (15 of 24)</vt:lpstr>
      <vt:lpstr>The Implementation File (16 of 24)</vt:lpstr>
      <vt:lpstr>The Implementation File (17 of 24)</vt:lpstr>
      <vt:lpstr>The Implementation File (18 of 24)</vt:lpstr>
      <vt:lpstr>The Implementation File (19 of 24)</vt:lpstr>
      <vt:lpstr>The Implementation File (20 of 24)</vt:lpstr>
      <vt:lpstr>The Implementation File (21 of 24)</vt:lpstr>
      <vt:lpstr>The Implementation File (22 of 24)</vt:lpstr>
      <vt:lpstr>The Implementation File (23 of 24)</vt:lpstr>
      <vt:lpstr>The Implementation File (24 of 24)</vt:lpstr>
      <vt:lpstr>Using Recursion in LinkedList Methods (1 of 5)</vt:lpstr>
      <vt:lpstr>Using Recursion in LinkedList Methods (2 of 5)</vt:lpstr>
      <vt:lpstr>Using Recursion in LinkedList Methods (3 of 5)</vt:lpstr>
      <vt:lpstr>Using Recursion in LinkedList Methods (4 of 5)</vt:lpstr>
      <vt:lpstr>Using Recursion in LinkedList Methods (5 of 5)</vt:lpstr>
      <vt:lpstr>Comparing Implementations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P, Pavendan (Cognizant)</cp:lastModifiedBy>
  <cp:revision>983</cp:revision>
  <dcterms:modified xsi:type="dcterms:W3CDTF">2018-04-06T07:30:41Z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