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4"/>
  </p:notesMasterIdLst>
  <p:handoutMasterIdLst>
    <p:handoutMasterId r:id="rId45"/>
  </p:handout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5" r:id="rId35"/>
    <p:sldId id="366" r:id="rId36"/>
    <p:sldId id="367" r:id="rId37"/>
    <p:sldId id="368" r:id="rId38"/>
    <p:sldId id="369" r:id="rId39"/>
    <p:sldId id="370" r:id="rId40"/>
    <p:sldId id="371" r:id="rId41"/>
    <p:sldId id="372" r:id="rId42"/>
    <p:sldId id="329"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6" autoAdjust="0"/>
    <p:restoredTop sz="86496" autoAdjust="0"/>
  </p:normalViewPr>
  <p:slideViewPr>
    <p:cSldViewPr snapToGrid="0" snapToObjects="1">
      <p:cViewPr varScale="1">
        <p:scale>
          <a:sx n="65" d="100"/>
          <a:sy n="65" d="100"/>
        </p:scale>
        <p:origin x="714" y="78"/>
      </p:cViewPr>
      <p:guideLst>
        <p:guide orient="horz" pos="2160"/>
        <p:guide pos="2880"/>
      </p:guideLst>
    </p:cSldViewPr>
  </p:slideViewPr>
  <p:outlineViewPr>
    <p:cViewPr>
      <p:scale>
        <a:sx n="33" d="100"/>
        <a:sy n="33" d="100"/>
      </p:scale>
      <p:origin x="0" y="-777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4/27/2018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6" name="Shape 16"/>
          <p:cNvSpPr txBox="1"/>
          <p:nvPr/>
        </p:nvSpPr>
        <p:spPr>
          <a:xfrm>
            <a:off x="1600200" y="6442791"/>
            <a:ext cx="7162799" cy="200054"/>
          </a:xfrm>
          <a:prstGeom prst="rect">
            <a:avLst/>
          </a:prstGeom>
          <a:noFill/>
          <a:ln>
            <a:noFill/>
          </a:ln>
        </p:spPr>
        <p:txBody>
          <a:bodyPr lIns="91425" tIns="45700" rIns="91425" bIns="45700" anchor="t" anchorCtr="0">
            <a:noAutofit/>
          </a:bodyPr>
          <a:lstStyle/>
          <a:p>
            <a:pPr algn="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18"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a:t>
            </a:r>
            <a:r>
              <a:rPr lang="en-US" alt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200" smtClean="0">
                <a:solidFill>
                  <a:schemeClr val="tx1"/>
                </a:solidFill>
                <a:latin typeface="Verdana" panose="020B0604030504040204" pitchFamily="34" charset="0"/>
                <a:ea typeface="Verdana" panose="020B0604030504040204" pitchFamily="34" charset="0"/>
                <a:cs typeface="Verdana" panose="020B0604030504040204" pitchFamily="34" charset="0"/>
              </a:rPr>
              <a:t>2017, 2013, 2007</a:t>
            </a:r>
            <a:r>
              <a:rPr lang="en-US" altLang="en-US" sz="120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12</a:t>
            </a:r>
            <a:endParaRPr lang="en-US" b="1" dirty="0">
              <a:latin typeface="+mn-lt"/>
            </a:endParaRP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a:latin typeface="+mn-lt"/>
                <a:ea typeface="ＭＳ Ｐゴシック" pitchFamily="2" charset="-128"/>
              </a:rPr>
              <a:t>Sorted Lists and their Implementations</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200" dirty="0">
                <a:solidFill>
                  <a:schemeClr val="tx1"/>
                </a:solidFill>
                <a:latin typeface="Verdana" panose="020B0604030504040204" pitchFamily="34" charset="0"/>
                <a:ea typeface="Verdana" panose="020B0604030504040204" pitchFamily="34" charset="0"/>
                <a:cs typeface="Verdana" panose="020B0604030504040204" pitchFamily="34" charset="0"/>
              </a:rPr>
              <a:t>2017, 2013, </a:t>
            </a:r>
            <a:r>
              <a:rPr lang="en-IN"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2007</a:t>
            </a:r>
            <a:r>
              <a:rPr lang="en-US" altLang="en-US" sz="1200" dirty="0" smtClean="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Header </a:t>
            </a:r>
            <a:r>
              <a:rPr lang="en-US" altLang="en-US" dirty="0" smtClean="0">
                <a:ea typeface="ＭＳ Ｐゴシック" pitchFamily="2" charset="-128"/>
              </a:rPr>
              <a:t>File </a:t>
            </a:r>
            <a:r>
              <a:rPr lang="en-US" altLang="en-US" sz="2000" b="0" dirty="0" smtClean="0">
                <a:ea typeface="ＭＳ Ｐゴシック" pitchFamily="2" charset="-128"/>
              </a:rPr>
              <a:t>(1 of 2)</a:t>
            </a:r>
            <a:endParaRPr lang="en-US" sz="2000" b="0" dirty="0"/>
          </a:p>
        </p:txBody>
      </p:sp>
      <p:sp>
        <p:nvSpPr>
          <p:cNvPr id="3" name="Text Placeholder 2"/>
          <p:cNvSpPr>
            <a:spLocks noGrp="1"/>
          </p:cNvSpPr>
          <p:nvPr>
            <p:ph type="body" idx="1"/>
          </p:nvPr>
        </p:nvSpPr>
        <p:spPr>
          <a:xfrm>
            <a:off x="457200" y="1600201"/>
            <a:ext cx="8229600" cy="910988"/>
          </a:xfrm>
        </p:spPr>
        <p:txBody>
          <a:bodyPr/>
          <a:lstStyle/>
          <a:p>
            <a:pPr marL="0" indent="0">
              <a:buNone/>
            </a:pPr>
            <a:r>
              <a:rPr lang="en-US" altLang="en-US" sz="2400" b="1" dirty="0" smtClean="0">
                <a:ea typeface="ＭＳ Ｐゴシック" pitchFamily="2" charset="-128"/>
              </a:rPr>
              <a:t>Listing </a:t>
            </a:r>
            <a:r>
              <a:rPr lang="en-US" altLang="en-US" sz="2400" b="1" dirty="0">
                <a:ea typeface="ＭＳ Ｐゴシック" pitchFamily="2" charset="-128"/>
              </a:rPr>
              <a:t>12-2 </a:t>
            </a:r>
            <a:r>
              <a:rPr lang="en-US" altLang="en-US" sz="2400" dirty="0">
                <a:ea typeface="ＭＳ Ｐゴシック" pitchFamily="2" charset="-128"/>
              </a:rPr>
              <a:t>The header file for the class </a:t>
            </a:r>
            <a:r>
              <a:rPr lang="en-US" altLang="en-US" sz="2400" b="1" dirty="0" smtClean="0">
                <a:solidFill>
                  <a:schemeClr val="tx1"/>
                </a:solidFill>
                <a:ea typeface="ＭＳ Ｐゴシック" pitchFamily="2" charset="-128"/>
              </a:rPr>
              <a:t>LinkedSortedList</a:t>
            </a:r>
            <a:endParaRPr lang="en-US" altLang="en-US" sz="2400" b="1" dirty="0">
              <a:solidFill>
                <a:schemeClr val="tx1"/>
              </a:solidFill>
              <a:ea typeface="ＭＳ Ｐゴシック" pitchFamily="2" charset="-128"/>
            </a:endParaRPr>
          </a:p>
        </p:txBody>
      </p:sp>
      <p:pic>
        <p:nvPicPr>
          <p:cNvPr id="5" name="Picture 6" descr="Computer code has 47 lines. The lines read as follows. Line 1. forward slash asterisk asterisk A D T sorted list colon Link dash based implementation period. Line 2. at sign file Linked Sorted List period h asterisk forward slash. Line 3. blank. Line 4. hash if n, d e f LINKED underscore SORTED underscore LIST underscore. Line 5. hash define LINKED underscore SORTED underscore LIST underscore. Line 6. hash include left angle bracket memory right angle bracket. Line 7. hash include double quote Sorted List Interface period h double quote. Line 8. hash include double quote Node period h double quote. Line 9. hash include double quote Pre c o n d Violated Except period h double quote. Line 10. blank. Line 11. template left angle bracket class Item Type right angle bracket. Line 12. class Linked Sorted List colon public Sorted List Interface left angle bracket Item Type right angle bracket. Line 13. left brace. Line 14. private colon. Line 15, indented once. s t d colon colon shared underscore p t r left angle bracket Node left angle bracket Item Type right angle bracket right angle bracket head P t r semicolon forward slash forward slash Pointer to first node in chain. Line 16, indented once. i n t item Count semicolon forward slash forward slash Current count of list items. Line 17. blank. Line 18, indented once. forward slash forward slash Locates the node that is before the node that should or does. Line 19, indented once. forward slash forward slash contain the given entry period. Line 20, indented once. forward slash forward slash at sign p a r a m an Entry The entry to find period. Line 21, indented once. forward slash forward slash at sign return Either a pointer to the node before the node that contains. Line 22, indented once. forward slash forward slash or should contain the given entry comma or null p t r if no prior node exists peri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330" y="2798740"/>
            <a:ext cx="5333341" cy="354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4885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Header File </a:t>
            </a:r>
            <a:r>
              <a:rPr lang="en-US" altLang="en-US" sz="2000" b="0" dirty="0" smtClean="0">
                <a:ea typeface="ＭＳ Ｐゴシック" pitchFamily="2" charset="-128"/>
              </a:rPr>
              <a:t>(2 </a:t>
            </a:r>
            <a:r>
              <a:rPr lang="en-US" altLang="en-US" sz="2000" b="0" dirty="0">
                <a:ea typeface="ＭＳ Ｐゴシック" pitchFamily="2" charset="-128"/>
              </a:rPr>
              <a:t>of 2)</a:t>
            </a:r>
            <a:endParaRPr lang="en-US" dirty="0"/>
          </a:p>
        </p:txBody>
      </p:sp>
      <p:sp>
        <p:nvSpPr>
          <p:cNvPr id="3" name="Text Placeholder 2"/>
          <p:cNvSpPr>
            <a:spLocks noGrp="1"/>
          </p:cNvSpPr>
          <p:nvPr>
            <p:ph type="body" idx="1"/>
          </p:nvPr>
        </p:nvSpPr>
        <p:spPr>
          <a:xfrm>
            <a:off x="457200" y="1600200"/>
            <a:ext cx="8229600" cy="501555"/>
          </a:xfrm>
        </p:spPr>
        <p:txBody>
          <a:bodyPr/>
          <a:lstStyle/>
          <a:p>
            <a:pPr marL="0" indent="0">
              <a:buNone/>
            </a:pPr>
            <a:r>
              <a:rPr lang="en-US" altLang="en-US" sz="2400" b="1" dirty="0" smtClean="0">
                <a:ea typeface="ＭＳ Ｐゴシック" pitchFamily="2" charset="-128"/>
              </a:rPr>
              <a:t>Listing </a:t>
            </a:r>
            <a:r>
              <a:rPr lang="en-US" altLang="en-US" sz="2400" b="1" dirty="0">
                <a:ea typeface="ＭＳ Ｐゴシック" pitchFamily="2" charset="-128"/>
              </a:rPr>
              <a:t>12-2 </a:t>
            </a:r>
            <a:r>
              <a:rPr lang="en-US" altLang="en-US" sz="2400" b="1" dirty="0" smtClean="0">
                <a:ea typeface="ＭＳ Ｐゴシック" pitchFamily="2" charset="-128"/>
              </a:rPr>
              <a:t>[Continued]</a:t>
            </a:r>
            <a:endParaRPr lang="en-US" altLang="en-US" sz="2400" b="1" dirty="0">
              <a:solidFill>
                <a:schemeClr val="tx1"/>
              </a:solidFill>
              <a:ea typeface="ＭＳ Ｐゴシック" pitchFamily="2" charset="-128"/>
            </a:endParaRPr>
          </a:p>
        </p:txBody>
      </p:sp>
      <p:pic>
        <p:nvPicPr>
          <p:cNvPr id="5" name="Picture 2" descr="The computer code continues. Line 23, indented once. auto get Node Before left parenthesis c o n s t Item Type ampersand an Entry right parenthesis c o n s t semicolon. Line 24. blank. Line 25, indented once. forward slash forward slash Locates the node at a given position within the chain period. Line 26, indented once. auto get Node At left parenthesis i n t position right parenthesis c o n s t semicolon. Line 27. blank. Line 28, indented once. forward slash forward slash Returns a pointer to a copy of the chain to which o r i g Chain P t r points period. Line 29, indented once. auto copy Chain left parenthesis c o n s t, s t d colon colon shared underscore p t r left angle bracket Node left angle bracket Item Type right angle bracket right angle bracket ampersand o r i g Chain P t r right parenthesis semicolon. Line 30. blank. Line 31. public colon. Line 32, indented once. Linked Sorted List left parenthesis right parenthesis semicolon. Line 33, indented once. Linked Sorted List left parenthesis c o n s t Linked Sorted List left angle bracket Item Type right angle bracket ampersand a List right parenthesis semicolon. Line 34, indented once. virtual tilde Linked Sorted List left parenthesis right parenthesis semicolon. Line 35, indented once. b o o l insert Sorted left parenthesis c o n s t Item Type ampersand new Entry right parenthesis semicolon. Line 36, indented once. b o o l remove Sorted left parenthesis c o n s t Item Type ampersand an Entry right parenthesis semicolon. Line 37, indented once. i n t get Position left parenthesis c o n s t Item Type ampersand new Entry right parenthesis c o n s t semicolon. Line 38. blank. Line 39, indented once. forward slash forward slash The following methods are the same as given in List Interface colon. Line 40, indented once. b o o l is Empty left parenthesis right parenthesis c o n s t semicolon. Line 41, indented once. i n t get Length left parenthesis right parenthesis c o n s t semicolon. Line 42, indented once. b o o l remove left parenthesis i n t position right parenthesis semicolon. Line 43, indented once. void clear left parenthesis right parenthesis semicolon. Line 44, indented once. Item Type get Entry left parenthesis i n t position right parenthesis c o n s t throw left parenthesis Pre c o n d Violated Except right parenthesis semicolon. Line 45. right brace semicolon forward slash forward slash end Linked Sorted List. Line 46. hash include double quote Linked Sorted List period c p p double quote. Line 47. hash end i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407" y="2389305"/>
            <a:ext cx="5469185" cy="401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060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ltLang="en-US" dirty="0">
                <a:ea typeface="ＭＳ Ｐゴシック" pitchFamily="2" charset="-128"/>
              </a:rPr>
              <a:t>The Implementation </a:t>
            </a:r>
            <a:r>
              <a:rPr lang="en-US" altLang="en-US" dirty="0" smtClean="0">
                <a:ea typeface="ＭＳ Ｐゴシック" pitchFamily="2" charset="-128"/>
              </a:rPr>
              <a:t>File </a:t>
            </a:r>
            <a:r>
              <a:rPr lang="en-US" altLang="en-US" sz="2000" b="0" dirty="0" smtClean="0">
                <a:ea typeface="ＭＳ Ｐゴシック" pitchFamily="2" charset="-128"/>
              </a:rPr>
              <a:t>(1 of 4)</a:t>
            </a:r>
            <a:endParaRPr lang="en-US" sz="2000" b="0" dirty="0"/>
          </a:p>
        </p:txBody>
      </p:sp>
      <p:sp>
        <p:nvSpPr>
          <p:cNvPr id="5" name="Text Placeholder 4"/>
          <p:cNvSpPr>
            <a:spLocks noGrp="1"/>
          </p:cNvSpPr>
          <p:nvPr>
            <p:ph type="body" idx="1"/>
          </p:nvPr>
        </p:nvSpPr>
        <p:spPr>
          <a:xfrm>
            <a:off x="457200" y="1600200"/>
            <a:ext cx="8229600" cy="487907"/>
          </a:xfrm>
        </p:spPr>
        <p:txBody>
          <a:bodyPr/>
          <a:lstStyle/>
          <a:p>
            <a:pPr marL="0" indent="0">
              <a:buNone/>
            </a:pPr>
            <a:r>
              <a:rPr lang="en-US" altLang="en-US" sz="2200" dirty="0">
                <a:ea typeface="ＭＳ Ｐゴシック" pitchFamily="2" charset="-128"/>
              </a:rPr>
              <a:t>Copy constructor calls private method </a:t>
            </a:r>
            <a:r>
              <a:rPr lang="en-US" altLang="en-US" sz="2200" b="1" dirty="0" smtClean="0">
                <a:solidFill>
                  <a:schemeClr val="tx1"/>
                </a:solidFill>
                <a:ea typeface="ＭＳ Ｐゴシック" pitchFamily="2" charset="-128"/>
              </a:rPr>
              <a:t>copyChain</a:t>
            </a:r>
            <a:endParaRPr lang="en-US" altLang="en-US" sz="2200" b="1" dirty="0">
              <a:solidFill>
                <a:schemeClr val="tx1"/>
              </a:solidFill>
              <a:ea typeface="ＭＳ Ｐゴシック" pitchFamily="2" charset="-128"/>
            </a:endParaRPr>
          </a:p>
        </p:txBody>
      </p:sp>
      <p:pic>
        <p:nvPicPr>
          <p:cNvPr id="7" name="Picture 2" descr="Computer code has 7 lines. The lines read as follows. Line 1. template left angle bracket class Item Type right angle bracket. Line 2. Linked Sorted List left angle bracket Item Type right angle bracket colon colon. Line 3. Linked Sorted List left parenthesis c o n s t Linked Sorted List left angle bracket Item Type right angle bracket ampersand a List right parenthesis. Line 4. left brace. Line 5, indented once. head P t r equals copy Chain left parenthesis a List period head P t r right parenthesis semicolon. Line 6, indented once. item Count equals a List period item Count semicolon. Line 7. right brace forward slash forward slash end copy construc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52" y="2375657"/>
            <a:ext cx="8009709" cy="222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4004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Implementation File </a:t>
            </a:r>
            <a:r>
              <a:rPr lang="en-US" altLang="en-US" sz="2000" b="0" dirty="0" smtClean="0">
                <a:ea typeface="ＭＳ Ｐゴシック" pitchFamily="2" charset="-128"/>
              </a:rPr>
              <a:t>(2 </a:t>
            </a:r>
            <a:r>
              <a:rPr lang="en-US" altLang="en-US" sz="2000" b="0" dirty="0">
                <a:ea typeface="ＭＳ Ｐゴシック" pitchFamily="2" charset="-128"/>
              </a:rPr>
              <a:t>of 4)</a:t>
            </a:r>
            <a:endParaRPr lang="en-US" dirty="0"/>
          </a:p>
        </p:txBody>
      </p:sp>
      <p:sp>
        <p:nvSpPr>
          <p:cNvPr id="3" name="Text Placeholder 2"/>
          <p:cNvSpPr>
            <a:spLocks noGrp="1"/>
          </p:cNvSpPr>
          <p:nvPr>
            <p:ph type="body" idx="1"/>
          </p:nvPr>
        </p:nvSpPr>
        <p:spPr>
          <a:xfrm>
            <a:off x="457200" y="1600201"/>
            <a:ext cx="8229600" cy="474260"/>
          </a:xfrm>
        </p:spPr>
        <p:txBody>
          <a:bodyPr/>
          <a:lstStyle/>
          <a:p>
            <a:pPr marL="0" indent="0">
              <a:buNone/>
            </a:pPr>
            <a:r>
              <a:rPr lang="en-US" altLang="en-US" sz="2200" dirty="0">
                <a:ea typeface="ＭＳ Ｐゴシック" pitchFamily="2" charset="-128"/>
              </a:rPr>
              <a:t>Private method </a:t>
            </a:r>
            <a:r>
              <a:rPr lang="en-US" altLang="en-US" sz="2200" b="1" dirty="0" smtClean="0">
                <a:solidFill>
                  <a:schemeClr val="tx1"/>
                </a:solidFill>
                <a:ea typeface="ＭＳ Ｐゴシック" pitchFamily="2" charset="-128"/>
              </a:rPr>
              <a:t>copyChain</a:t>
            </a:r>
            <a:endParaRPr lang="en-US" altLang="en-US" sz="2200" b="1" dirty="0">
              <a:solidFill>
                <a:schemeClr val="tx1"/>
              </a:solidFill>
              <a:ea typeface="ＭＳ Ｐゴシック" pitchFamily="2" charset="-128"/>
            </a:endParaRPr>
          </a:p>
        </p:txBody>
      </p:sp>
      <p:pic>
        <p:nvPicPr>
          <p:cNvPr id="5" name="Picture 6" descr="Computer code has 14 lines. The lines read as follows. Line 1. template left angle bracket class Item Type right angle bracket. Line 2. auto Linked Sorted List left angle bracket Item Type right angle bracket colon colon copy Chain left parenthesis c o n s t, s t d colon colon shared underscore p t r left angle bracket Node left angle bracket Item Type right angle bracket right angle bracket ampersand o r i g Chain P t r right parenthesis. Line 3. left brace. Line 4, indented once. s t d colon colon shared underscore p t r left angle bracket Node left angle bracket Item Type right angle bracket right angle bracket copied Chain P t r semicolon forward slash forward slash Initial value is null p t r. Line 5, indented once. if left parenthesis o r i g Chain P t r exclamation point equals null p t r right parenthesis. Line 6, indented once. left brace. Line 7, indented twice. forward slash forward slash Build new chain from given one. Line 8, indented twice. forward slash forward slash Create new node with the current item. Line 9, indented twice. copied Chain P t r equals s t d colon colon make underscore shared left angle bracket Node left angle bracket Item Type right angle bracket right angle bracket left parenthesis o r i g Chain P t r rightward arrow get Item left parenthesis right parenthesis right parenthesis semicolon. Line 10, indented twice. forward slash forward slash Make the node point to the rest of the chain. Line 11, indented twice. copied Chain P t r rightward arrow set Next left parenthesis copy Chain left parenthesis o r i g Chain P t r rightward arrow get Next left parenthesis right parenthesis right parenthesis right parenthesis semicolon. Line 12, indented once. right brace forward slash forward slash end if. Line 13, indented once. return copied Chain P t r semicolon. Line 14. right brace forward slash forward slash end copy Chai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12" y="2362012"/>
            <a:ext cx="7573975" cy="3306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5221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Implementation File </a:t>
            </a:r>
            <a:r>
              <a:rPr lang="en-US" altLang="en-US" sz="2000" b="0" dirty="0" smtClean="0">
                <a:ea typeface="ＭＳ Ｐゴシック" pitchFamily="2" charset="-128"/>
              </a:rPr>
              <a:t>(3 </a:t>
            </a:r>
            <a:r>
              <a:rPr lang="en-US" altLang="en-US" sz="2000" b="0" dirty="0">
                <a:ea typeface="ＭＳ Ｐゴシック" pitchFamily="2" charset="-128"/>
              </a:rPr>
              <a:t>of 4)</a:t>
            </a:r>
            <a:endParaRPr lang="en-US" dirty="0"/>
          </a:p>
        </p:txBody>
      </p:sp>
      <p:sp>
        <p:nvSpPr>
          <p:cNvPr id="3" name="Text Placeholder 2"/>
          <p:cNvSpPr>
            <a:spLocks noGrp="1"/>
          </p:cNvSpPr>
          <p:nvPr>
            <p:ph type="body" idx="1"/>
          </p:nvPr>
        </p:nvSpPr>
        <p:spPr>
          <a:xfrm>
            <a:off x="457200" y="1600201"/>
            <a:ext cx="8229600" cy="910988"/>
          </a:xfrm>
        </p:spPr>
        <p:txBody>
          <a:bodyPr/>
          <a:lstStyle/>
          <a:p>
            <a:pPr marL="0" indent="0">
              <a:buNone/>
            </a:pPr>
            <a:r>
              <a:rPr lang="en-US" altLang="en-US" sz="2400" b="1" dirty="0" smtClean="0">
                <a:ea typeface="ＭＳ Ｐゴシック" pitchFamily="2" charset="-128"/>
              </a:rPr>
              <a:t>Figure </a:t>
            </a:r>
            <a:r>
              <a:rPr lang="en-US" altLang="en-US" sz="2400" b="1" dirty="0">
                <a:ea typeface="ＭＳ Ｐゴシック" pitchFamily="2" charset="-128"/>
              </a:rPr>
              <a:t>12-2 </a:t>
            </a:r>
            <a:r>
              <a:rPr lang="en-US" altLang="en-US" sz="2400" dirty="0">
                <a:ea typeface="ＭＳ Ｐゴシック" pitchFamily="2" charset="-128"/>
              </a:rPr>
              <a:t>Places to insert strings into </a:t>
            </a:r>
            <a:r>
              <a:rPr lang="en-US" altLang="en-US" sz="2400" dirty="0" smtClean="0">
                <a:ea typeface="ＭＳ Ｐゴシック" pitchFamily="2" charset="-128"/>
              </a:rPr>
              <a:t>a </a:t>
            </a:r>
            <a:r>
              <a:rPr lang="en-US" altLang="en-US" sz="2400" dirty="0">
                <a:ea typeface="ＭＳ Ｐゴシック" pitchFamily="2" charset="-128"/>
              </a:rPr>
              <a:t>sorted chain of linked </a:t>
            </a:r>
            <a:r>
              <a:rPr lang="en-US" altLang="en-US" sz="2400" dirty="0" smtClean="0">
                <a:ea typeface="ＭＳ Ｐゴシック" pitchFamily="2" charset="-128"/>
              </a:rPr>
              <a:t>nodes</a:t>
            </a:r>
            <a:endParaRPr lang="en-US" altLang="en-US" sz="2400" dirty="0">
              <a:solidFill>
                <a:srgbClr val="002060"/>
              </a:solidFill>
              <a:ea typeface="ＭＳ Ｐゴシック" pitchFamily="2" charset="-128"/>
            </a:endParaRPr>
          </a:p>
        </p:txBody>
      </p:sp>
      <p:pic>
        <p:nvPicPr>
          <p:cNvPr id="5" name="Picture 2" descr="A node titled, head P t r points to a four nodes linked together. The four nodes have the following data: Bob, Jill, Mike, Sue. Next part in one node point to the following node. In the last node, next part is crossed out. Pointer from head P t r to node with Bob is labeled, Ally is less than Bob. Pointer from Bob to Jill is labeled, Cathy is less than Jill. Pointer from Jill to Mike is labeled, Luke is less than Mike. Pointer from Mike to Sue is labeled, Sue is equal to Sue. The space after last node is labeled, Tom is greater than S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22" y="2798740"/>
            <a:ext cx="7847354" cy="220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1840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Implementation File </a:t>
            </a:r>
            <a:r>
              <a:rPr lang="en-US" altLang="en-US" sz="2000" b="0" dirty="0" smtClean="0">
                <a:ea typeface="ＭＳ Ｐゴシック" pitchFamily="2" charset="-128"/>
              </a:rPr>
              <a:t>(4 </a:t>
            </a:r>
            <a:r>
              <a:rPr lang="en-US" altLang="en-US" sz="2000" b="0" dirty="0">
                <a:ea typeface="ＭＳ Ｐゴシック" pitchFamily="2" charset="-128"/>
              </a:rPr>
              <a:t>of 4)</a:t>
            </a:r>
            <a:endParaRPr lang="en-US" dirty="0"/>
          </a:p>
        </p:txBody>
      </p:sp>
      <p:sp>
        <p:nvSpPr>
          <p:cNvPr id="3" name="Text Placeholder 2"/>
          <p:cNvSpPr>
            <a:spLocks noGrp="1"/>
          </p:cNvSpPr>
          <p:nvPr>
            <p:ph type="body" idx="1"/>
          </p:nvPr>
        </p:nvSpPr>
        <p:spPr>
          <a:xfrm>
            <a:off x="457200" y="1600200"/>
            <a:ext cx="8229600" cy="501555"/>
          </a:xfrm>
        </p:spPr>
        <p:txBody>
          <a:bodyPr/>
          <a:lstStyle/>
          <a:p>
            <a:pPr marL="0" indent="0">
              <a:buNone/>
            </a:pPr>
            <a:r>
              <a:rPr lang="en-US" altLang="en-US" sz="2200" dirty="0">
                <a:ea typeface="ＭＳ Ｐゴシック" pitchFamily="2" charset="-128"/>
              </a:rPr>
              <a:t>Private method </a:t>
            </a:r>
            <a:r>
              <a:rPr lang="en-US" altLang="en-US" sz="2200" b="1" dirty="0" smtClean="0">
                <a:solidFill>
                  <a:schemeClr val="tx1"/>
                </a:solidFill>
                <a:ea typeface="ＭＳ Ｐゴシック" pitchFamily="2" charset="-128"/>
              </a:rPr>
              <a:t>getNodeBefore</a:t>
            </a:r>
            <a:endParaRPr lang="en-US" altLang="en-US" sz="2200" b="1" dirty="0">
              <a:solidFill>
                <a:schemeClr val="tx1"/>
              </a:solidFill>
              <a:ea typeface="ＭＳ Ｐゴシック" pitchFamily="2" charset="-128"/>
            </a:endParaRPr>
          </a:p>
        </p:txBody>
      </p:sp>
      <p:pic>
        <p:nvPicPr>
          <p:cNvPr id="5" name="Picture 6" descr="Computer code has 12 lines. The lines read as follows. Line 1. template left angle bracket class Item Type right angle bracket. Line 2. auto Linked Sorted List left angle bracket Item Type right angle bracket colon colon get Node Before left parenthesis c o n s t Item Type ampersand an Entry right parenthesis c o n s t. Line 3. left brace. Line 4, indented once. auto c u r, P t r equals head P t r semicolon. Line 5, indented once. s t d colon colon shared underscore p t r left angle bracket Node left angle bracket Item Type right angle bracket right angle bracket p r e v, P t r semicolon. Line 6, indented once. while left parenthesis left parenthesis c u r, P t r exclamation point equals null p t r right parenthesis ampersand ampersand left parenthesis an Entry right angle bracket c u r, P t r rightward arrow get Item left parenthesis right parenthesis right parenthesis right parenthesis. Line 7, indented once. left brace. Line 8, indented twice. p r e v, P t r equals c u r, P t r semicolon. Line 9, indented twice. c u r, P t r equals c u r, P t r rightward arrow get Next left parenthesis right parenthesis semicolon. Line 10, indented once. right brace forward slash forward slash end while. Line 11, indented once. return p r e v, P t r semicolon. Line 12. right brace forward slash forward slash end get Node Bef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2389305"/>
            <a:ext cx="7246937"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2561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ea typeface="ＭＳ Ｐゴシック" pitchFamily="2" charset="-128"/>
              </a:rPr>
              <a:t>Efficiency of the Link-Based </a:t>
            </a:r>
            <a:r>
              <a:rPr lang="en-US" altLang="en-US" sz="3200" dirty="0" smtClean="0">
                <a:ea typeface="ＭＳ Ｐゴシック" pitchFamily="2" charset="-128"/>
              </a:rPr>
              <a:t>Implementation</a:t>
            </a:r>
            <a:endParaRPr lang="en-US" sz="3200" dirty="0"/>
          </a:p>
        </p:txBody>
      </p:sp>
      <p:sp>
        <p:nvSpPr>
          <p:cNvPr id="3" name="Text Placeholder 2"/>
          <p:cNvSpPr>
            <a:spLocks noGrp="1"/>
          </p:cNvSpPr>
          <p:nvPr>
            <p:ph type="body" idx="1"/>
          </p:nvPr>
        </p:nvSpPr>
        <p:spPr>
          <a:xfrm>
            <a:off x="457200" y="1600201"/>
            <a:ext cx="8229600" cy="1053904"/>
          </a:xfrm>
        </p:spPr>
        <p:txBody>
          <a:bodyPr/>
          <a:lstStyle/>
          <a:p>
            <a:pPr eaLnBrk="1" hangingPunct="1"/>
            <a:r>
              <a:rPr lang="en-US" altLang="en-US" sz="2400" dirty="0" smtClean="0">
                <a:ea typeface="ＭＳ Ｐゴシック" pitchFamily="2" charset="-128"/>
              </a:rPr>
              <a:t>Depends on efficiency of method </a:t>
            </a:r>
            <a:r>
              <a:rPr lang="en-US" altLang="en-US" sz="2400" b="1" dirty="0" smtClean="0">
                <a:solidFill>
                  <a:schemeClr val="tx1"/>
                </a:solidFill>
                <a:ea typeface="ＭＳ Ｐゴシック" pitchFamily="2" charset="-128"/>
              </a:rPr>
              <a:t>getNodeBefore</a:t>
            </a:r>
            <a:endParaRPr lang="en-US" altLang="en-US" sz="2400" b="1" dirty="0">
              <a:solidFill>
                <a:schemeClr val="tx1"/>
              </a:solidFill>
              <a:ea typeface="ＭＳ Ｐゴシック" pitchFamily="2" charset="-128"/>
            </a:endParaRPr>
          </a:p>
          <a:p>
            <a:pPr lvl="1" eaLnBrk="1" hangingPunct="1"/>
            <a:r>
              <a:rPr lang="en-US" altLang="en-US" sz="2400" dirty="0">
                <a:ea typeface="ＭＳ Ｐゴシック" pitchFamily="2" charset="-128"/>
              </a:rPr>
              <a:t>Locates insertion point by traversing chain of </a:t>
            </a:r>
            <a:r>
              <a:rPr lang="en-US" altLang="en-US" sz="2400" dirty="0" smtClean="0">
                <a:ea typeface="ＭＳ Ｐゴシック" pitchFamily="2" charset="-128"/>
              </a:rPr>
              <a:t>nodes</a:t>
            </a:r>
            <a:endParaRPr lang="en-US" altLang="en-US" sz="2400" dirty="0">
              <a:ea typeface="ＭＳ Ｐゴシック" pitchFamily="2" charset="-128"/>
            </a:endParaRPr>
          </a:p>
        </p:txBody>
      </p:sp>
      <p:sp>
        <p:nvSpPr>
          <p:cNvPr id="4" name="Text Placeholder 3"/>
          <p:cNvSpPr>
            <a:spLocks noGrp="1"/>
          </p:cNvSpPr>
          <p:nvPr>
            <p:ph type="body" idx="2"/>
          </p:nvPr>
        </p:nvSpPr>
        <p:spPr>
          <a:xfrm>
            <a:off x="457200" y="2654105"/>
            <a:ext cx="2030033" cy="572217"/>
          </a:xfrm>
        </p:spPr>
        <p:txBody>
          <a:bodyPr/>
          <a:lstStyle/>
          <a:p>
            <a:r>
              <a:rPr lang="en-US" altLang="en-US" sz="2400" dirty="0">
                <a:ea typeface="ＭＳ Ｐゴシック" pitchFamily="2" charset="-128"/>
              </a:rPr>
              <a:t>Traversal is</a:t>
            </a:r>
            <a:endParaRPr lang="en-US" sz="2400" dirty="0"/>
          </a:p>
        </p:txBody>
      </p:sp>
      <p:graphicFrame>
        <p:nvGraphicFramePr>
          <p:cNvPr id="5" name="Object 4" descr="O of n"/>
          <p:cNvGraphicFramePr>
            <a:graphicFrameLocks noChangeAspect="1"/>
          </p:cNvGraphicFramePr>
          <p:nvPr>
            <p:extLst>
              <p:ext uri="{D42A27DB-BD31-4B8C-83A1-F6EECF244321}">
                <p14:modId xmlns:p14="http://schemas.microsoft.com/office/powerpoint/2010/main" val="1034951152"/>
              </p:ext>
            </p:extLst>
          </p:nvPr>
        </p:nvGraphicFramePr>
        <p:xfrm>
          <a:off x="2457737" y="2731348"/>
          <a:ext cx="742460" cy="494974"/>
        </p:xfrm>
        <a:graphic>
          <a:graphicData uri="http://schemas.openxmlformats.org/presentationml/2006/ole">
            <mc:AlternateContent xmlns:mc="http://schemas.openxmlformats.org/markup-compatibility/2006">
              <mc:Choice xmlns:v="urn:schemas-microsoft-com:vml" Requires="v">
                <p:oleObj spid="_x0000_s1265" name="Equation" r:id="rId3" imgW="380880" imgH="253800" progId="Equation.DSMT4">
                  <p:embed/>
                </p:oleObj>
              </mc:Choice>
              <mc:Fallback>
                <p:oleObj name="Equation" r:id="rId3" imgW="380880" imgH="253800" progId="Equation.DSMT4">
                  <p:embed/>
                  <p:pic>
                    <p:nvPicPr>
                      <p:cNvPr id="0" name=""/>
                      <p:cNvPicPr/>
                      <p:nvPr/>
                    </p:nvPicPr>
                    <p:blipFill>
                      <a:blip r:embed="rId4"/>
                      <a:stretch>
                        <a:fillRect/>
                      </a:stretch>
                    </p:blipFill>
                    <p:spPr>
                      <a:xfrm>
                        <a:off x="2457737" y="2731348"/>
                        <a:ext cx="742460" cy="494974"/>
                      </a:xfrm>
                      <a:prstGeom prst="rect">
                        <a:avLst/>
                      </a:prstGeom>
                    </p:spPr>
                  </p:pic>
                </p:oleObj>
              </mc:Fallback>
            </mc:AlternateContent>
          </a:graphicData>
        </a:graphic>
      </p:graphicFrame>
    </p:spTree>
    <p:extLst>
      <p:ext uri="{BB962C8B-B14F-4D97-AF65-F5344CB8AC3E}">
        <p14:creationId xmlns:p14="http://schemas.microsoft.com/office/powerpoint/2010/main" val="3754818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itchFamily="2" charset="-128"/>
              </a:rPr>
              <a:t>Implementations That Use the 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List</a:t>
            </a:r>
            <a:endParaRPr lang="en-US"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Avoid duplication of effort</a:t>
            </a:r>
          </a:p>
          <a:p>
            <a:pPr lvl="1" eaLnBrk="1" hangingPunct="1"/>
            <a:r>
              <a:rPr lang="en-US" altLang="en-US" sz="2400" dirty="0">
                <a:ea typeface="ＭＳ Ｐゴシック" pitchFamily="2" charset="-128"/>
              </a:rPr>
              <a:t>Reuse portions of list’s implementation</a:t>
            </a:r>
          </a:p>
          <a:p>
            <a:pPr eaLnBrk="1" hangingPunct="1"/>
            <a:r>
              <a:rPr lang="en-US" altLang="en-US" sz="2400" dirty="0">
                <a:ea typeface="ＭＳ Ｐゴシック" pitchFamily="2" charset="-128"/>
              </a:rPr>
              <a:t>Use one of three techniques</a:t>
            </a:r>
          </a:p>
          <a:p>
            <a:pPr lvl="1" eaLnBrk="1" hangingPunct="1"/>
            <a:r>
              <a:rPr lang="en-US" altLang="en-US" sz="2400" dirty="0">
                <a:ea typeface="ＭＳ Ｐゴシック" pitchFamily="2" charset="-128"/>
              </a:rPr>
              <a:t>Containment</a:t>
            </a:r>
          </a:p>
          <a:p>
            <a:pPr lvl="1" eaLnBrk="1" hangingPunct="1"/>
            <a:r>
              <a:rPr lang="en-US" altLang="en-US" sz="2400" dirty="0">
                <a:ea typeface="ＭＳ Ｐゴシック" pitchFamily="2" charset="-128"/>
              </a:rPr>
              <a:t>Public inheritance</a:t>
            </a:r>
          </a:p>
          <a:p>
            <a:pPr lvl="1" eaLnBrk="1" hangingPunct="1"/>
            <a:r>
              <a:rPr lang="en-US" altLang="en-US" sz="2400" dirty="0">
                <a:ea typeface="ＭＳ Ｐゴシック" pitchFamily="2" charset="-128"/>
              </a:rPr>
              <a:t>Private </a:t>
            </a:r>
            <a:r>
              <a:rPr lang="en-US" altLang="en-US" sz="2400" dirty="0" smtClean="0">
                <a:ea typeface="ＭＳ Ｐゴシック" pitchFamily="2" charset="-128"/>
              </a:rPr>
              <a:t>inheritance</a:t>
            </a:r>
            <a:endParaRPr lang="en-US" altLang="en-US" sz="2400" dirty="0">
              <a:ea typeface="ＭＳ Ｐゴシック" pitchFamily="2" charset="-128"/>
            </a:endParaRPr>
          </a:p>
        </p:txBody>
      </p:sp>
    </p:spTree>
    <p:extLst>
      <p:ext uri="{BB962C8B-B14F-4D97-AF65-F5344CB8AC3E}">
        <p14:creationId xmlns:p14="http://schemas.microsoft.com/office/powerpoint/2010/main" val="3433046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ＭＳ Ｐゴシック" pitchFamily="2" charset="-128"/>
              </a:rPr>
              <a:t>Containment </a:t>
            </a:r>
            <a:r>
              <a:rPr lang="en-US" altLang="en-US" sz="2000" b="0" dirty="0" smtClean="0">
                <a:ea typeface="ＭＳ Ｐゴシック" pitchFamily="2" charset="-128"/>
              </a:rPr>
              <a:t>(1 of 9)</a:t>
            </a:r>
            <a:endParaRPr lang="en-US" sz="2000" b="0" dirty="0"/>
          </a:p>
        </p:txBody>
      </p:sp>
      <p:sp>
        <p:nvSpPr>
          <p:cNvPr id="3" name="Text Placeholder 2"/>
          <p:cNvSpPr>
            <a:spLocks noGrp="1"/>
          </p:cNvSpPr>
          <p:nvPr>
            <p:ph type="body" idx="1"/>
          </p:nvPr>
        </p:nvSpPr>
        <p:spPr>
          <a:xfrm>
            <a:off x="457200" y="1600201"/>
            <a:ext cx="8229600" cy="938284"/>
          </a:xfrm>
        </p:spPr>
        <p:txBody>
          <a:bodyPr/>
          <a:lstStyle/>
          <a:p>
            <a:pPr marL="0" indent="0">
              <a:buNone/>
            </a:pPr>
            <a:r>
              <a:rPr lang="en-US" altLang="en-US" sz="2400" b="1" dirty="0" smtClean="0">
                <a:ea typeface="ＭＳ Ｐゴシック" pitchFamily="2" charset="-128"/>
              </a:rPr>
              <a:t>Figure </a:t>
            </a:r>
            <a:r>
              <a:rPr lang="en-US" altLang="en-US" sz="2400" b="1" dirty="0">
                <a:ea typeface="ＭＳ Ｐゴシック" pitchFamily="2" charset="-128"/>
              </a:rPr>
              <a:t>12-3 </a:t>
            </a:r>
            <a:r>
              <a:rPr lang="en-US" altLang="en-US" sz="2400" dirty="0">
                <a:ea typeface="ＭＳ Ｐゴシック" pitchFamily="2" charset="-128"/>
              </a:rPr>
              <a:t>An instance of a sorted list </a:t>
            </a:r>
            <a:r>
              <a:rPr lang="en-US" altLang="en-US" sz="2400" dirty="0" smtClean="0">
                <a:ea typeface="ＭＳ Ｐゴシック" pitchFamily="2" charset="-128"/>
              </a:rPr>
              <a:t>that </a:t>
            </a:r>
            <a:r>
              <a:rPr lang="en-US" altLang="en-US" sz="2400" dirty="0">
                <a:ea typeface="ＭＳ Ｐゴシック" pitchFamily="2" charset="-128"/>
              </a:rPr>
              <a:t>contains a list of its </a:t>
            </a:r>
            <a:r>
              <a:rPr lang="en-US" altLang="en-US" sz="2400" dirty="0" smtClean="0">
                <a:ea typeface="ＭＳ Ｐゴシック" pitchFamily="2" charset="-128"/>
              </a:rPr>
              <a:t>entries</a:t>
            </a:r>
            <a:endParaRPr lang="en-US" altLang="en-US" sz="2400" dirty="0">
              <a:ea typeface="ＭＳ Ｐゴシック" pitchFamily="2" charset="-128"/>
            </a:endParaRPr>
          </a:p>
        </p:txBody>
      </p:sp>
      <p:pic>
        <p:nvPicPr>
          <p:cNvPr id="5" name="Picture 2" descr="Bob, Jill, Mike and Sue are listed one below the other. The four values are encircled and labeled, an instance of a list. This circle is in turn encircled and labeled, an instance of a sorted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2826036"/>
            <a:ext cx="46482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0106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Containment </a:t>
            </a:r>
            <a:r>
              <a:rPr lang="en-US" altLang="en-US" sz="2000" b="0" dirty="0" smtClean="0">
                <a:ea typeface="ＭＳ Ｐゴシック" pitchFamily="2" charset="-128"/>
              </a:rPr>
              <a:t>(2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0"/>
            <a:ext cx="8229600" cy="856397"/>
          </a:xfrm>
        </p:spPr>
        <p:txBody>
          <a:bodyPr/>
          <a:lstStyle/>
          <a:p>
            <a:pPr marL="0" indent="0">
              <a:buNone/>
            </a:pPr>
            <a:r>
              <a:rPr lang="en-US" altLang="en-US" sz="2400" b="1" dirty="0" smtClean="0">
                <a:ea typeface="ＭＳ Ｐゴシック" pitchFamily="2" charset="-128"/>
              </a:rPr>
              <a:t>Figure </a:t>
            </a:r>
            <a:r>
              <a:rPr lang="en-US" altLang="en-US" sz="2400" b="1" dirty="0">
                <a:ea typeface="ＭＳ Ｐゴシック" pitchFamily="2" charset="-128"/>
              </a:rPr>
              <a:t>12-4 </a:t>
            </a:r>
            <a:r>
              <a:rPr lang="en-US" altLang="en-US" sz="2400" b="1" dirty="0">
                <a:solidFill>
                  <a:schemeClr val="tx1"/>
                </a:solidFill>
                <a:ea typeface="ＭＳ Ｐゴシック" pitchFamily="2" charset="-128"/>
              </a:rPr>
              <a:t>SortedListHasA </a:t>
            </a:r>
            <a:r>
              <a:rPr lang="en-US" altLang="en-US" sz="2400" dirty="0">
                <a:ea typeface="ＭＳ Ｐゴシック" pitchFamily="2" charset="-128"/>
              </a:rPr>
              <a:t>is composed of </a:t>
            </a:r>
            <a:r>
              <a:rPr lang="en-US" altLang="en-US" sz="2400" dirty="0" smtClean="0">
                <a:ea typeface="ＭＳ Ｐゴシック" pitchFamily="2" charset="-128"/>
              </a:rPr>
              <a:t>an </a:t>
            </a:r>
            <a:r>
              <a:rPr lang="en-US" altLang="en-US" sz="2400" dirty="0">
                <a:ea typeface="ＭＳ Ｐゴシック" pitchFamily="2" charset="-128"/>
              </a:rPr>
              <a:t>instance of the class </a:t>
            </a:r>
            <a:r>
              <a:rPr lang="en-US" altLang="en-US" sz="2400" b="1" dirty="0" smtClean="0">
                <a:solidFill>
                  <a:schemeClr val="tx1"/>
                </a:solidFill>
                <a:ea typeface="ＭＳ Ｐゴシック" pitchFamily="2" charset="-128"/>
              </a:rPr>
              <a:t>LinkedList</a:t>
            </a:r>
            <a:endParaRPr lang="en-US" altLang="en-US" sz="2400" b="1" dirty="0">
              <a:solidFill>
                <a:schemeClr val="tx1"/>
              </a:solidFill>
              <a:ea typeface="ＭＳ Ｐゴシック" pitchFamily="2" charset="-128"/>
            </a:endParaRPr>
          </a:p>
        </p:txBody>
      </p:sp>
      <p:pic>
        <p:nvPicPr>
          <p:cNvPr id="5" name="Picture 2" descr="A block titled, Linked List is connected to another block titled, Sorted List Has A. The connecting line has a shaded diamond at Sorted List Has A end, to denote that it has an instance of Linked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8506" y="2744147"/>
            <a:ext cx="2566988"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102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Specifying the </a:t>
            </a:r>
            <a:r>
              <a:rPr lang="en-US" altLang="en-US" dirty="0" smtClean="0">
                <a:ea typeface="ＭＳ Ｐゴシック" pitchFamily="2" charset="-128"/>
              </a:rPr>
              <a:t>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a:t>
            </a:r>
            <a:r>
              <a:rPr lang="en-US" altLang="en-US" dirty="0">
                <a:ea typeface="ＭＳ Ｐゴシック" pitchFamily="2" charset="-128"/>
              </a:rPr>
              <a:t>Sorted </a:t>
            </a:r>
            <a:r>
              <a:rPr lang="en-US" altLang="en-US" dirty="0" smtClean="0">
                <a:ea typeface="ＭＳ Ｐゴシック" pitchFamily="2" charset="-128"/>
              </a:rPr>
              <a:t>List </a:t>
            </a:r>
            <a:r>
              <a:rPr lang="en-US" altLang="en-US" sz="2000" b="0" dirty="0" smtClean="0">
                <a:ea typeface="ＭＳ Ｐゴシック" pitchFamily="2" charset="-128"/>
              </a:rPr>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Sorted list is a container of items</a:t>
            </a:r>
          </a:p>
          <a:p>
            <a:pPr lvl="1" eaLnBrk="1" hangingPunct="1"/>
            <a:r>
              <a:rPr lang="en-US" altLang="en-US" sz="2400" dirty="0">
                <a:ea typeface="ＭＳ Ｐゴシック" pitchFamily="2" charset="-128"/>
              </a:rPr>
              <a:t>Determines and maintains order of its entries by their values.</a:t>
            </a:r>
          </a:p>
          <a:p>
            <a:pPr eaLnBrk="1" hangingPunct="1"/>
            <a:r>
              <a:rPr lang="en-US" altLang="en-US" sz="2400" dirty="0">
                <a:ea typeface="ＭＳ Ｐゴシック" pitchFamily="2" charset="-128"/>
              </a:rPr>
              <a:t>For simplicity, we will allow sorted list to contain duplicate </a:t>
            </a:r>
            <a:r>
              <a:rPr lang="en-US" altLang="en-US" sz="2400" dirty="0" smtClean="0">
                <a:ea typeface="ＭＳ Ｐゴシック" pitchFamily="2" charset="-128"/>
              </a:rPr>
              <a:t>items</a:t>
            </a:r>
            <a:endParaRPr lang="en-US" altLang="en-US" sz="2400" dirty="0">
              <a:ea typeface="ＭＳ Ｐゴシック" pitchFamily="2" charset="-128"/>
            </a:endParaRPr>
          </a:p>
        </p:txBody>
      </p:sp>
    </p:spTree>
    <p:extLst>
      <p:ext uri="{BB962C8B-B14F-4D97-AF65-F5344CB8AC3E}">
        <p14:creationId xmlns:p14="http://schemas.microsoft.com/office/powerpoint/2010/main" val="306088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Containment </a:t>
            </a:r>
            <a:r>
              <a:rPr lang="en-US" altLang="en-US" sz="2000" b="0" dirty="0" smtClean="0">
                <a:ea typeface="ＭＳ Ｐゴシック" pitchFamily="2" charset="-128"/>
              </a:rPr>
              <a:t>(3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1"/>
            <a:ext cx="8229600" cy="556146"/>
          </a:xfrm>
        </p:spPr>
        <p:txBody>
          <a:bodyPr/>
          <a:lstStyle/>
          <a:p>
            <a:pPr marL="0" indent="0">
              <a:buNone/>
            </a:pPr>
            <a:r>
              <a:rPr lang="en-US" altLang="en-US" sz="2400" b="1" dirty="0" smtClean="0">
                <a:ea typeface="ＭＳ Ｐゴシック" pitchFamily="2" charset="-128"/>
              </a:rPr>
              <a:t>Listing </a:t>
            </a:r>
            <a:r>
              <a:rPr lang="en-US" altLang="en-US" sz="2400" b="1" dirty="0">
                <a:ea typeface="ＭＳ Ｐゴシック" pitchFamily="2" charset="-128"/>
              </a:rPr>
              <a:t>12-3 </a:t>
            </a:r>
            <a:r>
              <a:rPr lang="en-US" altLang="en-US" sz="2400" dirty="0">
                <a:ea typeface="ＭＳ Ｐゴシック" pitchFamily="2" charset="-128"/>
              </a:rPr>
              <a:t>The header file for the class </a:t>
            </a:r>
            <a:r>
              <a:rPr lang="en-US" altLang="en-US" sz="2400" b="1" dirty="0" smtClean="0">
                <a:solidFill>
                  <a:schemeClr val="tx1"/>
                </a:solidFill>
                <a:ea typeface="ＭＳ Ｐゴシック" pitchFamily="2" charset="-128"/>
              </a:rPr>
              <a:t>SortedListHasA</a:t>
            </a:r>
            <a:endParaRPr lang="en-US" altLang="en-US" sz="2400" b="1" dirty="0">
              <a:solidFill>
                <a:schemeClr val="tx1"/>
              </a:solidFill>
              <a:ea typeface="ＭＳ Ｐゴシック" pitchFamily="2" charset="-128"/>
            </a:endParaRPr>
          </a:p>
        </p:txBody>
      </p:sp>
      <p:pic>
        <p:nvPicPr>
          <p:cNvPr id="5" name="Picture 6" descr="Computer code has 35 lines. The lines read as follows. Line 1. forward slash asterisk asterisk A D T sorted list using the A D T list period. Line 2. at sign file Sorted List Has A period h asterisk forward slash. Line 3. hash if n, d e f SORTED underscore LIST underscore HAS underscore A underscore. Line 4. hash define SORTED underscore LIST underscore HAS underscore A underscore. Line 5. hash include left angle bracket memory right angle bracket. Line 6. hash include double quote Sorted List Interface period h double quote. Line 7. hash include double quote List Interface period h double quote. Line 8. hash include double quote Node period h double quote. Line 9. hash include double quote Pre c o n d Violated Except period h double quote. Line 10. blank. Line 11. template left angle bracket class Item Type right angle bracket. Line 12. class Sorted List Has A colon public Sorted List Interface left angle bracket Item Type right angle bracket. Line 13. left brace. Line 14. private colon. Line 15, indented once. s t d colon colon unique underscore p t r left angle bracket List Interface left angle bracket Item Type right angle bracket right angle bracket list P t r semicolon. Line 16. 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704" y="2443898"/>
            <a:ext cx="6944591" cy="389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0904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Containment </a:t>
            </a:r>
            <a:r>
              <a:rPr lang="en-US" altLang="en-US" sz="2000" b="0" dirty="0" smtClean="0">
                <a:ea typeface="ＭＳ Ｐゴシック" pitchFamily="2" charset="-128"/>
              </a:rPr>
              <a:t>(4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1"/>
            <a:ext cx="8229600" cy="556146"/>
          </a:xfrm>
        </p:spPr>
        <p:txBody>
          <a:bodyPr/>
          <a:lstStyle/>
          <a:p>
            <a:pPr marL="0" indent="0">
              <a:buNone/>
            </a:pPr>
            <a:r>
              <a:rPr lang="en-US" altLang="en-US" sz="2400" b="1" dirty="0" smtClean="0">
                <a:ea typeface="ＭＳ Ｐゴシック" pitchFamily="2" charset="-128"/>
              </a:rPr>
              <a:t>Listing 12-3 [Continued]</a:t>
            </a:r>
            <a:endParaRPr lang="en-US" altLang="en-US" sz="2400" b="1" dirty="0">
              <a:solidFill>
                <a:schemeClr val="tx1"/>
              </a:solidFill>
              <a:ea typeface="ＭＳ Ｐゴシック" pitchFamily="2" charset="-128"/>
            </a:endParaRPr>
          </a:p>
        </p:txBody>
      </p:sp>
      <p:pic>
        <p:nvPicPr>
          <p:cNvPr id="5" name="Picture 2" descr="The computer code continues. Line 17. public colon. Line 18, indented once. Sorted List Has A left parenthesis right parenthesis semicolon. Line 19, indented once. Sorted List Has A left parenthesis c o n s t Sorted List Has A left angle bracket Item Type right angle bracket ampersand s List right parenthesis semicolon. Line 20, indented once. virtual tilde Sorted List Has A left parenthesis right parenthesis semicolon. Line 21. blank. Line 22, indented once. b o o l insert Sorted left parenthesis c o n s t Item Type ampersand new Entry right parenthesis semicolon. Line 23, indented once. b o o l remove Sorted left parenthesis c o n s t Item Type ampersand an Entry right parenthesis semicolon. Line 24, indented once. i n t get Position left parenthesis c o n s t Item Type ampersand new Entry right parenthesis c o n s t semicolon. Line 25. blank. Line 26, indented once. forward slash forward slash The following methods have the same specifications. Line 27, indented once. forward slash forward slash as given in List Interface in Chapter 8 colon. Line 28, indented once. b o o l is Empty left parenthesis right parenthesis c o n s t semicolon. Line 29, indented once. i n t get Length left parenthesis right parenthesis c o n s t semicolon. Line 30, indented once. b o o l remove left parenthesis i n t position right parenthesis semicolon. Line 31, indented once. void clear left parenthesis right parenthesis semicolon. Line 32, indented once. Item Type get Entry left parenthesis i n t position right parenthesis c o n s t throw left parenthesis Pre c o n d Violated Except right parenthesis semicolon. Line 33. right brace semicolon forward slash forward slash end Sorted List Has A. Line 34. hash include double quote Sorted List Has A period c p p double quote. Line 35. hash end i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818" y="2443898"/>
            <a:ext cx="6530364" cy="3781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1191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Containment </a:t>
            </a:r>
            <a:r>
              <a:rPr lang="en-US" altLang="en-US" sz="2000" b="0" dirty="0" smtClean="0">
                <a:ea typeface="ＭＳ Ｐゴシック" pitchFamily="2" charset="-128"/>
              </a:rPr>
              <a:t>(5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0"/>
            <a:ext cx="8229600" cy="431819"/>
          </a:xfrm>
        </p:spPr>
        <p:txBody>
          <a:bodyPr/>
          <a:lstStyle/>
          <a:p>
            <a:pPr marL="0" indent="0">
              <a:buNone/>
            </a:pPr>
            <a:r>
              <a:rPr lang="en-US" altLang="en-US" sz="2200" dirty="0" smtClean="0">
                <a:ea typeface="ＭＳ Ｐゴシック" pitchFamily="2" charset="-128"/>
              </a:rPr>
              <a:t>Methods</a:t>
            </a:r>
            <a:endParaRPr lang="en-US" altLang="en-US" sz="2200" dirty="0">
              <a:ea typeface="ＭＳ Ｐゴシック" pitchFamily="2" charset="-128"/>
            </a:endParaRPr>
          </a:p>
        </p:txBody>
      </p:sp>
      <p:pic>
        <p:nvPicPr>
          <p:cNvPr id="6" name="Picture 6" descr="Computer code has 4 lines. The lines read as follows. Line 1. template left angle bracket class Item Type right angle bracket. Line 2. Sorted List Has A left angle bracket Item Type right angle bracket colon colon Sorted List Has A left parenthesis right parenthesis colon list P t r left parenthesis s t d colon colon make underscore unique left angle bracket Linked List left angle bracket Item Type right angle bracket right angle bracket left parenthesis right parenthesis right parenthesis. Line 3. left brace. Line 4. right brace forward slash forward slash end default constructor. "/>
          <p:cNvPicPr>
            <a:picLocks noChangeAspect="1" noChangeArrowheads="1"/>
          </p:cNvPicPr>
          <p:nvPr/>
        </p:nvPicPr>
        <p:blipFill>
          <a:blip r:embed="rId2">
            <a:extLst>
              <a:ext uri="{28A0092B-C50C-407E-A947-70E740481C1C}">
                <a14:useLocalDpi xmlns:a14="http://schemas.microsoft.com/office/drawing/2010/main" val="0"/>
              </a:ext>
            </a:extLst>
          </a:blip>
          <a:srcRect t="3043"/>
          <a:stretch>
            <a:fillRect/>
          </a:stretch>
        </p:blipFill>
        <p:spPr bwMode="auto">
          <a:xfrm>
            <a:off x="537459" y="2294731"/>
            <a:ext cx="8096966" cy="123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descr="Computer code has 6 lines. The lines read as follows. Line 1. template left angle bracket class Item Type right angle bracket. Line 2. Sorted List Has A left angle bracket Item Type right angle bracket colon colon Sorted List Has A left parenthesis c o n s t Sorted List Has A left angle bracket Item Type right angle bracket ampersand s List right parenthesis colon list P t r left parenthesis s t d colon colon make underscore unique left angle bracket Linked List left angle bracket Item Type right angle bracket right angle bracket left parenthesis right parenthesis right parenthesis. Line 3. left brace. Line 4, indented once. for left parenthesis i n t position equals 1 semicolon position less than sign equals s List period get Length left parenthesis right parenthesis semicolon position plus plus right parenthesis. Line 5, indented twice. list P t r rightward arrow insert left parenthesis position comma s List period get Entry left parenthesis position right parenthesis right parenthesis semicolon. Line 6. right brace forward slash forward slash end copy constru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42" y="3794716"/>
            <a:ext cx="81280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64610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Containment </a:t>
            </a:r>
            <a:r>
              <a:rPr lang="en-US" altLang="en-US" sz="2000" b="0" dirty="0" smtClean="0">
                <a:ea typeface="ＭＳ Ｐゴシック" pitchFamily="2" charset="-128"/>
              </a:rPr>
              <a:t>(6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1"/>
            <a:ext cx="8229600" cy="433316"/>
          </a:xfrm>
        </p:spPr>
        <p:txBody>
          <a:bodyPr/>
          <a:lstStyle/>
          <a:p>
            <a:pPr marL="0" indent="0">
              <a:buNone/>
            </a:pPr>
            <a:r>
              <a:rPr lang="en-US" altLang="en-US" sz="2400" dirty="0" smtClean="0">
                <a:ea typeface="ＭＳ Ｐゴシック" pitchFamily="2" charset="-128"/>
              </a:rPr>
              <a:t>Methods</a:t>
            </a:r>
            <a:endParaRPr lang="en-US" altLang="en-US" sz="2400" b="1" dirty="0">
              <a:ea typeface="ＭＳ Ｐゴシック" pitchFamily="2" charset="-128"/>
            </a:endParaRPr>
          </a:p>
        </p:txBody>
      </p:sp>
      <p:pic>
        <p:nvPicPr>
          <p:cNvPr id="6" name="Picture 2" descr="Computer code has 5 lines. The lines read as follows. Line 1. template left angle bracket class Item Type right angle bracket. Line 2. Sorted List Has A left angle bracket Item Type right angle bracket colon colon tilde Sorted List Has A left parenthesis right parenthesis. Line 3. left brace. Line 4, indented once. clear left parenthesis right parenthesis semicolon. Line 5. right brace forward slash forward slash end destruc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357" y="2321068"/>
            <a:ext cx="517207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descr="Computer code has 6 lines. The lines read as follows. Line 1. template left angle bracket class Item Type right angle bracket. Line 2. b o o l Sorted List Has A left angle bracket Item Type right angle bracket colon colon insert Sorted left parenthesis c o n s t Item Type ampersand new Entry right parenthesis. Line 3. left brace. Line 4, indented once. i n t new Position equals s t d colon colon a b s left parenthesis get Position left parenthesis new Entry right parenthesis right parenthesis semicolon. Line 5, indented once. return list P t r rightward arrow insert left parenthesis new Position comma new Entry right parenthesis semicolon. Line 6. right brace forward slash forward slash end insert Sort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275" y="4167331"/>
            <a:ext cx="7742238"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39195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Containment </a:t>
            </a:r>
            <a:r>
              <a:rPr lang="en-US" altLang="en-US" sz="2000" b="0" dirty="0" smtClean="0">
                <a:ea typeface="ＭＳ Ｐゴシック" pitchFamily="2" charset="-128"/>
              </a:rPr>
              <a:t>(7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1"/>
            <a:ext cx="8229600" cy="433316"/>
          </a:xfrm>
        </p:spPr>
        <p:txBody>
          <a:bodyPr/>
          <a:lstStyle/>
          <a:p>
            <a:pPr marL="0" indent="0">
              <a:buNone/>
            </a:pPr>
            <a:r>
              <a:rPr lang="en-US" altLang="en-US" sz="2400" dirty="0" smtClean="0">
                <a:ea typeface="ＭＳ Ｐゴシック" pitchFamily="2" charset="-128"/>
              </a:rPr>
              <a:t>Methods</a:t>
            </a:r>
            <a:endParaRPr lang="en-US" altLang="en-US" sz="2400" b="1" dirty="0">
              <a:ea typeface="ＭＳ Ｐゴシック" pitchFamily="2" charset="-128"/>
            </a:endParaRPr>
          </a:p>
        </p:txBody>
      </p:sp>
      <p:pic>
        <p:nvPicPr>
          <p:cNvPr id="5" name="Picture 2" descr="Computer code has 5 lines. The lines read as follows. Line 1. template left angle bracket class Item Type right angle bracket. Line 2. b o o l Sorted List Has A left angle bracket Item Type right angle bracket colon colon remove left parenthesis i n t position right parenthesis. Line 3. left brace. Line 4, indented once. return list P t r rightward arrow remove left parenthesis position right parenthesis semicolon. Line 5. right brace forward slash forward slash end remov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989" y="2899421"/>
            <a:ext cx="6276023" cy="154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14672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ea typeface="ＭＳ Ｐゴシック" pitchFamily="2" charset="-128"/>
              </a:rPr>
              <a:t>Containment </a:t>
            </a:r>
            <a:r>
              <a:rPr lang="en-US" altLang="en-US" sz="2000" b="0" dirty="0" smtClean="0">
                <a:ea typeface="ＭＳ Ｐゴシック" pitchFamily="2" charset="-128"/>
              </a:rPr>
              <a:t>(8 </a:t>
            </a:r>
            <a:r>
              <a:rPr lang="en-US" altLang="en-US" sz="2000" b="0" dirty="0">
                <a:ea typeface="ＭＳ Ｐゴシック" pitchFamily="2" charset="-128"/>
              </a:rPr>
              <a:t>of 9)</a:t>
            </a:r>
            <a:endParaRPr lang="en-US" dirty="0"/>
          </a:p>
        </p:txBody>
      </p:sp>
      <p:sp>
        <p:nvSpPr>
          <p:cNvPr id="5" name="Text Placeholder 4"/>
          <p:cNvSpPr>
            <a:spLocks noGrp="1"/>
          </p:cNvSpPr>
          <p:nvPr>
            <p:ph type="body" idx="1"/>
          </p:nvPr>
        </p:nvSpPr>
        <p:spPr/>
        <p:txBody>
          <a:bodyPr/>
          <a:lstStyle/>
          <a:p>
            <a:pPr eaLnBrk="1" hangingPunct="1"/>
            <a:r>
              <a:rPr lang="en-US" altLang="en-US" sz="2400" dirty="0">
                <a:ea typeface="ＭＳ Ｐゴシック" pitchFamily="2" charset="-128"/>
              </a:rPr>
              <a:t>Method </a:t>
            </a:r>
            <a:r>
              <a:rPr lang="en-US" altLang="en-US" sz="2400" b="1" dirty="0">
                <a:solidFill>
                  <a:schemeClr val="tx1"/>
                </a:solidFill>
                <a:ea typeface="ＭＳ Ｐゴシック" pitchFamily="2" charset="-128"/>
              </a:rPr>
              <a:t>removeSorted</a:t>
            </a:r>
            <a:r>
              <a:rPr lang="en-US" altLang="en-US" sz="2400" dirty="0">
                <a:ea typeface="ＭＳ Ｐゴシック" pitchFamily="2" charset="-128"/>
              </a:rPr>
              <a:t> calls </a:t>
            </a:r>
            <a:r>
              <a:rPr lang="en-US" altLang="en-US" sz="2400" b="1" dirty="0">
                <a:solidFill>
                  <a:schemeClr val="tx1"/>
                </a:solidFill>
                <a:ea typeface="ＭＳ Ｐゴシック" pitchFamily="2" charset="-128"/>
              </a:rPr>
              <a:t>getPosition</a:t>
            </a:r>
          </a:p>
          <a:p>
            <a:pPr lvl="1" eaLnBrk="1" hangingPunct="1"/>
            <a:r>
              <a:rPr lang="en-US" altLang="en-US" sz="2400" dirty="0">
                <a:ea typeface="ＭＳ Ｐゴシック" pitchFamily="2" charset="-128"/>
              </a:rPr>
              <a:t>Method returns false if not found</a:t>
            </a:r>
          </a:p>
          <a:p>
            <a:pPr eaLnBrk="1" hangingPunct="1"/>
            <a:r>
              <a:rPr lang="en-US" altLang="en-US" sz="2400" dirty="0">
                <a:ea typeface="ＭＳ Ｐゴシック" pitchFamily="2" charset="-128"/>
              </a:rPr>
              <a:t>Other </a:t>
            </a:r>
            <a:r>
              <a:rPr lang="en-US" altLang="en-US" sz="2400" dirty="0" smtClean="0">
                <a:ea typeface="ＭＳ Ｐゴシック" pitchFamily="2" charset="-128"/>
              </a:rPr>
              <a:t>methods</a:t>
            </a:r>
          </a:p>
          <a:p>
            <a:pPr lvl="1" eaLnBrk="1" hangingPunct="1"/>
            <a:r>
              <a:rPr lang="en-US" altLang="en-US" sz="2400" b="1" dirty="0" smtClean="0">
                <a:solidFill>
                  <a:schemeClr val="tx1"/>
                </a:solidFill>
              </a:rPr>
              <a:t>isEmpty</a:t>
            </a:r>
          </a:p>
          <a:p>
            <a:pPr lvl="1" eaLnBrk="1" hangingPunct="1"/>
            <a:r>
              <a:rPr lang="en-US" altLang="en-US" sz="2400" b="1" dirty="0" smtClean="0">
                <a:solidFill>
                  <a:schemeClr val="tx1"/>
                </a:solidFill>
              </a:rPr>
              <a:t>getLength</a:t>
            </a:r>
          </a:p>
          <a:p>
            <a:pPr lvl="1" eaLnBrk="1" hangingPunct="1"/>
            <a:r>
              <a:rPr lang="en-US" altLang="en-US" sz="2400" b="1" dirty="0" smtClean="0">
                <a:solidFill>
                  <a:schemeClr val="tx1"/>
                </a:solidFill>
              </a:rPr>
              <a:t>remove</a:t>
            </a:r>
          </a:p>
          <a:p>
            <a:pPr lvl="1" eaLnBrk="1" hangingPunct="1"/>
            <a:r>
              <a:rPr lang="en-US" altLang="en-US" sz="2400" b="1" dirty="0" smtClean="0">
                <a:solidFill>
                  <a:schemeClr val="tx1"/>
                </a:solidFill>
              </a:rPr>
              <a:t>clear</a:t>
            </a:r>
          </a:p>
          <a:p>
            <a:pPr lvl="1" eaLnBrk="1" hangingPunct="1"/>
            <a:r>
              <a:rPr lang="en-US" altLang="en-US" sz="2400" b="1" dirty="0" smtClean="0">
                <a:solidFill>
                  <a:schemeClr val="tx1"/>
                </a:solidFill>
              </a:rPr>
              <a:t>getEntry</a:t>
            </a:r>
            <a:endParaRPr lang="en-US" altLang="en-US" sz="2400" b="1" dirty="0">
              <a:solidFill>
                <a:schemeClr val="tx1"/>
              </a:solidFill>
            </a:endParaRPr>
          </a:p>
        </p:txBody>
      </p:sp>
      <p:pic>
        <p:nvPicPr>
          <p:cNvPr id="9" name="Picture 8" descr="Decorative image"/>
          <p:cNvPicPr>
            <a:picLocks noChangeAspect="1"/>
          </p:cNvPicPr>
          <p:nvPr/>
        </p:nvPicPr>
        <p:blipFill rotWithShape="1">
          <a:blip r:embed="rId2">
            <a:extLst>
              <a:ext uri="{28A0092B-C50C-407E-A947-70E740481C1C}">
                <a14:useLocalDpi xmlns:a14="http://schemas.microsoft.com/office/drawing/2010/main" val="0"/>
              </a:ext>
            </a:extLst>
          </a:blip>
          <a:srcRect l="31092" r="56220"/>
          <a:stretch/>
        </p:blipFill>
        <p:spPr>
          <a:xfrm>
            <a:off x="2961564" y="3230268"/>
            <a:ext cx="764275" cy="1925320"/>
          </a:xfrm>
          <a:prstGeom prst="rect">
            <a:avLst/>
          </a:prstGeom>
        </p:spPr>
      </p:pic>
      <p:sp>
        <p:nvSpPr>
          <p:cNvPr id="3" name="Text Placeholder 2"/>
          <p:cNvSpPr>
            <a:spLocks noGrp="1"/>
          </p:cNvSpPr>
          <p:nvPr>
            <p:ph type="body" idx="2"/>
          </p:nvPr>
        </p:nvSpPr>
        <p:spPr>
          <a:xfrm>
            <a:off x="3944203" y="3627262"/>
            <a:ext cx="3166281" cy="832513"/>
          </a:xfrm>
        </p:spPr>
        <p:txBody>
          <a:bodyPr/>
          <a:lstStyle/>
          <a:p>
            <a:pPr marL="723900" indent="-723900">
              <a:buNone/>
            </a:pPr>
            <a:r>
              <a:rPr lang="en-US" altLang="en-US" sz="2400" dirty="0"/>
              <a:t>Invoke corresponding </a:t>
            </a:r>
            <a:r>
              <a:rPr lang="en-US" altLang="en-US" sz="2400" b="1" dirty="0">
                <a:solidFill>
                  <a:schemeClr val="tx1"/>
                </a:solidFill>
              </a:rPr>
              <a:t>list</a:t>
            </a:r>
            <a:r>
              <a:rPr lang="en-US" altLang="en-US" sz="2400" dirty="0"/>
              <a:t> method</a:t>
            </a:r>
            <a:endParaRPr lang="en-US" sz="2400" dirty="0"/>
          </a:p>
        </p:txBody>
      </p:sp>
    </p:spTree>
    <p:extLst>
      <p:ext uri="{BB962C8B-B14F-4D97-AF65-F5344CB8AC3E}">
        <p14:creationId xmlns:p14="http://schemas.microsoft.com/office/powerpoint/2010/main" val="19489883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Containment </a:t>
            </a:r>
            <a:r>
              <a:rPr lang="en-US" altLang="en-US" sz="2000" b="0" dirty="0" smtClean="0">
                <a:ea typeface="ＭＳ Ｐゴシック" pitchFamily="2" charset="-128"/>
              </a:rPr>
              <a:t>(9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1"/>
            <a:ext cx="8229600" cy="1214438"/>
          </a:xfrm>
        </p:spPr>
        <p:txBody>
          <a:bodyPr/>
          <a:lstStyle/>
          <a:p>
            <a:pPr marL="0" indent="0">
              <a:buNone/>
            </a:pPr>
            <a:r>
              <a:rPr lang="en-US" altLang="en-US" sz="2400" b="1" dirty="0" smtClean="0">
                <a:ea typeface="ＭＳ Ｐゴシック" pitchFamily="2" charset="-128"/>
              </a:rPr>
              <a:t>Figure </a:t>
            </a:r>
            <a:r>
              <a:rPr lang="en-US" altLang="en-US" sz="2400" b="1" dirty="0">
                <a:ea typeface="ＭＳ Ｐゴシック" pitchFamily="2" charset="-128"/>
              </a:rPr>
              <a:t>12-6 </a:t>
            </a:r>
            <a:r>
              <a:rPr lang="en-US" altLang="en-US" sz="2400" dirty="0">
                <a:ea typeface="ＭＳ Ｐゴシック" pitchFamily="2" charset="-128"/>
              </a:rPr>
              <a:t>The worst-case efficiencies of the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sorted list operations when implemented using an instance of the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list</a:t>
            </a:r>
            <a:endParaRPr lang="en-US" altLang="en-US" sz="2400" dirty="0">
              <a:ea typeface="ＭＳ Ｐゴシック" pitchFamily="2" charset="-128"/>
            </a:endParaRPr>
          </a:p>
        </p:txBody>
      </p:sp>
      <p:pic>
        <p:nvPicPr>
          <p:cNvPr id="5" name="Picture 3" descr="A table has has 7 rows and 3 columns. The columns have the following headings from left to right. A D T sorted list operation, List implementation, array based, List implementation, link based. The row entries are as follows. Row 1. A D T sorted list operation, insert sorted left parenthesis new entry right parenthesis. List implementation, array based, O of n. List implementation, link based, O of n squared. Row 2. A D T sorted list operation, remove sorted left parenthesis an entry right parenthesis. List implementation, array based, O of n. List implementation, link based, O of n squared. Row 3. A D T sorted list operation, get position left parenthesis an entry right parenthesis. List implementation, array based, O of n. List implementation, link based, O of n squared. Row 4. A D T sorted list operation, get entry left parenthesis position right parenthesis. List implementation, array based, O of 1. List implementation, link based, O of n. Row 5. A D T sorted list operation, remove left parenthesis given position right parenthesis. List implementation, array based, O of n. List implementation, link based, O of n. Row 6. A D T sorted list operation, clear left parenthesis right parenthesis. List implementation, array based, O of 1. List implementation, link based, O of n. Row 7. A D T sorted list operation, get length left parenthesis right parenthesis comma is empty left parenthesis right parenthesis. List implementation, array based, O of 1. List implementation, link based, O of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243" y="3102190"/>
            <a:ext cx="727551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8444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Public </a:t>
            </a:r>
            <a:r>
              <a:rPr lang="en-US" altLang="en-US" dirty="0" smtClean="0">
                <a:ea typeface="ＭＳ Ｐゴシック" pitchFamily="2" charset="-128"/>
              </a:rPr>
              <a:t>Inheritance </a:t>
            </a:r>
            <a:r>
              <a:rPr lang="en-US" altLang="en-US" sz="2000" b="0" dirty="0" smtClean="0">
                <a:ea typeface="ＭＳ Ｐゴシック" pitchFamily="2" charset="-128"/>
              </a:rPr>
              <a:t>(1 of 14)</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Most operations for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list are </a:t>
            </a:r>
            <a:r>
              <a:rPr lang="en-US" altLang="en-US" sz="2400" b="1" dirty="0">
                <a:ea typeface="ＭＳ Ｐゴシック" pitchFamily="2" charset="-128"/>
              </a:rPr>
              <a:t>almost</a:t>
            </a:r>
            <a:r>
              <a:rPr lang="en-US" altLang="en-US" sz="2400" i="1" dirty="0">
                <a:ea typeface="ＭＳ Ｐゴシック" pitchFamily="2" charset="-128"/>
              </a:rPr>
              <a:t> </a:t>
            </a:r>
            <a:r>
              <a:rPr lang="en-US" altLang="en-US" sz="2400" dirty="0">
                <a:ea typeface="ＭＳ Ｐゴシック" pitchFamily="2" charset="-128"/>
              </a:rPr>
              <a:t>the same as …</a:t>
            </a:r>
          </a:p>
          <a:p>
            <a:pPr lvl="1" eaLnBrk="1" hangingPunct="1"/>
            <a:r>
              <a:rPr lang="en-US" altLang="en-US" sz="2400" dirty="0">
                <a:ea typeface="ＭＳ Ｐゴシック" pitchFamily="2" charset="-128"/>
              </a:rPr>
              <a:t>Corresponding operations for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sorted list</a:t>
            </a:r>
          </a:p>
          <a:p>
            <a:pPr eaLnBrk="1" hangingPunct="1"/>
            <a:r>
              <a:rPr lang="en-US" altLang="en-US" sz="2400" dirty="0">
                <a:ea typeface="ＭＳ Ｐゴシック" pitchFamily="2" charset="-128"/>
              </a:rPr>
              <a:t>We use an </a:t>
            </a:r>
            <a:r>
              <a:rPr lang="en-US" altLang="en-US" sz="2400" b="1" dirty="0">
                <a:ea typeface="ＭＳ Ｐゴシック" pitchFamily="2" charset="-128"/>
              </a:rPr>
              <a:t>is-a</a:t>
            </a:r>
            <a:r>
              <a:rPr lang="en-US" altLang="en-US" sz="2400" dirty="0">
                <a:ea typeface="ＭＳ Ｐゴシック" pitchFamily="2" charset="-128"/>
              </a:rPr>
              <a:t> </a:t>
            </a:r>
            <a:r>
              <a:rPr lang="en-US" altLang="en-US" sz="2400" dirty="0" smtClean="0">
                <a:ea typeface="ＭＳ Ｐゴシック" pitchFamily="2" charset="-128"/>
              </a:rPr>
              <a:t>relationship</a:t>
            </a:r>
            <a:endParaRPr lang="en-US" altLang="en-US" sz="2400" dirty="0">
              <a:ea typeface="ＭＳ Ｐゴシック" pitchFamily="2" charset="-128"/>
            </a:endParaRPr>
          </a:p>
        </p:txBody>
      </p:sp>
    </p:spTree>
    <p:extLst>
      <p:ext uri="{BB962C8B-B14F-4D97-AF65-F5344CB8AC3E}">
        <p14:creationId xmlns:p14="http://schemas.microsoft.com/office/powerpoint/2010/main" val="5993819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smtClean="0">
                <a:ea typeface="ＭＳ Ｐゴシック" pitchFamily="2" charset="-128"/>
              </a:rPr>
              <a:t>(2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0"/>
            <a:ext cx="8229600" cy="501555"/>
          </a:xfrm>
        </p:spPr>
        <p:txBody>
          <a:bodyPr/>
          <a:lstStyle/>
          <a:p>
            <a:pPr marL="0" indent="0">
              <a:buNone/>
            </a:pPr>
            <a:r>
              <a:rPr lang="en-US" altLang="en-US" sz="2400" b="1" dirty="0" smtClean="0">
                <a:ea typeface="ＭＳ Ｐゴシック" pitchFamily="2" charset="-128"/>
              </a:rPr>
              <a:t>Figure </a:t>
            </a:r>
            <a:r>
              <a:rPr lang="en-US" altLang="en-US" sz="2400" b="1" dirty="0">
                <a:ea typeface="ＭＳ Ｐゴシック" pitchFamily="2" charset="-128"/>
              </a:rPr>
              <a:t>12-7 </a:t>
            </a:r>
            <a:r>
              <a:rPr lang="en-US" altLang="en-US" sz="2400" b="1" dirty="0">
                <a:solidFill>
                  <a:schemeClr val="tx1"/>
                </a:solidFill>
                <a:ea typeface="ＭＳ Ｐゴシック" pitchFamily="2" charset="-128"/>
              </a:rPr>
              <a:t>SortedListIsA</a:t>
            </a:r>
            <a:r>
              <a:rPr lang="en-US" altLang="en-US" sz="2400" dirty="0">
                <a:ea typeface="ＭＳ Ｐゴシック" pitchFamily="2" charset="-128"/>
              </a:rPr>
              <a:t> as a descendant of </a:t>
            </a:r>
            <a:r>
              <a:rPr lang="en-US" altLang="en-US" sz="2400" b="1" dirty="0" smtClean="0">
                <a:solidFill>
                  <a:schemeClr val="tx1"/>
                </a:solidFill>
                <a:ea typeface="ＭＳ Ｐゴシック" pitchFamily="2" charset="-128"/>
              </a:rPr>
              <a:t>LinkedList</a:t>
            </a:r>
            <a:endParaRPr lang="en-US" altLang="en-US" sz="2400" b="1" dirty="0">
              <a:solidFill>
                <a:schemeClr val="tx1"/>
              </a:solidFill>
              <a:ea typeface="ＭＳ Ｐゴシック" pitchFamily="2" charset="-128"/>
            </a:endParaRPr>
          </a:p>
        </p:txBody>
      </p:sp>
      <p:pic>
        <p:nvPicPr>
          <p:cNvPr id="5" name="Picture 2" descr="A block titled, Linked List is connected to another block titled, Sorted List Is A. The connecting line has a triangle at Linked List end, to denote that Sorted List Is A is a descendant of Linked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088" y="2641482"/>
            <a:ext cx="317182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45454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smtClean="0">
                <a:ea typeface="ＭＳ Ｐゴシック" pitchFamily="2" charset="-128"/>
              </a:rPr>
              <a:t>(3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1"/>
            <a:ext cx="8229600" cy="597090"/>
          </a:xfrm>
        </p:spPr>
        <p:txBody>
          <a:bodyPr/>
          <a:lstStyle/>
          <a:p>
            <a:pPr marL="0" indent="0">
              <a:buNone/>
            </a:pPr>
            <a:r>
              <a:rPr lang="en-US" altLang="en-US" sz="2400" b="1" dirty="0" smtClean="0">
                <a:ea typeface="ＭＳ Ｐゴシック" pitchFamily="2" charset="-128"/>
              </a:rPr>
              <a:t>Listing 12-4 </a:t>
            </a:r>
            <a:r>
              <a:rPr lang="en-US" altLang="en-US" sz="2400" dirty="0">
                <a:ea typeface="ＭＳ Ｐゴシック" pitchFamily="2" charset="-128"/>
              </a:rPr>
              <a:t>A header file for the class </a:t>
            </a:r>
            <a:r>
              <a:rPr lang="en-US" altLang="en-US" sz="2400" b="1" dirty="0" smtClean="0">
                <a:solidFill>
                  <a:schemeClr val="tx1"/>
                </a:solidFill>
                <a:ea typeface="ＭＳ Ｐゴシック" pitchFamily="2" charset="-128"/>
              </a:rPr>
              <a:t>SortedListIsA</a:t>
            </a:r>
            <a:endParaRPr lang="en-US" altLang="en-US" sz="2400" b="1" dirty="0">
              <a:solidFill>
                <a:schemeClr val="tx1"/>
              </a:solidFill>
              <a:ea typeface="ＭＳ Ｐゴシック" pitchFamily="2" charset="-128"/>
            </a:endParaRPr>
          </a:p>
        </p:txBody>
      </p:sp>
      <p:pic>
        <p:nvPicPr>
          <p:cNvPr id="5" name="Picture 6" descr="Computer code has 32 lines. The lines read as follows. Line 1. forward slash asterisk asterisk A D T sorted list using A D T list period. Line 2. at sign file Sorted List Is A period h asterisk forward slash. Line 3. hash if n, d e f SORTED underscore LIST underscore IS underscore A underscore. Line 4. hash define SORTED underscore LIST underscore IS underscore A underscore. Line 5. hash include left angle bracket memory right angle bracket. Line 6. hash include double quote Linked List period h double quote. Line 7. hash include double quote Node period h double quote. Line 8. hash include double quote Pre c o n d Violated Except period h double quote. Line 9. blank. Line 10. template left angle bracket class Item Type right angle bracket. Line 11. class Sorted List Is A colon public Linked List left angle bracket Item Type right angle bracket. Line 12. left brace. Line 13. public colon. Line 14, indented once. Sorted List Is A left parenthesis right parenthesis semicolon. Line 15, indented once. Sorted List Is A left parenthesis c o n s t Sorted List Is A left angle bracket Item Type right angle bracket ampersand s List right parenthesis semicolon. Line 16, indented once. virtual tilde Sorted List Is A left parenthesis right parenthesis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397" y="2484842"/>
            <a:ext cx="6751205" cy="3848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1806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Specifying the A</a:t>
            </a:r>
            <a:r>
              <a:rPr lang="en-US" altLang="en-US" sz="100" dirty="0">
                <a:ea typeface="ＭＳ Ｐゴシック" pitchFamily="2" charset="-128"/>
              </a:rPr>
              <a:t> </a:t>
            </a:r>
            <a:r>
              <a:rPr lang="en-US" altLang="en-US" dirty="0">
                <a:ea typeface="ＭＳ Ｐゴシック" pitchFamily="2" charset="-128"/>
              </a:rPr>
              <a:t>D</a:t>
            </a:r>
            <a:r>
              <a:rPr lang="en-US" altLang="en-US" sz="100" dirty="0">
                <a:ea typeface="ＭＳ Ｐゴシック" pitchFamily="2" charset="-128"/>
              </a:rPr>
              <a:t> </a:t>
            </a:r>
            <a:r>
              <a:rPr lang="en-US" altLang="en-US" dirty="0">
                <a:ea typeface="ＭＳ Ｐゴシック" pitchFamily="2" charset="-128"/>
              </a:rPr>
              <a:t>T Sorted List </a:t>
            </a:r>
            <a:r>
              <a:rPr lang="en-US" altLang="en-US" sz="2000" b="0" dirty="0" smtClean="0">
                <a:ea typeface="ＭＳ Ｐゴシック" pitchFamily="2" charset="-128"/>
              </a:rPr>
              <a:t>(2 </a:t>
            </a:r>
            <a:r>
              <a:rPr lang="en-US" altLang="en-US" sz="2000" b="0" dirty="0">
                <a:ea typeface="ＭＳ Ｐゴシック" pitchFamily="2" charset="-128"/>
              </a:rPr>
              <a:t>of 2)</a:t>
            </a:r>
            <a:endParaRPr lang="en-US" dirty="0"/>
          </a:p>
        </p:txBody>
      </p:sp>
      <p:sp>
        <p:nvSpPr>
          <p:cNvPr id="3" name="Text Placeholder 2"/>
          <p:cNvSpPr>
            <a:spLocks noGrp="1"/>
          </p:cNvSpPr>
          <p:nvPr>
            <p:ph type="body" idx="1"/>
          </p:nvPr>
        </p:nvSpPr>
        <p:spPr>
          <a:xfrm>
            <a:off x="457200" y="1600200"/>
            <a:ext cx="8229600" cy="515203"/>
          </a:xfrm>
        </p:spPr>
        <p:txBody>
          <a:bodyPr/>
          <a:lstStyle/>
          <a:p>
            <a:pPr marL="0" indent="0">
              <a:buNone/>
            </a:pPr>
            <a:r>
              <a:rPr lang="en-US" altLang="en-US" sz="2400" b="1" dirty="0" smtClean="0">
                <a:ea typeface="ＭＳ Ｐゴシック" pitchFamily="2" charset="-128"/>
              </a:rPr>
              <a:t>Figure </a:t>
            </a:r>
            <a:r>
              <a:rPr lang="en-US" altLang="en-US" sz="2400" b="1" dirty="0">
                <a:ea typeface="ＭＳ Ｐゴシック" pitchFamily="2" charset="-128"/>
              </a:rPr>
              <a:t>12-1 </a:t>
            </a:r>
            <a:r>
              <a:rPr lang="en-US" altLang="en-US" sz="2400" dirty="0" smtClean="0">
                <a:ea typeface="ＭＳ Ｐゴシック" pitchFamily="2" charset="-128"/>
              </a:rPr>
              <a:t>U</a:t>
            </a:r>
            <a:r>
              <a:rPr lang="en-US" altLang="en-US" sz="100" dirty="0" smtClean="0">
                <a:ea typeface="ＭＳ Ｐゴシック" pitchFamily="2" charset="-128"/>
              </a:rPr>
              <a:t> </a:t>
            </a:r>
            <a:r>
              <a:rPr lang="en-US" altLang="en-US" sz="2400" dirty="0" smtClean="0">
                <a:ea typeface="ＭＳ Ｐゴシック" pitchFamily="2" charset="-128"/>
              </a:rPr>
              <a:t>M</a:t>
            </a:r>
            <a:r>
              <a:rPr lang="en-US" altLang="en-US" sz="100" dirty="0" smtClean="0">
                <a:ea typeface="ＭＳ Ｐゴシック" pitchFamily="2" charset="-128"/>
              </a:rPr>
              <a:t> </a:t>
            </a:r>
            <a:r>
              <a:rPr lang="en-US" altLang="en-US" sz="2400" dirty="0" smtClean="0">
                <a:ea typeface="ＭＳ Ｐゴシック" pitchFamily="2" charset="-128"/>
              </a:rPr>
              <a:t>L </a:t>
            </a:r>
            <a:r>
              <a:rPr lang="en-US" altLang="en-US" sz="2400" dirty="0">
                <a:ea typeface="ＭＳ Ｐゴシック" pitchFamily="2" charset="-128"/>
              </a:rPr>
              <a:t>diagram for the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sorted </a:t>
            </a:r>
            <a:r>
              <a:rPr lang="en-US" altLang="en-US" sz="2400" dirty="0" smtClean="0">
                <a:ea typeface="ＭＳ Ｐゴシック" pitchFamily="2" charset="-128"/>
              </a:rPr>
              <a:t>list</a:t>
            </a:r>
            <a:endParaRPr lang="en-US" altLang="en-US" sz="2400" dirty="0">
              <a:ea typeface="ＭＳ Ｐゴシック" pitchFamily="2" charset="-128"/>
            </a:endParaRPr>
          </a:p>
        </p:txBody>
      </p:sp>
      <p:pic>
        <p:nvPicPr>
          <p:cNvPr id="5" name="Picture 7" descr="A U M L diagram of a class titled, Sorted List has no attributes and the following methods: Is Empty left parenthesis right parenthesis colon Boolean, get Length left parenthesis right parenthesis colon integer, insert Sorted left parenthesis new Entry colon Item Type right parenthesis colon boolean, remove Sorted left parenthesis new Entry colon Item Type right parenthesis colon boolean, remove left parenthesis position colon integer right parenthesis colon boolean, clear left parenthesis right parenthesis colon void, get Entry left parenthesis position colon integer right parenthesis colon Item Type, get Position left parenthesis new Entry colon Item Type right parenthesis colon integer. All methods have public access specif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7" y="2525782"/>
            <a:ext cx="549592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99928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smtClean="0">
                <a:ea typeface="ＭＳ Ｐゴシック" pitchFamily="2" charset="-128"/>
              </a:rPr>
              <a:t>(4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1"/>
            <a:ext cx="8229600" cy="460612"/>
          </a:xfrm>
        </p:spPr>
        <p:txBody>
          <a:bodyPr/>
          <a:lstStyle/>
          <a:p>
            <a:pPr marL="0" indent="0">
              <a:buNone/>
            </a:pPr>
            <a:r>
              <a:rPr lang="en-US" altLang="en-US" sz="2400" b="1" dirty="0" smtClean="0">
                <a:ea typeface="ＭＳ Ｐゴシック" pitchFamily="2" charset="-128"/>
              </a:rPr>
              <a:t>Listing 12-4 [Continued]</a:t>
            </a:r>
            <a:endParaRPr lang="en-US" altLang="en-US" sz="2400" b="1" dirty="0">
              <a:solidFill>
                <a:srgbClr val="002060"/>
              </a:solidFill>
              <a:ea typeface="ＭＳ Ｐゴシック" pitchFamily="2" charset="-128"/>
            </a:endParaRPr>
          </a:p>
        </p:txBody>
      </p:sp>
      <p:pic>
        <p:nvPicPr>
          <p:cNvPr id="5" name="Picture 2" descr="The computer code continues. Line 17. blank. Line 18, indented once. b o o l insert Sorted left parenthesis c o n s t Item Type ampersand new Entry right parenthesis semicolon. Line 19, indented once. b o o l remove Sorted left parenthesis c o n s t Item Type ampersand an Entry right parenthesis semicolon. Line 20, indented once. i n t get Position left parenthesis c o n s t Item Type ampersand an Entry right parenthesis c o n s t semicolon. Line 21. blank. Line 22, indented once. forward slash forward slash The inherited methods remove comma clear comma get Entry comma is Empty comma and. Line 23, indented once. forward slash forward slash get Length have the same specifications as given in List Interface period. Line 24. blank. Line 25, indented once. forward slash forward slash The following methods must be overridden to disable their. Line 26, indented once. forward slash forward slash effect on a sorted list colon. Line 27, indented once. b o o l insert left parenthesis i n t new Position comma c o n s t Item Type ampersand new Entry right parenthesis override semicolon. Line 28, indented once. void replace left parenthesis i n t position comma c o n s t Item Type ampersand new Entry right parenthesis. Line 29, indented twice. throw left parenthesis Pre c o n d Violated Except right parenthesis override semicolon. Line 30. right brace semicolon forward slash forward slash end Sorted List Is A. Line 31. hash include double quote Sorted List Is A period c p p double quote. Line 32. hash end i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525" y="2348364"/>
            <a:ext cx="7854950" cy="362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smtClean="0">
                <a:ea typeface="ＭＳ Ｐゴシック" pitchFamily="2" charset="-128"/>
              </a:rPr>
              <a:t>(5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0"/>
            <a:ext cx="8229600" cy="542499"/>
          </a:xfrm>
        </p:spPr>
        <p:txBody>
          <a:bodyPr/>
          <a:lstStyle/>
          <a:p>
            <a:pPr marL="0" indent="0" eaLnBrk="1" hangingPunct="1">
              <a:buNone/>
            </a:pPr>
            <a:r>
              <a:rPr lang="en-US" altLang="en-US" sz="2200" dirty="0">
                <a:ea typeface="ＭＳ Ｐゴシック" pitchFamily="2" charset="-128"/>
              </a:rPr>
              <a:t>Methods</a:t>
            </a:r>
            <a:endParaRPr lang="en-US" altLang="en-US" sz="2200" dirty="0">
              <a:solidFill>
                <a:srgbClr val="002060"/>
              </a:solidFill>
              <a:ea typeface="ＭＳ Ｐゴシック" pitchFamily="2" charset="-128"/>
            </a:endParaRPr>
          </a:p>
        </p:txBody>
      </p:sp>
      <p:pic>
        <p:nvPicPr>
          <p:cNvPr id="5" name="Picture 6" descr="Computer code has 12 lines. The lines read as follows. Line 1. template left angle bracket class Item Type right angle bracket. Line 2. Sorted List Is A left angle bracket Item Type right angle bracket colon colon Sorted List Is A left parenthesis right parenthesis. Line 3. left brace. Line 4. right brace forward slash forward slash end default constructor. Line 5. template left angle bracket class Item Type right angle bracket. Line 6. Sorted List Is A left angle bracket Item Type right angle bracket colon colon Sorted List Is A left parenthesis c o n s t Sorted List Is A left angle bracket Item Type right angle bracket ampersand s List right parenthesis colon Linked List left angle bracket Item Type right angle bracket left parenthesis s List right parenthesis. Line 7. left brace. Line 8. right brace forward slash forward slash end copy constructor. Line 9. template left angle bracket class Item Type right angle bracket. Line 10. Sorted List Is A left angle bracket Item Type right angle bracket colon colon tilde Sorted List Is A left parenthesis right parenthesis. Line 11. left brace. Line 12. right brace forward slash forward slash end destruc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123" y="2430249"/>
            <a:ext cx="7855753" cy="3159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8740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smtClean="0">
                <a:ea typeface="ＭＳ Ｐゴシック" pitchFamily="2" charset="-128"/>
              </a:rPr>
              <a:t>(6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0"/>
            <a:ext cx="8229600" cy="527206"/>
          </a:xfrm>
        </p:spPr>
        <p:txBody>
          <a:bodyPr/>
          <a:lstStyle/>
          <a:p>
            <a:pPr marL="0" indent="0">
              <a:buNone/>
            </a:pPr>
            <a:r>
              <a:rPr lang="en-US" altLang="en-US" sz="2200" dirty="0" smtClean="0">
                <a:ea typeface="ＭＳ Ｐゴシック" pitchFamily="2" charset="-128"/>
              </a:rPr>
              <a:t>Methods</a:t>
            </a:r>
            <a:endParaRPr lang="en-US" altLang="en-US" sz="2200" b="1" dirty="0">
              <a:solidFill>
                <a:srgbClr val="002060"/>
              </a:solidFill>
              <a:ea typeface="ＭＳ Ｐゴシック" pitchFamily="2" charset="-128"/>
            </a:endParaRPr>
          </a:p>
        </p:txBody>
      </p:sp>
      <p:pic>
        <p:nvPicPr>
          <p:cNvPr id="6" name="Picture 2" descr="Computer code has 8 lines. The lines read as follows. Line 1. template left angle bracket class Item Type right angle bracket. Line 2. b o o l Sorted List Is A left angle bracket Item Type right angle bracket colon colon insert Sorted left parenthesis c o n s t Item Type ampersand new Entry right parenthesis. Line 3. left brace. Line 4, indented once. i n t new Position equals s t d colon colon a b s left parenthesis get Position left parenthesis new Entry right parenthesis right parenthesis semicolon. Line 5, indented once. forward slash forward slash We need to call the Linked List version of insert comma since the. Line 6, indented once. forward slash forward slash Sorted List Is A version does nothing but return false. Line 7, indented once. return Linked List left angle bracket Item Type right angle bracket colon colon insert left parenthesis new Position comma new Entry right parenthesis semicolon. Line 8. right brace forward slash forward slash end insert Sorte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478" y="2222656"/>
            <a:ext cx="7002182" cy="17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descr="Computer code has 9 lines. The lines read as follows. Line 1. template left angle bracket class Item Type right angle bracket. Line 2. b o o l Sorted List Is A left angle bracket Item Type right angle bracket colon colon remove Sorted left parenthesis c o n s t Item Type ampersand an Entry right parenthesis. Line 3. left brace. Line 4, indented once. i n t position equals get Position left parenthesis an Entry right parenthesis semicolon. Line 5, indented once. b o o l able To Remove equals position right angle bracket 0 semicolon. Line 6, indented once. if left parenthesis able To Remove right parenthesis. Line 7, indented twice. able To Remove equals Linked List left angle bracket Item Type right angle bracket colon colon remove left parenthesis position right parenthesis semicolon. Line 8, indented once. return able To Remove semicolon. Line 9. right brace forward slash forward slash end remove Sor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210" y="4100656"/>
            <a:ext cx="6692719" cy="2206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3735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smtClean="0">
                <a:ea typeface="ＭＳ Ｐゴシック" pitchFamily="2" charset="-128"/>
              </a:rPr>
              <a:t>(7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0"/>
            <a:ext cx="8229600" cy="501555"/>
          </a:xfrm>
        </p:spPr>
        <p:txBody>
          <a:bodyPr/>
          <a:lstStyle/>
          <a:p>
            <a:pPr marL="0" indent="0">
              <a:buNone/>
            </a:pPr>
            <a:r>
              <a:rPr lang="en-US" altLang="en-US" sz="2200" dirty="0">
                <a:ea typeface="ＭＳ Ｐゴシック" pitchFamily="2" charset="-128"/>
              </a:rPr>
              <a:t>Method </a:t>
            </a:r>
            <a:r>
              <a:rPr lang="en-US" altLang="en-US" sz="2200" b="1" dirty="0" smtClean="0">
                <a:solidFill>
                  <a:schemeClr val="tx1"/>
                </a:solidFill>
                <a:ea typeface="ＭＳ Ｐゴシック" pitchFamily="2" charset="-128"/>
              </a:rPr>
              <a:t>insertSorted</a:t>
            </a:r>
            <a:endParaRPr lang="en-US" altLang="en-US" sz="2200" b="1" dirty="0">
              <a:solidFill>
                <a:schemeClr val="tx1"/>
              </a:solidFill>
              <a:ea typeface="ＭＳ Ｐゴシック" pitchFamily="2" charset="-128"/>
            </a:endParaRPr>
          </a:p>
        </p:txBody>
      </p:sp>
      <p:pic>
        <p:nvPicPr>
          <p:cNvPr id="5" name="Picture 6" descr="Computer code has 8 lines. The lines read as follows. Line 1. template left angle bracket class Item Type right angle bracket. Line 2. b o o l Sorted List Is A left angle bracket Item Type right angle bracket colon colon insert Sorted left parenthesis c o n s t Item Type ampersand new Entry right parenthesis. Line 3. left brace. Line 4, indented once. i n t new Position equals s t d colon colon a b s left parenthesis get Position left parenthesis new Entry right parenthesis right parenthesis semicolon. Line 5, indented once. forward slash forward slash We need to call the Linked List version of insert comma since the. Line 6, indented once. forward slash forward slash Sorted List Is A version does nothing but return false. Line 7, indented once. return Linked List left angle bracket Item Type right angle bracket colon colon insert left parenthesis new Position comma new Entry right parenthesis semicolon. Line 8. right brace forward slash forward slash end insert Sorte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26" y="2751737"/>
            <a:ext cx="8099349" cy="2056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609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smtClean="0">
                <a:ea typeface="ＭＳ Ｐゴシック" pitchFamily="2" charset="-128"/>
              </a:rPr>
              <a:t>(8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0"/>
            <a:ext cx="8229600" cy="455613"/>
          </a:xfrm>
        </p:spPr>
        <p:txBody>
          <a:bodyPr/>
          <a:lstStyle/>
          <a:p>
            <a:pPr marL="0" indent="0">
              <a:buNone/>
            </a:pPr>
            <a:r>
              <a:rPr lang="en-US" altLang="en-US" sz="2200" dirty="0">
                <a:ea typeface="ＭＳ Ｐゴシック" pitchFamily="2" charset="-128"/>
              </a:rPr>
              <a:t>Method </a:t>
            </a:r>
            <a:r>
              <a:rPr lang="en-US" altLang="en-US" sz="2200" b="1" dirty="0" smtClean="0">
                <a:solidFill>
                  <a:schemeClr val="tx1"/>
                </a:solidFill>
                <a:ea typeface="ＭＳ Ｐゴシック" pitchFamily="2" charset="-128"/>
              </a:rPr>
              <a:t>removeSorted</a:t>
            </a:r>
            <a:endParaRPr lang="en-US" altLang="en-US" sz="2200" b="1" dirty="0">
              <a:solidFill>
                <a:schemeClr val="tx1"/>
              </a:solidFill>
              <a:ea typeface="ＭＳ Ｐゴシック" pitchFamily="2" charset="-128"/>
            </a:endParaRPr>
          </a:p>
        </p:txBody>
      </p:sp>
      <p:pic>
        <p:nvPicPr>
          <p:cNvPr id="5" name="Picture 6" descr="Computer code has 9 lines. The lines read as follows. Line 1. template left angle bracket class Item Type right angle bracket. Line 2. b o o l Sorted List Is A left angle bracket Item Type right angle bracket colon colon remove Sorted left parenthesis c o n s t Item Type ampersand an Entry right parenthesis. Line 3. left brace. Line 4, indented once. i n t position equals get Position left parenthesis an Entry right parenthesis semicolon. Line 5, indented once. b o o l able To Remove equals position right angle bracket 0 semicolon. Line 6, indented once. if left parenthesis able To Remove right parenthesis. Line 7, indented twice. able To Remove equals Linked List left angle bracket Item Type right angle bracket colon colon remove left parenthesis position right parenthesis semicolon. Line 8, indented once. return able To Remove semicolon. Line 9. right brace forward slash forward slash end remove Sor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93" y="2560780"/>
            <a:ext cx="7745413" cy="266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83514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smtClean="0">
                <a:ea typeface="ＭＳ Ｐゴシック" pitchFamily="2" charset="-128"/>
              </a:rPr>
              <a:t>(9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1"/>
            <a:ext cx="8229600" cy="474260"/>
          </a:xfrm>
        </p:spPr>
        <p:txBody>
          <a:bodyPr/>
          <a:lstStyle/>
          <a:p>
            <a:pPr marL="0" indent="0">
              <a:buNone/>
            </a:pPr>
            <a:r>
              <a:rPr lang="en-US" altLang="en-US" sz="2200" dirty="0">
                <a:ea typeface="ＭＳ Ｐゴシック" pitchFamily="2" charset="-128"/>
              </a:rPr>
              <a:t>Method </a:t>
            </a:r>
            <a:r>
              <a:rPr lang="en-US" altLang="en-US" sz="2200" b="1" dirty="0" smtClean="0">
                <a:solidFill>
                  <a:schemeClr val="tx1"/>
                </a:solidFill>
                <a:ea typeface="ＭＳ Ｐゴシック" pitchFamily="2" charset="-128"/>
              </a:rPr>
              <a:t>getPosition</a:t>
            </a:r>
            <a:endParaRPr lang="en-US" altLang="en-US" sz="2200" b="1" dirty="0">
              <a:solidFill>
                <a:schemeClr val="tx1"/>
              </a:solidFill>
              <a:ea typeface="ＭＳ Ｐゴシック" pitchFamily="2" charset="-128"/>
            </a:endParaRPr>
          </a:p>
        </p:txBody>
      </p:sp>
      <p:pic>
        <p:nvPicPr>
          <p:cNvPr id="5" name="Picture 2" descr="Computer code has 15 lines. The lines read as follows. Line 1. template left angle bracket class Item Type right angle bracket. Line 2. i n t Sorted List Is A left angle bracket Item Type right angle bracket colon colon get Position left parenthesis c o n s t Item Type ampersand an Entry right parenthesis c o n s t. Line 3. left brace. Line 4, indented once. i n t position equals 1 semicolon. Line 5, indented once. i n t length equals Linked List left angle bracket Item Type right angle bracket colon colon get Length left parenthesis right parenthesis semicolon. Line 6, indented once. while left parenthesis left parenthesis position less than sign or equals length right parenthesis ampersand ampersand left parenthesis an Entry greater than sign Linked List left angle bracket Item Type right angle bracket colon colon get Entry left parenthesis position right parenthesis right parenthesis right parenthesis. Line 7, indented once. left brace. Line 8, indented twice. position plus plus semicolon. Line 9, indented once. right brace forward slash forward slash end while. Line 10, indented once. if left parenthesis left parenthesis position greater than sign length right parenthesis pipe pipe left parenthesis an Entry exclamation point equals Linked List left angle bracket Item Type right angle bracket colon colon get Entry left parenthesis position right parenthesis right parenthesis right parenthesis. Line 11, indented once. left brace. Line 12, indented twice. position equals negative position semicolon. Line 13, indented once. right brace forward slash forward slash end if. Line 14, indented once. return position semicolon. Line 15. right brace forward slash forward slash end get Posi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909" y="2362012"/>
            <a:ext cx="6928183" cy="3894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88142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a:ea typeface="ＭＳ Ｐゴシック" pitchFamily="2" charset="-128"/>
              </a:rPr>
              <a:t>(</a:t>
            </a:r>
            <a:r>
              <a:rPr lang="en-US" altLang="en-US" sz="2000" b="0" dirty="0" smtClean="0">
                <a:ea typeface="ＭＳ Ｐゴシック" pitchFamily="2" charset="-128"/>
              </a:rPr>
              <a:t>10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0"/>
            <a:ext cx="8229600" cy="741305"/>
          </a:xfrm>
        </p:spPr>
        <p:txBody>
          <a:bodyPr/>
          <a:lstStyle/>
          <a:p>
            <a:pPr marL="0" indent="0">
              <a:buNone/>
            </a:pPr>
            <a:r>
              <a:rPr lang="en-US" altLang="en-US" sz="2200" dirty="0">
                <a:ea typeface="ＭＳ Ｐゴシック" pitchFamily="2" charset="-128"/>
              </a:rPr>
              <a:t>Method </a:t>
            </a:r>
            <a:r>
              <a:rPr lang="en-US" altLang="en-US" sz="2200" b="1" dirty="0">
                <a:solidFill>
                  <a:schemeClr val="tx1"/>
                </a:solidFill>
                <a:ea typeface="ＭＳ Ｐゴシック" pitchFamily="2" charset="-128"/>
              </a:rPr>
              <a:t>insert</a:t>
            </a:r>
            <a:r>
              <a:rPr lang="en-US" altLang="en-US" sz="2200" dirty="0">
                <a:solidFill>
                  <a:srgbClr val="002060"/>
                </a:solidFill>
                <a:ea typeface="ＭＳ Ｐゴシック" pitchFamily="2" charset="-128"/>
              </a:rPr>
              <a:t> </a:t>
            </a:r>
            <a:r>
              <a:rPr lang="en-US" altLang="en-US" sz="2200" dirty="0">
                <a:ea typeface="ＭＳ Ｐゴシック" pitchFamily="2" charset="-128"/>
              </a:rPr>
              <a:t>overridden to always return </a:t>
            </a:r>
            <a:r>
              <a:rPr lang="en-US" altLang="en-US" sz="2200" dirty="0" smtClean="0">
                <a:ea typeface="ＭＳ Ｐゴシック" pitchFamily="2" charset="-128"/>
              </a:rPr>
              <a:t>false. Prevents </a:t>
            </a:r>
            <a:r>
              <a:rPr lang="en-US" altLang="en-US" sz="2200" dirty="0">
                <a:ea typeface="ＭＳ Ｐゴシック" pitchFamily="2" charset="-128"/>
              </a:rPr>
              <a:t>insertions into a sorted list by </a:t>
            </a:r>
            <a:r>
              <a:rPr lang="en-US" altLang="en-US" sz="2200" dirty="0" smtClean="0">
                <a:ea typeface="ＭＳ Ｐゴシック" pitchFamily="2" charset="-128"/>
              </a:rPr>
              <a:t>position</a:t>
            </a:r>
            <a:endParaRPr lang="en-US" altLang="en-US" sz="2200" dirty="0">
              <a:ea typeface="ＭＳ Ｐゴシック" pitchFamily="2" charset="-128"/>
            </a:endParaRPr>
          </a:p>
        </p:txBody>
      </p:sp>
      <p:pic>
        <p:nvPicPr>
          <p:cNvPr id="5" name="Picture 2" descr="Computer code has 5 lines. The lines read as follows. Line 1. template left angle bracket class Item Type right angle bracket. Line 2. b o o l Sorted List Is A left angle bracket Item Type right angle bracket colon colon insert left parenthesis i n t new Position comma c o n s t Item Type ampersand new Entry right parenthesis. Line 3. left brace. Line 4, indented once. return false semicolon. Line 5. right brace forward slash forward slash end inser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722" y="2996598"/>
            <a:ext cx="7126555" cy="180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51893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Public Inheritance </a:t>
            </a:r>
            <a:r>
              <a:rPr lang="en-US" altLang="en-US" sz="2000" b="0" dirty="0">
                <a:ea typeface="ＭＳ Ｐゴシック" pitchFamily="2" charset="-128"/>
              </a:rPr>
              <a:t>(</a:t>
            </a:r>
            <a:r>
              <a:rPr lang="en-US" altLang="en-US" sz="2000" b="0" dirty="0" smtClean="0">
                <a:ea typeface="ＭＳ Ｐゴシック" pitchFamily="2" charset="-128"/>
              </a:rPr>
              <a:t>11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Possible that an </a:t>
            </a:r>
            <a:r>
              <a:rPr lang="en-US" altLang="en-US" sz="2400" b="1" dirty="0">
                <a:ea typeface="ＭＳ Ｐゴシック" pitchFamily="2" charset="-128"/>
              </a:rPr>
              <a:t>is-a</a:t>
            </a:r>
            <a:r>
              <a:rPr lang="en-US" altLang="en-US" sz="2400" dirty="0">
                <a:ea typeface="ＭＳ Ｐゴシック" pitchFamily="2" charset="-128"/>
              </a:rPr>
              <a:t> relationship does not exist</a:t>
            </a:r>
          </a:p>
          <a:p>
            <a:pPr lvl="1" eaLnBrk="1" hangingPunct="1"/>
            <a:r>
              <a:rPr lang="en-US" altLang="en-US" sz="2400" dirty="0">
                <a:ea typeface="ＭＳ Ｐゴシック" pitchFamily="2" charset="-128"/>
              </a:rPr>
              <a:t>In that case do not use public inheritance</a:t>
            </a:r>
          </a:p>
          <a:p>
            <a:pPr eaLnBrk="1" hangingPunct="1"/>
            <a:r>
              <a:rPr lang="en-US" altLang="en-US" sz="2400" dirty="0">
                <a:ea typeface="ＭＳ Ｐゴシック" pitchFamily="2" charset="-128"/>
              </a:rPr>
              <a:t>Private inheritance enables use of methods of a base </a:t>
            </a:r>
            <a:r>
              <a:rPr lang="en-US" altLang="en-US" sz="2400" dirty="0" smtClean="0">
                <a:ea typeface="ＭＳ Ｐゴシック" pitchFamily="2" charset="-128"/>
              </a:rPr>
              <a:t>class</a:t>
            </a:r>
            <a:endParaRPr lang="en-US" altLang="en-US" sz="2400" dirty="0">
              <a:ea typeface="ＭＳ Ｐゴシック" pitchFamily="2" charset="-128"/>
            </a:endParaRPr>
          </a:p>
          <a:p>
            <a:pPr lvl="1" eaLnBrk="1" hangingPunct="1"/>
            <a:r>
              <a:rPr lang="en-US" altLang="en-US" sz="2400" dirty="0" smtClean="0">
                <a:ea typeface="ＭＳ Ｐゴシック" pitchFamily="2" charset="-128"/>
              </a:rPr>
              <a:t>Without giving </a:t>
            </a:r>
            <a:r>
              <a:rPr lang="en-US" altLang="en-US" sz="2400" dirty="0">
                <a:ea typeface="ＭＳ Ｐゴシック" pitchFamily="2" charset="-128"/>
              </a:rPr>
              <a:t>client access to </a:t>
            </a:r>
            <a:r>
              <a:rPr lang="en-US" altLang="en-US" sz="2400" dirty="0" smtClean="0">
                <a:ea typeface="ＭＳ Ｐゴシック" pitchFamily="2" charset="-128"/>
              </a:rPr>
              <a:t>them</a:t>
            </a:r>
            <a:endParaRPr lang="en-US" altLang="en-US" sz="2400" dirty="0">
              <a:ea typeface="ＭＳ Ｐゴシック" pitchFamily="2" charset="-128"/>
            </a:endParaRPr>
          </a:p>
        </p:txBody>
      </p:sp>
    </p:spTree>
    <p:extLst>
      <p:ext uri="{BB962C8B-B14F-4D97-AF65-F5344CB8AC3E}">
        <p14:creationId xmlns:p14="http://schemas.microsoft.com/office/powerpoint/2010/main" val="24800225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a:ea typeface="ＭＳ Ｐゴシック" pitchFamily="2" charset="-128"/>
              </a:rPr>
              <a:t>(</a:t>
            </a:r>
            <a:r>
              <a:rPr lang="en-US" altLang="en-US" sz="2000" b="0" dirty="0" smtClean="0">
                <a:ea typeface="ＭＳ Ｐゴシック" pitchFamily="2" charset="-128"/>
              </a:rPr>
              <a:t>12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4" name="Text Placeholder 3"/>
          <p:cNvSpPr>
            <a:spLocks noGrp="1"/>
          </p:cNvSpPr>
          <p:nvPr>
            <p:ph type="body" idx="1"/>
          </p:nvPr>
        </p:nvSpPr>
        <p:spPr>
          <a:xfrm>
            <a:off x="457200" y="1600200"/>
            <a:ext cx="8229600" cy="528851"/>
          </a:xfrm>
        </p:spPr>
        <p:txBody>
          <a:bodyPr/>
          <a:lstStyle/>
          <a:p>
            <a:pPr marL="0" indent="0" eaLnBrk="1" hangingPunct="1">
              <a:buNone/>
            </a:pPr>
            <a:r>
              <a:rPr lang="en-US" altLang="en-US" sz="2400" b="1" dirty="0" smtClean="0">
                <a:ea typeface="ＭＳ Ｐゴシック" pitchFamily="2" charset="-128"/>
              </a:rPr>
              <a:t>Listing </a:t>
            </a:r>
            <a:r>
              <a:rPr lang="en-US" altLang="en-US" sz="2400" b="1" dirty="0">
                <a:ea typeface="ＭＳ Ｐゴシック" pitchFamily="2" charset="-128"/>
              </a:rPr>
              <a:t>12-5 </a:t>
            </a:r>
            <a:r>
              <a:rPr lang="en-US" altLang="en-US" sz="2400" dirty="0">
                <a:ea typeface="ＭＳ Ｐゴシック" pitchFamily="2" charset="-128"/>
              </a:rPr>
              <a:t>The header file for the class </a:t>
            </a:r>
            <a:r>
              <a:rPr lang="en-US" altLang="en-US" sz="2400" b="1" dirty="0">
                <a:solidFill>
                  <a:schemeClr val="tx1"/>
                </a:solidFill>
                <a:ea typeface="ＭＳ Ｐゴシック" pitchFamily="2" charset="-128"/>
              </a:rPr>
              <a:t>SortedListAsA</a:t>
            </a:r>
          </a:p>
        </p:txBody>
      </p:sp>
      <p:pic>
        <p:nvPicPr>
          <p:cNvPr id="6" name="Picture 6" descr="Computer code has 24 lines. The lines read as follows. Line 1. forward slash asterisk asterisk A D T sorted list using A D T list period. Line 2. at sign file Sorted List As A period h asterisk forward slash. Line 3. hash if n, d e f SORTED underscore LIST underscore AS underscore A underscore. Line 4. hash define SORTED underscore LIST underscore AS underscore A underscore. Line 5. hash include left angle bracket memory right angle bracket. Line 6. hash include double quote Sorted List Interface period h double quote. Line 7. hash include double quote List Interface period h double quote. Line 8. hash include double quote Node period h double quote. Line 9. hash include double quote Pre c o n d Violated Except period h double quote. Line 10. blank. Line 11. template left angle bracket class Item Type right angle bracket. Line 12. class Sorted List As A colon public Sorted List Interface left angle bracket Item Type right angle bracket comma. Line 13, indented twice. private Linked List left angle bracket Item Type right angle bracket. Line 14. left brace. Line 15. public colon. Line 16, indented once. Sorted List As A left parenthesis right parenthesis semicolon. Line 17, indented once. Sorted List As A left parenthesis c o n s t Sorted List As A left angle bracket Item Type right angle bracket ampersand s List right parenthesis semicolon. Line 18, indented once. virtual tilde Sorted List As A left parenthesis right parenthesis semicolon. Line 19, indented once. left angle bracket The rest of the public section is the same as in Sorted List Has A in Listing 12 dash 3 period right angle bracket. Line 20, indented once. incomplete line of code. Line 21. blank. Line 22. right brace semicolon forward slash forward slash end Sorted List As A. Line 23. hash include double quote Sorted List As A period c p p double quote. Line 24. hash end i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653" y="2348239"/>
            <a:ext cx="5358694" cy="4036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71406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Public Inheritance </a:t>
            </a:r>
            <a:r>
              <a:rPr lang="en-US" altLang="en-US" sz="2000" b="0" dirty="0">
                <a:ea typeface="ＭＳ Ｐゴシック" pitchFamily="2" charset="-128"/>
              </a:rPr>
              <a:t>(</a:t>
            </a:r>
            <a:r>
              <a:rPr lang="en-US" altLang="en-US" sz="2000" b="0" dirty="0" smtClean="0">
                <a:ea typeface="ＭＳ Ｐゴシック" pitchFamily="2" charset="-128"/>
              </a:rPr>
              <a:t>13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1"/>
            <a:ext cx="8229600" cy="1874520"/>
          </a:xfrm>
        </p:spPr>
        <p:txBody>
          <a:bodyPr/>
          <a:lstStyle/>
          <a:p>
            <a:pPr eaLnBrk="1" hangingPunct="1"/>
            <a:r>
              <a:rPr lang="en-US" altLang="en-US" sz="2400" dirty="0">
                <a:ea typeface="ＭＳ Ｐゴシック" pitchFamily="2" charset="-128"/>
              </a:rPr>
              <a:t>Implementation can use</a:t>
            </a:r>
          </a:p>
          <a:p>
            <a:pPr lvl="1" eaLnBrk="1" hangingPunct="1"/>
            <a:r>
              <a:rPr lang="en-US" altLang="en-US" sz="2400" dirty="0">
                <a:ea typeface="ＭＳ Ｐゴシック" pitchFamily="2" charset="-128"/>
              </a:rPr>
              <a:t>Public methods</a:t>
            </a:r>
          </a:p>
          <a:p>
            <a:pPr lvl="1" eaLnBrk="1" hangingPunct="1"/>
            <a:r>
              <a:rPr lang="en-US" altLang="en-US" sz="2400" dirty="0">
                <a:ea typeface="ＭＳ Ｐゴシック" pitchFamily="2" charset="-128"/>
              </a:rPr>
              <a:t>Protected methods</a:t>
            </a:r>
          </a:p>
          <a:p>
            <a:pPr eaLnBrk="1" hangingPunct="1"/>
            <a:r>
              <a:rPr lang="en-US" altLang="en-US" sz="2400" dirty="0" smtClean="0">
                <a:ea typeface="ＭＳ Ｐゴシック" pitchFamily="2" charset="-128"/>
              </a:rPr>
              <a:t>Example</a:t>
            </a:r>
            <a:endParaRPr lang="en-US" altLang="en-US" sz="2400" dirty="0">
              <a:ea typeface="ＭＳ Ｐゴシック" pitchFamily="2" charset="-128"/>
            </a:endParaRPr>
          </a:p>
        </p:txBody>
      </p:sp>
      <p:pic>
        <p:nvPicPr>
          <p:cNvPr id="5" name="Picture 2" descr="Computer code has 5 lines. The lines read as follows. Line 1. template left angle bracket class Item Type right angle bracket. Line 2. Item Type Sorted List As A left angle bracket Item Type right angle bracket colon colon get Entry left parenthesis i n t position right parenthesis c o n s t throw left parenthesis Pre c o n d Violated Except right parenthesis. Line 3. left brace. Line 4, indented once. return Linked List left angle bracket Item Type right angle bracket colon colon get Entry left parenthesis position right parenthesis semicolon. Line 5. right brace forward slash forward slash end get Entr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511" y="4077202"/>
            <a:ext cx="6703579" cy="1516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4519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sz="3000" dirty="0">
                <a:ea typeface="ＭＳ Ｐゴシック" pitchFamily="2" charset="-128"/>
              </a:rPr>
              <a:t>Interface Template </a:t>
            </a:r>
            <a:r>
              <a:rPr lang="en-US" altLang="en-US" sz="3000" dirty="0" smtClean="0">
                <a:ea typeface="ＭＳ Ｐゴシック" pitchFamily="2" charset="-128"/>
              </a:rPr>
              <a:t>for </a:t>
            </a:r>
            <a:r>
              <a:rPr lang="en-US" altLang="en-US" sz="3000" dirty="0">
                <a:ea typeface="ＭＳ Ｐゴシック" pitchFamily="2" charset="-128"/>
              </a:rPr>
              <a:t>the </a:t>
            </a:r>
            <a:r>
              <a:rPr lang="en-US" altLang="en-US" sz="3000" dirty="0" smtClean="0">
                <a:ea typeface="ＭＳ Ｐゴシック" pitchFamily="2" charset="-128"/>
              </a:rPr>
              <a:t>A</a:t>
            </a:r>
            <a:r>
              <a:rPr lang="en-US" altLang="en-US" sz="100" dirty="0" smtClean="0">
                <a:ea typeface="ＭＳ Ｐゴシック" pitchFamily="2" charset="-128"/>
              </a:rPr>
              <a:t> </a:t>
            </a:r>
            <a:r>
              <a:rPr lang="en-US" altLang="en-US" sz="3000" dirty="0" smtClean="0">
                <a:ea typeface="ＭＳ Ｐゴシック" pitchFamily="2" charset="-128"/>
              </a:rPr>
              <a:t>D</a:t>
            </a:r>
            <a:r>
              <a:rPr lang="en-US" altLang="en-US" sz="100" dirty="0" smtClean="0">
                <a:ea typeface="ＭＳ Ｐゴシック" pitchFamily="2" charset="-128"/>
              </a:rPr>
              <a:t> </a:t>
            </a:r>
            <a:r>
              <a:rPr lang="en-US" altLang="en-US" sz="3000" dirty="0" smtClean="0">
                <a:ea typeface="ＭＳ Ｐゴシック" pitchFamily="2" charset="-128"/>
              </a:rPr>
              <a:t>T </a:t>
            </a:r>
            <a:r>
              <a:rPr lang="en-US" altLang="en-US" sz="3000" dirty="0">
                <a:ea typeface="ＭＳ Ｐゴシック" pitchFamily="2" charset="-128"/>
              </a:rPr>
              <a:t>Sorted </a:t>
            </a:r>
            <a:r>
              <a:rPr lang="en-US" altLang="en-US" sz="3000" dirty="0" smtClean="0">
                <a:ea typeface="ＭＳ Ｐゴシック" pitchFamily="2" charset="-128"/>
              </a:rPr>
              <a:t>List </a:t>
            </a:r>
            <a:r>
              <a:rPr lang="en-US" altLang="en-US" sz="2000" b="0" dirty="0" smtClean="0">
                <a:ea typeface="ＭＳ Ｐゴシック" pitchFamily="2" charset="-128"/>
              </a:rPr>
              <a:t>(1 of 4)</a:t>
            </a:r>
            <a:endParaRPr lang="en-US" sz="2000" b="0" dirty="0"/>
          </a:p>
        </p:txBody>
      </p:sp>
      <p:sp>
        <p:nvSpPr>
          <p:cNvPr id="3" name="Text Placeholder 2"/>
          <p:cNvSpPr>
            <a:spLocks noGrp="1"/>
          </p:cNvSpPr>
          <p:nvPr>
            <p:ph type="body" idx="1"/>
          </p:nvPr>
        </p:nvSpPr>
        <p:spPr>
          <a:xfrm>
            <a:off x="457200" y="1600200"/>
            <a:ext cx="8229600" cy="610737"/>
          </a:xfrm>
        </p:spPr>
        <p:txBody>
          <a:bodyPr/>
          <a:lstStyle/>
          <a:p>
            <a:pPr marL="0" indent="0">
              <a:buNone/>
            </a:pPr>
            <a:r>
              <a:rPr lang="en-US" altLang="en-US" sz="2400" b="1" dirty="0" smtClean="0">
                <a:ea typeface="ＭＳ Ｐゴシック" pitchFamily="2" charset="-128"/>
              </a:rPr>
              <a:t>Listing </a:t>
            </a:r>
            <a:r>
              <a:rPr lang="en-US" altLang="en-US" sz="2400" b="1" dirty="0">
                <a:ea typeface="ＭＳ Ｐゴシック" pitchFamily="2" charset="-128"/>
              </a:rPr>
              <a:t>12-1 </a:t>
            </a:r>
            <a:r>
              <a:rPr lang="en-US" altLang="en-US" sz="2400" dirty="0">
                <a:ea typeface="ＭＳ Ｐゴシック" pitchFamily="2" charset="-128"/>
              </a:rPr>
              <a:t>A </a:t>
            </a:r>
            <a:r>
              <a:rPr lang="en-US" altLang="en-US" sz="2400" dirty="0" smtClean="0">
                <a:ea typeface="ＭＳ Ｐゴシック" pitchFamily="2" charset="-128"/>
              </a:rPr>
              <a:t>C++ </a:t>
            </a:r>
            <a:r>
              <a:rPr lang="en-US" altLang="en-US" sz="2400" dirty="0">
                <a:ea typeface="ＭＳ Ｐゴシック" pitchFamily="2" charset="-128"/>
              </a:rPr>
              <a:t>interface for sorted </a:t>
            </a:r>
            <a:r>
              <a:rPr lang="en-US" altLang="en-US" sz="2400" dirty="0" smtClean="0">
                <a:ea typeface="ＭＳ Ｐゴシック" pitchFamily="2" charset="-128"/>
              </a:rPr>
              <a:t>lists</a:t>
            </a:r>
            <a:endParaRPr lang="en-US" altLang="en-US" sz="2400" dirty="0">
              <a:ea typeface="ＭＳ Ｐゴシック" pitchFamily="2" charset="-128"/>
            </a:endParaRPr>
          </a:p>
        </p:txBody>
      </p:sp>
      <p:pic>
        <p:nvPicPr>
          <p:cNvPr id="5" name="Picture 6" descr="Computer code has 63 lines. The lines read as follows. Line 1. forward slash asterisk asterisk Interface for the A D T sorted list. Line 2. at sign file Sorted List Interface period h asterisk forward slash. Line 3. blank. Line 4. hash if n, d e f SORTED underscore LIST underscore INTERFACE underscore. Line 5. hash define SORTED underscore LIST underscore INTERFACE underscore. Line 6. blank. Line 7. template left angle bracket class Item Type right angle bracket. Line 8. class Sorted List Interface. Line 9. left brace. Line 10. public colon. Line 11, indented once. forward slash asterisk asterisk Inserts an entry into this sorted list in its proper order. Line 12, indented twice. so that the list remains sorted period. Line 13, indented once. at sign pre None period. Line 14, indented once. at sign post new Entry is in the list comma and the list is sorted period. Line 15, indented once. at sign p a r a m new Entry The entry to insert into the sorted list period. Line 16, indented once. at sign return True if insertion is successful comma or false if not period asterisk forward slash. Line 17, indented once. virtual b o o l insert Sorted left parenthesis c o n s t Item Type ampersand new Entry right parenthesis equals 0 semicolon. Line 18. blank. Line 19, indented once. forward slash asterisk asterisk Removes the first or only occurrence of the given entry from this. Line 20, indented twice. sorted list period."/>
          <p:cNvPicPr>
            <a:picLocks noChangeAspect="1" noChangeArrowheads="1"/>
          </p:cNvPicPr>
          <p:nvPr/>
        </p:nvPicPr>
        <p:blipFill>
          <a:blip r:embed="rId2">
            <a:extLst>
              <a:ext uri="{28A0092B-C50C-407E-A947-70E740481C1C}">
                <a14:useLocalDpi xmlns:a14="http://schemas.microsoft.com/office/drawing/2010/main" val="0"/>
              </a:ext>
            </a:extLst>
          </a:blip>
          <a:srcRect t="9264"/>
          <a:stretch>
            <a:fillRect/>
          </a:stretch>
        </p:blipFill>
        <p:spPr bwMode="auto">
          <a:xfrm>
            <a:off x="1396579" y="2498487"/>
            <a:ext cx="6350841" cy="37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46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a:ea typeface="ＭＳ Ｐゴシック" pitchFamily="2" charset="-128"/>
              </a:rPr>
              <a:t>(</a:t>
            </a:r>
            <a:r>
              <a:rPr lang="en-US" altLang="en-US" sz="2000" b="0" dirty="0" smtClean="0">
                <a:ea typeface="ＭＳ Ｐゴシック" pitchFamily="2" charset="-128"/>
              </a:rPr>
              <a:t>14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1"/>
            <a:ext cx="8229600" cy="897340"/>
          </a:xfrm>
        </p:spPr>
        <p:txBody>
          <a:bodyPr/>
          <a:lstStyle/>
          <a:p>
            <a:pPr marL="0" indent="0" eaLnBrk="1" hangingPunct="1">
              <a:buNone/>
            </a:pPr>
            <a:r>
              <a:rPr lang="en-US" altLang="en-US" sz="2400" b="1" dirty="0" smtClean="0">
                <a:ea typeface="ＭＳ Ｐゴシック" pitchFamily="2" charset="-128"/>
              </a:rPr>
              <a:t>Figure </a:t>
            </a:r>
            <a:r>
              <a:rPr lang="en-US" altLang="en-US" sz="2400" b="1" dirty="0">
                <a:ea typeface="ＭＳ Ｐゴシック" pitchFamily="2" charset="-128"/>
              </a:rPr>
              <a:t>12-8</a:t>
            </a:r>
            <a:r>
              <a:rPr lang="en-US" altLang="en-US" sz="2400" dirty="0">
                <a:ea typeface="ＭＳ Ｐゴシック" pitchFamily="2" charset="-128"/>
              </a:rPr>
              <a:t> The </a:t>
            </a:r>
            <a:r>
              <a:rPr lang="en-US" altLang="en-US" sz="2400" b="1" dirty="0">
                <a:solidFill>
                  <a:schemeClr val="tx1"/>
                </a:solidFill>
                <a:ea typeface="ＭＳ Ｐゴシック" pitchFamily="2" charset="-128"/>
              </a:rPr>
              <a:t>SortedListAsA</a:t>
            </a:r>
            <a:r>
              <a:rPr lang="en-US" altLang="en-US" sz="2400" dirty="0">
                <a:ea typeface="ＭＳ Ｐゴシック" pitchFamily="2" charset="-128"/>
              </a:rPr>
              <a:t> class implemented in </a:t>
            </a:r>
            <a:r>
              <a:rPr lang="en-US" altLang="en-US" sz="2400" dirty="0" smtClean="0">
                <a:ea typeface="ＭＳ Ｐゴシック" pitchFamily="2" charset="-128"/>
              </a:rPr>
              <a:t>terms </a:t>
            </a:r>
            <a:r>
              <a:rPr lang="en-US" altLang="en-US" sz="2400" dirty="0">
                <a:ea typeface="ＭＳ Ｐゴシック" pitchFamily="2" charset="-128"/>
              </a:rPr>
              <a:t>of the </a:t>
            </a:r>
            <a:r>
              <a:rPr lang="en-US" altLang="en-US" sz="2400" b="1" dirty="0">
                <a:solidFill>
                  <a:schemeClr val="tx1"/>
                </a:solidFill>
                <a:ea typeface="ＭＳ Ｐゴシック" pitchFamily="2" charset="-128"/>
              </a:rPr>
              <a:t>LinkedList</a:t>
            </a:r>
            <a:r>
              <a:rPr lang="en-US" altLang="en-US" sz="2400" dirty="0">
                <a:ea typeface="ＭＳ Ｐゴシック" pitchFamily="2" charset="-128"/>
              </a:rPr>
              <a:t> class</a:t>
            </a:r>
          </a:p>
        </p:txBody>
      </p:sp>
      <p:pic>
        <p:nvPicPr>
          <p:cNvPr id="6" name="Picture 2" descr="A block titled, Linked List is connected to another block titled, Sorted List As A. The connecting line has a triangle at Linked List end, to denote that Sorted List As A is implemented in terms of Linked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399" y="2785092"/>
            <a:ext cx="2801202" cy="337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6176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chor="b"/>
          <a:lstStyle/>
          <a:p>
            <a:r>
              <a:rPr lang="en-US" altLang="en-US" sz="3000" dirty="0">
                <a:ea typeface="ＭＳ Ｐゴシック" pitchFamily="2" charset="-128"/>
              </a:rPr>
              <a:t>Interface Template </a:t>
            </a:r>
            <a:r>
              <a:rPr lang="en-US" altLang="en-US" sz="3000" dirty="0" smtClean="0">
                <a:ea typeface="ＭＳ Ｐゴシック" pitchFamily="2" charset="-128"/>
              </a:rPr>
              <a:t>for </a:t>
            </a:r>
            <a:r>
              <a:rPr lang="en-US" altLang="en-US" sz="3000" dirty="0">
                <a:ea typeface="ＭＳ Ｐゴシック" pitchFamily="2" charset="-128"/>
              </a:rPr>
              <a:t>the </a:t>
            </a:r>
            <a:r>
              <a:rPr lang="en-US" altLang="en-US" sz="3000" dirty="0" smtClean="0">
                <a:ea typeface="ＭＳ Ｐゴシック" pitchFamily="2" charset="-128"/>
              </a:rPr>
              <a:t>A</a:t>
            </a:r>
            <a:r>
              <a:rPr lang="en-US" altLang="en-US" sz="100" dirty="0" smtClean="0">
                <a:ea typeface="ＭＳ Ｐゴシック" pitchFamily="2" charset="-128"/>
              </a:rPr>
              <a:t> </a:t>
            </a:r>
            <a:r>
              <a:rPr lang="en-US" altLang="en-US" sz="3000" dirty="0" smtClean="0">
                <a:ea typeface="ＭＳ Ｐゴシック" pitchFamily="2" charset="-128"/>
              </a:rPr>
              <a:t>D</a:t>
            </a:r>
            <a:r>
              <a:rPr lang="en-US" altLang="en-US" sz="100" dirty="0" smtClean="0">
                <a:ea typeface="ＭＳ Ｐゴシック" pitchFamily="2" charset="-128"/>
              </a:rPr>
              <a:t> </a:t>
            </a:r>
            <a:r>
              <a:rPr lang="en-US" altLang="en-US" sz="3000" dirty="0" smtClean="0">
                <a:ea typeface="ＭＳ Ｐゴシック" pitchFamily="2" charset="-128"/>
              </a:rPr>
              <a:t>T </a:t>
            </a:r>
            <a:r>
              <a:rPr lang="en-US" altLang="en-US" sz="3000" dirty="0">
                <a:ea typeface="ＭＳ Ｐゴシック" pitchFamily="2" charset="-128"/>
              </a:rPr>
              <a:t>Sorted </a:t>
            </a:r>
            <a:r>
              <a:rPr lang="en-US" altLang="en-US" sz="3000" dirty="0" smtClean="0">
                <a:ea typeface="ＭＳ Ｐゴシック" pitchFamily="2" charset="-128"/>
              </a:rPr>
              <a:t>List </a:t>
            </a:r>
            <a:r>
              <a:rPr lang="en-US" altLang="en-US" sz="2000" b="0" dirty="0" smtClean="0">
                <a:ea typeface="ＭＳ Ｐゴシック" pitchFamily="2" charset="-128"/>
              </a:rPr>
              <a:t>(2 of 4)</a:t>
            </a:r>
            <a:endParaRPr lang="en-US" sz="2000" b="0" dirty="0"/>
          </a:p>
        </p:txBody>
      </p:sp>
      <p:sp>
        <p:nvSpPr>
          <p:cNvPr id="3" name="Text Placeholder 2"/>
          <p:cNvSpPr>
            <a:spLocks noGrp="1"/>
          </p:cNvSpPr>
          <p:nvPr>
            <p:ph type="body" idx="1"/>
          </p:nvPr>
        </p:nvSpPr>
        <p:spPr>
          <a:xfrm>
            <a:off x="457200" y="1600200"/>
            <a:ext cx="8229600" cy="515203"/>
          </a:xfrm>
        </p:spPr>
        <p:txBody>
          <a:bodyPr/>
          <a:lstStyle/>
          <a:p>
            <a:pPr marL="0" indent="0">
              <a:buNone/>
            </a:pPr>
            <a:r>
              <a:rPr lang="en-US" altLang="en-US" sz="2400" b="1" dirty="0" smtClean="0">
                <a:ea typeface="ＭＳ Ｐゴシック" pitchFamily="2" charset="-128"/>
              </a:rPr>
              <a:t>Listing </a:t>
            </a:r>
            <a:r>
              <a:rPr lang="en-US" altLang="en-US" sz="2400" b="1" dirty="0">
                <a:ea typeface="ＭＳ Ｐゴシック" pitchFamily="2" charset="-128"/>
              </a:rPr>
              <a:t>12-1 </a:t>
            </a:r>
            <a:r>
              <a:rPr lang="en-US" altLang="en-US" sz="2400" b="1" dirty="0" smtClean="0">
                <a:ea typeface="ＭＳ Ｐゴシック" pitchFamily="2" charset="-128"/>
              </a:rPr>
              <a:t>[Continued]</a:t>
            </a:r>
            <a:endParaRPr lang="en-US" altLang="en-US" sz="2400" b="1" dirty="0">
              <a:ea typeface="ＭＳ Ｐゴシック" pitchFamily="2" charset="-128"/>
            </a:endParaRPr>
          </a:p>
        </p:txBody>
      </p:sp>
      <p:pic>
        <p:nvPicPr>
          <p:cNvPr id="5" name="Picture 2" descr="The computer code continues. Line 21, indented once. at sign pre None period. Line 22, indented once. at sign post If the removal is successful comma the first occurrence of the. Line 23, indented twice. given entry is no longer in the sorted list comma and the returned. Line 24, indented twice. value is true period Otherwise comma the sorted list is unchanged and the. Line 25, indented twice. returned value is false period. Line 26, indented once. at sign p a r a m an Entry The entry to remove period. Line 27, indented once. at sign return True if removal is successful comma or false if not period asterisk forward slash. Line 28, indented once. virtual b o o l remove Sorted left parenthesis c o n s t Item Type ampersand an Entry right parenthesis equals 0 semicolon. Line 29. blank. Line 30, indented once. forward slash asterisk asterisk Gets the position of the first or only occurrence of the given. Line 31, indented twice. entry in this sorted list period In case the entry is not in the list comma. Line 32, indented twice. determines where it should be if it were added to the list period. Line 33, indented once. at sign pre None period. Line 34, indented once. at sign post The position where the given entry is or belongs is returned period. Line 35, indented once. The sorted list is unchanged period. Line 36, indented once. at sign p a r a m an Entry The entry to locate period. Line 37, indented once. at sign return Either the position of the given entry comma if it occurs in the. Line 38, indented twice. sorted list comma or the position where the entry would occur comma but as a. Line 39, indented twice. negative integer period asterisk forward slash. Line 40, indented once. virtual i n t get Position left parenthesis c o n s t Item Type ampersand an Entry right parenthesis c o n s t equals 0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250" y="2443898"/>
            <a:ext cx="6309501" cy="383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4224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sz="3000" dirty="0">
                <a:ea typeface="ＭＳ Ｐゴシック" pitchFamily="2" charset="-128"/>
              </a:rPr>
              <a:t>Interface Template for the A</a:t>
            </a:r>
            <a:r>
              <a:rPr lang="en-US" altLang="en-US" sz="100" dirty="0">
                <a:ea typeface="ＭＳ Ｐゴシック" pitchFamily="2" charset="-128"/>
              </a:rPr>
              <a:t> </a:t>
            </a:r>
            <a:r>
              <a:rPr lang="en-US" altLang="en-US" sz="3000" dirty="0">
                <a:ea typeface="ＭＳ Ｐゴシック" pitchFamily="2" charset="-128"/>
              </a:rPr>
              <a:t>D</a:t>
            </a:r>
            <a:r>
              <a:rPr lang="en-US" altLang="en-US" sz="100" dirty="0">
                <a:ea typeface="ＭＳ Ｐゴシック" pitchFamily="2" charset="-128"/>
              </a:rPr>
              <a:t> </a:t>
            </a:r>
            <a:r>
              <a:rPr lang="en-US" altLang="en-US" sz="3000" dirty="0">
                <a:ea typeface="ＭＳ Ｐゴシック" pitchFamily="2" charset="-128"/>
              </a:rPr>
              <a:t>T Sorted List </a:t>
            </a:r>
            <a:r>
              <a:rPr lang="en-US" altLang="en-US" sz="2000" b="0" dirty="0" smtClean="0">
                <a:ea typeface="ＭＳ Ｐゴシック" pitchFamily="2" charset="-128"/>
              </a:rPr>
              <a:t>(3 </a:t>
            </a:r>
            <a:r>
              <a:rPr lang="en-US" altLang="en-US" sz="2000" b="0" dirty="0">
                <a:ea typeface="ＭＳ Ｐゴシック" pitchFamily="2" charset="-128"/>
              </a:rPr>
              <a:t>of 4)</a:t>
            </a:r>
            <a:endParaRPr lang="en-US" sz="2000" dirty="0"/>
          </a:p>
        </p:txBody>
      </p:sp>
      <p:sp>
        <p:nvSpPr>
          <p:cNvPr id="3" name="Text Placeholder 2"/>
          <p:cNvSpPr>
            <a:spLocks noGrp="1"/>
          </p:cNvSpPr>
          <p:nvPr>
            <p:ph type="body" idx="1"/>
          </p:nvPr>
        </p:nvSpPr>
        <p:spPr>
          <a:xfrm>
            <a:off x="457200" y="1600201"/>
            <a:ext cx="8229600" cy="584978"/>
          </a:xfrm>
        </p:spPr>
        <p:txBody>
          <a:bodyPr/>
          <a:lstStyle/>
          <a:p>
            <a:pPr marL="0" indent="0">
              <a:buNone/>
            </a:pPr>
            <a:r>
              <a:rPr lang="en-US" altLang="en-US" sz="2400" b="1" dirty="0">
                <a:ea typeface="ＭＳ Ｐゴシック" pitchFamily="2" charset="-128"/>
              </a:rPr>
              <a:t>Listing 12-1 [Continued]</a:t>
            </a:r>
          </a:p>
        </p:txBody>
      </p:sp>
      <p:pic>
        <p:nvPicPr>
          <p:cNvPr id="4" name="Picture 3" descr="The computer code continues. Line 41. blank. Line 42. forward slash forward slash The following methods are the same as those given in List Interface. Line 43. forward slash forward slash in Listing 8 dash 1 of Chapter 8 and are completely specified there period. Line 44. blank. Line 45, indented once. forward slash asterisk asterisk Sees whether this list is empty period asterisk forward slash. Line 46, indented once. virtual b o o l is Empty left parenthesis right parenthesis c o n s t equals 0 semicolon. Line 47. blank. Line 48, indented once. forward slash asterisk asterisk Gets the current number of entries in this list period asterisk forward slash. Line 49, indented once. virtual i n t get Length left parenthesis right parenthesis c o n s t equals 0 semicolon. Line 50. blank. Line 51, indented once. forward slash asterisk asterisk Removes the entry at a given position from this list period asterisk forward slash."/>
          <p:cNvPicPr>
            <a:picLocks noChangeAspect="1"/>
          </p:cNvPicPr>
          <p:nvPr/>
        </p:nvPicPr>
        <p:blipFill>
          <a:blip r:embed="rId2"/>
          <a:stretch>
            <a:fillRect/>
          </a:stretch>
        </p:blipFill>
        <p:spPr>
          <a:xfrm>
            <a:off x="869744" y="2854867"/>
            <a:ext cx="7404511" cy="2543915"/>
          </a:xfrm>
          <a:prstGeom prst="rect">
            <a:avLst/>
          </a:prstGeom>
        </p:spPr>
      </p:pic>
    </p:spTree>
    <p:extLst>
      <p:ext uri="{BB962C8B-B14F-4D97-AF65-F5344CB8AC3E}">
        <p14:creationId xmlns:p14="http://schemas.microsoft.com/office/powerpoint/2010/main" val="4181802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sz="3000" dirty="0">
                <a:ea typeface="ＭＳ Ｐゴシック" pitchFamily="2" charset="-128"/>
              </a:rPr>
              <a:t>Interface Template for the A</a:t>
            </a:r>
            <a:r>
              <a:rPr lang="en-US" altLang="en-US" sz="100" dirty="0">
                <a:ea typeface="ＭＳ Ｐゴシック" pitchFamily="2" charset="-128"/>
              </a:rPr>
              <a:t> </a:t>
            </a:r>
            <a:r>
              <a:rPr lang="en-US" altLang="en-US" sz="3000" dirty="0">
                <a:ea typeface="ＭＳ Ｐゴシック" pitchFamily="2" charset="-128"/>
              </a:rPr>
              <a:t>D</a:t>
            </a:r>
            <a:r>
              <a:rPr lang="en-US" altLang="en-US" sz="100" dirty="0">
                <a:ea typeface="ＭＳ Ｐゴシック" pitchFamily="2" charset="-128"/>
              </a:rPr>
              <a:t> </a:t>
            </a:r>
            <a:r>
              <a:rPr lang="en-US" altLang="en-US" sz="3000" dirty="0">
                <a:ea typeface="ＭＳ Ｐゴシック" pitchFamily="2" charset="-128"/>
              </a:rPr>
              <a:t>T Sorted List </a:t>
            </a:r>
            <a:r>
              <a:rPr lang="en-US" altLang="en-US" sz="2000" b="0" dirty="0" smtClean="0">
                <a:ea typeface="ＭＳ Ｐゴシック" pitchFamily="2" charset="-128"/>
              </a:rPr>
              <a:t>(4 </a:t>
            </a:r>
            <a:r>
              <a:rPr lang="en-US" altLang="en-US" sz="2000" b="0" dirty="0">
                <a:ea typeface="ＭＳ Ｐゴシック" pitchFamily="2" charset="-128"/>
              </a:rPr>
              <a:t>of 4)</a:t>
            </a:r>
            <a:endParaRPr lang="en-US" sz="2000" dirty="0"/>
          </a:p>
        </p:txBody>
      </p:sp>
      <p:sp>
        <p:nvSpPr>
          <p:cNvPr id="3" name="Text Placeholder 2"/>
          <p:cNvSpPr>
            <a:spLocks noGrp="1"/>
          </p:cNvSpPr>
          <p:nvPr>
            <p:ph type="body" idx="1"/>
          </p:nvPr>
        </p:nvSpPr>
        <p:spPr>
          <a:xfrm>
            <a:off x="457200" y="1600201"/>
            <a:ext cx="8229600" cy="573374"/>
          </a:xfrm>
        </p:spPr>
        <p:txBody>
          <a:bodyPr/>
          <a:lstStyle/>
          <a:p>
            <a:pPr marL="0" indent="0">
              <a:buNone/>
            </a:pPr>
            <a:r>
              <a:rPr lang="en-US" altLang="en-US" sz="2400" b="1" dirty="0">
                <a:ea typeface="ＭＳ Ｐゴシック" pitchFamily="2" charset="-128"/>
              </a:rPr>
              <a:t>Listing 12-1 [Continued]</a:t>
            </a:r>
          </a:p>
        </p:txBody>
      </p:sp>
      <p:pic>
        <p:nvPicPr>
          <p:cNvPr id="5" name="Picture 2" descr="The computer code continues. Line 52, indented once. virtual b o o l remove left parenthesis i n t position right parenthesis equals 0 semicolon. Line 53. blank. Line 54, indented once. forward slash asterisk asterisk Removes all entries from this list period asterisk forward slash. Line 55, indented once. virtual void clear left parenthesis right parenthesis equals 0 semicolon. Line 56. blank. Line 57, indented once. forward slash asterisk asterisk Gets the entry at the given position in this list period asterisk forward slash. Line 58, indented once. virtual Item Type get Entry left parenthesis i n t position right parenthesis c o n s t equals 0 semicolon. Line 59. blank. Line 60, indented once. forward slash asterisk asterisk Destroys this sorted list and frees its assigned memory period asterisk forward slash. Line 61, indented once. virtual tilde Sorted List Interface left parenthesis right parenthesis left brace right brace. Line 62. right brace semicolon forward slash forward slash end Sorted List Interface. Line 63. hash end i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900" y="2461126"/>
            <a:ext cx="7442200" cy="35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1705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Using the Sorted List Operations</a:t>
            </a:r>
            <a:endParaRPr lang="en-US" dirty="0"/>
          </a:p>
        </p:txBody>
      </p:sp>
      <p:sp>
        <p:nvSpPr>
          <p:cNvPr id="3" name="Text Placeholder 2"/>
          <p:cNvSpPr>
            <a:spLocks noGrp="1"/>
          </p:cNvSpPr>
          <p:nvPr>
            <p:ph type="body" idx="1"/>
          </p:nvPr>
        </p:nvSpPr>
        <p:spPr>
          <a:xfrm>
            <a:off x="457200" y="1600200"/>
            <a:ext cx="8229600" cy="4195915"/>
          </a:xfrm>
        </p:spPr>
        <p:txBody>
          <a:bodyPr/>
          <a:lstStyle/>
          <a:p>
            <a:pPr eaLnBrk="1" hangingPunct="1"/>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sorted list can</a:t>
            </a:r>
          </a:p>
          <a:p>
            <a:pPr lvl="1" indent="-284400" eaLnBrk="1" hangingPunct="1"/>
            <a:r>
              <a:rPr lang="en-US" altLang="en-US" sz="2400" dirty="0">
                <a:latin typeface="+mn-lt"/>
                <a:ea typeface="ＭＳ Ｐゴシック" pitchFamily="2" charset="-128"/>
              </a:rPr>
              <a:t>Add, remove, locate an entry</a:t>
            </a:r>
          </a:p>
          <a:p>
            <a:pPr lvl="1" indent="-284400" eaLnBrk="1" hangingPunct="1"/>
            <a:r>
              <a:rPr lang="en-US" altLang="en-US" sz="2400" dirty="0">
                <a:latin typeface="+mn-lt"/>
                <a:ea typeface="ＭＳ Ｐゴシック" pitchFamily="2" charset="-128"/>
              </a:rPr>
              <a:t>Given the entry as an argument</a:t>
            </a:r>
          </a:p>
          <a:p>
            <a:pPr eaLnBrk="1" hangingPunct="1"/>
            <a:r>
              <a:rPr lang="en-US" altLang="en-US" sz="2400" dirty="0">
                <a:ea typeface="ＭＳ Ｐゴシック" pitchFamily="2" charset="-128"/>
              </a:rPr>
              <a:t>Operations same as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list </a:t>
            </a:r>
            <a:r>
              <a:rPr lang="en-US" altLang="en-US" sz="2400" dirty="0" smtClean="0">
                <a:ea typeface="ＭＳ Ｐゴシック" pitchFamily="2" charset="-128"/>
              </a:rPr>
              <a:t>operations</a:t>
            </a:r>
          </a:p>
          <a:p>
            <a:pPr lvl="1" indent="-284400" eaLnBrk="1" hangingPunct="1"/>
            <a:r>
              <a:rPr lang="en-US" altLang="en-US" sz="2400" b="1" dirty="0">
                <a:solidFill>
                  <a:schemeClr val="tx1"/>
                </a:solidFill>
                <a:latin typeface="+mn-lt"/>
                <a:ea typeface="ＭＳ Ｐゴシック" pitchFamily="2" charset="-128"/>
              </a:rPr>
              <a:t>getEntry</a:t>
            </a:r>
            <a:r>
              <a:rPr lang="en-US" altLang="en-US" sz="2400" dirty="0">
                <a:solidFill>
                  <a:srgbClr val="002060"/>
                </a:solidFill>
                <a:latin typeface="+mn-lt"/>
                <a:ea typeface="ＭＳ Ｐゴシック" pitchFamily="2" charset="-128"/>
              </a:rPr>
              <a:t> </a:t>
            </a:r>
            <a:r>
              <a:rPr lang="en-US" altLang="en-US" sz="2400" dirty="0">
                <a:latin typeface="+mn-lt"/>
                <a:ea typeface="ＭＳ Ｐゴシック" pitchFamily="2" charset="-128"/>
              </a:rPr>
              <a:t>(by position)</a:t>
            </a:r>
          </a:p>
          <a:p>
            <a:pPr lvl="1" indent="-284400" eaLnBrk="1" hangingPunct="1"/>
            <a:r>
              <a:rPr lang="en-US" altLang="en-US" sz="2400" b="1" dirty="0">
                <a:solidFill>
                  <a:schemeClr val="tx1"/>
                </a:solidFill>
                <a:latin typeface="+mn-lt"/>
                <a:ea typeface="ＭＳ Ｐゴシック" pitchFamily="2" charset="-128"/>
              </a:rPr>
              <a:t>remove</a:t>
            </a:r>
            <a:r>
              <a:rPr lang="en-US" altLang="en-US" sz="2400" dirty="0">
                <a:latin typeface="+mn-lt"/>
                <a:ea typeface="ＭＳ Ｐゴシック" pitchFamily="2" charset="-128"/>
              </a:rPr>
              <a:t> (by position)</a:t>
            </a:r>
          </a:p>
          <a:p>
            <a:pPr lvl="1" indent="-284400" eaLnBrk="1" hangingPunct="1"/>
            <a:r>
              <a:rPr lang="en-US" altLang="en-US" sz="2400" b="1" dirty="0">
                <a:solidFill>
                  <a:schemeClr val="tx1"/>
                </a:solidFill>
                <a:latin typeface="+mn-lt"/>
                <a:ea typeface="ＭＳ Ｐゴシック" pitchFamily="2" charset="-128"/>
              </a:rPr>
              <a:t>clear</a:t>
            </a:r>
          </a:p>
          <a:p>
            <a:pPr lvl="1" indent="-284400" eaLnBrk="1" hangingPunct="1"/>
            <a:r>
              <a:rPr lang="en-US" altLang="en-US" sz="2400" b="1" dirty="0">
                <a:solidFill>
                  <a:schemeClr val="tx1"/>
                </a:solidFill>
                <a:latin typeface="+mn-lt"/>
                <a:ea typeface="ＭＳ Ｐゴシック" pitchFamily="2" charset="-128"/>
              </a:rPr>
              <a:t>getLength</a:t>
            </a:r>
          </a:p>
          <a:p>
            <a:pPr lvl="1" indent="-284400" eaLnBrk="1" hangingPunct="1"/>
            <a:r>
              <a:rPr lang="en-US" altLang="en-US" sz="2400" b="1" dirty="0" smtClean="0">
                <a:solidFill>
                  <a:schemeClr val="tx1"/>
                </a:solidFill>
                <a:latin typeface="+mn-lt"/>
                <a:ea typeface="ＭＳ Ｐゴシック" pitchFamily="2" charset="-128"/>
              </a:rPr>
              <a:t>isEmpty</a:t>
            </a:r>
            <a:endParaRPr lang="en-US" altLang="en-US" sz="2400" b="1" dirty="0">
              <a:solidFill>
                <a:schemeClr val="tx1"/>
              </a:solidFill>
              <a:latin typeface="+mn-lt"/>
              <a:ea typeface="ＭＳ Ｐゴシック" pitchFamily="2" charset="-128"/>
            </a:endParaRPr>
          </a:p>
        </p:txBody>
      </p:sp>
      <p:sp>
        <p:nvSpPr>
          <p:cNvPr id="9" name="Content Placeholder 8"/>
          <p:cNvSpPr>
            <a:spLocks noGrp="1"/>
          </p:cNvSpPr>
          <p:nvPr>
            <p:ph sz="quarter" idx="17"/>
          </p:nvPr>
        </p:nvSpPr>
        <p:spPr>
          <a:xfrm>
            <a:off x="457200" y="5805579"/>
            <a:ext cx="8229600" cy="446193"/>
          </a:xfrm>
        </p:spPr>
        <p:txBody>
          <a:bodyPr/>
          <a:lstStyle/>
          <a:p>
            <a:pPr marL="0" indent="0">
              <a:buNone/>
            </a:pPr>
            <a:r>
              <a:rPr lang="en-US" altLang="en-US" sz="2000" dirty="0"/>
              <a:t>Note: </a:t>
            </a:r>
            <a:r>
              <a:rPr lang="en-US" altLang="en-US" sz="2000" b="1" dirty="0"/>
              <a:t>not</a:t>
            </a:r>
            <a:r>
              <a:rPr lang="en-US" altLang="en-US" sz="2000" dirty="0"/>
              <a:t> possible to add or replace entry by </a:t>
            </a:r>
            <a:r>
              <a:rPr lang="en-US" altLang="en-US" sz="2000" dirty="0" smtClean="0"/>
              <a:t>position</a:t>
            </a:r>
            <a:endParaRPr lang="en-US" altLang="en-US" sz="2000" dirty="0"/>
          </a:p>
        </p:txBody>
      </p:sp>
    </p:spTree>
    <p:extLst>
      <p:ext uri="{BB962C8B-B14F-4D97-AF65-F5344CB8AC3E}">
        <p14:creationId xmlns:p14="http://schemas.microsoft.com/office/powerpoint/2010/main" val="1794921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Link-Based Implementation</a:t>
            </a:r>
            <a:endParaRPr lang="en-US"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Option for different ways to implement</a:t>
            </a:r>
          </a:p>
          <a:p>
            <a:pPr lvl="1" eaLnBrk="1" hangingPunct="1"/>
            <a:r>
              <a:rPr lang="en-US" altLang="en-US" sz="2400" dirty="0">
                <a:ea typeface="ＭＳ Ｐゴシック" pitchFamily="2" charset="-128"/>
              </a:rPr>
              <a:t>Array</a:t>
            </a:r>
          </a:p>
          <a:p>
            <a:pPr lvl="1" eaLnBrk="1" hangingPunct="1"/>
            <a:r>
              <a:rPr lang="en-US" altLang="en-US" sz="2400" dirty="0">
                <a:ea typeface="ＭＳ Ｐゴシック" pitchFamily="2" charset="-128"/>
              </a:rPr>
              <a:t>Chain of linked nodes</a:t>
            </a:r>
          </a:p>
          <a:p>
            <a:pPr lvl="1" eaLnBrk="1" hangingPunct="1"/>
            <a:r>
              <a:rPr lang="en-US" altLang="en-US" sz="2400" dirty="0">
                <a:ea typeface="ＭＳ Ｐゴシック" pitchFamily="2" charset="-128"/>
              </a:rPr>
              <a:t>Instance of a vector</a:t>
            </a:r>
          </a:p>
          <a:p>
            <a:pPr lvl="1" eaLnBrk="1" hangingPunct="1"/>
            <a:r>
              <a:rPr lang="en-US" altLang="en-US" sz="2400" dirty="0">
                <a:ea typeface="ＭＳ Ｐゴシック" pitchFamily="2" charset="-128"/>
              </a:rPr>
              <a:t>Instance of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list</a:t>
            </a:r>
          </a:p>
          <a:p>
            <a:pPr eaLnBrk="1" hangingPunct="1"/>
            <a:r>
              <a:rPr lang="en-US" altLang="en-US" sz="2400" dirty="0">
                <a:ea typeface="ＭＳ Ｐゴシック" pitchFamily="2" charset="-128"/>
              </a:rPr>
              <a:t>We first consider a chain of linked </a:t>
            </a:r>
            <a:r>
              <a:rPr lang="en-US" altLang="en-US" sz="2400" dirty="0" smtClean="0">
                <a:ea typeface="ＭＳ Ｐゴシック" pitchFamily="2" charset="-128"/>
              </a:rPr>
              <a:t>nodes</a:t>
            </a:r>
            <a:endParaRPr lang="en-US" altLang="en-US" sz="2400" dirty="0">
              <a:ea typeface="ＭＳ Ｐゴシック" pitchFamily="2" charset="-128"/>
            </a:endParaRPr>
          </a:p>
        </p:txBody>
      </p:sp>
    </p:spTree>
    <p:extLst>
      <p:ext uri="{BB962C8B-B14F-4D97-AF65-F5344CB8AC3E}">
        <p14:creationId xmlns:p14="http://schemas.microsoft.com/office/powerpoint/2010/main" val="3463381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8531</TotalTime>
  <Words>826</Words>
  <Application>Microsoft Office PowerPoint</Application>
  <PresentationFormat>On-screen Show (4:3)</PresentationFormat>
  <Paragraphs>128</Paragraphs>
  <Slides>41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49" baseType="lpstr">
      <vt:lpstr>ＭＳ Ｐゴシック</vt:lpstr>
      <vt:lpstr>Arial</vt:lpstr>
      <vt:lpstr>Noto Sans Symbols</vt:lpstr>
      <vt:lpstr>Times New Roman</vt:lpstr>
      <vt:lpstr>Verdana</vt:lpstr>
      <vt:lpstr>508 Lecture</vt:lpstr>
      <vt:lpstr>1_508 Lecture</vt:lpstr>
      <vt:lpstr>Equation</vt:lpstr>
      <vt:lpstr>Data Abstraction &amp; Problem Solving with C++: Walls and Mirrors</vt:lpstr>
      <vt:lpstr>Specifying the A D T Sorted List (1 of 2)</vt:lpstr>
      <vt:lpstr>Specifying the A D T Sorted List (2 of 2)</vt:lpstr>
      <vt:lpstr>Interface Template for the A D T Sorted List (1 of 4)</vt:lpstr>
      <vt:lpstr>Interface Template for the A D T Sorted List (2 of 4)</vt:lpstr>
      <vt:lpstr>Interface Template for the A D T Sorted List (3 of 4)</vt:lpstr>
      <vt:lpstr>Interface Template for the A D T Sorted List (4 of 4)</vt:lpstr>
      <vt:lpstr>Using the Sorted List Operations</vt:lpstr>
      <vt:lpstr>Link-Based Implementation</vt:lpstr>
      <vt:lpstr>The Header File (1 of 2)</vt:lpstr>
      <vt:lpstr>The Header File (2 of 2)</vt:lpstr>
      <vt:lpstr>The Implementation File (1 of 4)</vt:lpstr>
      <vt:lpstr>The Implementation File (2 of 4)</vt:lpstr>
      <vt:lpstr>The Implementation File (3 of 4)</vt:lpstr>
      <vt:lpstr>The Implementation File (4 of 4)</vt:lpstr>
      <vt:lpstr>Efficiency of the Link-Based Implementation</vt:lpstr>
      <vt:lpstr>Implementations That Use the A D T List</vt:lpstr>
      <vt:lpstr>Containment (1 of 9)</vt:lpstr>
      <vt:lpstr>Containment (2 of 9)</vt:lpstr>
      <vt:lpstr>Containment (3 of 9)</vt:lpstr>
      <vt:lpstr>Containment (4 of 9)</vt:lpstr>
      <vt:lpstr>Containment (5 of 9)</vt:lpstr>
      <vt:lpstr>Containment (6 of 9)</vt:lpstr>
      <vt:lpstr>Containment (7 of 9)</vt:lpstr>
      <vt:lpstr>Containment (8 of 9)</vt:lpstr>
      <vt:lpstr>Containment (9 of 9)</vt:lpstr>
      <vt:lpstr>Public Inheritance (1 of 14)</vt:lpstr>
      <vt:lpstr>Public Inheritance (2 of 14)</vt:lpstr>
      <vt:lpstr>Public Inheritance (3 of 14)</vt:lpstr>
      <vt:lpstr>Public Inheritance (4 of 14)</vt:lpstr>
      <vt:lpstr>Public Inheritance (5 of 14)</vt:lpstr>
      <vt:lpstr>Public Inheritance (6 of 14)</vt:lpstr>
      <vt:lpstr>Public Inheritance (7 of 14)</vt:lpstr>
      <vt:lpstr>Public Inheritance (8 of 14)</vt:lpstr>
      <vt:lpstr>Public Inheritance (9 of 14)</vt:lpstr>
      <vt:lpstr>Public Inheritance (10 of 14)</vt:lpstr>
      <vt:lpstr>Public Inheritance (11 of 14)</vt:lpstr>
      <vt:lpstr>Public Inheritance (12 of 14)</vt:lpstr>
      <vt:lpstr>Public Inheritance (13 of 14)</vt:lpstr>
      <vt:lpstr>Public Inheritance (14 of 14)</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Windows User</cp:lastModifiedBy>
  <cp:revision>984</cp:revision>
  <dcterms:modified xsi:type="dcterms:W3CDTF">2018-04-27T05:33:36Z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