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8"/>
  </p:notesMasterIdLst>
  <p:handoutMasterIdLst>
    <p:handoutMasterId r:id="rId29"/>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2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302" autoAdjust="0"/>
  </p:normalViewPr>
  <p:slideViewPr>
    <p:cSldViewPr snapToGrid="0" snapToObjects="1">
      <p:cViewPr varScale="1">
        <p:scale>
          <a:sx n="105" d="100"/>
          <a:sy n="105" d="100"/>
        </p:scale>
        <p:origin x="19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13</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ea typeface="ＭＳ Ｐゴシック" pitchFamily="2" charset="-128"/>
              </a:rPr>
              <a:t>Queues and Priority Queues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Priority Queue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1"/>
            <a:ext cx="8229600" cy="464574"/>
          </a:xfrm>
        </p:spPr>
        <p:txBody>
          <a:bodyPr/>
          <a:lstStyle/>
          <a:p>
            <a:pPr marL="0" indent="0">
              <a:buNone/>
            </a:pPr>
            <a:r>
              <a:rPr lang="en-US" altLang="en-US" sz="2200" b="1" dirty="0" smtClean="0">
                <a:ea typeface="ＭＳ Ｐゴシック" pitchFamily="2" charset="-128"/>
              </a:rPr>
              <a:t>Figure 13-4 </a:t>
            </a:r>
            <a:r>
              <a:rPr lang="en-US" altLang="en-US" sz="2200" dirty="0" smtClean="0">
                <a:ea typeface="ＭＳ Ｐゴシック" pitchFamily="2" charset="-128"/>
              </a:rPr>
              <a:t>U</a:t>
            </a:r>
            <a:r>
              <a:rPr lang="en-US" altLang="en-US" sz="100" dirty="0" smtClean="0">
                <a:ea typeface="ＭＳ Ｐゴシック" pitchFamily="2" charset="-128"/>
              </a:rPr>
              <a:t> </a:t>
            </a:r>
            <a:r>
              <a:rPr lang="en-US" altLang="en-US" sz="2200" dirty="0" smtClean="0">
                <a:ea typeface="ＭＳ Ｐゴシック" pitchFamily="2" charset="-128"/>
              </a:rPr>
              <a:t>M</a:t>
            </a:r>
            <a:r>
              <a:rPr lang="en-US" altLang="en-US" sz="100" dirty="0" smtClean="0">
                <a:ea typeface="ＭＳ Ｐゴシック" pitchFamily="2" charset="-128"/>
              </a:rPr>
              <a:t> </a:t>
            </a:r>
            <a:r>
              <a:rPr lang="en-US" altLang="en-US" sz="2200" dirty="0" smtClean="0">
                <a:ea typeface="ＭＳ Ｐゴシック" pitchFamily="2" charset="-128"/>
              </a:rPr>
              <a:t>L </a:t>
            </a:r>
            <a:r>
              <a:rPr lang="en-US" altLang="en-US" sz="2200" dirty="0">
                <a:ea typeface="ＭＳ Ｐゴシック" pitchFamily="2" charset="-128"/>
              </a:rPr>
              <a:t>diagram for the class </a:t>
            </a:r>
            <a:r>
              <a:rPr lang="en-US" altLang="en-US" sz="2200" b="1" dirty="0" smtClean="0">
                <a:solidFill>
                  <a:schemeClr val="tx1"/>
                </a:solidFill>
                <a:ea typeface="ＭＳ Ｐゴシック" pitchFamily="2" charset="-128"/>
              </a:rPr>
              <a:t>PriorityQueue</a:t>
            </a:r>
            <a:endParaRPr lang="en-US" altLang="en-US" sz="2200" b="1" dirty="0">
              <a:solidFill>
                <a:schemeClr val="tx1"/>
              </a:solidFill>
              <a:ea typeface="ＭＳ Ｐゴシック" pitchFamily="2" charset="-128"/>
            </a:endParaRPr>
          </a:p>
        </p:txBody>
      </p:sp>
      <p:pic>
        <p:nvPicPr>
          <p:cNvPr id="4" name="Picture 3" descr="A U M L diagram of a class titled, Priority Queue has no attributes and the following methods: Is Empty left parenthesis right parenthesis colon Boolean, en queue left parenthesis new Entry colon Item Type right parenthesis colon Boolean, de queue left parenthesis right parenthesis colon Boolean, peek Front left parenthesis right parenthesis colon Item Type. All methods have public access specifier."/>
          <p:cNvPicPr>
            <a:picLocks noChangeAspect="1"/>
          </p:cNvPicPr>
          <p:nvPr/>
        </p:nvPicPr>
        <p:blipFill>
          <a:blip r:embed="rId2"/>
          <a:stretch>
            <a:fillRect/>
          </a:stretch>
        </p:blipFill>
        <p:spPr>
          <a:xfrm>
            <a:off x="1897197" y="2352326"/>
            <a:ext cx="5444200" cy="2414225"/>
          </a:xfrm>
          <a:prstGeom prst="rect">
            <a:avLst/>
          </a:prstGeom>
        </p:spPr>
      </p:pic>
    </p:spTree>
    <p:extLst>
      <p:ext uri="{BB962C8B-B14F-4D97-AF65-F5344CB8AC3E}">
        <p14:creationId xmlns:p14="http://schemas.microsoft.com/office/powerpoint/2010/main" val="358392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Tracking Your </a:t>
            </a:r>
            <a:r>
              <a:rPr lang="en-US" altLang="en-US" dirty="0" smtClean="0">
                <a:ea typeface="ＭＳ Ｐゴシック" pitchFamily="2" charset="-128"/>
              </a:rPr>
              <a:t>Assignments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200" b="1" dirty="0" smtClean="0">
                <a:ea typeface="ＭＳ Ｐゴシック" pitchFamily="2" charset="-128"/>
              </a:rPr>
              <a:t>Figure 13-5</a:t>
            </a:r>
            <a:r>
              <a:rPr lang="en-US" altLang="en-US" sz="2200" dirty="0" smtClean="0">
                <a:ea typeface="ＭＳ Ｐゴシック" pitchFamily="2" charset="-128"/>
              </a:rPr>
              <a:t> U</a:t>
            </a:r>
            <a:r>
              <a:rPr lang="en-US" altLang="en-US" sz="100" dirty="0" smtClean="0">
                <a:ea typeface="ＭＳ Ｐゴシック" pitchFamily="2" charset="-128"/>
              </a:rPr>
              <a:t> </a:t>
            </a:r>
            <a:r>
              <a:rPr lang="en-US" altLang="en-US" sz="2200" dirty="0" smtClean="0">
                <a:ea typeface="ＭＳ Ｐゴシック" pitchFamily="2" charset="-128"/>
              </a:rPr>
              <a:t>M</a:t>
            </a:r>
            <a:r>
              <a:rPr lang="en-US" altLang="en-US" sz="100" dirty="0" smtClean="0">
                <a:ea typeface="ＭＳ Ｐゴシック" pitchFamily="2" charset="-128"/>
              </a:rPr>
              <a:t> </a:t>
            </a:r>
            <a:r>
              <a:rPr lang="en-US" altLang="en-US" sz="2200" dirty="0" smtClean="0">
                <a:ea typeface="ＭＳ Ｐゴシック" pitchFamily="2" charset="-128"/>
              </a:rPr>
              <a:t>L </a:t>
            </a:r>
            <a:r>
              <a:rPr lang="en-US" altLang="en-US" sz="2200" dirty="0">
                <a:ea typeface="ＭＳ Ｐゴシック" pitchFamily="2" charset="-128"/>
              </a:rPr>
              <a:t>diagram for the class </a:t>
            </a:r>
            <a:r>
              <a:rPr lang="en-US" altLang="en-US" sz="2200" dirty="0" smtClean="0">
                <a:ea typeface="ＭＳ Ｐゴシック" pitchFamily="2" charset="-128"/>
              </a:rPr>
              <a:t>Assignment</a:t>
            </a:r>
            <a:endParaRPr lang="en-US" altLang="en-US" sz="2200" dirty="0">
              <a:ea typeface="ＭＳ Ｐゴシック" pitchFamily="2" charset="-128"/>
            </a:endParaRPr>
          </a:p>
        </p:txBody>
      </p:sp>
      <p:pic>
        <p:nvPicPr>
          <p:cNvPr id="6" name="Picture 2" descr="A U M L diagram of a class titled, Priority Queue has the following attributes: course, the course code; task, a description of the assignment; and date, the due date. The methods are as follows: get Course Code left parenthesis right parenthesis colon string, get Task left parenthesis right parenthesis colon string, get Due Date left parenthesis right parenthesis colon string. All methods have public access spec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106" y="2367073"/>
            <a:ext cx="5151787" cy="350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83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Tracking Your Assignments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200" dirty="0">
                <a:ea typeface="ＭＳ Ｐゴシック" pitchFamily="2" charset="-128"/>
              </a:rPr>
              <a:t>Pseudocode to organize assignments, </a:t>
            </a:r>
            <a:r>
              <a:rPr lang="en-US" altLang="en-US" sz="2200" dirty="0" smtClean="0">
                <a:ea typeface="ＭＳ Ｐゴシック" pitchFamily="2" charset="-128"/>
              </a:rPr>
              <a:t>responsibilities</a:t>
            </a:r>
            <a:endParaRPr lang="en-US" altLang="en-US" sz="2200" dirty="0">
              <a:ea typeface="ＭＳ Ｐゴシック" pitchFamily="2" charset="-128"/>
            </a:endParaRPr>
          </a:p>
        </p:txBody>
      </p:sp>
      <p:pic>
        <p:nvPicPr>
          <p:cNvPr id="5" name="Picture 6" descr="Computer code has 11 lines. The lines read as follows. Line 1. assignment Log equals a new priority queue using due date as the priority value. Line 2. project equals a new instance of Assignment. Line 3. essay equals a new instance of Assignment. Line 4. quiz equals a new instance of Assignment. Line 5. errand equals a new instance of Assignment. Line 6. assignment Log period en queue left parenthesis project right parenthesis. Line 7. assignment Log period en queue left parenthesis essay right parenthesis. Line 8. assignment Log period en queue left parenthesis quiz right parenthesis. Line 9. assignment Log period en queue left parenthesis errand right parenthesis. Line 10. C out left angle bracket left angle bracket double quote I should do the following first colon double quote. Line 11. c out left angle bracket left angle bracket assignment Log period peek Front left parenthesis right parenthes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56" y="2375657"/>
            <a:ext cx="7989888"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16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Application: </a:t>
            </a:r>
            <a:r>
              <a:rPr lang="en-US" altLang="en-US" dirty="0" smtClean="0">
                <a:ea typeface="ＭＳ Ｐゴシック" pitchFamily="2" charset="-128"/>
              </a:rPr>
              <a:t>Simulation </a:t>
            </a:r>
            <a:r>
              <a:rPr lang="en-US" altLang="en-US" sz="2000" b="0" dirty="0" smtClean="0">
                <a:ea typeface="ＭＳ Ｐゴシック" pitchFamily="2" charset="-128"/>
              </a:rPr>
              <a:t>(1 of 9)</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Simulation models behavior of systems</a:t>
            </a:r>
          </a:p>
          <a:p>
            <a:pPr eaLnBrk="1" hangingPunct="1"/>
            <a:r>
              <a:rPr lang="en-US" altLang="en-US" sz="2400" dirty="0">
                <a:ea typeface="ＭＳ Ｐゴシック" pitchFamily="2" charset="-128"/>
              </a:rPr>
              <a:t>Problem to solve</a:t>
            </a:r>
          </a:p>
          <a:p>
            <a:pPr lvl="1" eaLnBrk="1" hangingPunct="1"/>
            <a:r>
              <a:rPr lang="en-US" altLang="en-US" sz="2400" dirty="0">
                <a:ea typeface="ＭＳ Ｐゴシック" pitchFamily="2" charset="-128"/>
              </a:rPr>
              <a:t>Approximate average time bank customer must wait for service from a teller</a:t>
            </a:r>
          </a:p>
          <a:p>
            <a:pPr lvl="1" eaLnBrk="1" hangingPunct="1"/>
            <a:r>
              <a:rPr lang="en-US" altLang="en-US" sz="2400" dirty="0">
                <a:ea typeface="ＭＳ Ｐゴシック" pitchFamily="2" charset="-128"/>
              </a:rPr>
              <a:t>Decrease in customer wait time with each new teller </a:t>
            </a:r>
            <a:r>
              <a:rPr lang="en-US" altLang="en-US" sz="2400" dirty="0" smtClean="0">
                <a:ea typeface="ＭＳ Ｐゴシック" pitchFamily="2" charset="-128"/>
              </a:rPr>
              <a:t>added</a:t>
            </a:r>
            <a:endParaRPr lang="en-US" altLang="en-US" sz="2400" dirty="0">
              <a:ea typeface="ＭＳ Ｐゴシック" pitchFamily="2" charset="-128"/>
            </a:endParaRPr>
          </a:p>
        </p:txBody>
      </p:sp>
    </p:spTree>
    <p:extLst>
      <p:ext uri="{BB962C8B-B14F-4D97-AF65-F5344CB8AC3E}">
        <p14:creationId xmlns:p14="http://schemas.microsoft.com/office/powerpoint/2010/main" val="352893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(2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488902"/>
          </a:xfrm>
        </p:spPr>
        <p:txBody>
          <a:bodyPr/>
          <a:lstStyle/>
          <a:p>
            <a:pPr marL="0" indent="0">
              <a:buNone/>
            </a:pPr>
            <a:r>
              <a:rPr lang="en-US" altLang="en-US" sz="2200" dirty="0">
                <a:ea typeface="ＭＳ Ｐゴシック" pitchFamily="2" charset="-128"/>
              </a:rPr>
              <a:t>Sample arrival and transaction </a:t>
            </a:r>
            <a:r>
              <a:rPr lang="en-US" altLang="en-US" sz="2200" dirty="0" smtClean="0">
                <a:ea typeface="ＭＳ Ｐゴシック" pitchFamily="2" charset="-128"/>
              </a:rPr>
              <a:t>times</a:t>
            </a:r>
            <a:endParaRPr lang="en-US" altLang="en-US" sz="2200" dirty="0">
              <a:ea typeface="ＭＳ Ｐゴシック" pitchFamily="2" charset="-128"/>
            </a:endParaRPr>
          </a:p>
        </p:txBody>
      </p:sp>
      <p:pic>
        <p:nvPicPr>
          <p:cNvPr id="5" name="Picture 2" descr="A Table has 4 rows and 2 columns. The columns have the following headings from left to right. Arrival time, Transaction length. The row entries are as follows. Row 1. Arrival time, 20. Transaction length, 6. Row 2. Arrival time, 22. Transaction length, 4. Row 3. Arrival time, 23. Transaction length, 2. Row 4. Arrival time, 30. Transaction length, 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2635013"/>
            <a:ext cx="39528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14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(3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523568"/>
          </a:xfrm>
        </p:spPr>
        <p:txBody>
          <a:bodyPr/>
          <a:lstStyle/>
          <a:p>
            <a:pPr marL="0" indent="0">
              <a:buNone/>
            </a:pPr>
            <a:r>
              <a:rPr lang="en-US" altLang="en-US" sz="2200" b="1" dirty="0" smtClean="0">
                <a:ea typeface="ＭＳ Ｐゴシック" pitchFamily="2" charset="-128"/>
              </a:rPr>
              <a:t>Figure </a:t>
            </a:r>
            <a:r>
              <a:rPr lang="en-US" altLang="en-US" sz="2200" b="1" dirty="0">
                <a:ea typeface="ＭＳ Ｐゴシック" pitchFamily="2" charset="-128"/>
              </a:rPr>
              <a:t>13-6</a:t>
            </a:r>
            <a:r>
              <a:rPr lang="en-US" altLang="en-US" sz="2200" dirty="0">
                <a:ea typeface="ＭＳ Ｐゴシック" pitchFamily="2" charset="-128"/>
              </a:rPr>
              <a:t> A bank line at time (a) 0; (b) 20; (c) 22; (d) </a:t>
            </a:r>
            <a:r>
              <a:rPr lang="en-US" altLang="en-US" sz="2200" dirty="0" smtClean="0">
                <a:ea typeface="ＭＳ Ｐゴシック" pitchFamily="2" charset="-128"/>
              </a:rPr>
              <a:t>26</a:t>
            </a:r>
            <a:endParaRPr lang="en-US" altLang="en-US" sz="2200" dirty="0">
              <a:ea typeface="ＭＳ Ｐゴシック" pitchFamily="2" charset="-128"/>
            </a:endParaRPr>
          </a:p>
        </p:txBody>
      </p:sp>
      <p:pic>
        <p:nvPicPr>
          <p:cNvPr id="5" name="Picture 2" descr="Diagram (a) has a bank line, where time equals 0. Beside bank line, a Teller is present. Diagram (b) has a bank line, where time equals 20. Beside bank line, a Teller is present. Customer 1 meets the te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286" y="2357128"/>
            <a:ext cx="5399377" cy="350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82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(4 </a:t>
            </a:r>
            <a:r>
              <a:rPr lang="en-US" altLang="en-US" sz="2000" b="0" dirty="0">
                <a:ea typeface="ＭＳ Ｐゴシック" pitchFamily="2" charset="-128"/>
              </a:rPr>
              <a:t>of 9)</a:t>
            </a:r>
            <a:endParaRPr lang="en-US" dirty="0"/>
          </a:p>
        </p:txBody>
      </p:sp>
      <p:sp>
        <p:nvSpPr>
          <p:cNvPr id="5" name="Text Placeholder 4"/>
          <p:cNvSpPr>
            <a:spLocks noGrp="1"/>
          </p:cNvSpPr>
          <p:nvPr>
            <p:ph type="body" idx="1"/>
          </p:nvPr>
        </p:nvSpPr>
        <p:spPr>
          <a:xfrm>
            <a:off x="457200" y="1600200"/>
            <a:ext cx="8229600" cy="508819"/>
          </a:xfrm>
        </p:spPr>
        <p:txBody>
          <a:bodyPr/>
          <a:lstStyle/>
          <a:p>
            <a:pPr marL="0" indent="0">
              <a:buNone/>
            </a:pPr>
            <a:r>
              <a:rPr lang="en-US" altLang="en-US" sz="2200" b="1" dirty="0" smtClean="0">
                <a:ea typeface="ＭＳ Ｐゴシック" pitchFamily="2" charset="-128"/>
              </a:rPr>
              <a:t>Figure 13-6 </a:t>
            </a:r>
            <a:r>
              <a:rPr lang="en-US" altLang="en-US" sz="2200" dirty="0" smtClean="0">
                <a:ea typeface="ＭＳ Ｐゴシック" pitchFamily="2" charset="-128"/>
              </a:rPr>
              <a:t>[Continued]</a:t>
            </a:r>
            <a:endParaRPr lang="en-US" altLang="en-US" sz="2200" dirty="0">
              <a:ea typeface="ＭＳ Ｐゴシック" pitchFamily="2" charset="-128"/>
            </a:endParaRPr>
          </a:p>
        </p:txBody>
      </p:sp>
      <p:pic>
        <p:nvPicPr>
          <p:cNvPr id="6" name="Picture 5" descr="Diagram (c) has a bank line, where time equals 22. Beside bank line, a Teller is present. Customer 1 meets the teller, while customer 2 waits in the bank line. Diagram (d) has a bank line, where time equals 26. Customer 1 moves out after which, customer 2 moves on to meet the Teller. "/>
          <p:cNvPicPr>
            <a:picLocks noChangeAspect="1"/>
          </p:cNvPicPr>
          <p:nvPr/>
        </p:nvPicPr>
        <p:blipFill>
          <a:blip r:embed="rId2"/>
          <a:stretch>
            <a:fillRect/>
          </a:stretch>
        </p:blipFill>
        <p:spPr>
          <a:xfrm>
            <a:off x="2238692" y="2396569"/>
            <a:ext cx="4666615" cy="3829728"/>
          </a:xfrm>
          <a:prstGeom prst="rect">
            <a:avLst/>
          </a:prstGeom>
        </p:spPr>
      </p:pic>
    </p:spTree>
    <p:extLst>
      <p:ext uri="{BB962C8B-B14F-4D97-AF65-F5344CB8AC3E}">
        <p14:creationId xmlns:p14="http://schemas.microsoft.com/office/powerpoint/2010/main" val="146372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(5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200" dirty="0">
                <a:ea typeface="ＭＳ Ｐゴシック" pitchFamily="2" charset="-128"/>
              </a:rPr>
              <a:t>Pseudocode for an event </a:t>
            </a:r>
            <a:r>
              <a:rPr lang="en-US" altLang="en-US" sz="2200" dirty="0" smtClean="0">
                <a:ea typeface="ＭＳ Ｐゴシック" pitchFamily="2" charset="-128"/>
              </a:rPr>
              <a:t>loop</a:t>
            </a:r>
            <a:endParaRPr lang="en-US" altLang="en-US" sz="2200" dirty="0">
              <a:ea typeface="ＭＳ Ｐゴシック" pitchFamily="2" charset="-128"/>
            </a:endParaRPr>
          </a:p>
        </p:txBody>
      </p:sp>
      <p:pic>
        <p:nvPicPr>
          <p:cNvPr id="5" name="Picture 3" descr="Computer code has 11 lines. The lines read as follows. Line 1. Initialize the line to double quote no customers double quote. Line 2. while left parenthesis events remain to be processed right parenthesis. Line 3. left brace. Line 4, indented once. current Time equals time of next event. Line 5, indented once. if left parenthesis event is an arrival event right parenthesis. Line 6, indented twice. Process the arrival event. Line 7, indented once. else. Line 8, indented twice. Process the departure event. Line 9, indented once. forward slash forward slash When an arrival event and a departure event occur at the same time comma. Line 10, indented once. forward slash forward slash arbitrarily process the arrival event first. Line 11.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1" y="2375657"/>
            <a:ext cx="766603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797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Application: Simulation </a:t>
            </a:r>
            <a:r>
              <a:rPr lang="en-US" altLang="en-US" sz="2000" b="0" dirty="0" smtClean="0">
                <a:ea typeface="ＭＳ Ｐゴシック" pitchFamily="2" charset="-128"/>
              </a:rPr>
              <a:t>(6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Time-driven </a:t>
            </a:r>
            <a:r>
              <a:rPr lang="en-US" altLang="en-US" sz="2400" dirty="0" smtClean="0">
                <a:ea typeface="ＭＳ Ｐゴシック" pitchFamily="2" charset="-128"/>
              </a:rPr>
              <a:t>simulation</a:t>
            </a:r>
            <a:endParaRPr lang="en-US" altLang="en-US" sz="2400" dirty="0">
              <a:ea typeface="ＭＳ Ｐゴシック" pitchFamily="2" charset="-128"/>
            </a:endParaRPr>
          </a:p>
          <a:p>
            <a:pPr lvl="1" eaLnBrk="1" hangingPunct="1"/>
            <a:r>
              <a:rPr lang="en-US" altLang="en-US" sz="2400" dirty="0">
                <a:ea typeface="ＭＳ Ｐゴシック" pitchFamily="2" charset="-128"/>
              </a:rPr>
              <a:t>Simulates the ticking of a </a:t>
            </a:r>
            <a:r>
              <a:rPr lang="en-US" altLang="en-US" sz="2400" dirty="0" smtClean="0">
                <a:ea typeface="ＭＳ Ｐゴシック" pitchFamily="2" charset="-128"/>
              </a:rPr>
              <a:t>clock</a:t>
            </a:r>
          </a:p>
          <a:p>
            <a:pPr eaLnBrk="1" hangingPunct="1"/>
            <a:r>
              <a:rPr lang="en-US" altLang="en-US" sz="2400" dirty="0" smtClean="0">
                <a:ea typeface="ＭＳ Ｐゴシック" pitchFamily="2" charset="-128"/>
              </a:rPr>
              <a:t>Event-driven simulation considers</a:t>
            </a:r>
          </a:p>
          <a:p>
            <a:pPr lvl="1" eaLnBrk="1" hangingPunct="1"/>
            <a:r>
              <a:rPr lang="en-US" altLang="en-US" sz="2400" dirty="0" smtClean="0">
                <a:ea typeface="ＭＳ Ｐゴシック" pitchFamily="2" charset="-128"/>
              </a:rPr>
              <a:t>Only </a:t>
            </a:r>
            <a:r>
              <a:rPr lang="en-US" altLang="en-US" sz="2400" dirty="0">
                <a:ea typeface="ＭＳ Ｐゴシック" pitchFamily="2" charset="-128"/>
              </a:rPr>
              <a:t>the times of certain events</a:t>
            </a:r>
            <a:r>
              <a:rPr lang="en-US" altLang="en-US" sz="2400" dirty="0" smtClean="0">
                <a:ea typeface="ＭＳ Ｐゴシック" pitchFamily="2" charset="-128"/>
              </a:rPr>
              <a:t>,</a:t>
            </a:r>
          </a:p>
          <a:p>
            <a:pPr lvl="1" eaLnBrk="1" hangingPunct="1"/>
            <a:r>
              <a:rPr lang="en-US" altLang="en-US" sz="2400" dirty="0" smtClean="0">
                <a:ea typeface="ＭＳ Ｐゴシック" pitchFamily="2" charset="-128"/>
              </a:rPr>
              <a:t>In this case, arrival-s and departures</a:t>
            </a:r>
          </a:p>
          <a:p>
            <a:pPr eaLnBrk="1" hangingPunct="1"/>
            <a:r>
              <a:rPr lang="en-US" altLang="en-US" sz="2400" dirty="0" smtClean="0">
                <a:ea typeface="ＭＳ Ｐゴシック" pitchFamily="2" charset="-128"/>
              </a:rPr>
              <a:t>Event </a:t>
            </a:r>
            <a:r>
              <a:rPr lang="en-US" altLang="en-US" sz="2400" dirty="0">
                <a:ea typeface="ＭＳ Ｐゴシック" pitchFamily="2" charset="-128"/>
              </a:rPr>
              <a:t>list contains</a:t>
            </a:r>
          </a:p>
          <a:p>
            <a:pPr lvl="1" eaLnBrk="1" hangingPunct="1"/>
            <a:r>
              <a:rPr lang="en-US" altLang="en-US" sz="2400" dirty="0">
                <a:ea typeface="ＭＳ Ｐゴシック" pitchFamily="2" charset="-128"/>
              </a:rPr>
              <a:t>All future arrival and departure </a:t>
            </a:r>
            <a:r>
              <a:rPr lang="en-US" altLang="en-US" sz="2400" dirty="0" smtClean="0">
                <a:ea typeface="ＭＳ Ｐゴシック" pitchFamily="2" charset="-128"/>
              </a:rPr>
              <a:t>events</a:t>
            </a:r>
            <a:endParaRPr lang="en-US" altLang="en-US" sz="2400" dirty="0">
              <a:ea typeface="ＭＳ Ｐゴシック" pitchFamily="2" charset="-128"/>
            </a:endParaRPr>
          </a:p>
        </p:txBody>
      </p:sp>
    </p:spTree>
    <p:extLst>
      <p:ext uri="{BB962C8B-B14F-4D97-AF65-F5344CB8AC3E}">
        <p14:creationId xmlns:p14="http://schemas.microsoft.com/office/powerpoint/2010/main" val="157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(7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744794"/>
          </a:xfrm>
        </p:spPr>
        <p:txBody>
          <a:bodyPr/>
          <a:lstStyle/>
          <a:p>
            <a:pPr marL="0" indent="0">
              <a:buNone/>
            </a:pPr>
            <a:r>
              <a:rPr lang="en-US" altLang="en-US" sz="2200" b="1" dirty="0" smtClean="0">
                <a:ea typeface="ＭＳ Ｐゴシック" pitchFamily="2" charset="-128"/>
              </a:rPr>
              <a:t>Figure </a:t>
            </a:r>
            <a:r>
              <a:rPr lang="en-US" altLang="en-US" sz="2200" b="1" dirty="0">
                <a:ea typeface="ＭＳ Ｐゴシック" pitchFamily="2" charset="-128"/>
              </a:rPr>
              <a:t>13-7 </a:t>
            </a:r>
            <a:r>
              <a:rPr lang="en-US" altLang="en-US" sz="2200" dirty="0">
                <a:ea typeface="ＭＳ Ｐゴシック" pitchFamily="2" charset="-128"/>
              </a:rPr>
              <a:t>A typical instance of (a) an arrival event</a:t>
            </a:r>
            <a:r>
              <a:rPr lang="en-US" altLang="en-US" sz="2200" dirty="0" smtClean="0">
                <a:ea typeface="ＭＳ Ｐゴシック" pitchFamily="2" charset="-128"/>
              </a:rPr>
              <a:t>; (</a:t>
            </a:r>
            <a:r>
              <a:rPr lang="en-US" altLang="en-US" sz="2200" dirty="0">
                <a:ea typeface="ＭＳ Ｐゴシック" pitchFamily="2" charset="-128"/>
              </a:rPr>
              <a:t>b) a departure </a:t>
            </a:r>
            <a:r>
              <a:rPr lang="en-US" altLang="en-US" sz="2200" dirty="0" smtClean="0">
                <a:ea typeface="ＭＳ Ｐゴシック" pitchFamily="2" charset="-128"/>
              </a:rPr>
              <a:t>event</a:t>
            </a:r>
            <a:endParaRPr lang="en-US" altLang="en-US" sz="2200" dirty="0">
              <a:ea typeface="ＭＳ Ｐゴシック" pitchFamily="2" charset="-128"/>
            </a:endParaRPr>
          </a:p>
        </p:txBody>
      </p:sp>
      <p:pic>
        <p:nvPicPr>
          <p:cNvPr id="6" name="Picture 2" descr="Diagram (a) is titled, Arrival event. A block has three divisions titled, Type, Time and Length. The values in the three divisions are as follows: A, 20, 6."/>
          <p:cNvPicPr>
            <a:picLocks noChangeAspect="1" noChangeArrowheads="1"/>
          </p:cNvPicPr>
          <p:nvPr/>
        </p:nvPicPr>
        <p:blipFill>
          <a:blip r:embed="rId2">
            <a:extLst>
              <a:ext uri="{28A0092B-C50C-407E-A947-70E740481C1C}">
                <a14:useLocalDpi xmlns:a14="http://schemas.microsoft.com/office/drawing/2010/main" val="0"/>
              </a:ext>
            </a:extLst>
          </a:blip>
          <a:srcRect r="51892"/>
          <a:stretch>
            <a:fillRect/>
          </a:stretch>
        </p:blipFill>
        <p:spPr bwMode="auto">
          <a:xfrm>
            <a:off x="2161483" y="2632546"/>
            <a:ext cx="4319587"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Diagram (b) is titled, Departure event. A block has three divisions titled, Type, Time and Length. The values in the three divisions are as follows: D, 26, blank."/>
          <p:cNvPicPr>
            <a:picLocks noChangeAspect="1" noChangeArrowheads="1"/>
          </p:cNvPicPr>
          <p:nvPr/>
        </p:nvPicPr>
        <p:blipFill>
          <a:blip r:embed="rId2">
            <a:extLst>
              <a:ext uri="{28A0092B-C50C-407E-A947-70E740481C1C}">
                <a14:useLocalDpi xmlns:a14="http://schemas.microsoft.com/office/drawing/2010/main" val="0"/>
              </a:ext>
            </a:extLst>
          </a:blip>
          <a:srcRect l="46004"/>
          <a:stretch>
            <a:fillRect/>
          </a:stretch>
        </p:blipFill>
        <p:spPr bwMode="auto">
          <a:xfrm>
            <a:off x="1896370" y="4355866"/>
            <a:ext cx="484981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76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Queue </a:t>
            </a:r>
            <a:r>
              <a:rPr lang="en-US" altLang="en-US" sz="2000" b="0" dirty="0" smtClean="0">
                <a:ea typeface="ＭＳ Ｐゴシック" pitchFamily="2" charset="-128"/>
              </a:rPr>
              <a:t>(1 of 5)</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Like a line of people</a:t>
            </a:r>
          </a:p>
          <a:p>
            <a:pPr lvl="1" eaLnBrk="1" hangingPunct="1"/>
            <a:r>
              <a:rPr lang="en-US" altLang="en-US" sz="2400" dirty="0">
                <a:ea typeface="ＭＳ Ｐゴシック" pitchFamily="2" charset="-128"/>
              </a:rPr>
              <a:t>First person in line is first person served</a:t>
            </a:r>
          </a:p>
          <a:p>
            <a:pPr lvl="1" eaLnBrk="1" hangingPunct="1"/>
            <a:r>
              <a:rPr lang="en-US" altLang="en-US" sz="2400" dirty="0">
                <a:ea typeface="ＭＳ Ｐゴシック" pitchFamily="2" charset="-128"/>
              </a:rPr>
              <a:t>New elements of queue enter at its back</a:t>
            </a:r>
          </a:p>
          <a:p>
            <a:pPr lvl="1" eaLnBrk="1" hangingPunct="1"/>
            <a:r>
              <a:rPr lang="en-US" altLang="en-US" sz="2400" dirty="0">
                <a:ea typeface="ＭＳ Ｐゴシック" pitchFamily="2" charset="-128"/>
              </a:rPr>
              <a:t>Items leave the queue from its front</a:t>
            </a:r>
          </a:p>
          <a:p>
            <a:pPr eaLnBrk="1" hangingPunct="1"/>
            <a:r>
              <a:rPr lang="en-US" altLang="en-US" sz="2400" dirty="0">
                <a:ea typeface="ＭＳ Ｐゴシック" pitchFamily="2" charset="-128"/>
              </a:rPr>
              <a:t>Called </a:t>
            </a:r>
            <a:r>
              <a:rPr lang="en-US" altLang="en-US" sz="2400" dirty="0" smtClean="0">
                <a:ea typeface="ＭＳ Ｐゴシック" pitchFamily="2" charset="-128"/>
              </a:rPr>
              <a:t>F</a:t>
            </a:r>
            <a:r>
              <a:rPr lang="en-US" altLang="en-US" sz="100" dirty="0" smtClean="0">
                <a:ea typeface="ＭＳ Ｐゴシック" pitchFamily="2" charset="-128"/>
              </a:rPr>
              <a:t> </a:t>
            </a:r>
            <a:r>
              <a:rPr lang="en-US" altLang="en-US" sz="2400" dirty="0" smtClean="0">
                <a:ea typeface="ＭＳ Ｐゴシック" pitchFamily="2" charset="-128"/>
              </a:rPr>
              <a:t>I</a:t>
            </a:r>
            <a:r>
              <a:rPr lang="en-US" altLang="en-US" sz="100" dirty="0" smtClean="0">
                <a:ea typeface="ＭＳ Ｐゴシック" pitchFamily="2" charset="-128"/>
              </a:rPr>
              <a:t> </a:t>
            </a:r>
            <a:r>
              <a:rPr lang="en-US" altLang="en-US" sz="2400" dirty="0" smtClean="0">
                <a:ea typeface="ＭＳ Ｐゴシック" pitchFamily="2" charset="-128"/>
              </a:rPr>
              <a:t>F</a:t>
            </a:r>
            <a:r>
              <a:rPr lang="en-US" altLang="en-US" sz="100" dirty="0" smtClean="0">
                <a:ea typeface="ＭＳ Ｐゴシック" pitchFamily="2" charset="-128"/>
              </a:rPr>
              <a:t> </a:t>
            </a:r>
            <a:r>
              <a:rPr lang="en-US" altLang="en-US" sz="2400" dirty="0" smtClean="0">
                <a:ea typeface="ＭＳ Ｐゴシック" pitchFamily="2" charset="-128"/>
              </a:rPr>
              <a:t>O </a:t>
            </a:r>
            <a:r>
              <a:rPr lang="en-US" altLang="en-US" sz="2400" dirty="0">
                <a:ea typeface="ＭＳ Ｐゴシック" pitchFamily="2" charset="-128"/>
              </a:rPr>
              <a:t>behavior</a:t>
            </a:r>
          </a:p>
          <a:p>
            <a:pPr lvl="1" eaLnBrk="1" hangingPunct="1"/>
            <a:r>
              <a:rPr lang="en-US" altLang="en-US" sz="2400" b="1" dirty="0">
                <a:ea typeface="ＭＳ Ｐゴシック" pitchFamily="2" charset="-128"/>
              </a:rPr>
              <a:t>F</a:t>
            </a:r>
            <a:r>
              <a:rPr lang="en-US" altLang="en-US" sz="2400" dirty="0">
                <a:ea typeface="ＭＳ Ｐゴシック" pitchFamily="2" charset="-128"/>
              </a:rPr>
              <a:t>irst </a:t>
            </a:r>
            <a:r>
              <a:rPr lang="en-US" altLang="en-US" sz="2400" b="1" dirty="0">
                <a:ea typeface="ＭＳ Ｐゴシック" pitchFamily="2" charset="-128"/>
              </a:rPr>
              <a:t>I</a:t>
            </a:r>
            <a:r>
              <a:rPr lang="en-US" altLang="en-US" sz="2400" dirty="0">
                <a:ea typeface="ＭＳ Ｐゴシック" pitchFamily="2" charset="-128"/>
              </a:rPr>
              <a:t>n </a:t>
            </a:r>
            <a:r>
              <a:rPr lang="en-US" altLang="en-US" sz="2400" b="1" dirty="0">
                <a:ea typeface="ＭＳ Ｐゴシック" pitchFamily="2" charset="-128"/>
              </a:rPr>
              <a:t>F</a:t>
            </a:r>
            <a:r>
              <a:rPr lang="en-US" altLang="en-US" sz="2400" dirty="0">
                <a:ea typeface="ＭＳ Ｐゴシック" pitchFamily="2" charset="-128"/>
              </a:rPr>
              <a:t>irst </a:t>
            </a:r>
            <a:r>
              <a:rPr lang="en-US" altLang="en-US" sz="2400" b="1" dirty="0" smtClean="0">
                <a:ea typeface="ＭＳ Ｐゴシック" pitchFamily="2" charset="-128"/>
              </a:rPr>
              <a:t>O</a:t>
            </a:r>
            <a:r>
              <a:rPr lang="en-US" altLang="en-US" sz="2400" dirty="0" smtClean="0">
                <a:ea typeface="ＭＳ Ｐゴシック" pitchFamily="2" charset="-128"/>
              </a:rPr>
              <a:t>ut</a:t>
            </a:r>
            <a:endParaRPr lang="en-US" altLang="en-US" sz="2400" dirty="0">
              <a:ea typeface="ＭＳ Ｐゴシック" pitchFamily="2" charset="-128"/>
            </a:endParaRPr>
          </a:p>
        </p:txBody>
      </p:sp>
    </p:spTree>
    <p:extLst>
      <p:ext uri="{BB962C8B-B14F-4D97-AF65-F5344CB8AC3E}">
        <p14:creationId xmlns:p14="http://schemas.microsoft.com/office/powerpoint/2010/main" val="147848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(8 </a:t>
            </a:r>
            <a:r>
              <a:rPr lang="en-US" altLang="en-US" sz="2000" b="0" dirty="0">
                <a:ea typeface="ＭＳ Ｐゴシック" pitchFamily="2" charset="-128"/>
              </a:rPr>
              <a:t>of 9)</a:t>
            </a:r>
            <a:endParaRPr lang="en-US" dirty="0"/>
          </a:p>
        </p:txBody>
      </p:sp>
      <p:sp>
        <p:nvSpPr>
          <p:cNvPr id="4" name="Text Placeholder 3"/>
          <p:cNvSpPr>
            <a:spLocks noGrp="1"/>
          </p:cNvSpPr>
          <p:nvPr>
            <p:ph type="body" idx="1"/>
          </p:nvPr>
        </p:nvSpPr>
        <p:spPr/>
        <p:txBody>
          <a:bodyPr/>
          <a:lstStyle/>
          <a:p>
            <a:pPr eaLnBrk="1" hangingPunct="1"/>
            <a:r>
              <a:rPr lang="en-US" altLang="en-US" sz="2400" dirty="0">
                <a:ea typeface="ＭＳ Ｐゴシック" pitchFamily="2" charset="-128"/>
              </a:rPr>
              <a:t>Two tasks required to process each event</a:t>
            </a:r>
          </a:p>
          <a:p>
            <a:pPr lvl="1" eaLnBrk="1" hangingPunct="1"/>
            <a:r>
              <a:rPr lang="en-US" altLang="en-US" sz="2400" dirty="0">
                <a:ea typeface="ＭＳ Ｐゴシック" pitchFamily="2" charset="-128"/>
              </a:rPr>
              <a:t>Update the bank line: Add or remove customers.</a:t>
            </a:r>
          </a:p>
          <a:p>
            <a:pPr lvl="1" eaLnBrk="1" hangingPunct="1"/>
            <a:r>
              <a:rPr lang="en-US" altLang="en-US" sz="2400" dirty="0">
                <a:ea typeface="ＭＳ Ｐゴシック" pitchFamily="2" charset="-128"/>
              </a:rPr>
              <a:t>Update the event queue: Add or remove events.</a:t>
            </a:r>
          </a:p>
          <a:p>
            <a:pPr eaLnBrk="1" hangingPunct="1"/>
            <a:r>
              <a:rPr lang="en-US" altLang="en-US" sz="2400" dirty="0">
                <a:ea typeface="ＭＳ Ｐゴシック" pitchFamily="2" charset="-128"/>
              </a:rPr>
              <a:t>New </a:t>
            </a:r>
            <a:r>
              <a:rPr lang="en-US" altLang="en-US" sz="2400" dirty="0" smtClean="0">
                <a:ea typeface="ＭＳ Ｐゴシック" pitchFamily="2" charset="-128"/>
              </a:rPr>
              <a:t>customer</a:t>
            </a:r>
            <a:endParaRPr lang="en-US" altLang="en-US" sz="2400" dirty="0">
              <a:ea typeface="ＭＳ Ｐゴシック" pitchFamily="2" charset="-128"/>
            </a:endParaRPr>
          </a:p>
          <a:p>
            <a:pPr lvl="1" eaLnBrk="1" hangingPunct="1"/>
            <a:r>
              <a:rPr lang="en-US" altLang="en-US" sz="2400" dirty="0">
                <a:ea typeface="ＭＳ Ｐゴシック" pitchFamily="2" charset="-128"/>
              </a:rPr>
              <a:t>Always enters bank line</a:t>
            </a:r>
          </a:p>
          <a:p>
            <a:pPr lvl="1" eaLnBrk="1" hangingPunct="1"/>
            <a:r>
              <a:rPr lang="en-US" altLang="en-US" sz="2400" dirty="0">
                <a:ea typeface="ＭＳ Ｐゴシック" pitchFamily="2" charset="-128"/>
              </a:rPr>
              <a:t>Served while at the front of the </a:t>
            </a:r>
            <a:r>
              <a:rPr lang="en-US" altLang="en-US" sz="2400" dirty="0" smtClean="0">
                <a:ea typeface="ＭＳ Ｐゴシック" pitchFamily="2" charset="-128"/>
              </a:rPr>
              <a:t>line</a:t>
            </a:r>
            <a:endParaRPr lang="en-US" altLang="en-US" sz="2400" dirty="0">
              <a:ea typeface="ＭＳ Ｐゴシック" pitchFamily="2" charset="-128"/>
            </a:endParaRPr>
          </a:p>
        </p:txBody>
      </p:sp>
    </p:spTree>
    <p:extLst>
      <p:ext uri="{BB962C8B-B14F-4D97-AF65-F5344CB8AC3E}">
        <p14:creationId xmlns:p14="http://schemas.microsoft.com/office/powerpoint/2010/main" val="221676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Application: Simulation </a:t>
            </a:r>
            <a:r>
              <a:rPr lang="en-US" altLang="en-US" sz="2000" b="0" dirty="0" smtClean="0">
                <a:ea typeface="ＭＳ Ｐゴシック" pitchFamily="2" charset="-128"/>
              </a:rPr>
              <a:t>(9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862781"/>
          </a:xfrm>
        </p:spPr>
        <p:txBody>
          <a:bodyPr/>
          <a:lstStyle/>
          <a:p>
            <a:pPr marL="0" indent="0">
              <a:buNone/>
            </a:pPr>
            <a:r>
              <a:rPr lang="en-US" altLang="en-US" sz="2200" b="1" dirty="0" smtClean="0">
                <a:ea typeface="ＭＳ Ｐゴシック" pitchFamily="2" charset="-128"/>
              </a:rPr>
              <a:t>Figure </a:t>
            </a:r>
            <a:r>
              <a:rPr lang="en-US" altLang="en-US" sz="2200" b="1" dirty="0">
                <a:ea typeface="ＭＳ Ｐゴシック" pitchFamily="2" charset="-128"/>
              </a:rPr>
              <a:t>13-8</a:t>
            </a:r>
            <a:r>
              <a:rPr lang="en-US" altLang="en-US" sz="2200" dirty="0">
                <a:ea typeface="ＭＳ Ｐゴシック" pitchFamily="2" charset="-128"/>
              </a:rPr>
              <a:t> A trace of the bank simulation algorithm for the data (20, 6), (22, 4), (23, 2), (30, 3</a:t>
            </a:r>
            <a:r>
              <a:rPr lang="en-US" altLang="en-US" sz="2200" dirty="0" smtClean="0">
                <a:ea typeface="ＭＳ Ｐゴシック" pitchFamily="2" charset="-128"/>
              </a:rPr>
              <a:t>)</a:t>
            </a:r>
            <a:endParaRPr lang="en-US" altLang="en-US" sz="2200" dirty="0">
              <a:ea typeface="ＭＳ Ｐゴシック" pitchFamily="2" charset="-128"/>
            </a:endParaRPr>
          </a:p>
        </p:txBody>
      </p:sp>
      <p:pic>
        <p:nvPicPr>
          <p:cNvPr id="5" name="Picture 6" descr="A diagram illustrates a bank simulation algorithm, where Time, Bank and an event Priority Queue are given. Inside Bank, current customer and bank line, with waiting customers are given. Both in bank line and event priority queue, customers are mentioned from front to back. At time 0, there are no current customers and no waiting customers. In event Priority Queue, the following customers are present (values are Type, Time and Length where value A for Type denotes arrival and D denotes Departure): A 20 6; A 22 4; A 23 2; A 30 3. At time 20, C sub 20 is current customer and customer A 20 6 moves to front of bank line. In event Priority Queue, the following customers are present: A 22 4; A 23 2; D 26 blank; A 30 3. Here, D 26 blank is shaded in blue. At time 22, C sub 20 is current customer and customer A 22 4 is at the front of bank line, shaded in blue. In event Priority Queue, the following customers are present: A 23 2; D 26 blank; A 30 3. At time 23, C sub 20 is current customer. Customer A 22 4 is at the front and A 23 2 is at the back of the bank line. In event Priority Queue, the following customers are present: D 26 blank; A 30 3. Here, A 23 2 is shaded in blue. At time 26, C sub 22 is current customer. Customer A 23 2 is at the front of the bank line. In event Priority Queue, the following customers are present: A 30 3; D 30 blank. Here, D 30 blank is shaded in blue. At time 30, C sub 23 is current customer. Customer A 30 3 is at the front of the bank line. In event Priority Queue, the following customers are present: D 32 blank. Here, A 30 3 and D 32 blank are shaded in blue. At time 32, C sub 30 is current customer. There are no waiting customers. In event Priority Queue, the following customers are present: D 35 blank. Here, D 35 blank is shaded in blue. At time 35, there are no current, waiting and queued customers. The customers shaded in blue denote events that change or are created at each point in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201" y="2750531"/>
            <a:ext cx="5085597" cy="333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37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39665" cy="1097279"/>
          </a:xfrm>
        </p:spPr>
        <p:txBody>
          <a:bodyPr/>
          <a:lstStyle/>
          <a:p>
            <a:r>
              <a:rPr lang="en-US" altLang="en-US" dirty="0">
                <a:ea typeface="ＭＳ Ｐゴシック" pitchFamily="2" charset="-128"/>
              </a:rPr>
              <a:t>Position-Oriented and </a:t>
            </a:r>
            <a:r>
              <a:rPr lang="en-US" altLang="en-US" dirty="0" smtClean="0">
                <a:ea typeface="ＭＳ Ｐゴシック" pitchFamily="2" charset="-128"/>
              </a:rPr>
              <a:t>Value-Oriented 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a:t>
            </a:r>
            <a:r>
              <a:rPr lang="en-US" altLang="en-US" sz="100" dirty="0" smtClean="0">
                <a:ea typeface="ＭＳ Ｐゴシック" pitchFamily="2" charset="-128"/>
              </a:rPr>
              <a:t> </a:t>
            </a:r>
            <a:r>
              <a:rPr lang="en-US" altLang="en-US" dirty="0" smtClean="0">
                <a:ea typeface="ＭＳ Ｐゴシック" pitchFamily="2" charset="-128"/>
              </a:rPr>
              <a:t>s </a:t>
            </a:r>
            <a:r>
              <a:rPr lang="en-US" altLang="en-US" sz="2000" b="0" dirty="0" smtClean="0">
                <a:ea typeface="ＭＳ Ｐゴシック" pitchFamily="2" charset="-128"/>
              </a:rPr>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Position-oriented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T</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s</a:t>
            </a:r>
            <a:endParaRPr lang="en-US" altLang="en-US" sz="2400" dirty="0">
              <a:ea typeface="ＭＳ Ｐゴシック" pitchFamily="2" charset="-128"/>
            </a:endParaRPr>
          </a:p>
          <a:p>
            <a:pPr lvl="1" eaLnBrk="1" hangingPunct="1"/>
            <a:r>
              <a:rPr lang="en-US" altLang="en-US" sz="2400" dirty="0">
                <a:ea typeface="ＭＳ Ｐゴシック" pitchFamily="2" charset="-128"/>
              </a:rPr>
              <a:t>Stack, list, queue</a:t>
            </a:r>
          </a:p>
          <a:p>
            <a:pPr eaLnBrk="1" hangingPunct="1"/>
            <a:r>
              <a:rPr lang="en-US" altLang="en-US" sz="2400" dirty="0">
                <a:ea typeface="ＭＳ Ｐゴシック" pitchFamily="2" charset="-128"/>
              </a:rPr>
              <a:t>Value-oriented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a:t>
            </a:r>
            <a:r>
              <a:rPr lang="en-US" altLang="en-US" sz="100" dirty="0" smtClean="0">
                <a:ea typeface="ＭＳ Ｐゴシック" pitchFamily="2" charset="-128"/>
              </a:rPr>
              <a:t> </a:t>
            </a:r>
            <a:r>
              <a:rPr lang="en-US" altLang="en-US" sz="2400" dirty="0" smtClean="0">
                <a:ea typeface="ＭＳ Ｐゴシック" pitchFamily="2" charset="-128"/>
              </a:rPr>
              <a:t>s</a:t>
            </a:r>
            <a:endParaRPr lang="en-US" altLang="en-US" sz="2400" dirty="0">
              <a:ea typeface="ＭＳ Ｐゴシック" pitchFamily="2" charset="-128"/>
            </a:endParaRPr>
          </a:p>
          <a:p>
            <a:pPr lvl="1" eaLnBrk="1" hangingPunct="1"/>
            <a:r>
              <a:rPr lang="en-US" altLang="en-US" sz="2400" dirty="0">
                <a:ea typeface="ＭＳ Ｐゴシック" pitchFamily="2" charset="-128"/>
              </a:rPr>
              <a:t>Sorted </a:t>
            </a:r>
            <a:r>
              <a:rPr lang="en-US" altLang="en-US" sz="2400" dirty="0" smtClean="0">
                <a:ea typeface="ＭＳ Ｐゴシック" pitchFamily="2" charset="-128"/>
              </a:rPr>
              <a:t>list</a:t>
            </a:r>
            <a:endParaRPr lang="en-US" altLang="en-US" sz="2400" dirty="0">
              <a:ea typeface="ＭＳ Ｐゴシック" pitchFamily="2" charset="-128"/>
            </a:endParaRPr>
          </a:p>
        </p:txBody>
      </p:sp>
    </p:spTree>
    <p:extLst>
      <p:ext uri="{BB962C8B-B14F-4D97-AF65-F5344CB8AC3E}">
        <p14:creationId xmlns:p14="http://schemas.microsoft.com/office/powerpoint/2010/main" val="1735335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21677" cy="1097279"/>
          </a:xfrm>
        </p:spPr>
        <p:txBody>
          <a:bodyPr/>
          <a:lstStyle/>
          <a:p>
            <a:r>
              <a:rPr lang="en-US" altLang="en-US" dirty="0">
                <a:ea typeface="ＭＳ Ｐゴシック" pitchFamily="2" charset="-128"/>
              </a:rPr>
              <a:t>Position-Oriented and Value-Oriented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a:t>
            </a:r>
            <a:r>
              <a:rPr lang="en-US" altLang="en-US" sz="100" dirty="0">
                <a:ea typeface="ＭＳ Ｐゴシック" pitchFamily="2" charset="-128"/>
              </a:rPr>
              <a:t> </a:t>
            </a:r>
            <a:r>
              <a:rPr lang="en-US" altLang="en-US" dirty="0" smtClean="0">
                <a:ea typeface="ＭＳ Ｐゴシック" pitchFamily="2" charset="-128"/>
              </a:rPr>
              <a:t>s</a:t>
            </a:r>
            <a:r>
              <a:rPr lang="en-US" altLang="en-US" sz="3200" dirty="0" smtClean="0">
                <a:ea typeface="ＭＳ Ｐゴシック" pitchFamily="2" charset="-128"/>
              </a:rPr>
              <a:t> </a:t>
            </a:r>
            <a:r>
              <a:rPr lang="en-US" altLang="en-US" sz="2000" b="0" dirty="0" smtClean="0">
                <a:ea typeface="ＭＳ Ｐゴシック" pitchFamily="2" charset="-128"/>
              </a:rPr>
              <a:t>(2 </a:t>
            </a:r>
            <a:r>
              <a:rPr lang="en-US" altLang="en-US" sz="2000" b="0" dirty="0">
                <a:ea typeface="ＭＳ Ｐゴシック" pitchFamily="2" charset="-128"/>
              </a:rPr>
              <a:t>of 3)</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Comparison of stack and queue operations</a:t>
            </a:r>
          </a:p>
          <a:p>
            <a:pPr lvl="1" eaLnBrk="1" hangingPunct="1"/>
            <a:r>
              <a:rPr lang="en-US" altLang="en-US" sz="2400" b="1" dirty="0">
                <a:solidFill>
                  <a:schemeClr val="tx1"/>
                </a:solidFill>
                <a:ea typeface="ＭＳ Ｐゴシック" pitchFamily="2" charset="-128"/>
              </a:rPr>
              <a:t>isEmpty</a:t>
            </a:r>
            <a:r>
              <a:rPr lang="en-US" altLang="en-US" sz="2400" dirty="0">
                <a:solidFill>
                  <a:srgbClr val="002060"/>
                </a:solidFill>
                <a:ea typeface="ＭＳ Ｐゴシック" pitchFamily="2" charset="-128"/>
              </a:rPr>
              <a:t> </a:t>
            </a:r>
            <a:r>
              <a:rPr lang="en-US" altLang="en-US" sz="2400" dirty="0">
                <a:ea typeface="ＭＳ Ｐゴシック" pitchFamily="2" charset="-128"/>
              </a:rPr>
              <a:t>for both</a:t>
            </a:r>
          </a:p>
          <a:p>
            <a:pPr lvl="1" eaLnBrk="1" hangingPunct="1"/>
            <a:r>
              <a:rPr lang="en-US" altLang="en-US" sz="2400" b="1" dirty="0">
                <a:solidFill>
                  <a:schemeClr val="tx1"/>
                </a:solidFill>
                <a:ea typeface="ＭＳ Ｐゴシック" pitchFamily="2" charset="-128"/>
              </a:rPr>
              <a:t>pop</a:t>
            </a:r>
            <a:r>
              <a:rPr lang="en-US" altLang="en-US" sz="2400" dirty="0">
                <a:ea typeface="ＭＳ Ｐゴシック" pitchFamily="2" charset="-128"/>
              </a:rPr>
              <a:t> and </a:t>
            </a:r>
            <a:r>
              <a:rPr lang="en-US" altLang="en-US" sz="2400" b="1" dirty="0">
                <a:solidFill>
                  <a:schemeClr val="tx1"/>
                </a:solidFill>
                <a:ea typeface="ＭＳ Ｐゴシック" pitchFamily="2" charset="-128"/>
              </a:rPr>
              <a:t>dequeue</a:t>
            </a:r>
          </a:p>
          <a:p>
            <a:pPr lvl="1" eaLnBrk="1" hangingPunct="1"/>
            <a:r>
              <a:rPr lang="en-US" altLang="en-US" sz="2400" b="1" dirty="0">
                <a:solidFill>
                  <a:schemeClr val="tx1"/>
                </a:solidFill>
                <a:ea typeface="ＭＳ Ｐゴシック" pitchFamily="2" charset="-128"/>
              </a:rPr>
              <a:t>peek </a:t>
            </a:r>
            <a:r>
              <a:rPr lang="en-US" altLang="en-US" sz="2400" dirty="0">
                <a:ea typeface="ＭＳ Ｐゴシック" pitchFamily="2" charset="-128"/>
              </a:rPr>
              <a:t>and </a:t>
            </a:r>
            <a:r>
              <a:rPr lang="en-US" altLang="en-US" sz="2400" b="1" dirty="0" smtClean="0">
                <a:solidFill>
                  <a:schemeClr val="tx1"/>
                </a:solidFill>
                <a:ea typeface="ＭＳ Ｐゴシック" pitchFamily="2" charset="-128"/>
              </a:rPr>
              <a:t>peekFront</a:t>
            </a:r>
            <a:endParaRPr lang="en-US" altLang="en-US" sz="2400" b="1" dirty="0">
              <a:solidFill>
                <a:schemeClr val="tx1"/>
              </a:solidFill>
              <a:ea typeface="ＭＳ Ｐゴシック" pitchFamily="2" charset="-128"/>
            </a:endParaRPr>
          </a:p>
        </p:txBody>
      </p:sp>
    </p:spTree>
    <p:extLst>
      <p:ext uri="{BB962C8B-B14F-4D97-AF65-F5344CB8AC3E}">
        <p14:creationId xmlns:p14="http://schemas.microsoft.com/office/powerpoint/2010/main" val="3835409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51174" cy="1097279"/>
          </a:xfrm>
        </p:spPr>
        <p:txBody>
          <a:bodyPr/>
          <a:lstStyle/>
          <a:p>
            <a:r>
              <a:rPr lang="en-US" altLang="en-US" dirty="0">
                <a:ea typeface="ＭＳ Ｐゴシック" pitchFamily="2" charset="-128"/>
              </a:rPr>
              <a:t>Position-Oriented and Value-Oriented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a:t>
            </a:r>
            <a:r>
              <a:rPr lang="en-US" altLang="en-US" sz="100" dirty="0">
                <a:ea typeface="ＭＳ Ｐゴシック" pitchFamily="2" charset="-128"/>
              </a:rPr>
              <a:t> </a:t>
            </a:r>
            <a:r>
              <a:rPr lang="en-US" altLang="en-US" dirty="0">
                <a:ea typeface="ＭＳ Ｐゴシック" pitchFamily="2" charset="-128"/>
              </a:rPr>
              <a:t>s </a:t>
            </a:r>
            <a:r>
              <a:rPr lang="en-US" altLang="en-US" sz="2000" b="0" dirty="0" smtClean="0">
                <a:ea typeface="ＭＳ Ｐゴシック" pitchFamily="2" charset="-128"/>
              </a:rPr>
              <a:t>(3 </a:t>
            </a:r>
            <a:r>
              <a:rPr lang="en-US" altLang="en-US" sz="2000" b="0" dirty="0">
                <a:ea typeface="ＭＳ Ｐゴシック" pitchFamily="2" charset="-128"/>
              </a:rPr>
              <a:t>of 3)</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 operations generalize stack and queue operations</a:t>
            </a:r>
          </a:p>
          <a:p>
            <a:pPr lvl="1" eaLnBrk="1" hangingPunct="1"/>
            <a:r>
              <a:rPr lang="en-US" altLang="en-US" sz="2400" b="1" dirty="0">
                <a:solidFill>
                  <a:schemeClr val="tx1"/>
                </a:solidFill>
                <a:ea typeface="ＭＳ Ｐゴシック" pitchFamily="2" charset="-128"/>
              </a:rPr>
              <a:t>getLength</a:t>
            </a:r>
          </a:p>
          <a:p>
            <a:pPr lvl="1" eaLnBrk="1" hangingPunct="1"/>
            <a:r>
              <a:rPr lang="en-US" altLang="en-US" sz="2400" b="1" dirty="0">
                <a:solidFill>
                  <a:schemeClr val="tx1"/>
                </a:solidFill>
                <a:ea typeface="ＭＳ Ｐゴシック" pitchFamily="2" charset="-128"/>
              </a:rPr>
              <a:t>insert</a:t>
            </a:r>
          </a:p>
          <a:p>
            <a:pPr lvl="1" eaLnBrk="1" hangingPunct="1"/>
            <a:r>
              <a:rPr lang="en-US" altLang="en-US" sz="2400" b="1" dirty="0">
                <a:solidFill>
                  <a:schemeClr val="tx1"/>
                </a:solidFill>
                <a:ea typeface="ＭＳ Ｐゴシック" pitchFamily="2" charset="-128"/>
              </a:rPr>
              <a:t>remove</a:t>
            </a:r>
          </a:p>
          <a:p>
            <a:pPr lvl="1" eaLnBrk="1" hangingPunct="1"/>
            <a:r>
              <a:rPr lang="en-US" altLang="en-US" sz="2400" b="1" dirty="0" smtClean="0">
                <a:solidFill>
                  <a:schemeClr val="tx1"/>
                </a:solidFill>
                <a:ea typeface="ＭＳ Ｐゴシック" pitchFamily="2" charset="-128"/>
              </a:rPr>
              <a:t>getEntry</a:t>
            </a:r>
            <a:endParaRPr lang="en-US" altLang="en-US" sz="2400" b="1" dirty="0">
              <a:solidFill>
                <a:schemeClr val="tx1"/>
              </a:solidFill>
              <a:ea typeface="ＭＳ Ｐゴシック" pitchFamily="2" charset="-128"/>
            </a:endParaRPr>
          </a:p>
        </p:txBody>
      </p:sp>
    </p:spTree>
    <p:extLst>
      <p:ext uri="{BB962C8B-B14F-4D97-AF65-F5344CB8AC3E}">
        <p14:creationId xmlns:p14="http://schemas.microsoft.com/office/powerpoint/2010/main" val="4077015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Queue </a:t>
            </a:r>
            <a:r>
              <a:rPr lang="en-US" altLang="en-US" sz="2000" b="0" dirty="0" smtClean="0">
                <a:ea typeface="ＭＳ Ｐゴシック" pitchFamily="2" charset="-128"/>
              </a:rPr>
              <a:t>(2 </a:t>
            </a:r>
            <a:r>
              <a:rPr lang="en-US" altLang="en-US" sz="2000" b="0" dirty="0">
                <a:ea typeface="ＭＳ Ｐゴシック" pitchFamily="2" charset="-128"/>
              </a:rPr>
              <a:t>of 5)</a:t>
            </a:r>
            <a:endParaRPr lang="en-US" dirty="0"/>
          </a:p>
        </p:txBody>
      </p:sp>
      <p:sp>
        <p:nvSpPr>
          <p:cNvPr id="3" name="Text Placeholder 2"/>
          <p:cNvSpPr>
            <a:spLocks noGrp="1"/>
          </p:cNvSpPr>
          <p:nvPr>
            <p:ph type="body" idx="1"/>
          </p:nvPr>
        </p:nvSpPr>
        <p:spPr>
          <a:xfrm>
            <a:off x="457200" y="1600201"/>
            <a:ext cx="8229600" cy="435076"/>
          </a:xfrm>
        </p:spPr>
        <p:txBody>
          <a:bodyPr/>
          <a:lstStyle/>
          <a:p>
            <a:pPr marL="0" indent="0">
              <a:buNone/>
            </a:pPr>
            <a:r>
              <a:rPr lang="en-US" altLang="en-US" sz="2200" b="1" dirty="0" smtClean="0">
                <a:ea typeface="ＭＳ Ｐゴシック" pitchFamily="2" charset="-128"/>
              </a:rPr>
              <a:t>Figure 13-1 </a:t>
            </a:r>
            <a:r>
              <a:rPr lang="en-US" altLang="en-US" sz="2200" dirty="0" smtClean="0">
                <a:ea typeface="ＭＳ Ｐゴシック" pitchFamily="2" charset="-128"/>
              </a:rPr>
              <a:t>U</a:t>
            </a:r>
            <a:r>
              <a:rPr lang="en-US" altLang="en-US" sz="100" dirty="0" smtClean="0">
                <a:ea typeface="ＭＳ Ｐゴシック" pitchFamily="2" charset="-128"/>
              </a:rPr>
              <a:t> </a:t>
            </a:r>
            <a:r>
              <a:rPr lang="en-US" altLang="en-US" sz="2200" dirty="0" smtClean="0">
                <a:ea typeface="ＭＳ Ｐゴシック" pitchFamily="2" charset="-128"/>
              </a:rPr>
              <a:t>M</a:t>
            </a:r>
            <a:r>
              <a:rPr lang="en-US" altLang="en-US" sz="100" dirty="0" smtClean="0">
                <a:ea typeface="ＭＳ Ｐゴシック" pitchFamily="2" charset="-128"/>
              </a:rPr>
              <a:t> </a:t>
            </a:r>
            <a:r>
              <a:rPr lang="en-US" altLang="en-US" sz="2200" dirty="0" smtClean="0">
                <a:ea typeface="ＭＳ Ｐゴシック" pitchFamily="2" charset="-128"/>
              </a:rPr>
              <a:t>L </a:t>
            </a:r>
            <a:r>
              <a:rPr lang="en-US" altLang="en-US" sz="2200" dirty="0">
                <a:ea typeface="ＭＳ Ｐゴシック" pitchFamily="2" charset="-128"/>
              </a:rPr>
              <a:t>diagram for the class </a:t>
            </a:r>
            <a:r>
              <a:rPr lang="en-US" altLang="en-US" sz="2200" dirty="0" smtClean="0">
                <a:ea typeface="ＭＳ Ｐゴシック" pitchFamily="2" charset="-128"/>
              </a:rPr>
              <a:t>Queue</a:t>
            </a:r>
            <a:endParaRPr lang="en-US" altLang="en-US" sz="2200" dirty="0">
              <a:ea typeface="ＭＳ Ｐゴシック" pitchFamily="2" charset="-128"/>
            </a:endParaRPr>
          </a:p>
        </p:txBody>
      </p:sp>
      <p:pic>
        <p:nvPicPr>
          <p:cNvPr id="6" name="Picture 2" descr="A U M L diagram of a class titled, Queue has no attributes and the following methods: Is Empty left parenthesis right parenthesis colon Boolean, en queue left parenthesis new Entry colon Item Type right parenthesis colon Boolean, de queue left parenthesis right parenthesis colon Boolean, peek Front left parenthesis right parenthesis colon Item Type. All methods have public access spec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703" y="2532471"/>
            <a:ext cx="5520595" cy="25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36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Queue </a:t>
            </a:r>
            <a:r>
              <a:rPr lang="en-US" altLang="en-US" sz="2000" b="0" dirty="0" smtClean="0">
                <a:ea typeface="ＭＳ Ｐゴシック" pitchFamily="2" charset="-128"/>
              </a:rPr>
              <a:t>(3 </a:t>
            </a:r>
            <a:r>
              <a:rPr lang="en-US" altLang="en-US" sz="2000" b="0" dirty="0">
                <a:ea typeface="ＭＳ Ｐゴシック" pitchFamily="2" charset="-128"/>
              </a:rPr>
              <a:t>of 5)</a:t>
            </a:r>
            <a:endParaRPr lang="en-US" dirty="0"/>
          </a:p>
        </p:txBody>
      </p:sp>
      <p:sp>
        <p:nvSpPr>
          <p:cNvPr id="3" name="Text Placeholder 2"/>
          <p:cNvSpPr>
            <a:spLocks noGrp="1"/>
          </p:cNvSpPr>
          <p:nvPr>
            <p:ph type="body" idx="1"/>
          </p:nvPr>
        </p:nvSpPr>
        <p:spPr>
          <a:xfrm>
            <a:off x="457200" y="1600201"/>
            <a:ext cx="8229600" cy="457200"/>
          </a:xfrm>
        </p:spPr>
        <p:txBody>
          <a:bodyPr/>
          <a:lstStyle/>
          <a:p>
            <a:pPr marL="0" indent="0">
              <a:buNone/>
            </a:pPr>
            <a:r>
              <a:rPr lang="en-US" altLang="en-US" sz="2200" b="1" dirty="0" smtClean="0">
                <a:ea typeface="ＭＳ Ｐゴシック" pitchFamily="2" charset="-128"/>
              </a:rPr>
              <a:t>Figure </a:t>
            </a:r>
            <a:r>
              <a:rPr lang="en-US" altLang="en-US" sz="2200" b="1" dirty="0">
                <a:ea typeface="ＭＳ Ｐゴシック" pitchFamily="2" charset="-128"/>
              </a:rPr>
              <a:t>13-2 </a:t>
            </a:r>
            <a:r>
              <a:rPr lang="en-US" altLang="en-US" sz="2200" dirty="0">
                <a:ea typeface="ＭＳ Ｐゴシック" pitchFamily="2" charset="-128"/>
              </a:rPr>
              <a:t>Some queue </a:t>
            </a:r>
            <a:r>
              <a:rPr lang="en-US" altLang="en-US" sz="2200" dirty="0" smtClean="0">
                <a:ea typeface="ＭＳ Ｐゴシック" pitchFamily="2" charset="-128"/>
              </a:rPr>
              <a:t>operations</a:t>
            </a:r>
            <a:endParaRPr lang="en-US" altLang="en-US" sz="2200" dirty="0">
              <a:ea typeface="ＭＳ Ｐゴシック" pitchFamily="2" charset="-128"/>
            </a:endParaRPr>
          </a:p>
        </p:txBody>
      </p:sp>
      <p:pic>
        <p:nvPicPr>
          <p:cNvPr id="6" name="Picture 2" descr="A Table, to illustrate queue operations, has 7 rows and 2 columns. The columns have the following headings from left to right. Operation, Queue after operation. The row entries are as follows. Row 1. Operation, a Queue equals an empty queue. Queue after operation, blank. Row 2. Operation, a Queue period en queue left parenthesis 5 right parenthesis. Queue after operation, 5. Row 3. Operation, a Queue period en queue left parenthesis 2 right parenthesis. Queue after operation, 5 2. Row 4. Operation, a Queue period en queue left parenthesis 7 right parenthesis. Queue after operation, 5 2 7. Row 5. Operation, a Queue period peek Front left parenthesis right parenthesis. Queue after operation, 5 2 7 (Returns 5). Row 6. Operation, a Queue period de queue left parenthesis right parenthesis. Queue after operation, 2 7. Row 7. Operation, a Queue period de queue left parenthesis right parenthesis. Queue after operation, 7. The first element in all rows under Queue after operation column are highlighted and labeled, 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344952"/>
            <a:ext cx="711358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68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Queue </a:t>
            </a:r>
            <a:r>
              <a:rPr lang="en-US" altLang="en-US" sz="2000" b="0" dirty="0" smtClean="0">
                <a:ea typeface="ＭＳ Ｐゴシック" pitchFamily="2" charset="-128"/>
              </a:rPr>
              <a:t>(4 </a:t>
            </a:r>
            <a:r>
              <a:rPr lang="en-US" altLang="en-US" sz="2000" b="0" dirty="0">
                <a:ea typeface="ＭＳ Ｐゴシック" pitchFamily="2" charset="-128"/>
              </a:rPr>
              <a:t>of 5)</a:t>
            </a:r>
            <a:endParaRPr lang="en-US"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200" b="1" dirty="0" smtClean="0">
                <a:ea typeface="ＭＳ Ｐゴシック" pitchFamily="2" charset="-128"/>
              </a:rPr>
              <a:t>Listing </a:t>
            </a:r>
            <a:r>
              <a:rPr lang="en-US" altLang="en-US" sz="2200" b="1" dirty="0">
                <a:ea typeface="ＭＳ Ｐゴシック" pitchFamily="2" charset="-128"/>
              </a:rPr>
              <a:t>13-1 </a:t>
            </a:r>
            <a:r>
              <a:rPr lang="en-US" altLang="en-US" sz="2200" dirty="0">
                <a:ea typeface="ＭＳ Ｐゴシック" pitchFamily="2" charset="-128"/>
              </a:rPr>
              <a:t>A C++ interface for </a:t>
            </a:r>
            <a:r>
              <a:rPr lang="en-US" altLang="en-US" sz="2200" dirty="0" smtClean="0">
                <a:ea typeface="ＭＳ Ｐゴシック" pitchFamily="2" charset="-128"/>
              </a:rPr>
              <a:t>queues</a:t>
            </a:r>
            <a:endParaRPr lang="en-US" altLang="en-US" sz="2200" dirty="0">
              <a:ea typeface="ＭＳ Ｐゴシック" pitchFamily="2" charset="-128"/>
            </a:endParaRPr>
          </a:p>
        </p:txBody>
      </p:sp>
      <p:pic>
        <p:nvPicPr>
          <p:cNvPr id="6" name="Picture 6" descr="Computer code has 36 lines. The lines read as follows. Line 1. forward slash asterisk asterisk at sign file Queue Interface period h asterisk forward slash. Line 2. hash if n, d e f QUEUE underscore INTERFACE underscore. Line 3. hash define QUEUE underscore INTERFACE underscore. Line 4. blank. Line 5. template left angle bracket class Item Type right angle bracket. Line 6. class Queue Interface. Line 7. left brace. Line 8. public colon. Line 9, indented once. forward slash asterisk asterisk Sees whether this queue is empty period. Line 10, indented once. at sign return True if the queue is empty comma or false if not period asterisk forward slash. Line 11, indented once. virtual bool is Empty left parenthesis right parenthesis c o n s t equals 0 semicolon. Line 12. blank. Line 13, indented once. forward slash asterisk asterisk Adds a new entry to the back of this queue period. Line 14, indented once. at sign post If the operation was successful comma new Entry is at the. Line 15, indented twice. back of the queue period. Line 16, indented once. at sign p a r a m new Entry The object to be added as a new entry period. Line 17, indented once. at sign return True if the addition is successful or false if not period asterisk forward slash. Line 18, indented once. virtual bool en queue left parenthesis c o n s t Item Type ampersand new Entry right parenthesis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528" y="2381821"/>
            <a:ext cx="6660943" cy="39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08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Queue </a:t>
            </a:r>
            <a:r>
              <a:rPr lang="en-US" altLang="en-US" sz="2000" b="0" dirty="0" smtClean="0">
                <a:ea typeface="ＭＳ Ｐゴシック" pitchFamily="2" charset="-128"/>
              </a:rPr>
              <a:t>(5 </a:t>
            </a:r>
            <a:r>
              <a:rPr lang="en-US" altLang="en-US" sz="2000" b="0" dirty="0">
                <a:ea typeface="ＭＳ Ｐゴシック" pitchFamily="2" charset="-128"/>
              </a:rPr>
              <a:t>of 5)</a:t>
            </a:r>
            <a:endParaRPr lang="en-US" dirty="0"/>
          </a:p>
        </p:txBody>
      </p:sp>
      <p:sp>
        <p:nvSpPr>
          <p:cNvPr id="3" name="Text Placeholder 2"/>
          <p:cNvSpPr>
            <a:spLocks noGrp="1"/>
          </p:cNvSpPr>
          <p:nvPr>
            <p:ph type="body" idx="1"/>
          </p:nvPr>
        </p:nvSpPr>
        <p:spPr>
          <a:xfrm>
            <a:off x="457200" y="1600200"/>
            <a:ext cx="8229600" cy="508819"/>
          </a:xfrm>
        </p:spPr>
        <p:txBody>
          <a:bodyPr/>
          <a:lstStyle/>
          <a:p>
            <a:pPr marL="0" indent="0">
              <a:buNone/>
            </a:pPr>
            <a:r>
              <a:rPr lang="en-US" altLang="en-US" sz="2200" b="1" dirty="0" smtClean="0">
                <a:ea typeface="ＭＳ Ｐゴシック" pitchFamily="2" charset="-128"/>
              </a:rPr>
              <a:t>Listing 13-1 </a:t>
            </a:r>
            <a:r>
              <a:rPr lang="en-US" altLang="en-US" sz="2200" dirty="0" smtClean="0">
                <a:ea typeface="ＭＳ Ｐゴシック" pitchFamily="2" charset="-128"/>
              </a:rPr>
              <a:t>[Continued]</a:t>
            </a:r>
            <a:endParaRPr lang="en-US" altLang="en-US" sz="2200" dirty="0">
              <a:ea typeface="ＭＳ Ｐゴシック" pitchFamily="2" charset="-128"/>
            </a:endParaRPr>
          </a:p>
        </p:txBody>
      </p:sp>
      <p:pic>
        <p:nvPicPr>
          <p:cNvPr id="6" name="Picture 2" descr="The computer code continues. Line 19. blank. Line 20, indented once. forward slash asterisk asterisk Removes the front of this queue period. Line 21, indented once. at sign post If the operation was successful comma the front of the queue. Line 22, indented twice. has been removed period. Line 23, indented once. at sign return True if the removal is successful or false if not period asterisk forward slash. Line 24, indented once. virtual bool de queue left parenthesis right parenthesis equals 0 semicolon. Line 25. blank. Line 26, indented once. forward slash asterisk asterisk Returns the front of this queue period. Line 27, indented once. at sign pre The queue is not empty period. Line 28, indented once. at sign post The front of the queue has been returned comma and the. Line 29, indented twice. queue is unchanged period. Line 30, indented once. at sign return The front of the queue period asterisk forward slash. Line 31, indented once. virtual Item Type peek Front left parenthesis right parenthesis c o n s t equals 0 semicolon. Line 32. blank. Line 33, indented once. forward slash asterisk asterisk Destroys this queue and frees its memory period asterisk forward slash. Line 34, indented once. virtual tilde Queue Interface left parenthesis right parenthesis left brace right brace. Line 35. right brace semicolon forward slash forward slash end Queue Interface. Line 36.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571" y="2287569"/>
            <a:ext cx="6808932" cy="387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38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200" dirty="0" smtClean="0">
                <a:ea typeface="ＭＳ Ｐゴシック" pitchFamily="2" charset="-128"/>
              </a:rPr>
              <a:t>Applications Reading </a:t>
            </a:r>
            <a:r>
              <a:rPr lang="en-US" altLang="en-US" sz="3200" dirty="0">
                <a:ea typeface="ＭＳ Ｐゴシック" pitchFamily="2" charset="-128"/>
              </a:rPr>
              <a:t>a String of </a:t>
            </a:r>
            <a:r>
              <a:rPr lang="en-US" altLang="en-US" sz="3200" dirty="0" smtClean="0">
                <a:ea typeface="ＭＳ Ｐゴシック" pitchFamily="2" charset="-128"/>
              </a:rPr>
              <a:t>Characters</a:t>
            </a:r>
            <a:endParaRPr lang="en-US" sz="3200"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200" dirty="0">
                <a:ea typeface="ＭＳ Ｐゴシック" pitchFamily="2" charset="-128"/>
              </a:rPr>
              <a:t>Pseudocode to read a string of characters into a queue</a:t>
            </a:r>
            <a:r>
              <a:rPr lang="en-US" altLang="en-US" sz="2200" dirty="0" smtClean="0">
                <a:ea typeface="ＭＳ Ｐゴシック" pitchFamily="2" charset="-128"/>
              </a:rPr>
              <a:t>.</a:t>
            </a:r>
            <a:endParaRPr lang="en-US" altLang="en-US" sz="2200" dirty="0">
              <a:ea typeface="ＭＳ Ｐゴシック" pitchFamily="2" charset="-128"/>
            </a:endParaRPr>
          </a:p>
        </p:txBody>
      </p:sp>
      <p:pic>
        <p:nvPicPr>
          <p:cNvPr id="6" name="Picture 2" descr="Computer code has 7 lines. The lines read as follows. Line 1. forward slash forward slash Read a string of characters from a single line of input into a queue. Line 2. A Queue equals a new empty queue. Line 3. while left parenthesis not end of line right parenthesis. Line 4. left brace. Line 5, indented once. Read a new character into c h. Line 6, indented once. a Queue period en queue left parenthesis c h right parenthesis. Line 7.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2" y="2594023"/>
            <a:ext cx="7699216"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9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Applications Recognizing </a:t>
            </a:r>
            <a:r>
              <a:rPr lang="en-US" altLang="en-US" dirty="0">
                <a:ea typeface="ＭＳ Ｐゴシック" pitchFamily="2" charset="-128"/>
              </a:rPr>
              <a:t>a Palindrome</a:t>
            </a:r>
            <a:endParaRPr lang="en-US" dirty="0"/>
          </a:p>
        </p:txBody>
      </p:sp>
      <p:sp>
        <p:nvSpPr>
          <p:cNvPr id="3" name="Text Placeholder 2"/>
          <p:cNvSpPr>
            <a:spLocks noGrp="1"/>
          </p:cNvSpPr>
          <p:nvPr>
            <p:ph type="body" idx="1"/>
          </p:nvPr>
        </p:nvSpPr>
        <p:spPr>
          <a:xfrm>
            <a:off x="457200" y="1600200"/>
            <a:ext cx="8229600" cy="925255"/>
          </a:xfrm>
        </p:spPr>
        <p:txBody>
          <a:bodyPr/>
          <a:lstStyle/>
          <a:p>
            <a:pPr marL="0" indent="0" eaLnBrk="1" hangingPunct="1">
              <a:buFont typeface="Arial" charset="0"/>
              <a:buNone/>
              <a:defRPr/>
            </a:pPr>
            <a:r>
              <a:rPr lang="en-US" sz="2400" b="1" dirty="0" smtClean="0"/>
              <a:t>Figure </a:t>
            </a:r>
            <a:r>
              <a:rPr lang="en-US" sz="2400" b="1" dirty="0"/>
              <a:t>13-3</a:t>
            </a:r>
            <a:r>
              <a:rPr lang="en-US" sz="2400" dirty="0"/>
              <a:t> The results of inserting the characters a, b, c, b, d into both a queue and a </a:t>
            </a:r>
            <a:r>
              <a:rPr lang="en-US" sz="2400" dirty="0" smtClean="0"/>
              <a:t>stack</a:t>
            </a:r>
            <a:endParaRPr lang="en-US" sz="2400" dirty="0"/>
          </a:p>
        </p:txBody>
      </p:sp>
      <p:pic>
        <p:nvPicPr>
          <p:cNvPr id="7" name="Picture 2" descr="String is represented as: a b c b d. Queue is represented using a horizontal block, with a, b, c, b, d as separate entries. Side with a is labeled, front and side with d is labeled, back. Stack is represented using vertical block with d, b, c, b, a as separate entries. Side with d is labeled 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602833"/>
            <a:ext cx="57340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4689987"/>
            <a:ext cx="8229600" cy="1627905"/>
          </a:xfrm>
        </p:spPr>
        <p:txBody>
          <a:bodyPr/>
          <a:lstStyle/>
          <a:p>
            <a:pPr>
              <a:defRPr/>
            </a:pPr>
            <a:r>
              <a:rPr lang="en-US" sz="2400" dirty="0"/>
              <a:t>Remove characters from front of queue, top of stack</a:t>
            </a:r>
          </a:p>
          <a:p>
            <a:pPr>
              <a:defRPr/>
            </a:pPr>
            <a:r>
              <a:rPr lang="en-US" sz="2400" dirty="0"/>
              <a:t>Compare each pair removed</a:t>
            </a:r>
          </a:p>
          <a:p>
            <a:pPr>
              <a:defRPr/>
            </a:pPr>
            <a:r>
              <a:rPr lang="en-US" sz="2400" dirty="0"/>
              <a:t>If all pairs match, string is a </a:t>
            </a:r>
            <a:r>
              <a:rPr lang="en-US" sz="2400" dirty="0" smtClean="0"/>
              <a:t>palindrome</a:t>
            </a:r>
            <a:endParaRPr lang="en-US" sz="2400" dirty="0"/>
          </a:p>
        </p:txBody>
      </p:sp>
    </p:spTree>
    <p:extLst>
      <p:ext uri="{BB962C8B-B14F-4D97-AF65-F5344CB8AC3E}">
        <p14:creationId xmlns:p14="http://schemas.microsoft.com/office/powerpoint/2010/main" val="199457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Priority </a:t>
            </a:r>
            <a:r>
              <a:rPr lang="en-US" altLang="en-US" dirty="0" smtClean="0">
                <a:ea typeface="ＭＳ Ｐゴシック" pitchFamily="2" charset="-128"/>
              </a:rPr>
              <a:t>Queue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Organize data by priorities</a:t>
            </a:r>
          </a:p>
          <a:p>
            <a:pPr lvl="1" eaLnBrk="1" hangingPunct="1"/>
            <a:r>
              <a:rPr lang="en-US" altLang="en-US" sz="2400" dirty="0">
                <a:ea typeface="ＭＳ Ｐゴシック" pitchFamily="2" charset="-128"/>
              </a:rPr>
              <a:t>Example: weekly “to do” list</a:t>
            </a:r>
          </a:p>
          <a:p>
            <a:pPr eaLnBrk="1" hangingPunct="1"/>
            <a:r>
              <a:rPr lang="en-US" altLang="en-US" sz="2400" dirty="0">
                <a:ea typeface="ＭＳ Ｐゴシック" pitchFamily="2" charset="-128"/>
              </a:rPr>
              <a:t>Priority value</a:t>
            </a:r>
          </a:p>
          <a:p>
            <a:pPr lvl="1" eaLnBrk="1" hangingPunct="1"/>
            <a:r>
              <a:rPr lang="en-US" altLang="en-US" sz="2400" dirty="0">
                <a:ea typeface="ＭＳ Ｐゴシック" pitchFamily="2" charset="-128"/>
              </a:rPr>
              <a:t>We will say high value </a:t>
            </a:r>
            <a:r>
              <a:rPr lang="en-US" altLang="en-US" sz="2400" dirty="0">
                <a:ea typeface="ＭＳ Ｐゴシック" pitchFamily="2" charset="-128"/>
                <a:sym typeface="Wingdings" panose="05000000000000000000" pitchFamily="2" charset="2"/>
              </a:rPr>
              <a:t> high </a:t>
            </a:r>
            <a:r>
              <a:rPr lang="en-US" altLang="en-US" sz="2400" dirty="0" smtClean="0">
                <a:ea typeface="ＭＳ Ｐゴシック" pitchFamily="2" charset="-128"/>
                <a:sym typeface="Wingdings" panose="05000000000000000000" pitchFamily="2" charset="2"/>
              </a:rPr>
              <a:t>priority</a:t>
            </a:r>
            <a:endParaRPr lang="en-US" altLang="en-US" sz="2400" dirty="0">
              <a:ea typeface="ＭＳ Ｐゴシック" pitchFamily="2" charset="-128"/>
              <a:sym typeface="Wingdings" panose="05000000000000000000" pitchFamily="2" charset="2"/>
            </a:endParaRPr>
          </a:p>
          <a:p>
            <a:pPr eaLnBrk="1" hangingPunct="1"/>
            <a:r>
              <a:rPr lang="en-US" altLang="en-US" sz="2400" dirty="0">
                <a:ea typeface="ＭＳ Ｐゴシック" pitchFamily="2" charset="-128"/>
                <a:sym typeface="Wingdings" panose="05000000000000000000" pitchFamily="2" charset="2"/>
              </a:rPr>
              <a:t>Operations</a:t>
            </a:r>
          </a:p>
          <a:p>
            <a:pPr lvl="1" eaLnBrk="1" hangingPunct="1"/>
            <a:r>
              <a:rPr lang="en-US" altLang="en-US" sz="2400" dirty="0">
                <a:ea typeface="ＭＳ Ｐゴシック" pitchFamily="2" charset="-128"/>
                <a:sym typeface="Wingdings" panose="05000000000000000000" pitchFamily="2" charset="2"/>
              </a:rPr>
              <a:t>Test for empty</a:t>
            </a:r>
          </a:p>
          <a:p>
            <a:pPr lvl="1" eaLnBrk="1" hangingPunct="1"/>
            <a:r>
              <a:rPr lang="en-US" altLang="en-US" sz="2400" dirty="0">
                <a:ea typeface="ＭＳ Ｐゴシック" pitchFamily="2" charset="-128"/>
                <a:sym typeface="Wingdings" panose="05000000000000000000" pitchFamily="2" charset="2"/>
              </a:rPr>
              <a:t>Add to queue in sorted position</a:t>
            </a:r>
          </a:p>
          <a:p>
            <a:pPr lvl="1" eaLnBrk="1" hangingPunct="1"/>
            <a:r>
              <a:rPr lang="en-US" altLang="en-US" sz="2400" dirty="0">
                <a:ea typeface="ＭＳ Ｐゴシック" pitchFamily="2" charset="-128"/>
                <a:sym typeface="Wingdings" panose="05000000000000000000" pitchFamily="2" charset="2"/>
              </a:rPr>
              <a:t>Remove/get entry with highest </a:t>
            </a:r>
            <a:r>
              <a:rPr lang="en-US" altLang="en-US" sz="2400" dirty="0" smtClean="0">
                <a:ea typeface="ＭＳ Ｐゴシック" pitchFamily="2" charset="-128"/>
                <a:sym typeface="Wingdings" panose="05000000000000000000" pitchFamily="2" charset="2"/>
              </a:rPr>
              <a:t>priority</a:t>
            </a:r>
            <a:endParaRPr lang="en-US" altLang="en-US" sz="2400" dirty="0">
              <a:ea typeface="ＭＳ Ｐゴシック" pitchFamily="2" charset="-128"/>
              <a:sym typeface="Wingdings" panose="05000000000000000000" pitchFamily="2" charset="2"/>
            </a:endParaRPr>
          </a:p>
        </p:txBody>
      </p:sp>
    </p:spTree>
    <p:extLst>
      <p:ext uri="{BB962C8B-B14F-4D97-AF65-F5344CB8AC3E}">
        <p14:creationId xmlns:p14="http://schemas.microsoft.com/office/powerpoint/2010/main" val="70110552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8414</TotalTime>
  <Words>716</Words>
  <Application>Microsoft Office PowerPoint</Application>
  <PresentationFormat>On-screen Show (4:3)</PresentationFormat>
  <Paragraphs>96</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ＭＳ Ｐゴシック</vt:lpstr>
      <vt:lpstr>Arial</vt:lpstr>
      <vt:lpstr>Noto Sans Symbols</vt:lpstr>
      <vt:lpstr>Times New Roman</vt:lpstr>
      <vt:lpstr>Verdana</vt:lpstr>
      <vt:lpstr>Wingdings</vt:lpstr>
      <vt:lpstr>508 Lecture</vt:lpstr>
      <vt:lpstr>1_508 Lecture</vt:lpstr>
      <vt:lpstr>Data Abstraction &amp; Problem Solving with C + +: Walls and Mirrors</vt:lpstr>
      <vt:lpstr>The A D T Queue (1 of 5)</vt:lpstr>
      <vt:lpstr>The A D T Queue (2 of 5)</vt:lpstr>
      <vt:lpstr>The A D T Queue (3 of 5)</vt:lpstr>
      <vt:lpstr>The A D T Queue (4 of 5)</vt:lpstr>
      <vt:lpstr>The A D T Queue (5 of 5)</vt:lpstr>
      <vt:lpstr>Applications Reading a String of Characters</vt:lpstr>
      <vt:lpstr>Applications Recognizing a Palindrome</vt:lpstr>
      <vt:lpstr>The A D T Priority Queue (1 of 2)</vt:lpstr>
      <vt:lpstr>The A D T Priority Queue (2 of 2)</vt:lpstr>
      <vt:lpstr>Tracking Your Assignments (1 of 2)</vt:lpstr>
      <vt:lpstr>Tracking Your Assignments (2 of 2)</vt:lpstr>
      <vt:lpstr>Application: Simulation (1 of 9)</vt:lpstr>
      <vt:lpstr>Application: Simulation (2 of 9)</vt:lpstr>
      <vt:lpstr>Application: Simulation (3 of 9)</vt:lpstr>
      <vt:lpstr>Application: Simulation (4 of 9)</vt:lpstr>
      <vt:lpstr>Application: Simulation (5 of 9)</vt:lpstr>
      <vt:lpstr>Application: Simulation (6 of 9)</vt:lpstr>
      <vt:lpstr>Application: Simulation (7 of 9)</vt:lpstr>
      <vt:lpstr>Application: Simulation (8 of 9)</vt:lpstr>
      <vt:lpstr>Application: Simulation (9 of 9)</vt:lpstr>
      <vt:lpstr>Position-Oriented and Value-Oriented A D T s (1 of 3)</vt:lpstr>
      <vt:lpstr>Position-Oriented and Value-Oriented A D T s (2 of 3)</vt:lpstr>
      <vt:lpstr>Position-Oriented and Value-Oriented A D T s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854</cp:revision>
  <dcterms:modified xsi:type="dcterms:W3CDTF">2018-04-06T13:04:05Z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