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5"/>
  </p:notesMasterIdLst>
  <p:handoutMasterIdLst>
    <p:handoutMasterId r:id="rId36"/>
  </p:handoutMasterIdLst>
  <p:sldIdLst>
    <p:sldId id="332"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64" r:id="rId22"/>
    <p:sldId id="353" r:id="rId23"/>
    <p:sldId id="354" r:id="rId24"/>
    <p:sldId id="355" r:id="rId25"/>
    <p:sldId id="356" r:id="rId26"/>
    <p:sldId id="357" r:id="rId27"/>
    <p:sldId id="358" r:id="rId28"/>
    <p:sldId id="359" r:id="rId29"/>
    <p:sldId id="360" r:id="rId30"/>
    <p:sldId id="361" r:id="rId31"/>
    <p:sldId id="362" r:id="rId32"/>
    <p:sldId id="363" r:id="rId33"/>
    <p:sldId id="329"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69" autoAdjust="0"/>
    <p:restoredTop sz="92892" autoAdjust="0"/>
  </p:normalViewPr>
  <p:slideViewPr>
    <p:cSldViewPr snapToGrid="0" snapToObjects="1">
      <p:cViewPr varScale="1">
        <p:scale>
          <a:sx n="61" d="100"/>
          <a:sy n="61" d="100"/>
        </p:scale>
        <p:origin x="666"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2017, 2013,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a:t>
            </a:r>
            <a:r>
              <a:rPr lang="en-US" sz="100" dirty="0" smtClean="0"/>
              <a:t> </a:t>
            </a:r>
            <a:r>
              <a:rPr lang="en-US" dirty="0" smtClean="0"/>
              <a:t>+</a:t>
            </a:r>
            <a:r>
              <a:rPr lang="en-US" sz="100" dirty="0" smtClean="0"/>
              <a:t> </a:t>
            </a:r>
            <a:r>
              <a:rPr lang="en-US" dirty="0" smtClean="0"/>
              <a:t>+: </a:t>
            </a:r>
            <a:r>
              <a:rPr lang="en-US" dirty="0"/>
              <a:t>Walls </a:t>
            </a:r>
            <a:r>
              <a:rPr lang="en-US" dirty="0" smtClean="0"/>
              <a:t>and 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14</a:t>
            </a:r>
            <a:endParaRPr lang="en-US" b="1" dirty="0">
              <a:latin typeface="+mn-lt"/>
            </a:endParaRPr>
          </a:p>
        </p:txBody>
      </p:sp>
      <p:sp>
        <p:nvSpPr>
          <p:cNvPr id="5" name="Text Placeholder 4"/>
          <p:cNvSpPr>
            <a:spLocks noGrp="1"/>
          </p:cNvSpPr>
          <p:nvPr>
            <p:ph type="body" idx="3"/>
          </p:nvPr>
        </p:nvSpPr>
        <p:spPr>
          <a:xfrm>
            <a:off x="4773168" y="3114461"/>
            <a:ext cx="3913631" cy="1796752"/>
          </a:xfrm>
        </p:spPr>
        <p:txBody>
          <a:bodyPr/>
          <a:lstStyle/>
          <a:p>
            <a:pPr algn="ctr" eaLnBrk="1" hangingPunct="1"/>
            <a:r>
              <a:rPr lang="en-US" altLang="en-US" dirty="0">
                <a:latin typeface="+mn-lt"/>
                <a:ea typeface="ＭＳ Ｐゴシック" pitchFamily="2" charset="-128"/>
              </a:rPr>
              <a:t>Queue </a:t>
            </a:r>
            <a:r>
              <a:rPr lang="en-US" altLang="en-US" dirty="0" smtClean="0">
                <a:latin typeface="+mn-lt"/>
                <a:ea typeface="ＭＳ Ｐゴシック" pitchFamily="2" charset="-128"/>
              </a:rPr>
              <a:t>and Priority Queue Implementations</a:t>
            </a:r>
            <a:endParaRPr lang="en-US" altLang="en-US" dirty="0">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2017, 2013, 2007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 Link-Based Implementation </a:t>
            </a:r>
            <a:r>
              <a:rPr lang="en-US" altLang="en-US" sz="2000" b="0" dirty="0" smtClean="0">
                <a:ea typeface="ＭＳ Ｐゴシック" pitchFamily="2" charset="-128"/>
              </a:rPr>
              <a:t>(2 </a:t>
            </a:r>
            <a:r>
              <a:rPr lang="en-US" altLang="en-US" sz="2000" b="0" dirty="0">
                <a:ea typeface="ＭＳ Ｐゴシック" pitchFamily="2" charset="-128"/>
              </a:rPr>
              <a:t>of 11)</a:t>
            </a:r>
            <a:endParaRPr lang="en-US" dirty="0"/>
          </a:p>
        </p:txBody>
      </p:sp>
      <p:sp>
        <p:nvSpPr>
          <p:cNvPr id="4" name="Text Placeholder 3"/>
          <p:cNvSpPr>
            <a:spLocks noGrp="1"/>
          </p:cNvSpPr>
          <p:nvPr>
            <p:ph type="body" idx="1"/>
          </p:nvPr>
        </p:nvSpPr>
        <p:spPr>
          <a:xfrm>
            <a:off x="457200" y="1600200"/>
            <a:ext cx="8229600" cy="843197"/>
          </a:xfrm>
        </p:spPr>
        <p:txBody>
          <a:bodyPr/>
          <a:lstStyle/>
          <a:p>
            <a:pPr marL="0" indent="0">
              <a:buNone/>
            </a:pPr>
            <a:r>
              <a:rPr lang="en-US" altLang="en-US" sz="2400" b="1" dirty="0" smtClean="0">
                <a:ea typeface="ＭＳ Ｐゴシック" pitchFamily="2" charset="-128"/>
              </a:rPr>
              <a:t>Figure 14-2 </a:t>
            </a:r>
            <a:r>
              <a:rPr lang="en-US" altLang="en-US" sz="2400" dirty="0" smtClean="0">
                <a:ea typeface="ＭＳ Ｐゴシック" pitchFamily="2" charset="-128"/>
              </a:rPr>
              <a:t>A </a:t>
            </a:r>
            <a:r>
              <a:rPr lang="en-US" altLang="en-US" sz="2400" dirty="0">
                <a:ea typeface="ＭＳ Ｐゴシック" pitchFamily="2" charset="-128"/>
              </a:rPr>
              <a:t>chain of linked nodes with head and tail </a:t>
            </a:r>
            <a:r>
              <a:rPr lang="en-US" altLang="en-US" sz="2400" dirty="0" smtClean="0">
                <a:ea typeface="ＭＳ Ｐゴシック" pitchFamily="2" charset="-128"/>
              </a:rPr>
              <a:t>pointers</a:t>
            </a:r>
            <a:endParaRPr lang="en-US" altLang="en-US" sz="2400" dirty="0">
              <a:ea typeface="ＭＳ Ｐゴシック" pitchFamily="2" charset="-128"/>
            </a:endParaRPr>
          </a:p>
        </p:txBody>
      </p:sp>
      <p:pic>
        <p:nvPicPr>
          <p:cNvPr id="5" name="Picture 2" descr="A diagram illustrates a chain of 4 linked nodes with head and tail pointers. Each node has a data part and a link part. The head pointer, front p t r leads to the data part of the first node with value 2, Link part of this node leads to a second node of value, 4. This node leads to a third node of value, 6 which leads to the fourth node of value, 8. A tail pointer, back p t r leads to the fourth n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093" y="2730947"/>
            <a:ext cx="6627813"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776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 Link-Based Implementation </a:t>
            </a:r>
            <a:r>
              <a:rPr lang="en-US" altLang="en-US" sz="2000" b="0" dirty="0" smtClean="0">
                <a:ea typeface="ＭＳ Ｐゴシック" pitchFamily="2" charset="-128"/>
              </a:rPr>
              <a:t>(3 </a:t>
            </a:r>
            <a:r>
              <a:rPr lang="en-US" altLang="en-US" sz="2000" b="0" dirty="0">
                <a:ea typeface="ＭＳ Ｐゴシック" pitchFamily="2" charset="-128"/>
              </a:rPr>
              <a:t>of 11)</a:t>
            </a:r>
            <a:endParaRPr lang="en-US" dirty="0"/>
          </a:p>
        </p:txBody>
      </p:sp>
      <p:sp>
        <p:nvSpPr>
          <p:cNvPr id="3" name="Text Placeholder 2"/>
          <p:cNvSpPr>
            <a:spLocks noGrp="1"/>
          </p:cNvSpPr>
          <p:nvPr>
            <p:ph type="body" idx="1"/>
          </p:nvPr>
        </p:nvSpPr>
        <p:spPr>
          <a:xfrm>
            <a:off x="457200" y="1600200"/>
            <a:ext cx="8229600" cy="483433"/>
          </a:xfrm>
        </p:spPr>
        <p:txBody>
          <a:bodyPr/>
          <a:lstStyle/>
          <a:p>
            <a:pPr marL="0" indent="0">
              <a:buNone/>
            </a:pPr>
            <a:r>
              <a:rPr lang="en-US" altLang="en-US" sz="2400" b="1" dirty="0" smtClean="0">
                <a:ea typeface="ＭＳ Ｐゴシック" pitchFamily="2" charset="-128"/>
              </a:rPr>
              <a:t>Listing 14-3 </a:t>
            </a:r>
            <a:r>
              <a:rPr lang="en-US" altLang="en-US" sz="2400" dirty="0" smtClean="0">
                <a:ea typeface="ＭＳ Ｐゴシック" pitchFamily="2" charset="-128"/>
              </a:rPr>
              <a:t>The </a:t>
            </a:r>
            <a:r>
              <a:rPr lang="en-US" altLang="en-US" sz="2400" dirty="0">
                <a:ea typeface="ＭＳ Ｐゴシック" pitchFamily="2" charset="-128"/>
              </a:rPr>
              <a:t>header file for the class </a:t>
            </a:r>
            <a:r>
              <a:rPr lang="en-US" altLang="en-US" sz="2400" b="1" dirty="0" smtClean="0">
                <a:solidFill>
                  <a:schemeClr val="tx1"/>
                </a:solidFill>
                <a:ea typeface="ＭＳ Ｐゴシック" pitchFamily="2" charset="-128"/>
              </a:rPr>
              <a:t>LinkedQueue</a:t>
            </a:r>
            <a:endParaRPr lang="en-US" altLang="en-US" sz="2400" b="1" dirty="0">
              <a:solidFill>
                <a:schemeClr val="tx1"/>
              </a:solidFill>
              <a:ea typeface="ＭＳ Ｐゴシック" pitchFamily="2" charset="-128"/>
            </a:endParaRPr>
          </a:p>
        </p:txBody>
      </p:sp>
      <p:pic>
        <p:nvPicPr>
          <p:cNvPr id="4" name="Picture 6" descr="Computer code has 35 lines. The lines read as follows. Line 1. forward slash asterisk asterisk A D T queue colon Link dash based implementation period. Line 2. at sign file Linked Queue period h asterisk forward slash. Line 3. blank. Line 4. hash if n d e f LINKED underscore QUEUE underscore. Line 5. hash define LINKED underscore QUEUE underscore. Line 6. blank. Line 7. hash include double quote Queue Interface period h double quote. Line 8. hash include double quote Node period h double quote. Line 9. hash include double quote Pre c o n d Violated Except period h double quote. Line 10. hash include left angle bracket memory right angle bracket. Line 11. blank. Line 12. template left angle bracket class Item Type right angle bracket. Line 13. class Linked Queue colon public Queue Interface left angle bracket Item Type right angle bracket. Line 14. left brace. Line 15. private colon. Line 16, indented once. forward slash forward slash The queue is implemented as a chain of linked nodes that has. Line 17, indented once. forward slash forward slash two external pointers comma a head pointer for the front of the queue. Line 18, indented once. forward slash forward slash and a tail pointer for the back of the queue period. Line 19, indented once. S t d colon colon shared underscore p t r left angle bracket Node left angle bracket Item Type right angle bracket right angle bracket front P t r semicolon. Line 20, indented once. S t d colon colon shared underscore p t r left angle bracket Node left angle bracket Item Type right angle bracket right angle bracket back P t r semicol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872" y="2371183"/>
            <a:ext cx="5818255" cy="355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1554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 Link-Based Implementation </a:t>
            </a:r>
            <a:r>
              <a:rPr lang="en-US" altLang="en-US" sz="2000" b="0" dirty="0" smtClean="0">
                <a:ea typeface="ＭＳ Ｐゴシック" pitchFamily="2" charset="-128"/>
              </a:rPr>
              <a:t>(4 </a:t>
            </a:r>
            <a:r>
              <a:rPr lang="en-US" altLang="en-US" sz="2000" b="0" dirty="0">
                <a:ea typeface="ＭＳ Ｐゴシック" pitchFamily="2" charset="-128"/>
              </a:rPr>
              <a:t>of 11)</a:t>
            </a:r>
            <a:endParaRPr lang="en-US" dirty="0"/>
          </a:p>
        </p:txBody>
      </p:sp>
      <p:sp>
        <p:nvSpPr>
          <p:cNvPr id="3" name="Text Placeholder 2"/>
          <p:cNvSpPr>
            <a:spLocks noGrp="1"/>
          </p:cNvSpPr>
          <p:nvPr>
            <p:ph type="body" idx="1"/>
          </p:nvPr>
        </p:nvSpPr>
        <p:spPr>
          <a:xfrm>
            <a:off x="457200" y="1600201"/>
            <a:ext cx="8229600" cy="453452"/>
          </a:xfrm>
        </p:spPr>
        <p:txBody>
          <a:bodyPr/>
          <a:lstStyle/>
          <a:p>
            <a:pPr marL="0" indent="0">
              <a:buNone/>
            </a:pPr>
            <a:r>
              <a:rPr lang="en-US" altLang="en-US" sz="2400" b="1" dirty="0" smtClean="0">
                <a:ea typeface="ＭＳ Ｐゴシック" pitchFamily="2" charset="-128"/>
              </a:rPr>
              <a:t>Listing 14-3 [Continued]</a:t>
            </a:r>
            <a:endParaRPr lang="en-US" altLang="en-US" sz="2400" b="1" dirty="0">
              <a:solidFill>
                <a:schemeClr val="tx1"/>
              </a:solidFill>
              <a:ea typeface="ＭＳ Ｐゴシック" pitchFamily="2" charset="-128"/>
            </a:endParaRPr>
          </a:p>
        </p:txBody>
      </p:sp>
      <p:pic>
        <p:nvPicPr>
          <p:cNvPr id="4" name="Picture 2" descr="The computer code continues. Line 21. blank. Line 22. public colon. Line 23, indented once. Linked Queue left parenthesis right parenthesis semicolon. Line 24, indented once. Linked Queue left parenthesis c o n s t Linked Queue ampersand a Queue right parenthesis semicolon. Line 25, indented once. tilde Linked Queue left parenthesis right parenthesis semicolon. Line 26. blank. Line 27, indented once. B o o l is Empty left parenthesis right parenthesis c o n s t semicolon. Line 28, indented once. B o o l en queue left parenthesis c o n s t Item Type ampersand new Entry right parenthesis semicolon. Line 29, indented once. B o o l de queue left parenthesis right parenthesis semicolon. Line 30. blank. Line 31, indented once. forward slash asterisk asterisk at sign throw Pre c o n d Violated Except if the queue is empty asterisk forward slash. Line 32, indented once. Item Type peek Front left parenthesis right parenthesis c o n s t throw left parenthesis Pre c o n d Violated Except right parenthesis semicolon. Line 33. right brace semicolon forward slash forward slash end Linked Queue. Line 34. hash include double quote Linked Queue period c p p double quote. Line 35. hash end 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692" y="2466033"/>
            <a:ext cx="6866616" cy="3660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1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 Link-Based Implementation </a:t>
            </a:r>
            <a:r>
              <a:rPr lang="en-US" altLang="en-US" sz="2000" b="0" dirty="0" smtClean="0">
                <a:ea typeface="ＭＳ Ｐゴシック" pitchFamily="2" charset="-128"/>
              </a:rPr>
              <a:t>(5 </a:t>
            </a:r>
            <a:r>
              <a:rPr lang="en-US" altLang="en-US" sz="2000" b="0" dirty="0">
                <a:ea typeface="ＭＳ Ｐゴシック" pitchFamily="2" charset="-128"/>
              </a:rPr>
              <a:t>of 11)</a:t>
            </a:r>
            <a:endParaRPr lang="en-US" dirty="0"/>
          </a:p>
        </p:txBody>
      </p:sp>
      <p:sp>
        <p:nvSpPr>
          <p:cNvPr id="3" name="Text Placeholder 2"/>
          <p:cNvSpPr>
            <a:spLocks noGrp="1"/>
          </p:cNvSpPr>
          <p:nvPr>
            <p:ph type="body" idx="1"/>
          </p:nvPr>
        </p:nvSpPr>
        <p:spPr>
          <a:xfrm>
            <a:off x="457200" y="1600200"/>
            <a:ext cx="8229600" cy="468443"/>
          </a:xfrm>
        </p:spPr>
        <p:txBody>
          <a:bodyPr/>
          <a:lstStyle/>
          <a:p>
            <a:pPr marL="0" indent="0">
              <a:buNone/>
            </a:pPr>
            <a:r>
              <a:rPr lang="en-US" altLang="en-US" sz="2400" b="1" dirty="0" smtClean="0">
                <a:ea typeface="ＭＳ Ｐゴシック" pitchFamily="2" charset="-128"/>
              </a:rPr>
              <a:t>Figure 14-3 </a:t>
            </a:r>
            <a:r>
              <a:rPr lang="en-US" altLang="en-US" sz="2400" dirty="0" smtClean="0">
                <a:ea typeface="ＭＳ Ｐゴシック" pitchFamily="2" charset="-128"/>
              </a:rPr>
              <a:t>Adding </a:t>
            </a:r>
            <a:r>
              <a:rPr lang="en-US" altLang="en-US" sz="2400" dirty="0">
                <a:ea typeface="ＭＳ Ｐゴシック" pitchFamily="2" charset="-128"/>
              </a:rPr>
              <a:t>an item to a nonempty </a:t>
            </a:r>
            <a:r>
              <a:rPr lang="en-US" altLang="en-US" sz="2400" dirty="0" smtClean="0">
                <a:ea typeface="ＭＳ Ｐゴシック" pitchFamily="2" charset="-128"/>
              </a:rPr>
              <a:t>queue</a:t>
            </a:r>
            <a:endParaRPr lang="en-US" altLang="en-US" sz="2400" dirty="0">
              <a:ea typeface="ＭＳ Ｐゴシック" pitchFamily="2" charset="-128"/>
            </a:endParaRPr>
          </a:p>
        </p:txBody>
      </p:sp>
      <p:pic>
        <p:nvPicPr>
          <p:cNvPr id="4" name="Picture 6" descr="A diagram explains adding an item to a nonempty queue. A new node is connected to a chain of linked codes. The process is illustrated in three steps. The chain of linked node has 4 nodes. Each node has a data part and a link part. The head pointer, front p t r leads to the data part of the first node with value 2, Link part of this node leads to a second node of value, 4. This node leads to a third node of value, 1 which leads to the fourth node of value, 7. A tail pointer, back p t r leads to the fourth node. Step 1, create the new node. The new node is placed next to the chain of nodes. The new node has a data part of value 3 and a null link part. A new header pointer, node p t r is attached to the data part of the new node. Step 2, back p t r, set next, new node p t r. The link part of the fourth node, in node chain links to the data part of new node. Step 3, back p t r equals new node p t r. The tail pointer of the, node chain links to the newly attached n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921" y="2356193"/>
            <a:ext cx="5758157" cy="3592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9422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 Link-Based Implementation </a:t>
            </a:r>
            <a:r>
              <a:rPr lang="en-US" altLang="en-US" sz="2000" b="0" dirty="0" smtClean="0">
                <a:ea typeface="ＭＳ Ｐゴシック" pitchFamily="2" charset="-128"/>
              </a:rPr>
              <a:t>(6 </a:t>
            </a:r>
            <a:r>
              <a:rPr lang="en-US" altLang="en-US" sz="2000" b="0" dirty="0">
                <a:ea typeface="ＭＳ Ｐゴシック" pitchFamily="2" charset="-128"/>
              </a:rPr>
              <a:t>of 11)</a:t>
            </a:r>
            <a:endParaRPr lang="en-US" dirty="0"/>
          </a:p>
        </p:txBody>
      </p:sp>
      <p:sp>
        <p:nvSpPr>
          <p:cNvPr id="3" name="Text Placeholder 2"/>
          <p:cNvSpPr>
            <a:spLocks noGrp="1"/>
          </p:cNvSpPr>
          <p:nvPr>
            <p:ph type="body" idx="1"/>
          </p:nvPr>
        </p:nvSpPr>
        <p:spPr>
          <a:xfrm>
            <a:off x="457200" y="1600200"/>
            <a:ext cx="8229600" cy="903157"/>
          </a:xfrm>
        </p:spPr>
        <p:txBody>
          <a:bodyPr/>
          <a:lstStyle/>
          <a:p>
            <a:pPr marL="0" indent="0">
              <a:buNone/>
            </a:pPr>
            <a:r>
              <a:rPr lang="en-US" altLang="en-US" sz="2400" b="1" dirty="0" smtClean="0">
                <a:ea typeface="ＭＳ Ｐゴシック" pitchFamily="2" charset="-128"/>
              </a:rPr>
              <a:t>Figure 14-5 </a:t>
            </a:r>
            <a:r>
              <a:rPr lang="en-US" altLang="en-US" sz="2400" dirty="0" smtClean="0">
                <a:ea typeface="ＭＳ Ｐゴシック" pitchFamily="2" charset="-128"/>
              </a:rPr>
              <a:t>Removing </a:t>
            </a:r>
            <a:r>
              <a:rPr lang="en-US" altLang="en-US" sz="2400" dirty="0">
                <a:ea typeface="ＭＳ Ｐゴシック" pitchFamily="2" charset="-128"/>
              </a:rPr>
              <a:t>an item from </a:t>
            </a:r>
            <a:r>
              <a:rPr lang="en-US" altLang="en-US" sz="2400" dirty="0" smtClean="0">
                <a:ea typeface="ＭＳ Ｐゴシック" pitchFamily="2" charset="-128"/>
              </a:rPr>
              <a:t>a </a:t>
            </a:r>
            <a:r>
              <a:rPr lang="en-US" altLang="en-US" sz="2400" dirty="0">
                <a:ea typeface="ＭＳ Ｐゴシック" pitchFamily="2" charset="-128"/>
              </a:rPr>
              <a:t>queue of more than one </a:t>
            </a:r>
            <a:r>
              <a:rPr lang="en-US" altLang="en-US" sz="2400" dirty="0" smtClean="0">
                <a:ea typeface="ＭＳ Ｐゴシック" pitchFamily="2" charset="-128"/>
              </a:rPr>
              <a:t>item</a:t>
            </a:r>
            <a:endParaRPr lang="en-US" altLang="en-US" sz="2400" dirty="0">
              <a:ea typeface="ＭＳ Ｐゴシック" pitchFamily="2" charset="-128"/>
            </a:endParaRPr>
          </a:p>
        </p:txBody>
      </p:sp>
      <p:pic>
        <p:nvPicPr>
          <p:cNvPr id="4" name="Picture 3" descr="A diagram explains removing an item from a queue of more than one item. The process is explained 4 steps. First node from a chain of linked node is removed. The chained node has 4 nodes. Each node has a data part and link part. A head pointer, front p t r leads to the data part of the first node with value 2, Link part of this node leads to a second node of value, 4. This node leads to a third node of value, 1 which leads to the fourth node of value, 7. A tail pointer, back p t r leads to the fourth node. Step 1, node to delete p t r equals front p t r, a new head pointer; node to delete p t r is attached to the first node of the chain of nodes. Step 2, front p t r equals front p t r gives get next left parenthesis right parenthesis semicolon. The head pointer shifts to the second n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50" y="2790907"/>
            <a:ext cx="8089900" cy="30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22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 Link-Based Implementation </a:t>
            </a:r>
            <a:r>
              <a:rPr lang="en-US" altLang="en-US" sz="2000" b="0" dirty="0" smtClean="0">
                <a:ea typeface="ＭＳ Ｐゴシック" pitchFamily="2" charset="-128"/>
              </a:rPr>
              <a:t>(7 </a:t>
            </a:r>
            <a:r>
              <a:rPr lang="en-US" altLang="en-US" sz="2000" b="0" dirty="0">
                <a:ea typeface="ＭＳ Ｐゴシック" pitchFamily="2" charset="-128"/>
              </a:rPr>
              <a:t>of 11)</a:t>
            </a:r>
            <a:endParaRPr lang="en-US" dirty="0"/>
          </a:p>
        </p:txBody>
      </p:sp>
      <p:sp>
        <p:nvSpPr>
          <p:cNvPr id="3" name="Text Placeholder 2"/>
          <p:cNvSpPr>
            <a:spLocks noGrp="1"/>
          </p:cNvSpPr>
          <p:nvPr>
            <p:ph type="body" idx="1"/>
          </p:nvPr>
        </p:nvSpPr>
        <p:spPr>
          <a:xfrm>
            <a:off x="457200" y="1600201"/>
            <a:ext cx="8229600" cy="558384"/>
          </a:xfrm>
        </p:spPr>
        <p:txBody>
          <a:bodyPr/>
          <a:lstStyle/>
          <a:p>
            <a:pPr marL="0" indent="0">
              <a:buNone/>
            </a:pPr>
            <a:r>
              <a:rPr lang="en-US" altLang="en-US" sz="2400" b="1" dirty="0" smtClean="0">
                <a:ea typeface="ＭＳ Ｐゴシック" pitchFamily="2" charset="-128"/>
              </a:rPr>
              <a:t>Figure 14-5 [Continued]</a:t>
            </a:r>
            <a:endParaRPr lang="en-US" altLang="en-US" sz="2400" b="1" dirty="0">
              <a:ea typeface="ＭＳ Ｐゴシック" pitchFamily="2" charset="-128"/>
            </a:endParaRPr>
          </a:p>
        </p:txBody>
      </p:sp>
      <p:pic>
        <p:nvPicPr>
          <p:cNvPr id="4" name="Picture 7" descr="A diagram explains removing an item from a queue of more than one item. The process is explained 4 steps. First node from a chain of linked node is removed. The chained node has 4 nodes. Each node has a data part and link part. A head pointer, front p t r leads to the data part of the first node with value 2, Link part of this node leads to a second node of value, 4. This node leads to a third node of value, 1 which leads to the fourth node of value, 7. A tail pointer, back p t r leads to the fourth node. Step 1, node to delete p t r equals front p t r, a new head pointer; node to delete p t r is attached to the first node of the chain of nodes. Step 2, front p t r equals front p t r gives get next left parenthesis right parenthesis semicolon. The head pointer shifts to the second nod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781" y="2446136"/>
            <a:ext cx="7818438" cy="323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8958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 Link-Based Implementation </a:t>
            </a:r>
            <a:r>
              <a:rPr lang="en-US" altLang="en-US" sz="2000" b="0" dirty="0" smtClean="0">
                <a:ea typeface="ＭＳ Ｐゴシック" pitchFamily="2" charset="-128"/>
              </a:rPr>
              <a:t>(8 </a:t>
            </a:r>
            <a:r>
              <a:rPr lang="en-US" altLang="en-US" sz="2000" b="0" dirty="0">
                <a:ea typeface="ＭＳ Ｐゴシック" pitchFamily="2" charset="-128"/>
              </a:rPr>
              <a:t>of 11)</a:t>
            </a:r>
            <a:endParaRPr lang="en-US" dirty="0"/>
          </a:p>
        </p:txBody>
      </p:sp>
      <p:sp>
        <p:nvSpPr>
          <p:cNvPr id="3" name="Text Placeholder 2"/>
          <p:cNvSpPr>
            <a:spLocks noGrp="1"/>
          </p:cNvSpPr>
          <p:nvPr>
            <p:ph type="body" idx="1"/>
          </p:nvPr>
        </p:nvSpPr>
        <p:spPr>
          <a:xfrm>
            <a:off x="457200" y="1600201"/>
            <a:ext cx="8229600" cy="543392"/>
          </a:xfrm>
        </p:spPr>
        <p:txBody>
          <a:bodyPr/>
          <a:lstStyle/>
          <a:p>
            <a:pPr marL="0" indent="0">
              <a:buNone/>
            </a:pPr>
            <a:r>
              <a:rPr lang="en-US" altLang="en-US" sz="2400" b="1" dirty="0" smtClean="0">
                <a:ea typeface="ＭＳ Ｐゴシック" pitchFamily="2" charset="-128"/>
              </a:rPr>
              <a:t>Figure 14-5 [Continued]</a:t>
            </a:r>
            <a:endParaRPr lang="en-US" altLang="en-US" sz="2400" b="1" dirty="0">
              <a:ea typeface="ＭＳ Ｐゴシック" pitchFamily="2" charset="-128"/>
            </a:endParaRPr>
          </a:p>
        </p:txBody>
      </p:sp>
      <p:pic>
        <p:nvPicPr>
          <p:cNvPr id="4" name="Picture 2" descr="Step 3. Node to delete p t r gives set next left parenthesis null p t r right parenthesis semicolon. First node is detached from the chain of nodes. The link part of this node is nulled. Step 4. The removed node is highlighted. The new chained node has 3 linked nodes with head and tail pointers. A text reads, removed node is de allocated when method ends, if we use smart pointers. Otherwise, we need to delete the nod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501112"/>
            <a:ext cx="7632700" cy="310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2973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 Link-Based Implementation </a:t>
            </a:r>
            <a:r>
              <a:rPr lang="en-US" altLang="en-US" sz="2000" b="0" dirty="0" smtClean="0">
                <a:ea typeface="ＭＳ Ｐゴシック" pitchFamily="2" charset="-128"/>
              </a:rPr>
              <a:t>(9 </a:t>
            </a:r>
            <a:r>
              <a:rPr lang="en-US" altLang="en-US" sz="2000" b="0" dirty="0">
                <a:ea typeface="ＭＳ Ｐゴシック" pitchFamily="2" charset="-128"/>
              </a:rPr>
              <a:t>of 11)</a:t>
            </a:r>
            <a:endParaRPr lang="en-US" dirty="0"/>
          </a:p>
        </p:txBody>
      </p:sp>
      <p:sp>
        <p:nvSpPr>
          <p:cNvPr id="3" name="Text Placeholder 2"/>
          <p:cNvSpPr>
            <a:spLocks noGrp="1"/>
          </p:cNvSpPr>
          <p:nvPr>
            <p:ph type="body" idx="1"/>
          </p:nvPr>
        </p:nvSpPr>
        <p:spPr>
          <a:xfrm>
            <a:off x="457200" y="1600200"/>
            <a:ext cx="8229600" cy="843197"/>
          </a:xfrm>
        </p:spPr>
        <p:txBody>
          <a:bodyPr/>
          <a:lstStyle/>
          <a:p>
            <a:pPr marL="0" indent="0">
              <a:buNone/>
            </a:pPr>
            <a:r>
              <a:rPr lang="en-US" altLang="en-US" sz="2400" b="1" dirty="0" smtClean="0">
                <a:ea typeface="ＭＳ Ｐゴシック" pitchFamily="2" charset="-128"/>
              </a:rPr>
              <a:t>Figure 14-6 </a:t>
            </a:r>
            <a:r>
              <a:rPr lang="en-US" altLang="en-US" sz="2400" dirty="0" smtClean="0">
                <a:ea typeface="ＭＳ Ｐゴシック" pitchFamily="2" charset="-128"/>
              </a:rPr>
              <a:t>A </a:t>
            </a:r>
            <a:r>
              <a:rPr lang="en-US" altLang="en-US" sz="2400" dirty="0">
                <a:ea typeface="ＭＳ Ｐゴシック" pitchFamily="2" charset="-128"/>
              </a:rPr>
              <a:t>circular chain of linked nodes </a:t>
            </a:r>
            <a:r>
              <a:rPr lang="en-US" altLang="en-US" sz="2400" dirty="0" smtClean="0">
                <a:ea typeface="ＭＳ Ｐゴシック" pitchFamily="2" charset="-128"/>
              </a:rPr>
              <a:t>with </a:t>
            </a:r>
            <a:r>
              <a:rPr lang="en-US" altLang="en-US" sz="2400" dirty="0">
                <a:ea typeface="ＭＳ Ｐゴシック" pitchFamily="2" charset="-128"/>
              </a:rPr>
              <a:t>one external </a:t>
            </a:r>
            <a:r>
              <a:rPr lang="en-US" altLang="en-US" sz="2400" dirty="0" smtClean="0">
                <a:ea typeface="ＭＳ Ｐゴシック" pitchFamily="2" charset="-128"/>
              </a:rPr>
              <a:t>pointer</a:t>
            </a:r>
            <a:endParaRPr lang="en-US" altLang="en-US" sz="2400" dirty="0">
              <a:ea typeface="ＭＳ Ｐゴシック" pitchFamily="2" charset="-128"/>
            </a:endParaRPr>
          </a:p>
        </p:txBody>
      </p:sp>
      <p:pic>
        <p:nvPicPr>
          <p:cNvPr id="4" name="Picture 2" descr="A diagram illustrates a circular chain of linked nodes with one external pointer. A chained node of 4 linked nodes has a tail pointer, back p t r linked to its fourth node. Each node has a data structure and a link part. The data of the four nodes are as follows, 2, 4, 1 and 7. The link part of the fourth node leads to the data part of the first n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056" y="2730947"/>
            <a:ext cx="6465887"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3793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 Link-Based Implementation </a:t>
            </a:r>
            <a:r>
              <a:rPr lang="en-US" altLang="en-US" sz="2000" b="0" dirty="0" smtClean="0">
                <a:ea typeface="ＭＳ Ｐゴシック" pitchFamily="2" charset="-128"/>
              </a:rPr>
              <a:t>(10 </a:t>
            </a:r>
            <a:r>
              <a:rPr lang="en-US" altLang="en-US" sz="2000" b="0" dirty="0">
                <a:ea typeface="ＭＳ Ｐゴシック" pitchFamily="2" charset="-128"/>
              </a:rPr>
              <a:t>of 11)</a:t>
            </a:r>
            <a:endParaRPr lang="en-US" dirty="0"/>
          </a:p>
        </p:txBody>
      </p:sp>
      <p:sp>
        <p:nvSpPr>
          <p:cNvPr id="3" name="Text Placeholder 2"/>
          <p:cNvSpPr>
            <a:spLocks noGrp="1"/>
          </p:cNvSpPr>
          <p:nvPr>
            <p:ph type="body" idx="1"/>
          </p:nvPr>
        </p:nvSpPr>
        <p:spPr>
          <a:xfrm>
            <a:off x="457200" y="1600201"/>
            <a:ext cx="8229600" cy="1249230"/>
          </a:xfrm>
        </p:spPr>
        <p:txBody>
          <a:bodyPr/>
          <a:lstStyle/>
          <a:p>
            <a:pPr marL="0" indent="0">
              <a:buNone/>
            </a:pPr>
            <a:r>
              <a:rPr lang="en-US" altLang="en-US" sz="2400" b="1" dirty="0" smtClean="0">
                <a:ea typeface="ＭＳ Ｐゴシック" pitchFamily="2" charset="-128"/>
              </a:rPr>
              <a:t>Figure 14-7 </a:t>
            </a:r>
            <a:r>
              <a:rPr lang="en-US" altLang="en-US" sz="2400" dirty="0" smtClean="0">
                <a:ea typeface="ＭＳ Ｐゴシック" pitchFamily="2" charset="-128"/>
              </a:rPr>
              <a:t>A </a:t>
            </a:r>
            <a:r>
              <a:rPr lang="en-US" altLang="en-US" sz="2400" dirty="0">
                <a:ea typeface="ＭＳ Ｐゴシック" pitchFamily="2" charset="-128"/>
              </a:rPr>
              <a:t>naive array-based implementation of a queue for which rightward drift can cause the queue to appear </a:t>
            </a:r>
            <a:r>
              <a:rPr lang="en-US" altLang="en-US" sz="2400" dirty="0" smtClean="0">
                <a:ea typeface="ＭＳ Ｐゴシック" pitchFamily="2" charset="-128"/>
              </a:rPr>
              <a:t>full</a:t>
            </a:r>
            <a:endParaRPr lang="en-US" altLang="en-US" sz="2400" dirty="0">
              <a:ea typeface="ＭＳ Ｐゴシック" pitchFamily="2" charset="-128"/>
            </a:endParaRPr>
          </a:p>
        </p:txBody>
      </p:sp>
      <p:pic>
        <p:nvPicPr>
          <p:cNvPr id="4" name="Picture 6" descr="Two diagrams, a and b illustrates a naïve array based implementation of a queue for which rightward drift can cause the queue to appear full. Diagram a titled, a queue after four en queue operation, has front and back pointers of value 0 and 3 followed by an array of 49 positions. Array indices equals default capacity minus 1. First four positions in the array has values, 2, 4, 1 and 7, other positions are left blank. Diagram b titled, the queue appears full after several en queue and de queue operation, has front and back pointers valued, 47 and 49 followed by an array of 49 positions. Last three positions of the array, 47, 48 and 49 has the values, 6, 10, 2 respective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2954362"/>
            <a:ext cx="802005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0165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 Link-Based Implementation </a:t>
            </a:r>
            <a:r>
              <a:rPr lang="en-US" altLang="en-US" sz="2000" b="0" dirty="0">
                <a:ea typeface="ＭＳ Ｐゴシック" pitchFamily="2" charset="-128"/>
              </a:rPr>
              <a:t>(</a:t>
            </a:r>
            <a:r>
              <a:rPr lang="en-US" altLang="en-US" sz="2000" b="0" dirty="0" smtClean="0">
                <a:ea typeface="ＭＳ Ｐゴシック" pitchFamily="2" charset="-128"/>
              </a:rPr>
              <a:t>11 </a:t>
            </a:r>
            <a:r>
              <a:rPr lang="en-US" altLang="en-US" sz="2000" b="0" dirty="0">
                <a:ea typeface="ＭＳ Ｐゴシック" pitchFamily="2" charset="-128"/>
              </a:rPr>
              <a:t>of 11)</a:t>
            </a:r>
            <a:endParaRPr lang="en-US" dirty="0"/>
          </a:p>
        </p:txBody>
      </p:sp>
      <p:sp>
        <p:nvSpPr>
          <p:cNvPr id="3" name="Text Placeholder 2"/>
          <p:cNvSpPr>
            <a:spLocks noGrp="1"/>
          </p:cNvSpPr>
          <p:nvPr>
            <p:ph type="body" idx="1"/>
          </p:nvPr>
        </p:nvSpPr>
        <p:spPr>
          <a:xfrm>
            <a:off x="457200" y="1600201"/>
            <a:ext cx="8229600" cy="948128"/>
          </a:xfrm>
        </p:spPr>
        <p:txBody>
          <a:bodyPr/>
          <a:lstStyle/>
          <a:p>
            <a:pPr marL="0" indent="0">
              <a:buNone/>
            </a:pPr>
            <a:r>
              <a:rPr lang="en-US" altLang="en-US" sz="2400" b="1" dirty="0" smtClean="0">
                <a:ea typeface="ＭＳ Ｐゴシック" pitchFamily="2" charset="-128"/>
              </a:rPr>
              <a:t>Figure 14-8 </a:t>
            </a:r>
            <a:r>
              <a:rPr lang="en-US" altLang="en-US" sz="2400" dirty="0" smtClean="0">
                <a:ea typeface="ＭＳ Ｐゴシック" pitchFamily="2" charset="-128"/>
              </a:rPr>
              <a:t>A </a:t>
            </a:r>
            <a:r>
              <a:rPr lang="en-US" altLang="en-US" sz="2400" dirty="0">
                <a:ea typeface="ＭＳ Ｐゴシック" pitchFamily="2" charset="-128"/>
              </a:rPr>
              <a:t>circular array as an implementation of a </a:t>
            </a:r>
            <a:r>
              <a:rPr lang="en-US" altLang="en-US" sz="2400" dirty="0" smtClean="0">
                <a:ea typeface="ＭＳ Ｐゴシック" pitchFamily="2" charset="-128"/>
              </a:rPr>
              <a:t>queue</a:t>
            </a:r>
            <a:endParaRPr lang="en-US" altLang="en-US" sz="2400" dirty="0">
              <a:ea typeface="ＭＳ Ｐゴシック" pitchFamily="2" charset="-128"/>
            </a:endParaRPr>
          </a:p>
        </p:txBody>
      </p:sp>
      <p:pic>
        <p:nvPicPr>
          <p:cNvPr id="4" name="Picture 2" descr="A diagram illustrates a circular array as an implementation of a queue. A circle is divided into 8 equals sections. 4 sections in the right hemisphere of the circle indexed from 0 to 3, value stored in these positions are as follows, 2, 4, 1 and 7. 0 is labeled as front and 3 is labeled as back. Left hemisphere of the circle is left blank. Default capacity minus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162" y="2718822"/>
            <a:ext cx="4257675"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154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Implementations </a:t>
            </a:r>
            <a:r>
              <a:rPr lang="en-US" altLang="en-US" dirty="0" smtClean="0">
                <a:ea typeface="ＭＳ Ｐゴシック" pitchFamily="2" charset="-128"/>
              </a:rPr>
              <a:t>of the A</a:t>
            </a:r>
            <a:r>
              <a:rPr lang="en-US" altLang="en-US" sz="100" dirty="0" smtClean="0">
                <a:ea typeface="ＭＳ Ｐゴシック" pitchFamily="2" charset="-128"/>
              </a:rPr>
              <a:t> </a:t>
            </a:r>
            <a:r>
              <a:rPr lang="en-US" altLang="en-US" dirty="0" smtClean="0">
                <a:ea typeface="ＭＳ Ｐゴシック" pitchFamily="2" charset="-128"/>
              </a:rPr>
              <a:t>D</a:t>
            </a:r>
            <a:r>
              <a:rPr lang="en-US" altLang="en-US" sz="100" dirty="0" smtClean="0">
                <a:ea typeface="ＭＳ Ｐゴシック" pitchFamily="2" charset="-128"/>
              </a:rPr>
              <a:t> </a:t>
            </a:r>
            <a:r>
              <a:rPr lang="en-US" altLang="en-US" dirty="0" smtClean="0">
                <a:ea typeface="ＭＳ Ｐゴシック" pitchFamily="2" charset="-128"/>
              </a:rPr>
              <a:t>T Queue</a:t>
            </a:r>
            <a:endParaRPr lang="en-US" dirty="0"/>
          </a:p>
        </p:txBody>
      </p:sp>
      <p:sp>
        <p:nvSpPr>
          <p:cNvPr id="3" name="Text Placeholder 2"/>
          <p:cNvSpPr>
            <a:spLocks noGrp="1"/>
          </p:cNvSpPr>
          <p:nvPr>
            <p:ph type="body" idx="1"/>
          </p:nvPr>
        </p:nvSpPr>
        <p:spPr>
          <a:xfrm>
            <a:off x="457200" y="1600201"/>
            <a:ext cx="8229600" cy="2985868"/>
          </a:xfrm>
        </p:spPr>
        <p:txBody>
          <a:bodyPr/>
          <a:lstStyle/>
          <a:p>
            <a:pPr eaLnBrk="1" hangingPunct="1"/>
            <a:r>
              <a:rPr lang="en-US" altLang="en-US" sz="2400" dirty="0">
                <a:ea typeface="ＭＳ Ｐゴシック" pitchFamily="2" charset="-128"/>
              </a:rPr>
              <a:t>Like stacks, queues can </a:t>
            </a:r>
            <a:r>
              <a:rPr lang="en-US" altLang="en-US" sz="2400" dirty="0" smtClean="0">
                <a:ea typeface="ＭＳ Ｐゴシック" pitchFamily="2" charset="-128"/>
              </a:rPr>
              <a:t>have</a:t>
            </a:r>
            <a:endParaRPr lang="en-US" altLang="en-US" sz="2400" dirty="0">
              <a:ea typeface="ＭＳ Ｐゴシック" pitchFamily="2" charset="-128"/>
            </a:endParaRPr>
          </a:p>
          <a:p>
            <a:pPr lvl="1" eaLnBrk="1" hangingPunct="1"/>
            <a:r>
              <a:rPr lang="en-US" altLang="en-US" sz="2400" dirty="0">
                <a:ea typeface="ＭＳ Ｐゴシック" pitchFamily="2" charset="-128"/>
              </a:rPr>
              <a:t>Array-based </a:t>
            </a:r>
            <a:r>
              <a:rPr lang="en-US" altLang="en-US" sz="2400" dirty="0" smtClean="0">
                <a:ea typeface="ＭＳ Ｐゴシック" pitchFamily="2" charset="-128"/>
              </a:rPr>
              <a:t>or</a:t>
            </a:r>
            <a:endParaRPr lang="en-US" altLang="en-US" sz="2400" dirty="0">
              <a:ea typeface="ＭＳ Ｐゴシック" pitchFamily="2" charset="-128"/>
            </a:endParaRPr>
          </a:p>
          <a:p>
            <a:pPr lvl="1" eaLnBrk="1" hangingPunct="1"/>
            <a:r>
              <a:rPr lang="en-US" altLang="en-US" sz="2400" dirty="0">
                <a:ea typeface="ＭＳ Ｐゴシック" pitchFamily="2" charset="-128"/>
              </a:rPr>
              <a:t>Link-based implementation.</a:t>
            </a:r>
          </a:p>
          <a:p>
            <a:pPr eaLnBrk="1" hangingPunct="1"/>
            <a:r>
              <a:rPr lang="en-US" altLang="en-US" sz="2400" dirty="0">
                <a:ea typeface="ＭＳ Ｐゴシック" pitchFamily="2" charset="-128"/>
              </a:rPr>
              <a:t>Can also use implementation of </a:t>
            </a:r>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a:t>
            </a:r>
            <a:r>
              <a:rPr lang="en-US" altLang="en-US" sz="2400" dirty="0">
                <a:ea typeface="ＭＳ Ｐゴシック" pitchFamily="2" charset="-128"/>
              </a:rPr>
              <a:t>list</a:t>
            </a:r>
          </a:p>
          <a:p>
            <a:pPr lvl="1" eaLnBrk="1" hangingPunct="1"/>
            <a:r>
              <a:rPr lang="en-US" altLang="en-US" sz="2400" dirty="0">
                <a:ea typeface="ＭＳ Ｐゴシック" pitchFamily="2" charset="-128"/>
              </a:rPr>
              <a:t>Efficient to implement</a:t>
            </a:r>
          </a:p>
          <a:p>
            <a:pPr lvl="1" eaLnBrk="1" hangingPunct="1"/>
            <a:r>
              <a:rPr lang="en-US" altLang="en-US" sz="2400" dirty="0">
                <a:ea typeface="ＭＳ Ｐゴシック" pitchFamily="2" charset="-128"/>
              </a:rPr>
              <a:t>Might not be most time efficient as </a:t>
            </a:r>
            <a:r>
              <a:rPr lang="en-US" altLang="en-US" sz="2400" dirty="0" smtClean="0">
                <a:ea typeface="ＭＳ Ｐゴシック" pitchFamily="2" charset="-128"/>
              </a:rPr>
              <a:t>possible</a:t>
            </a:r>
            <a:endParaRPr lang="en-US" altLang="en-US" sz="2400" dirty="0">
              <a:ea typeface="ＭＳ Ｐゴシック" pitchFamily="2" charset="-128"/>
            </a:endParaRPr>
          </a:p>
        </p:txBody>
      </p:sp>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An Array-Based Implementation </a:t>
            </a:r>
            <a:r>
              <a:rPr lang="en-US" altLang="en-US" sz="2000" b="0" dirty="0">
                <a:ea typeface="ＭＳ Ｐゴシック" pitchFamily="2" charset="-128"/>
              </a:rPr>
              <a:t>(1 of </a:t>
            </a:r>
            <a:r>
              <a:rPr lang="en-US" altLang="en-US" sz="2000" b="0" dirty="0" smtClean="0">
                <a:ea typeface="ＭＳ Ｐゴシック" pitchFamily="2" charset="-128"/>
              </a:rPr>
              <a:t>9)</a:t>
            </a:r>
            <a:endParaRPr lang="en-US" dirty="0"/>
          </a:p>
        </p:txBody>
      </p:sp>
      <p:sp>
        <p:nvSpPr>
          <p:cNvPr id="3" name="Text Placeholder 2"/>
          <p:cNvSpPr>
            <a:spLocks noGrp="1"/>
          </p:cNvSpPr>
          <p:nvPr>
            <p:ph type="body" idx="1"/>
          </p:nvPr>
        </p:nvSpPr>
        <p:spPr>
          <a:xfrm>
            <a:off x="457200" y="1600200"/>
            <a:ext cx="8229600" cy="888167"/>
          </a:xfrm>
        </p:spPr>
        <p:txBody>
          <a:bodyPr/>
          <a:lstStyle/>
          <a:p>
            <a:pPr marL="0" indent="0">
              <a:buNone/>
            </a:pPr>
            <a:r>
              <a:rPr lang="en-US" altLang="en-US" sz="2400" b="1" dirty="0" smtClean="0"/>
              <a:t>Figure </a:t>
            </a:r>
            <a:r>
              <a:rPr lang="en-US" altLang="en-US" sz="2400" b="1" dirty="0"/>
              <a:t>14-9 </a:t>
            </a:r>
            <a:r>
              <a:rPr lang="en-US" altLang="en-US" sz="2400" dirty="0"/>
              <a:t>The effect of three consecutive </a:t>
            </a:r>
            <a:r>
              <a:rPr lang="en-US" altLang="en-US" sz="2400" dirty="0" smtClean="0"/>
              <a:t>operations on </a:t>
            </a:r>
            <a:r>
              <a:rPr lang="en-US" altLang="en-US" sz="2400" dirty="0"/>
              <a:t>the queue in Figure </a:t>
            </a:r>
            <a:r>
              <a:rPr lang="en-US" altLang="en-US" sz="2400" dirty="0" smtClean="0"/>
              <a:t>14-8</a:t>
            </a:r>
            <a:endParaRPr lang="en-US" altLang="en-US" sz="2400" dirty="0"/>
          </a:p>
        </p:txBody>
      </p:sp>
      <p:pic>
        <p:nvPicPr>
          <p:cNvPr id="4" name="Picture 6" descr="Three circular arrays. Array 1, dequeue left parenthesis right parenthesis semicolon has a default capacity of 1. Index 1 has a value of 4, 2 has a value of 1, and 3 has a value of 7. Indexes 0, 4, 5, 6, and 7are unused. Index 1 is the front and index 3 is the back. Array 2, dequeue left parenthesis right parenthesis semicolon has a default capacity of 1. Index 2 has a value of 1 and index 3 has a value of 7. Indexes 0, 1, 4, 5, 6, and 7 are unused. Index 2 is the front and index 3 is the back. Array 3, enqueue left parenthesis 9 right parenthesis semicolon has a default capacity of 1. Index 2 has a value of 1, index 3 has a value of 7, and index 4 has a value of 9. Indexes 0, 1, 5, 6, and 7 are unused. Index 2 is the front and index 4 is the b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940" y="2775917"/>
            <a:ext cx="7826375" cy="222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3624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An Array-Based Implementation </a:t>
            </a:r>
            <a:r>
              <a:rPr lang="en-US" altLang="en-US" sz="2000" b="0" dirty="0" smtClean="0">
                <a:ea typeface="ＭＳ Ｐゴシック" pitchFamily="2" charset="-128"/>
              </a:rPr>
              <a:t>(2 </a:t>
            </a:r>
            <a:r>
              <a:rPr lang="en-US" altLang="en-US" sz="2000" b="0" dirty="0">
                <a:ea typeface="ＭＳ Ｐゴシック" pitchFamily="2" charset="-128"/>
              </a:rPr>
              <a:t>of </a:t>
            </a:r>
            <a:r>
              <a:rPr lang="en-US" altLang="en-US" sz="2000" b="0" dirty="0" smtClean="0">
                <a:ea typeface="ＭＳ Ｐゴシック" pitchFamily="2" charset="-128"/>
              </a:rPr>
              <a:t>9)</a:t>
            </a:r>
            <a:endParaRPr lang="en-US" dirty="0"/>
          </a:p>
        </p:txBody>
      </p:sp>
      <p:sp>
        <p:nvSpPr>
          <p:cNvPr id="3" name="Text Placeholder 2"/>
          <p:cNvSpPr>
            <a:spLocks noGrp="1"/>
          </p:cNvSpPr>
          <p:nvPr>
            <p:ph type="body" idx="1"/>
          </p:nvPr>
        </p:nvSpPr>
        <p:spPr>
          <a:xfrm>
            <a:off x="457200" y="1600200"/>
            <a:ext cx="8229600" cy="958349"/>
          </a:xfrm>
        </p:spPr>
        <p:txBody>
          <a:bodyPr/>
          <a:lstStyle/>
          <a:p>
            <a:pPr marL="0" indent="0">
              <a:buNone/>
            </a:pPr>
            <a:r>
              <a:rPr lang="en-US" altLang="en-US" sz="2400" b="1" dirty="0" smtClean="0">
                <a:ea typeface="ＭＳ Ｐゴシック" pitchFamily="2" charset="-128"/>
              </a:rPr>
              <a:t>Figure 14-10 </a:t>
            </a:r>
            <a:r>
              <a:rPr lang="en-US" altLang="en-US" sz="2400" b="1" dirty="0" smtClean="0">
                <a:solidFill>
                  <a:schemeClr val="tx1"/>
                </a:solidFill>
                <a:ea typeface="ＭＳ Ｐゴシック" pitchFamily="2" charset="-128"/>
              </a:rPr>
              <a:t>front</a:t>
            </a:r>
            <a:r>
              <a:rPr lang="en-US" altLang="en-US" sz="2400" dirty="0" smtClean="0">
                <a:ea typeface="ＭＳ Ｐゴシック" pitchFamily="2" charset="-128"/>
              </a:rPr>
              <a:t> </a:t>
            </a:r>
            <a:r>
              <a:rPr lang="en-US" altLang="en-US" sz="2400" dirty="0">
                <a:ea typeface="ＭＳ Ｐゴシック" pitchFamily="2" charset="-128"/>
              </a:rPr>
              <a:t>and </a:t>
            </a:r>
            <a:r>
              <a:rPr lang="en-US" altLang="en-US" sz="2400" b="1" dirty="0">
                <a:solidFill>
                  <a:schemeClr val="tx1"/>
                </a:solidFill>
                <a:ea typeface="ＭＳ Ｐゴシック" pitchFamily="2" charset="-128"/>
              </a:rPr>
              <a:t>back</a:t>
            </a:r>
            <a:r>
              <a:rPr lang="en-US" altLang="en-US" sz="2400" dirty="0">
                <a:ea typeface="ＭＳ Ｐゴシック" pitchFamily="2" charset="-128"/>
              </a:rPr>
              <a:t> as the queue </a:t>
            </a:r>
            <a:r>
              <a:rPr lang="en-US" altLang="en-US" sz="2400" dirty="0" smtClean="0">
                <a:ea typeface="ＭＳ Ｐゴシック" pitchFamily="2" charset="-128"/>
              </a:rPr>
              <a:t>becomes empty </a:t>
            </a:r>
            <a:r>
              <a:rPr lang="en-US" altLang="en-US" sz="2400" dirty="0">
                <a:ea typeface="ＭＳ Ｐゴシック" pitchFamily="2" charset="-128"/>
              </a:rPr>
              <a:t>and as it becomes </a:t>
            </a:r>
            <a:r>
              <a:rPr lang="en-US" altLang="en-US" sz="2400" dirty="0" smtClean="0">
                <a:ea typeface="ＭＳ Ｐゴシック" pitchFamily="2" charset="-128"/>
              </a:rPr>
              <a:t>full</a:t>
            </a:r>
            <a:endParaRPr lang="en-US" altLang="en-US" sz="2400" dirty="0">
              <a:ea typeface="ＭＳ Ｐゴシック" pitchFamily="2" charset="-128"/>
            </a:endParaRPr>
          </a:p>
        </p:txBody>
      </p:sp>
      <p:pic>
        <p:nvPicPr>
          <p:cNvPr id="4" name="Picture 7" descr="A diagram illustrates the, front and back as the queue becomes empty and as it becomes full. It has 2 circles divided into 8 equal sections. The first circle, titled queue with single item has its 6 sections indexed from 0 to 5. The fourth section is labeled as back and front, and carries a value, 9. All other sections are left empty. Default capacity minus 1. The second circle titled, de queue left parenthesis right parenthesis dash queue becomes empty, has its 6 sections indexed from 0 to 5. Number 4 is labeled as back and 5 are labeled as front. All the sections in the circle are left empty. Default capacity minus 1."/>
          <p:cNvPicPr>
            <a:picLocks noChangeAspect="1" noChangeArrowheads="1"/>
          </p:cNvPicPr>
          <p:nvPr/>
        </p:nvPicPr>
        <p:blipFill>
          <a:blip r:embed="rId2">
            <a:extLst>
              <a:ext uri="{28A0092B-C50C-407E-A947-70E740481C1C}">
                <a14:useLocalDpi xmlns:a14="http://schemas.microsoft.com/office/drawing/2010/main" val="0"/>
              </a:ext>
            </a:extLst>
          </a:blip>
          <a:srcRect l="1221" t="2304"/>
          <a:stretch>
            <a:fillRect/>
          </a:stretch>
        </p:blipFill>
        <p:spPr bwMode="auto">
          <a:xfrm>
            <a:off x="950912" y="2663481"/>
            <a:ext cx="7242175" cy="367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3227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An Array-Based Implementation </a:t>
            </a:r>
            <a:r>
              <a:rPr lang="en-US" altLang="en-US" sz="2000" b="0" dirty="0" smtClean="0">
                <a:ea typeface="ＭＳ Ｐゴシック" pitchFamily="2" charset="-128"/>
              </a:rPr>
              <a:t>(3 </a:t>
            </a:r>
            <a:r>
              <a:rPr lang="en-US" altLang="en-US" sz="2000" b="0" dirty="0">
                <a:ea typeface="ＭＳ Ｐゴシック" pitchFamily="2" charset="-128"/>
              </a:rPr>
              <a:t>of </a:t>
            </a:r>
            <a:r>
              <a:rPr lang="en-US" altLang="en-US" sz="2000" b="0" dirty="0" smtClean="0">
                <a:ea typeface="ＭＳ Ｐゴシック" pitchFamily="2" charset="-128"/>
              </a:rPr>
              <a:t>9)</a:t>
            </a:r>
            <a:endParaRPr lang="en-US" dirty="0"/>
          </a:p>
        </p:txBody>
      </p:sp>
      <p:sp>
        <p:nvSpPr>
          <p:cNvPr id="3" name="Text Placeholder 2"/>
          <p:cNvSpPr>
            <a:spLocks noGrp="1"/>
          </p:cNvSpPr>
          <p:nvPr>
            <p:ph type="body" idx="1"/>
          </p:nvPr>
        </p:nvSpPr>
        <p:spPr>
          <a:xfrm>
            <a:off x="457200" y="1600201"/>
            <a:ext cx="8229600" cy="588363"/>
          </a:xfrm>
        </p:spPr>
        <p:txBody>
          <a:bodyPr/>
          <a:lstStyle/>
          <a:p>
            <a:pPr marL="0" indent="0">
              <a:buNone/>
            </a:pPr>
            <a:r>
              <a:rPr lang="en-US" altLang="en-US" sz="2400" b="1" dirty="0" smtClean="0">
                <a:ea typeface="ＭＳ Ｐゴシック" pitchFamily="2" charset="-128"/>
              </a:rPr>
              <a:t>Figure 14-10 </a:t>
            </a:r>
            <a:r>
              <a:rPr lang="en-US" altLang="en-US" sz="2400" dirty="0" smtClean="0">
                <a:ea typeface="ＭＳ Ｐゴシック" pitchFamily="2" charset="-128"/>
              </a:rPr>
              <a:t>[Continued]</a:t>
            </a:r>
            <a:endParaRPr lang="en-US" altLang="en-US" sz="2400" dirty="0">
              <a:ea typeface="ＭＳ Ｐゴシック" pitchFamily="2" charset="-128"/>
            </a:endParaRPr>
          </a:p>
        </p:txBody>
      </p:sp>
      <p:pic>
        <p:nvPicPr>
          <p:cNvPr id="4" name="Picture 2" descr="A diagram illustrates the, front and back as the queue becomes empty and as it becomes full. It has 2 circles divided into 8 equal sections. The first circle, titled queue with single empty slot has its 7 sections indexed from 0 to 6. Values in the sections are as follows, 7, 6, 3, 8, blank, 2, 4 and 1The third section is labeled as back and the fifth section is labeled as front. Default capacity minus 1. The second circle titled, en queue left parenthesis 9 right parenthesis dash queue becomes full, has its 7 sections indexed from 0 to 6. The values in the sections are as follows, 7, 6, 3, 8, 9, 2, 4, 1. Number 4 is labeled as back and 5 is labeled as front. Default capacity minus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3" y="2476115"/>
            <a:ext cx="7265987"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0124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ea typeface="ＭＳ Ｐゴシック" pitchFamily="2" charset="-128"/>
              </a:rPr>
              <a:t>An Array-Based Implementation </a:t>
            </a:r>
            <a:r>
              <a:rPr lang="en-US" altLang="en-US" sz="2000" b="0" dirty="0" smtClean="0">
                <a:ea typeface="ＭＳ Ｐゴシック" pitchFamily="2" charset="-128"/>
              </a:rPr>
              <a:t>(4 of 9)</a:t>
            </a:r>
            <a:endParaRPr lang="en-US" dirty="0"/>
          </a:p>
        </p:txBody>
      </p:sp>
      <p:sp>
        <p:nvSpPr>
          <p:cNvPr id="3" name="Text Placeholder 2"/>
          <p:cNvSpPr>
            <a:spLocks noGrp="1"/>
          </p:cNvSpPr>
          <p:nvPr>
            <p:ph type="body" idx="1"/>
          </p:nvPr>
        </p:nvSpPr>
        <p:spPr>
          <a:xfrm>
            <a:off x="457200" y="1600200"/>
            <a:ext cx="8229600" cy="543393"/>
          </a:xfrm>
        </p:spPr>
        <p:txBody>
          <a:bodyPr/>
          <a:lstStyle/>
          <a:p>
            <a:pPr marL="0" indent="0">
              <a:buNone/>
            </a:pPr>
            <a:r>
              <a:rPr lang="en-US" altLang="en-US" sz="2400" b="1" dirty="0" smtClean="0">
                <a:ea typeface="ＭＳ Ｐゴシック" pitchFamily="2" charset="-128"/>
              </a:rPr>
              <a:t>Listing 14-4 </a:t>
            </a:r>
            <a:r>
              <a:rPr lang="en-US" altLang="en-US" sz="2400" dirty="0" smtClean="0">
                <a:ea typeface="ＭＳ Ｐゴシック" pitchFamily="2" charset="-128"/>
              </a:rPr>
              <a:t>The </a:t>
            </a:r>
            <a:r>
              <a:rPr lang="en-US" altLang="en-US" sz="2400" dirty="0">
                <a:ea typeface="ＭＳ Ｐゴシック" pitchFamily="2" charset="-128"/>
              </a:rPr>
              <a:t>header file for the class </a:t>
            </a:r>
            <a:r>
              <a:rPr lang="en-US" altLang="en-US" sz="2400" b="1" dirty="0" smtClean="0">
                <a:solidFill>
                  <a:schemeClr val="tx1"/>
                </a:solidFill>
                <a:ea typeface="ＭＳ Ｐゴシック" pitchFamily="2" charset="-128"/>
              </a:rPr>
              <a:t>ArrayQueue</a:t>
            </a:r>
            <a:endParaRPr lang="en-US" altLang="en-US" sz="2400" b="1" dirty="0">
              <a:solidFill>
                <a:schemeClr val="tx1"/>
              </a:solidFill>
              <a:ea typeface="ＭＳ Ｐゴシック" pitchFamily="2" charset="-128"/>
            </a:endParaRPr>
          </a:p>
        </p:txBody>
      </p:sp>
      <p:pic>
        <p:nvPicPr>
          <p:cNvPr id="4" name="Picture 6" descr="Computer code has 16 lines. The lines read as follows. Line 1. forward slash asterisk asterisk A D T queue colon Circular array hyphen based implementation period. Line 2. at sign file Array Queue period h asterisk forward slash. Line 3. hash if n d e f ARRAY underscore QUEUE underscore. Line 4. hash define ARRAY underscore QUEUE underscore. Line 5. hash include double quote Queue Interface period h double quote. Line 6. hash include double quote Pre c o n d Violated Except period h double quote. Line 7. blank. Line 8. template left angle bracket class Item Type right angle bracket. Line 9. class Array Queue co Flon public Queue Interface left angle bracket Item Type right angle bracket. Line 10. left brace. Line 11. private colon. Line 12, indented once. static c o n s t, I n t DEFAULT underscore CAPACITY equals 50 semicolon. Line 13, indented once. Item Type items left bracket DEFAULT underscore CAPACITY right bracket semicolon forward slash forward slash Array of queue items. Line 14, indented once. I n t front semicolon forward slash forward slash Index to front of queue. Line 15, indented once. I n t back semicolon forward slash forward slash Index to back of queue. Line 16, indented once. I n t count semicolon forward slash forward slash Number of items currently in the 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575" y="2419247"/>
            <a:ext cx="7192849" cy="370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4152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An Array-Based Implementation </a:t>
            </a:r>
            <a:r>
              <a:rPr lang="en-US" altLang="en-US" sz="2000" b="0" dirty="0" smtClean="0">
                <a:ea typeface="ＭＳ Ｐゴシック" pitchFamily="2" charset="-128"/>
              </a:rPr>
              <a:t>(5 </a:t>
            </a:r>
            <a:r>
              <a:rPr lang="en-US" altLang="en-US" sz="2000" b="0" dirty="0">
                <a:ea typeface="ＭＳ Ｐゴシック" pitchFamily="2" charset="-128"/>
              </a:rPr>
              <a:t>of </a:t>
            </a:r>
            <a:r>
              <a:rPr lang="en-US" altLang="en-US" sz="2000" b="0" dirty="0" smtClean="0">
                <a:ea typeface="ＭＳ Ｐゴシック" pitchFamily="2" charset="-128"/>
              </a:rPr>
              <a:t>9)</a:t>
            </a:r>
            <a:endParaRPr lang="en-US" dirty="0"/>
          </a:p>
        </p:txBody>
      </p:sp>
      <p:sp>
        <p:nvSpPr>
          <p:cNvPr id="3" name="Text Placeholder 2"/>
          <p:cNvSpPr>
            <a:spLocks noGrp="1"/>
          </p:cNvSpPr>
          <p:nvPr>
            <p:ph type="body" idx="1"/>
          </p:nvPr>
        </p:nvSpPr>
        <p:spPr>
          <a:xfrm>
            <a:off x="457200" y="1600201"/>
            <a:ext cx="8229600" cy="930260"/>
          </a:xfrm>
        </p:spPr>
        <p:txBody>
          <a:bodyPr/>
          <a:lstStyle/>
          <a:p>
            <a:pPr marL="0" indent="0">
              <a:buNone/>
            </a:pPr>
            <a:r>
              <a:rPr lang="en-US" altLang="en-US" sz="2400" b="1" dirty="0">
                <a:ea typeface="ＭＳ Ｐゴシック" pitchFamily="2" charset="-128"/>
              </a:rPr>
              <a:t>Listing 14-5 </a:t>
            </a:r>
            <a:r>
              <a:rPr lang="en-US" altLang="en-US" sz="2400" dirty="0">
                <a:ea typeface="ＭＳ Ｐゴシック" pitchFamily="2" charset="-128"/>
              </a:rPr>
              <a:t>The implementation file for the class </a:t>
            </a:r>
            <a:r>
              <a:rPr lang="en-US" altLang="en-US" sz="2400" b="1" dirty="0" smtClean="0">
                <a:solidFill>
                  <a:schemeClr val="tx1"/>
                </a:solidFill>
                <a:ea typeface="ＭＳ Ｐゴシック" pitchFamily="2" charset="-128"/>
              </a:rPr>
              <a:t>ArrayQueue</a:t>
            </a:r>
            <a:endParaRPr lang="en-US" altLang="en-US" sz="2400" b="1" dirty="0">
              <a:solidFill>
                <a:schemeClr val="tx1"/>
              </a:solidFill>
              <a:ea typeface="ＭＳ Ｐゴシック" pitchFamily="2" charset="-128"/>
            </a:endParaRPr>
          </a:p>
        </p:txBody>
      </p:sp>
      <p:pic>
        <p:nvPicPr>
          <p:cNvPr id="4" name="Picture 6" descr="Computer code has 57 lines. The lines read as follows. Line 1. forward slash asterisk asterisk A D T queue colon Circular array hyphen based implementation period. Line 2. at sign file Array Queue period c p p asterisk forward slash. Line 3. hash include double quote Array Queue period h double quote forward slash forward slash Header file. Line 4. blank. Line 5. template left angle bracket class Item Type right angle bracket. Line 6. Array Queue left angle bracket Item Type right angle bracket colon colon Array Queue left parenthesis right parenthesis. Line 7. colon front left parenthesis 0 right parenthesis comma back left parenthesis DEFAULT underscore CAPACITY minus 1 right parenthesis comma count left parenthesis 0 right parenthesis. Line 8. left brace. Line 9. right brace forward slash forward slash end default constructor. Line 10. blank. Line 11. template left angle bracket class Item Type right angle bracket. Line 12. B o o l Array Queue left angle bracket Item Type right angle bracket colon colon is Empty left parenthesis right parenthesis c o n s t. Line 13. left brace. Line 14. return count equals equals 0 semicolon. Line 15. right brace forward slash forward slash end is Empty. Line 16. blan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65" y="2710342"/>
            <a:ext cx="7456069" cy="359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3479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An Array-Based Implementation </a:t>
            </a:r>
            <a:r>
              <a:rPr lang="en-US" altLang="en-US" sz="2000" b="0" dirty="0" smtClean="0">
                <a:ea typeface="ＭＳ Ｐゴシック" pitchFamily="2" charset="-128"/>
              </a:rPr>
              <a:t>(6 </a:t>
            </a:r>
            <a:r>
              <a:rPr lang="en-US" altLang="en-US" sz="2000" b="0" dirty="0">
                <a:ea typeface="ＭＳ Ｐゴシック" pitchFamily="2" charset="-128"/>
              </a:rPr>
              <a:t>of </a:t>
            </a:r>
            <a:r>
              <a:rPr lang="en-US" altLang="en-US" sz="2000" b="0" dirty="0" smtClean="0">
                <a:ea typeface="ＭＳ Ｐゴシック" pitchFamily="2" charset="-128"/>
              </a:rPr>
              <a:t>9)</a:t>
            </a:r>
            <a:endParaRPr lang="en-US" dirty="0"/>
          </a:p>
        </p:txBody>
      </p:sp>
      <p:sp>
        <p:nvSpPr>
          <p:cNvPr id="3" name="Text Placeholder 2"/>
          <p:cNvSpPr>
            <a:spLocks noGrp="1"/>
          </p:cNvSpPr>
          <p:nvPr>
            <p:ph type="body" idx="1"/>
          </p:nvPr>
        </p:nvSpPr>
        <p:spPr>
          <a:xfrm>
            <a:off x="457200" y="1600200"/>
            <a:ext cx="8229600" cy="528403"/>
          </a:xfrm>
        </p:spPr>
        <p:txBody>
          <a:bodyPr/>
          <a:lstStyle/>
          <a:p>
            <a:pPr marL="0" indent="0">
              <a:buNone/>
            </a:pPr>
            <a:r>
              <a:rPr lang="en-US" altLang="en-US" sz="2400" b="1" dirty="0" smtClean="0">
                <a:ea typeface="ＭＳ Ｐゴシック" pitchFamily="2" charset="-128"/>
              </a:rPr>
              <a:t>Listing 14-5 </a:t>
            </a:r>
            <a:r>
              <a:rPr lang="en-US" altLang="en-US" sz="2400" b="1" dirty="0">
                <a:ea typeface="ＭＳ Ｐゴシック" pitchFamily="2" charset="-128"/>
              </a:rPr>
              <a:t>[Continued</a:t>
            </a:r>
            <a:r>
              <a:rPr lang="en-US" altLang="en-US" sz="2400" b="1" dirty="0" smtClean="0">
                <a:ea typeface="ＭＳ Ｐゴシック" pitchFamily="2" charset="-128"/>
              </a:rPr>
              <a:t>]</a:t>
            </a:r>
            <a:endParaRPr lang="en-US" altLang="en-US" sz="2400" b="1" dirty="0">
              <a:solidFill>
                <a:schemeClr val="tx1"/>
              </a:solidFill>
              <a:ea typeface="ＭＳ Ｐゴシック" pitchFamily="2" charset="-128"/>
            </a:endParaRPr>
          </a:p>
        </p:txBody>
      </p:sp>
      <p:pic>
        <p:nvPicPr>
          <p:cNvPr id="4" name="Picture 2" descr="The computer code continues. Line 17. template left angle bracket class Item Type right angle bracket. Line 18. B o o l Array Queue left angle bracket Item Type right angle bracket colon colon en queue left parenthesis c o n s t Item Type ampersand new Entry right parenthesis. Line 19. left brace. Line 20. B o o l result equals false semicolon. Line 21. if left parenthesis count left angle bracket DEFAULT underscore CAPACITY right parenthesis. Line 22. left brace. Line 23. forward slash forward slash Queue has room for another item. Line 24. back equals left parenthesis back plus 1 right parenthesis percent sign DEFAULT underscore CAPACITY semicolon. Line 25. items left bracket back right bracket equals new Entry semicolon. Line 26. count plus plus semicolon. Line 27. result equals true semicolon. Line 28. right brace forward slash forward slash end if. Line 29. blank. Line 30. return result semicolon. Line 31. right brace forward slash forward slash end en queue. Line 32. blan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016" y="2416153"/>
            <a:ext cx="7177967" cy="367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5199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An Array-Based Implementation </a:t>
            </a:r>
            <a:r>
              <a:rPr lang="en-US" altLang="en-US" sz="2000" b="0" dirty="0" smtClean="0">
                <a:ea typeface="ＭＳ Ｐゴシック" pitchFamily="2" charset="-128"/>
              </a:rPr>
              <a:t>(7 </a:t>
            </a:r>
            <a:r>
              <a:rPr lang="en-US" altLang="en-US" sz="2000" b="0" dirty="0">
                <a:ea typeface="ＭＳ Ｐゴシック" pitchFamily="2" charset="-128"/>
              </a:rPr>
              <a:t>of </a:t>
            </a:r>
            <a:r>
              <a:rPr lang="en-US" altLang="en-US" sz="2000" b="0" dirty="0" smtClean="0">
                <a:ea typeface="ＭＳ Ｐゴシック" pitchFamily="2" charset="-128"/>
              </a:rPr>
              <a:t>9)</a:t>
            </a:r>
            <a:endParaRPr lang="en-US" dirty="0"/>
          </a:p>
        </p:txBody>
      </p:sp>
      <p:sp>
        <p:nvSpPr>
          <p:cNvPr id="3" name="Text Placeholder 2"/>
          <p:cNvSpPr>
            <a:spLocks noGrp="1"/>
          </p:cNvSpPr>
          <p:nvPr>
            <p:ph type="body" idx="1"/>
          </p:nvPr>
        </p:nvSpPr>
        <p:spPr>
          <a:xfrm>
            <a:off x="457200" y="1600201"/>
            <a:ext cx="8229600" cy="543392"/>
          </a:xfrm>
        </p:spPr>
        <p:txBody>
          <a:bodyPr/>
          <a:lstStyle/>
          <a:p>
            <a:pPr marL="0" indent="0">
              <a:buNone/>
            </a:pPr>
            <a:r>
              <a:rPr lang="en-US" altLang="en-US" sz="2400" b="1" dirty="0" smtClean="0">
                <a:ea typeface="ＭＳ Ｐゴシック" pitchFamily="2" charset="-128"/>
              </a:rPr>
              <a:t>Listing 14-5 </a:t>
            </a:r>
            <a:r>
              <a:rPr lang="en-US" altLang="en-US" sz="2400" b="1" dirty="0">
                <a:ea typeface="ＭＳ Ｐゴシック" pitchFamily="2" charset="-128"/>
              </a:rPr>
              <a:t>[Continued]</a:t>
            </a:r>
            <a:endParaRPr lang="en-US" altLang="en-US" sz="2400" b="1" dirty="0">
              <a:solidFill>
                <a:schemeClr val="tx1"/>
              </a:solidFill>
              <a:ea typeface="ＭＳ Ｐゴシック" pitchFamily="2" charset="-128"/>
            </a:endParaRPr>
          </a:p>
        </p:txBody>
      </p:sp>
      <p:pic>
        <p:nvPicPr>
          <p:cNvPr id="4" name="Picture 2" descr="The computer code continues. Line 33. template left angle bracket class Item Type right angle bracket. Line 34. B o o l Array Queue left angle bracket Item Type right angle bracket colon colon de queue left parenthesis right parenthesis. Line 35. left brace. Line 36. B o o l result equals false semicolon. Line 37. if left parenthesis exclamation point is Empty left parenthesis right parenthesis right parenthesis. Line 38. left brace. Line 39. front equals left parenthesis front plus 1 right parenthesis percent sign DEFAULT underscore CAPACITY semicolon. Line 40. Count dash dash semicolon. Line 41. result equals true semicolon. Line 42. right brace forward slash forward slash end if. Line 43. blank. Line 44. return result semicolon. Line 45. right brace forward slash forward slash end de queue. Line 46. 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2431144"/>
            <a:ext cx="7046913"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5501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An Array-Based Implementation </a:t>
            </a:r>
            <a:r>
              <a:rPr lang="en-US" altLang="en-US" sz="2000" b="0" dirty="0" smtClean="0">
                <a:ea typeface="ＭＳ Ｐゴシック" pitchFamily="2" charset="-128"/>
              </a:rPr>
              <a:t>(8 </a:t>
            </a:r>
            <a:r>
              <a:rPr lang="en-US" altLang="en-US" sz="2000" b="0" dirty="0">
                <a:ea typeface="ＭＳ Ｐゴシック" pitchFamily="2" charset="-128"/>
              </a:rPr>
              <a:t>of </a:t>
            </a:r>
            <a:r>
              <a:rPr lang="en-US" altLang="en-US" sz="2000" b="0" dirty="0" smtClean="0">
                <a:ea typeface="ＭＳ Ｐゴシック" pitchFamily="2" charset="-128"/>
              </a:rPr>
              <a:t>9)</a:t>
            </a:r>
            <a:endParaRPr lang="en-US" dirty="0"/>
          </a:p>
        </p:txBody>
      </p:sp>
      <p:sp>
        <p:nvSpPr>
          <p:cNvPr id="3" name="Text Placeholder 2"/>
          <p:cNvSpPr>
            <a:spLocks noGrp="1"/>
          </p:cNvSpPr>
          <p:nvPr>
            <p:ph type="body" idx="1"/>
          </p:nvPr>
        </p:nvSpPr>
        <p:spPr>
          <a:xfrm>
            <a:off x="457200" y="1600201"/>
            <a:ext cx="8229600" cy="573374"/>
          </a:xfrm>
        </p:spPr>
        <p:txBody>
          <a:bodyPr/>
          <a:lstStyle/>
          <a:p>
            <a:pPr marL="0" indent="0">
              <a:buNone/>
            </a:pPr>
            <a:r>
              <a:rPr lang="en-US" altLang="en-US" sz="2400" b="1" dirty="0" smtClean="0">
                <a:ea typeface="ＭＳ Ｐゴシック" pitchFamily="2" charset="-128"/>
              </a:rPr>
              <a:t>Listing 14-5 </a:t>
            </a:r>
            <a:r>
              <a:rPr lang="en-US" altLang="en-US" sz="2400" b="1" dirty="0">
                <a:ea typeface="ＭＳ Ｐゴシック" pitchFamily="2" charset="-128"/>
              </a:rPr>
              <a:t>[Continued]</a:t>
            </a:r>
            <a:endParaRPr lang="en-US" altLang="en-US" sz="2400" b="1" dirty="0">
              <a:solidFill>
                <a:schemeClr val="tx1"/>
              </a:solidFill>
              <a:ea typeface="ＭＳ Ｐゴシック" pitchFamily="2" charset="-128"/>
            </a:endParaRPr>
          </a:p>
        </p:txBody>
      </p:sp>
      <p:pic>
        <p:nvPicPr>
          <p:cNvPr id="4" name="Picture 2" descr="The computer code continues. Line 47. template left angle bracket class Item Type right angle bracket. Line 48. Item Type Array Queue left angle bracket Item Type right angle bracket colon colon peek Front left parenthesis right parenthesis c o n s t throw left parenthesis Pre c o n d Violated Except right parenthesis. Line 49. left brace. Line 50. forward slash forward slash Enforce precondition. Line 51. if left parenthesis is Empty left parenthesis right parenthesis right parenthesis. Line 52. throw Pre c o n d Violated Except left parenthesis double quote peek Front left parenthesis right parenthesis called with empty queue double quote right parenthesis semicolon. Line 53. blank. Line 54. forward slash forward slash Queue is not empty semicolon return front. Line 55. return items left bracket front right bracket semicolon. Line 56. right brace forward slash forward slash end peek Front. Line 57. forward slash forward slash End of implementation file peri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27" y="2670985"/>
            <a:ext cx="7831946" cy="2650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0940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An Array-Based Implementation </a:t>
            </a:r>
            <a:r>
              <a:rPr lang="en-US" altLang="en-US" sz="2000" b="0" dirty="0" smtClean="0">
                <a:ea typeface="ＭＳ Ｐゴシック" pitchFamily="2" charset="-128"/>
              </a:rPr>
              <a:t>(9 </a:t>
            </a:r>
            <a:r>
              <a:rPr lang="en-US" altLang="en-US" sz="2000" b="0" dirty="0">
                <a:ea typeface="ＭＳ Ｐゴシック" pitchFamily="2" charset="-128"/>
              </a:rPr>
              <a:t>of </a:t>
            </a:r>
            <a:r>
              <a:rPr lang="en-US" altLang="en-US" sz="2000" b="0" dirty="0" smtClean="0">
                <a:ea typeface="ＭＳ Ｐゴシック" pitchFamily="2" charset="-128"/>
              </a:rPr>
              <a:t>9)</a:t>
            </a:r>
            <a:endParaRPr lang="en-US" dirty="0"/>
          </a:p>
        </p:txBody>
      </p:sp>
      <p:sp>
        <p:nvSpPr>
          <p:cNvPr id="3" name="Text Placeholder 2"/>
          <p:cNvSpPr>
            <a:spLocks noGrp="1"/>
          </p:cNvSpPr>
          <p:nvPr>
            <p:ph type="body" idx="1"/>
          </p:nvPr>
        </p:nvSpPr>
        <p:spPr>
          <a:xfrm>
            <a:off x="457200" y="1600200"/>
            <a:ext cx="8229600" cy="903157"/>
          </a:xfrm>
        </p:spPr>
        <p:txBody>
          <a:bodyPr/>
          <a:lstStyle/>
          <a:p>
            <a:pPr marL="0" indent="0">
              <a:buNone/>
            </a:pPr>
            <a:r>
              <a:rPr lang="en-US" altLang="en-US" sz="2400" b="1" dirty="0" smtClean="0">
                <a:ea typeface="ＭＳ Ｐゴシック" pitchFamily="2" charset="-128"/>
              </a:rPr>
              <a:t>Figure 14-11 </a:t>
            </a:r>
            <a:r>
              <a:rPr lang="en-US" altLang="en-US" sz="2400" dirty="0" smtClean="0">
                <a:ea typeface="ＭＳ Ｐゴシック" pitchFamily="2" charset="-128"/>
              </a:rPr>
              <a:t>A </a:t>
            </a:r>
            <a:r>
              <a:rPr lang="en-US" altLang="en-US" sz="2400" dirty="0">
                <a:ea typeface="ＭＳ Ｐゴシック" pitchFamily="2" charset="-128"/>
              </a:rPr>
              <a:t>circular array having one unused location as an implementation of a </a:t>
            </a:r>
            <a:r>
              <a:rPr lang="en-US" altLang="en-US" sz="2400" dirty="0" smtClean="0">
                <a:ea typeface="ＭＳ Ｐゴシック" pitchFamily="2" charset="-128"/>
              </a:rPr>
              <a:t>queue</a:t>
            </a:r>
            <a:endParaRPr lang="en-US" altLang="en-US" sz="2400" dirty="0">
              <a:ea typeface="ＭＳ Ｐゴシック" pitchFamily="2" charset="-128"/>
            </a:endParaRPr>
          </a:p>
        </p:txBody>
      </p:sp>
      <p:pic>
        <p:nvPicPr>
          <p:cNvPr id="4" name="Picture 6" descr="Two diagrams, a and b illustrates an array based implementation. Diagram a titled; a full queue has a circle divided into 8 equals sections. Each section is indexed from 0 to 7. Values stored in these sections are as follows, 7, 6, 3, 8, blank, 2, 4 and 1. Index 3 is labeled as, back, 4 is labeled as, front and 7 is labeled as, default capacity. Diagram b titled an empty queue has a circle divided into 8 equals sections. Each section is indexed from 0 to 7. All the sections are left blank. Index 4 is labeled as front and back. Index 7 is labeled as default capacit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669" y="2503357"/>
            <a:ext cx="6570663"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7081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ea typeface="ＭＳ Ｐゴシック" pitchFamily="2" charset="-128"/>
              </a:rPr>
              <a:t>Comparing Implementations</a:t>
            </a:r>
            <a:endParaRPr lang="en-US" dirty="0"/>
          </a:p>
        </p:txBody>
      </p:sp>
      <p:sp>
        <p:nvSpPr>
          <p:cNvPr id="5" name="Text Placeholder 4"/>
          <p:cNvSpPr>
            <a:spLocks noGrp="1"/>
          </p:cNvSpPr>
          <p:nvPr>
            <p:ph type="body" idx="1"/>
          </p:nvPr>
        </p:nvSpPr>
        <p:spPr>
          <a:xfrm>
            <a:off x="457200" y="1600200"/>
            <a:ext cx="8229600" cy="2268415"/>
          </a:xfrm>
        </p:spPr>
        <p:txBody>
          <a:bodyPr/>
          <a:lstStyle/>
          <a:p>
            <a:pPr eaLnBrk="1" hangingPunct="1"/>
            <a:r>
              <a:rPr lang="en-US" altLang="en-US" sz="2400" dirty="0">
                <a:ea typeface="ＭＳ Ｐゴシック" pitchFamily="2" charset="-128"/>
              </a:rPr>
              <a:t>Issues</a:t>
            </a:r>
          </a:p>
          <a:p>
            <a:pPr lvl="1" eaLnBrk="1" hangingPunct="1"/>
            <a:r>
              <a:rPr lang="en-US" altLang="en-US" sz="2400" dirty="0">
                <a:ea typeface="ＭＳ Ｐゴシック" pitchFamily="2" charset="-128"/>
              </a:rPr>
              <a:t>Fixed size (array-based) versus dynamic size (link-based)</a:t>
            </a:r>
          </a:p>
          <a:p>
            <a:pPr lvl="1" eaLnBrk="1" hangingPunct="1"/>
            <a:r>
              <a:rPr lang="en-US" altLang="en-US" sz="2400" dirty="0">
                <a:ea typeface="ＭＳ Ｐゴシック" pitchFamily="2" charset="-128"/>
              </a:rPr>
              <a:t>Reuse of already implemented class saves </a:t>
            </a:r>
            <a:r>
              <a:rPr lang="en-US" altLang="en-US" sz="2400" dirty="0" smtClean="0">
                <a:ea typeface="ＭＳ Ｐゴシック" pitchFamily="2" charset="-128"/>
              </a:rPr>
              <a:t>time</a:t>
            </a:r>
            <a:endParaRPr lang="en-US" altLang="en-US" sz="2400" dirty="0">
              <a:ea typeface="ＭＳ Ｐゴシック" pitchFamily="2" charset="-128"/>
            </a:endParaRPr>
          </a:p>
        </p:txBody>
      </p:sp>
    </p:spTree>
    <p:extLst>
      <p:ext uri="{BB962C8B-B14F-4D97-AF65-F5344CB8AC3E}">
        <p14:creationId xmlns:p14="http://schemas.microsoft.com/office/powerpoint/2010/main" val="2444074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An Implementation </a:t>
            </a:r>
            <a:r>
              <a:rPr lang="en-US" altLang="en-US" dirty="0" smtClean="0">
                <a:ea typeface="ＭＳ Ｐゴシック" pitchFamily="2" charset="-128"/>
              </a:rPr>
              <a:t>That </a:t>
            </a:r>
            <a:r>
              <a:rPr lang="en-US" altLang="en-US" dirty="0">
                <a:ea typeface="ＭＳ Ｐゴシック" pitchFamily="2" charset="-128"/>
              </a:rPr>
              <a:t>Uses the </a:t>
            </a:r>
            <a:r>
              <a:rPr lang="en-US" altLang="en-US" dirty="0" smtClean="0">
                <a:ea typeface="ＭＳ Ｐゴシック" pitchFamily="2" charset="-128"/>
              </a:rPr>
              <a:t>A</a:t>
            </a:r>
            <a:r>
              <a:rPr lang="en-US" altLang="en-US" sz="100" dirty="0" smtClean="0">
                <a:ea typeface="ＭＳ Ｐゴシック" pitchFamily="2" charset="-128"/>
              </a:rPr>
              <a:t> </a:t>
            </a:r>
            <a:r>
              <a:rPr lang="en-US" altLang="en-US" dirty="0" smtClean="0">
                <a:ea typeface="ＭＳ Ｐゴシック" pitchFamily="2" charset="-128"/>
              </a:rPr>
              <a:t>D</a:t>
            </a:r>
            <a:r>
              <a:rPr lang="en-US" altLang="en-US" sz="100" dirty="0" smtClean="0">
                <a:ea typeface="ＭＳ Ｐゴシック" pitchFamily="2" charset="-128"/>
              </a:rPr>
              <a:t> </a:t>
            </a:r>
            <a:r>
              <a:rPr lang="en-US" altLang="en-US" dirty="0" smtClean="0">
                <a:ea typeface="ＭＳ Ｐゴシック" pitchFamily="2" charset="-128"/>
              </a:rPr>
              <a:t>T List </a:t>
            </a:r>
            <a:r>
              <a:rPr lang="en-US" altLang="en-US" sz="2000" b="0" dirty="0" smtClean="0">
                <a:ea typeface="ＭＳ Ｐゴシック" pitchFamily="2" charset="-128"/>
              </a:rPr>
              <a:t>(1 of 6)</a:t>
            </a:r>
            <a:endParaRPr lang="en-US" sz="2000" b="0" dirty="0"/>
          </a:p>
        </p:txBody>
      </p:sp>
      <p:sp>
        <p:nvSpPr>
          <p:cNvPr id="3" name="Text Placeholder 2"/>
          <p:cNvSpPr>
            <a:spLocks noGrp="1"/>
          </p:cNvSpPr>
          <p:nvPr>
            <p:ph type="body" idx="1"/>
          </p:nvPr>
        </p:nvSpPr>
        <p:spPr>
          <a:xfrm>
            <a:off x="457200" y="1600200"/>
            <a:ext cx="8229600" cy="858187"/>
          </a:xfrm>
        </p:spPr>
        <p:txBody>
          <a:bodyPr/>
          <a:lstStyle/>
          <a:p>
            <a:pPr marL="0" indent="0">
              <a:buNone/>
            </a:pPr>
            <a:r>
              <a:rPr lang="en-US" altLang="en-US" sz="2400" b="1" dirty="0" smtClean="0">
                <a:ea typeface="ＭＳ Ｐゴシック" pitchFamily="2" charset="-128"/>
              </a:rPr>
              <a:t>Figure 14-1 </a:t>
            </a:r>
            <a:r>
              <a:rPr lang="en-US" altLang="en-US" sz="2400" dirty="0" smtClean="0">
                <a:ea typeface="ＭＳ Ｐゴシック" pitchFamily="2" charset="-128"/>
              </a:rPr>
              <a:t>An </a:t>
            </a:r>
            <a:r>
              <a:rPr lang="en-US" altLang="en-US" sz="2400" dirty="0">
                <a:ea typeface="ＭＳ Ｐゴシック" pitchFamily="2" charset="-128"/>
              </a:rPr>
              <a:t>implementation of the </a:t>
            </a:r>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a:t>
            </a:r>
            <a:r>
              <a:rPr lang="en-US" altLang="en-US" sz="2400" dirty="0">
                <a:ea typeface="ＭＳ Ｐゴシック" pitchFamily="2" charset="-128"/>
              </a:rPr>
              <a:t>queue </a:t>
            </a:r>
            <a:r>
              <a:rPr lang="en-US" altLang="en-US" sz="2400" dirty="0" smtClean="0">
                <a:ea typeface="ＭＳ Ｐゴシック" pitchFamily="2" charset="-128"/>
              </a:rPr>
              <a:t>that </a:t>
            </a:r>
            <a:r>
              <a:rPr lang="en-US" altLang="en-US" sz="2400" dirty="0">
                <a:ea typeface="ＭＳ Ｐゴシック" pitchFamily="2" charset="-128"/>
              </a:rPr>
              <a:t>stores its entries in a </a:t>
            </a:r>
            <a:r>
              <a:rPr lang="en-US" altLang="en-US" sz="2400" dirty="0" smtClean="0">
                <a:ea typeface="ＭＳ Ｐゴシック" pitchFamily="2" charset="-128"/>
              </a:rPr>
              <a:t>list</a:t>
            </a:r>
            <a:endParaRPr lang="en-US" altLang="en-US" sz="2400" dirty="0">
              <a:ea typeface="ＭＳ Ｐゴシック" pitchFamily="2" charset="-128"/>
            </a:endParaRPr>
          </a:p>
        </p:txBody>
      </p:sp>
      <p:pic>
        <p:nvPicPr>
          <p:cNvPr id="4" name="Picture 2" descr="A diagram illustrates as A D T queue having 4 positions. The queue has a front and a back. The values stored in the positions are as follows; 2, 4, 1, 7.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392" y="2745937"/>
            <a:ext cx="6463216" cy="2334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9925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An Implementation of the </a:t>
            </a:r>
            <a:r>
              <a:rPr lang="en-US" altLang="en-US" dirty="0" smtClean="0">
                <a:ea typeface="ＭＳ Ｐゴシック" pitchFamily="2" charset="-128"/>
              </a:rPr>
              <a:t>A</a:t>
            </a:r>
            <a:r>
              <a:rPr lang="en-US" altLang="en-US" sz="100" dirty="0" smtClean="0">
                <a:ea typeface="ＭＳ Ｐゴシック" pitchFamily="2" charset="-128"/>
              </a:rPr>
              <a:t> </a:t>
            </a:r>
            <a:r>
              <a:rPr lang="en-US" altLang="en-US" dirty="0" smtClean="0">
                <a:ea typeface="ＭＳ Ｐゴシック" pitchFamily="2" charset="-128"/>
              </a:rPr>
              <a:t>D</a:t>
            </a:r>
            <a:r>
              <a:rPr lang="en-US" altLang="en-US" sz="100" dirty="0" smtClean="0">
                <a:ea typeface="ＭＳ Ｐゴシック" pitchFamily="2" charset="-128"/>
              </a:rPr>
              <a:t> </a:t>
            </a:r>
            <a:r>
              <a:rPr lang="en-US" altLang="en-US" dirty="0" smtClean="0">
                <a:ea typeface="ＭＳ Ｐゴシック" pitchFamily="2" charset="-128"/>
              </a:rPr>
              <a:t>T </a:t>
            </a:r>
            <a:r>
              <a:rPr lang="en-US" altLang="en-US" dirty="0">
                <a:ea typeface="ＭＳ Ｐゴシック" pitchFamily="2" charset="-128"/>
              </a:rPr>
              <a:t>Priority </a:t>
            </a:r>
            <a:r>
              <a:rPr lang="en-US" altLang="en-US" dirty="0" smtClean="0">
                <a:ea typeface="ＭＳ Ｐゴシック" pitchFamily="2" charset="-128"/>
              </a:rPr>
              <a:t>Queue </a:t>
            </a:r>
            <a:r>
              <a:rPr lang="en-US" altLang="en-US" sz="2000" b="0" dirty="0" smtClean="0">
                <a:ea typeface="ＭＳ Ｐゴシック" pitchFamily="2" charset="-128"/>
              </a:rPr>
              <a:t>(1 of 2)</a:t>
            </a:r>
            <a:endParaRPr lang="en-US" sz="2000" b="0" dirty="0"/>
          </a:p>
        </p:txBody>
      </p:sp>
      <p:sp>
        <p:nvSpPr>
          <p:cNvPr id="3" name="Text Placeholder 2"/>
          <p:cNvSpPr>
            <a:spLocks noGrp="1"/>
          </p:cNvSpPr>
          <p:nvPr>
            <p:ph type="body" idx="1"/>
          </p:nvPr>
        </p:nvSpPr>
        <p:spPr>
          <a:xfrm>
            <a:off x="457200" y="1600201"/>
            <a:ext cx="8229600" cy="588364"/>
          </a:xfrm>
        </p:spPr>
        <p:txBody>
          <a:bodyPr/>
          <a:lstStyle/>
          <a:p>
            <a:pPr marL="0" indent="0">
              <a:buNone/>
            </a:pPr>
            <a:r>
              <a:rPr lang="en-US" altLang="en-US" sz="2400" b="1" dirty="0" smtClean="0">
                <a:ea typeface="ＭＳ Ｐゴシック" pitchFamily="2" charset="-128"/>
              </a:rPr>
              <a:t>Listing 14-6 </a:t>
            </a:r>
            <a:r>
              <a:rPr lang="en-US" altLang="en-US" sz="2400" dirty="0" smtClean="0">
                <a:ea typeface="ＭＳ Ｐゴシック" pitchFamily="2" charset="-128"/>
              </a:rPr>
              <a:t>A </a:t>
            </a:r>
            <a:r>
              <a:rPr lang="en-US" altLang="en-US" sz="2400" dirty="0">
                <a:ea typeface="ＭＳ Ｐゴシック" pitchFamily="2" charset="-128"/>
              </a:rPr>
              <a:t>header file for the class </a:t>
            </a:r>
            <a:r>
              <a:rPr lang="en-US" altLang="en-US" sz="2400" b="1" dirty="0" smtClean="0">
                <a:solidFill>
                  <a:schemeClr val="tx1"/>
                </a:solidFill>
                <a:ea typeface="ＭＳ Ｐゴシック" pitchFamily="2" charset="-128"/>
              </a:rPr>
              <a:t>S</a:t>
            </a:r>
            <a:r>
              <a:rPr lang="en-US" altLang="en-US" sz="100" b="1" dirty="0" smtClean="0">
                <a:solidFill>
                  <a:schemeClr val="tx1"/>
                </a:solidFill>
                <a:ea typeface="ＭＳ Ｐゴシック" pitchFamily="2" charset="-128"/>
              </a:rPr>
              <a:t> </a:t>
            </a:r>
            <a:r>
              <a:rPr lang="en-US" altLang="en-US" sz="2400" b="1" dirty="0" smtClean="0">
                <a:solidFill>
                  <a:schemeClr val="tx1"/>
                </a:solidFill>
                <a:ea typeface="ＭＳ Ｐゴシック" pitchFamily="2" charset="-128"/>
              </a:rPr>
              <a:t>L_PriorityQueue.</a:t>
            </a:r>
            <a:endParaRPr lang="en-US" altLang="en-US" sz="2400" b="1" dirty="0">
              <a:solidFill>
                <a:schemeClr val="tx1"/>
              </a:solidFill>
              <a:ea typeface="ＭＳ Ｐゴシック" pitchFamily="2" charset="-128"/>
            </a:endParaRPr>
          </a:p>
        </p:txBody>
      </p:sp>
      <p:pic>
        <p:nvPicPr>
          <p:cNvPr id="4" name="Picture 6" descr="Computer code has 31 lines. The lines read as follows. Line 1. forward slash asterisk asterisk A D T priority queue colon A D T sorted list implementation period. Line 2. At sign file S L underscore Priority Queue period h asterisk forward slash. Line 3. hash if n d e f PRIORITY underscore QUEUE underscore. Line 4. hash define PRIORITY underscore QUEUE underscore. Line 5. blank. Line 6. hash include double quote Priority Queue Interface period h double quote. Line 7. hash include double quote Linked Sorted List period h double quote. Line 8. hash include double quote Pre c o n d Violated Except period h double quote. Line 9. hash include left angle bracket memory right angle bracket. Line 10. blank. Line 11. template left angle bracket class Item Type right angle bracket. Line 12. class S L underscore Priority Queue colon public Priority Queue Interface left angle bracket Item Type right angle bracket. Line 13. left brace. Line 14. private colon. Line 15, indented once. S t d colon colon unique underscore p t r left angle bracket Linked Sorted List left angle bracket Item Type right angle bracket right angle brackets list P t r semicolon forward slash forward slash P t r to sorted list. Line 16, indented 5 times. forward slash forward slash of i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519" y="2340984"/>
            <a:ext cx="7446962" cy="357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9707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An Implementation of the A</a:t>
            </a:r>
            <a:r>
              <a:rPr lang="en-US" altLang="en-US" sz="100" dirty="0">
                <a:ea typeface="ＭＳ Ｐゴシック" pitchFamily="2" charset="-128"/>
              </a:rPr>
              <a:t> </a:t>
            </a:r>
            <a:r>
              <a:rPr lang="en-US" altLang="en-US" dirty="0">
                <a:ea typeface="ＭＳ Ｐゴシック" pitchFamily="2" charset="-128"/>
              </a:rPr>
              <a:t>D</a:t>
            </a:r>
            <a:r>
              <a:rPr lang="en-US" altLang="en-US" sz="100" dirty="0">
                <a:ea typeface="ＭＳ Ｐゴシック" pitchFamily="2" charset="-128"/>
              </a:rPr>
              <a:t> </a:t>
            </a:r>
            <a:r>
              <a:rPr lang="en-US" altLang="en-US" dirty="0">
                <a:ea typeface="ＭＳ Ｐゴシック" pitchFamily="2" charset="-128"/>
              </a:rPr>
              <a:t>T Priority Queue </a:t>
            </a:r>
            <a:r>
              <a:rPr lang="en-US" altLang="en-US" sz="2000" b="0" dirty="0" smtClean="0">
                <a:ea typeface="ＭＳ Ｐゴシック" pitchFamily="2" charset="-128"/>
              </a:rPr>
              <a:t>(2 </a:t>
            </a:r>
            <a:r>
              <a:rPr lang="en-US" altLang="en-US" sz="2000" b="0" dirty="0">
                <a:ea typeface="ＭＳ Ｐゴシック" pitchFamily="2" charset="-128"/>
              </a:rPr>
              <a:t>of 2)</a:t>
            </a:r>
            <a:endParaRPr lang="en-US" dirty="0"/>
          </a:p>
        </p:txBody>
      </p:sp>
      <p:sp>
        <p:nvSpPr>
          <p:cNvPr id="3" name="Text Placeholder 2"/>
          <p:cNvSpPr>
            <a:spLocks noGrp="1"/>
          </p:cNvSpPr>
          <p:nvPr>
            <p:ph type="body" idx="1"/>
          </p:nvPr>
        </p:nvSpPr>
        <p:spPr>
          <a:xfrm>
            <a:off x="457200" y="1600200"/>
            <a:ext cx="8229600" cy="528403"/>
          </a:xfrm>
        </p:spPr>
        <p:txBody>
          <a:bodyPr/>
          <a:lstStyle/>
          <a:p>
            <a:pPr marL="0" lvl="3" indent="0">
              <a:buNone/>
            </a:pPr>
            <a:r>
              <a:rPr lang="en-US" altLang="en-US" sz="2400" b="1" dirty="0" smtClean="0">
                <a:latin typeface="+mn-lt"/>
                <a:ea typeface="ＭＳ Ｐゴシック" pitchFamily="2" charset="-128"/>
              </a:rPr>
              <a:t>Listing 14-6 </a:t>
            </a:r>
            <a:r>
              <a:rPr lang="en-US" altLang="en-US" sz="2400" b="1" dirty="0">
                <a:latin typeface="+mn-lt"/>
                <a:ea typeface="ＭＳ Ｐゴシック" pitchFamily="2" charset="-128"/>
              </a:rPr>
              <a:t>[Continued]</a:t>
            </a:r>
            <a:endParaRPr lang="en-US" altLang="en-US" sz="2400" b="1" dirty="0">
              <a:solidFill>
                <a:schemeClr val="tx1"/>
              </a:solidFill>
              <a:latin typeface="+mn-lt"/>
              <a:ea typeface="ＭＳ Ｐゴシック" pitchFamily="2" charset="-128"/>
            </a:endParaRPr>
          </a:p>
        </p:txBody>
      </p:sp>
      <p:pic>
        <p:nvPicPr>
          <p:cNvPr id="4" name="Picture 2" descr="The computer code continues. Line 17. blank. Line 18. public colon. Line 19, indented once. S L underscore Priority Queue left parenthesis right parenthesis semicolon. Line 20, indented once. S L underscore Priority Queue left parenthesis c o n s t, S L underscore Priority Queue ampersand p q right parenthesis semicolon. Line 21, indented once. tilde S L underscore Priority Queue left parenthesis right parenthesis semicolon. Line 22. blank. Line 23, indented once. B o o l is Empty left parenthesis right parenthesis c o n s t semicolon. Line 24, indented once. B o o l enqueue left parenthesis c o n s t Item Type ampersand new Entry right parenthesis semicolon. Line 25, indented once. B o o l dequeue left parenthesis right parenthesis semicolon. Line 26. blank. Line 27, indented once. forward slash asterisk asterisk at sign throw Pre c o n d Violated Except if priority queue is empty period asterisk forward slash. Line 28, indented once. Item Type peek Front left parenthesis right parenthesis co n s t throw left parenthesis Pre c o n d Violated Except right parenthesis semicolon. Line 29. right brace semicolon forward slash forward slash end S L underscore Priority Queue. Line 30. hash include double quote S L underscore Priority Queue period c p p double quote. Line 31. hash end 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956" y="2416153"/>
            <a:ext cx="7304088" cy="333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1348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An Implementation That Uses the </a:t>
            </a:r>
            <a:r>
              <a:rPr lang="en-US" altLang="en-US" dirty="0" smtClean="0">
                <a:ea typeface="ＭＳ Ｐゴシック" pitchFamily="2" charset="-128"/>
              </a:rPr>
              <a:t>A</a:t>
            </a:r>
            <a:r>
              <a:rPr lang="en-US" altLang="en-US" sz="100" dirty="0" smtClean="0">
                <a:ea typeface="ＭＳ Ｐゴシック" pitchFamily="2" charset="-128"/>
              </a:rPr>
              <a:t> </a:t>
            </a:r>
            <a:r>
              <a:rPr lang="en-US" altLang="en-US" dirty="0" smtClean="0">
                <a:ea typeface="ＭＳ Ｐゴシック" pitchFamily="2" charset="-128"/>
              </a:rPr>
              <a:t>D</a:t>
            </a:r>
            <a:r>
              <a:rPr lang="en-US" altLang="en-US" sz="100" dirty="0" smtClean="0">
                <a:ea typeface="ＭＳ Ｐゴシック" pitchFamily="2" charset="-128"/>
              </a:rPr>
              <a:t> </a:t>
            </a:r>
            <a:r>
              <a:rPr lang="en-US" altLang="en-US" dirty="0" smtClean="0">
                <a:ea typeface="ＭＳ Ｐゴシック" pitchFamily="2" charset="-128"/>
              </a:rPr>
              <a:t>T </a:t>
            </a:r>
            <a:r>
              <a:rPr lang="en-US" altLang="en-US" dirty="0">
                <a:ea typeface="ＭＳ Ｐゴシック" pitchFamily="2" charset="-128"/>
              </a:rPr>
              <a:t>List </a:t>
            </a:r>
            <a:r>
              <a:rPr lang="en-US" altLang="en-US" sz="2000" b="0" dirty="0" smtClean="0">
                <a:ea typeface="ＭＳ Ｐゴシック" pitchFamily="2" charset="-128"/>
              </a:rPr>
              <a:t>(2 </a:t>
            </a:r>
            <a:r>
              <a:rPr lang="en-US" altLang="en-US" sz="2000" b="0" dirty="0">
                <a:ea typeface="ＭＳ Ｐゴシック" pitchFamily="2" charset="-128"/>
              </a:rPr>
              <a:t>of </a:t>
            </a:r>
            <a:r>
              <a:rPr lang="en-US" altLang="en-US" sz="2000" b="0" dirty="0" smtClean="0">
                <a:ea typeface="ＭＳ Ｐゴシック" pitchFamily="2" charset="-128"/>
              </a:rPr>
              <a:t>6)</a:t>
            </a:r>
            <a:endParaRPr lang="en-US" sz="2000" b="0" dirty="0"/>
          </a:p>
        </p:txBody>
      </p:sp>
      <p:sp>
        <p:nvSpPr>
          <p:cNvPr id="3" name="Text Placeholder 2"/>
          <p:cNvSpPr>
            <a:spLocks noGrp="1"/>
          </p:cNvSpPr>
          <p:nvPr>
            <p:ph type="body" idx="1"/>
          </p:nvPr>
        </p:nvSpPr>
        <p:spPr>
          <a:xfrm>
            <a:off x="457200" y="1600200"/>
            <a:ext cx="8229600" cy="513413"/>
          </a:xfrm>
        </p:spPr>
        <p:txBody>
          <a:bodyPr/>
          <a:lstStyle/>
          <a:p>
            <a:pPr marL="0" indent="0" eaLnBrk="1" hangingPunct="1">
              <a:buNone/>
            </a:pPr>
            <a:r>
              <a:rPr lang="en-US" altLang="en-US" sz="2400" b="1" dirty="0" smtClean="0">
                <a:ea typeface="ＭＳ Ｐゴシック" pitchFamily="2" charset="-128"/>
              </a:rPr>
              <a:t>Listing 14-1 </a:t>
            </a:r>
            <a:r>
              <a:rPr lang="en-US" altLang="en-US" sz="2400" dirty="0" smtClean="0">
                <a:ea typeface="ＭＳ Ｐゴシック" pitchFamily="2" charset="-128"/>
              </a:rPr>
              <a:t>The header </a:t>
            </a:r>
            <a:r>
              <a:rPr lang="en-US" altLang="en-US" sz="2400" dirty="0">
                <a:ea typeface="ＭＳ Ｐゴシック" pitchFamily="2" charset="-128"/>
              </a:rPr>
              <a:t>file for the class </a:t>
            </a:r>
            <a:r>
              <a:rPr lang="en-US" altLang="en-US" sz="2400" b="1" dirty="0">
                <a:solidFill>
                  <a:schemeClr val="tx1"/>
                </a:solidFill>
                <a:ea typeface="ＭＳ Ｐゴシック" pitchFamily="2" charset="-128"/>
              </a:rPr>
              <a:t>ListQueue</a:t>
            </a:r>
          </a:p>
        </p:txBody>
      </p:sp>
      <p:pic>
        <p:nvPicPr>
          <p:cNvPr id="4" name="Picture 6" descr="Computer code has 30 lines. The lines read as follows. Line 1. forward slash asterisk asterisk A D T queue colon A D T list implementation period. Line 2. at sign file List Queue period h asterisk forward slash. Line 3. blank. Line 4. hash if n d e f LIST underscore QUEUE underscore. Line 5. hash define LIST underscore QUEUE underscore. Line 6. blank. Line 7. hash include double quote Queue Interface period h double quote. Line 8. hash include double quote Linked List period h double quote. Line 9. hash include double quote Pre c o n d Violated Except period h double quote. Line 10. hash include left angle bracket memory right angle bracket. Line 11. blank. Line 12. template less than sign class Item Type right angle bracket. Line 13. class List Queue colon public Queue Interface left angle bracket Item Type right angle bracket. Line 14. left brace. Line 15. private col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284" y="2401163"/>
            <a:ext cx="6217432" cy="36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344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An Implementation That Uses the </a:t>
            </a:r>
            <a:r>
              <a:rPr lang="en-US" altLang="en-US" dirty="0" smtClean="0">
                <a:ea typeface="ＭＳ Ｐゴシック" pitchFamily="2" charset="-128"/>
              </a:rPr>
              <a:t>A</a:t>
            </a:r>
            <a:r>
              <a:rPr lang="en-US" altLang="en-US" sz="100" dirty="0" smtClean="0">
                <a:ea typeface="ＭＳ Ｐゴシック" pitchFamily="2" charset="-128"/>
              </a:rPr>
              <a:t> </a:t>
            </a:r>
            <a:r>
              <a:rPr lang="en-US" altLang="en-US" dirty="0" smtClean="0">
                <a:ea typeface="ＭＳ Ｐゴシック" pitchFamily="2" charset="-128"/>
              </a:rPr>
              <a:t>D</a:t>
            </a:r>
            <a:r>
              <a:rPr lang="en-US" altLang="en-US" sz="100" dirty="0" smtClean="0">
                <a:ea typeface="ＭＳ Ｐゴシック" pitchFamily="2" charset="-128"/>
              </a:rPr>
              <a:t> </a:t>
            </a:r>
            <a:r>
              <a:rPr lang="en-US" altLang="en-US" dirty="0" smtClean="0">
                <a:ea typeface="ＭＳ Ｐゴシック" pitchFamily="2" charset="-128"/>
              </a:rPr>
              <a:t>T </a:t>
            </a:r>
            <a:r>
              <a:rPr lang="en-US" altLang="en-US" dirty="0">
                <a:ea typeface="ＭＳ Ｐゴシック" pitchFamily="2" charset="-128"/>
              </a:rPr>
              <a:t>List </a:t>
            </a:r>
            <a:r>
              <a:rPr lang="en-US" altLang="en-US" sz="2000" b="0" dirty="0" smtClean="0">
                <a:ea typeface="ＭＳ Ｐゴシック" pitchFamily="2" charset="-128"/>
              </a:rPr>
              <a:t>(3 </a:t>
            </a:r>
            <a:r>
              <a:rPr lang="en-US" altLang="en-US" sz="2000" b="0" dirty="0">
                <a:ea typeface="ＭＳ Ｐゴシック" pitchFamily="2" charset="-128"/>
              </a:rPr>
              <a:t>of </a:t>
            </a:r>
            <a:r>
              <a:rPr lang="en-US" altLang="en-US" sz="2000" b="0" dirty="0" smtClean="0">
                <a:ea typeface="ＭＳ Ｐゴシック" pitchFamily="2" charset="-128"/>
              </a:rPr>
              <a:t>6)</a:t>
            </a:r>
            <a:endParaRPr lang="en-US" dirty="0"/>
          </a:p>
        </p:txBody>
      </p:sp>
      <p:sp>
        <p:nvSpPr>
          <p:cNvPr id="3" name="Text Placeholder 2"/>
          <p:cNvSpPr>
            <a:spLocks noGrp="1"/>
          </p:cNvSpPr>
          <p:nvPr>
            <p:ph type="body" idx="1"/>
          </p:nvPr>
        </p:nvSpPr>
        <p:spPr>
          <a:xfrm>
            <a:off x="457200" y="1600201"/>
            <a:ext cx="8229600" cy="438462"/>
          </a:xfrm>
        </p:spPr>
        <p:txBody>
          <a:bodyPr/>
          <a:lstStyle/>
          <a:p>
            <a:pPr marL="0" indent="0">
              <a:buNone/>
            </a:pPr>
            <a:r>
              <a:rPr lang="en-US" altLang="en-US" sz="2400" b="1" dirty="0" smtClean="0">
                <a:ea typeface="ＭＳ Ｐゴシック" pitchFamily="2" charset="-128"/>
              </a:rPr>
              <a:t>Listing 14-1 [Continued]</a:t>
            </a:r>
            <a:endParaRPr lang="en-US" altLang="en-US" sz="2400" b="1" dirty="0">
              <a:solidFill>
                <a:schemeClr val="tx1"/>
              </a:solidFill>
              <a:ea typeface="ＭＳ Ｐゴシック" pitchFamily="2" charset="-128"/>
            </a:endParaRPr>
          </a:p>
        </p:txBody>
      </p:sp>
      <p:pic>
        <p:nvPicPr>
          <p:cNvPr id="4" name="Picture 2" descr="The computer code continues. Line 16, indented once. S t d colon colon unique underscore p t r left angle bracket Linked List left angle bracket Item Type right angle bracket right angle bracket list P t r semicolon forward slash forward slash Pointer to list of queue items. Line 17. blank. Line 18. public colon. Line 19, indented once. List Queue left parenthesis right parenthesis semicolon. Line 20, indented once. List Queue left parenthesis c o n s t List Queue ampersand a Queue right parenthesis semicolon. Line 21, indented once. tilde List Queue left parenthesis right parenthesis semicolon. Line 22, indented once. B o o l is Empty left parenthesis right parenthesis c o n s t semicolon. Line 23, indented once. B o o l enqueue left parenthesis c o n s t Item Type ampersand new Entry right parenthesis semicolon. Line 24, indented once. B o o l de queue left parenthesis right parenthesis semicolon. Line 25. blank. Line 26, indented once. forward slash asterisk asterisk at sign throw Pre c o n d Violated Except if this queue is empty period asterisk forward slash. Line 27, indented once. Item Type peek Front left parenthesis right parenthesis c o n s t throw left parenthesis Pre c o n d Violated Except right parenthesis semicolon. Line 28. right brace semicolon forward slash forward slash end List Queue. Line 29. hash include double quote List Queue period c p p double quote. Line 30. hash end 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656" y="2326214"/>
            <a:ext cx="7532688"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4708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An Implementation That Uses the </a:t>
            </a:r>
            <a:r>
              <a:rPr lang="en-US" altLang="en-US" dirty="0" smtClean="0">
                <a:ea typeface="ＭＳ Ｐゴシック" pitchFamily="2" charset="-128"/>
              </a:rPr>
              <a:t>A</a:t>
            </a:r>
            <a:r>
              <a:rPr lang="en-US" altLang="en-US" sz="100" dirty="0" smtClean="0">
                <a:ea typeface="ＭＳ Ｐゴシック" pitchFamily="2" charset="-128"/>
              </a:rPr>
              <a:t> </a:t>
            </a:r>
            <a:r>
              <a:rPr lang="en-US" altLang="en-US" dirty="0" smtClean="0">
                <a:ea typeface="ＭＳ Ｐゴシック" pitchFamily="2" charset="-128"/>
              </a:rPr>
              <a:t>D</a:t>
            </a:r>
            <a:r>
              <a:rPr lang="en-US" altLang="en-US" sz="100" dirty="0" smtClean="0">
                <a:ea typeface="ＭＳ Ｐゴシック" pitchFamily="2" charset="-128"/>
              </a:rPr>
              <a:t> </a:t>
            </a:r>
            <a:r>
              <a:rPr lang="en-US" altLang="en-US" dirty="0" smtClean="0">
                <a:ea typeface="ＭＳ Ｐゴシック" pitchFamily="2" charset="-128"/>
              </a:rPr>
              <a:t>T </a:t>
            </a:r>
            <a:r>
              <a:rPr lang="en-US" altLang="en-US" dirty="0">
                <a:ea typeface="ＭＳ Ｐゴシック" pitchFamily="2" charset="-128"/>
              </a:rPr>
              <a:t>List </a:t>
            </a:r>
            <a:r>
              <a:rPr lang="en-US" altLang="en-US" sz="2000" b="0" dirty="0" smtClean="0">
                <a:ea typeface="ＭＳ Ｐゴシック" pitchFamily="2" charset="-128"/>
              </a:rPr>
              <a:t>(4 </a:t>
            </a:r>
            <a:r>
              <a:rPr lang="en-US" altLang="en-US" sz="2000" b="0" dirty="0">
                <a:ea typeface="ＭＳ Ｐゴシック" pitchFamily="2" charset="-128"/>
              </a:rPr>
              <a:t>of </a:t>
            </a:r>
            <a:r>
              <a:rPr lang="en-US" altLang="en-US" sz="2000" b="0" dirty="0" smtClean="0">
                <a:ea typeface="ＭＳ Ｐゴシック" pitchFamily="2" charset="-128"/>
              </a:rPr>
              <a:t>6)</a:t>
            </a:r>
            <a:endParaRPr lang="en-US" dirty="0"/>
          </a:p>
        </p:txBody>
      </p:sp>
      <p:sp>
        <p:nvSpPr>
          <p:cNvPr id="3" name="Text Placeholder 2"/>
          <p:cNvSpPr>
            <a:spLocks noGrp="1"/>
          </p:cNvSpPr>
          <p:nvPr>
            <p:ph type="body" idx="1"/>
          </p:nvPr>
        </p:nvSpPr>
        <p:spPr>
          <a:xfrm>
            <a:off x="457200" y="1600200"/>
            <a:ext cx="8229600" cy="828207"/>
          </a:xfrm>
        </p:spPr>
        <p:txBody>
          <a:bodyPr/>
          <a:lstStyle/>
          <a:p>
            <a:pPr marL="0" indent="0">
              <a:buNone/>
            </a:pPr>
            <a:r>
              <a:rPr lang="en-US" altLang="en-US" sz="2400" b="1" dirty="0" smtClean="0">
                <a:ea typeface="ＭＳ Ｐゴシック" pitchFamily="2" charset="-128"/>
              </a:rPr>
              <a:t>Listing 14-2 </a:t>
            </a:r>
            <a:r>
              <a:rPr lang="en-US" altLang="en-US" sz="2400" dirty="0" smtClean="0">
                <a:ea typeface="ＭＳ Ｐゴシック" pitchFamily="2" charset="-128"/>
              </a:rPr>
              <a:t>The implementation </a:t>
            </a:r>
            <a:r>
              <a:rPr lang="en-US" altLang="en-US" sz="2400" dirty="0">
                <a:ea typeface="ＭＳ Ｐゴシック" pitchFamily="2" charset="-128"/>
              </a:rPr>
              <a:t>file for the class </a:t>
            </a:r>
            <a:r>
              <a:rPr lang="en-US" altLang="en-US" sz="2400" b="1" dirty="0" smtClean="0">
                <a:solidFill>
                  <a:schemeClr val="tx1"/>
                </a:solidFill>
                <a:ea typeface="ＭＳ Ｐゴシック" pitchFamily="2" charset="-128"/>
              </a:rPr>
              <a:t>ListQueue</a:t>
            </a:r>
            <a:endParaRPr lang="en-US" altLang="en-US" sz="2400" b="1" dirty="0">
              <a:solidFill>
                <a:schemeClr val="tx1"/>
              </a:solidFill>
              <a:ea typeface="ＭＳ Ｐゴシック" pitchFamily="2" charset="-128"/>
            </a:endParaRPr>
          </a:p>
        </p:txBody>
      </p:sp>
      <p:pic>
        <p:nvPicPr>
          <p:cNvPr id="4" name="Picture 6" descr="Computer code has 50 lines. The lines read as follows. Line 1. forward slash asterisk asterisk A D T queue colon A D T list implementation period. Line 2. at sign file List Queue period c p p asterisk forward slash. Line 3. hash include double quote List Queue period h double quote forward slash forward slash Header file. Line 4. hash include left angle bracket memory right angle bracket. Line 5. blank. Line 6. template left angle bracket class Item Type right angle bracket. Line 7. List Queue left angle bracket Item Type right angle bracket colon colon List Queue left parenthesis right parenthesis. Line 8, indented 4 times. colon list P t r left parenthesis s t d colon colon make underscore unique left angle bracket Linked List left angle bracket Item Type right angle bracket right angle bracket left parenthesis right parenthesis right parenthesis. Line 9. left brace. Line 10. right brace forward slash forward slash end default constructor. Line 11. blank. Line 12. template left angle bracket class Item Type right angle bracket. Line 13. List Queue left angle bracket Item Type right angle bracket colon colon List Queue left parenthesis c o n s t List Queue ampersand a Queue right parenthesis. Line 14, indented 4 times. colon list P t r left parenthesis a Queue period list P t r right parenthesis. Line 15. left brace. Line 16. right brace forward slash forward slash end copy constructor. Line 17. blan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195" y="2715957"/>
            <a:ext cx="6771610" cy="3581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0463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An Implementation That Uses the </a:t>
            </a:r>
            <a:r>
              <a:rPr lang="en-US" altLang="en-US" dirty="0" smtClean="0">
                <a:ea typeface="ＭＳ Ｐゴシック" pitchFamily="2" charset="-128"/>
              </a:rPr>
              <a:t>A</a:t>
            </a:r>
            <a:r>
              <a:rPr lang="en-US" altLang="en-US" sz="100" dirty="0" smtClean="0">
                <a:ea typeface="ＭＳ Ｐゴシック" pitchFamily="2" charset="-128"/>
              </a:rPr>
              <a:t> </a:t>
            </a:r>
            <a:r>
              <a:rPr lang="en-US" altLang="en-US" dirty="0" smtClean="0">
                <a:ea typeface="ＭＳ Ｐゴシック" pitchFamily="2" charset="-128"/>
              </a:rPr>
              <a:t>D</a:t>
            </a:r>
            <a:r>
              <a:rPr lang="en-US" altLang="en-US" sz="100" dirty="0" smtClean="0">
                <a:ea typeface="ＭＳ Ｐゴシック" pitchFamily="2" charset="-128"/>
              </a:rPr>
              <a:t> </a:t>
            </a:r>
            <a:r>
              <a:rPr lang="en-US" altLang="en-US" dirty="0" smtClean="0">
                <a:ea typeface="ＭＳ Ｐゴシック" pitchFamily="2" charset="-128"/>
              </a:rPr>
              <a:t>T </a:t>
            </a:r>
            <a:r>
              <a:rPr lang="en-US" altLang="en-US" dirty="0">
                <a:ea typeface="ＭＳ Ｐゴシック" pitchFamily="2" charset="-128"/>
              </a:rPr>
              <a:t>List </a:t>
            </a:r>
            <a:r>
              <a:rPr lang="en-US" altLang="en-US" sz="2000" b="0" dirty="0" smtClean="0">
                <a:ea typeface="ＭＳ Ｐゴシック" pitchFamily="2" charset="-128"/>
              </a:rPr>
              <a:t>(5 </a:t>
            </a:r>
            <a:r>
              <a:rPr lang="en-US" altLang="en-US" sz="2000" b="0" dirty="0">
                <a:ea typeface="ＭＳ Ｐゴシック" pitchFamily="2" charset="-128"/>
              </a:rPr>
              <a:t>of </a:t>
            </a:r>
            <a:r>
              <a:rPr lang="en-US" altLang="en-US" sz="2000" b="0" dirty="0" smtClean="0">
                <a:ea typeface="ＭＳ Ｐゴシック" pitchFamily="2" charset="-128"/>
              </a:rPr>
              <a:t>6)</a:t>
            </a:r>
            <a:endParaRPr lang="en-US" dirty="0"/>
          </a:p>
        </p:txBody>
      </p:sp>
      <p:sp>
        <p:nvSpPr>
          <p:cNvPr id="3" name="Text Placeholder 2"/>
          <p:cNvSpPr>
            <a:spLocks noGrp="1"/>
          </p:cNvSpPr>
          <p:nvPr>
            <p:ph type="body" idx="1"/>
          </p:nvPr>
        </p:nvSpPr>
        <p:spPr>
          <a:xfrm>
            <a:off x="457200" y="1600200"/>
            <a:ext cx="8229600" cy="513413"/>
          </a:xfrm>
        </p:spPr>
        <p:txBody>
          <a:bodyPr/>
          <a:lstStyle/>
          <a:p>
            <a:pPr marL="0" indent="0">
              <a:buNone/>
            </a:pPr>
            <a:r>
              <a:rPr lang="en-US" altLang="en-US" sz="2400" b="1" dirty="0" smtClean="0">
                <a:ea typeface="ＭＳ Ｐゴシック" pitchFamily="2" charset="-128"/>
              </a:rPr>
              <a:t>Listing 14-2 [Continued]</a:t>
            </a:r>
            <a:endParaRPr lang="en-US" altLang="en-US" sz="2400" b="1" dirty="0">
              <a:solidFill>
                <a:schemeClr val="tx1"/>
              </a:solidFill>
              <a:ea typeface="ＭＳ Ｐゴシック" pitchFamily="2" charset="-128"/>
            </a:endParaRPr>
          </a:p>
        </p:txBody>
      </p:sp>
      <p:pic>
        <p:nvPicPr>
          <p:cNvPr id="4" name="Picture 2" descr="The computer code continues. Line 18. template left angle bracket class Item Type right angle bracket. Line 19. List Queue left angle bracket Item Type right angle bracket colon colon tilde List Queue left parenthesis right parenthesis. Line 20. left brace. Line 21. right brace forward slash forward slash end destructor. Line 22. blank. Line 23. template left angle bracket class Item Type right angle bracket. Line 24. B o o l List Queue left angle bracket Item Type right angle bracket colon colon is Empty left parenthesis right parenthesis c o n s t. Line 25. left brace. Line 26, indented once. return list P t r dash right angle bracket is Empty left parenthesis right parenthesis semicolon. Line 27. right brace forward slash forward slash end is Empty. Line 28. blank. Line 29. template left angle bracket class Item Type right angle bracket. Line 30. B o o l List Queue left angle bracket Item Type right angle bracket colon colon en queue left parenthesis c o n s t Item Type ampersand new Entry right parenthesis. Line 31. left brace. Line 32, indented once. return list P t r dash right angle bracket insert left parenthesis list P t r dash right angle bracket get Length left parenthesis right parenthesis plus 1 comma new Entry right parenthesis semicolon. Line 33. right brace forward slash forward slash end en 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012" y="2562593"/>
            <a:ext cx="6541976" cy="360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41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An Implementation That Uses the </a:t>
            </a:r>
            <a:r>
              <a:rPr lang="en-US" altLang="en-US" dirty="0" smtClean="0">
                <a:ea typeface="ＭＳ Ｐゴシック" pitchFamily="2" charset="-128"/>
              </a:rPr>
              <a:t>A</a:t>
            </a:r>
            <a:r>
              <a:rPr lang="en-US" altLang="en-US" sz="100" dirty="0" smtClean="0">
                <a:ea typeface="ＭＳ Ｐゴシック" pitchFamily="2" charset="-128"/>
              </a:rPr>
              <a:t> </a:t>
            </a:r>
            <a:r>
              <a:rPr lang="en-US" altLang="en-US" dirty="0" smtClean="0">
                <a:ea typeface="ＭＳ Ｐゴシック" pitchFamily="2" charset="-128"/>
              </a:rPr>
              <a:t>D</a:t>
            </a:r>
            <a:r>
              <a:rPr lang="en-US" altLang="en-US" sz="100" dirty="0" smtClean="0">
                <a:ea typeface="ＭＳ Ｐゴシック" pitchFamily="2" charset="-128"/>
              </a:rPr>
              <a:t> </a:t>
            </a:r>
            <a:r>
              <a:rPr lang="en-US" altLang="en-US" dirty="0" smtClean="0">
                <a:ea typeface="ＭＳ Ｐゴシック" pitchFamily="2" charset="-128"/>
              </a:rPr>
              <a:t>T </a:t>
            </a:r>
            <a:r>
              <a:rPr lang="en-US" altLang="en-US" dirty="0">
                <a:ea typeface="ＭＳ Ｐゴシック" pitchFamily="2" charset="-128"/>
              </a:rPr>
              <a:t>List </a:t>
            </a:r>
            <a:r>
              <a:rPr lang="en-US" altLang="en-US" sz="2000" b="0" dirty="0" smtClean="0">
                <a:ea typeface="ＭＳ Ｐゴシック" pitchFamily="2" charset="-128"/>
              </a:rPr>
              <a:t>(6 </a:t>
            </a:r>
            <a:r>
              <a:rPr lang="en-US" altLang="en-US" sz="2000" b="0" dirty="0">
                <a:ea typeface="ＭＳ Ｐゴシック" pitchFamily="2" charset="-128"/>
              </a:rPr>
              <a:t>of </a:t>
            </a:r>
            <a:r>
              <a:rPr lang="en-US" altLang="en-US" sz="2000" b="0" dirty="0" smtClean="0">
                <a:ea typeface="ＭＳ Ｐゴシック" pitchFamily="2" charset="-128"/>
              </a:rPr>
              <a:t>6)</a:t>
            </a:r>
            <a:endParaRPr lang="en-US" dirty="0"/>
          </a:p>
        </p:txBody>
      </p:sp>
      <p:sp>
        <p:nvSpPr>
          <p:cNvPr id="3" name="Text Placeholder 2"/>
          <p:cNvSpPr>
            <a:spLocks noGrp="1"/>
          </p:cNvSpPr>
          <p:nvPr>
            <p:ph type="body" idx="1"/>
          </p:nvPr>
        </p:nvSpPr>
        <p:spPr>
          <a:xfrm>
            <a:off x="457200" y="1600200"/>
            <a:ext cx="8229600" cy="498423"/>
          </a:xfrm>
        </p:spPr>
        <p:txBody>
          <a:bodyPr/>
          <a:lstStyle/>
          <a:p>
            <a:pPr marL="0" indent="0">
              <a:buNone/>
            </a:pPr>
            <a:r>
              <a:rPr lang="en-US" altLang="en-US" sz="2400" b="1" dirty="0" smtClean="0">
                <a:ea typeface="ＭＳ Ｐゴシック" pitchFamily="2" charset="-128"/>
              </a:rPr>
              <a:t>Listing 14-2 [Continued]</a:t>
            </a:r>
            <a:endParaRPr lang="en-US" altLang="en-US" sz="2400" b="1" dirty="0">
              <a:solidFill>
                <a:schemeClr val="tx1"/>
              </a:solidFill>
              <a:ea typeface="ＭＳ Ｐゴシック" pitchFamily="2" charset="-128"/>
            </a:endParaRPr>
          </a:p>
        </p:txBody>
      </p:sp>
      <p:pic>
        <p:nvPicPr>
          <p:cNvPr id="4" name="Picture 2" descr="Line 34. blank. Line 35. template left angle bracket class Item Type right angle bracket. Line 36. B o o l List Queue left angle bracket Item Type right angle bracket colon colon de queue left parenthesis right parenthesis. Line 37. left brace. Line 38, indented once. return list P t r dash right angle bracket remove left parenthesis 1 right parenthesis semicolon. Line 39. right brace forward slash forward slash end de queue. Line 40. blank. Line 41. template left angle bracket class Item Type right angle bracket. Line 42. Item Type List Queue left angle bracket Item Type right angle bracket colon colon peek Front left parenthesis right parenthesis c o n s t throw left parenthesis Pre c o n d Violated Except right parenthesis. Line 43. left brace. Line 44, indented once. if left parenthesis is Empty left parenthesis right parenthesis right parenthesis. Line 45, indented twice. throw Pre c o n d Violated Except left parenthesis double quote peek Front left parenthesis right parenthesis called with empty queue period double quote right parenthesis semicolon. Line 46. blank. Line 47, indented once. forward slash forward slash Queue is not empty semicolon return front. Line 48, indented once. return list P t r dash right angle bracket get Entry left parenthesis 1 right parenthesis semicolon. Line 49. right brace forward slash forward slash end peek Front. Line 50. forward slash forward slash end of implementation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631" y="2386173"/>
            <a:ext cx="7932737" cy="371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9307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A Link-Based </a:t>
            </a:r>
            <a:r>
              <a:rPr lang="en-US" altLang="en-US" dirty="0" smtClean="0">
                <a:ea typeface="ＭＳ Ｐゴシック" pitchFamily="2" charset="-128"/>
              </a:rPr>
              <a:t>Implementation </a:t>
            </a:r>
            <a:r>
              <a:rPr lang="en-US" altLang="en-US" sz="2000" b="0" dirty="0" smtClean="0">
                <a:ea typeface="ＭＳ Ｐゴシック" pitchFamily="2" charset="-128"/>
              </a:rPr>
              <a:t>(1 of 11)</a:t>
            </a:r>
            <a:endParaRPr lang="en-US" sz="2000" b="0" dirty="0"/>
          </a:p>
        </p:txBody>
      </p:sp>
      <p:sp>
        <p:nvSpPr>
          <p:cNvPr id="3" name="Text Placeholder 2"/>
          <p:cNvSpPr>
            <a:spLocks noGrp="1"/>
          </p:cNvSpPr>
          <p:nvPr>
            <p:ph type="body" idx="1"/>
          </p:nvPr>
        </p:nvSpPr>
        <p:spPr>
          <a:xfrm>
            <a:off x="457200" y="1600201"/>
            <a:ext cx="8229600" cy="2971800"/>
          </a:xfrm>
        </p:spPr>
        <p:txBody>
          <a:bodyPr/>
          <a:lstStyle/>
          <a:p>
            <a:pPr eaLnBrk="1" hangingPunct="1"/>
            <a:r>
              <a:rPr lang="en-US" altLang="en-US" sz="2400" dirty="0">
                <a:ea typeface="ＭＳ Ｐゴシック" pitchFamily="2" charset="-128"/>
              </a:rPr>
              <a:t>Similar to other link-based implementation</a:t>
            </a:r>
          </a:p>
          <a:p>
            <a:pPr eaLnBrk="1" hangingPunct="1"/>
            <a:r>
              <a:rPr lang="en-US" altLang="en-US" sz="2400" dirty="0">
                <a:ea typeface="ＭＳ Ｐゴシック" pitchFamily="2" charset="-128"/>
              </a:rPr>
              <a:t>One difference … Must be able to remove entries</a:t>
            </a:r>
          </a:p>
          <a:p>
            <a:pPr lvl="1" eaLnBrk="1" hangingPunct="1"/>
            <a:r>
              <a:rPr lang="en-US" altLang="en-US" sz="2400" dirty="0">
                <a:ea typeface="ＭＳ Ｐゴシック" pitchFamily="2" charset="-128"/>
              </a:rPr>
              <a:t>From front</a:t>
            </a:r>
          </a:p>
          <a:p>
            <a:pPr lvl="1" eaLnBrk="1" hangingPunct="1"/>
            <a:r>
              <a:rPr lang="en-US" altLang="en-US" sz="2400" dirty="0">
                <a:ea typeface="ＭＳ Ｐゴシック" pitchFamily="2" charset="-128"/>
              </a:rPr>
              <a:t>From back</a:t>
            </a:r>
          </a:p>
          <a:p>
            <a:pPr eaLnBrk="1" hangingPunct="1"/>
            <a:r>
              <a:rPr lang="en-US" altLang="en-US" sz="2400" dirty="0">
                <a:ea typeface="ＭＳ Ｐゴシック" pitchFamily="2" charset="-128"/>
              </a:rPr>
              <a:t>Requires a pointer to chain’s last node</a:t>
            </a:r>
          </a:p>
          <a:p>
            <a:pPr lvl="1" eaLnBrk="1" hangingPunct="1"/>
            <a:r>
              <a:rPr lang="en-US" altLang="en-US" sz="2400" dirty="0">
                <a:ea typeface="ＭＳ Ｐゴシック" pitchFamily="2" charset="-128"/>
              </a:rPr>
              <a:t>Called the “tail pointer</a:t>
            </a:r>
            <a:r>
              <a:rPr lang="en-US" altLang="en-US" sz="2400" dirty="0" smtClean="0">
                <a:ea typeface="ＭＳ Ｐゴシック" pitchFamily="2" charset="-128"/>
              </a:rPr>
              <a:t>”</a:t>
            </a:r>
            <a:endParaRPr lang="en-US" altLang="en-US" sz="2400" dirty="0">
              <a:ea typeface="ＭＳ Ｐゴシック" pitchFamily="2" charset="-128"/>
            </a:endParaRPr>
          </a:p>
        </p:txBody>
      </p:sp>
    </p:spTree>
    <p:extLst>
      <p:ext uri="{BB962C8B-B14F-4D97-AF65-F5344CB8AC3E}">
        <p14:creationId xmlns:p14="http://schemas.microsoft.com/office/powerpoint/2010/main" val="1791168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8517</TotalTime>
  <Words>692</Words>
  <Application>Microsoft Office PowerPoint</Application>
  <PresentationFormat>On-screen Show (4:3)</PresentationFormat>
  <Paragraphs>83</Paragraphs>
  <Slides>32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ＭＳ Ｐゴシック</vt:lpstr>
      <vt:lpstr>Arial</vt:lpstr>
      <vt:lpstr>Noto Sans Symbols</vt:lpstr>
      <vt:lpstr>Times New Roman</vt:lpstr>
      <vt:lpstr>Verdana</vt:lpstr>
      <vt:lpstr>508 Lecture</vt:lpstr>
      <vt:lpstr>1_508 Lecture</vt:lpstr>
      <vt:lpstr>Data Abstraction &amp; Problem Solving with C + +: Walls and Mirrors</vt:lpstr>
      <vt:lpstr>Implementations of the A D T Queue</vt:lpstr>
      <vt:lpstr>An Implementation That Uses the A D T List (1 of 6)</vt:lpstr>
      <vt:lpstr>An Implementation That Uses the A D T List (2 of 6)</vt:lpstr>
      <vt:lpstr>An Implementation That Uses the A D T List (3 of 6)</vt:lpstr>
      <vt:lpstr>An Implementation That Uses the A D T List (4 of 6)</vt:lpstr>
      <vt:lpstr>An Implementation That Uses the A D T List (5 of 6)</vt:lpstr>
      <vt:lpstr>An Implementation That Uses the A D T List (6 of 6)</vt:lpstr>
      <vt:lpstr>A Link-Based Implementation (1 of 11)</vt:lpstr>
      <vt:lpstr>A Link-Based Implementation (2 of 11)</vt:lpstr>
      <vt:lpstr>A Link-Based Implementation (3 of 11)</vt:lpstr>
      <vt:lpstr>A Link-Based Implementation (4 of 11)</vt:lpstr>
      <vt:lpstr>A Link-Based Implementation (5 of 11)</vt:lpstr>
      <vt:lpstr>A Link-Based Implementation (6 of 11)</vt:lpstr>
      <vt:lpstr>A Link-Based Implementation (7 of 11)</vt:lpstr>
      <vt:lpstr>A Link-Based Implementation (8 of 11)</vt:lpstr>
      <vt:lpstr>A Link-Based Implementation (9 of 11)</vt:lpstr>
      <vt:lpstr>A Link-Based Implementation (10 of 11)</vt:lpstr>
      <vt:lpstr>A Link-Based Implementation (11 of 11)</vt:lpstr>
      <vt:lpstr>An Array-Based Implementation (1 of 9)</vt:lpstr>
      <vt:lpstr>An Array-Based Implementation (2 of 9)</vt:lpstr>
      <vt:lpstr>An Array-Based Implementation (3 of 9)</vt:lpstr>
      <vt:lpstr>An Array-Based Implementation (4 of 9)</vt:lpstr>
      <vt:lpstr>An Array-Based Implementation (5 of 9)</vt:lpstr>
      <vt:lpstr>An Array-Based Implementation (6 of 9)</vt:lpstr>
      <vt:lpstr>An Array-Based Implementation (7 of 9)</vt:lpstr>
      <vt:lpstr>An Array-Based Implementation (8 of 9)</vt:lpstr>
      <vt:lpstr>An Array-Based Implementation (9 of 9)</vt:lpstr>
      <vt:lpstr>Comparing Implementations</vt:lpstr>
      <vt:lpstr>An Implementation of the A D T Priority Queue (1 of 2)</vt:lpstr>
      <vt:lpstr>An Implementation of the A D T Priority Queue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Windows User</cp:lastModifiedBy>
  <cp:revision>993</cp:revision>
  <dcterms:modified xsi:type="dcterms:W3CDTF">2018-04-27T05:34:49Z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