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7" r:id="rId3"/>
    <p:sldId id="299" r:id="rId4"/>
    <p:sldId id="268" r:id="rId5"/>
    <p:sldId id="296" r:id="rId6"/>
    <p:sldId id="294" r:id="rId7"/>
    <p:sldId id="1069" r:id="rId8"/>
    <p:sldId id="1070" r:id="rId9"/>
    <p:sldId id="278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U_ACE\Documents\REPORTS-CURRENT_2018\OUAGADOUGOU%20DOSSIER\RE__PERORMANCE_REPORTING_FOR_MAY_2018\1.%20ACE%20Aggregated%20Data%20-%20Trend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U_ACE\Documents\REPORTS-CURRENT_2018\OUAGADOUGOU%20DOSSIER\RE__PERORMANCE_REPORTING_FOR_MAY_2018\1.%20ACE%20Aggregated%20Data%20-%20Trend%20Analysis%203-5-18%20(AA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worldbankgroup-my.sharepoint.com/personal/auytterhaegen_worldbank_org/Documents/ACE/Data%20analysis/combined%202017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PROBOOK\Desktop\REPORTS-CURRENT_2018\OUAGADOUGOU%20DOSSIER\RE__PERORMANCE_REPORTING_FOR_MAY_2018\1.%20ACE%20Aggregated%20Data%20-%20Trend%20Analysi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U_ACE\Documents\REPORTS-CURRENT_2018\OUAGADOUGOU%20DOSSIER\RE__PERORMANCE_REPORTING_FOR_MAY_2018\1.%20ACE%20Aggregated%20Data%20-%20Trend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U_ACE\AppData\Local\Packages\Microsoft.MicrosoftEdge_8wekyb3d8bbwe\TempState\Downloads\ACE%202018%20Aggregated%20Student%20Data%20-%20By%20Center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7"/>
          <c:order val="0"/>
          <c:tx>
            <c:strRef>
              <c:f>'Students Enrolment'!$A$10:$B$10</c:f>
              <c:strCache>
                <c:ptCount val="2"/>
                <c:pt idx="0">
                  <c:v>Regional (Total)</c:v>
                </c:pt>
                <c:pt idx="1">
                  <c:v>Actual</c:v>
                </c:pt>
              </c:strCache>
            </c:strRef>
          </c:tx>
          <c:spPr>
            <a:solidFill>
              <a:srgbClr val="006600"/>
            </a:solidFill>
            <a:ln>
              <a:noFill/>
            </a:ln>
            <a:effectLst/>
          </c:spPr>
          <c:invertIfNegative val="0"/>
          <c:cat>
            <c:strRef>
              <c:f>'Students Enrolment'!$C$1:$H$2</c:f>
              <c:strCach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TOTAL</c:v>
                </c:pt>
              </c:strCache>
            </c:strRef>
          </c:cat>
          <c:val>
            <c:numRef>
              <c:f>'Students Enrolment'!$C$10:$H$10</c:f>
              <c:numCache>
                <c:formatCode>_(* #,##0_);_(* \(#,##0\);_(* "-"??_);_(@_)</c:formatCode>
                <c:ptCount val="6"/>
                <c:pt idx="0">
                  <c:v>234.5</c:v>
                </c:pt>
                <c:pt idx="1">
                  <c:v>773.5</c:v>
                </c:pt>
                <c:pt idx="2">
                  <c:v>1176</c:v>
                </c:pt>
                <c:pt idx="3">
                  <c:v>2263</c:v>
                </c:pt>
                <c:pt idx="4">
                  <c:v>2530</c:v>
                </c:pt>
                <c:pt idx="5">
                  <c:v>6977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D1-42C8-BA46-9B876554E1C4}"/>
            </c:ext>
          </c:extLst>
        </c:ser>
        <c:ser>
          <c:idx val="4"/>
          <c:order val="1"/>
          <c:tx>
            <c:strRef>
              <c:f>'Students Enrolment'!$A$7:$B$7</c:f>
              <c:strCache>
                <c:ptCount val="2"/>
                <c:pt idx="0">
                  <c:v>National (Total)</c:v>
                </c:pt>
                <c:pt idx="1">
                  <c:v>Actual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'Students Enrolment'!$C$1:$H$2</c:f>
              <c:strCach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TOTAL</c:v>
                </c:pt>
              </c:strCache>
            </c:strRef>
          </c:cat>
          <c:val>
            <c:numRef>
              <c:f>'Students Enrolment'!$C$7:$H$7</c:f>
              <c:numCache>
                <c:formatCode>_(* #,##0_);_(* \(#,##0\);_(* "-"??_);_(@_)</c:formatCode>
                <c:ptCount val="6"/>
                <c:pt idx="0">
                  <c:v>590.5</c:v>
                </c:pt>
                <c:pt idx="1">
                  <c:v>1713</c:v>
                </c:pt>
                <c:pt idx="2">
                  <c:v>3571</c:v>
                </c:pt>
                <c:pt idx="3">
                  <c:v>5746</c:v>
                </c:pt>
                <c:pt idx="4">
                  <c:v>4068</c:v>
                </c:pt>
                <c:pt idx="5">
                  <c:v>15688.5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D1-42C8-BA46-9B876554E1C4}"/>
            </c:ext>
          </c:extLst>
        </c:ser>
        <c:ser>
          <c:idx val="2"/>
          <c:order val="2"/>
          <c:tx>
            <c:strRef>
              <c:f>'Students Enrolment'!$A$4:$B$4</c:f>
              <c:strCache>
                <c:ptCount val="2"/>
                <c:pt idx="0">
                  <c:v>Total Students </c:v>
                </c:pt>
                <c:pt idx="1">
                  <c:v>Actual</c:v>
                </c:pt>
              </c:strCache>
              <c:extLst xmlns:c15="http://schemas.microsoft.com/office/drawing/2012/chart"/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'Students Enrolment'!$C$1:$H$2</c:f>
              <c:strCach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TOTAL</c:v>
                </c:pt>
              </c:strCache>
            </c:strRef>
          </c:cat>
          <c:val>
            <c:numRef>
              <c:f>'Students Enrolment'!$C$4:$H$4</c:f>
              <c:numCache>
                <c:formatCode>_(* #,##0_);_(* \(#,##0\);_(* "-"??_);_(@_)</c:formatCode>
                <c:ptCount val="6"/>
                <c:pt idx="0">
                  <c:v>825</c:v>
                </c:pt>
                <c:pt idx="1">
                  <c:v>2486.5</c:v>
                </c:pt>
                <c:pt idx="2">
                  <c:v>4747</c:v>
                </c:pt>
                <c:pt idx="3">
                  <c:v>8009</c:v>
                </c:pt>
                <c:pt idx="4">
                  <c:v>6616</c:v>
                </c:pt>
                <c:pt idx="5">
                  <c:v>22683.5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9AD1-42C8-BA46-9B876554E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7496712"/>
        <c:axId val="347497104"/>
        <c:extLst>
          <c:ext xmlns:c15="http://schemas.microsoft.com/office/drawing/2012/chart" uri="{02D57815-91ED-43cb-92C2-25804820EDAC}">
            <c15:filteredBarSeries>
              <c15:ser>
                <c:idx val="3"/>
                <c:order val="5"/>
                <c:tx>
                  <c:strRef>
                    <c:extLst>
                      <c:ext uri="{02D57815-91ED-43cb-92C2-25804820EDAC}">
                        <c15:formulaRef>
                          <c15:sqref>'Students Enrolment'!$A$6:$B$6</c15:sqref>
                        </c15:formulaRef>
                      </c:ext>
                    </c:extLst>
                    <c:strCache>
                      <c:ptCount val="2"/>
                      <c:pt idx="0">
                        <c:v>National (Total)</c:v>
                      </c:pt>
                      <c:pt idx="1">
                        <c:v>Target 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'Students Enrolment'!$C$1:$H$2</c15:sqref>
                        </c15:formulaRef>
                      </c:ext>
                    </c:extLst>
                    <c:strCache>
                      <c:ptCount val="6"/>
                      <c:pt idx="0">
                        <c:v>2014</c:v>
                      </c:pt>
                      <c:pt idx="1">
                        <c:v>2015</c:v>
                      </c:pt>
                      <c:pt idx="2">
                        <c:v>2016</c:v>
                      </c:pt>
                      <c:pt idx="3">
                        <c:v>2017</c:v>
                      </c:pt>
                      <c:pt idx="4">
                        <c:v>2018</c:v>
                      </c:pt>
                      <c:pt idx="5">
                        <c:v>TOTAL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'Students Enrolment'!$C$6:$H$6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6"/>
                      <c:pt idx="0">
                        <c:v>865.5</c:v>
                      </c:pt>
                      <c:pt idx="1">
                        <c:v>1731</c:v>
                      </c:pt>
                      <c:pt idx="2">
                        <c:v>2098</c:v>
                      </c:pt>
                      <c:pt idx="3">
                        <c:v>2348</c:v>
                      </c:pt>
                      <c:pt idx="4">
                        <c:v>2284</c:v>
                      </c:pt>
                      <c:pt idx="5">
                        <c:v>9326.5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9AD1-42C8-BA46-9B876554E1C4}"/>
                  </c:ext>
                </c:extLst>
              </c15:ser>
            </c15:filteredBarSeries>
            <c15:filteredBarSeries>
              <c15:ser>
                <c:idx val="5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'Students Enrolment'!$A$8:$B$8</c15:sqref>
                        </c15:formulaRef>
                      </c:ext>
                    </c:extLst>
                    <c:strCache>
                      <c:ptCount val="2"/>
                      <c:pt idx="0">
                        <c:v>National (Total)</c:v>
                      </c:pt>
                      <c:pt idx="1">
                        <c:v>Progress toward target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'Students Enrolment'!$C$1:$H$2</c15:sqref>
                        </c15:formulaRef>
                      </c:ext>
                    </c:extLst>
                    <c:strCache>
                      <c:ptCount val="6"/>
                      <c:pt idx="0">
                        <c:v>2014</c:v>
                      </c:pt>
                      <c:pt idx="1">
                        <c:v>2015</c:v>
                      </c:pt>
                      <c:pt idx="2">
                        <c:v>2016</c:v>
                      </c:pt>
                      <c:pt idx="3">
                        <c:v>2017</c:v>
                      </c:pt>
                      <c:pt idx="4">
                        <c:v>2018</c:v>
                      </c:pt>
                      <c:pt idx="5">
                        <c:v>TOTAL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'Students Enrolment'!$C$8:$H$8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0.68226458694396308</c:v>
                      </c:pt>
                      <c:pt idx="1">
                        <c:v>0.9896013864818024</c:v>
                      </c:pt>
                      <c:pt idx="2">
                        <c:v>1.7020972354623451</c:v>
                      </c:pt>
                      <c:pt idx="3">
                        <c:v>2.4471890971039181</c:v>
                      </c:pt>
                      <c:pt idx="4">
                        <c:v>1.7810858143607706</c:v>
                      </c:pt>
                      <c:pt idx="5">
                        <c:v>1.6821422827427224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AD1-42C8-BA46-9B876554E1C4}"/>
                  </c:ext>
                </c:extLst>
              </c15:ser>
            </c15:filteredBarSeries>
            <c15:filteredBarSeries>
              <c15:ser>
                <c:idx val="6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'Students Enrolment'!$A$9:$B$9</c15:sqref>
                        </c15:formulaRef>
                      </c:ext>
                    </c:extLst>
                    <c:strCache>
                      <c:ptCount val="2"/>
                      <c:pt idx="0">
                        <c:v>Regional (Total)</c:v>
                      </c:pt>
                      <c:pt idx="1">
                        <c:v>Target 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'Students Enrolment'!$C$1:$H$2</c15:sqref>
                        </c15:formulaRef>
                      </c:ext>
                    </c:extLst>
                    <c:strCache>
                      <c:ptCount val="6"/>
                      <c:pt idx="0">
                        <c:v>2014</c:v>
                      </c:pt>
                      <c:pt idx="1">
                        <c:v>2015</c:v>
                      </c:pt>
                      <c:pt idx="2">
                        <c:v>2016</c:v>
                      </c:pt>
                      <c:pt idx="3">
                        <c:v>2017</c:v>
                      </c:pt>
                      <c:pt idx="4">
                        <c:v>2018</c:v>
                      </c:pt>
                      <c:pt idx="5">
                        <c:v>TOTAL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'Students Enrolment'!$C$9:$H$9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6"/>
                      <c:pt idx="0">
                        <c:v>783</c:v>
                      </c:pt>
                      <c:pt idx="1">
                        <c:v>1566</c:v>
                      </c:pt>
                      <c:pt idx="2">
                        <c:v>2181</c:v>
                      </c:pt>
                      <c:pt idx="3">
                        <c:v>2779</c:v>
                      </c:pt>
                      <c:pt idx="4">
                        <c:v>3042</c:v>
                      </c:pt>
                      <c:pt idx="5">
                        <c:v>10351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9AD1-42C8-BA46-9B876554E1C4}"/>
                  </c:ext>
                </c:extLst>
              </c15:ser>
            </c15:filteredBarSeries>
            <c15:filteredB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'Students Enrolment'!$A$11:$B$11</c15:sqref>
                        </c15:formulaRef>
                      </c:ext>
                    </c:extLst>
                    <c:strCache>
                      <c:ptCount val="2"/>
                      <c:pt idx="0">
                        <c:v>Regional (Total)</c:v>
                      </c:pt>
                      <c:pt idx="1">
                        <c:v>Progress toward target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'Students Enrolment'!$C$1:$H$2</c15:sqref>
                        </c15:formulaRef>
                      </c:ext>
                    </c:extLst>
                    <c:strCache>
                      <c:ptCount val="6"/>
                      <c:pt idx="0">
                        <c:v>2014</c:v>
                      </c:pt>
                      <c:pt idx="1">
                        <c:v>2015</c:v>
                      </c:pt>
                      <c:pt idx="2">
                        <c:v>2016</c:v>
                      </c:pt>
                      <c:pt idx="3">
                        <c:v>2017</c:v>
                      </c:pt>
                      <c:pt idx="4">
                        <c:v>2018</c:v>
                      </c:pt>
                      <c:pt idx="5">
                        <c:v>TOTAL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'Students Enrolment'!$C$11:$H$11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0.29948914431673052</c:v>
                      </c:pt>
                      <c:pt idx="1">
                        <c:v>0.49393358876117499</c:v>
                      </c:pt>
                      <c:pt idx="2">
                        <c:v>0.53920220082530945</c:v>
                      </c:pt>
                      <c:pt idx="3">
                        <c:v>0.81432169845268088</c:v>
                      </c:pt>
                      <c:pt idx="4">
                        <c:v>0.83168967784352399</c:v>
                      </c:pt>
                      <c:pt idx="5">
                        <c:v>0.67404115544391852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9AD1-42C8-BA46-9B876554E1C4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'Students Enrolment'!$A$12:$B$12</c15:sqref>
                        </c15:formulaRef>
                      </c:ext>
                    </c:extLst>
                    <c:strCache>
                      <c:ptCount val="2"/>
                      <c:pt idx="0">
                        <c:v>Female (Total)</c:v>
                      </c:pt>
                      <c:pt idx="1">
                        <c:v>Target 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'Students Enrolment'!$C$1:$H$2</c15:sqref>
                        </c15:formulaRef>
                      </c:ext>
                    </c:extLst>
                    <c:strCache>
                      <c:ptCount val="6"/>
                      <c:pt idx="0">
                        <c:v>2014</c:v>
                      </c:pt>
                      <c:pt idx="1">
                        <c:v>2015</c:v>
                      </c:pt>
                      <c:pt idx="2">
                        <c:v>2016</c:v>
                      </c:pt>
                      <c:pt idx="3">
                        <c:v>2017</c:v>
                      </c:pt>
                      <c:pt idx="4">
                        <c:v>2018</c:v>
                      </c:pt>
                      <c:pt idx="5">
                        <c:v>TOTAL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'Students Enrolment'!$C$12:$H$12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6"/>
                      <c:pt idx="0">
                        <c:v>441</c:v>
                      </c:pt>
                      <c:pt idx="1">
                        <c:v>882</c:v>
                      </c:pt>
                      <c:pt idx="2">
                        <c:v>1133</c:v>
                      </c:pt>
                      <c:pt idx="3">
                        <c:v>1163</c:v>
                      </c:pt>
                      <c:pt idx="4">
                        <c:v>1754</c:v>
                      </c:pt>
                      <c:pt idx="5">
                        <c:v>5373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9AD1-42C8-BA46-9B876554E1C4}"/>
                  </c:ext>
                </c:extLst>
              </c15:ser>
            </c15:filteredBarSeries>
            <c15:filteredBa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'Students Enrolment'!$A$13:$B$13</c15:sqref>
                        </c15:formulaRef>
                      </c:ext>
                    </c:extLst>
                    <c:strCache>
                      <c:ptCount val="2"/>
                      <c:pt idx="0">
                        <c:v>Female (Total)</c:v>
                      </c:pt>
                      <c:pt idx="1">
                        <c:v>Actual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'Students Enrolment'!$C$1:$H$2</c15:sqref>
                        </c15:formulaRef>
                      </c:ext>
                    </c:extLst>
                    <c:strCache>
                      <c:ptCount val="6"/>
                      <c:pt idx="0">
                        <c:v>2014</c:v>
                      </c:pt>
                      <c:pt idx="1">
                        <c:v>2015</c:v>
                      </c:pt>
                      <c:pt idx="2">
                        <c:v>2016</c:v>
                      </c:pt>
                      <c:pt idx="3">
                        <c:v>2017</c:v>
                      </c:pt>
                      <c:pt idx="4">
                        <c:v>2018</c:v>
                      </c:pt>
                      <c:pt idx="5">
                        <c:v>TOTAL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'Students Enrolment'!$C$13:$H$13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6"/>
                      <c:pt idx="0">
                        <c:v>179.5</c:v>
                      </c:pt>
                      <c:pt idx="1">
                        <c:v>709</c:v>
                      </c:pt>
                      <c:pt idx="2">
                        <c:v>1087</c:v>
                      </c:pt>
                      <c:pt idx="3">
                        <c:v>2115</c:v>
                      </c:pt>
                      <c:pt idx="4">
                        <c:v>1935</c:v>
                      </c:pt>
                      <c:pt idx="5">
                        <c:v>6025.5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9AD1-42C8-BA46-9B876554E1C4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'Students Enrolment'!$A$14:$B$14</c15:sqref>
                        </c15:formulaRef>
                      </c:ext>
                    </c:extLst>
                    <c:strCache>
                      <c:ptCount val="2"/>
                      <c:pt idx="0">
                        <c:v>Female (Total)</c:v>
                      </c:pt>
                      <c:pt idx="1">
                        <c:v>Progress toward target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'Students Enrolment'!$C$1:$H$2</c15:sqref>
                        </c15:formulaRef>
                      </c:ext>
                    </c:extLst>
                    <c:strCache>
                      <c:ptCount val="6"/>
                      <c:pt idx="0">
                        <c:v>2014</c:v>
                      </c:pt>
                      <c:pt idx="1">
                        <c:v>2015</c:v>
                      </c:pt>
                      <c:pt idx="2">
                        <c:v>2016</c:v>
                      </c:pt>
                      <c:pt idx="3">
                        <c:v>2017</c:v>
                      </c:pt>
                      <c:pt idx="4">
                        <c:v>2018</c:v>
                      </c:pt>
                      <c:pt idx="5">
                        <c:v>TOTAL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'Students Enrolment'!$C$14:$H$14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0.40702947845804988</c:v>
                      </c:pt>
                      <c:pt idx="1">
                        <c:v>0.80385487528344668</c:v>
                      </c:pt>
                      <c:pt idx="2">
                        <c:v>0.95939982347749342</c:v>
                      </c:pt>
                      <c:pt idx="3">
                        <c:v>1.8185726569217542</c:v>
                      </c:pt>
                      <c:pt idx="4">
                        <c:v>1.1031927023945267</c:v>
                      </c:pt>
                      <c:pt idx="5">
                        <c:v>1.1214405360134003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9AD1-42C8-BA46-9B876554E1C4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0"/>
          <c:order val="3"/>
          <c:tx>
            <c:strRef>
              <c:f>'Students Enrolment'!$A$3:$B$3</c:f>
              <c:strCache>
                <c:ptCount val="2"/>
                <c:pt idx="0">
                  <c:v>Total Students </c:v>
                </c:pt>
                <c:pt idx="1">
                  <c:v>Target 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'Students Enrolment'!$C$1:$H$2</c:f>
              <c:strCach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TOTAL</c:v>
                </c:pt>
              </c:strCache>
            </c:strRef>
          </c:cat>
          <c:val>
            <c:numRef>
              <c:f>'Students Enrolment'!$C$3:$H$3</c:f>
              <c:numCache>
                <c:formatCode>_(* #,##0_);_(* \(#,##0\);_(* "-"??_);_(@_)</c:formatCode>
                <c:ptCount val="6"/>
                <c:pt idx="0">
                  <c:v>1649</c:v>
                </c:pt>
                <c:pt idx="1">
                  <c:v>3297</c:v>
                </c:pt>
                <c:pt idx="2">
                  <c:v>4279</c:v>
                </c:pt>
                <c:pt idx="3">
                  <c:v>5127</c:v>
                </c:pt>
                <c:pt idx="4">
                  <c:v>5326</c:v>
                </c:pt>
                <c:pt idx="5">
                  <c:v>19678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3-9AD1-42C8-BA46-9B876554E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7496712"/>
        <c:axId val="347497104"/>
        <c:extLst>
          <c:ext xmlns:c15="http://schemas.microsoft.com/office/drawing/2012/chart" uri="{02D57815-91ED-43cb-92C2-25804820EDAC}">
            <c15:filteredLineSeries>
              <c15:ser>
                <c:idx val="1"/>
                <c:order val="4"/>
                <c:tx>
                  <c:strRef>
                    <c:extLst>
                      <c:ext uri="{02D57815-91ED-43cb-92C2-25804820EDAC}">
                        <c15:formulaRef>
                          <c15:sqref>'Students Enrolment'!$A$4:$B$4</c15:sqref>
                        </c15:formulaRef>
                      </c:ext>
                    </c:extLst>
                    <c:strCache>
                      <c:ptCount val="2"/>
                      <c:pt idx="0">
                        <c:v>Total Students </c:v>
                      </c:pt>
                      <c:pt idx="1">
                        <c:v>Actual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'Students Enrolment'!$C$1:$H$2</c15:sqref>
                        </c15:formulaRef>
                      </c:ext>
                    </c:extLst>
                    <c:strCache>
                      <c:ptCount val="6"/>
                      <c:pt idx="0">
                        <c:v>2014</c:v>
                      </c:pt>
                      <c:pt idx="1">
                        <c:v>2015</c:v>
                      </c:pt>
                      <c:pt idx="2">
                        <c:v>2016</c:v>
                      </c:pt>
                      <c:pt idx="3">
                        <c:v>2017</c:v>
                      </c:pt>
                      <c:pt idx="4">
                        <c:v>2018</c:v>
                      </c:pt>
                      <c:pt idx="5">
                        <c:v>TOTAL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'Students Enrolment'!$C$4:$H$4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6"/>
                      <c:pt idx="0">
                        <c:v>825</c:v>
                      </c:pt>
                      <c:pt idx="1">
                        <c:v>2486.5</c:v>
                      </c:pt>
                      <c:pt idx="2">
                        <c:v>4747</c:v>
                      </c:pt>
                      <c:pt idx="3">
                        <c:v>8009</c:v>
                      </c:pt>
                      <c:pt idx="4">
                        <c:v>6616</c:v>
                      </c:pt>
                      <c:pt idx="5">
                        <c:v>22683.5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9AD1-42C8-BA46-9B876554E1C4}"/>
                  </c:ext>
                </c:extLst>
              </c15:ser>
            </c15:filteredLineSeries>
          </c:ext>
        </c:extLst>
      </c:lineChart>
      <c:catAx>
        <c:axId val="347496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497104"/>
        <c:crosses val="autoZero"/>
        <c:auto val="1"/>
        <c:lblAlgn val="ctr"/>
        <c:lblOffset val="100"/>
        <c:noMultiLvlLbl val="0"/>
      </c:catAx>
      <c:valAx>
        <c:axId val="34749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4967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'Quality Education &amp; Research'!$A$3:$B$3</c:f>
              <c:strCache>
                <c:ptCount val="2"/>
                <c:pt idx="0">
                  <c:v>No. of accredited education programs</c:v>
                </c:pt>
                <c:pt idx="1">
                  <c:v>Target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'Quality Education &amp; Research'!$C$1:$H$2</c:f>
              <c:strCach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strCache>
            </c:strRef>
          </c:cat>
          <c:val>
            <c:numRef>
              <c:f>'Quality Education &amp; Research'!$C$3:$H$3</c:f>
              <c:numCache>
                <c:formatCode>_(* #,##0_);_(* \(#,##0\);_(* "-"??_);_(@_)</c:formatCode>
                <c:ptCount val="4"/>
                <c:pt idx="0">
                  <c:v>56</c:v>
                </c:pt>
                <c:pt idx="1">
                  <c:v>24</c:v>
                </c:pt>
                <c:pt idx="2">
                  <c:v>40</c:v>
                </c:pt>
                <c:pt idx="3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46-4A91-AAA1-E950273AE792}"/>
            </c:ext>
          </c:extLst>
        </c:ser>
        <c:ser>
          <c:idx val="1"/>
          <c:order val="1"/>
          <c:tx>
            <c:strRef>
              <c:f>'Quality Education &amp; Research'!$A$4:$B$4</c:f>
              <c:strCache>
                <c:ptCount val="2"/>
                <c:pt idx="0">
                  <c:v>No. of accredited education programs</c:v>
                </c:pt>
                <c:pt idx="1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'Quality Education &amp; Research'!$C$1:$H$2</c:f>
              <c:strCach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strCache>
            </c:strRef>
          </c:cat>
          <c:val>
            <c:numRef>
              <c:f>'Quality Education &amp; Research'!$C$4:$H$4</c:f>
              <c:numCache>
                <c:formatCode>_(* #,##0_);_(* \(#,##0\);_(* "-"??_);_(@_)</c:formatCode>
                <c:ptCount val="4"/>
                <c:pt idx="0">
                  <c:v>13</c:v>
                </c:pt>
                <c:pt idx="1">
                  <c:v>24</c:v>
                </c:pt>
                <c:pt idx="2">
                  <c:v>105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46-4A91-AAA1-E950273AE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15950624"/>
        <c:axId val="415951016"/>
      </c:barChart>
      <c:catAx>
        <c:axId val="41595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951016"/>
        <c:crosses val="autoZero"/>
        <c:auto val="1"/>
        <c:lblAlgn val="ctr"/>
        <c:lblOffset val="100"/>
        <c:noMultiLvlLbl val="0"/>
      </c:catAx>
      <c:valAx>
        <c:axId val="415951016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950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'Quality Education &amp; Research'!$A$10:$B$10</c:f>
              <c:strCache>
                <c:ptCount val="2"/>
                <c:pt idx="0">
                  <c:v> Amt generated </c:v>
                </c:pt>
                <c:pt idx="1">
                  <c:v>Target 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'Quality Education &amp; Research'!$D$2:$G$2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'Quality Education &amp; Research'!$D$10:$G$10</c:f>
              <c:numCache>
                <c:formatCode>_(* #,##0_);_(* \(#,##0\);_(* "-"??_);_(@_)</c:formatCode>
                <c:ptCount val="4"/>
                <c:pt idx="0">
                  <c:v>2000000</c:v>
                </c:pt>
                <c:pt idx="1">
                  <c:v>3500000</c:v>
                </c:pt>
                <c:pt idx="2">
                  <c:v>5000000</c:v>
                </c:pt>
                <c:pt idx="3">
                  <c:v>8000000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19-46D3-8034-A30E6CE812F6}"/>
            </c:ext>
          </c:extLst>
        </c:ser>
        <c:ser>
          <c:idx val="1"/>
          <c:order val="1"/>
          <c:tx>
            <c:strRef>
              <c:f>'Quality Education &amp; Research'!$A$11:$B$11</c:f>
              <c:strCache>
                <c:ptCount val="2"/>
                <c:pt idx="0">
                  <c:v> Amt generated </c:v>
                </c:pt>
                <c:pt idx="1">
                  <c:v>Actual</c:v>
                </c:pt>
              </c:strCache>
            </c:strRef>
          </c:tx>
          <c:spPr>
            <a:solidFill>
              <a:srgbClr val="009242"/>
            </a:solidFill>
            <a:ln>
              <a:noFill/>
            </a:ln>
            <a:effectLst/>
          </c:spPr>
          <c:invertIfNegative val="0"/>
          <c:cat>
            <c:numRef>
              <c:f>'Quality Education &amp; Research'!$D$2:$G$2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'Quality Education &amp; Research'!$D$11:$G$11</c:f>
              <c:numCache>
                <c:formatCode>_(* #,##0_);_(* \(#,##0\);_(* "-"??_);_(@_)</c:formatCode>
                <c:ptCount val="4"/>
                <c:pt idx="0">
                  <c:v>6789614.8430000003</c:v>
                </c:pt>
                <c:pt idx="1">
                  <c:v>7900087.6765999999</c:v>
                </c:pt>
                <c:pt idx="2">
                  <c:v>13682002.413550725</c:v>
                </c:pt>
                <c:pt idx="3">
                  <c:v>10537952.889789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19-46D3-8034-A30E6CE812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15954152"/>
        <c:axId val="415954544"/>
      </c:barChart>
      <c:catAx>
        <c:axId val="415954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954544"/>
        <c:crosses val="autoZero"/>
        <c:auto val="1"/>
        <c:lblAlgn val="ctr"/>
        <c:lblOffset val="100"/>
        <c:noMultiLvlLbl val="0"/>
      </c:catAx>
      <c:valAx>
        <c:axId val="415954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954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Publications!$A$2:$A$22</c:f>
              <c:strCache>
                <c:ptCount val="21"/>
                <c:pt idx="0">
                  <c:v>ENSEA</c:v>
                </c:pt>
                <c:pt idx="1">
                  <c:v>OAU-OAK</c:v>
                </c:pt>
                <c:pt idx="2">
                  <c:v>CEFOR</c:v>
                </c:pt>
                <c:pt idx="3">
                  <c:v>WACCI</c:v>
                </c:pt>
                <c:pt idx="4">
                  <c:v>ACEPRD</c:v>
                </c:pt>
                <c:pt idx="5">
                  <c:v>PAMI</c:v>
                </c:pt>
                <c:pt idx="6">
                  <c:v>CEA CCBAD</c:v>
                </c:pt>
                <c:pt idx="7">
                  <c:v>CERSA</c:v>
                </c:pt>
                <c:pt idx="8">
                  <c:v>CENTDFB</c:v>
                </c:pt>
                <c:pt idx="9">
                  <c:v>CEA-SMA</c:v>
                </c:pt>
                <c:pt idx="10">
                  <c:v>CEA-2iE</c:v>
                </c:pt>
                <c:pt idx="11">
                  <c:v>CEADESE</c:v>
                </c:pt>
                <c:pt idx="12">
                  <c:v>CEFTER</c:v>
                </c:pt>
                <c:pt idx="13">
                  <c:v>CEA-SAMEF</c:v>
                </c:pt>
                <c:pt idx="14">
                  <c:v>RWESCK KNUST</c:v>
                </c:pt>
                <c:pt idx="15">
                  <c:v>DRY-LAND AGRIC</c:v>
                </c:pt>
                <c:pt idx="16">
                  <c:v>CERHI</c:v>
                </c:pt>
                <c:pt idx="17">
                  <c:v>WACCBIP</c:v>
                </c:pt>
                <c:pt idx="18">
                  <c:v>CEA-MITIC</c:v>
                </c:pt>
                <c:pt idx="19">
                  <c:v>ACEGID</c:v>
                </c:pt>
                <c:pt idx="20">
                  <c:v>CETIC</c:v>
                </c:pt>
              </c:strCache>
            </c:strRef>
          </c:cat>
          <c:val>
            <c:numRef>
              <c:f>Publications!$B$2:$B$22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10</c:v>
                </c:pt>
                <c:pt idx="9">
                  <c:v>11</c:v>
                </c:pt>
                <c:pt idx="10">
                  <c:v>13</c:v>
                </c:pt>
                <c:pt idx="11">
                  <c:v>13</c:v>
                </c:pt>
                <c:pt idx="12">
                  <c:v>13</c:v>
                </c:pt>
                <c:pt idx="13">
                  <c:v>15</c:v>
                </c:pt>
                <c:pt idx="14">
                  <c:v>15</c:v>
                </c:pt>
                <c:pt idx="15">
                  <c:v>18</c:v>
                </c:pt>
                <c:pt idx="16">
                  <c:v>22</c:v>
                </c:pt>
                <c:pt idx="17">
                  <c:v>27</c:v>
                </c:pt>
                <c:pt idx="18">
                  <c:v>32</c:v>
                </c:pt>
                <c:pt idx="19">
                  <c:v>35</c:v>
                </c:pt>
                <c:pt idx="20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6E-4201-91FE-4DAC2C2153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47033631"/>
        <c:axId val="550348719"/>
      </c:barChart>
      <c:catAx>
        <c:axId val="547033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48719"/>
        <c:crosses val="autoZero"/>
        <c:auto val="1"/>
        <c:lblAlgn val="ctr"/>
        <c:lblOffset val="100"/>
        <c:noMultiLvlLbl val="0"/>
      </c:catAx>
      <c:valAx>
        <c:axId val="55034871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7033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2017 ACCREDITED</a:t>
            </a:r>
            <a:r>
              <a:rPr lang="en-US" baseline="0" dirty="0"/>
              <a:t> PROGRAMMES</a:t>
            </a:r>
            <a:endParaRPr lang="en-US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5334899670424651"/>
          <c:y val="0.18609701553211086"/>
          <c:w val="0.60595845047181529"/>
          <c:h val="0.71938291199788273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4F4-493C-81FA-C75E56BE25B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4F4-493C-81FA-C75E56BE25B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4F4-493C-81FA-C75E56BE25B0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E4F4-493C-81FA-C75E56BE25B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E4F4-493C-81FA-C75E56BE25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Sheet1!$H$1:$H$3</c:f>
              <c:strCache>
                <c:ptCount val="3"/>
                <c:pt idx="0">
                  <c:v>International </c:v>
                </c:pt>
                <c:pt idx="1">
                  <c:v>Regionl/National</c:v>
                </c:pt>
                <c:pt idx="2">
                  <c:v>Gap/Self Assessment</c:v>
                </c:pt>
              </c:strCache>
            </c:strRef>
          </c:cat>
          <c:val>
            <c:numRef>
              <c:f>Sheet1!$I$1:$I$3</c:f>
              <c:numCache>
                <c:formatCode>General</c:formatCode>
                <c:ptCount val="3"/>
                <c:pt idx="0">
                  <c:v>16</c:v>
                </c:pt>
                <c:pt idx="1">
                  <c:v>93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4F4-493C-81FA-C75E56BE25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76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2018 ACCREDITED PROGRAMMES</a:t>
            </a:r>
          </a:p>
        </c:rich>
      </c:tx>
      <c:layout>
        <c:manualLayout>
          <c:xMode val="edge"/>
          <c:yMode val="edge"/>
          <c:x val="0.21954284902130708"/>
          <c:y val="2.815662978887183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9976224846894139"/>
          <c:y val="0.13326182784844204"/>
          <c:w val="0.5093814177402084"/>
          <c:h val="0.74956283509433119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FF-478B-BE0F-F02E5EBA51C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FF-478B-BE0F-F02E5EBA51C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FF-478B-BE0F-F02E5EBA51C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Sheet1!$Q$2:$Q$4</c:f>
              <c:strCache>
                <c:ptCount val="3"/>
                <c:pt idx="0">
                  <c:v>International </c:v>
                </c:pt>
                <c:pt idx="1">
                  <c:v>Regionl/National</c:v>
                </c:pt>
                <c:pt idx="2">
                  <c:v>Gap/Self Assessment</c:v>
                </c:pt>
              </c:strCache>
            </c:strRef>
          </c:cat>
          <c:val>
            <c:numRef>
              <c:f>Sheet1!$R$2:$R$4</c:f>
              <c:numCache>
                <c:formatCode>#,##0</c:formatCode>
                <c:ptCount val="3"/>
                <c:pt idx="0">
                  <c:v>12</c:v>
                </c:pt>
                <c:pt idx="1">
                  <c:v>6</c:v>
                </c:pt>
                <c:pt idx="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0FF-478B-BE0F-F02E5EBA5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8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Student Enrolment by Course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'[ACE 2018 Aggregated Student Data - By Center (1).xlsx]ALL ACEs - REPORTED '!$K$11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'[ACE 2018 Aggregated Student Data - By Center (1).xlsx]ALL ACEs - REPORTED '!$J$12:$J$15</c:f>
              <c:strCache>
                <c:ptCount val="4"/>
                <c:pt idx="0">
                  <c:v>STC</c:v>
                </c:pt>
                <c:pt idx="1">
                  <c:v>MSC</c:v>
                </c:pt>
                <c:pt idx="2">
                  <c:v>PHD</c:v>
                </c:pt>
                <c:pt idx="3">
                  <c:v>TOTAL</c:v>
                </c:pt>
              </c:strCache>
            </c:strRef>
          </c:cat>
          <c:val>
            <c:numRef>
              <c:f>'[ACE 2018 Aggregated Student Data - By Center (1).xlsx]ALL ACEs - REPORTED '!$K$12:$K$15</c:f>
              <c:numCache>
                <c:formatCode>#,##0</c:formatCode>
                <c:ptCount val="4"/>
                <c:pt idx="0">
                  <c:v>8326</c:v>
                </c:pt>
                <c:pt idx="1">
                  <c:v>6849</c:v>
                </c:pt>
                <c:pt idx="2">
                  <c:v>1591</c:v>
                </c:pt>
                <c:pt idx="3">
                  <c:v>18783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8D-41A9-94BC-BC8EBE3228DE}"/>
            </c:ext>
          </c:extLst>
        </c:ser>
        <c:ser>
          <c:idx val="1"/>
          <c:order val="1"/>
          <c:tx>
            <c:strRef>
              <c:f>'[ACE 2018 Aggregated Student Data - By Center (1).xlsx]ALL ACEs - REPORTED '!$L$11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'[ACE 2018 Aggregated Student Data - By Center (1).xlsx]ALL ACEs - REPORTED '!$J$12:$J$15</c:f>
              <c:strCache>
                <c:ptCount val="4"/>
                <c:pt idx="0">
                  <c:v>STC</c:v>
                </c:pt>
                <c:pt idx="1">
                  <c:v>MSC</c:v>
                </c:pt>
                <c:pt idx="2">
                  <c:v>PHD</c:v>
                </c:pt>
                <c:pt idx="3">
                  <c:v>TOTAL</c:v>
                </c:pt>
              </c:strCache>
            </c:strRef>
          </c:cat>
          <c:val>
            <c:numRef>
              <c:f>'[ACE 2018 Aggregated Student Data - By Center (1).xlsx]ALL ACEs - REPORTED '!$L$12:$L$15</c:f>
              <c:numCache>
                <c:formatCode>#,##0</c:formatCode>
                <c:ptCount val="4"/>
                <c:pt idx="0">
                  <c:v>10608</c:v>
                </c:pt>
                <c:pt idx="1">
                  <c:v>8626</c:v>
                </c:pt>
                <c:pt idx="2">
                  <c:v>2052</c:v>
                </c:pt>
                <c:pt idx="3">
                  <c:v>23304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8D-41A9-94BC-BC8EBE3228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5763576"/>
        <c:axId val="675763904"/>
      </c:barChart>
      <c:catAx>
        <c:axId val="675763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763904"/>
        <c:crosses val="autoZero"/>
        <c:auto val="1"/>
        <c:lblAlgn val="ctr"/>
        <c:lblOffset val="100"/>
        <c:noMultiLvlLbl val="0"/>
      </c:catAx>
      <c:valAx>
        <c:axId val="67576390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6757635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8EBFD-9ED0-4947-B31E-9E074AC398BD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DC24A-1528-4DA7-A1CA-0DB2C593F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65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overview of PDO achievements as at December 2018. Eight (8) out of the 10 indicator targets have been achieved and even exceeded in some cases. Accreditation and New/Revised Curricula which were over the 80% mark at the last sitting have now been fully achieved. Internships and External Revenue are still below the 50% mark.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66173-03FB-4B0C-A9A4-A01757A80B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7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66173-03FB-4B0C-A9A4-A01757A80B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10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2017 most accreditations obtained were national. In 2018, we have more international accreditations – an increase from 14% to 40%. Similarly, Gap/Self-Assessments </a:t>
            </a:r>
            <a:r>
              <a:rPr lang="en-US" dirty="0" err="1"/>
              <a:t>incrased</a:t>
            </a:r>
            <a:r>
              <a:rPr lang="en-US" dirty="0"/>
              <a:t> significantly from 6% to 40%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66173-03FB-4B0C-A9A4-A01757A80B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66173-03FB-4B0C-A9A4-A01757A80B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21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66173-03FB-4B0C-A9A4-A01757A80B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95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2017 most accreditations obtained were national. In 2018, we have more international accreditations – an increase from 14% to 40%. Similarly, Gap/Self-Assessments </a:t>
            </a:r>
            <a:r>
              <a:rPr lang="en-US" dirty="0" err="1"/>
              <a:t>incrased</a:t>
            </a:r>
            <a:r>
              <a:rPr lang="en-US" dirty="0"/>
              <a:t> significantly from 6% to 40%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66173-03FB-4B0C-A9A4-A01757A80B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4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total enrolment increased by approx. 5,000 over the last year and the trend is also reflected in </a:t>
            </a:r>
            <a:r>
              <a:rPr lang="en-US" dirty="0" err="1"/>
              <a:t>enrolllment</a:t>
            </a:r>
            <a:r>
              <a:rPr lang="en-US" dirty="0"/>
              <a:t> for the various courses. 2018 Figures represent results for 9 months only. It is therefore expected that they may increase further by close of the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66173-03FB-4B0C-A9A4-A01757A80B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6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1E30-353D-49C7-9478-AE1BAEB35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4C5B6-46F9-42F3-997B-CEEB0F77D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93808-CF4C-4F52-8DAC-29DBC57D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B187-655C-4908-AD34-2D833650B5E2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EBA0B-890C-4674-A3B6-6ADD3402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95447-9DC0-4FED-9008-04438316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CE68-9E6D-4FE5-A393-576FA9F40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89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0F0A-2888-4941-BBAF-1AD5A7A4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C7A50-8105-47A3-B57E-D4D8CC114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8756D-D27E-4091-B721-A055FF6B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B187-655C-4908-AD34-2D833650B5E2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A126-5D26-47E6-86BC-327D60DD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1EDB6-3287-43A1-BF87-7FDBACA7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CE68-9E6D-4FE5-A393-576FA9F40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0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1A3B73-D7F4-46C2-A025-DE2E0CCD4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9B35C-9CAC-47A7-87E1-96EA45228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79BCF-EE97-4D54-A498-A685604F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B187-655C-4908-AD34-2D833650B5E2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59158-2BBB-4FB0-8607-A77AA266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E681A-2B6C-4858-875B-6099449F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CE68-9E6D-4FE5-A393-576FA9F40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77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01998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29986" y="5912305"/>
            <a:ext cx="2896967" cy="85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07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6300-FEC6-4FC1-B55D-13A2725C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965A-1C71-40BC-9BBF-B26909CC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7F86C-3773-4E11-A7E4-8E55A4E9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B187-655C-4908-AD34-2D833650B5E2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9848B-A07C-458C-B895-42360B28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27CBB-0548-4C27-B913-5017DCAA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CE68-9E6D-4FE5-A393-576FA9F40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5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4D0D-CB10-43C0-AB3F-65A6AC62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DBCF8-ED14-4A96-9918-FC4802875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FE4B2-7CC8-4B35-856C-35C2E2E3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B187-655C-4908-AD34-2D833650B5E2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B382B-877E-474B-9F26-E40D439C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E0FEB-2468-4B58-9675-34B14A75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CE68-9E6D-4FE5-A393-576FA9F40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C8E4-5C67-4444-AF07-A03D967A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64FB-6457-4F54-974C-360BB8187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723EB-12A5-4CB9-B91D-98B0F1CE3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7A120-A52C-4AC1-B7A0-40A7704B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B187-655C-4908-AD34-2D833650B5E2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2D6F7-6B37-43A9-8D79-BBFCCC95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FE93E-6A31-4965-9F94-238F8904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CE68-9E6D-4FE5-A393-576FA9F40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78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B301-8F8F-4D18-B798-CC9E7622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D1F8F-2C20-4EF1-AC6E-B897CB72D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D2482-18FB-43D9-9FC8-7C74BB051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C69DE-6847-445C-B3EF-1688E7E4B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1BFA9-8291-4AA8-BB93-9903D546A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90F81-50B4-4013-9D1C-8AF48FD3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B187-655C-4908-AD34-2D833650B5E2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728E3-CC49-4709-A192-4B205CE8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1E6CA-6CFB-4CE2-873A-B8FF904F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CE68-9E6D-4FE5-A393-576FA9F40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58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3B60-ACA9-46FE-94D7-65669976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0C1FEC-C120-4B2D-A00A-EA13392A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B187-655C-4908-AD34-2D833650B5E2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81BB9-964B-49C2-AA54-00474DB3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10F90-922A-4986-822F-48AC7D56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CE68-9E6D-4FE5-A393-576FA9F40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21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58B6C-7A12-42BC-BC00-60816483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B187-655C-4908-AD34-2D833650B5E2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72CD8-A2AF-48F7-80BD-62FAC9FF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3284C-CFA0-44A4-9884-60B6F351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CE68-9E6D-4FE5-A393-576FA9F40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72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3A77-D291-4945-92ED-120F62AB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21E-1295-484D-BA17-0F188A86E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A6F01-804D-477F-B215-368DA02D0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CA15E-B7F7-4266-BF57-A3D18215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B187-655C-4908-AD34-2D833650B5E2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B8B11-CCDB-4EA8-A95B-BA4203EF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A9C40-91F5-4F8D-B4E8-76D3100C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CE68-9E6D-4FE5-A393-576FA9F40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94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BA9D-5991-46C0-AFA7-AF8218AF8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C4FEF-5234-4921-A213-9F60EB27D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FEE8C-275D-4591-AD18-A433D70DB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27210-B727-40C4-A675-DCC04193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B187-655C-4908-AD34-2D833650B5E2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DE259-FA5D-4BF5-AABC-9C05B484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6EC72-0F16-4CD6-B8AA-7170257B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CE68-9E6D-4FE5-A393-576FA9F40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23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485F3-2687-414C-B452-6FE339E11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F5FE9-4455-4B98-902D-DDFEAE003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C00A5-8BDF-42CE-95EF-314039D27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0B187-655C-4908-AD34-2D833650B5E2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7360C-A801-4D5E-BB10-3DA582E1D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5CF16-90A2-4DAE-8F1F-74036B336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CE68-9E6D-4FE5-A393-576FA9F40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18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68CB-DB9E-4E01-A387-1CE90C6C17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8DFFF-1E40-43AC-8DFA-A42A3F5361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95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22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1"/>
            <a:ext cx="12192000" cy="6611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chemeClr val="bg1"/>
                </a:solidFill>
                <a:latin typeface="+mn-lt"/>
              </a:rPr>
              <a:t>CUMULATIVE PROJECT PDO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4CEADD-9C4D-47A8-8506-241B28D9D694}"/>
              </a:ext>
            </a:extLst>
          </p:cNvPr>
          <p:cNvGraphicFramePr>
            <a:graphicFrameLocks noGrp="1"/>
          </p:cNvGraphicFramePr>
          <p:nvPr/>
        </p:nvGraphicFramePr>
        <p:xfrm>
          <a:off x="791569" y="912330"/>
          <a:ext cx="10672551" cy="5485263"/>
        </p:xfrm>
        <a:graphic>
          <a:graphicData uri="http://schemas.openxmlformats.org/drawingml/2006/table">
            <a:tbl>
              <a:tbl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582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4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6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9126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Disbursement-linked Indicators (DLIs)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 – Dec 2018 Actual Results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7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Cumulative Results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Target </a:t>
                      </a:r>
                    </a:p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</a:t>
                      </a:r>
                    </a:p>
                    <a:p>
                      <a:pPr algn="ctr" rtl="0" fontAlgn="t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C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of Project End Targets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616">
                <a:tc gridSpan="5"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DEVELOPMENT OBJECTIVES (PDO)</a:t>
                      </a:r>
                    </a:p>
                  </a:txBody>
                  <a:tcPr marL="7526" marR="7526" marT="7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Students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6566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7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22,634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15,600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C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009242"/>
                          </a:solidFill>
                          <a:effectLst/>
                          <a:latin typeface="Calibri" panose="020F0502020204030204" pitchFamily="34" charset="0"/>
                        </a:rPr>
                        <a:t>ACHIEVED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24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Regional Students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2530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7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8,212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8,900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C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6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Accreditation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30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7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173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C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009242"/>
                          </a:solidFill>
                          <a:effectLst/>
                          <a:latin typeface="Calibri" panose="020F0502020204030204" pitchFamily="34" charset="0"/>
                        </a:rPr>
                        <a:t>ACHIEVED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6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Internships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1,397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7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4,228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5,900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C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2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External Revenue 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$10,537,953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7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41,279,450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$8,000,000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C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009242"/>
                          </a:solidFill>
                          <a:effectLst/>
                          <a:latin typeface="Calibri" panose="020F0502020204030204" pitchFamily="34" charset="0"/>
                        </a:rPr>
                        <a:t>ACHIEVED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194">
                <a:tc gridSpan="5"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INTERMEDIATE RESULTS</a:t>
                      </a:r>
                    </a:p>
                  </a:txBody>
                  <a:tcPr marL="7526" marR="7526" marT="7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32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Faculty Trained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7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3,195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C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009242"/>
                          </a:solidFill>
                          <a:effectLst/>
                          <a:latin typeface="Calibri" panose="020F0502020204030204" pitchFamily="34" charset="0"/>
                        </a:rPr>
                        <a:t>ACHIEVED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354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New/Revised Curricula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7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C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009242"/>
                          </a:solidFill>
                          <a:effectLst/>
                          <a:latin typeface="Calibri" panose="020F0502020204030204" pitchFamily="34" charset="0"/>
                        </a:rPr>
                        <a:t>ACHIEVED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179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Publications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7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2,198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1,331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C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24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ACHIEVED</a:t>
                      </a:r>
                      <a:endParaRPr lang="en-US" sz="1800" b="1" i="0" u="none" strike="noStrike" dirty="0">
                        <a:solidFill>
                          <a:srgbClr val="00924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629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Partnerships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7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C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24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ACHIEVED</a:t>
                      </a:r>
                      <a:endParaRPr lang="en-US" sz="1800" b="1" i="0" u="none" strike="noStrike" dirty="0">
                        <a:solidFill>
                          <a:srgbClr val="00924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6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Meetings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7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906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C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242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ACHIEVED</a:t>
                      </a:r>
                      <a:endParaRPr lang="en-US" sz="1800" b="1" i="0" u="none" strike="noStrike" dirty="0">
                        <a:solidFill>
                          <a:srgbClr val="00924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6" marR="7526" marT="7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6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8BEED3D-8FCC-48AE-9CB0-01B4AC56591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611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chemeClr val="bg1"/>
                </a:solidFill>
                <a:latin typeface="+mn-lt"/>
              </a:rPr>
              <a:t>AGGREGATE STUDENT: 2014 – 2018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100-000008000000}"/>
              </a:ext>
            </a:extLst>
          </p:cNvPr>
          <p:cNvGraphicFramePr>
            <a:graphicFrameLocks/>
          </p:cNvGraphicFramePr>
          <p:nvPr/>
        </p:nvGraphicFramePr>
        <p:xfrm>
          <a:off x="449452" y="869296"/>
          <a:ext cx="11468746" cy="5634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4765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1"/>
            <a:ext cx="12192000" cy="6611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100" b="1" dirty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fr-FR" sz="2400" b="1" dirty="0">
                <a:solidFill>
                  <a:schemeClr val="bg1"/>
                </a:solidFill>
                <a:latin typeface="+mn-lt"/>
              </a:rPr>
              <a:t>AGGREGATE PROGRAMME ACCREDITATION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/>
        </p:nvGraphicFramePr>
        <p:xfrm>
          <a:off x="233993" y="1034322"/>
          <a:ext cx="8084097" cy="5575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993C33E-0480-4029-8370-96F044408AFC}"/>
              </a:ext>
            </a:extLst>
          </p:cNvPr>
          <p:cNvSpPr/>
          <p:nvPr/>
        </p:nvSpPr>
        <p:spPr>
          <a:xfrm>
            <a:off x="8716297" y="1504335"/>
            <a:ext cx="3362632" cy="2300749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30 INTERNATIONAL ACCREDITATIONS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61 NATIONAL ACCREDITATIONS</a:t>
            </a:r>
          </a:p>
        </p:txBody>
      </p:sp>
    </p:spTree>
    <p:extLst>
      <p:ext uri="{BB962C8B-B14F-4D97-AF65-F5344CB8AC3E}">
        <p14:creationId xmlns:p14="http://schemas.microsoft.com/office/powerpoint/2010/main" val="205409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1"/>
            <a:ext cx="12192000" cy="6611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100" b="1" dirty="0">
                <a:solidFill>
                  <a:schemeClr val="bg1"/>
                </a:solidFill>
                <a:latin typeface="+mn-lt"/>
              </a:rPr>
              <a:t>INTERNATIONAL ACCREDITATION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E526B5-4446-48D2-8ACE-BC93C082B949}"/>
              </a:ext>
            </a:extLst>
          </p:cNvPr>
          <p:cNvGraphicFramePr>
            <a:graphicFrameLocks noGrp="1"/>
          </p:cNvGraphicFramePr>
          <p:nvPr/>
        </p:nvGraphicFramePr>
        <p:xfrm>
          <a:off x="1651819" y="831430"/>
          <a:ext cx="7879639" cy="5547755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1943143">
                  <a:extLst>
                    <a:ext uri="{9D8B030D-6E8A-4147-A177-3AD203B41FA5}">
                      <a16:colId xmlns:a16="http://schemas.microsoft.com/office/drawing/2014/main" val="2532729445"/>
                    </a:ext>
                  </a:extLst>
                </a:gridCol>
                <a:gridCol w="1272946">
                  <a:extLst>
                    <a:ext uri="{9D8B030D-6E8A-4147-A177-3AD203B41FA5}">
                      <a16:colId xmlns:a16="http://schemas.microsoft.com/office/drawing/2014/main" val="1827588625"/>
                    </a:ext>
                  </a:extLst>
                </a:gridCol>
                <a:gridCol w="2963486">
                  <a:extLst>
                    <a:ext uri="{9D8B030D-6E8A-4147-A177-3AD203B41FA5}">
                      <a16:colId xmlns:a16="http://schemas.microsoft.com/office/drawing/2014/main" val="973499021"/>
                    </a:ext>
                  </a:extLst>
                </a:gridCol>
                <a:gridCol w="1700064">
                  <a:extLst>
                    <a:ext uri="{9D8B030D-6E8A-4147-A177-3AD203B41FA5}">
                      <a16:colId xmlns:a16="http://schemas.microsoft.com/office/drawing/2014/main" val="1380449551"/>
                    </a:ext>
                  </a:extLst>
                </a:gridCol>
              </a:tblGrid>
              <a:tr h="184306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INTERNATIONALLY ACCREDITED PROGRAMMES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/>
                </a:tc>
                <a:extLst>
                  <a:ext uri="{0D108BD9-81ED-4DB2-BD59-A6C34878D82A}">
                    <a16:rowId xmlns:a16="http://schemas.microsoft.com/office/drawing/2014/main" val="380448863"/>
                  </a:ext>
                </a:extLst>
              </a:tr>
              <a:tr h="3669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b="1" dirty="0">
                          <a:effectLst/>
                        </a:rPr>
                        <a:t>ACE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b="1" dirty="0">
                          <a:effectLst/>
                        </a:rPr>
                        <a:t># OF PROGS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b="1" dirty="0">
                          <a:effectLst/>
                        </a:rPr>
                        <a:t>ACCREDITING AGENCY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</a:rPr>
                        <a:t>DATE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828353"/>
                  </a:ext>
                </a:extLst>
              </a:tr>
              <a:tr h="4804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ACEGID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AQAS, Germany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12 DEC, 2018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/>
                </a:tc>
                <a:extLst>
                  <a:ext uri="{0D108BD9-81ED-4DB2-BD59-A6C34878D82A}">
                    <a16:rowId xmlns:a16="http://schemas.microsoft.com/office/drawing/2014/main" val="2639645517"/>
                  </a:ext>
                </a:extLst>
              </a:tr>
              <a:tr h="413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CEA-CERSA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HCERES, France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26 MAR, 2018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671806"/>
                  </a:ext>
                </a:extLst>
              </a:tr>
              <a:tr h="3569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CEA-MITIC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HCERES, France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20 MAR, 2017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306240"/>
                  </a:ext>
                </a:extLst>
              </a:tr>
              <a:tr h="3569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CEA-SMA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HCERES, France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1 JUL, 2018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325252"/>
                  </a:ext>
                </a:extLst>
              </a:tr>
              <a:tr h="5247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CEA-SAMEF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HCERES, France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30 JUL, 2018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615511"/>
                  </a:ext>
                </a:extLst>
              </a:tr>
              <a:tr h="4702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CEA-2iE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800" dirty="0">
                          <a:effectLst/>
                        </a:rPr>
                        <a:t>Certification ISO 9001- 2008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31 JUL, 2014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177926"/>
                  </a:ext>
                </a:extLst>
              </a:tr>
              <a:tr h="5412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KNUST-RWESCK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AQAS, Germany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21 AUG, 2018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752529"/>
                  </a:ext>
                </a:extLst>
              </a:tr>
              <a:tr h="404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WACCBIP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Royal Society of Biology, UK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1 NOV, 2016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39022"/>
                  </a:ext>
                </a:extLst>
              </a:tr>
              <a:tr h="3569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WACCI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AQAS, Germany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15 MAY, 2018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40677"/>
                  </a:ext>
                </a:extLst>
              </a:tr>
              <a:tr h="3569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CEA-CETIC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HCERES, France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CTI, France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20 MAR, 2017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92" marR="74992" marT="7812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24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41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1"/>
            <a:ext cx="12192000" cy="6611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chemeClr val="bg1"/>
                </a:solidFill>
                <a:latin typeface="+mn-lt"/>
              </a:rPr>
              <a:t>AGGREGATE EXTERNAL REVENUE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300-000004000000}"/>
              </a:ext>
            </a:extLst>
          </p:cNvPr>
          <p:cNvGraphicFramePr>
            <a:graphicFrameLocks/>
          </p:cNvGraphicFramePr>
          <p:nvPr/>
        </p:nvGraphicFramePr>
        <p:xfrm>
          <a:off x="462109" y="1035912"/>
          <a:ext cx="10855466" cy="5574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0521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Picture Placeholder 2">
            <a:extLst>
              <a:ext uri="{FF2B5EF4-FFF2-40B4-BE49-F238E27FC236}">
                <a16:creationId xmlns:a16="http://schemas.microsoft.com/office/drawing/2014/main" id="{4F6C94E4-B132-40BF-94E3-4225708EB145}"/>
              </a:ext>
            </a:extLst>
          </p:cNvPr>
          <p:cNvGraphicFramePr>
            <a:graphicFrameLocks noGrp="1"/>
          </p:cNvGraphicFramePr>
          <p:nvPr>
            <p:ph type="pic" sz="quarter" idx="13"/>
          </p:nvPr>
        </p:nvGraphicFramePr>
        <p:xfrm>
          <a:off x="66805" y="931921"/>
          <a:ext cx="12188825" cy="4020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8260C00-A021-4909-B0D9-ED979F275DD2}"/>
              </a:ext>
            </a:extLst>
          </p:cNvPr>
          <p:cNvSpPr/>
          <p:nvPr/>
        </p:nvSpPr>
        <p:spPr>
          <a:xfrm>
            <a:off x="-32586" y="4982393"/>
            <a:ext cx="11080073" cy="861754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21899" tIns="60950" rIns="121899" bIns="60950" rtlCol="0" anchor="ctr">
            <a:spAutoFit/>
          </a:bodyPr>
          <a:lstStyle/>
          <a:p>
            <a:pPr>
              <a:tabLst>
                <a:tab pos="169069" algn="l"/>
              </a:tabLst>
            </a:pPr>
            <a:r>
              <a:rPr lang="en-US" sz="4800" dirty="0">
                <a:solidFill>
                  <a:schemeClr val="tx1"/>
                </a:solidFill>
                <a:latin typeface="Lato Black"/>
                <a:cs typeface="Lato Light"/>
              </a:rPr>
              <a:t>ACE Publications in 2017</a:t>
            </a:r>
            <a:endParaRPr lang="en-US" sz="48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0B898-1000-4742-9CFC-C6E43C0A85A3}"/>
              </a:ext>
            </a:extLst>
          </p:cNvPr>
          <p:cNvSpPr txBox="1"/>
          <p:nvPr/>
        </p:nvSpPr>
        <p:spPr>
          <a:xfrm>
            <a:off x="66805" y="5969095"/>
            <a:ext cx="7616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Well done to CETIC for achieving the highest number of publications at 65, followed by ACEGID with 35 and CEA-MITIC with 32.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C2BECF-4A19-44FC-86E1-E5016939B9A7}"/>
              </a:ext>
            </a:extLst>
          </p:cNvPr>
          <p:cNvGrpSpPr/>
          <p:nvPr/>
        </p:nvGrpSpPr>
        <p:grpSpPr>
          <a:xfrm>
            <a:off x="100979" y="6704147"/>
            <a:ext cx="7582496" cy="49290"/>
            <a:chOff x="4517996" y="10410325"/>
            <a:chExt cx="15868517" cy="1587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E26E0C-9980-4B25-8D06-337BB155717E}"/>
                </a:ext>
              </a:extLst>
            </p:cNvPr>
            <p:cNvSpPr/>
            <p:nvPr/>
          </p:nvSpPr>
          <p:spPr>
            <a:xfrm>
              <a:off x="4517996" y="10410325"/>
              <a:ext cx="2606953" cy="1587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3290F4-3FF3-4CFD-BEE8-4D34F53A99AE}"/>
                </a:ext>
              </a:extLst>
            </p:cNvPr>
            <p:cNvSpPr/>
            <p:nvPr/>
          </p:nvSpPr>
          <p:spPr>
            <a:xfrm>
              <a:off x="7170309" y="10410325"/>
              <a:ext cx="2606953" cy="1587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E3DDF5-173E-4151-85E0-7EC08BEAF957}"/>
                </a:ext>
              </a:extLst>
            </p:cNvPr>
            <p:cNvSpPr/>
            <p:nvPr/>
          </p:nvSpPr>
          <p:spPr>
            <a:xfrm>
              <a:off x="9822621" y="10410325"/>
              <a:ext cx="2606953" cy="1587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604406-A58A-4654-A76D-5FF859D9AF36}"/>
                </a:ext>
              </a:extLst>
            </p:cNvPr>
            <p:cNvSpPr/>
            <p:nvPr/>
          </p:nvSpPr>
          <p:spPr>
            <a:xfrm>
              <a:off x="12474934" y="10410325"/>
              <a:ext cx="2606953" cy="1587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A006E2-018A-4C5E-A639-F89B51843A32}"/>
                </a:ext>
              </a:extLst>
            </p:cNvPr>
            <p:cNvSpPr/>
            <p:nvPr/>
          </p:nvSpPr>
          <p:spPr>
            <a:xfrm>
              <a:off x="15127247" y="10410325"/>
              <a:ext cx="2606953" cy="158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2034CC-E11F-4E59-B622-46C1449A3C6D}"/>
                </a:ext>
              </a:extLst>
            </p:cNvPr>
            <p:cNvSpPr/>
            <p:nvPr/>
          </p:nvSpPr>
          <p:spPr>
            <a:xfrm>
              <a:off x="17779560" y="10410325"/>
              <a:ext cx="2606953" cy="1587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46958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106270" y="1"/>
            <a:ext cx="6347011" cy="6611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100" b="1" dirty="0">
                <a:solidFill>
                  <a:schemeClr val="bg1"/>
                </a:solidFill>
                <a:latin typeface="+mn-lt"/>
              </a:rPr>
              <a:t>QUALITY EDUCATION &amp; RESEARCH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B707265-839F-4C56-BEED-BBA32D227E5F}"/>
              </a:ext>
            </a:extLst>
          </p:cNvPr>
          <p:cNvGraphicFramePr>
            <a:graphicFrameLocks/>
          </p:cNvGraphicFramePr>
          <p:nvPr/>
        </p:nvGraphicFramePr>
        <p:xfrm>
          <a:off x="450377" y="1642922"/>
          <a:ext cx="4808767" cy="4050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E2B2D14-491C-438D-B6BA-765990A851C1}"/>
              </a:ext>
            </a:extLst>
          </p:cNvPr>
          <p:cNvGraphicFramePr>
            <a:graphicFrameLocks/>
          </p:cNvGraphicFramePr>
          <p:nvPr/>
        </p:nvGraphicFramePr>
        <p:xfrm>
          <a:off x="4449326" y="1642922"/>
          <a:ext cx="5417685" cy="4510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C6EDC5F-2D0F-4176-84D9-55FCA9E3C85E}"/>
              </a:ext>
            </a:extLst>
          </p:cNvPr>
          <p:cNvSpPr/>
          <p:nvPr/>
        </p:nvSpPr>
        <p:spPr>
          <a:xfrm>
            <a:off x="9103057" y="1642922"/>
            <a:ext cx="3088942" cy="4050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12 Education </a:t>
            </a:r>
            <a:r>
              <a:rPr lang="en-US" sz="2000" dirty="0" err="1">
                <a:solidFill>
                  <a:schemeClr val="tx1"/>
                </a:solidFill>
              </a:rPr>
              <a:t>Programmes</a:t>
            </a:r>
            <a:r>
              <a:rPr lang="en-US" sz="2000" dirty="0">
                <a:solidFill>
                  <a:schemeClr val="tx1"/>
                </a:solidFill>
              </a:rPr>
              <a:t> internationally accredited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AQAS: 6 </a:t>
            </a:r>
            <a:r>
              <a:rPr lang="en-US" sz="2000" dirty="0" err="1">
                <a:solidFill>
                  <a:schemeClr val="tx1"/>
                </a:solidFill>
              </a:rPr>
              <a:t>Programmes</a:t>
            </a:r>
            <a:endParaRPr lang="en-US" sz="2000" dirty="0">
              <a:solidFill>
                <a:schemeClr val="tx1"/>
              </a:solidFill>
            </a:endParaRPr>
          </a:p>
          <a:p>
            <a:pPr marL="457200" lvl="2">
              <a:spcBef>
                <a:spcPts val="600"/>
              </a:spcBef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  WACCI (1)</a:t>
            </a:r>
          </a:p>
          <a:p>
            <a:pPr marL="457200" lvl="2"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  KNUST (5)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HCERES: 6 </a:t>
            </a:r>
            <a:r>
              <a:rPr lang="en-US" sz="2000" dirty="0" err="1">
                <a:solidFill>
                  <a:schemeClr val="tx1"/>
                </a:solidFill>
              </a:rPr>
              <a:t>Programmes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457200" lvl="2"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  CEA-SAMEF (4)</a:t>
            </a:r>
          </a:p>
          <a:p>
            <a:pPr marL="457200" lvl="2"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  CEA-SMA (2)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40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2922494" y="0"/>
            <a:ext cx="6347011" cy="6611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chemeClr val="bg1"/>
                </a:solidFill>
                <a:latin typeface="+mn-lt"/>
              </a:rPr>
              <a:t>STUDENT ENROLLMENT </a:t>
            </a:r>
          </a:p>
          <a:p>
            <a:pPr algn="ctr"/>
            <a:r>
              <a:rPr lang="fr-FR" sz="2400" b="1" dirty="0">
                <a:solidFill>
                  <a:schemeClr val="bg1"/>
                </a:solidFill>
                <a:latin typeface="+mn-lt"/>
              </a:rPr>
              <a:t>(2014 – 2018)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51F1D1A-26B9-4520-B5EE-98E114EA98E6}"/>
              </a:ext>
            </a:extLst>
          </p:cNvPr>
          <p:cNvGraphicFramePr>
            <a:graphicFrameLocks/>
          </p:cNvGraphicFramePr>
          <p:nvPr/>
        </p:nvGraphicFramePr>
        <p:xfrm>
          <a:off x="1232452" y="1067461"/>
          <a:ext cx="8799444" cy="5279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8695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510</Words>
  <Application>Microsoft Office PowerPoint</Application>
  <PresentationFormat>Widescreen</PresentationFormat>
  <Paragraphs>143</Paragraphs>
  <Slides>10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Lato Black</vt:lpstr>
      <vt:lpstr>Lato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Nodumo  DHLAMINI</dc:creator>
  <cp:lastModifiedBy>Nodumo  DHLAMINI</cp:lastModifiedBy>
  <cp:revision>1</cp:revision>
  <dcterms:created xsi:type="dcterms:W3CDTF">2019-09-18T15:11:11Z</dcterms:created>
  <dcterms:modified xsi:type="dcterms:W3CDTF">2019-09-18T15:14:48Z</dcterms:modified>
</cp:coreProperties>
</file>