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4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3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137B-76C4-2847-FFC1-984998F9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0F2B0-27C6-D849-E666-36B842D6B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982C-9138-A88C-EC90-68A8451C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4610-8AE7-8EBA-2F3C-8A7023B9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32C7-74B9-B9AD-DED1-631014D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094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B5-A1E8-ADC3-EA54-10099F3B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FD4D4-A515-0933-B8AE-7253BBCB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8101-C5B6-EE92-8403-2853500F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3C21-CC4A-657F-5852-7A0893CD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099D-7C0F-374C-AB01-C232961E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02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E66FC-D09E-F4F1-D878-41322A4A0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75CD8-DFF3-19B2-0BFD-5BCDE6FB8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2EA7-FE60-7DDA-FB77-2F7B654E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206C-5C90-8822-7752-70EAD016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A25F-8F1A-36B6-3D53-6F676904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368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4A96-D456-3AC3-5336-D8B12414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6D0A-FADD-F9CC-C838-E751DB9F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BCDF5-9611-D886-11F8-9800F489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18CD-2F78-D149-9434-2E090AAA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61D8-0944-81FF-B660-BC4E3471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12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9986-ACE2-C314-A17F-91CBB3C0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0DB3-3C9E-4D39-53A3-5D846B7E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3FD-CED1-54BD-5196-60B75681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88C0-13AF-9D33-441D-407954D3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3DE0-8B54-F362-6C36-464E756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065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31DC-24BB-D911-8ED1-C1D101CD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90F5-A8E0-5948-A044-873160754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C2B3-3024-26AD-44F3-A30C0E127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5F416-824B-0254-CFBA-8739B07E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818A-F865-1818-A49E-B26974E8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AFA92-268C-B35B-B2B0-5E2AB8ED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949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79ED-3D17-ACB4-56FD-50F3676D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895C8-9475-FF4F-5F02-0218A5689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FB98F-3A61-4D01-AED6-3C58D46F6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A3139-EC96-E3B7-DC67-F32845E42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2E5D8-4806-C228-ED83-53C643FC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E4175-9076-899D-0741-B5E70B1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6B713-7DFC-1370-2A4F-B1CE083B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A9A1-5250-0393-BEB1-A378D915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25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0164-9656-325B-7BF3-54140CE7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AF340-7921-5FF9-D43B-35657F7E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01D60-F596-9F20-1820-88350DBE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616F-7A45-23A6-97BF-8D841134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544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280C4-4742-F037-FA8B-08ED626E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4DD9A-30EE-9C43-152A-BA43A639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AE2A-B90D-7D22-B532-B9E66496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30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F071-5F8A-4997-F791-B2676B8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13F6-393E-2688-785F-6C906219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D6D75-32AC-6640-DD5E-AFEEED6C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58B8A-D5D0-156A-A855-A3CC4135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2FF9E-1C15-DD8F-8664-FEE84263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2A452-FAC1-BAE8-6ED6-FC91A4F8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041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8F8A-468C-2F9F-6C86-3304FEB7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097DC-5747-5E28-A2D6-2749F6B8B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7D4BD-275C-82C1-F71A-9569A46C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70851-596D-8228-59DB-6A80C8F0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8EAA3-D6E5-E843-49AC-C4EABF5C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DC96-4D68-3C5D-96F0-5C3F2CC0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339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E071-653A-F61C-B4EC-7FDB4BD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81497-A045-8212-A6DE-D5401106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0E5D-63DC-271C-19D5-0FA696F01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B718-3F5B-DA41-BEEC-430B435AC8AC}" type="datetimeFigureOut">
              <a:rPr lang="en-KR" smtClean="0"/>
              <a:t>2022/10/11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B5F7-3447-22F2-F82A-7D743D3C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5F1D-C53C-6895-7721-4F9D8163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E773-DC82-E443-B542-66E1655C880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115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D64C6B-CDB4-E3E4-7AB2-28FA6C0921DA}"/>
              </a:ext>
            </a:extLst>
          </p:cNvPr>
          <p:cNvSpPr/>
          <p:nvPr/>
        </p:nvSpPr>
        <p:spPr>
          <a:xfrm>
            <a:off x="2577465" y="1051560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pine1</a:t>
            </a:r>
          </a:p>
          <a:p>
            <a:pPr algn="ctr"/>
            <a:r>
              <a:rPr lang="en-KR" sz="1000" dirty="0"/>
              <a:t>(lo0 192.168.1.1)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7D659-9120-681C-4EA1-82EA260FD488}"/>
              </a:ext>
            </a:extLst>
          </p:cNvPr>
          <p:cNvSpPr/>
          <p:nvPr/>
        </p:nvSpPr>
        <p:spPr>
          <a:xfrm>
            <a:off x="440154" y="3086819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leaf1</a:t>
            </a:r>
          </a:p>
          <a:p>
            <a:pPr algn="ctr"/>
            <a:r>
              <a:rPr lang="en-KR" sz="1000" dirty="0"/>
              <a:t>(lo0 192.168.3.3)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9C4B8-E958-6014-E983-578F3415AC0E}"/>
              </a:ext>
            </a:extLst>
          </p:cNvPr>
          <p:cNvSpPr/>
          <p:nvPr/>
        </p:nvSpPr>
        <p:spPr>
          <a:xfrm>
            <a:off x="2613475" y="3040330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KR" dirty="0"/>
              <a:t>eaf2</a:t>
            </a:r>
          </a:p>
          <a:p>
            <a:pPr algn="ctr"/>
            <a:r>
              <a:rPr lang="en-KR" sz="1000" dirty="0"/>
              <a:t>(lo0 192.168.4.4)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59854-EFE3-9FE3-68C1-ADBE764E43D3}"/>
              </a:ext>
            </a:extLst>
          </p:cNvPr>
          <p:cNvSpPr/>
          <p:nvPr/>
        </p:nvSpPr>
        <p:spPr>
          <a:xfrm>
            <a:off x="4787364" y="3086819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leaf3</a:t>
            </a:r>
          </a:p>
          <a:p>
            <a:pPr algn="ctr"/>
            <a:r>
              <a:rPr lang="en-KR" sz="1000" dirty="0"/>
              <a:t>(lo0 192.168.5.5)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814DEF-7973-678E-F266-D6E5A1DD5B1F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112619" y="1748790"/>
            <a:ext cx="2137311" cy="133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44068A-104B-634C-DEB4-9D8D839C3C5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249930" y="1748790"/>
            <a:ext cx="36010" cy="129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B576F-9EF6-D682-0E29-A1038C10990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249930" y="1748790"/>
            <a:ext cx="2209899" cy="133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0B32C-68AD-4CC4-EB8B-AB625127DE78}"/>
              </a:ext>
            </a:extLst>
          </p:cNvPr>
          <p:cNvSpPr/>
          <p:nvPr/>
        </p:nvSpPr>
        <p:spPr>
          <a:xfrm>
            <a:off x="357928" y="5401656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rv1</a:t>
            </a:r>
          </a:p>
          <a:p>
            <a:pPr algn="ctr"/>
            <a:r>
              <a:rPr lang="en-KR" sz="1000" dirty="0"/>
              <a:t>172.16.201.101/24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137BD2-35E7-1F8F-9F27-3D2F1E56A46D}"/>
              </a:ext>
            </a:extLst>
          </p:cNvPr>
          <p:cNvSpPr/>
          <p:nvPr/>
        </p:nvSpPr>
        <p:spPr>
          <a:xfrm>
            <a:off x="1830889" y="5401656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rv2</a:t>
            </a:r>
          </a:p>
          <a:p>
            <a:pPr algn="ctr"/>
            <a:r>
              <a:rPr lang="en-KR" sz="1000" dirty="0"/>
              <a:t>172.16.201.102/24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5DDDA-B058-2654-B055-F0C7E14FA4C3}"/>
              </a:ext>
            </a:extLst>
          </p:cNvPr>
          <p:cNvSpPr/>
          <p:nvPr/>
        </p:nvSpPr>
        <p:spPr>
          <a:xfrm>
            <a:off x="5165185" y="5372100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rv4</a:t>
            </a:r>
          </a:p>
          <a:p>
            <a:pPr algn="ctr"/>
            <a:r>
              <a:rPr lang="en-KR" sz="1000" dirty="0"/>
              <a:t>172.16.211.104/24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441CC-2201-7BDC-FB78-5393C401D76D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1030393" y="3784049"/>
            <a:ext cx="82226" cy="16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61955B-AD7E-EF19-B8B8-B5246A9A8DF3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503354" y="3737560"/>
            <a:ext cx="782586" cy="16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D9905C-29F6-26D0-6DBA-E77428644E3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5459829" y="3784049"/>
            <a:ext cx="377821" cy="158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4E727F-C7E1-A884-2C6D-7CAA3EB30D08}"/>
              </a:ext>
            </a:extLst>
          </p:cNvPr>
          <p:cNvSpPr txBox="1"/>
          <p:nvPr/>
        </p:nvSpPr>
        <p:spPr>
          <a:xfrm>
            <a:off x="619596" y="378404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D01FB6-9819-9AE6-CAB8-C18085D56AA4}"/>
              </a:ext>
            </a:extLst>
          </p:cNvPr>
          <p:cNvSpPr txBox="1"/>
          <p:nvPr/>
        </p:nvSpPr>
        <p:spPr>
          <a:xfrm>
            <a:off x="2664497" y="3749758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447F5-D5AD-2F9E-FFA8-C5FA486EAF89}"/>
              </a:ext>
            </a:extLst>
          </p:cNvPr>
          <p:cNvSpPr txBox="1"/>
          <p:nvPr/>
        </p:nvSpPr>
        <p:spPr>
          <a:xfrm>
            <a:off x="4992918" y="374975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AE4AA-1C15-D50A-909B-75BDA32066B1}"/>
              </a:ext>
            </a:extLst>
          </p:cNvPr>
          <p:cNvSpPr txBox="1"/>
          <p:nvPr/>
        </p:nvSpPr>
        <p:spPr>
          <a:xfrm>
            <a:off x="557829" y="5155435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EC5FD-FBE7-F0FB-E0AD-610797D0FD45}"/>
              </a:ext>
            </a:extLst>
          </p:cNvPr>
          <p:cNvSpPr txBox="1"/>
          <p:nvPr/>
        </p:nvSpPr>
        <p:spPr>
          <a:xfrm>
            <a:off x="2139991" y="513828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2921C3-8515-1F59-5F5A-4DA8CFF02A7A}"/>
              </a:ext>
            </a:extLst>
          </p:cNvPr>
          <p:cNvSpPr txBox="1"/>
          <p:nvPr/>
        </p:nvSpPr>
        <p:spPr>
          <a:xfrm>
            <a:off x="5814512" y="507022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67904A-BCEC-5F8E-6EDE-23325D38DBC3}"/>
              </a:ext>
            </a:extLst>
          </p:cNvPr>
          <p:cNvSpPr txBox="1"/>
          <p:nvPr/>
        </p:nvSpPr>
        <p:spPr>
          <a:xfrm>
            <a:off x="858568" y="280870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D48D96-D8E8-3F03-94E4-984D711BFFDB}"/>
              </a:ext>
            </a:extLst>
          </p:cNvPr>
          <p:cNvSpPr txBox="1"/>
          <p:nvPr/>
        </p:nvSpPr>
        <p:spPr>
          <a:xfrm>
            <a:off x="2939267" y="278850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404FED-2E23-AB69-5B49-43EEA84C1E80}"/>
              </a:ext>
            </a:extLst>
          </p:cNvPr>
          <p:cNvSpPr txBox="1"/>
          <p:nvPr/>
        </p:nvSpPr>
        <p:spPr>
          <a:xfrm>
            <a:off x="4992918" y="2743802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40BEAA-BDDC-6BBE-25A5-9A5151CFE1DF}"/>
              </a:ext>
            </a:extLst>
          </p:cNvPr>
          <p:cNvSpPr txBox="1"/>
          <p:nvPr/>
        </p:nvSpPr>
        <p:spPr>
          <a:xfrm>
            <a:off x="2425206" y="1706582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4DC2B8-DEFC-7DEB-1E39-D4F258E45534}"/>
              </a:ext>
            </a:extLst>
          </p:cNvPr>
          <p:cNvSpPr txBox="1"/>
          <p:nvPr/>
        </p:nvSpPr>
        <p:spPr>
          <a:xfrm>
            <a:off x="2904335" y="1813798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38ABEE-A4B0-ED63-8718-97BEE46B01F6}"/>
              </a:ext>
            </a:extLst>
          </p:cNvPr>
          <p:cNvSpPr txBox="1"/>
          <p:nvPr/>
        </p:nvSpPr>
        <p:spPr>
          <a:xfrm>
            <a:off x="3526272" y="170479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6EB1BD-98DE-D55F-0FA9-C7436B9396F5}"/>
              </a:ext>
            </a:extLst>
          </p:cNvPr>
          <p:cNvSpPr txBox="1"/>
          <p:nvPr/>
        </p:nvSpPr>
        <p:spPr>
          <a:xfrm>
            <a:off x="8478226" y="0"/>
            <a:ext cx="37137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effectLst/>
              <a:highlight>
                <a:srgbClr val="C0C0C0"/>
              </a:highlight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b="1" dirty="0">
              <a:highlight>
                <a:srgbClr val="C0C0C0"/>
              </a:highlight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vxlanInfra</a:t>
            </a:r>
            <a:endParaRPr lang="en-KR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Configure OSPF Process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Configure Infra-Fabric Links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Enable Underlay Multicast Routing</a:t>
            </a:r>
          </a:p>
          <a:p>
            <a:pPr marL="285750" lvl="0" indent="-285750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iBGP Overlay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Create VXLAN Tunnel interface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Configure EPVN Control Plane</a:t>
            </a:r>
          </a:p>
          <a:p>
            <a:endParaRPr lang="en-KR" dirty="0"/>
          </a:p>
          <a:p>
            <a:endParaRPr lang="en-KR" dirty="0"/>
          </a:p>
          <a:p>
            <a:r>
              <a:rPr lang="en-KR" b="1" dirty="0">
                <a:highlight>
                  <a:srgbClr val="C0C0C0"/>
                </a:highlight>
              </a:rPr>
              <a:t>vxlanTenant</a:t>
            </a:r>
          </a:p>
          <a:p>
            <a:pPr marL="285750" indent="-285750">
              <a:buFontTx/>
              <a:buChar char="-"/>
            </a:pPr>
            <a:r>
              <a:rPr lang="en-KR" dirty="0"/>
              <a:t>Build Overlays</a:t>
            </a:r>
          </a:p>
          <a:p>
            <a:pPr marL="285750" indent="-285750">
              <a:buFontTx/>
              <a:buChar char="-"/>
            </a:pPr>
            <a:endParaRPr lang="en-KR" dirty="0"/>
          </a:p>
          <a:p>
            <a:pPr marL="285750" indent="-285750">
              <a:buFontTx/>
              <a:buChar char="-"/>
            </a:pPr>
            <a:endParaRPr lang="en-KR" dirty="0"/>
          </a:p>
          <a:p>
            <a:r>
              <a:rPr lang="en-KR" b="1" dirty="0">
                <a:highlight>
                  <a:srgbClr val="C0C0C0"/>
                </a:highlight>
              </a:rPr>
              <a:t>vxlanVrfleaking</a:t>
            </a:r>
          </a:p>
          <a:p>
            <a:pPr marL="285750" indent="-285750">
              <a:buFontTx/>
              <a:buChar char="-"/>
            </a:pPr>
            <a:r>
              <a:rPr lang="en-KR" dirty="0"/>
              <a:t>VRF Leaking between Tenant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B3C4A1-8213-83FA-12EA-4ED585DCCDD4}"/>
              </a:ext>
            </a:extLst>
          </p:cNvPr>
          <p:cNvSpPr/>
          <p:nvPr/>
        </p:nvSpPr>
        <p:spPr>
          <a:xfrm>
            <a:off x="3280419" y="5401656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rv3</a:t>
            </a:r>
          </a:p>
          <a:p>
            <a:pPr algn="ctr"/>
            <a:r>
              <a:rPr lang="en-KR" sz="1000" dirty="0"/>
              <a:t>172.16.202.103/24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E67422-2CBB-ED24-C7E5-588270F70602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3285940" y="3737560"/>
            <a:ext cx="666944" cy="16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F0DD48-CB80-F960-3B78-AD0166CE8F52}"/>
              </a:ext>
            </a:extLst>
          </p:cNvPr>
          <p:cNvSpPr txBox="1"/>
          <p:nvPr/>
        </p:nvSpPr>
        <p:spPr>
          <a:xfrm>
            <a:off x="3329170" y="3725364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AB1214-72BF-7D10-C30F-F1E39ACC0E68}"/>
              </a:ext>
            </a:extLst>
          </p:cNvPr>
          <p:cNvSpPr txBox="1"/>
          <p:nvPr/>
        </p:nvSpPr>
        <p:spPr>
          <a:xfrm>
            <a:off x="3717513" y="5173951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B4BEB0-EE24-947F-F593-9ACB4D6140D6}"/>
              </a:ext>
            </a:extLst>
          </p:cNvPr>
          <p:cNvSpPr txBox="1"/>
          <p:nvPr/>
        </p:nvSpPr>
        <p:spPr>
          <a:xfrm>
            <a:off x="5648739" y="493776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nxos-9.3.5.bin</a:t>
            </a:r>
          </a:p>
        </p:txBody>
      </p:sp>
    </p:spTree>
    <p:extLst>
      <p:ext uri="{BB962C8B-B14F-4D97-AF65-F5344CB8AC3E}">
        <p14:creationId xmlns:p14="http://schemas.microsoft.com/office/powerpoint/2010/main" val="29724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D64C6B-CDB4-E3E4-7AB2-28FA6C0921DA}"/>
              </a:ext>
            </a:extLst>
          </p:cNvPr>
          <p:cNvSpPr/>
          <p:nvPr/>
        </p:nvSpPr>
        <p:spPr>
          <a:xfrm>
            <a:off x="2577465" y="1051560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pine1</a:t>
            </a:r>
          </a:p>
          <a:p>
            <a:pPr algn="ctr"/>
            <a:r>
              <a:rPr lang="en-KR" sz="1000" dirty="0"/>
              <a:t>(lo0 192.168.1.1)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7D659-9120-681C-4EA1-82EA260FD488}"/>
              </a:ext>
            </a:extLst>
          </p:cNvPr>
          <p:cNvSpPr/>
          <p:nvPr/>
        </p:nvSpPr>
        <p:spPr>
          <a:xfrm>
            <a:off x="440154" y="3086819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leaf1</a:t>
            </a:r>
          </a:p>
          <a:p>
            <a:pPr algn="ctr"/>
            <a:r>
              <a:rPr lang="en-KR" sz="1000" dirty="0"/>
              <a:t>(lo0 192.168.3.3)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9C4B8-E958-6014-E983-578F3415AC0E}"/>
              </a:ext>
            </a:extLst>
          </p:cNvPr>
          <p:cNvSpPr/>
          <p:nvPr/>
        </p:nvSpPr>
        <p:spPr>
          <a:xfrm>
            <a:off x="2613759" y="3086819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KR" dirty="0"/>
              <a:t>eaf2</a:t>
            </a:r>
          </a:p>
          <a:p>
            <a:pPr algn="ctr"/>
            <a:r>
              <a:rPr lang="en-KR" sz="1000" dirty="0"/>
              <a:t>(lo0 192.168.4.4)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59854-EFE3-9FE3-68C1-ADBE764E43D3}"/>
              </a:ext>
            </a:extLst>
          </p:cNvPr>
          <p:cNvSpPr/>
          <p:nvPr/>
        </p:nvSpPr>
        <p:spPr>
          <a:xfrm>
            <a:off x="4787364" y="3086819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leaf3</a:t>
            </a:r>
          </a:p>
          <a:p>
            <a:pPr algn="ctr"/>
            <a:r>
              <a:rPr lang="en-KR" sz="1000" dirty="0"/>
              <a:t>(lo0 192.168.5.5)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814DEF-7973-678E-F266-D6E5A1DD5B1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112619" y="1748790"/>
            <a:ext cx="2137311" cy="133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44068A-104B-634C-DEB4-9D8D839C3C5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249930" y="1748790"/>
            <a:ext cx="36294" cy="133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B576F-9EF6-D682-0E29-A1038C10990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249930" y="1748790"/>
            <a:ext cx="2209899" cy="133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0B32C-68AD-4CC4-EB8B-AB625127DE78}"/>
              </a:ext>
            </a:extLst>
          </p:cNvPr>
          <p:cNvSpPr/>
          <p:nvPr/>
        </p:nvSpPr>
        <p:spPr>
          <a:xfrm>
            <a:off x="357928" y="5401656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rv1</a:t>
            </a:r>
          </a:p>
          <a:p>
            <a:pPr algn="ctr"/>
            <a:r>
              <a:rPr lang="en-KR" sz="1000" dirty="0"/>
              <a:t>172.16.201.101/24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137BD2-35E7-1F8F-9F27-3D2F1E56A46D}"/>
              </a:ext>
            </a:extLst>
          </p:cNvPr>
          <p:cNvSpPr/>
          <p:nvPr/>
        </p:nvSpPr>
        <p:spPr>
          <a:xfrm>
            <a:off x="1830889" y="5401656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rv2</a:t>
            </a:r>
          </a:p>
          <a:p>
            <a:pPr algn="ctr"/>
            <a:r>
              <a:rPr lang="en-KR" sz="1000" dirty="0"/>
              <a:t>172.16.201.102/24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5DDDA-B058-2654-B055-F0C7E14FA4C3}"/>
              </a:ext>
            </a:extLst>
          </p:cNvPr>
          <p:cNvSpPr/>
          <p:nvPr/>
        </p:nvSpPr>
        <p:spPr>
          <a:xfrm>
            <a:off x="5165185" y="5372100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rv4</a:t>
            </a:r>
          </a:p>
          <a:p>
            <a:pPr algn="ctr"/>
            <a:r>
              <a:rPr lang="en-KR" sz="1000" dirty="0"/>
              <a:t>172.16.211.104/24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441CC-2201-7BDC-FB78-5393C401D76D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1030393" y="3784049"/>
            <a:ext cx="82226" cy="16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61955B-AD7E-EF19-B8B8-B5246A9A8DF3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503354" y="3784049"/>
            <a:ext cx="782870" cy="16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D9905C-29F6-26D0-6DBA-E77428644E3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5459829" y="3784049"/>
            <a:ext cx="377821" cy="158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4E727F-C7E1-A884-2C6D-7CAA3EB30D08}"/>
              </a:ext>
            </a:extLst>
          </p:cNvPr>
          <p:cNvSpPr txBox="1"/>
          <p:nvPr/>
        </p:nvSpPr>
        <p:spPr>
          <a:xfrm>
            <a:off x="619596" y="378404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D01FB6-9819-9AE6-CAB8-C18085D56AA4}"/>
              </a:ext>
            </a:extLst>
          </p:cNvPr>
          <p:cNvSpPr txBox="1"/>
          <p:nvPr/>
        </p:nvSpPr>
        <p:spPr>
          <a:xfrm>
            <a:off x="2664497" y="3749758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447F5-D5AD-2F9E-FFA8-C5FA486EAF89}"/>
              </a:ext>
            </a:extLst>
          </p:cNvPr>
          <p:cNvSpPr txBox="1"/>
          <p:nvPr/>
        </p:nvSpPr>
        <p:spPr>
          <a:xfrm>
            <a:off x="4992918" y="374975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AE4AA-1C15-D50A-909B-75BDA32066B1}"/>
              </a:ext>
            </a:extLst>
          </p:cNvPr>
          <p:cNvSpPr txBox="1"/>
          <p:nvPr/>
        </p:nvSpPr>
        <p:spPr>
          <a:xfrm>
            <a:off x="557829" y="5155435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EC5FD-FBE7-F0FB-E0AD-610797D0FD45}"/>
              </a:ext>
            </a:extLst>
          </p:cNvPr>
          <p:cNvSpPr txBox="1"/>
          <p:nvPr/>
        </p:nvSpPr>
        <p:spPr>
          <a:xfrm>
            <a:off x="2139991" y="513828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2921C3-8515-1F59-5F5A-4DA8CFF02A7A}"/>
              </a:ext>
            </a:extLst>
          </p:cNvPr>
          <p:cNvSpPr txBox="1"/>
          <p:nvPr/>
        </p:nvSpPr>
        <p:spPr>
          <a:xfrm>
            <a:off x="5814512" y="507022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67904A-BCEC-5F8E-6EDE-23325D38DBC3}"/>
              </a:ext>
            </a:extLst>
          </p:cNvPr>
          <p:cNvSpPr txBox="1"/>
          <p:nvPr/>
        </p:nvSpPr>
        <p:spPr>
          <a:xfrm>
            <a:off x="643641" y="286167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D48D96-D8E8-3F03-94E4-984D711BFFDB}"/>
              </a:ext>
            </a:extLst>
          </p:cNvPr>
          <p:cNvSpPr txBox="1"/>
          <p:nvPr/>
        </p:nvSpPr>
        <p:spPr>
          <a:xfrm>
            <a:off x="2843359" y="286167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404FED-2E23-AB69-5B49-43EEA84C1E80}"/>
              </a:ext>
            </a:extLst>
          </p:cNvPr>
          <p:cNvSpPr txBox="1"/>
          <p:nvPr/>
        </p:nvSpPr>
        <p:spPr>
          <a:xfrm>
            <a:off x="5016963" y="282738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40BEAA-BDDC-6BBE-25A5-9A5151CFE1DF}"/>
              </a:ext>
            </a:extLst>
          </p:cNvPr>
          <p:cNvSpPr txBox="1"/>
          <p:nvPr/>
        </p:nvSpPr>
        <p:spPr>
          <a:xfrm>
            <a:off x="2425206" y="1706582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4DC2B8-DEFC-7DEB-1E39-D4F258E45534}"/>
              </a:ext>
            </a:extLst>
          </p:cNvPr>
          <p:cNvSpPr txBox="1"/>
          <p:nvPr/>
        </p:nvSpPr>
        <p:spPr>
          <a:xfrm>
            <a:off x="2904335" y="1813798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38ABEE-A4B0-ED63-8718-97BEE46B01F6}"/>
              </a:ext>
            </a:extLst>
          </p:cNvPr>
          <p:cNvSpPr txBox="1"/>
          <p:nvPr/>
        </p:nvSpPr>
        <p:spPr>
          <a:xfrm>
            <a:off x="3526272" y="170479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6EB1BD-98DE-D55F-0FA9-C7436B9396F5}"/>
              </a:ext>
            </a:extLst>
          </p:cNvPr>
          <p:cNvSpPr txBox="1"/>
          <p:nvPr/>
        </p:nvSpPr>
        <p:spPr>
          <a:xfrm>
            <a:off x="8478226" y="16006"/>
            <a:ext cx="371377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effectLst/>
              <a:highlight>
                <a:srgbClr val="C0C0C0"/>
              </a:highlight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b="1" dirty="0">
              <a:highlight>
                <a:srgbClr val="C0C0C0"/>
              </a:highlight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vxlanInfra</a:t>
            </a:r>
            <a:endParaRPr lang="en-KR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Configure OSPF Process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Configure Infra-Fabric Links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Enable Underlay Multicast Routing</a:t>
            </a:r>
          </a:p>
          <a:p>
            <a:pPr marL="285750" lvl="0" indent="-285750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iBGP Overlay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Create VXLAN Tunnel interface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Configure EPVN Control Plane</a:t>
            </a:r>
          </a:p>
          <a:p>
            <a:endParaRPr lang="en-KR" dirty="0"/>
          </a:p>
          <a:p>
            <a:endParaRPr lang="en-KR" dirty="0"/>
          </a:p>
          <a:p>
            <a:r>
              <a:rPr lang="en-KR" b="1" dirty="0">
                <a:highlight>
                  <a:srgbClr val="FFFF00"/>
                </a:highlight>
              </a:rPr>
              <a:t>vxlanTenant</a:t>
            </a:r>
          </a:p>
          <a:p>
            <a:pPr marL="285750" indent="-285750">
              <a:buFontTx/>
              <a:buChar char="-"/>
            </a:pPr>
            <a:r>
              <a:rPr lang="en-KR" dirty="0"/>
              <a:t>Build Overlays</a:t>
            </a:r>
          </a:p>
          <a:p>
            <a:pPr marL="285750" indent="-285750">
              <a:buFontTx/>
              <a:buChar char="-"/>
            </a:pPr>
            <a:endParaRPr lang="en-KR" dirty="0"/>
          </a:p>
          <a:p>
            <a:pPr marL="285750" indent="-285750">
              <a:buFontTx/>
              <a:buChar char="-"/>
            </a:pPr>
            <a:endParaRPr lang="en-KR" dirty="0"/>
          </a:p>
          <a:p>
            <a:r>
              <a:rPr lang="en-KR" b="1" dirty="0">
                <a:highlight>
                  <a:srgbClr val="C0C0C0"/>
                </a:highlight>
              </a:rPr>
              <a:t>vxlanVrfleaking</a:t>
            </a:r>
          </a:p>
          <a:p>
            <a:pPr marL="285750" indent="-285750">
              <a:buFontTx/>
              <a:buChar char="-"/>
            </a:pPr>
            <a:r>
              <a:rPr lang="en-KR" dirty="0"/>
              <a:t>VRF Leaking between Tenant</a:t>
            </a:r>
          </a:p>
          <a:p>
            <a:pPr marL="285750" indent="-285750">
              <a:buFontTx/>
              <a:buChar char="-"/>
            </a:pPr>
            <a:endParaRPr lang="en-K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B3C4A1-8213-83FA-12EA-4ED585DCCDD4}"/>
              </a:ext>
            </a:extLst>
          </p:cNvPr>
          <p:cNvSpPr/>
          <p:nvPr/>
        </p:nvSpPr>
        <p:spPr>
          <a:xfrm>
            <a:off x="3280419" y="5401656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rv3</a:t>
            </a:r>
          </a:p>
          <a:p>
            <a:pPr algn="ctr"/>
            <a:r>
              <a:rPr lang="en-KR" sz="1000" dirty="0"/>
              <a:t>172.16.202.103/24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E67422-2CBB-ED24-C7E5-588270F70602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3286224" y="3784049"/>
            <a:ext cx="666660" cy="16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F0DD48-CB80-F960-3B78-AD0166CE8F52}"/>
              </a:ext>
            </a:extLst>
          </p:cNvPr>
          <p:cNvSpPr txBox="1"/>
          <p:nvPr/>
        </p:nvSpPr>
        <p:spPr>
          <a:xfrm>
            <a:off x="3329170" y="3725364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AB1214-72BF-7D10-C30F-F1E39ACC0E68}"/>
              </a:ext>
            </a:extLst>
          </p:cNvPr>
          <p:cNvSpPr txBox="1"/>
          <p:nvPr/>
        </p:nvSpPr>
        <p:spPr>
          <a:xfrm>
            <a:off x="3717513" y="5173951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E1966C-A6B8-D91F-C5DB-C29520843A87}"/>
              </a:ext>
            </a:extLst>
          </p:cNvPr>
          <p:cNvSpPr/>
          <p:nvPr/>
        </p:nvSpPr>
        <p:spPr>
          <a:xfrm>
            <a:off x="5197897" y="4201966"/>
            <a:ext cx="925810" cy="6637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Vlan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211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260E81-DDBD-0AB6-C801-F889348F3DCD}"/>
              </a:ext>
            </a:extLst>
          </p:cNvPr>
          <p:cNvSpPr/>
          <p:nvPr/>
        </p:nvSpPr>
        <p:spPr>
          <a:xfrm>
            <a:off x="1720201" y="2033413"/>
            <a:ext cx="1372688" cy="7293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Apple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478097-7867-C94A-0B83-C312EF3B5DC0}"/>
              </a:ext>
            </a:extLst>
          </p:cNvPr>
          <p:cNvSpPr/>
          <p:nvPr/>
        </p:nvSpPr>
        <p:spPr>
          <a:xfrm>
            <a:off x="3526678" y="2017453"/>
            <a:ext cx="1372688" cy="729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Banana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445E72-55DB-A412-5CA0-534E3BF91849}"/>
              </a:ext>
            </a:extLst>
          </p:cNvPr>
          <p:cNvSpPr/>
          <p:nvPr/>
        </p:nvSpPr>
        <p:spPr>
          <a:xfrm>
            <a:off x="3386750" y="4244545"/>
            <a:ext cx="925810" cy="6637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Vlan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202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E29D058-2359-AF34-5C45-1B26A7F8115E}"/>
              </a:ext>
            </a:extLst>
          </p:cNvPr>
          <p:cNvCxnSpPr>
            <a:cxnSpLocks/>
            <a:stCxn id="11" idx="4"/>
            <a:endCxn id="55" idx="0"/>
          </p:cNvCxnSpPr>
          <p:nvPr/>
        </p:nvCxnSpPr>
        <p:spPr>
          <a:xfrm rot="5400000">
            <a:off x="1014808" y="2864464"/>
            <a:ext cx="1493421" cy="1290054"/>
          </a:xfrm>
          <a:prstGeom prst="curvedConnector3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58F4EB5-668E-5B63-5A03-2B344F975603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rot="16200000" flipH="1">
            <a:off x="2387218" y="2782108"/>
            <a:ext cx="1481764" cy="1443110"/>
          </a:xfrm>
          <a:prstGeom prst="curvedConnector3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8DBC9C-5D3E-2C72-E012-C41FE50BED37}"/>
              </a:ext>
            </a:extLst>
          </p:cNvPr>
          <p:cNvCxnSpPr>
            <a:cxnSpLocks/>
            <a:stCxn id="12" idx="4"/>
            <a:endCxn id="3" idx="0"/>
          </p:cNvCxnSpPr>
          <p:nvPr/>
        </p:nvCxnSpPr>
        <p:spPr>
          <a:xfrm rot="16200000" flipH="1">
            <a:off x="4209340" y="2750503"/>
            <a:ext cx="1455145" cy="1447780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2DE2BCC-634C-B394-92B7-B4102625F5E7}"/>
              </a:ext>
            </a:extLst>
          </p:cNvPr>
          <p:cNvSpPr/>
          <p:nvPr/>
        </p:nvSpPr>
        <p:spPr>
          <a:xfrm>
            <a:off x="653586" y="4256202"/>
            <a:ext cx="925810" cy="663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Vlan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201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646F603-9628-FA76-5295-49DDE81C456A}"/>
              </a:ext>
            </a:extLst>
          </p:cNvPr>
          <p:cNvSpPr/>
          <p:nvPr/>
        </p:nvSpPr>
        <p:spPr>
          <a:xfrm>
            <a:off x="2170729" y="4253348"/>
            <a:ext cx="925810" cy="663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Vlan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201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6D326446-7764-CABA-CC45-B8961E18FA19}"/>
              </a:ext>
            </a:extLst>
          </p:cNvPr>
          <p:cNvCxnSpPr>
            <a:cxnSpLocks/>
            <a:stCxn id="11" idx="4"/>
            <a:endCxn id="58" idx="0"/>
          </p:cNvCxnSpPr>
          <p:nvPr/>
        </p:nvCxnSpPr>
        <p:spPr>
          <a:xfrm rot="16200000" flipH="1">
            <a:off x="1774806" y="3394519"/>
            <a:ext cx="1490567" cy="227089"/>
          </a:xfrm>
          <a:prstGeom prst="curvedConnector3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5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D64C6B-CDB4-E3E4-7AB2-28FA6C0921DA}"/>
              </a:ext>
            </a:extLst>
          </p:cNvPr>
          <p:cNvSpPr/>
          <p:nvPr/>
        </p:nvSpPr>
        <p:spPr>
          <a:xfrm>
            <a:off x="2577465" y="1051560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pine1</a:t>
            </a:r>
          </a:p>
          <a:p>
            <a:pPr algn="ctr"/>
            <a:r>
              <a:rPr lang="en-KR" sz="1000" dirty="0"/>
              <a:t>(lo0 192.168.1.1)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7D659-9120-681C-4EA1-82EA260FD488}"/>
              </a:ext>
            </a:extLst>
          </p:cNvPr>
          <p:cNvSpPr/>
          <p:nvPr/>
        </p:nvSpPr>
        <p:spPr>
          <a:xfrm>
            <a:off x="440154" y="3086819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leaf1</a:t>
            </a:r>
          </a:p>
          <a:p>
            <a:pPr algn="ctr"/>
            <a:r>
              <a:rPr lang="en-KR" sz="1000" dirty="0"/>
              <a:t>(lo0 192.168.3.3)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9C4B8-E958-6014-E983-578F3415AC0E}"/>
              </a:ext>
            </a:extLst>
          </p:cNvPr>
          <p:cNvSpPr/>
          <p:nvPr/>
        </p:nvSpPr>
        <p:spPr>
          <a:xfrm>
            <a:off x="2613759" y="3086819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KR" dirty="0"/>
              <a:t>eaf2</a:t>
            </a:r>
          </a:p>
          <a:p>
            <a:pPr algn="ctr"/>
            <a:r>
              <a:rPr lang="en-KR" sz="1000" dirty="0"/>
              <a:t>(lo0 192.168.4.4)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59854-EFE3-9FE3-68C1-ADBE764E43D3}"/>
              </a:ext>
            </a:extLst>
          </p:cNvPr>
          <p:cNvSpPr/>
          <p:nvPr/>
        </p:nvSpPr>
        <p:spPr>
          <a:xfrm>
            <a:off x="4787364" y="3086819"/>
            <a:ext cx="134493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leaf3</a:t>
            </a:r>
          </a:p>
          <a:p>
            <a:pPr algn="ctr"/>
            <a:r>
              <a:rPr lang="en-KR" sz="1000" dirty="0"/>
              <a:t>(lo0 192.168.5.5)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814DEF-7973-678E-F266-D6E5A1DD5B1F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112619" y="1748790"/>
            <a:ext cx="2137311" cy="133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44068A-104B-634C-DEB4-9D8D839C3C5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249930" y="1748790"/>
            <a:ext cx="36294" cy="133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B576F-9EF6-D682-0E29-A1038C10990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249930" y="1748790"/>
            <a:ext cx="2209899" cy="133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0B32C-68AD-4CC4-EB8B-AB625127DE78}"/>
              </a:ext>
            </a:extLst>
          </p:cNvPr>
          <p:cNvSpPr/>
          <p:nvPr/>
        </p:nvSpPr>
        <p:spPr>
          <a:xfrm>
            <a:off x="357928" y="5401656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rv1</a:t>
            </a:r>
          </a:p>
          <a:p>
            <a:pPr algn="ctr"/>
            <a:r>
              <a:rPr lang="en-KR" sz="1000" dirty="0"/>
              <a:t>172.16.201.101/24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137BD2-35E7-1F8F-9F27-3D2F1E56A46D}"/>
              </a:ext>
            </a:extLst>
          </p:cNvPr>
          <p:cNvSpPr/>
          <p:nvPr/>
        </p:nvSpPr>
        <p:spPr>
          <a:xfrm>
            <a:off x="1830889" y="5401656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rv2</a:t>
            </a:r>
          </a:p>
          <a:p>
            <a:pPr algn="ctr"/>
            <a:r>
              <a:rPr lang="en-KR" sz="1000" dirty="0"/>
              <a:t>172.16.201.102/24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5DDDA-B058-2654-B055-F0C7E14FA4C3}"/>
              </a:ext>
            </a:extLst>
          </p:cNvPr>
          <p:cNvSpPr/>
          <p:nvPr/>
        </p:nvSpPr>
        <p:spPr>
          <a:xfrm>
            <a:off x="5165185" y="5372100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rv4</a:t>
            </a:r>
          </a:p>
          <a:p>
            <a:pPr algn="ctr"/>
            <a:r>
              <a:rPr lang="en-KR" sz="1000" dirty="0"/>
              <a:t>172.16.211.104/24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441CC-2201-7BDC-FB78-5393C401D76D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1030393" y="3784049"/>
            <a:ext cx="82226" cy="16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61955B-AD7E-EF19-B8B8-B5246A9A8DF3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503354" y="3784049"/>
            <a:ext cx="782870" cy="16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D9905C-29F6-26D0-6DBA-E77428644E3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5459829" y="3784049"/>
            <a:ext cx="377821" cy="158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4E727F-C7E1-A884-2C6D-7CAA3EB30D08}"/>
              </a:ext>
            </a:extLst>
          </p:cNvPr>
          <p:cNvSpPr txBox="1"/>
          <p:nvPr/>
        </p:nvSpPr>
        <p:spPr>
          <a:xfrm>
            <a:off x="619596" y="378404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D01FB6-9819-9AE6-CAB8-C18085D56AA4}"/>
              </a:ext>
            </a:extLst>
          </p:cNvPr>
          <p:cNvSpPr txBox="1"/>
          <p:nvPr/>
        </p:nvSpPr>
        <p:spPr>
          <a:xfrm>
            <a:off x="2664497" y="3749758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447F5-D5AD-2F9E-FFA8-C5FA486EAF89}"/>
              </a:ext>
            </a:extLst>
          </p:cNvPr>
          <p:cNvSpPr txBox="1"/>
          <p:nvPr/>
        </p:nvSpPr>
        <p:spPr>
          <a:xfrm>
            <a:off x="4992918" y="374975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AE4AA-1C15-D50A-909B-75BDA32066B1}"/>
              </a:ext>
            </a:extLst>
          </p:cNvPr>
          <p:cNvSpPr txBox="1"/>
          <p:nvPr/>
        </p:nvSpPr>
        <p:spPr>
          <a:xfrm>
            <a:off x="557829" y="5155435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EC5FD-FBE7-F0FB-E0AD-610797D0FD45}"/>
              </a:ext>
            </a:extLst>
          </p:cNvPr>
          <p:cNvSpPr txBox="1"/>
          <p:nvPr/>
        </p:nvSpPr>
        <p:spPr>
          <a:xfrm>
            <a:off x="2139991" y="513828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2921C3-8515-1F59-5F5A-4DA8CFF02A7A}"/>
              </a:ext>
            </a:extLst>
          </p:cNvPr>
          <p:cNvSpPr txBox="1"/>
          <p:nvPr/>
        </p:nvSpPr>
        <p:spPr>
          <a:xfrm>
            <a:off x="5814512" y="507022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67904A-BCEC-5F8E-6EDE-23325D38DBC3}"/>
              </a:ext>
            </a:extLst>
          </p:cNvPr>
          <p:cNvSpPr txBox="1"/>
          <p:nvPr/>
        </p:nvSpPr>
        <p:spPr>
          <a:xfrm>
            <a:off x="643641" y="286167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D48D96-D8E8-3F03-94E4-984D711BFFDB}"/>
              </a:ext>
            </a:extLst>
          </p:cNvPr>
          <p:cNvSpPr txBox="1"/>
          <p:nvPr/>
        </p:nvSpPr>
        <p:spPr>
          <a:xfrm>
            <a:off x="2843359" y="286167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404FED-2E23-AB69-5B49-43EEA84C1E80}"/>
              </a:ext>
            </a:extLst>
          </p:cNvPr>
          <p:cNvSpPr txBox="1"/>
          <p:nvPr/>
        </p:nvSpPr>
        <p:spPr>
          <a:xfrm>
            <a:off x="5016963" y="282738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40BEAA-BDDC-6BBE-25A5-9A5151CFE1DF}"/>
              </a:ext>
            </a:extLst>
          </p:cNvPr>
          <p:cNvSpPr txBox="1"/>
          <p:nvPr/>
        </p:nvSpPr>
        <p:spPr>
          <a:xfrm>
            <a:off x="2425206" y="1706582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4DC2B8-DEFC-7DEB-1E39-D4F258E45534}"/>
              </a:ext>
            </a:extLst>
          </p:cNvPr>
          <p:cNvSpPr txBox="1"/>
          <p:nvPr/>
        </p:nvSpPr>
        <p:spPr>
          <a:xfrm>
            <a:off x="2904335" y="1813798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38ABEE-A4B0-ED63-8718-97BEE46B01F6}"/>
              </a:ext>
            </a:extLst>
          </p:cNvPr>
          <p:cNvSpPr txBox="1"/>
          <p:nvPr/>
        </p:nvSpPr>
        <p:spPr>
          <a:xfrm>
            <a:off x="3526272" y="170479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6EB1BD-98DE-D55F-0FA9-C7436B9396F5}"/>
              </a:ext>
            </a:extLst>
          </p:cNvPr>
          <p:cNvSpPr txBox="1"/>
          <p:nvPr/>
        </p:nvSpPr>
        <p:spPr>
          <a:xfrm>
            <a:off x="8478226" y="16006"/>
            <a:ext cx="371377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effectLst/>
              <a:highlight>
                <a:srgbClr val="C0C0C0"/>
              </a:highlight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b="1" dirty="0">
              <a:highlight>
                <a:srgbClr val="C0C0C0"/>
              </a:highlight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vxlanInfra</a:t>
            </a:r>
            <a:endParaRPr lang="en-KR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Configure OSPF Process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Configure Infra-Fabric Links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Enable Underlay Multicast Routing</a:t>
            </a:r>
          </a:p>
          <a:p>
            <a:pPr marL="285750" lvl="0" indent="-285750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iBGP Overlay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Create VXLAN Tunnel interface</a:t>
            </a:r>
          </a:p>
          <a:p>
            <a:pPr marL="285750" lvl="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Configure EPVN Control Plane</a:t>
            </a:r>
          </a:p>
          <a:p>
            <a:endParaRPr lang="en-KR" dirty="0"/>
          </a:p>
          <a:p>
            <a:endParaRPr lang="en-KR" dirty="0"/>
          </a:p>
          <a:p>
            <a:r>
              <a:rPr lang="en-KR" b="1" dirty="0">
                <a:highlight>
                  <a:srgbClr val="C0C0C0"/>
                </a:highlight>
              </a:rPr>
              <a:t>vxlanTenant</a:t>
            </a:r>
          </a:p>
          <a:p>
            <a:pPr marL="285750" indent="-285750">
              <a:buFontTx/>
              <a:buChar char="-"/>
            </a:pPr>
            <a:r>
              <a:rPr lang="en-KR" dirty="0"/>
              <a:t>Build Overlays</a:t>
            </a:r>
          </a:p>
          <a:p>
            <a:pPr marL="285750" indent="-285750">
              <a:buFontTx/>
              <a:buChar char="-"/>
            </a:pPr>
            <a:endParaRPr lang="en-KR" dirty="0"/>
          </a:p>
          <a:p>
            <a:pPr marL="285750" indent="-285750">
              <a:buFontTx/>
              <a:buChar char="-"/>
            </a:pPr>
            <a:endParaRPr lang="en-KR" dirty="0"/>
          </a:p>
          <a:p>
            <a:r>
              <a:rPr lang="en-KR" b="1" dirty="0">
                <a:highlight>
                  <a:srgbClr val="FFFF00"/>
                </a:highlight>
              </a:rPr>
              <a:t>vxlanVrfleaking</a:t>
            </a:r>
          </a:p>
          <a:p>
            <a:pPr marL="285750" indent="-285750">
              <a:buFontTx/>
              <a:buChar char="-"/>
            </a:pPr>
            <a:r>
              <a:rPr lang="en-KR" dirty="0"/>
              <a:t>VRF Leaking between Tenant</a:t>
            </a:r>
          </a:p>
          <a:p>
            <a:pPr marL="285750" indent="-285750">
              <a:buFontTx/>
              <a:buChar char="-"/>
            </a:pPr>
            <a:endParaRPr lang="en-K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B3C4A1-8213-83FA-12EA-4ED585DCCDD4}"/>
              </a:ext>
            </a:extLst>
          </p:cNvPr>
          <p:cNvSpPr/>
          <p:nvPr/>
        </p:nvSpPr>
        <p:spPr>
          <a:xfrm>
            <a:off x="3280419" y="5401656"/>
            <a:ext cx="1344929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KR" dirty="0"/>
              <a:t>rv3</a:t>
            </a:r>
          </a:p>
          <a:p>
            <a:pPr algn="ctr"/>
            <a:r>
              <a:rPr lang="en-KR" sz="1000" dirty="0"/>
              <a:t>172.16.202.103/24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E67422-2CBB-ED24-C7E5-588270F70602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3286224" y="3784049"/>
            <a:ext cx="666660" cy="16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F0DD48-CB80-F960-3B78-AD0166CE8F52}"/>
              </a:ext>
            </a:extLst>
          </p:cNvPr>
          <p:cNvSpPr txBox="1"/>
          <p:nvPr/>
        </p:nvSpPr>
        <p:spPr>
          <a:xfrm>
            <a:off x="3329170" y="3725364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KR" sz="1000" dirty="0"/>
              <a:t>th1/5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AB1214-72BF-7D10-C30F-F1E39ACC0E68}"/>
              </a:ext>
            </a:extLst>
          </p:cNvPr>
          <p:cNvSpPr txBox="1"/>
          <p:nvPr/>
        </p:nvSpPr>
        <p:spPr>
          <a:xfrm>
            <a:off x="3717513" y="5173951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ens224</a:t>
            </a:r>
            <a:endParaRPr lang="en-KR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E1966C-A6B8-D91F-C5DB-C29520843A87}"/>
              </a:ext>
            </a:extLst>
          </p:cNvPr>
          <p:cNvSpPr/>
          <p:nvPr/>
        </p:nvSpPr>
        <p:spPr>
          <a:xfrm>
            <a:off x="5197897" y="4201966"/>
            <a:ext cx="925810" cy="6637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Vlan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211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260E81-DDBD-0AB6-C801-F889348F3DCD}"/>
              </a:ext>
            </a:extLst>
          </p:cNvPr>
          <p:cNvSpPr/>
          <p:nvPr/>
        </p:nvSpPr>
        <p:spPr>
          <a:xfrm>
            <a:off x="1720201" y="2033413"/>
            <a:ext cx="1372688" cy="7293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Apple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478097-7867-C94A-0B83-C312EF3B5DC0}"/>
              </a:ext>
            </a:extLst>
          </p:cNvPr>
          <p:cNvSpPr/>
          <p:nvPr/>
        </p:nvSpPr>
        <p:spPr>
          <a:xfrm>
            <a:off x="3526678" y="2017453"/>
            <a:ext cx="1372688" cy="729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Banana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445E72-55DB-A412-5CA0-534E3BF91849}"/>
              </a:ext>
            </a:extLst>
          </p:cNvPr>
          <p:cNvSpPr/>
          <p:nvPr/>
        </p:nvSpPr>
        <p:spPr>
          <a:xfrm>
            <a:off x="3386750" y="4244545"/>
            <a:ext cx="925810" cy="6637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Vlan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202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E29D058-2359-AF34-5C45-1B26A7F8115E}"/>
              </a:ext>
            </a:extLst>
          </p:cNvPr>
          <p:cNvCxnSpPr>
            <a:cxnSpLocks/>
            <a:stCxn id="11" idx="4"/>
            <a:endCxn id="55" idx="0"/>
          </p:cNvCxnSpPr>
          <p:nvPr/>
        </p:nvCxnSpPr>
        <p:spPr>
          <a:xfrm rot="5400000">
            <a:off x="1014808" y="2864464"/>
            <a:ext cx="1493421" cy="1290054"/>
          </a:xfrm>
          <a:prstGeom prst="curvedConnector3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58F4EB5-668E-5B63-5A03-2B344F975603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rot="16200000" flipH="1">
            <a:off x="2387218" y="2782108"/>
            <a:ext cx="1481764" cy="1443110"/>
          </a:xfrm>
          <a:prstGeom prst="curvedConnector3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8DBC9C-5D3E-2C72-E012-C41FE50BED37}"/>
              </a:ext>
            </a:extLst>
          </p:cNvPr>
          <p:cNvCxnSpPr>
            <a:cxnSpLocks/>
            <a:stCxn id="12" idx="4"/>
            <a:endCxn id="3" idx="0"/>
          </p:cNvCxnSpPr>
          <p:nvPr/>
        </p:nvCxnSpPr>
        <p:spPr>
          <a:xfrm rot="16200000" flipH="1">
            <a:off x="4209340" y="2750503"/>
            <a:ext cx="1455145" cy="1447780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A455C84-B633-B445-D78A-6F54E168E701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rot="5400000" flipH="1" flipV="1">
            <a:off x="3301803" y="1122195"/>
            <a:ext cx="15960" cy="1806477"/>
          </a:xfrm>
          <a:prstGeom prst="curvedConnector3">
            <a:avLst>
              <a:gd name="adj1" fmla="val 10237926"/>
            </a:avLst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9C7C6D-E1B9-0E51-9743-329E04DB15DE}"/>
              </a:ext>
            </a:extLst>
          </p:cNvPr>
          <p:cNvSpPr txBox="1"/>
          <p:nvPr/>
        </p:nvSpPr>
        <p:spPr>
          <a:xfrm>
            <a:off x="2631984" y="111877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KR" dirty="0"/>
              <a:t>rf leaking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2DE2BCC-634C-B394-92B7-B4102625F5E7}"/>
              </a:ext>
            </a:extLst>
          </p:cNvPr>
          <p:cNvSpPr/>
          <p:nvPr/>
        </p:nvSpPr>
        <p:spPr>
          <a:xfrm>
            <a:off x="653586" y="4256202"/>
            <a:ext cx="925810" cy="663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Vlan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201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646F603-9628-FA76-5295-49DDE81C456A}"/>
              </a:ext>
            </a:extLst>
          </p:cNvPr>
          <p:cNvSpPr/>
          <p:nvPr/>
        </p:nvSpPr>
        <p:spPr>
          <a:xfrm>
            <a:off x="2170729" y="4253348"/>
            <a:ext cx="925810" cy="6637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Vlan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201</a:t>
            </a:r>
            <a:endParaRPr lang="en-KR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6D326446-7764-CABA-CC45-B8961E18FA19}"/>
              </a:ext>
            </a:extLst>
          </p:cNvPr>
          <p:cNvCxnSpPr>
            <a:cxnSpLocks/>
            <a:stCxn id="11" idx="4"/>
            <a:endCxn id="58" idx="0"/>
          </p:cNvCxnSpPr>
          <p:nvPr/>
        </p:nvCxnSpPr>
        <p:spPr>
          <a:xfrm rot="16200000" flipH="1">
            <a:off x="1774806" y="3394519"/>
            <a:ext cx="1490567" cy="227089"/>
          </a:xfrm>
          <a:prstGeom prst="curvedConnector3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>
            <a:extLst>
              <a:ext uri="{FF2B5EF4-FFF2-40B4-BE49-F238E27FC236}">
                <a16:creationId xmlns:a16="http://schemas.microsoft.com/office/drawing/2014/main" id="{17A1B838-E97C-8B71-75F1-538B62C6017B}"/>
              </a:ext>
            </a:extLst>
          </p:cNvPr>
          <p:cNvSpPr/>
          <p:nvPr/>
        </p:nvSpPr>
        <p:spPr>
          <a:xfrm>
            <a:off x="1341685" y="6135256"/>
            <a:ext cx="978408" cy="227246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BD2ABE-7606-DF3E-24AC-9AD7E51ED463}"/>
              </a:ext>
            </a:extLst>
          </p:cNvPr>
          <p:cNvSpPr/>
          <p:nvPr/>
        </p:nvSpPr>
        <p:spPr>
          <a:xfrm>
            <a:off x="1341684" y="6398872"/>
            <a:ext cx="2184587" cy="227246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32CA8EC9-6159-AD81-B7CD-E14081313ED4}"/>
              </a:ext>
            </a:extLst>
          </p:cNvPr>
          <p:cNvSpPr/>
          <p:nvPr/>
        </p:nvSpPr>
        <p:spPr>
          <a:xfrm>
            <a:off x="1341684" y="6662488"/>
            <a:ext cx="4034988" cy="195512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93BF8-510C-591B-4B22-DE75C914DB1F}"/>
              </a:ext>
            </a:extLst>
          </p:cNvPr>
          <p:cNvSpPr txBox="1"/>
          <p:nvPr/>
        </p:nvSpPr>
        <p:spPr>
          <a:xfrm>
            <a:off x="2341114" y="608896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A269A-E3A7-8B91-4D15-B548994EAA3A}"/>
              </a:ext>
            </a:extLst>
          </p:cNvPr>
          <p:cNvSpPr txBox="1"/>
          <p:nvPr/>
        </p:nvSpPr>
        <p:spPr>
          <a:xfrm>
            <a:off x="3517779" y="63219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  <a:endParaRPr lang="en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84B20-A95F-89BA-FEFA-97B8F2F92BB4}"/>
              </a:ext>
            </a:extLst>
          </p:cNvPr>
          <p:cNvSpPr txBox="1"/>
          <p:nvPr/>
        </p:nvSpPr>
        <p:spPr>
          <a:xfrm>
            <a:off x="5356159" y="654223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 (VRF leaking)</a:t>
            </a:r>
            <a:endParaRPr lang="en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89849E-8D0E-BF70-2407-20069D98DBBC}"/>
              </a:ext>
            </a:extLst>
          </p:cNvPr>
          <p:cNvSpPr txBox="1"/>
          <p:nvPr/>
        </p:nvSpPr>
        <p:spPr>
          <a:xfrm>
            <a:off x="4255435" y="6103687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route add -net 172.16.0.0/16 </a:t>
            </a:r>
            <a:r>
              <a:rPr lang="en-US" sz="1200" dirty="0" err="1"/>
              <a:t>gw</a:t>
            </a:r>
            <a:r>
              <a:rPr lang="en-US" sz="1200" dirty="0"/>
              <a:t> 172.16.202.1 ens224</a:t>
            </a:r>
            <a:endParaRPr lang="en-KR" sz="1200" dirty="0"/>
          </a:p>
        </p:txBody>
      </p:sp>
    </p:spTree>
    <p:extLst>
      <p:ext uri="{BB962C8B-B14F-4D97-AF65-F5344CB8AC3E}">
        <p14:creationId xmlns:p14="http://schemas.microsoft.com/office/powerpoint/2010/main" val="400793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4EDEE-F710-14F4-F55B-A60EC3C881FB}"/>
              </a:ext>
            </a:extLst>
          </p:cNvPr>
          <p:cNvSpPr txBox="1"/>
          <p:nvPr/>
        </p:nvSpPr>
        <p:spPr>
          <a:xfrm>
            <a:off x="144019" y="629392"/>
            <a:ext cx="2147919" cy="609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KR" sz="1000" u="sng" dirty="0"/>
              <a:t>&lt;&lt; config_vxlanInfra.xml &gt;&gt;</a:t>
            </a:r>
          </a:p>
          <a:p>
            <a:endParaRPr lang="en-KR" sz="1000" dirty="0"/>
          </a:p>
          <a:p>
            <a:r>
              <a:rPr lang="en-US" sz="1000" dirty="0" err="1"/>
              <a:t>vxlanInfra</a:t>
            </a:r>
            <a:r>
              <a:rPr lang="en-US" sz="1000" dirty="0"/>
              <a:t> site1</a:t>
            </a:r>
          </a:p>
          <a:p>
            <a:r>
              <a:rPr lang="en-US" sz="1000" dirty="0" err="1"/>
              <a:t>asn</a:t>
            </a:r>
            <a:r>
              <a:rPr lang="en-US" sz="1000" dirty="0"/>
              <a:t> 65002 </a:t>
            </a:r>
          </a:p>
          <a:p>
            <a:r>
              <a:rPr lang="en-US" sz="1000" dirty="0"/>
              <a:t>anycast-</a:t>
            </a:r>
            <a:r>
              <a:rPr lang="en-US" sz="1000" dirty="0" err="1"/>
              <a:t>rp</a:t>
            </a:r>
            <a:r>
              <a:rPr lang="en-US" sz="1000" dirty="0"/>
              <a:t>-</a:t>
            </a:r>
            <a:r>
              <a:rPr lang="en-US" sz="1000" dirty="0" err="1"/>
              <a:t>ip</a:t>
            </a:r>
            <a:r>
              <a:rPr lang="en-US" sz="1000" dirty="0"/>
              <a:t> 192.168.100.100</a:t>
            </a:r>
          </a:p>
          <a:p>
            <a:r>
              <a:rPr lang="en-US" sz="1000" dirty="0"/>
              <a:t>anycast-group-list 239.0.0.0/24</a:t>
            </a:r>
          </a:p>
          <a:p>
            <a:r>
              <a:rPr lang="en-US" sz="1000" dirty="0"/>
              <a:t>anycast-</a:t>
            </a:r>
            <a:r>
              <a:rPr lang="en-US" sz="1000" dirty="0" err="1"/>
              <a:t>gw</a:t>
            </a:r>
            <a:r>
              <a:rPr lang="en-US" sz="1000" dirty="0"/>
              <a:t>-mac 0000.2222.3333 </a:t>
            </a:r>
          </a:p>
          <a:p>
            <a:r>
              <a:rPr lang="en-US" sz="1000" dirty="0"/>
              <a:t> node n9k-bdr1</a:t>
            </a:r>
          </a:p>
          <a:p>
            <a:r>
              <a:rPr lang="en-US" sz="1000" dirty="0"/>
              <a:t>  type         leaf</a:t>
            </a:r>
          </a:p>
          <a:p>
            <a:r>
              <a:rPr lang="en-US" sz="1000" dirty="0"/>
              <a:t>  loopback0-ip 192.168.5.5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vtep-ip</a:t>
            </a:r>
            <a:r>
              <a:rPr lang="en-US" sz="1000" dirty="0"/>
              <a:t>      192.168.5.6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 node n9k-leaf1</a:t>
            </a:r>
          </a:p>
          <a:p>
            <a:r>
              <a:rPr lang="en-US" sz="1000" dirty="0"/>
              <a:t>  type         leaf</a:t>
            </a:r>
          </a:p>
          <a:p>
            <a:r>
              <a:rPr lang="en-US" sz="1000" dirty="0"/>
              <a:t>  loopback0-ip 192.168.3.3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vtep-ip</a:t>
            </a:r>
            <a:r>
              <a:rPr lang="en-US" sz="1000" dirty="0"/>
              <a:t>      192.168.3.4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 node n9k-leaf2</a:t>
            </a:r>
          </a:p>
          <a:p>
            <a:r>
              <a:rPr lang="en-US" sz="1000" dirty="0"/>
              <a:t>  type         leaf</a:t>
            </a:r>
          </a:p>
          <a:p>
            <a:r>
              <a:rPr lang="en-US" sz="1000" dirty="0"/>
              <a:t>  loopback0-ip 192.168.4.4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vtep-ip</a:t>
            </a:r>
            <a:r>
              <a:rPr lang="en-US" sz="1000" dirty="0"/>
              <a:t>      192.168.4.3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 node n9k-spine1</a:t>
            </a:r>
          </a:p>
          <a:p>
            <a:r>
              <a:rPr lang="en-US" sz="1000" dirty="0"/>
              <a:t>  type         spine</a:t>
            </a:r>
          </a:p>
          <a:p>
            <a:r>
              <a:rPr lang="en-US" sz="1000" dirty="0"/>
              <a:t>  loopback0-ip 192.168.1.1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link spine1-leaf1</a:t>
            </a:r>
          </a:p>
          <a:p>
            <a:r>
              <a:rPr lang="en-US" sz="1000" dirty="0"/>
              <a:t>spine device n9k-spine1 port 1/1</a:t>
            </a:r>
          </a:p>
          <a:p>
            <a:r>
              <a:rPr lang="en-US" sz="1000" dirty="0"/>
              <a:t>leaf device n9k-leaf1 port 1/1</a:t>
            </a:r>
          </a:p>
          <a:p>
            <a:r>
              <a:rPr lang="en-US" sz="1000" dirty="0"/>
              <a:t>!</a:t>
            </a:r>
          </a:p>
          <a:p>
            <a:r>
              <a:rPr lang="en-US" sz="1000" dirty="0"/>
              <a:t>link spine1-leaf2</a:t>
            </a:r>
          </a:p>
          <a:p>
            <a:r>
              <a:rPr lang="en-US" sz="1000" dirty="0"/>
              <a:t>spine device n9k-spine1 port 1/2</a:t>
            </a:r>
          </a:p>
          <a:p>
            <a:r>
              <a:rPr lang="en-US" sz="1000" dirty="0"/>
              <a:t>leaf device n9k-leaf2 port 1/1</a:t>
            </a:r>
          </a:p>
          <a:p>
            <a:r>
              <a:rPr lang="en-US" sz="1000" dirty="0"/>
              <a:t>!</a:t>
            </a:r>
          </a:p>
          <a:p>
            <a:r>
              <a:rPr lang="en-US" sz="1000" dirty="0"/>
              <a:t>link spine1-bdr1</a:t>
            </a:r>
          </a:p>
          <a:p>
            <a:r>
              <a:rPr lang="en-US" sz="1000" dirty="0"/>
              <a:t>spine device n9k-spine1 port 1/3</a:t>
            </a:r>
          </a:p>
          <a:p>
            <a:r>
              <a:rPr lang="en-US" sz="1000" dirty="0"/>
              <a:t>leaf device n9k-bdr1 port 1/1</a:t>
            </a:r>
          </a:p>
          <a:p>
            <a:r>
              <a:rPr lang="en-US" sz="1000" dirty="0"/>
              <a:t>!</a:t>
            </a:r>
          </a:p>
          <a:p>
            <a:endParaRPr lang="en-KR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9374D-E895-76BF-8B3B-8315B75C672B}"/>
              </a:ext>
            </a:extLst>
          </p:cNvPr>
          <p:cNvSpPr txBox="1"/>
          <p:nvPr/>
        </p:nvSpPr>
        <p:spPr>
          <a:xfrm>
            <a:off x="2489914" y="629392"/>
            <a:ext cx="4892582" cy="732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spine-1# show </a:t>
            </a:r>
            <a:r>
              <a:rPr lang="en-US" sz="1000" dirty="0" err="1">
                <a:highlight>
                  <a:srgbClr val="FFFF00"/>
                </a:highlight>
              </a:rPr>
              <a:t>ip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ospf</a:t>
            </a:r>
            <a:r>
              <a:rPr lang="en-US" sz="1000" dirty="0">
                <a:highlight>
                  <a:srgbClr val="FFFF00"/>
                </a:highlight>
              </a:rPr>
              <a:t> neighbors</a:t>
            </a:r>
          </a:p>
          <a:p>
            <a:r>
              <a:rPr lang="en-US" sz="1000" dirty="0"/>
              <a:t> OSPF Process ID UNDERLAY VRF default</a:t>
            </a:r>
          </a:p>
          <a:p>
            <a:r>
              <a:rPr lang="en-US" sz="1000" dirty="0"/>
              <a:t> Total number of neighbors: 3</a:t>
            </a:r>
          </a:p>
          <a:p>
            <a:r>
              <a:rPr lang="en-US" sz="1000" dirty="0"/>
              <a:t> Neighbor ID     </a:t>
            </a:r>
            <a:r>
              <a:rPr lang="en-US" sz="1000" dirty="0" err="1"/>
              <a:t>Pri</a:t>
            </a:r>
            <a:r>
              <a:rPr lang="en-US" sz="1000" dirty="0"/>
              <a:t> State            Up Time  Address         Interface</a:t>
            </a:r>
          </a:p>
          <a:p>
            <a:r>
              <a:rPr lang="en-US" sz="1000" dirty="0"/>
              <a:t> 192.168.3.3       1 FULL/ -          00:00:56 192.168.3.3     Eth1/1</a:t>
            </a:r>
          </a:p>
          <a:p>
            <a:r>
              <a:rPr lang="en-US" sz="1000" dirty="0"/>
              <a:t> 192.168.4.4       1 FULL/ -          00:00:54 192.168.4.4     Eth1/2</a:t>
            </a:r>
          </a:p>
          <a:p>
            <a:r>
              <a:rPr lang="en-US" sz="1000" dirty="0"/>
              <a:t> 192.168.5.5       1 FULL/ -          00:00:53 192.168.5.5     Eth1/3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spine-1# show </a:t>
            </a:r>
            <a:r>
              <a:rPr lang="en-US" sz="1000" dirty="0" err="1">
                <a:highlight>
                  <a:srgbClr val="FFFF00"/>
                </a:highlight>
              </a:rPr>
              <a:t>ip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pim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rp</a:t>
            </a:r>
            <a:endParaRPr lang="en-US" sz="1000" dirty="0">
              <a:highlight>
                <a:srgbClr val="FFFF00"/>
              </a:highlight>
            </a:endParaRPr>
          </a:p>
          <a:p>
            <a:r>
              <a:rPr lang="en-US" sz="1000" dirty="0"/>
              <a:t>PIM RP Status Information for VRF "default"</a:t>
            </a:r>
          </a:p>
          <a:p>
            <a:r>
              <a:rPr lang="en-US" sz="1000" dirty="0"/>
              <a:t>BSR disabled</a:t>
            </a:r>
          </a:p>
          <a:p>
            <a:r>
              <a:rPr lang="en-US" sz="1000" dirty="0"/>
              <a:t>Auto-RP disabled</a:t>
            </a:r>
          </a:p>
          <a:p>
            <a:r>
              <a:rPr lang="en-US" sz="1000" dirty="0"/>
              <a:t>BSR RP Candidate policy: None</a:t>
            </a:r>
          </a:p>
          <a:p>
            <a:r>
              <a:rPr lang="en-US" sz="1000" dirty="0"/>
              <a:t>BSR RP policy: None</a:t>
            </a:r>
          </a:p>
          <a:p>
            <a:r>
              <a:rPr lang="en-US" sz="1000" dirty="0"/>
              <a:t>Auto-RP Announce policy: None</a:t>
            </a:r>
          </a:p>
          <a:p>
            <a:r>
              <a:rPr lang="en-US" sz="1000" dirty="0"/>
              <a:t>Auto-RP Discovery policy: None</a:t>
            </a:r>
          </a:p>
          <a:p>
            <a:endParaRPr lang="en-US" sz="1000" dirty="0"/>
          </a:p>
          <a:p>
            <a:r>
              <a:rPr lang="en-US" sz="1000" dirty="0"/>
              <a:t>Anycast-RP 192.168.100.100 members:</a:t>
            </a:r>
          </a:p>
          <a:p>
            <a:r>
              <a:rPr lang="en-US" sz="1000" dirty="0"/>
              <a:t>  192.168.1.1*</a:t>
            </a:r>
          </a:p>
          <a:p>
            <a:endParaRPr lang="en-US" sz="1000" dirty="0"/>
          </a:p>
          <a:p>
            <a:r>
              <a:rPr lang="en-US" sz="1000" dirty="0"/>
              <a:t>RP: 192.168.100.100*, (0),</a:t>
            </a:r>
          </a:p>
          <a:p>
            <a:r>
              <a:rPr lang="en-US" sz="1000" dirty="0"/>
              <a:t> uptime: 01:47:35   priority: 255,</a:t>
            </a:r>
          </a:p>
          <a:p>
            <a:r>
              <a:rPr lang="en-US" sz="1000" dirty="0"/>
              <a:t> RP-source: (local),</a:t>
            </a:r>
          </a:p>
          <a:p>
            <a:r>
              <a:rPr lang="en-US" sz="1000" dirty="0"/>
              <a:t> group ranges:</a:t>
            </a:r>
          </a:p>
          <a:p>
            <a:r>
              <a:rPr lang="en-US" sz="1000" dirty="0"/>
              <a:t> 239.0.0.0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spine-1# show </a:t>
            </a:r>
            <a:r>
              <a:rPr lang="en-US" sz="1000" dirty="0" err="1">
                <a:highlight>
                  <a:srgbClr val="FFFF00"/>
                </a:highlight>
              </a:rPr>
              <a:t>ip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pim</a:t>
            </a:r>
            <a:r>
              <a:rPr lang="en-US" sz="1000" dirty="0">
                <a:highlight>
                  <a:srgbClr val="FFFF00"/>
                </a:highlight>
              </a:rPr>
              <a:t> neighbor</a:t>
            </a:r>
          </a:p>
          <a:p>
            <a:r>
              <a:rPr lang="en-US" sz="1000" dirty="0"/>
              <a:t>PIM Neighbor Status for VRF "default"</a:t>
            </a:r>
          </a:p>
          <a:p>
            <a:r>
              <a:rPr lang="en-US" sz="1000" dirty="0"/>
              <a:t>Neighbor        Interface            Uptime    Expires   DR       </a:t>
            </a:r>
            <a:r>
              <a:rPr lang="en-US" sz="1000" dirty="0" err="1"/>
              <a:t>Bidir</a:t>
            </a:r>
            <a:r>
              <a:rPr lang="en-US" sz="1000" dirty="0"/>
              <a:t>-  BFD    ECMP Redirect</a:t>
            </a:r>
          </a:p>
          <a:p>
            <a:r>
              <a:rPr lang="en-US" sz="1000" dirty="0"/>
              <a:t>                                                         Priority Capable State     Capable</a:t>
            </a:r>
          </a:p>
          <a:p>
            <a:r>
              <a:rPr lang="en-US" sz="1000" dirty="0"/>
              <a:t>192.168.3.3     Ethernet1/1          01:49:18  00:01:30  1        yes     n/a     no</a:t>
            </a:r>
          </a:p>
          <a:p>
            <a:r>
              <a:rPr lang="en-US" sz="1000" dirty="0"/>
              <a:t>192.168.4.4     Ethernet1/2          01:49:18  00:01:30  1        yes     n/a     no</a:t>
            </a:r>
          </a:p>
          <a:p>
            <a:r>
              <a:rPr lang="en-US" sz="1000" dirty="0"/>
              <a:t>192.168.5.5     Ethernet1/3          01:49:18  00:01:29  1        yes     n/a     no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spine-1# show </a:t>
            </a:r>
            <a:r>
              <a:rPr lang="en-US" sz="1000" dirty="0" err="1">
                <a:highlight>
                  <a:srgbClr val="FFFF00"/>
                </a:highlight>
              </a:rPr>
              <a:t>bgp</a:t>
            </a:r>
            <a:r>
              <a:rPr lang="en-US" sz="1000" dirty="0">
                <a:highlight>
                  <a:srgbClr val="FFFF00"/>
                </a:highlight>
              </a:rPr>
              <a:t> ipv4 unicast summary | begin ^Neighbor</a:t>
            </a:r>
          </a:p>
          <a:p>
            <a:r>
              <a:rPr lang="en-US" sz="1000" dirty="0"/>
              <a:t>Neighbor        V    AS </a:t>
            </a:r>
            <a:r>
              <a:rPr lang="en-US" sz="1000" dirty="0" err="1"/>
              <a:t>MsgRcvd</a:t>
            </a:r>
            <a:r>
              <a:rPr lang="en-US" sz="1000" dirty="0"/>
              <a:t> </a:t>
            </a:r>
            <a:r>
              <a:rPr lang="en-US" sz="1000" dirty="0" err="1"/>
              <a:t>MsgSent</a:t>
            </a:r>
            <a:r>
              <a:rPr lang="en-US" sz="1000" dirty="0"/>
              <a:t>   </a:t>
            </a:r>
            <a:r>
              <a:rPr lang="en-US" sz="1000" dirty="0" err="1"/>
              <a:t>TblVer</a:t>
            </a:r>
            <a:r>
              <a:rPr lang="en-US" sz="1000" dirty="0"/>
              <a:t>  </a:t>
            </a:r>
            <a:r>
              <a:rPr lang="en-US" sz="1000" dirty="0" err="1"/>
              <a:t>InQ</a:t>
            </a:r>
            <a:r>
              <a:rPr lang="en-US" sz="1000" dirty="0"/>
              <a:t> </a:t>
            </a:r>
            <a:r>
              <a:rPr lang="en-US" sz="1000" dirty="0" err="1"/>
              <a:t>OutQ</a:t>
            </a:r>
            <a:r>
              <a:rPr lang="en-US" sz="1000" dirty="0"/>
              <a:t> Up/Down  State/</a:t>
            </a:r>
            <a:r>
              <a:rPr lang="en-US" sz="1000" dirty="0" err="1"/>
              <a:t>PfxRcd</a:t>
            </a:r>
            <a:endParaRPr lang="en-US" sz="1000" dirty="0"/>
          </a:p>
          <a:p>
            <a:r>
              <a:rPr lang="en-US" sz="1000" dirty="0"/>
              <a:t>192.168.3.3     4 65002     118     118        4    0    0 01:49:53 0</a:t>
            </a:r>
          </a:p>
          <a:p>
            <a:r>
              <a:rPr lang="en-US" sz="1000" dirty="0"/>
              <a:t>192.168.4.4     4 65002     118     118        4    0    0 01:49:41 0</a:t>
            </a:r>
          </a:p>
          <a:p>
            <a:r>
              <a:rPr lang="en-US" sz="1000" dirty="0"/>
              <a:t>192.168.5.5     4 65002     118     118        4    0    0 01:49:43 0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spine-1# show </a:t>
            </a:r>
            <a:r>
              <a:rPr lang="en-US" sz="1000" dirty="0" err="1">
                <a:highlight>
                  <a:srgbClr val="FFFF00"/>
                </a:highlight>
              </a:rPr>
              <a:t>bgp</a:t>
            </a:r>
            <a:r>
              <a:rPr lang="en-US" sz="1000" dirty="0">
                <a:highlight>
                  <a:srgbClr val="FFFF00"/>
                </a:highlight>
              </a:rPr>
              <a:t> l2vpn </a:t>
            </a:r>
            <a:r>
              <a:rPr lang="en-US" sz="1000" dirty="0" err="1">
                <a:highlight>
                  <a:srgbClr val="FFFF00"/>
                </a:highlight>
              </a:rPr>
              <a:t>evpn</a:t>
            </a:r>
            <a:r>
              <a:rPr lang="en-US" sz="1000" dirty="0">
                <a:highlight>
                  <a:srgbClr val="FFFF00"/>
                </a:highlight>
              </a:rPr>
              <a:t> summary | begin ^Neighbor</a:t>
            </a:r>
          </a:p>
          <a:p>
            <a:r>
              <a:rPr lang="en-US" sz="1000" dirty="0"/>
              <a:t>Neighbor        V    AS </a:t>
            </a:r>
            <a:r>
              <a:rPr lang="en-US" sz="1000" dirty="0" err="1"/>
              <a:t>MsgRcvd</a:t>
            </a:r>
            <a:r>
              <a:rPr lang="en-US" sz="1000" dirty="0"/>
              <a:t> </a:t>
            </a:r>
            <a:r>
              <a:rPr lang="en-US" sz="1000" dirty="0" err="1"/>
              <a:t>MsgSent</a:t>
            </a:r>
            <a:r>
              <a:rPr lang="en-US" sz="1000" dirty="0"/>
              <a:t>   </a:t>
            </a:r>
            <a:r>
              <a:rPr lang="en-US" sz="1000" dirty="0" err="1"/>
              <a:t>TblVer</a:t>
            </a:r>
            <a:r>
              <a:rPr lang="en-US" sz="1000" dirty="0"/>
              <a:t>  </a:t>
            </a:r>
            <a:r>
              <a:rPr lang="en-US" sz="1000" dirty="0" err="1"/>
              <a:t>InQ</a:t>
            </a:r>
            <a:r>
              <a:rPr lang="en-US" sz="1000" dirty="0"/>
              <a:t> </a:t>
            </a:r>
            <a:r>
              <a:rPr lang="en-US" sz="1000" dirty="0" err="1"/>
              <a:t>OutQ</a:t>
            </a:r>
            <a:r>
              <a:rPr lang="en-US" sz="1000" dirty="0"/>
              <a:t> Up/Down  State/</a:t>
            </a:r>
            <a:r>
              <a:rPr lang="en-US" sz="1000" dirty="0" err="1"/>
              <a:t>PfxRcd</a:t>
            </a:r>
            <a:endParaRPr lang="en-US" sz="1000" dirty="0"/>
          </a:p>
          <a:p>
            <a:r>
              <a:rPr lang="en-US" sz="1000" dirty="0"/>
              <a:t>192.168.3.3     4 65002     119     119        5    0    0 01:50:40 0</a:t>
            </a:r>
          </a:p>
          <a:p>
            <a:r>
              <a:rPr lang="en-US" sz="1000" dirty="0"/>
              <a:t>192.168.4.4     4 65002     119     119        5    0    0 01:50:28 0</a:t>
            </a:r>
          </a:p>
          <a:p>
            <a:r>
              <a:rPr lang="en-US" sz="1000" dirty="0"/>
              <a:t>192.168.5.5     4 65002     119     119        5    0    0 01:50:29 0</a:t>
            </a:r>
          </a:p>
          <a:p>
            <a:endParaRPr lang="en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42712-693E-8845-5CFF-033C6357010B}"/>
              </a:ext>
            </a:extLst>
          </p:cNvPr>
          <p:cNvSpPr txBox="1"/>
          <p:nvPr/>
        </p:nvSpPr>
        <p:spPr>
          <a:xfrm>
            <a:off x="7580472" y="629392"/>
            <a:ext cx="428297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leaf-1# show </a:t>
            </a:r>
            <a:r>
              <a:rPr lang="en-US" sz="1000" dirty="0" err="1">
                <a:highlight>
                  <a:srgbClr val="FFFF00"/>
                </a:highlight>
              </a:rPr>
              <a:t>ip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ospf</a:t>
            </a:r>
            <a:r>
              <a:rPr lang="en-US" sz="1000" dirty="0">
                <a:highlight>
                  <a:srgbClr val="FFFF00"/>
                </a:highlight>
              </a:rPr>
              <a:t> neighbors</a:t>
            </a:r>
          </a:p>
          <a:p>
            <a:r>
              <a:rPr lang="en-US" sz="1000" dirty="0"/>
              <a:t> OSPF Process ID UNDERLAY VRF default</a:t>
            </a:r>
          </a:p>
          <a:p>
            <a:r>
              <a:rPr lang="en-US" sz="1000" dirty="0"/>
              <a:t> Total number of neighbors: 1</a:t>
            </a:r>
          </a:p>
          <a:p>
            <a:r>
              <a:rPr lang="en-US" sz="1000" dirty="0"/>
              <a:t> Neighbor ID     </a:t>
            </a:r>
            <a:r>
              <a:rPr lang="en-US" sz="1000" dirty="0" err="1"/>
              <a:t>Pri</a:t>
            </a:r>
            <a:r>
              <a:rPr lang="en-US" sz="1000" dirty="0"/>
              <a:t> State            Up Time  Address         Interface</a:t>
            </a:r>
          </a:p>
          <a:p>
            <a:r>
              <a:rPr lang="en-US" sz="1000" dirty="0"/>
              <a:t> 192.168.1.1       1 FULL/ -          01:48:07 192.168.1.1     Eth1/1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leaf-1# show </a:t>
            </a:r>
            <a:r>
              <a:rPr lang="en-US" sz="1000" dirty="0" err="1">
                <a:highlight>
                  <a:srgbClr val="FFFF00"/>
                </a:highlight>
              </a:rPr>
              <a:t>ip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pim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rp</a:t>
            </a:r>
            <a:endParaRPr lang="en-US" sz="1000" dirty="0">
              <a:highlight>
                <a:srgbClr val="FFFF00"/>
              </a:highlight>
            </a:endParaRPr>
          </a:p>
          <a:p>
            <a:r>
              <a:rPr lang="en-US" sz="1000" dirty="0"/>
              <a:t>PIM RP Status Information for VRF "default"</a:t>
            </a:r>
          </a:p>
          <a:p>
            <a:r>
              <a:rPr lang="en-US" sz="1000" dirty="0"/>
              <a:t>BSR disabled</a:t>
            </a:r>
          </a:p>
          <a:p>
            <a:r>
              <a:rPr lang="en-US" sz="1000" dirty="0"/>
              <a:t>Auto-RP disabled</a:t>
            </a:r>
          </a:p>
          <a:p>
            <a:r>
              <a:rPr lang="en-US" sz="1000" dirty="0"/>
              <a:t>BSR RP Candidate policy: None</a:t>
            </a:r>
          </a:p>
          <a:p>
            <a:r>
              <a:rPr lang="en-US" sz="1000" dirty="0"/>
              <a:t>BSR RP policy: None</a:t>
            </a:r>
          </a:p>
          <a:p>
            <a:r>
              <a:rPr lang="en-US" sz="1000" dirty="0"/>
              <a:t>Auto-RP Announce policy: None</a:t>
            </a:r>
          </a:p>
          <a:p>
            <a:r>
              <a:rPr lang="en-US" sz="1000" dirty="0"/>
              <a:t>Auto-RP Discovery policy: None</a:t>
            </a:r>
          </a:p>
          <a:p>
            <a:endParaRPr lang="en-US" sz="1000" dirty="0"/>
          </a:p>
          <a:p>
            <a:r>
              <a:rPr lang="en-US" sz="1000" dirty="0"/>
              <a:t>RP: 192.168.100.100, (0),</a:t>
            </a:r>
          </a:p>
          <a:p>
            <a:r>
              <a:rPr lang="en-US" sz="1000" dirty="0"/>
              <a:t> uptime: 01:48:23   priority: 255,</a:t>
            </a:r>
          </a:p>
          <a:p>
            <a:r>
              <a:rPr lang="en-US" sz="1000" dirty="0"/>
              <a:t> RP-source: (local),</a:t>
            </a:r>
          </a:p>
          <a:p>
            <a:r>
              <a:rPr lang="en-US" sz="1000" dirty="0"/>
              <a:t> group ranges:</a:t>
            </a:r>
          </a:p>
          <a:p>
            <a:r>
              <a:rPr lang="en-US" sz="1000" dirty="0"/>
              <a:t> 239.0.0.0/24</a:t>
            </a:r>
          </a:p>
          <a:p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441AA-4CFC-AD01-41F8-2137E7AB6890}"/>
              </a:ext>
            </a:extLst>
          </p:cNvPr>
          <p:cNvSpPr txBox="1"/>
          <p:nvPr/>
        </p:nvSpPr>
        <p:spPr>
          <a:xfrm>
            <a:off x="146765" y="134632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vxlanInfra</a:t>
            </a:r>
            <a:endParaRPr lang="en-KR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4EDEE-F710-14F4-F55B-A60EC3C881FB}"/>
              </a:ext>
            </a:extLst>
          </p:cNvPr>
          <p:cNvSpPr txBox="1"/>
          <p:nvPr/>
        </p:nvSpPr>
        <p:spPr>
          <a:xfrm>
            <a:off x="144019" y="629392"/>
            <a:ext cx="257543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KR" sz="1000" u="sng" dirty="0"/>
              <a:t>&lt;&lt; config_vxlanTenant_2_1.xml &gt;&gt;</a:t>
            </a:r>
          </a:p>
          <a:p>
            <a:endParaRPr lang="en-KR" sz="1000" dirty="0"/>
          </a:p>
          <a:p>
            <a:r>
              <a:rPr lang="en-US" sz="1000" dirty="0" err="1"/>
              <a:t>vxlanTenant</a:t>
            </a:r>
            <a:r>
              <a:rPr lang="en-US" sz="1000" dirty="0"/>
              <a:t> Apple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asn</a:t>
            </a:r>
            <a:r>
              <a:rPr lang="en-US" sz="1000" dirty="0"/>
              <a:t>         65002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vnid</a:t>
            </a:r>
            <a:r>
              <a:rPr lang="en-US" sz="1000" dirty="0"/>
              <a:t>-prefix 1001</a:t>
            </a:r>
          </a:p>
          <a:p>
            <a:r>
              <a:rPr lang="en-US" sz="1000" dirty="0"/>
              <a:t> l3-vlanid   999</a:t>
            </a:r>
          </a:p>
          <a:p>
            <a:r>
              <a:rPr lang="en-US" sz="1000" dirty="0"/>
              <a:t> l2-vni 201 </a:t>
            </a:r>
            <a:r>
              <a:rPr lang="en-US" sz="1000" dirty="0" err="1"/>
              <a:t>svi-ipaddr</a:t>
            </a:r>
            <a:r>
              <a:rPr lang="en-US" sz="1000" dirty="0"/>
              <a:t> 172.16.201.1/24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 l2-vni 202 </a:t>
            </a:r>
            <a:r>
              <a:rPr lang="en-US" sz="1000" dirty="0" err="1"/>
              <a:t>svi-ipaddr</a:t>
            </a:r>
            <a:r>
              <a:rPr lang="en-US" sz="1000" dirty="0"/>
              <a:t> 172.16.202.1/24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vtep</a:t>
            </a:r>
            <a:r>
              <a:rPr lang="en-US" sz="1000" dirty="0"/>
              <a:t> n9k-leaf1</a:t>
            </a:r>
          </a:p>
          <a:p>
            <a:r>
              <a:rPr lang="en-US" sz="1000" dirty="0"/>
              <a:t>  type leaf</a:t>
            </a:r>
          </a:p>
          <a:p>
            <a:r>
              <a:rPr lang="en-US" sz="1000" dirty="0"/>
              <a:t>  access-port 1/4 </a:t>
            </a:r>
            <a:r>
              <a:rPr lang="en-US" sz="1000" dirty="0" err="1"/>
              <a:t>vlan</a:t>
            </a:r>
            <a:r>
              <a:rPr lang="en-US" sz="1000" dirty="0"/>
              <a:t>-id 201</a:t>
            </a:r>
          </a:p>
          <a:p>
            <a:r>
              <a:rPr lang="en-US" sz="1000" dirty="0"/>
              <a:t>  !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vtep</a:t>
            </a:r>
            <a:r>
              <a:rPr lang="en-US" sz="1000" dirty="0"/>
              <a:t> n9k-leaf2</a:t>
            </a:r>
          </a:p>
          <a:p>
            <a:r>
              <a:rPr lang="en-US" sz="1000" dirty="0"/>
              <a:t>  type leaf</a:t>
            </a:r>
          </a:p>
          <a:p>
            <a:r>
              <a:rPr lang="en-US" sz="1000" dirty="0"/>
              <a:t>  access-port 1/4 </a:t>
            </a:r>
            <a:r>
              <a:rPr lang="en-US" sz="1000" dirty="0" err="1"/>
              <a:t>vlan</a:t>
            </a:r>
            <a:r>
              <a:rPr lang="en-US" sz="1000" dirty="0"/>
              <a:t>-id 201</a:t>
            </a:r>
          </a:p>
          <a:p>
            <a:r>
              <a:rPr lang="en-US" sz="1000" dirty="0"/>
              <a:t>  !</a:t>
            </a:r>
          </a:p>
          <a:p>
            <a:r>
              <a:rPr lang="en-US" sz="1000" dirty="0"/>
              <a:t>  access-port 1/5 </a:t>
            </a:r>
            <a:r>
              <a:rPr lang="en-US" sz="1000" dirty="0" err="1"/>
              <a:t>vlan</a:t>
            </a:r>
            <a:r>
              <a:rPr lang="en-US" sz="1000" dirty="0"/>
              <a:t>-id 202</a:t>
            </a:r>
          </a:p>
          <a:p>
            <a:r>
              <a:rPr lang="en-US" sz="1000" dirty="0"/>
              <a:t>  !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!</a:t>
            </a:r>
          </a:p>
          <a:p>
            <a:endParaRPr lang="en-KR" sz="1000" dirty="0"/>
          </a:p>
          <a:p>
            <a:r>
              <a:rPr lang="en-KR" sz="1000" u="sng" dirty="0"/>
              <a:t>&lt;&lt; config_vxlanTenant_2_2.xml &gt;&gt;</a:t>
            </a:r>
          </a:p>
          <a:p>
            <a:endParaRPr lang="en-KR" sz="1000" dirty="0"/>
          </a:p>
          <a:p>
            <a:r>
              <a:rPr lang="en-US" sz="1000" dirty="0" err="1"/>
              <a:t>vxlanTenant</a:t>
            </a:r>
            <a:r>
              <a:rPr lang="en-US" sz="1000" dirty="0"/>
              <a:t> Banana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asn</a:t>
            </a:r>
            <a:r>
              <a:rPr lang="en-US" sz="1000" dirty="0"/>
              <a:t>         65002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vnid</a:t>
            </a:r>
            <a:r>
              <a:rPr lang="en-US" sz="1000" dirty="0"/>
              <a:t>-prefix 1002</a:t>
            </a:r>
          </a:p>
          <a:p>
            <a:r>
              <a:rPr lang="en-US" sz="1000" dirty="0"/>
              <a:t> l3-vlanid   902</a:t>
            </a:r>
          </a:p>
          <a:p>
            <a:r>
              <a:rPr lang="en-US" sz="1000" dirty="0"/>
              <a:t> l2-vni 211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svi-ipaddr</a:t>
            </a:r>
            <a:r>
              <a:rPr lang="en-US" sz="1000" dirty="0"/>
              <a:t> 172.16.211.1/24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vtep</a:t>
            </a:r>
            <a:r>
              <a:rPr lang="en-US" sz="1000" dirty="0"/>
              <a:t> n9k-bdr1</a:t>
            </a:r>
          </a:p>
          <a:p>
            <a:r>
              <a:rPr lang="en-US" sz="1000" dirty="0"/>
              <a:t>  type leaf</a:t>
            </a:r>
          </a:p>
          <a:p>
            <a:r>
              <a:rPr lang="en-US" sz="1000" dirty="0"/>
              <a:t>  access-port 1/4 </a:t>
            </a:r>
            <a:r>
              <a:rPr lang="en-US" sz="1000" dirty="0" err="1"/>
              <a:t>vlan</a:t>
            </a:r>
            <a:r>
              <a:rPr lang="en-US" sz="1000" dirty="0"/>
              <a:t>-id 211</a:t>
            </a:r>
          </a:p>
          <a:p>
            <a:r>
              <a:rPr lang="en-US" sz="1000" dirty="0"/>
              <a:t>  !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!</a:t>
            </a:r>
            <a:endParaRPr lang="en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42712-693E-8845-5CFF-033C6357010B}"/>
              </a:ext>
            </a:extLst>
          </p:cNvPr>
          <p:cNvSpPr txBox="1"/>
          <p:nvPr/>
        </p:nvSpPr>
        <p:spPr>
          <a:xfrm>
            <a:off x="3400413" y="629392"/>
            <a:ext cx="7904895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leaf-1# </a:t>
            </a:r>
            <a:r>
              <a:rPr lang="en-US" sz="1000" dirty="0" err="1">
                <a:highlight>
                  <a:srgbClr val="FFFF00"/>
                </a:highlight>
              </a:rPr>
              <a:t>sh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nve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vni</a:t>
            </a:r>
            <a:r>
              <a:rPr lang="en-US" sz="1000" dirty="0">
                <a:highlight>
                  <a:srgbClr val="FFFF00"/>
                </a:highlight>
              </a:rPr>
              <a:t> | begin ^Int</a:t>
            </a:r>
          </a:p>
          <a:p>
            <a:r>
              <a:rPr lang="en-US" sz="1000" dirty="0"/>
              <a:t>Interface VNI      Multicast-group   State Mode Type [BD/VRF]      Flags</a:t>
            </a:r>
          </a:p>
          <a:p>
            <a:r>
              <a:rPr lang="en-US" sz="1000" dirty="0"/>
              <a:t>--------- -------- ----------------- ----- ---- ------------------ -----</a:t>
            </a:r>
          </a:p>
          <a:p>
            <a:r>
              <a:rPr lang="en-US" sz="1000" dirty="0"/>
              <a:t>nve1      1001201  239.0.0.201       Up    CP   L2 [201]</a:t>
            </a:r>
          </a:p>
          <a:p>
            <a:r>
              <a:rPr lang="en-US" sz="1000" dirty="0"/>
              <a:t>nve1      1001202  239.0.0.202       Up    CP   L2 [202]</a:t>
            </a:r>
          </a:p>
          <a:p>
            <a:r>
              <a:rPr lang="en-US" sz="1000" dirty="0"/>
              <a:t>nve1      1001901  n/a               Up    CP   L3 [Tenant-Apple] 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leaf-1# show </a:t>
            </a:r>
            <a:r>
              <a:rPr lang="en-US" sz="1000" dirty="0" err="1">
                <a:highlight>
                  <a:srgbClr val="FFFF00"/>
                </a:highlight>
              </a:rPr>
              <a:t>nve</a:t>
            </a:r>
            <a:r>
              <a:rPr lang="en-US" sz="1000" dirty="0">
                <a:highlight>
                  <a:srgbClr val="FFFF00"/>
                </a:highlight>
              </a:rPr>
              <a:t> peers</a:t>
            </a:r>
          </a:p>
          <a:p>
            <a:r>
              <a:rPr lang="en-US" sz="1000" dirty="0"/>
              <a:t>Interface Peer-IP                                 State </a:t>
            </a:r>
            <a:r>
              <a:rPr lang="en-US" sz="1000" dirty="0" err="1"/>
              <a:t>LearnType</a:t>
            </a:r>
            <a:r>
              <a:rPr lang="en-US" sz="1000" dirty="0"/>
              <a:t> Uptime   Router-Mac</a:t>
            </a:r>
          </a:p>
          <a:p>
            <a:r>
              <a:rPr lang="en-US" sz="1000" dirty="0"/>
              <a:t>--------- --------------------------------------  ----- --------- -------- -----------------</a:t>
            </a:r>
          </a:p>
          <a:p>
            <a:r>
              <a:rPr lang="en-US" sz="1000" dirty="0"/>
              <a:t>nve1      192.168.4.3                             Up    CP        1d01h    0094.f3b4.1b08</a:t>
            </a:r>
          </a:p>
          <a:p>
            <a:r>
              <a:rPr lang="en-US" sz="1000" dirty="0"/>
              <a:t>nve1      192.168.5.6                             Up    CP        01:30:33 0094.668c.1b08 </a:t>
            </a:r>
          </a:p>
          <a:p>
            <a:endParaRPr lang="en-US" sz="1000" dirty="0">
              <a:highlight>
                <a:srgbClr val="FFFF00"/>
              </a:highlight>
            </a:endParaRPr>
          </a:p>
          <a:p>
            <a:r>
              <a:rPr lang="en-US" sz="1000" dirty="0">
                <a:highlight>
                  <a:srgbClr val="FFFF00"/>
                </a:highlight>
              </a:rPr>
              <a:t>leaf-1# </a:t>
            </a:r>
            <a:r>
              <a:rPr lang="en-US" sz="1000" dirty="0" err="1">
                <a:highlight>
                  <a:srgbClr val="FFFF00"/>
                </a:highlight>
              </a:rPr>
              <a:t>sh</a:t>
            </a:r>
            <a:r>
              <a:rPr lang="en-US" sz="1000" dirty="0">
                <a:highlight>
                  <a:srgbClr val="FFFF00"/>
                </a:highlight>
              </a:rPr>
              <a:t> l2route </a:t>
            </a:r>
            <a:r>
              <a:rPr lang="en-US" sz="1000" dirty="0" err="1">
                <a:highlight>
                  <a:srgbClr val="FFFF00"/>
                </a:highlight>
              </a:rPr>
              <a:t>evpn</a:t>
            </a:r>
            <a:r>
              <a:rPr lang="en-US" sz="1000" dirty="0">
                <a:highlight>
                  <a:srgbClr val="FFFF00"/>
                </a:highlight>
              </a:rPr>
              <a:t> mac </a:t>
            </a:r>
            <a:r>
              <a:rPr lang="en-US" sz="1000" dirty="0" err="1">
                <a:highlight>
                  <a:srgbClr val="FFFF00"/>
                </a:highlight>
              </a:rPr>
              <a:t>evi</a:t>
            </a:r>
            <a:r>
              <a:rPr lang="en-US" sz="1000" dirty="0">
                <a:highlight>
                  <a:srgbClr val="FFFF00"/>
                </a:highlight>
              </a:rPr>
              <a:t> 201 | begin ^Top</a:t>
            </a:r>
          </a:p>
          <a:p>
            <a:r>
              <a:rPr lang="en-US" sz="1000" dirty="0"/>
              <a:t>Topology    Mac Address    Prod   Flags         Seq No     Next-Hops</a:t>
            </a:r>
          </a:p>
          <a:p>
            <a:r>
              <a:rPr lang="en-US" sz="1000" dirty="0"/>
              <a:t>----------- -------------- ------ ------------- ---------- ---------------------------------------</a:t>
            </a:r>
          </a:p>
          <a:p>
            <a:r>
              <a:rPr lang="en-US" sz="1000" dirty="0"/>
              <a:t>201         000c.2966.86c0 Local  L,            0          Eth1/4</a:t>
            </a:r>
          </a:p>
          <a:p>
            <a:r>
              <a:rPr lang="en-US" sz="1000" dirty="0"/>
              <a:t>201         000c.29fd.7f80 BGP    </a:t>
            </a:r>
            <a:r>
              <a:rPr lang="en-US" sz="1000" dirty="0" err="1"/>
              <a:t>SplRcv</a:t>
            </a:r>
            <a:r>
              <a:rPr lang="en-US" sz="1000" dirty="0"/>
              <a:t>        0          192.168.4.3 (Label: 50201)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leaf-1# </a:t>
            </a:r>
            <a:r>
              <a:rPr lang="en-US" sz="1000" dirty="0" err="1">
                <a:highlight>
                  <a:srgbClr val="FFFF00"/>
                </a:highlight>
              </a:rPr>
              <a:t>sh</a:t>
            </a:r>
            <a:r>
              <a:rPr lang="en-US" sz="1000" dirty="0">
                <a:highlight>
                  <a:srgbClr val="FFFF00"/>
                </a:highlight>
              </a:rPr>
              <a:t> l2route </a:t>
            </a:r>
            <a:r>
              <a:rPr lang="en-US" sz="1000" dirty="0" err="1">
                <a:highlight>
                  <a:srgbClr val="FFFF00"/>
                </a:highlight>
              </a:rPr>
              <a:t>evpn</a:t>
            </a:r>
            <a:r>
              <a:rPr lang="en-US" sz="1000" dirty="0">
                <a:highlight>
                  <a:srgbClr val="FFFF00"/>
                </a:highlight>
              </a:rPr>
              <a:t> mac </a:t>
            </a:r>
            <a:r>
              <a:rPr lang="en-US" sz="1000" dirty="0" err="1">
                <a:highlight>
                  <a:srgbClr val="FFFF00"/>
                </a:highlight>
              </a:rPr>
              <a:t>evi</a:t>
            </a:r>
            <a:r>
              <a:rPr lang="en-US" sz="1000" dirty="0">
                <a:highlight>
                  <a:srgbClr val="FFFF00"/>
                </a:highlight>
              </a:rPr>
              <a:t> 202 | begin ^Top</a:t>
            </a:r>
          </a:p>
          <a:p>
            <a:r>
              <a:rPr lang="en-US" sz="1000" dirty="0"/>
              <a:t>Topology    Mac Address    Prod   Flags         Seq No     Next-Hops</a:t>
            </a:r>
          </a:p>
          <a:p>
            <a:r>
              <a:rPr lang="en-US" sz="1000" dirty="0"/>
              <a:t>----------- -------------- ------ ------------- ---------- ---------------------------------------</a:t>
            </a:r>
          </a:p>
          <a:p>
            <a:r>
              <a:rPr lang="en-US" sz="1000" dirty="0"/>
              <a:t>202         000c.292a.1761 BGP    </a:t>
            </a:r>
            <a:r>
              <a:rPr lang="en-US" sz="1000" dirty="0" err="1"/>
              <a:t>SplRcv</a:t>
            </a:r>
            <a:r>
              <a:rPr lang="en-US" sz="1000" dirty="0"/>
              <a:t>        0          192.168.4.3 (Label: 1001202)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leaf-1# show l2route </a:t>
            </a:r>
            <a:r>
              <a:rPr lang="en-US" sz="1000" dirty="0" err="1">
                <a:highlight>
                  <a:srgbClr val="FFFF00"/>
                </a:highlight>
              </a:rPr>
              <a:t>evpn</a:t>
            </a:r>
            <a:r>
              <a:rPr lang="en-US" sz="1000" dirty="0">
                <a:highlight>
                  <a:srgbClr val="FFFF00"/>
                </a:highlight>
              </a:rPr>
              <a:t> mac-</a:t>
            </a:r>
            <a:r>
              <a:rPr lang="en-US" sz="1000" dirty="0" err="1">
                <a:highlight>
                  <a:srgbClr val="FFFF00"/>
                </a:highlight>
              </a:rPr>
              <a:t>ip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evi</a:t>
            </a:r>
            <a:r>
              <a:rPr lang="en-US" sz="1000" dirty="0">
                <a:highlight>
                  <a:srgbClr val="FFFF00"/>
                </a:highlight>
              </a:rPr>
              <a:t> 201 | begin ^Top</a:t>
            </a:r>
          </a:p>
          <a:p>
            <a:r>
              <a:rPr lang="en-US" sz="1000" dirty="0"/>
              <a:t>Topology    Mac Address    Host IP                                 Prod   Flags         Seq No     Next-Hops</a:t>
            </a:r>
          </a:p>
          <a:p>
            <a:r>
              <a:rPr lang="en-US" sz="1000" dirty="0"/>
              <a:t>----------- -------------- --------------------------------------- ------ ---------- ---------- ---------------------------------------</a:t>
            </a:r>
          </a:p>
          <a:p>
            <a:r>
              <a:rPr lang="en-US" sz="1000" dirty="0"/>
              <a:t>201         000c.2966.86c0 172.16.201.101                          HMM    L,            0         Local</a:t>
            </a:r>
          </a:p>
          <a:p>
            <a:r>
              <a:rPr lang="en-US" sz="1000" dirty="0"/>
              <a:t>201         000c.29fd.7f80 172.16.201.102                          BGP    --            0         192.168.4.3 (Label: 50201)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leaf-1# show l2route </a:t>
            </a:r>
            <a:r>
              <a:rPr lang="en-US" sz="1000" dirty="0" err="1">
                <a:highlight>
                  <a:srgbClr val="FFFF00"/>
                </a:highlight>
              </a:rPr>
              <a:t>evpn</a:t>
            </a:r>
            <a:r>
              <a:rPr lang="en-US" sz="1000" dirty="0">
                <a:highlight>
                  <a:srgbClr val="FFFF00"/>
                </a:highlight>
              </a:rPr>
              <a:t> mac-</a:t>
            </a:r>
            <a:r>
              <a:rPr lang="en-US" sz="1000" dirty="0" err="1">
                <a:highlight>
                  <a:srgbClr val="FFFF00"/>
                </a:highlight>
              </a:rPr>
              <a:t>ip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  <a:r>
              <a:rPr lang="en-US" sz="1000" dirty="0" err="1">
                <a:highlight>
                  <a:srgbClr val="FFFF00"/>
                </a:highlight>
              </a:rPr>
              <a:t>evi</a:t>
            </a:r>
            <a:r>
              <a:rPr lang="en-US" sz="1000" dirty="0">
                <a:highlight>
                  <a:srgbClr val="FFFF00"/>
                </a:highlight>
              </a:rPr>
              <a:t> 202 | begin ^Top</a:t>
            </a:r>
          </a:p>
          <a:p>
            <a:r>
              <a:rPr lang="en-US" sz="1000" dirty="0"/>
              <a:t>Topology    Mac Address    Host IP                                 Prod   Flags         Seq No     Next-Hops</a:t>
            </a:r>
          </a:p>
          <a:p>
            <a:r>
              <a:rPr lang="en-US" sz="1000" dirty="0"/>
              <a:t>----------- -------------- --------------------------------------- ------ ---------- ---------- ---------------------------------------</a:t>
            </a:r>
          </a:p>
          <a:p>
            <a:r>
              <a:rPr lang="en-US" sz="1000" dirty="0"/>
              <a:t>202         000c.292a.1761 172.16.202.103                          BGP    --            0         192.168.4.3 (Label: 1001202)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11023-DD80-263E-4A69-5449810DDE64}"/>
              </a:ext>
            </a:extLst>
          </p:cNvPr>
          <p:cNvSpPr txBox="1"/>
          <p:nvPr/>
        </p:nvSpPr>
        <p:spPr>
          <a:xfrm>
            <a:off x="146765" y="134632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vxlanTenant</a:t>
            </a:r>
            <a:r>
              <a:rPr lang="en-US" sz="1800" b="1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– [ Apple, Banana ]</a:t>
            </a:r>
            <a:endParaRPr lang="en-KR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4EDEE-F710-14F4-F55B-A60EC3C881FB}"/>
              </a:ext>
            </a:extLst>
          </p:cNvPr>
          <p:cNvSpPr txBox="1"/>
          <p:nvPr/>
        </p:nvSpPr>
        <p:spPr>
          <a:xfrm>
            <a:off x="144019" y="629392"/>
            <a:ext cx="257543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KR" sz="1000" dirty="0"/>
              <a:t>&lt;&lt; config_vxlanLeaking.xml &gt;&gt;</a:t>
            </a:r>
          </a:p>
          <a:p>
            <a:endParaRPr lang="en-KR" sz="1000" dirty="0"/>
          </a:p>
          <a:p>
            <a:r>
              <a:rPr lang="en-US" sz="1000" dirty="0" err="1"/>
              <a:t>vxlanVrfleaking</a:t>
            </a:r>
            <a:r>
              <a:rPr lang="en-US" sz="1000" dirty="0"/>
              <a:t> Fruit</a:t>
            </a:r>
          </a:p>
          <a:p>
            <a:r>
              <a:rPr lang="en-US" sz="1000" dirty="0"/>
              <a:t> tenant Apple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 tenant Banana</a:t>
            </a:r>
          </a:p>
          <a:p>
            <a:r>
              <a:rPr lang="en-US" sz="1000" dirty="0"/>
              <a:t> !</a:t>
            </a:r>
          </a:p>
          <a:p>
            <a:r>
              <a:rPr lang="en-US" sz="1000" dirty="0"/>
              <a:t>!</a:t>
            </a:r>
            <a:endParaRPr lang="en-KR" sz="1000" dirty="0"/>
          </a:p>
          <a:p>
            <a:endParaRPr lang="en-KR" sz="1000" dirty="0"/>
          </a:p>
          <a:p>
            <a:endParaRPr lang="en-KR" sz="1000" dirty="0"/>
          </a:p>
          <a:p>
            <a:endParaRPr lang="en-KR" sz="1000" dirty="0"/>
          </a:p>
          <a:p>
            <a:endParaRPr lang="en-KR" sz="1000" dirty="0"/>
          </a:p>
          <a:p>
            <a:endParaRPr lang="en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42712-693E-8845-5CFF-033C6357010B}"/>
              </a:ext>
            </a:extLst>
          </p:cNvPr>
          <p:cNvSpPr txBox="1"/>
          <p:nvPr/>
        </p:nvSpPr>
        <p:spPr>
          <a:xfrm>
            <a:off x="3363837" y="628408"/>
            <a:ext cx="7904895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leaf-1# show </a:t>
            </a:r>
            <a:r>
              <a:rPr lang="en-US" sz="1000" dirty="0" err="1">
                <a:highlight>
                  <a:srgbClr val="FFFF00"/>
                </a:highlight>
              </a:rPr>
              <a:t>ip</a:t>
            </a:r>
            <a:r>
              <a:rPr lang="en-US" sz="1000" dirty="0">
                <a:highlight>
                  <a:srgbClr val="FFFF00"/>
                </a:highlight>
              </a:rPr>
              <a:t> route </a:t>
            </a:r>
            <a:r>
              <a:rPr lang="en-US" sz="1000" dirty="0" err="1">
                <a:highlight>
                  <a:srgbClr val="FFFF00"/>
                </a:highlight>
              </a:rPr>
              <a:t>vrf</a:t>
            </a:r>
            <a:r>
              <a:rPr lang="en-US" sz="1000" dirty="0">
                <a:highlight>
                  <a:srgbClr val="FFFF00"/>
                </a:highlight>
              </a:rPr>
              <a:t> Tenant-Apple  | begin ^172</a:t>
            </a:r>
          </a:p>
          <a:p>
            <a:r>
              <a:rPr lang="en-US" sz="1000" dirty="0"/>
              <a:t>172.16.201.0/24,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1/0, attached</a:t>
            </a:r>
          </a:p>
          <a:p>
            <a:r>
              <a:rPr lang="en-US" sz="1000" dirty="0"/>
              <a:t>    *via 172.16.201.1, Vlan201, [0/0], 1d01h, direct</a:t>
            </a:r>
          </a:p>
          <a:p>
            <a:r>
              <a:rPr lang="en-US" sz="1000" dirty="0"/>
              <a:t>172.16.201.1/32,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1/0, attached</a:t>
            </a:r>
          </a:p>
          <a:p>
            <a:r>
              <a:rPr lang="en-US" sz="1000" dirty="0"/>
              <a:t>    *via 172.16.201.1, Vlan201, [0/0], 1d01h, local</a:t>
            </a:r>
          </a:p>
          <a:p>
            <a:r>
              <a:rPr lang="en-US" sz="1000" dirty="0"/>
              <a:t>172.16.201.101/32,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1/0, attached</a:t>
            </a:r>
          </a:p>
          <a:p>
            <a:r>
              <a:rPr lang="en-US" sz="1000" dirty="0"/>
              <a:t>    *via 172.16.201.101, Vlan201, [190/0], 1d01h, hmm</a:t>
            </a:r>
          </a:p>
          <a:p>
            <a:r>
              <a:rPr lang="en-US" sz="1000" dirty="0"/>
              <a:t>172.16.201.102/32,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</a:t>
            </a:r>
          </a:p>
          <a:p>
            <a:r>
              <a:rPr lang="en-US" sz="1000" dirty="0"/>
              <a:t>    *via 192.168.4.3%default, [200/0], 00:02:31, bgp-65002, internal, tag 65002, </a:t>
            </a:r>
            <a:r>
              <a:rPr lang="en-US" sz="1000" dirty="0" err="1"/>
              <a:t>segid</a:t>
            </a:r>
            <a:r>
              <a:rPr lang="en-US" sz="1000" dirty="0"/>
              <a:t>: 1001901 </a:t>
            </a:r>
            <a:r>
              <a:rPr lang="en-US" sz="1000" dirty="0" err="1"/>
              <a:t>tunnelid</a:t>
            </a:r>
            <a:r>
              <a:rPr lang="en-US" sz="1000" dirty="0"/>
              <a:t>: 0xc0a80403 </a:t>
            </a:r>
            <a:r>
              <a:rPr lang="en-US" sz="1000" dirty="0" err="1"/>
              <a:t>encap</a:t>
            </a:r>
            <a:r>
              <a:rPr lang="en-US" sz="1000" dirty="0"/>
              <a:t>: VXLAN</a:t>
            </a:r>
          </a:p>
          <a:p>
            <a:endParaRPr lang="en-US" sz="1000" dirty="0"/>
          </a:p>
          <a:p>
            <a:r>
              <a:rPr lang="en-US" sz="1000" dirty="0"/>
              <a:t>172.16.202.0/24,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1/0, attached</a:t>
            </a:r>
          </a:p>
          <a:p>
            <a:r>
              <a:rPr lang="en-US" sz="1000" dirty="0"/>
              <a:t>    *via 172.16.202.1, Vlan202, [0/0], 1d01h, direct</a:t>
            </a:r>
          </a:p>
          <a:p>
            <a:r>
              <a:rPr lang="en-US" sz="1000" dirty="0"/>
              <a:t>172.16.202.1/32,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1/0, attached</a:t>
            </a:r>
          </a:p>
          <a:p>
            <a:r>
              <a:rPr lang="en-US" sz="1000" dirty="0"/>
              <a:t>    *via 172.16.202.1, Vlan202, [0/0], 1d01h, local</a:t>
            </a:r>
          </a:p>
          <a:p>
            <a:r>
              <a:rPr lang="en-US" sz="1000" dirty="0"/>
              <a:t>172.16.202.103/32,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</a:t>
            </a:r>
          </a:p>
          <a:p>
            <a:r>
              <a:rPr lang="en-US" sz="1000" dirty="0"/>
              <a:t>    *via 192.168.4.3%default, [200/0], 00:02:31, bgp-65002, internal, tag 65002, </a:t>
            </a:r>
            <a:r>
              <a:rPr lang="en-US" sz="1000" dirty="0" err="1"/>
              <a:t>segid</a:t>
            </a:r>
            <a:r>
              <a:rPr lang="en-US" sz="1000" dirty="0"/>
              <a:t>: 1001901 </a:t>
            </a:r>
            <a:r>
              <a:rPr lang="en-US" sz="1000" dirty="0" err="1"/>
              <a:t>tunnelid</a:t>
            </a:r>
            <a:r>
              <a:rPr lang="en-US" sz="1000" dirty="0"/>
              <a:t>: 0xc0a80403 </a:t>
            </a:r>
            <a:r>
              <a:rPr lang="en-US" sz="1000" dirty="0" err="1"/>
              <a:t>encap</a:t>
            </a:r>
            <a:r>
              <a:rPr lang="en-US" sz="1000" dirty="0"/>
              <a:t>: VXLAN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172.16.211.0/24</a:t>
            </a:r>
            <a:r>
              <a:rPr lang="en-US" sz="1000" dirty="0"/>
              <a:t>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</a:t>
            </a:r>
          </a:p>
          <a:p>
            <a:r>
              <a:rPr lang="en-US" sz="1000" dirty="0"/>
              <a:t>    *via 192.168.5.6%default, [200/0], 00:02:31, bgp-65002, internal, tag 65002, </a:t>
            </a:r>
            <a:r>
              <a:rPr lang="en-US" sz="1000" dirty="0" err="1"/>
              <a:t>segid</a:t>
            </a:r>
            <a:r>
              <a:rPr lang="en-US" sz="1000" dirty="0"/>
              <a:t>: 1002902 (</a:t>
            </a:r>
            <a:r>
              <a:rPr lang="en-US" sz="1000" dirty="0">
                <a:highlight>
                  <a:srgbClr val="FFFF00"/>
                </a:highlight>
              </a:rPr>
              <a:t>Asymmetric</a:t>
            </a:r>
            <a:r>
              <a:rPr lang="en-US" sz="1000" dirty="0"/>
              <a:t>) </a:t>
            </a:r>
            <a:r>
              <a:rPr lang="en-US" sz="1000" dirty="0" err="1"/>
              <a:t>tunnelid</a:t>
            </a:r>
            <a:r>
              <a:rPr lang="en-US" sz="1000" dirty="0"/>
              <a:t>: 0xc0a80506 </a:t>
            </a:r>
            <a:r>
              <a:rPr lang="en-US" sz="1000" dirty="0" err="1"/>
              <a:t>encap</a:t>
            </a:r>
            <a:r>
              <a:rPr lang="en-US" sz="1000" dirty="0"/>
              <a:t>: VXLAN</a:t>
            </a:r>
          </a:p>
          <a:p>
            <a:endParaRPr lang="en-US" sz="1000" dirty="0"/>
          </a:p>
          <a:p>
            <a:r>
              <a:rPr lang="en-US" sz="1000" dirty="0"/>
              <a:t>172.16.211.104/32,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</a:t>
            </a:r>
          </a:p>
          <a:p>
            <a:r>
              <a:rPr lang="en-US" sz="1000" dirty="0"/>
              <a:t>    *via 192.168.5.6%default, [200/0], 00:02:31, bgp-65002, internal, tag 65002, </a:t>
            </a:r>
            <a:r>
              <a:rPr lang="en-US" sz="1000" dirty="0" err="1"/>
              <a:t>segid</a:t>
            </a:r>
            <a:r>
              <a:rPr lang="en-US" sz="1000" dirty="0"/>
              <a:t>: 1002902 (</a:t>
            </a:r>
            <a:r>
              <a:rPr lang="en-US" sz="1000" dirty="0">
                <a:highlight>
                  <a:srgbClr val="FFFF00"/>
                </a:highlight>
              </a:rPr>
              <a:t>Asymmetric</a:t>
            </a:r>
            <a:r>
              <a:rPr lang="en-US" sz="1000" dirty="0"/>
              <a:t>) </a:t>
            </a:r>
            <a:r>
              <a:rPr lang="en-US" sz="1000" dirty="0" err="1"/>
              <a:t>tunnelid</a:t>
            </a:r>
            <a:r>
              <a:rPr lang="en-US" sz="1000" dirty="0"/>
              <a:t>: 0xc0a80506 </a:t>
            </a:r>
            <a:r>
              <a:rPr lang="en-US" sz="1000" dirty="0" err="1"/>
              <a:t>encap</a:t>
            </a:r>
            <a:r>
              <a:rPr lang="en-US" sz="1000" dirty="0"/>
              <a:t>: VXLAN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6589B-1E36-A787-F9FE-43989478E7ED}"/>
              </a:ext>
            </a:extLst>
          </p:cNvPr>
          <p:cNvSpPr txBox="1"/>
          <p:nvPr/>
        </p:nvSpPr>
        <p:spPr>
          <a:xfrm>
            <a:off x="146765" y="134632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vxlanVrfleaking</a:t>
            </a:r>
            <a:r>
              <a:rPr lang="en-US" sz="1800" b="1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-  Downstream VNI</a:t>
            </a:r>
            <a:endParaRPr lang="en-KR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BD780-3F77-EE81-952B-34901B6B11D0}"/>
              </a:ext>
            </a:extLst>
          </p:cNvPr>
          <p:cNvSpPr txBox="1"/>
          <p:nvPr/>
        </p:nvSpPr>
        <p:spPr>
          <a:xfrm>
            <a:off x="3363837" y="4206240"/>
            <a:ext cx="790489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leaf-3# show </a:t>
            </a:r>
            <a:r>
              <a:rPr lang="en-US" sz="1000" dirty="0" err="1">
                <a:highlight>
                  <a:srgbClr val="FFFF00"/>
                </a:highlight>
              </a:rPr>
              <a:t>ip</a:t>
            </a:r>
            <a:r>
              <a:rPr lang="en-US" sz="1000" dirty="0">
                <a:highlight>
                  <a:srgbClr val="FFFF00"/>
                </a:highlight>
              </a:rPr>
              <a:t> route </a:t>
            </a:r>
            <a:r>
              <a:rPr lang="en-US" sz="1000" dirty="0" err="1">
                <a:highlight>
                  <a:srgbClr val="FFFF00"/>
                </a:highlight>
              </a:rPr>
              <a:t>vrf</a:t>
            </a:r>
            <a:r>
              <a:rPr lang="en-US" sz="1000" dirty="0">
                <a:highlight>
                  <a:srgbClr val="FFFF00"/>
                </a:highlight>
              </a:rPr>
              <a:t> Tenant-Banana  | begin ^172</a:t>
            </a:r>
          </a:p>
          <a:p>
            <a:r>
              <a:rPr lang="en-US" sz="1000" dirty="0"/>
              <a:t>172.16.201.0/24,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</a:t>
            </a:r>
          </a:p>
          <a:p>
            <a:r>
              <a:rPr lang="en-US" sz="1000" dirty="0"/>
              <a:t>    *via 192.168.3.4%default, [200/0], 00:03:25, bgp-65002, internal, tag 65002, </a:t>
            </a:r>
            <a:r>
              <a:rPr lang="en-US" sz="1000" dirty="0" err="1"/>
              <a:t>segid</a:t>
            </a:r>
            <a:r>
              <a:rPr lang="en-US" sz="1000" dirty="0"/>
              <a:t>: 1001901 (</a:t>
            </a:r>
            <a:r>
              <a:rPr lang="en-US" sz="1000" dirty="0">
                <a:highlight>
                  <a:srgbClr val="FFFF00"/>
                </a:highlight>
              </a:rPr>
              <a:t>Asymmetric</a:t>
            </a:r>
            <a:r>
              <a:rPr lang="en-US" sz="1000" dirty="0"/>
              <a:t>) </a:t>
            </a:r>
            <a:r>
              <a:rPr lang="en-US" sz="1000" dirty="0" err="1"/>
              <a:t>tunnelid</a:t>
            </a:r>
            <a:r>
              <a:rPr lang="en-US" sz="1000" dirty="0"/>
              <a:t>: 0xc0a80304 </a:t>
            </a:r>
            <a:r>
              <a:rPr lang="en-US" sz="1000" dirty="0" err="1"/>
              <a:t>encap</a:t>
            </a:r>
            <a:r>
              <a:rPr lang="en-US" sz="1000" dirty="0"/>
              <a:t>: VXLAN</a:t>
            </a:r>
          </a:p>
          <a:p>
            <a:endParaRPr lang="en-US" sz="1000" dirty="0"/>
          </a:p>
          <a:p>
            <a:r>
              <a:rPr lang="en-US" sz="1000" dirty="0"/>
              <a:t>172.16.201.101/32,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</a:t>
            </a:r>
          </a:p>
          <a:p>
            <a:r>
              <a:rPr lang="en-US" sz="1000" dirty="0"/>
              <a:t>    *via 192.168.3.4%default, [200/0], 00:03:25, bgp-65002, internal, tag 65002, </a:t>
            </a:r>
            <a:r>
              <a:rPr lang="en-US" sz="1000" dirty="0" err="1"/>
              <a:t>segid</a:t>
            </a:r>
            <a:r>
              <a:rPr lang="en-US" sz="1000" dirty="0"/>
              <a:t>: 1001901 (</a:t>
            </a:r>
            <a:r>
              <a:rPr lang="en-US" sz="1000" dirty="0">
                <a:highlight>
                  <a:srgbClr val="FFFF00"/>
                </a:highlight>
              </a:rPr>
              <a:t>Asymmetric</a:t>
            </a:r>
            <a:r>
              <a:rPr lang="en-US" sz="1000" dirty="0"/>
              <a:t>) </a:t>
            </a:r>
            <a:r>
              <a:rPr lang="en-US" sz="1000" dirty="0" err="1"/>
              <a:t>tunnelid</a:t>
            </a:r>
            <a:r>
              <a:rPr lang="en-US" sz="1000" dirty="0"/>
              <a:t>: 0xc0a80304 </a:t>
            </a:r>
            <a:r>
              <a:rPr lang="en-US" sz="1000" dirty="0" err="1"/>
              <a:t>encap</a:t>
            </a:r>
            <a:r>
              <a:rPr lang="en-US" sz="1000" dirty="0"/>
              <a:t>: VXLAN</a:t>
            </a:r>
          </a:p>
          <a:p>
            <a:endParaRPr lang="en-US" sz="1000" dirty="0"/>
          </a:p>
          <a:p>
            <a:r>
              <a:rPr lang="en-US" sz="1000" dirty="0"/>
              <a:t>172.16.201.102/32,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</a:t>
            </a:r>
          </a:p>
          <a:p>
            <a:r>
              <a:rPr lang="en-US" sz="1000" dirty="0"/>
              <a:t>    *via 192.168.4.3%default, [200/0], 00:03:25, bgp-65002, internal, tag 65002, </a:t>
            </a:r>
            <a:r>
              <a:rPr lang="en-US" sz="1000" dirty="0" err="1"/>
              <a:t>segid</a:t>
            </a:r>
            <a:r>
              <a:rPr lang="en-US" sz="1000" dirty="0"/>
              <a:t>: 1001901 (</a:t>
            </a:r>
            <a:r>
              <a:rPr lang="en-US" sz="1000" dirty="0">
                <a:highlight>
                  <a:srgbClr val="FFFF00"/>
                </a:highlight>
              </a:rPr>
              <a:t>Asymmetric</a:t>
            </a:r>
            <a:r>
              <a:rPr lang="en-US" sz="1000" dirty="0"/>
              <a:t>) </a:t>
            </a:r>
            <a:r>
              <a:rPr lang="en-US" sz="1000" dirty="0" err="1"/>
              <a:t>tunnelid</a:t>
            </a:r>
            <a:r>
              <a:rPr lang="en-US" sz="1000" dirty="0"/>
              <a:t>: 0xc0a80403 </a:t>
            </a:r>
            <a:r>
              <a:rPr lang="en-US" sz="1000" dirty="0" err="1"/>
              <a:t>encap</a:t>
            </a:r>
            <a:r>
              <a:rPr lang="en-US" sz="1000" dirty="0"/>
              <a:t>: VXLAN</a:t>
            </a:r>
          </a:p>
          <a:p>
            <a:endParaRPr lang="en-US" sz="1000" dirty="0"/>
          </a:p>
          <a:p>
            <a:r>
              <a:rPr lang="en-US" sz="1000" dirty="0"/>
              <a:t>172.16.202.0/24,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</a:t>
            </a:r>
          </a:p>
          <a:p>
            <a:r>
              <a:rPr lang="en-US" sz="1000" dirty="0"/>
              <a:t>    *via 192.168.3.4%default, [200/0], 00:03:25, bgp-65002, internal, tag 65002, </a:t>
            </a:r>
            <a:r>
              <a:rPr lang="en-US" sz="1000" dirty="0" err="1"/>
              <a:t>segid</a:t>
            </a:r>
            <a:r>
              <a:rPr lang="en-US" sz="1000" dirty="0"/>
              <a:t>: 1001901 (</a:t>
            </a:r>
            <a:r>
              <a:rPr lang="en-US" sz="1000" dirty="0">
                <a:highlight>
                  <a:srgbClr val="FFFF00"/>
                </a:highlight>
              </a:rPr>
              <a:t>Asymmetric</a:t>
            </a:r>
            <a:r>
              <a:rPr lang="en-US" sz="1000" dirty="0"/>
              <a:t>) </a:t>
            </a:r>
            <a:r>
              <a:rPr lang="en-US" sz="1000" dirty="0" err="1"/>
              <a:t>tunnelid</a:t>
            </a:r>
            <a:r>
              <a:rPr lang="en-US" sz="1000" dirty="0"/>
              <a:t>: 0xc0a80304 </a:t>
            </a:r>
            <a:r>
              <a:rPr lang="en-US" sz="1000" dirty="0" err="1"/>
              <a:t>encap</a:t>
            </a:r>
            <a:r>
              <a:rPr lang="en-US" sz="1000" dirty="0"/>
              <a:t>: VXLAN</a:t>
            </a:r>
          </a:p>
          <a:p>
            <a:endParaRPr lang="en-US" sz="1000" dirty="0"/>
          </a:p>
          <a:p>
            <a:r>
              <a:rPr lang="en-US" sz="1000" dirty="0"/>
              <a:t>172.16.202.103/32,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</a:t>
            </a:r>
          </a:p>
          <a:p>
            <a:r>
              <a:rPr lang="en-US" sz="1000" dirty="0"/>
              <a:t>    *via 192.168.4.3%default, [200/0], 00:03:25, bgp-65002, internal, tag 65002, </a:t>
            </a:r>
            <a:r>
              <a:rPr lang="en-US" sz="1000" dirty="0" err="1"/>
              <a:t>segid</a:t>
            </a:r>
            <a:r>
              <a:rPr lang="en-US" sz="1000" dirty="0"/>
              <a:t>: 1001901 (</a:t>
            </a:r>
            <a:r>
              <a:rPr lang="en-US" sz="1000" dirty="0">
                <a:highlight>
                  <a:srgbClr val="FFFF00"/>
                </a:highlight>
              </a:rPr>
              <a:t>Asymmetric</a:t>
            </a:r>
            <a:r>
              <a:rPr lang="en-US" sz="1000" dirty="0"/>
              <a:t>) </a:t>
            </a:r>
            <a:r>
              <a:rPr lang="en-US" sz="1000" dirty="0" err="1"/>
              <a:t>tunnelid</a:t>
            </a:r>
            <a:r>
              <a:rPr lang="en-US" sz="1000" dirty="0"/>
              <a:t>: 0xc0a80403 </a:t>
            </a:r>
            <a:r>
              <a:rPr lang="en-US" sz="1000" dirty="0" err="1"/>
              <a:t>encap</a:t>
            </a:r>
            <a:r>
              <a:rPr lang="en-US" sz="1000" dirty="0"/>
              <a:t>: VXLAN</a:t>
            </a:r>
          </a:p>
          <a:p>
            <a:endParaRPr lang="en-US" sz="1000" dirty="0"/>
          </a:p>
          <a:p>
            <a:r>
              <a:rPr lang="en-US" sz="1000" dirty="0"/>
              <a:t>172.16.211.0/24,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1/0, attached</a:t>
            </a:r>
          </a:p>
          <a:p>
            <a:r>
              <a:rPr lang="en-US" sz="1000" dirty="0"/>
              <a:t>    *via 172.16.211.1, Vlan211, [0/0], 1d01h, direct</a:t>
            </a:r>
          </a:p>
          <a:p>
            <a:r>
              <a:rPr lang="en-US" sz="1000" dirty="0"/>
              <a:t>172.16.211.1/32,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1/0, attached</a:t>
            </a:r>
          </a:p>
          <a:p>
            <a:r>
              <a:rPr lang="en-US" sz="1000" dirty="0"/>
              <a:t>    *via 172.16.211.1, Vlan211, [0/0], 1d01h, local</a:t>
            </a:r>
          </a:p>
          <a:p>
            <a:r>
              <a:rPr lang="en-US" sz="1000" dirty="0"/>
              <a:t>172.16.211.104/32, </a:t>
            </a:r>
            <a:r>
              <a:rPr lang="en-US" sz="1000" dirty="0" err="1"/>
              <a:t>ubest</a:t>
            </a:r>
            <a:r>
              <a:rPr lang="en-US" sz="1000" dirty="0"/>
              <a:t>/</a:t>
            </a:r>
            <a:r>
              <a:rPr lang="en-US" sz="1000" dirty="0" err="1"/>
              <a:t>mbest</a:t>
            </a:r>
            <a:r>
              <a:rPr lang="en-US" sz="1000" dirty="0"/>
              <a:t>: 1/0, attached</a:t>
            </a:r>
          </a:p>
          <a:p>
            <a:r>
              <a:rPr lang="en-US" sz="1000" dirty="0"/>
              <a:t>    *via 172.16.211.104, Vlan211, [190/0], 1d01h, hmm</a:t>
            </a:r>
            <a:endParaRPr lang="en-KR" sz="1000" dirty="0"/>
          </a:p>
        </p:txBody>
      </p:sp>
    </p:spTree>
    <p:extLst>
      <p:ext uri="{BB962C8B-B14F-4D97-AF65-F5344CB8AC3E}">
        <p14:creationId xmlns:p14="http://schemas.microsoft.com/office/powerpoint/2010/main" val="124773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18604</TotalTime>
  <Words>1785</Words>
  <Application>Microsoft Macintosh PowerPoint</Application>
  <PresentationFormat>Widescreen</PresentationFormat>
  <Paragraphs>408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Insun Kwon (inkwon)</dc:creator>
  <cp:lastModifiedBy>Insun Kwon (inkwon)</cp:lastModifiedBy>
  <cp:revision>16</cp:revision>
  <dcterms:created xsi:type="dcterms:W3CDTF">2022-10-06T06:27:30Z</dcterms:created>
  <dcterms:modified xsi:type="dcterms:W3CDTF">2022-10-19T04:33:55Z</dcterms:modified>
</cp:coreProperties>
</file>